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66" r:id="rId3"/>
    <p:sldId id="267" r:id="rId4"/>
    <p:sldId id="270" r:id="rId5"/>
    <p:sldId id="269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1" r:id="rId37"/>
    <p:sldId id="302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11/6/2024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269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11/6/2024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29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11/6/2024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2257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11/6/2024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5969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11/6/2024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514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11/6/2024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34790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11/6/2024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1040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11/6/2024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4821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11/6/2024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0902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11/6/2024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1635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11/6/2024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22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11/6/2024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8850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11/6/2024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41003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11/6/2024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4181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11/6/2024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0704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11/6/2024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0179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11/6/2024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48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11/6/2024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27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11/6/2024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414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11/6/2024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622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11/6/2024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542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11/6/2024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637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11/6/2024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736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11/6/2024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0742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73584"/>
            <a:ext cx="7772400" cy="1463040"/>
          </a:xfrm>
        </p:spPr>
        <p:txBody>
          <a:bodyPr/>
          <a:lstStyle/>
          <a:p>
            <a:pPr algn="ctr"/>
            <a:r>
              <a:rPr lang="ar-DZ" dirty="0" smtClean="0"/>
              <a:t>التدقيق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5795681"/>
            <a:ext cx="3200400" cy="627495"/>
          </a:xfrm>
        </p:spPr>
        <p:txBody>
          <a:bodyPr>
            <a:normAutofit fontScale="77500" lnSpcReduction="20000"/>
          </a:bodyPr>
          <a:lstStyle/>
          <a:p>
            <a:r>
              <a:rPr lang="ar-DZ" sz="2800" dirty="0" smtClean="0"/>
              <a:t>الأستاذة الدكتورة   بن قارة إيمان</a:t>
            </a:r>
            <a:endParaRPr lang="en-US" sz="28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410200" y="4090594"/>
            <a:ext cx="3200400" cy="1463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  <a:defRPr sz="18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1CADE4"/>
              </a:buClr>
            </a:pPr>
            <a:r>
              <a:rPr lang="ar-DZ" sz="28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تطبيقات في مقياس : </a:t>
            </a:r>
            <a:endParaRPr lang="en-US" sz="2800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415988" y="281524"/>
            <a:ext cx="6795247" cy="1463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  <a:defRPr sz="18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1CADE4"/>
              </a:buClr>
            </a:pPr>
            <a:r>
              <a:rPr lang="ar-DZ" sz="32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جامعة باجي مختار عنابة</a:t>
            </a:r>
          </a:p>
          <a:p>
            <a:pPr algn="ctr">
              <a:buClr>
                <a:srgbClr val="1CADE4"/>
              </a:buClr>
            </a:pPr>
            <a:r>
              <a:rPr lang="ar-DZ" sz="32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كلية العلوم الاقتصادية و علوم التسيير </a:t>
            </a:r>
          </a:p>
          <a:p>
            <a:pPr algn="ctr">
              <a:buClr>
                <a:srgbClr val="1CADE4"/>
              </a:buClr>
            </a:pPr>
            <a:r>
              <a:rPr lang="ar-DZ" sz="32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قسم العلوم المالية </a:t>
            </a:r>
            <a:endParaRPr lang="en-US" sz="3200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42046" y="3264943"/>
            <a:ext cx="5571565" cy="1463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  <a:defRPr sz="18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1CADE4"/>
              </a:buClr>
            </a:pPr>
            <a:r>
              <a:rPr lang="ar-DZ" sz="32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ماستر 2 مالية المؤسسة</a:t>
            </a:r>
            <a:endParaRPr lang="en-US" sz="3200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12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116106" y="0"/>
            <a:ext cx="9720072" cy="1499616"/>
          </a:xfrm>
        </p:spPr>
        <p:txBody>
          <a:bodyPr/>
          <a:lstStyle/>
          <a:p>
            <a:pPr algn="r" rtl="1"/>
            <a:r>
              <a:rPr lang="ar-DZ" dirty="0" smtClean="0"/>
              <a:t>التقرير التوجيهي (برنامج التدقيق المبدئي)</a:t>
            </a:r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7057952" y="1659656"/>
            <a:ext cx="3186953" cy="7799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عقد بين طرفان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6518788" y="2847502"/>
            <a:ext cx="4006338" cy="1001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يحدد مجال التطبيق          و أهداف المهمة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6758793" y="4145092"/>
            <a:ext cx="3766333" cy="8988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يركز على المجالات الأكثر تعرضا للمخاطر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7" name="Flèche gauche 6"/>
          <p:cNvSpPr/>
          <p:nvPr/>
        </p:nvSpPr>
        <p:spPr>
          <a:xfrm>
            <a:off x="10833288" y="3076317"/>
            <a:ext cx="1212478" cy="1068775"/>
          </a:xfrm>
          <a:prstGeom prst="leftArrow">
            <a:avLst>
              <a:gd name="adj1" fmla="val 50000"/>
              <a:gd name="adj2" fmla="val 249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prstClr val="black"/>
                </a:solidFill>
              </a:rPr>
              <a:t>الخصائص</a:t>
            </a:r>
            <a:endParaRPr lang="fr-FR" sz="2000" b="1" dirty="0">
              <a:solidFill>
                <a:prstClr val="black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1228163" y="1499616"/>
            <a:ext cx="2568389" cy="7799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الأهداف العامة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1139635" y="2703078"/>
            <a:ext cx="2537012" cy="7799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الأهداف الخاصة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1139635" y="4005178"/>
            <a:ext cx="2510678" cy="7799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مجال التطبيق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11" name="Flèche gauche 10"/>
          <p:cNvSpPr/>
          <p:nvPr/>
        </p:nvSpPr>
        <p:spPr>
          <a:xfrm>
            <a:off x="4080620" y="2279545"/>
            <a:ext cx="1523767" cy="1068775"/>
          </a:xfrm>
          <a:prstGeom prst="leftArrow">
            <a:avLst>
              <a:gd name="adj1" fmla="val 50000"/>
              <a:gd name="adj2" fmla="val 249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المحتوى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6638790" y="5197215"/>
            <a:ext cx="3766333" cy="8988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مرجع للمدقق الداخلي</a:t>
            </a:r>
            <a:endParaRPr lang="fr-F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65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25234" y="0"/>
            <a:ext cx="4894729" cy="759490"/>
          </a:xfrm>
        </p:spPr>
        <p:txBody>
          <a:bodyPr>
            <a:normAutofit/>
          </a:bodyPr>
          <a:lstStyle/>
          <a:p>
            <a:pPr algn="r" rtl="1"/>
            <a:r>
              <a:rPr lang="ar-DZ" sz="3200" dirty="0" smtClean="0"/>
              <a:t>نموذج عن التقرير التوجيهي </a:t>
            </a:r>
            <a:endParaRPr lang="fr-FR" sz="32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191729" y="265470"/>
          <a:ext cx="7270955" cy="6493764"/>
        </p:xfrm>
        <a:graphic>
          <a:graphicData uri="http://schemas.openxmlformats.org/drawingml/2006/table">
            <a:tbl>
              <a:tblPr firstRow="1" firstCol="1" bandRow="1"/>
              <a:tblGrid>
                <a:gridCol w="7270955"/>
              </a:tblGrid>
              <a:tr h="6481916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ar-DZ" sz="15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المؤسسة</a:t>
                      </a:r>
                      <a:r>
                        <a:rPr lang="fr-FR" sz="15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ar-DZ" sz="15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                                                                                                          عنابة في ................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ar-DZ" sz="15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مهمة تدقي مصلحة المشتريات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15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التقرير التوجيهي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15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الأهداف العامة :</a:t>
                      </a: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15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هي</a:t>
                      </a:r>
                      <a:r>
                        <a:rPr lang="ar-DZ" sz="15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أهداف الرقابة الداخلية حيث يضمن المدقق الداخلي تطبيقهم بفعالية ، وهي:</a:t>
                      </a:r>
                      <a:endParaRPr lang="ar-DZ" sz="15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just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ar-DZ" sz="15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حماية أصول المؤسسة،</a:t>
                      </a:r>
                    </a:p>
                    <a:p>
                      <a:pPr marL="285750" indent="-285750" algn="just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ar-DZ" sz="15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مصداقية و سلامة و شفافية المعلومات</a:t>
                      </a:r>
                    </a:p>
                    <a:p>
                      <a:pPr marL="285750" indent="-285750" algn="just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ar-DZ" sz="15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احترام القوانين و الأنظمة و العقود المبرمة</a:t>
                      </a:r>
                    </a:p>
                    <a:p>
                      <a:pPr marL="285750" indent="-285750" algn="just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ar-DZ" sz="15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فعالية و كفاءة العمليات</a:t>
                      </a:r>
                    </a:p>
                    <a:p>
                      <a:pPr marL="285750" indent="-285750" algn="just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ar-DZ" sz="15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متابعة تطبيق توصيات المهام السابقة</a:t>
                      </a:r>
                    </a:p>
                    <a:p>
                      <a:pPr marL="0" indent="0" algn="just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15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الأهداف الخاصة :</a:t>
                      </a: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15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أهداف خاصة بالمصلحة</a:t>
                      </a:r>
                      <a:r>
                        <a:rPr lang="ar-DZ" sz="15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محل التدقيق (مصلحة المشتريات) و تتمثل في :</a:t>
                      </a:r>
                    </a:p>
                    <a:p>
                      <a:pPr marL="285750" indent="-28575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ar-DZ" sz="1500" b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تفادي ازدواجية المهام الموكلة لكل شخص ،</a:t>
                      </a:r>
                    </a:p>
                    <a:p>
                      <a:pPr marL="285750" indent="-28575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ar-DZ" sz="1500" b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التأكد من مطابقة </a:t>
                      </a:r>
                      <a:r>
                        <a:rPr lang="ar-DZ" sz="1500" b="0" baseline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البضائع المستلمة </a:t>
                      </a:r>
                      <a:r>
                        <a:rPr lang="ar-DZ" sz="1500" b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للكمية و النوعية المطلوبة،</a:t>
                      </a:r>
                    </a:p>
                    <a:p>
                      <a:pPr marL="285750" indent="-28575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ar-DZ" sz="1500" b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وضع إجراء خاص بالبضاعة غير المطابقة للمواصفات و إعادتها للمورد،</a:t>
                      </a:r>
                    </a:p>
                    <a:p>
                      <a:pPr marL="285750" indent="-28575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ar-DZ" sz="1500" b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إضفاء الطابع الرسمي لمهام كل عامل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15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مجال</a:t>
                      </a:r>
                      <a:r>
                        <a:rPr lang="ar-DZ" sz="15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التطبيق : </a:t>
                      </a: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15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للوصول إلى الأهداف سابقة الذكر نحدد نطاق المهمة كالتالي:</a:t>
                      </a:r>
                    </a:p>
                    <a:p>
                      <a:pPr marL="285750" indent="-28575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ar-DZ" sz="1500" b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مصلحة المشتريات،</a:t>
                      </a:r>
                    </a:p>
                    <a:p>
                      <a:pPr marL="285750" indent="-28575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ar-DZ" sz="1500" b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مصلحة التخزين،</a:t>
                      </a:r>
                    </a:p>
                    <a:p>
                      <a:pPr marL="285750" indent="-28575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ar-DZ" sz="15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مصلحة المحاسبة</a:t>
                      </a:r>
                    </a:p>
                    <a:p>
                      <a:pPr marL="285750" indent="-28575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ar-DZ" sz="15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مصلحة</a:t>
                      </a:r>
                      <a:r>
                        <a:rPr lang="ar-DZ" sz="15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المالية (الخزينة)</a:t>
                      </a:r>
                      <a:r>
                        <a:rPr lang="fr-FR" sz="15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216" marR="582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966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4812225" y="1418556"/>
            <a:ext cx="2392445" cy="8259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الاجتماع الافتتاحي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4812224" y="2743706"/>
            <a:ext cx="2392445" cy="8259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برنامج التدقيق النهائي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4921715" y="4068856"/>
            <a:ext cx="2392445" cy="9758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200" b="1" dirty="0" smtClean="0">
                <a:solidFill>
                  <a:prstClr val="black"/>
                </a:solidFill>
              </a:rPr>
              <a:t>العمل الميداني</a:t>
            </a:r>
            <a:endParaRPr lang="fr-FR" sz="2200" b="1" dirty="0">
              <a:solidFill>
                <a:prstClr val="black"/>
              </a:solidFill>
            </a:endParaRPr>
          </a:p>
        </p:txBody>
      </p:sp>
      <p:sp>
        <p:nvSpPr>
          <p:cNvPr id="8" name="Rectangle avec flèche vers le bas 7"/>
          <p:cNvSpPr/>
          <p:nvPr/>
        </p:nvSpPr>
        <p:spPr>
          <a:xfrm>
            <a:off x="336175" y="193030"/>
            <a:ext cx="11344547" cy="712839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dirty="0" smtClean="0">
                <a:solidFill>
                  <a:prstClr val="black"/>
                </a:solidFill>
              </a:rPr>
              <a:t>مرحلة التنفيذ</a:t>
            </a:r>
            <a:endParaRPr lang="fr-FR" sz="2400" dirty="0">
              <a:solidFill>
                <a:prstClr val="black"/>
              </a:solidFill>
            </a:endParaRPr>
          </a:p>
        </p:txBody>
      </p:sp>
      <p:cxnSp>
        <p:nvCxnSpPr>
          <p:cNvPr id="10" name="Connecteur droit avec flèche 9"/>
          <p:cNvCxnSpPr>
            <a:stCxn id="6" idx="3"/>
          </p:cNvCxnSpPr>
          <p:nvPr/>
        </p:nvCxnSpPr>
        <p:spPr>
          <a:xfrm flipH="1">
            <a:off x="4706471" y="4901798"/>
            <a:ext cx="565609" cy="5980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7100071" y="4821738"/>
            <a:ext cx="820247" cy="67810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952129" y="5543948"/>
            <a:ext cx="2407024" cy="8702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prstClr val="black"/>
                </a:solidFill>
              </a:rPr>
              <a:t>أدوات التدقيق</a:t>
            </a:r>
            <a:endParaRPr lang="fr-FR" sz="2400" b="1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065929" y="5543948"/>
            <a:ext cx="2844054" cy="8702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prstClr val="black"/>
                </a:solidFill>
              </a:rPr>
              <a:t>ورقة تحليل و اكتشاف المخاطر </a:t>
            </a:r>
            <a:r>
              <a:rPr lang="fr-FR" sz="2000" b="1" dirty="0" smtClean="0">
                <a:solidFill>
                  <a:prstClr val="black"/>
                </a:solidFill>
              </a:rPr>
              <a:t>FRAP</a:t>
            </a:r>
            <a:r>
              <a:rPr lang="ar-DZ" sz="2000" b="1" dirty="0" smtClean="0">
                <a:solidFill>
                  <a:prstClr val="black"/>
                </a:solidFill>
              </a:rPr>
              <a:t> </a:t>
            </a:r>
            <a:endParaRPr lang="fr-FR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97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062317" y="0"/>
            <a:ext cx="9720072" cy="1499616"/>
          </a:xfrm>
        </p:spPr>
        <p:txBody>
          <a:bodyPr/>
          <a:lstStyle/>
          <a:p>
            <a:pPr algn="ctr"/>
            <a:r>
              <a:rPr lang="ar-DZ" dirty="0" smtClean="0"/>
              <a:t>الاجتماع الافتتاحي</a:t>
            </a:r>
            <a:endParaRPr lang="fr-FR" dirty="0"/>
          </a:p>
        </p:txBody>
      </p:sp>
      <p:sp>
        <p:nvSpPr>
          <p:cNvPr id="23" name="Rectangle 22"/>
          <p:cNvSpPr/>
          <p:nvPr/>
        </p:nvSpPr>
        <p:spPr>
          <a:xfrm>
            <a:off x="9224682" y="1698863"/>
            <a:ext cx="2407024" cy="8702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prstClr val="black"/>
                </a:solidFill>
              </a:rPr>
              <a:t>تنظيم الاجتماع</a:t>
            </a:r>
            <a:endParaRPr lang="fr-FR" sz="2400" b="1" dirty="0">
              <a:solidFill>
                <a:prstClr val="black"/>
              </a:solidFill>
            </a:endParaRPr>
          </a:p>
        </p:txBody>
      </p:sp>
      <p:sp>
        <p:nvSpPr>
          <p:cNvPr id="7" name="Rectangle avec flèche vers la droite 6"/>
          <p:cNvSpPr/>
          <p:nvPr/>
        </p:nvSpPr>
        <p:spPr>
          <a:xfrm>
            <a:off x="356524" y="1100881"/>
            <a:ext cx="8917553" cy="1468281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03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 rtl="1">
              <a:buFontTx/>
              <a:buChar char="-"/>
            </a:pPr>
            <a:r>
              <a:rPr lang="ar-DZ" sz="2000" dirty="0" smtClean="0">
                <a:solidFill>
                  <a:prstClr val="black"/>
                </a:solidFill>
              </a:rPr>
              <a:t>يجب أن ينعقد على مستوى المصلحة محل التدقيق،</a:t>
            </a:r>
          </a:p>
          <a:p>
            <a:pPr marL="342900" indent="-342900" algn="just" rtl="1">
              <a:buFontTx/>
              <a:buChar char="-"/>
            </a:pPr>
            <a:r>
              <a:rPr lang="ar-DZ" sz="2000" dirty="0" smtClean="0">
                <a:solidFill>
                  <a:prstClr val="black"/>
                </a:solidFill>
              </a:rPr>
              <a:t>دائما المدقق هو من ينتقل إلى المصلحة محل التدقيق و ليس العكس،  لذلك لفهم الطرفان بأن مرحلة التحضير قد انتهت و ستباشر عمليات التحقق، كذلك كون أغلب المعلومات المهمة موجودة على مستوى المصلحة المدققة و يسهل الحصول عليها.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9406812" y="2919979"/>
            <a:ext cx="2407024" cy="8702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prstClr val="black"/>
                </a:solidFill>
              </a:rPr>
              <a:t>المشاركين في الاجتماع</a:t>
            </a:r>
            <a:endParaRPr lang="fr-FR" sz="2400" b="1" dirty="0">
              <a:solidFill>
                <a:prstClr val="black"/>
              </a:solidFill>
            </a:endParaRPr>
          </a:p>
        </p:txBody>
      </p:sp>
      <p:sp>
        <p:nvSpPr>
          <p:cNvPr id="32" name="Rectangle avec flèche vers la droite 31"/>
          <p:cNvSpPr/>
          <p:nvPr/>
        </p:nvSpPr>
        <p:spPr>
          <a:xfrm>
            <a:off x="489259" y="2768409"/>
            <a:ext cx="8917553" cy="1257901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03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 rtl="1">
              <a:buFontTx/>
              <a:buChar char="-"/>
            </a:pPr>
            <a:r>
              <a:rPr lang="ar-DZ" sz="2000" dirty="0" smtClean="0">
                <a:solidFill>
                  <a:prstClr val="black"/>
                </a:solidFill>
              </a:rPr>
              <a:t>أولا المدققين المكلفين بهذه المهمة (فريق التدقيق)،</a:t>
            </a:r>
          </a:p>
          <a:p>
            <a:pPr marL="342900" indent="-342900" algn="just" rtl="1">
              <a:buFontTx/>
              <a:buChar char="-"/>
            </a:pPr>
            <a:r>
              <a:rPr lang="ar-DZ" sz="2000" dirty="0" smtClean="0">
                <a:solidFill>
                  <a:prstClr val="black"/>
                </a:solidFill>
              </a:rPr>
              <a:t>يقابلهم المسؤولين عن المصلحة محل التدقيق </a:t>
            </a:r>
          </a:p>
          <a:p>
            <a:pPr marL="342900" indent="-342900" algn="just" rtl="1">
              <a:buFontTx/>
              <a:buChar char="-"/>
            </a:pPr>
            <a:r>
              <a:rPr lang="ar-DZ" sz="2000" dirty="0" smtClean="0">
                <a:solidFill>
                  <a:prstClr val="black"/>
                </a:solidFill>
              </a:rPr>
              <a:t>يتم تعيين شخص من الحضور ليكتب ما تم الاتفاق عليه في الاجتماع</a:t>
            </a:r>
          </a:p>
        </p:txBody>
      </p:sp>
      <p:sp>
        <p:nvSpPr>
          <p:cNvPr id="33" name="Rectangle 32"/>
          <p:cNvSpPr/>
          <p:nvPr/>
        </p:nvSpPr>
        <p:spPr>
          <a:xfrm>
            <a:off x="9529482" y="4856372"/>
            <a:ext cx="2407024" cy="8702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prstClr val="black"/>
                </a:solidFill>
              </a:rPr>
              <a:t>جدول الأعمال</a:t>
            </a:r>
            <a:endParaRPr lang="fr-FR" sz="2400" b="1" dirty="0">
              <a:solidFill>
                <a:prstClr val="black"/>
              </a:solidFill>
            </a:endParaRPr>
          </a:p>
        </p:txBody>
      </p:sp>
      <p:sp>
        <p:nvSpPr>
          <p:cNvPr id="34" name="Rectangle avec flèche vers la droite 33"/>
          <p:cNvSpPr/>
          <p:nvPr/>
        </p:nvSpPr>
        <p:spPr>
          <a:xfrm>
            <a:off x="489259" y="4225557"/>
            <a:ext cx="8917553" cy="2383785"/>
          </a:xfrm>
          <a:prstGeom prst="rightArrowCallout">
            <a:avLst>
              <a:gd name="adj1" fmla="val 18813"/>
              <a:gd name="adj2" fmla="val 25000"/>
              <a:gd name="adj3" fmla="val 13863"/>
              <a:gd name="adj4" fmla="val 903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 rtl="1">
              <a:buFontTx/>
              <a:buAutoNum type="arabicParenR"/>
            </a:pPr>
            <a:r>
              <a:rPr lang="ar-DZ" sz="2000" dirty="0" smtClean="0">
                <a:solidFill>
                  <a:prstClr val="black"/>
                </a:solidFill>
              </a:rPr>
              <a:t>تقديم أعضاء فريق التدقيق الداخلي أولا بعدها تقديم المسؤولين محل التدقيق لخلق جو من التعارف ،</a:t>
            </a:r>
          </a:p>
          <a:p>
            <a:pPr marL="457200" indent="-457200" algn="just" rtl="1">
              <a:buFontTx/>
              <a:buAutoNum type="arabicParenR"/>
            </a:pPr>
            <a:r>
              <a:rPr lang="ar-DZ" sz="2000" dirty="0" smtClean="0">
                <a:solidFill>
                  <a:prstClr val="black"/>
                </a:solidFill>
              </a:rPr>
              <a:t>تقديم عام عن للتدقيق الداخلي و أهدافه لخلق جو التعاون بين الطرفان،</a:t>
            </a:r>
          </a:p>
          <a:p>
            <a:pPr marL="457200" indent="-457200" algn="just" rtl="1">
              <a:buFontTx/>
              <a:buAutoNum type="arabicParenR"/>
            </a:pPr>
            <a:r>
              <a:rPr lang="ar-DZ" sz="2000" dirty="0" smtClean="0">
                <a:solidFill>
                  <a:prstClr val="black"/>
                </a:solidFill>
              </a:rPr>
              <a:t>عرض محتوى التقرير التوجيهي</a:t>
            </a:r>
          </a:p>
          <a:p>
            <a:pPr marL="457200" indent="-457200" algn="just" rtl="1">
              <a:buFontTx/>
              <a:buAutoNum type="arabicParenR"/>
            </a:pPr>
            <a:r>
              <a:rPr lang="ar-DZ" sz="2000" dirty="0" smtClean="0">
                <a:solidFill>
                  <a:prstClr val="black"/>
                </a:solidFill>
              </a:rPr>
              <a:t>تحديد المواعيد و الاتصالات (تحديد الأشخاص و الأماكن)</a:t>
            </a:r>
          </a:p>
          <a:p>
            <a:pPr marL="457200" indent="-457200" algn="just" rtl="1">
              <a:buFontTx/>
              <a:buAutoNum type="arabicParenR"/>
            </a:pPr>
            <a:r>
              <a:rPr lang="ar-DZ" sz="2000" dirty="0" smtClean="0">
                <a:solidFill>
                  <a:prstClr val="black"/>
                </a:solidFill>
              </a:rPr>
              <a:t>تحديد الوسائل الموفرة لإنجاز المهمة (مكتب ، نقل، كومبيوتر، هاتف ...)</a:t>
            </a:r>
          </a:p>
          <a:p>
            <a:pPr marL="457200" indent="-457200" algn="just" rtl="1">
              <a:buFontTx/>
              <a:buAutoNum type="arabicParenR"/>
            </a:pPr>
            <a:r>
              <a:rPr lang="ar-DZ" sz="2000" dirty="0" smtClean="0">
                <a:solidFill>
                  <a:prstClr val="black"/>
                </a:solidFill>
              </a:rPr>
              <a:t>تذكير بالإجراءات الختامية التي تلي مرحلة التنفيذ</a:t>
            </a:r>
          </a:p>
        </p:txBody>
      </p:sp>
    </p:spTree>
    <p:extLst>
      <p:ext uri="{BB962C8B-B14F-4D97-AF65-F5344CB8AC3E}">
        <p14:creationId xmlns:p14="http://schemas.microsoft.com/office/powerpoint/2010/main" val="393246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35328" y="260752"/>
            <a:ext cx="5611761" cy="668397"/>
          </a:xfrm>
        </p:spPr>
        <p:txBody>
          <a:bodyPr>
            <a:normAutofit/>
          </a:bodyPr>
          <a:lstStyle/>
          <a:p>
            <a:pPr algn="r" rtl="1"/>
            <a:r>
              <a:rPr lang="ar-DZ" sz="3200" dirty="0" smtClean="0"/>
              <a:t>نموذج عن محضر الاجتماع الافتتاحي</a:t>
            </a:r>
            <a:endParaRPr lang="fr-FR" sz="32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1873046" y="914401"/>
          <a:ext cx="7668260" cy="5619135"/>
        </p:xfrm>
        <a:graphic>
          <a:graphicData uri="http://schemas.openxmlformats.org/drawingml/2006/table">
            <a:tbl>
              <a:tblPr firstRow="1" firstCol="1" bandRow="1"/>
              <a:tblGrid>
                <a:gridCol w="7668260"/>
              </a:tblGrid>
              <a:tr h="5619135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D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المؤسسة </a:t>
                      </a:r>
                      <a:r>
                        <a:rPr lang="fr-FR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  </a:t>
                      </a:r>
                      <a:r>
                        <a:rPr lang="ar-D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                                                                          عنابة في ..................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D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مهمة تدقيق مصلحة</a:t>
                      </a:r>
                      <a:r>
                        <a:rPr lang="ar-DZ" sz="16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المشتريات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محضر الاجتماع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الموضوع:</a:t>
                      </a:r>
                      <a:r>
                        <a:rPr lang="ar-DZ" sz="16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الاجتماع الافتتاحي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600" i="1" u="sng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جدول</a:t>
                      </a:r>
                      <a:r>
                        <a:rPr lang="ar-DZ" sz="1600" i="1" u="sng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الأعمال: </a:t>
                      </a:r>
                      <a:r>
                        <a:rPr lang="ar-DZ" sz="16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دراسة محتوى التقرير التوجيهي</a:t>
                      </a: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600" i="1" u="sng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المشاركين في الاجتماع :</a:t>
                      </a: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600" b="1" i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المدققين : </a:t>
                      </a: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6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أسماء كل واحد منهم </a:t>
                      </a: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600" b="1" i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الأشخاص محل التدقيق: </a:t>
                      </a: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6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مدير التموين</a:t>
                      </a:r>
                    </a:p>
                    <a:p>
                      <a:pPr marL="285750" indent="-28575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ar-DZ" sz="16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المسؤول عن المشتريات</a:t>
                      </a:r>
                    </a:p>
                    <a:p>
                      <a:pPr marL="285750" indent="-28575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ar-DZ" sz="16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المسؤول عن إدارة المخازن</a:t>
                      </a:r>
                    </a:p>
                    <a:p>
                      <a:pPr marL="0" indent="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fr-FR" sz="1600" baseline="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DZ" sz="1600" i="1" u="sng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مكان انعقاد الاجتماع الافتتاحي:</a:t>
                      </a: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التاريخ : ...............</a:t>
                      </a: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الساعة: .................</a:t>
                      </a:r>
                      <a:endParaRPr lang="fr-FR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إمضاء المدققين:                                                                   إمضاء الأشخاص محل التدقيق:                                              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515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85574" y="176947"/>
            <a:ext cx="9720072" cy="991238"/>
          </a:xfrm>
        </p:spPr>
        <p:txBody>
          <a:bodyPr/>
          <a:lstStyle/>
          <a:p>
            <a:pPr algn="ctr"/>
            <a:r>
              <a:rPr lang="ar-DZ" dirty="0" smtClean="0"/>
              <a:t>برنامج التدقيق </a:t>
            </a:r>
            <a:endParaRPr lang="fr-FR" dirty="0"/>
          </a:p>
        </p:txBody>
      </p:sp>
      <p:sp>
        <p:nvSpPr>
          <p:cNvPr id="2" name="Accolade fermante 1"/>
          <p:cNvSpPr/>
          <p:nvPr/>
        </p:nvSpPr>
        <p:spPr>
          <a:xfrm>
            <a:off x="10943303" y="1268361"/>
            <a:ext cx="530942" cy="4984955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10042691" y="1406111"/>
            <a:ext cx="753486" cy="4176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>
                <a:solidFill>
                  <a:prstClr val="black"/>
                </a:solidFill>
              </a:rPr>
              <a:t>1</a:t>
            </a:r>
            <a:endParaRPr lang="fr-FR" sz="2000" dirty="0">
              <a:solidFill>
                <a:prstClr val="black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7751066" y="1293138"/>
            <a:ext cx="2161298" cy="6046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وثيقة تعاقدية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0100186" y="2360234"/>
            <a:ext cx="753486" cy="4176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prstClr val="black"/>
                </a:solidFill>
              </a:rPr>
              <a:t>2</a:t>
            </a:r>
            <a:endParaRPr lang="fr-FR" sz="2000" dirty="0">
              <a:solidFill>
                <a:prstClr val="black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669160" y="2091885"/>
            <a:ext cx="2279285" cy="7605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جدول أو خطة عمل متبعة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10109360" y="3092541"/>
            <a:ext cx="753486" cy="4176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prstClr val="black"/>
                </a:solidFill>
              </a:rPr>
              <a:t>3</a:t>
            </a:r>
            <a:endParaRPr lang="fr-FR" sz="2000" dirty="0">
              <a:solidFill>
                <a:prstClr val="black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7669160" y="3053294"/>
            <a:ext cx="2279286" cy="6046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مسار يتم اتباعه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10189817" y="3962992"/>
            <a:ext cx="753486" cy="4176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prstClr val="black"/>
                </a:solidFill>
              </a:rPr>
              <a:t>4</a:t>
            </a:r>
            <a:endParaRPr lang="fr-FR" sz="2000" dirty="0">
              <a:solidFill>
                <a:prstClr val="black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7669159" y="3802399"/>
            <a:ext cx="2359743" cy="741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dirty="0" smtClean="0">
                <a:solidFill>
                  <a:prstClr val="black"/>
                </a:solidFill>
              </a:rPr>
              <a:t>نقطة </a:t>
            </a:r>
            <a:r>
              <a:rPr lang="ar-DZ" sz="2400" dirty="0">
                <a:solidFill>
                  <a:prstClr val="black"/>
                </a:solidFill>
              </a:rPr>
              <a:t>ا</a:t>
            </a:r>
            <a:r>
              <a:rPr lang="ar-DZ" sz="2400" dirty="0" smtClean="0">
                <a:solidFill>
                  <a:prstClr val="black"/>
                </a:solidFill>
              </a:rPr>
              <a:t>نطلاق إعداد </a:t>
            </a:r>
            <a:r>
              <a:rPr lang="fr-FR" sz="2400" dirty="0">
                <a:solidFill>
                  <a:prstClr val="black"/>
                </a:solidFill>
              </a:rPr>
              <a:t> </a:t>
            </a:r>
            <a:r>
              <a:rPr lang="fr-FR" sz="2400" dirty="0" smtClean="0">
                <a:solidFill>
                  <a:prstClr val="black"/>
                </a:solidFill>
              </a:rPr>
              <a:t>QCI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10271591" y="5721638"/>
            <a:ext cx="753486" cy="4176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>
                <a:solidFill>
                  <a:prstClr val="black"/>
                </a:solidFill>
              </a:rPr>
              <a:t>6</a:t>
            </a:r>
            <a:endParaRPr lang="fr-FR" sz="2000" dirty="0">
              <a:solidFill>
                <a:prstClr val="black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669157" y="5543034"/>
            <a:ext cx="2435945" cy="6046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مرجع 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10180074" y="4903668"/>
            <a:ext cx="753486" cy="4176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prstClr val="black"/>
                </a:solidFill>
              </a:rPr>
              <a:t>5</a:t>
            </a:r>
            <a:endParaRPr lang="fr-FR" sz="2000" dirty="0">
              <a:solidFill>
                <a:prstClr val="black"/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669158" y="4810163"/>
            <a:ext cx="2402101" cy="6046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متابعة و مراقبة العمل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19" name="Flèche vers le bas 18"/>
          <p:cNvSpPr/>
          <p:nvPr/>
        </p:nvSpPr>
        <p:spPr>
          <a:xfrm rot="2725199">
            <a:off x="10697340" y="337201"/>
            <a:ext cx="1561482" cy="998171"/>
          </a:xfrm>
          <a:prstGeom prst="downArrow">
            <a:avLst>
              <a:gd name="adj1" fmla="val 50000"/>
              <a:gd name="adj2" fmla="val 333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الاهداف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20" name="Flèche vers le bas 19"/>
          <p:cNvSpPr/>
          <p:nvPr/>
        </p:nvSpPr>
        <p:spPr>
          <a:xfrm rot="2725199">
            <a:off x="4721112" y="2172459"/>
            <a:ext cx="1786185" cy="998171"/>
          </a:xfrm>
          <a:prstGeom prst="downArrow">
            <a:avLst>
              <a:gd name="adj1" fmla="val 50000"/>
              <a:gd name="adj2" fmla="val 333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المحتوى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21" name="Accolade fermante 20"/>
          <p:cNvSpPr/>
          <p:nvPr/>
        </p:nvSpPr>
        <p:spPr>
          <a:xfrm>
            <a:off x="4324558" y="2443962"/>
            <a:ext cx="716713" cy="3360501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22" name="Ellipse 21"/>
          <p:cNvSpPr/>
          <p:nvPr/>
        </p:nvSpPr>
        <p:spPr>
          <a:xfrm>
            <a:off x="3561329" y="2702753"/>
            <a:ext cx="753486" cy="4176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>
                <a:solidFill>
                  <a:prstClr val="black"/>
                </a:solidFill>
              </a:rPr>
              <a:t>1</a:t>
            </a:r>
            <a:endParaRPr lang="fr-FR" sz="2000" dirty="0">
              <a:solidFill>
                <a:prstClr val="black"/>
              </a:solidFill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1170625" y="2609248"/>
            <a:ext cx="2161298" cy="6046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الأعمال التمهيدية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3662108" y="4405772"/>
            <a:ext cx="753486" cy="4176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prstClr val="black"/>
                </a:solidFill>
              </a:rPr>
              <a:t>2</a:t>
            </a:r>
            <a:endParaRPr lang="fr-FR" sz="2000" dirty="0">
              <a:solidFill>
                <a:prstClr val="black"/>
              </a:solidFill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1086530" y="4132854"/>
            <a:ext cx="2279285" cy="8518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الأدوات المستخدمة</a:t>
            </a:r>
          </a:p>
        </p:txBody>
      </p:sp>
    </p:spTree>
    <p:extLst>
      <p:ext uri="{BB962C8B-B14F-4D97-AF65-F5344CB8AC3E}">
        <p14:creationId xmlns:p14="http://schemas.microsoft.com/office/powerpoint/2010/main" val="3623000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062317" y="0"/>
            <a:ext cx="9720072" cy="1499616"/>
          </a:xfrm>
        </p:spPr>
        <p:txBody>
          <a:bodyPr/>
          <a:lstStyle/>
          <a:p>
            <a:pPr algn="ctr"/>
            <a:r>
              <a:rPr lang="ar-DZ" dirty="0" smtClean="0"/>
              <a:t>العمل الميداني</a:t>
            </a:r>
            <a:endParaRPr lang="fr-FR" dirty="0"/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7355541" y="874059"/>
            <a:ext cx="1653988" cy="21652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>
            <a:off x="6029930" y="874059"/>
            <a:ext cx="14815" cy="21180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H="1">
            <a:off x="2981929" y="1027354"/>
            <a:ext cx="1480342" cy="18586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7888359" y="3039304"/>
            <a:ext cx="2894030" cy="1035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الملاحظات الفورية و الخاصة 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4475338" y="3039303"/>
            <a:ext cx="2894030" cy="1035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استخدام الأداة المناسبة   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1314899" y="3039303"/>
            <a:ext cx="2894030" cy="1035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كل خلل يؤدي إلى اعداد </a:t>
            </a:r>
            <a:r>
              <a:rPr lang="fr-FR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FRAP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33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062317" y="0"/>
            <a:ext cx="9720072" cy="1499616"/>
          </a:xfrm>
        </p:spPr>
        <p:txBody>
          <a:bodyPr/>
          <a:lstStyle/>
          <a:p>
            <a:pPr algn="ctr"/>
            <a:r>
              <a:rPr lang="ar-DZ" dirty="0" smtClean="0"/>
              <a:t>أدوات التدقيق</a:t>
            </a:r>
            <a:endParaRPr lang="fr-FR" dirty="0"/>
          </a:p>
        </p:txBody>
      </p:sp>
      <p:cxnSp>
        <p:nvCxnSpPr>
          <p:cNvPr id="4" name="Connecteur droit avec flèche 3"/>
          <p:cNvCxnSpPr/>
          <p:nvPr/>
        </p:nvCxnSpPr>
        <p:spPr>
          <a:xfrm flipH="1">
            <a:off x="3186953" y="891270"/>
            <a:ext cx="1210235" cy="5314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>
            <a:off x="7104530" y="932867"/>
            <a:ext cx="1555376" cy="5334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7380283" y="1499616"/>
            <a:ext cx="3402106" cy="7799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أدوات الاستجواب</a:t>
            </a:r>
            <a:endParaRPr lang="fr-FR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60483" y="1499616"/>
            <a:ext cx="3402106" cy="7799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أدوات وصفية</a:t>
            </a:r>
            <a:endParaRPr lang="fr-FR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Accolade fermante 8"/>
          <p:cNvSpPr/>
          <p:nvPr/>
        </p:nvSpPr>
        <p:spPr>
          <a:xfrm>
            <a:off x="11185800" y="2554941"/>
            <a:ext cx="593823" cy="3644153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0744779" y="2707341"/>
            <a:ext cx="441022" cy="4661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fr-FR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6777318" y="2684928"/>
            <a:ext cx="3836894" cy="5109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المسح الاحصائي (استخدام العينات)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10744779" y="3390631"/>
            <a:ext cx="441022" cy="4661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6777318" y="3368218"/>
            <a:ext cx="3836894" cy="5109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المقابلات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10744779" y="4125198"/>
            <a:ext cx="441022" cy="4661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fr-FR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6777318" y="4102785"/>
            <a:ext cx="3836894" cy="5109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الاستبيان </a:t>
            </a:r>
            <a:r>
              <a:rPr lang="fr-FR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QCI 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10744779" y="4850800"/>
            <a:ext cx="441022" cy="4661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fr-FR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6777318" y="4828387"/>
            <a:ext cx="3836894" cy="5109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المقاربات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10734939" y="5622928"/>
            <a:ext cx="441022" cy="4661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fr-FR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6777318" y="5623012"/>
            <a:ext cx="3836894" cy="5109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التأكيدات الخارجية و الداخلية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Accolade fermante 21"/>
          <p:cNvSpPr/>
          <p:nvPr/>
        </p:nvSpPr>
        <p:spPr>
          <a:xfrm>
            <a:off x="4975412" y="2420472"/>
            <a:ext cx="952589" cy="3993776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4893156" y="2702774"/>
            <a:ext cx="441022" cy="4661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fr-FR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925695" y="2680361"/>
            <a:ext cx="3836894" cy="5109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الملاحظة العينية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Ellipse 24"/>
          <p:cNvSpPr/>
          <p:nvPr/>
        </p:nvSpPr>
        <p:spPr>
          <a:xfrm>
            <a:off x="4893156" y="3386064"/>
            <a:ext cx="441022" cy="4661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925695" y="3363651"/>
            <a:ext cx="3836894" cy="5109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السرد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Ellipse 26"/>
          <p:cNvSpPr/>
          <p:nvPr/>
        </p:nvSpPr>
        <p:spPr>
          <a:xfrm>
            <a:off x="4893156" y="4120631"/>
            <a:ext cx="441022" cy="4661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fr-FR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925695" y="4098218"/>
            <a:ext cx="3836894" cy="5109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الهيكل الوظيفي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Ellipse 28"/>
          <p:cNvSpPr/>
          <p:nvPr/>
        </p:nvSpPr>
        <p:spPr>
          <a:xfrm>
            <a:off x="4893156" y="4846233"/>
            <a:ext cx="441022" cy="4661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fr-FR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à coins arrondis 29"/>
          <p:cNvSpPr/>
          <p:nvPr/>
        </p:nvSpPr>
        <p:spPr>
          <a:xfrm>
            <a:off x="925695" y="4823820"/>
            <a:ext cx="3836894" cy="5109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شبكة توزيع و تحليل المهام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Ellipse 30"/>
          <p:cNvSpPr/>
          <p:nvPr/>
        </p:nvSpPr>
        <p:spPr>
          <a:xfrm>
            <a:off x="4883316" y="5618361"/>
            <a:ext cx="441022" cy="4661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fr-FR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925695" y="5618445"/>
            <a:ext cx="3836894" cy="5109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مخطط سير المعلومة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936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928791"/>
          </a:xfrm>
        </p:spPr>
        <p:txBody>
          <a:bodyPr>
            <a:normAutofit/>
          </a:bodyPr>
          <a:lstStyle/>
          <a:p>
            <a:pPr algn="ctr"/>
            <a:r>
              <a:rPr lang="fr-F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QCI</a:t>
            </a:r>
            <a:r>
              <a:rPr lang="ar-D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استبيان الرقابة الداخلية </a:t>
            </a:r>
            <a:endParaRPr lang="fr-F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1942059" y="1709016"/>
          <a:ext cx="8128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1182557"/>
                <a:gridCol w="1169233"/>
                <a:gridCol w="3744210"/>
              </a:tblGrid>
              <a:tr h="370840">
                <a:tc rowSpan="2">
                  <a:txBody>
                    <a:bodyPr/>
                    <a:lstStyle/>
                    <a:p>
                      <a:pPr algn="ct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الملاحظة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الاجابة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الاسئلة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لا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نعم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ماذا؟ العمل المنفذ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من</a:t>
                      </a:r>
                      <a:r>
                        <a:rPr lang="ar-DZ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؟ المنفذ</a:t>
                      </a:r>
                      <a:endParaRPr lang="ar-DZ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أين ؟ مكان التنفيذ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4) كيف</a:t>
                      </a:r>
                      <a:r>
                        <a:rPr lang="ar-DZ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؟ تحديد طريقة العمل</a:t>
                      </a:r>
                      <a:endParaRPr lang="ar-DZ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5) متى ؟ أمر التنفيذ و وقت التنفيذ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101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1024128" y="87573"/>
            <a:ext cx="9720072" cy="928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36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36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الهيكل الوظيفي</a:t>
            </a:r>
            <a:r>
              <a:rPr lang="fr-FR" sz="36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cap="none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Organigramme Fonctionnel </a:t>
            </a:r>
            <a:endParaRPr lang="fr-FR" sz="3600" cap="none" dirty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666371" y="4113706"/>
            <a:ext cx="2098623" cy="6895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البيع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439512" y="5536990"/>
            <a:ext cx="1588957" cy="6745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استقطاب العملاء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589625" y="5581960"/>
            <a:ext cx="1588957" cy="6745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المساعدة التقنية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5036741" y="5536990"/>
            <a:ext cx="1588957" cy="6745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الاشهار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394921" y="5587580"/>
            <a:ext cx="1588957" cy="6745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المحاسبة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9949722" y="5581960"/>
            <a:ext cx="1588957" cy="6745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استلام الطلبيات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88774" y="1251680"/>
            <a:ext cx="2098623" cy="6895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مصلحة المبيعات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589624" y="2709472"/>
            <a:ext cx="1588957" cy="6745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قطاع النشاط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5666371" y="2716188"/>
            <a:ext cx="1588957" cy="6745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الخدمات التقنية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8574799" y="2709472"/>
            <a:ext cx="1588957" cy="6745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الخدمات الإدارية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Connecteur droit 13"/>
          <p:cNvCxnSpPr/>
          <p:nvPr/>
        </p:nvCxnSpPr>
        <p:spPr>
          <a:xfrm>
            <a:off x="3312448" y="2203555"/>
            <a:ext cx="625127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3312448" y="2203555"/>
            <a:ext cx="0" cy="4403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6438086" y="2203555"/>
            <a:ext cx="0" cy="4403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9563725" y="2203555"/>
            <a:ext cx="0" cy="4403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9" idx="2"/>
          </p:cNvCxnSpPr>
          <p:nvPr/>
        </p:nvCxnSpPr>
        <p:spPr>
          <a:xfrm flipH="1">
            <a:off x="6438085" y="1941228"/>
            <a:ext cx="1" cy="26232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1004341" y="5051685"/>
            <a:ext cx="10133351" cy="8994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>
            <a:off x="1004341" y="5051685"/>
            <a:ext cx="0" cy="4403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>
            <a:off x="3312448" y="5096655"/>
            <a:ext cx="0" cy="4403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>
            <a:off x="5831219" y="5096655"/>
            <a:ext cx="0" cy="4403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8236490" y="5154429"/>
            <a:ext cx="0" cy="4403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>
            <a:off x="11124822" y="5154429"/>
            <a:ext cx="0" cy="4403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H="1">
            <a:off x="6715683" y="4834328"/>
            <a:ext cx="1" cy="26232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Titre 1"/>
          <p:cNvSpPr txBox="1">
            <a:spLocks/>
          </p:cNvSpPr>
          <p:nvPr/>
        </p:nvSpPr>
        <p:spPr>
          <a:xfrm>
            <a:off x="8080318" y="4022659"/>
            <a:ext cx="5065427" cy="928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4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40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4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الهيكل الوظيفي</a:t>
            </a:r>
            <a:endParaRPr lang="fr-FR" sz="4000" cap="none" dirty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itre 1"/>
          <p:cNvSpPr txBox="1">
            <a:spLocks/>
          </p:cNvSpPr>
          <p:nvPr/>
        </p:nvSpPr>
        <p:spPr>
          <a:xfrm>
            <a:off x="8080319" y="1204639"/>
            <a:ext cx="5065427" cy="928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4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40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4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الهيكل تنظيمي</a:t>
            </a:r>
            <a:endParaRPr lang="fr-FR" sz="4000" cap="none" dirty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835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31" grpId="0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887506" y="104593"/>
            <a:ext cx="9720072" cy="1499616"/>
          </a:xfrm>
        </p:spPr>
        <p:txBody>
          <a:bodyPr/>
          <a:lstStyle/>
          <a:p>
            <a:pPr algn="ctr"/>
            <a:r>
              <a:rPr lang="ar-DZ" dirty="0"/>
              <a:t> </a:t>
            </a:r>
            <a:r>
              <a:rPr lang="ar-DZ" dirty="0" smtClean="0"/>
              <a:t>ماهي مراحل سير مهمة تدقيق داخلي؟</a:t>
            </a:r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726141" y="1617655"/>
            <a:ext cx="2918012" cy="11295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200" dirty="0" smtClean="0"/>
              <a:t>المرحلة الختامية</a:t>
            </a:r>
            <a:endParaRPr lang="fr-FR" sz="3200" dirty="0"/>
          </a:p>
        </p:txBody>
      </p:sp>
      <p:sp>
        <p:nvSpPr>
          <p:cNvPr id="5" name="Ellipse 4"/>
          <p:cNvSpPr/>
          <p:nvPr/>
        </p:nvSpPr>
        <p:spPr>
          <a:xfrm>
            <a:off x="4944035" y="1457292"/>
            <a:ext cx="2420471" cy="14502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200" dirty="0" smtClean="0"/>
              <a:t>مرحلة التنفيذ (التحقق)</a:t>
            </a:r>
            <a:endParaRPr lang="fr-FR" sz="3200" dirty="0"/>
          </a:p>
        </p:txBody>
      </p:sp>
      <p:sp>
        <p:nvSpPr>
          <p:cNvPr id="6" name="Ellipse 5"/>
          <p:cNvSpPr/>
          <p:nvPr/>
        </p:nvSpPr>
        <p:spPr>
          <a:xfrm>
            <a:off x="8664388" y="1354727"/>
            <a:ext cx="2420471" cy="16634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200" dirty="0" smtClean="0"/>
              <a:t>مرحلة التحضير (الدراسة)</a:t>
            </a:r>
            <a:endParaRPr lang="fr-FR" sz="3200" dirty="0"/>
          </a:p>
        </p:txBody>
      </p:sp>
      <p:sp>
        <p:nvSpPr>
          <p:cNvPr id="9" name="Rectangle 8"/>
          <p:cNvSpPr/>
          <p:nvPr/>
        </p:nvSpPr>
        <p:spPr>
          <a:xfrm>
            <a:off x="8664388" y="3267635"/>
            <a:ext cx="3021106" cy="3119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dirty="0" smtClean="0"/>
              <a:t>في هذه المرحلة يكون المدقق الداخلي على مستوى مكتبه (خلية التدقيق) و تحركات خارجها تكون ضئيلة أو غير موجودة </a:t>
            </a:r>
            <a:endParaRPr lang="fr-FR" sz="2800" dirty="0"/>
          </a:p>
        </p:txBody>
      </p:sp>
      <p:sp>
        <p:nvSpPr>
          <p:cNvPr id="10" name="Rectangle 9"/>
          <p:cNvSpPr/>
          <p:nvPr/>
        </p:nvSpPr>
        <p:spPr>
          <a:xfrm>
            <a:off x="4733365" y="3267635"/>
            <a:ext cx="3101788" cy="3119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dirty="0" smtClean="0"/>
              <a:t>في هذه المرحلة يكون المدقق الداخلي على مستوى المصلحة محل التدقيق أي خروجه من مكتبه عكس المرحلة الأولى</a:t>
            </a:r>
            <a:endParaRPr lang="fr-FR" sz="2800" dirty="0"/>
          </a:p>
        </p:txBody>
      </p:sp>
      <p:sp>
        <p:nvSpPr>
          <p:cNvPr id="11" name="Rectangle 10"/>
          <p:cNvSpPr/>
          <p:nvPr/>
        </p:nvSpPr>
        <p:spPr>
          <a:xfrm>
            <a:off x="726141" y="3267635"/>
            <a:ext cx="3065929" cy="3119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dirty="0" smtClean="0"/>
              <a:t>في هذه المرحلة يعود المدقق إلى مكتبه لفرز الوثائق المتحصل عليها من عملية التدقيق لكتابة تقريره (مثل المرحلة الأولى)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28821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1233991" y="330384"/>
            <a:ext cx="9720072" cy="928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4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40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4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شبكة تحليل المهام </a:t>
            </a:r>
            <a:r>
              <a:rPr lang="fr-FR" sz="3600" cap="none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Grille d’analyse des tâches </a:t>
            </a:r>
            <a:endParaRPr lang="fr-FR" sz="4000" cap="none" dirty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/>
          </p:nvPr>
        </p:nvGraphicFramePr>
        <p:xfrm>
          <a:off x="2166912" y="1843789"/>
          <a:ext cx="81280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625600"/>
                <a:gridCol w="1625600"/>
                <a:gridCol w="1625600"/>
                <a:gridCol w="1625600"/>
              </a:tblGrid>
              <a:tr h="276456"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لم تنفذ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المحاسب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المفوض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مسؤول المبيعات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المهام 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r-F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استلام</a:t>
                      </a:r>
                      <a:r>
                        <a:rPr lang="ar-DZ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الفواتير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التأكد</a:t>
                      </a:r>
                      <a:r>
                        <a:rPr lang="ar-DZ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من الفواتير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r-F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اعداد الشيكات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r-F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امضاء الشيكات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ارسال الشيكات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049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1233991" y="330384"/>
            <a:ext cx="9720072" cy="928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4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مخطط سير المعلومة </a:t>
            </a:r>
            <a:r>
              <a:rPr lang="fr-FR" sz="3600" cap="none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Diagramme de circulation</a:t>
            </a:r>
            <a:r>
              <a:rPr lang="fr-FR" sz="4000" cap="none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4000" cap="none" dirty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lèche droite à entaille 3"/>
          <p:cNvSpPr/>
          <p:nvPr/>
        </p:nvSpPr>
        <p:spPr>
          <a:xfrm rot="5400000">
            <a:off x="1543987" y="2173574"/>
            <a:ext cx="1109272" cy="58461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3919927" y="5437681"/>
            <a:ext cx="1558977" cy="5996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3792512" y="2226039"/>
            <a:ext cx="181380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Carré corné 8"/>
          <p:cNvSpPr/>
          <p:nvPr/>
        </p:nvSpPr>
        <p:spPr>
          <a:xfrm>
            <a:off x="4811843" y="2848131"/>
            <a:ext cx="1124262" cy="899410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3" name="Losange 12"/>
          <p:cNvSpPr/>
          <p:nvPr/>
        </p:nvSpPr>
        <p:spPr>
          <a:xfrm>
            <a:off x="7135319" y="4350894"/>
            <a:ext cx="764498" cy="1086787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cxnSp>
        <p:nvCxnSpPr>
          <p:cNvPr id="15" name="Connecteur droit 14"/>
          <p:cNvCxnSpPr>
            <a:stCxn id="13" idx="3"/>
          </p:cNvCxnSpPr>
          <p:nvPr/>
        </p:nvCxnSpPr>
        <p:spPr>
          <a:xfrm>
            <a:off x="7899817" y="4894288"/>
            <a:ext cx="6595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H="1">
            <a:off x="7517568" y="5446425"/>
            <a:ext cx="2500" cy="500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lèche vers le bas 17"/>
          <p:cNvSpPr/>
          <p:nvPr/>
        </p:nvSpPr>
        <p:spPr>
          <a:xfrm>
            <a:off x="1459666" y="4730645"/>
            <a:ext cx="569625" cy="8019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0" name="Organigramme : Procédé prédéfini 19"/>
          <p:cNvSpPr/>
          <p:nvPr/>
        </p:nvSpPr>
        <p:spPr>
          <a:xfrm>
            <a:off x="9503764" y="2098623"/>
            <a:ext cx="1450299" cy="749508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1" name="Organigramme : Multidocument 20"/>
          <p:cNvSpPr/>
          <p:nvPr/>
        </p:nvSpPr>
        <p:spPr>
          <a:xfrm>
            <a:off x="9829801" y="4894287"/>
            <a:ext cx="1603946" cy="1053058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925420" y="1676664"/>
            <a:ext cx="14574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سير المعلومة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207639" y="1626831"/>
            <a:ext cx="20425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مقارنة بين مستندين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58019" y="3067003"/>
            <a:ext cx="13773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مستند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55273" y="2168309"/>
            <a:ext cx="13997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أرشيف أولي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37154" y="4730645"/>
            <a:ext cx="14814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أرشيف نهائي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698353" y="4888305"/>
            <a:ext cx="13051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نقطة النهاية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745515" y="5099059"/>
            <a:ext cx="1241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اجراء بديل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787162" y="4120061"/>
            <a:ext cx="17940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مستند من 3 نسخ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894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3" grpId="0" animBg="1"/>
      <p:bldP spid="18" grpId="0" animBg="1"/>
      <p:bldP spid="20" grpId="0" animBg="1"/>
      <p:bldP spid="21" grpId="0" animBg="1"/>
      <p:bldP spid="22" grpId="0"/>
      <p:bldP spid="23" grpId="0"/>
      <p:bldP spid="24" grpId="0"/>
      <p:bldP spid="25" grpId="0"/>
      <p:bldP spid="26" grpId="0"/>
      <p:bldP spid="27" grpId="0"/>
      <p:bldP spid="28" grpId="0"/>
      <p:bldP spid="3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/>
          </p:nvPr>
        </p:nvGraphicFramePr>
        <p:xfrm>
          <a:off x="1622323" y="719666"/>
          <a:ext cx="8537677" cy="60616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1677"/>
                <a:gridCol w="2032000"/>
                <a:gridCol w="2032000"/>
                <a:gridCol w="2032000"/>
              </a:tblGrid>
              <a:tr h="681431"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مصلحة المحاسبة</a:t>
                      </a:r>
                      <a:endParaRPr lang="fr-F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المخازن</a:t>
                      </a:r>
                      <a:endParaRPr lang="fr-F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مصلحة الائتمان</a:t>
                      </a:r>
                      <a:endParaRPr lang="fr-FR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مصلحة المبيعات</a:t>
                      </a:r>
                      <a:endParaRPr lang="fr-FR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42406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763949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032356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rré corné 3"/>
          <p:cNvSpPr/>
          <p:nvPr/>
        </p:nvSpPr>
        <p:spPr>
          <a:xfrm>
            <a:off x="8580056" y="1845241"/>
            <a:ext cx="1124262" cy="899410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أمر الشراء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5" name="Organigramme : Multidocument 4"/>
          <p:cNvSpPr/>
          <p:nvPr/>
        </p:nvSpPr>
        <p:spPr>
          <a:xfrm>
            <a:off x="8285087" y="3241863"/>
            <a:ext cx="1603946" cy="1053058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أمر البيع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6" name="Carré corné 5"/>
          <p:cNvSpPr/>
          <p:nvPr/>
        </p:nvSpPr>
        <p:spPr>
          <a:xfrm>
            <a:off x="6268065" y="3359243"/>
            <a:ext cx="867499" cy="834748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أمر البيع 1</a:t>
            </a:r>
            <a:endParaRPr lang="fr-FR" dirty="0">
              <a:solidFill>
                <a:prstClr val="white"/>
              </a:solidFill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9704318" y="2194004"/>
            <a:ext cx="1709211" cy="177384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0947660" y="3841544"/>
            <a:ext cx="11416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DZ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زبون </a:t>
            </a: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fr-FR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Connecteur en angle 9"/>
          <p:cNvCxnSpPr/>
          <p:nvPr/>
        </p:nvCxnSpPr>
        <p:spPr>
          <a:xfrm rot="5400000">
            <a:off x="7827556" y="2578761"/>
            <a:ext cx="1210031" cy="294968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H="1">
            <a:off x="7123471" y="3680507"/>
            <a:ext cx="1161617" cy="316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Carré corné 12"/>
          <p:cNvSpPr/>
          <p:nvPr/>
        </p:nvSpPr>
        <p:spPr>
          <a:xfrm>
            <a:off x="4835687" y="1813355"/>
            <a:ext cx="910896" cy="759606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أمر البيع 2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4" name="Carré corné 13"/>
          <p:cNvSpPr/>
          <p:nvPr/>
        </p:nvSpPr>
        <p:spPr>
          <a:xfrm>
            <a:off x="2020047" y="1819420"/>
            <a:ext cx="1483001" cy="577264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أمر البيع 3</a:t>
            </a:r>
            <a:endParaRPr lang="fr-FR" dirty="0">
              <a:solidFill>
                <a:prstClr val="white"/>
              </a:solidFill>
            </a:endParaRPr>
          </a:p>
        </p:txBody>
      </p:sp>
      <p:cxnSp>
        <p:nvCxnSpPr>
          <p:cNvPr id="21" name="Connecteur droit avec flèche 20"/>
          <p:cNvCxnSpPr/>
          <p:nvPr/>
        </p:nvCxnSpPr>
        <p:spPr>
          <a:xfrm flipH="1">
            <a:off x="5073482" y="2572961"/>
            <a:ext cx="11798" cy="96097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H="1" flipV="1">
            <a:off x="3502325" y="1969364"/>
            <a:ext cx="2765739" cy="155057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>
            <a:stCxn id="6" idx="0"/>
          </p:cNvCxnSpPr>
          <p:nvPr/>
        </p:nvCxnSpPr>
        <p:spPr>
          <a:xfrm flipH="1" flipV="1">
            <a:off x="5595721" y="2365943"/>
            <a:ext cx="1106094" cy="9933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H="1" flipV="1">
            <a:off x="3256955" y="3620742"/>
            <a:ext cx="1357164" cy="217125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flipV="1">
            <a:off x="2532258" y="5379044"/>
            <a:ext cx="0" cy="82590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Carré corné 37"/>
          <p:cNvSpPr/>
          <p:nvPr/>
        </p:nvSpPr>
        <p:spPr>
          <a:xfrm>
            <a:off x="1947977" y="3078902"/>
            <a:ext cx="1509894" cy="651681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وصل التسليم 1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44" name="Rectangle à coins arrondis 43"/>
          <p:cNvSpPr/>
          <p:nvPr/>
        </p:nvSpPr>
        <p:spPr>
          <a:xfrm>
            <a:off x="1989638" y="6204953"/>
            <a:ext cx="873594" cy="4182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التسجيل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48" name="Organigramme : Procédé prédéfini 47"/>
          <p:cNvSpPr/>
          <p:nvPr/>
        </p:nvSpPr>
        <p:spPr>
          <a:xfrm rot="10800000" flipV="1">
            <a:off x="2071013" y="3967849"/>
            <a:ext cx="1065030" cy="647237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مقارنة</a:t>
            </a:r>
            <a:endParaRPr lang="fr-FR" dirty="0">
              <a:solidFill>
                <a:prstClr val="white"/>
              </a:solidFill>
            </a:endParaRPr>
          </a:p>
        </p:txBody>
      </p:sp>
      <p:cxnSp>
        <p:nvCxnSpPr>
          <p:cNvPr id="50" name="Connecteur droit avec flèche 49"/>
          <p:cNvCxnSpPr>
            <a:endCxn id="48" idx="0"/>
          </p:cNvCxnSpPr>
          <p:nvPr/>
        </p:nvCxnSpPr>
        <p:spPr>
          <a:xfrm>
            <a:off x="2588779" y="3730583"/>
            <a:ext cx="14749" cy="23726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 flipH="1">
            <a:off x="2532258" y="4607854"/>
            <a:ext cx="1" cy="42983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/>
          <p:nvPr/>
        </p:nvCxnSpPr>
        <p:spPr>
          <a:xfrm>
            <a:off x="2596153" y="2363819"/>
            <a:ext cx="7376" cy="72287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Organigramme : Multidocument 58"/>
          <p:cNvSpPr/>
          <p:nvPr/>
        </p:nvSpPr>
        <p:spPr>
          <a:xfrm>
            <a:off x="4614119" y="5504474"/>
            <a:ext cx="945516" cy="1022402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وصل التسليم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60" name="Organigramme : Multidocument 59"/>
          <p:cNvSpPr/>
          <p:nvPr/>
        </p:nvSpPr>
        <p:spPr>
          <a:xfrm>
            <a:off x="2159024" y="4992666"/>
            <a:ext cx="889007" cy="628655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الفاتورة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63" name="Flèche vers le bas 62"/>
          <p:cNvSpPr/>
          <p:nvPr/>
        </p:nvSpPr>
        <p:spPr>
          <a:xfrm rot="5400000">
            <a:off x="1117222" y="6013105"/>
            <a:ext cx="569625" cy="8019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cxnSp>
        <p:nvCxnSpPr>
          <p:cNvPr id="65" name="Connecteur en angle 64"/>
          <p:cNvCxnSpPr>
            <a:stCxn id="60" idx="3"/>
          </p:cNvCxnSpPr>
          <p:nvPr/>
        </p:nvCxnSpPr>
        <p:spPr>
          <a:xfrm flipV="1">
            <a:off x="3048031" y="4439264"/>
            <a:ext cx="8470459" cy="867730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/>
          <p:nvPr/>
        </p:nvCxnSpPr>
        <p:spPr>
          <a:xfrm flipV="1">
            <a:off x="5559635" y="4562244"/>
            <a:ext cx="5853894" cy="12792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Losange 73"/>
          <p:cNvSpPr/>
          <p:nvPr/>
        </p:nvSpPr>
        <p:spPr>
          <a:xfrm>
            <a:off x="4703031" y="3559760"/>
            <a:ext cx="764498" cy="1086787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cxnSp>
        <p:nvCxnSpPr>
          <p:cNvPr id="79" name="Connecteur droit 78"/>
          <p:cNvCxnSpPr/>
          <p:nvPr/>
        </p:nvCxnSpPr>
        <p:spPr>
          <a:xfrm>
            <a:off x="5467529" y="4103153"/>
            <a:ext cx="47870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/>
          <p:cNvCxnSpPr/>
          <p:nvPr/>
        </p:nvCxnSpPr>
        <p:spPr>
          <a:xfrm flipV="1">
            <a:off x="5067357" y="4637422"/>
            <a:ext cx="17923" cy="9838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5056840" y="4844027"/>
            <a:ext cx="410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DZ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نعم</a:t>
            </a:r>
            <a:endParaRPr lang="fr-FR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5514014" y="3742304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DZ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لا</a:t>
            </a:r>
            <a:endParaRPr lang="fr-FR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40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3" grpId="0" animBg="1"/>
      <p:bldP spid="14" grpId="0" animBg="1"/>
      <p:bldP spid="38" grpId="0" animBg="1"/>
      <p:bldP spid="44" grpId="0" animBg="1"/>
      <p:bldP spid="48" grpId="0" animBg="1"/>
      <p:bldP spid="59" grpId="0" animBg="1"/>
      <p:bldP spid="60" grpId="0" animBg="1"/>
      <p:bldP spid="63" grpId="0" animBg="1"/>
      <p:bldP spid="7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/>
          </p:nvPr>
        </p:nvGraphicFramePr>
        <p:xfrm>
          <a:off x="1707777" y="644145"/>
          <a:ext cx="8437465" cy="59316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13018"/>
                <a:gridCol w="2008149"/>
                <a:gridCol w="2008149"/>
                <a:gridCol w="2008149"/>
              </a:tblGrid>
              <a:tr h="821646"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مصلحة المالية</a:t>
                      </a:r>
                      <a:r>
                        <a:rPr lang="ar-DZ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و المحاسبة</a:t>
                      </a:r>
                      <a:endParaRPr lang="fr-F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المخازن</a:t>
                      </a:r>
                      <a:endParaRPr lang="fr-F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DZ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المورد</a:t>
                      </a:r>
                      <a:endParaRPr kumimoji="0" lang="fr-FR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مصلحة المشتريات</a:t>
                      </a:r>
                      <a:endParaRPr lang="fr-FR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06618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720184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981930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4" name="Connecteur droit avec flèche 33"/>
          <p:cNvCxnSpPr>
            <a:stCxn id="36" idx="3"/>
          </p:cNvCxnSpPr>
          <p:nvPr/>
        </p:nvCxnSpPr>
        <p:spPr>
          <a:xfrm>
            <a:off x="9620464" y="2226039"/>
            <a:ext cx="161662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Carré corné 34"/>
          <p:cNvSpPr/>
          <p:nvPr/>
        </p:nvSpPr>
        <p:spPr>
          <a:xfrm>
            <a:off x="11237086" y="1978261"/>
            <a:ext cx="812775" cy="585498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طلب الشراء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36" name="Carré corné 35"/>
          <p:cNvSpPr/>
          <p:nvPr/>
        </p:nvSpPr>
        <p:spPr>
          <a:xfrm>
            <a:off x="8807689" y="1933290"/>
            <a:ext cx="812775" cy="585498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طلب الشراء</a:t>
            </a:r>
            <a:endParaRPr lang="fr-FR" dirty="0">
              <a:solidFill>
                <a:prstClr val="white"/>
              </a:solidFill>
            </a:endParaRPr>
          </a:p>
        </p:txBody>
      </p:sp>
      <p:cxnSp>
        <p:nvCxnSpPr>
          <p:cNvPr id="37" name="Connecteur droit avec flèche 36"/>
          <p:cNvCxnSpPr/>
          <p:nvPr/>
        </p:nvCxnSpPr>
        <p:spPr>
          <a:xfrm flipV="1">
            <a:off x="9212974" y="2514159"/>
            <a:ext cx="0" cy="83107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Organigramme : Multidocument 40"/>
          <p:cNvSpPr/>
          <p:nvPr/>
        </p:nvSpPr>
        <p:spPr>
          <a:xfrm>
            <a:off x="8443857" y="3372126"/>
            <a:ext cx="1571089" cy="1213942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أمر الشراء</a:t>
            </a:r>
            <a:endParaRPr lang="fr-FR" dirty="0">
              <a:solidFill>
                <a:prstClr val="white"/>
              </a:solidFill>
            </a:endParaRPr>
          </a:p>
        </p:txBody>
      </p:sp>
      <p:cxnSp>
        <p:nvCxnSpPr>
          <p:cNvPr id="42" name="Connecteur droit avec flèche 41"/>
          <p:cNvCxnSpPr>
            <a:endCxn id="47" idx="0"/>
          </p:cNvCxnSpPr>
          <p:nvPr/>
        </p:nvCxnSpPr>
        <p:spPr>
          <a:xfrm>
            <a:off x="7057674" y="2271010"/>
            <a:ext cx="18762" cy="143442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Carré corné 44"/>
          <p:cNvSpPr/>
          <p:nvPr/>
        </p:nvSpPr>
        <p:spPr>
          <a:xfrm>
            <a:off x="6783578" y="1685512"/>
            <a:ext cx="812775" cy="585498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أمر شراء 1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46" name="Carré corné 45"/>
          <p:cNvSpPr/>
          <p:nvPr/>
        </p:nvSpPr>
        <p:spPr>
          <a:xfrm>
            <a:off x="6682163" y="5096188"/>
            <a:ext cx="812775" cy="733417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الفاتورة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47" name="Carré corné 46"/>
          <p:cNvSpPr/>
          <p:nvPr/>
        </p:nvSpPr>
        <p:spPr>
          <a:xfrm>
            <a:off x="6670048" y="3705436"/>
            <a:ext cx="812775" cy="585498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وصل التسليم 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709806" y="232247"/>
            <a:ext cx="14292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المصلحة المعنية بطلب الشراء</a:t>
            </a:r>
            <a:endParaRPr lang="fr-FR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1" name="Connecteur droit avec flèche 60"/>
          <p:cNvCxnSpPr>
            <a:stCxn id="47" idx="2"/>
          </p:cNvCxnSpPr>
          <p:nvPr/>
        </p:nvCxnSpPr>
        <p:spPr>
          <a:xfrm flipH="1">
            <a:off x="7076435" y="4290934"/>
            <a:ext cx="1" cy="82556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>
            <a:stCxn id="45" idx="3"/>
            <a:endCxn id="41" idx="1"/>
          </p:cNvCxnSpPr>
          <p:nvPr/>
        </p:nvCxnSpPr>
        <p:spPr>
          <a:xfrm>
            <a:off x="7596353" y="1978261"/>
            <a:ext cx="847504" cy="200083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>
            <a:stCxn id="72" idx="3"/>
          </p:cNvCxnSpPr>
          <p:nvPr/>
        </p:nvCxnSpPr>
        <p:spPr>
          <a:xfrm>
            <a:off x="5586019" y="1874873"/>
            <a:ext cx="2812306" cy="215924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2" name="Carré corné 71"/>
          <p:cNvSpPr/>
          <p:nvPr/>
        </p:nvSpPr>
        <p:spPr>
          <a:xfrm>
            <a:off x="4773244" y="1582124"/>
            <a:ext cx="812775" cy="585498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أمر شراء 2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73" name="Carré corné 72"/>
          <p:cNvSpPr/>
          <p:nvPr/>
        </p:nvSpPr>
        <p:spPr>
          <a:xfrm>
            <a:off x="4801169" y="3705436"/>
            <a:ext cx="812775" cy="585498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وصل التسليم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76" name="Organigramme : Multidocument 75"/>
          <p:cNvSpPr/>
          <p:nvPr/>
        </p:nvSpPr>
        <p:spPr>
          <a:xfrm>
            <a:off x="4453668" y="5634318"/>
            <a:ext cx="1226019" cy="86017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وصل الاستلام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77" name="Organigramme : Procédé prédéfini 76"/>
          <p:cNvSpPr/>
          <p:nvPr/>
        </p:nvSpPr>
        <p:spPr>
          <a:xfrm>
            <a:off x="4460652" y="2563759"/>
            <a:ext cx="1450299" cy="749508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مقارنة</a:t>
            </a:r>
            <a:endParaRPr lang="fr-FR" dirty="0">
              <a:solidFill>
                <a:prstClr val="white"/>
              </a:solidFill>
            </a:endParaRPr>
          </a:p>
        </p:txBody>
      </p:sp>
      <p:cxnSp>
        <p:nvCxnSpPr>
          <p:cNvPr id="64" name="Connecteur droit 63"/>
          <p:cNvCxnSpPr>
            <a:stCxn id="72" idx="2"/>
            <a:endCxn id="77" idx="0"/>
          </p:cNvCxnSpPr>
          <p:nvPr/>
        </p:nvCxnSpPr>
        <p:spPr>
          <a:xfrm>
            <a:off x="5179632" y="2167622"/>
            <a:ext cx="6170" cy="39613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>
            <a:off x="5202413" y="3313488"/>
            <a:ext cx="3006" cy="36020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8" name="Connecteur droit avec flèche 87"/>
          <p:cNvCxnSpPr/>
          <p:nvPr/>
        </p:nvCxnSpPr>
        <p:spPr>
          <a:xfrm flipH="1">
            <a:off x="5165326" y="5116495"/>
            <a:ext cx="28609" cy="51782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0" name="Losange 89"/>
          <p:cNvSpPr/>
          <p:nvPr/>
        </p:nvSpPr>
        <p:spPr>
          <a:xfrm>
            <a:off x="4820164" y="4437749"/>
            <a:ext cx="764498" cy="67874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cxnSp>
        <p:nvCxnSpPr>
          <p:cNvPr id="91" name="Connecteur droit 90"/>
          <p:cNvCxnSpPr>
            <a:stCxn id="90" idx="3"/>
          </p:cNvCxnSpPr>
          <p:nvPr/>
        </p:nvCxnSpPr>
        <p:spPr>
          <a:xfrm>
            <a:off x="5584662" y="4777122"/>
            <a:ext cx="3262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 97"/>
          <p:cNvCxnSpPr>
            <a:endCxn id="90" idx="0"/>
          </p:cNvCxnSpPr>
          <p:nvPr/>
        </p:nvCxnSpPr>
        <p:spPr>
          <a:xfrm flipH="1">
            <a:off x="5202413" y="4285864"/>
            <a:ext cx="5584" cy="1518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2" name="Connecteur droit avec flèche 101"/>
          <p:cNvCxnSpPr/>
          <p:nvPr/>
        </p:nvCxnSpPr>
        <p:spPr>
          <a:xfrm>
            <a:off x="3718633" y="1953099"/>
            <a:ext cx="4941273" cy="142009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6" name="Carré corné 105"/>
          <p:cNvSpPr/>
          <p:nvPr/>
        </p:nvSpPr>
        <p:spPr>
          <a:xfrm>
            <a:off x="2898773" y="1690142"/>
            <a:ext cx="812775" cy="585498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أمر شراء 3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11" name="Carré corné 110"/>
          <p:cNvSpPr/>
          <p:nvPr/>
        </p:nvSpPr>
        <p:spPr>
          <a:xfrm>
            <a:off x="3004913" y="4834206"/>
            <a:ext cx="843574" cy="800111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الفاتورة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13" name="Carré corné 112"/>
          <p:cNvSpPr/>
          <p:nvPr/>
        </p:nvSpPr>
        <p:spPr>
          <a:xfrm>
            <a:off x="3035712" y="3230697"/>
            <a:ext cx="812775" cy="585498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وصل الاستلام 1</a:t>
            </a:r>
            <a:endParaRPr lang="fr-FR" dirty="0">
              <a:solidFill>
                <a:prstClr val="white"/>
              </a:solidFill>
            </a:endParaRPr>
          </a:p>
        </p:txBody>
      </p:sp>
      <p:cxnSp>
        <p:nvCxnSpPr>
          <p:cNvPr id="114" name="Connecteur droit avec flèche 113"/>
          <p:cNvCxnSpPr/>
          <p:nvPr/>
        </p:nvCxnSpPr>
        <p:spPr>
          <a:xfrm>
            <a:off x="3711548" y="5419705"/>
            <a:ext cx="2973711" cy="4319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9" name="Connecteur droit avec flèche 118"/>
          <p:cNvCxnSpPr>
            <a:endCxn id="76" idx="1"/>
          </p:cNvCxnSpPr>
          <p:nvPr/>
        </p:nvCxnSpPr>
        <p:spPr>
          <a:xfrm>
            <a:off x="3496793" y="3822274"/>
            <a:ext cx="956875" cy="224212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4" name="Organigramme : Procédé prédéfini 123"/>
          <p:cNvSpPr/>
          <p:nvPr/>
        </p:nvSpPr>
        <p:spPr>
          <a:xfrm>
            <a:off x="1840258" y="2449666"/>
            <a:ext cx="981325" cy="749508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مقارنة</a:t>
            </a:r>
            <a:endParaRPr lang="fr-FR" dirty="0">
              <a:solidFill>
                <a:prstClr val="white"/>
              </a:solidFill>
            </a:endParaRPr>
          </a:p>
        </p:txBody>
      </p:sp>
      <p:cxnSp>
        <p:nvCxnSpPr>
          <p:cNvPr id="126" name="Connecteur droit 125"/>
          <p:cNvCxnSpPr/>
          <p:nvPr/>
        </p:nvCxnSpPr>
        <p:spPr>
          <a:xfrm>
            <a:off x="1694522" y="256375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cteur droit avec flèche 128"/>
          <p:cNvCxnSpPr/>
          <p:nvPr/>
        </p:nvCxnSpPr>
        <p:spPr>
          <a:xfrm flipH="1">
            <a:off x="2182915" y="3180547"/>
            <a:ext cx="2570" cy="63564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3" name="Connecteur droit 132"/>
          <p:cNvCxnSpPr>
            <a:endCxn id="124" idx="0"/>
          </p:cNvCxnSpPr>
          <p:nvPr/>
        </p:nvCxnSpPr>
        <p:spPr>
          <a:xfrm flipH="1">
            <a:off x="2330921" y="1978261"/>
            <a:ext cx="567852" cy="4714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cteur droit 134"/>
          <p:cNvCxnSpPr/>
          <p:nvPr/>
        </p:nvCxnSpPr>
        <p:spPr>
          <a:xfrm flipH="1" flipV="1">
            <a:off x="2500956" y="3176848"/>
            <a:ext cx="545765" cy="528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cteur droit 137"/>
          <p:cNvCxnSpPr>
            <a:endCxn id="124" idx="2"/>
          </p:cNvCxnSpPr>
          <p:nvPr/>
        </p:nvCxnSpPr>
        <p:spPr>
          <a:xfrm flipH="1" flipV="1">
            <a:off x="2330921" y="3199174"/>
            <a:ext cx="686613" cy="2263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à coins arrondis 141"/>
          <p:cNvSpPr/>
          <p:nvPr/>
        </p:nvSpPr>
        <p:spPr>
          <a:xfrm>
            <a:off x="1736197" y="5851931"/>
            <a:ext cx="981325" cy="6228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التسجيل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43" name="Flèche vers le bas 142"/>
          <p:cNvSpPr/>
          <p:nvPr/>
        </p:nvSpPr>
        <p:spPr>
          <a:xfrm rot="5400000">
            <a:off x="972947" y="5789029"/>
            <a:ext cx="569625" cy="8019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45" name="Carré corné 144"/>
          <p:cNvSpPr/>
          <p:nvPr/>
        </p:nvSpPr>
        <p:spPr>
          <a:xfrm>
            <a:off x="1773636" y="4882550"/>
            <a:ext cx="812775" cy="585498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مستند الصرف</a:t>
            </a:r>
            <a:endParaRPr lang="fr-FR" dirty="0">
              <a:solidFill>
                <a:prstClr val="white"/>
              </a:solidFill>
            </a:endParaRPr>
          </a:p>
        </p:txBody>
      </p:sp>
      <p:cxnSp>
        <p:nvCxnSpPr>
          <p:cNvPr id="146" name="Connecteur droit avec flèche 145"/>
          <p:cNvCxnSpPr/>
          <p:nvPr/>
        </p:nvCxnSpPr>
        <p:spPr>
          <a:xfrm flipH="1">
            <a:off x="2182915" y="5462896"/>
            <a:ext cx="3631" cy="38881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1" name="Connecteur droit avec flèche 150"/>
          <p:cNvCxnSpPr/>
          <p:nvPr/>
        </p:nvCxnSpPr>
        <p:spPr>
          <a:xfrm>
            <a:off x="5648008" y="5859717"/>
            <a:ext cx="3159681" cy="2864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8" name="Carré corné 157"/>
          <p:cNvSpPr/>
          <p:nvPr/>
        </p:nvSpPr>
        <p:spPr>
          <a:xfrm>
            <a:off x="8823013" y="5419705"/>
            <a:ext cx="812775" cy="791031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وصل الاستلام 2</a:t>
            </a:r>
            <a:endParaRPr lang="fr-FR" dirty="0">
              <a:solidFill>
                <a:prstClr val="white"/>
              </a:solidFill>
            </a:endParaRPr>
          </a:p>
        </p:txBody>
      </p:sp>
      <p:cxnSp>
        <p:nvCxnSpPr>
          <p:cNvPr id="44" name="Connecteur droit avec flèche 43"/>
          <p:cNvCxnSpPr/>
          <p:nvPr/>
        </p:nvCxnSpPr>
        <p:spPr>
          <a:xfrm flipV="1">
            <a:off x="5586019" y="4082181"/>
            <a:ext cx="1106325" cy="3016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Losange 47"/>
          <p:cNvSpPr/>
          <p:nvPr/>
        </p:nvSpPr>
        <p:spPr>
          <a:xfrm>
            <a:off x="1812041" y="3838521"/>
            <a:ext cx="764498" cy="67874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cxnSp>
        <p:nvCxnSpPr>
          <p:cNvPr id="49" name="Connecteur droit avec flèche 48"/>
          <p:cNvCxnSpPr/>
          <p:nvPr/>
        </p:nvCxnSpPr>
        <p:spPr>
          <a:xfrm flipH="1">
            <a:off x="2187014" y="4512339"/>
            <a:ext cx="3631" cy="38881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>
            <a:off x="2556227" y="4177894"/>
            <a:ext cx="3262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2812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5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41" grpId="0" animBg="1"/>
      <p:bldP spid="45" grpId="0" animBg="1"/>
      <p:bldP spid="46" grpId="0" animBg="1"/>
      <p:bldP spid="47" grpId="0" animBg="1"/>
      <p:bldP spid="20" grpId="0"/>
      <p:bldP spid="72" grpId="0" animBg="1"/>
      <p:bldP spid="73" grpId="0" animBg="1"/>
      <p:bldP spid="76" grpId="0" animBg="1"/>
      <p:bldP spid="77" grpId="0" animBg="1"/>
      <p:bldP spid="90" grpId="0" animBg="1"/>
      <p:bldP spid="106" grpId="0" animBg="1"/>
      <p:bldP spid="111" grpId="0" animBg="1"/>
      <p:bldP spid="113" grpId="0" animBg="1"/>
      <p:bldP spid="124" grpId="0" animBg="1"/>
      <p:bldP spid="142" grpId="0" animBg="1"/>
      <p:bldP spid="143" grpId="0" animBg="1"/>
      <p:bldP spid="145" grpId="0" animBg="1"/>
      <p:bldP spid="158" grpId="0" animBg="1"/>
      <p:bldP spid="4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062317" y="0"/>
            <a:ext cx="9720072" cy="1499616"/>
          </a:xfrm>
        </p:spPr>
        <p:txBody>
          <a:bodyPr/>
          <a:lstStyle/>
          <a:p>
            <a:pPr algn="ctr" rtl="1"/>
            <a:r>
              <a:rPr lang="ar-DZ" dirty="0" smtClean="0"/>
              <a:t>ورقة تحليل و اكتشاف المخاطر </a:t>
            </a:r>
            <a:r>
              <a:rPr lang="fr-FR" dirty="0" smtClean="0"/>
              <a:t>FRAP</a:t>
            </a:r>
            <a:endParaRPr lang="fr-FR" dirty="0"/>
          </a:p>
        </p:txBody>
      </p:sp>
      <p:sp>
        <p:nvSpPr>
          <p:cNvPr id="2" name="Ellipse 1"/>
          <p:cNvSpPr/>
          <p:nvPr/>
        </p:nvSpPr>
        <p:spPr>
          <a:xfrm>
            <a:off x="10782389" y="2281949"/>
            <a:ext cx="1131705" cy="4975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هدفها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82413" y="1563544"/>
            <a:ext cx="5399976" cy="21609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 rtl="1">
              <a:buFontTx/>
              <a:buChar char="-"/>
            </a:pPr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تساعد المدق على تنظيم أفكاره للوصول إلى استخراج توصية تتماشي مع الحدث الذي اكتشفه،</a:t>
            </a:r>
          </a:p>
          <a:p>
            <a:pPr marL="342900" indent="-342900" algn="just" rtl="1">
              <a:buFontTx/>
              <a:buChar char="-"/>
            </a:pPr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يتم ملأها من قبل المدقق كلما استخرج : خلل ، نقطة ضعف ، خطأ ، غش ...</a:t>
            </a:r>
          </a:p>
          <a:p>
            <a:pPr algn="just" rtl="1"/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0897824" y="4412781"/>
            <a:ext cx="1131705" cy="4975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شكلها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82413" y="4059365"/>
            <a:ext cx="5399976" cy="9614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تتكون من 5 أجزاء : 1) المشكل ، 2) الحدث ،          3) الأسباب ، 4) النتائج ، 5) التوصيات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09432" y="5169637"/>
            <a:ext cx="4922905" cy="13786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المرحلة 1 : اعدادها من قبل المدقق </a:t>
            </a:r>
          </a:p>
          <a:p>
            <a:pPr algn="just" rtl="1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المرحلة 2 : يصادق عليها الشخص محل التدقيق</a:t>
            </a:r>
          </a:p>
          <a:p>
            <a:pPr algn="just" rtl="1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المرحلة 3 : يشرف عليها المدقق رئيس المهمة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10504406" y="5610190"/>
            <a:ext cx="1529530" cy="4975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المراحل 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0972" y="1618938"/>
            <a:ext cx="4922905" cy="49293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 rtl="1">
              <a:buFontTx/>
              <a:buAutoNum type="arabicParenR"/>
            </a:pPr>
            <a:r>
              <a:rPr lang="ar-DZ" sz="24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الحدث </a:t>
            </a:r>
            <a:r>
              <a:rPr lang="ar-DZ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كل خلل أو خطأ مستخرج  </a:t>
            </a:r>
          </a:p>
          <a:p>
            <a:pPr marL="457200" indent="-457200" algn="just" rtl="1">
              <a:buFontTx/>
              <a:buAutoNum type="arabicParenR"/>
            </a:pPr>
            <a:r>
              <a:rPr lang="ar-DZ" sz="24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الأسباب:</a:t>
            </a:r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يستخدم المدقق طريقة التحليل السببي لاستخراج الأسباب الحقيقية لوقوع الخلل من بينها طريقة :</a:t>
            </a:r>
          </a:p>
          <a:p>
            <a:pPr algn="ctr" rtl="1"/>
            <a:r>
              <a:rPr lang="fr-F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diagramme d’Ishikawa </a:t>
            </a:r>
            <a:r>
              <a:rPr lang="fr-FR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l’arête </a:t>
            </a:r>
            <a:r>
              <a:rPr lang="fr-F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poisson= méthode des 5 M</a:t>
            </a:r>
            <a:endParaRPr lang="ar-DZ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1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ar-DZ" sz="24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النتائج </a:t>
            </a:r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fr-FR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هي التأثيرات السلبية التي وقعت سواء كمية أو نوعية</a:t>
            </a:r>
          </a:p>
          <a:p>
            <a:pPr algn="just" rtl="1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ar-DZ" sz="24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التوصيات</a:t>
            </a:r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هي الحل الصحيح لسبب وقوع الخلل لتفادي وقوع الحدث مرة أخرى</a:t>
            </a:r>
          </a:p>
          <a:p>
            <a:pPr algn="just" rtl="1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ar-DZ" sz="24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المشكل:</a:t>
            </a:r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يتم كتابته في الأخير بعد معرفة الأسباب و النتائج و إعطاء التوصية ليتمكن المدقق من صياغته بشكل شامل ومختصر  </a:t>
            </a:r>
            <a:endParaRPr lang="fr-FR" sz="2400" b="1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1917659" y="999716"/>
            <a:ext cx="1529530" cy="4975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إعدادها 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347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8" grpId="0" animBg="1"/>
      <p:bldP spid="9" grpId="0" animBg="1"/>
      <p:bldP spid="10" grpId="0" animBg="1"/>
      <p:bldP spid="12" grpId="0" animBg="1"/>
      <p:bldP spid="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Connecteur droit avec flèche 20"/>
          <p:cNvCxnSpPr/>
          <p:nvPr/>
        </p:nvCxnSpPr>
        <p:spPr>
          <a:xfrm>
            <a:off x="1660734" y="3347946"/>
            <a:ext cx="8465575" cy="18507"/>
          </a:xfrm>
          <a:prstGeom prst="straightConnector1">
            <a:avLst/>
          </a:prstGeom>
          <a:ln cmpd="sng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3451122" y="2064774"/>
            <a:ext cx="1312607" cy="120936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6136934" y="1279704"/>
            <a:ext cx="1921579" cy="199443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5958347" y="3274142"/>
            <a:ext cx="1312607" cy="120936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3753463" y="3274142"/>
            <a:ext cx="1312607" cy="120936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 rot="18936369">
            <a:off x="2276958" y="4074300"/>
            <a:ext cx="25010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DZ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الطريقة </a:t>
            </a:r>
            <a:r>
              <a:rPr lang="fr-FR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Méthode</a:t>
            </a:r>
            <a:endParaRPr lang="fr-FR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 rot="18936369">
            <a:off x="4285723" y="4074297"/>
            <a:ext cx="25539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DZ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المعدات </a:t>
            </a:r>
            <a:r>
              <a:rPr lang="fr-FR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Matériel </a:t>
            </a:r>
            <a:endParaRPr lang="fr-FR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 rot="18936369">
            <a:off x="2993880" y="2079864"/>
            <a:ext cx="19912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DZ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المكان </a:t>
            </a:r>
            <a:r>
              <a:rPr lang="fr-FR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Milieu</a:t>
            </a:r>
            <a:endParaRPr lang="fr-FR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 rot="18936369">
            <a:off x="5682837" y="1851159"/>
            <a:ext cx="21578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DZ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المواد </a:t>
            </a:r>
            <a:r>
              <a:rPr lang="fr-FR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Matière</a:t>
            </a:r>
            <a:endParaRPr lang="fr-FR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 rot="18984645">
            <a:off x="7416021" y="1742122"/>
            <a:ext cx="33289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DZ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اليد العاملة  </a:t>
            </a:r>
            <a:r>
              <a:rPr lang="fr-FR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 d’</a:t>
            </a:r>
            <a:r>
              <a:rPr lang="fr-FR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oeuvre</a:t>
            </a:r>
            <a:endParaRPr lang="fr-FR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0179309" y="3104843"/>
            <a:ext cx="15007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DZ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الحدث </a:t>
            </a:r>
            <a:r>
              <a:rPr lang="fr-FR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fait</a:t>
            </a:r>
            <a:endParaRPr lang="fr-FR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7" name="Connecteur droit 36"/>
          <p:cNvCxnSpPr/>
          <p:nvPr/>
        </p:nvCxnSpPr>
        <p:spPr>
          <a:xfrm flipV="1">
            <a:off x="8074320" y="1279704"/>
            <a:ext cx="2057822" cy="201294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2799738" y="226900"/>
            <a:ext cx="66743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r-FR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L’arête </a:t>
            </a:r>
            <a:r>
              <a:rPr lang="fr-FR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poisson= méthode des 5 M</a:t>
            </a:r>
            <a:endParaRPr lang="ar-DZ" sz="3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12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3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/>
          </p:nvPr>
        </p:nvGraphicFramePr>
        <p:xfrm>
          <a:off x="1637070" y="427705"/>
          <a:ext cx="8849033" cy="6064209"/>
        </p:xfrm>
        <a:graphic>
          <a:graphicData uri="http://schemas.openxmlformats.org/drawingml/2006/table">
            <a:tbl>
              <a:tblPr firstRow="1" firstCol="1" bandRow="1"/>
              <a:tblGrid>
                <a:gridCol w="8849033"/>
              </a:tblGrid>
              <a:tr h="491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DZ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ورقة</a:t>
                      </a:r>
                      <a:r>
                        <a:rPr lang="ar-DZ" sz="2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تحليل و اكتشاف المخاطر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60" marR="57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473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DZ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الرقم</a:t>
                      </a:r>
                      <a:r>
                        <a:rPr lang="ar-DZ" sz="2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: 01                                                                  المرجع : 01 </a:t>
                      </a:r>
                      <a:r>
                        <a:rPr lang="fr-FR" sz="2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60" marR="57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373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DZ" sz="2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المشكل : 5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60" marR="57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6078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DZ" sz="2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الحدث : 1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60" marR="57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615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DZ" sz="2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السبب : 2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60" marR="57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351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DZ" sz="2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النتائج : 3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60" marR="57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764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DZ" sz="2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التوصيات : 4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60" marR="57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8">
                <a:tc>
                  <a:txBody>
                    <a:bodyPr/>
                    <a:lstStyle/>
                    <a:p>
                      <a:pPr algn="r" defTabSz="179388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DZ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امضاء المدقق</a:t>
                      </a:r>
                      <a:r>
                        <a:rPr lang="ar-DZ" sz="2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المسؤول : يعدها</a:t>
                      </a:r>
                    </a:p>
                    <a:p>
                      <a:pPr algn="r" defTabSz="179388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DZ" sz="2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امضاء الشخص محل التدقيق: يصادق عليها</a:t>
                      </a:r>
                    </a:p>
                    <a:p>
                      <a:pPr algn="r" defTabSz="179388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DZ" sz="2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امضاء المدقق رئيس المهمة: يشرف عليها</a:t>
                      </a:r>
                    </a:p>
                    <a:p>
                      <a:pPr algn="r" defTabSz="179388" rtl="1">
                        <a:lnSpc>
                          <a:spcPct val="107000"/>
                        </a:lnSpc>
                        <a:spcAft>
                          <a:spcPts val="800"/>
                        </a:spcAft>
                        <a:tabLst/>
                      </a:pPr>
                      <a:r>
                        <a:rPr lang="fr-FR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          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60" marR="57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526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062317" y="0"/>
            <a:ext cx="9720072" cy="1499616"/>
          </a:xfrm>
        </p:spPr>
        <p:txBody>
          <a:bodyPr/>
          <a:lstStyle/>
          <a:p>
            <a:pPr algn="ctr" rtl="1"/>
            <a:r>
              <a:rPr lang="fr-FR" dirty="0" smtClean="0"/>
              <a:t>FRAP</a:t>
            </a:r>
            <a:endParaRPr lang="fr-FR" dirty="0"/>
          </a:p>
        </p:txBody>
      </p:sp>
      <p:sp>
        <p:nvSpPr>
          <p:cNvPr id="2" name="Ellipse 1"/>
          <p:cNvSpPr/>
          <p:nvPr/>
        </p:nvSpPr>
        <p:spPr>
          <a:xfrm>
            <a:off x="10327342" y="2137527"/>
            <a:ext cx="1600200" cy="12008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مثال للدراسة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3719" y="1400061"/>
            <a:ext cx="9332258" cy="33467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قام فريق التدقيق بإنجاز مهمة تدقيق مصلحة الصيانة ، تم ملاحظة خلل على مستوى معدات إطفاء الحرائق، حيث تبين أن مطفأة الحريق المتواجدة قديمة ولم يتم تجديدها .</a:t>
            </a:r>
          </a:p>
          <a:p>
            <a:pPr algn="just" rtl="1"/>
            <a:r>
              <a:rPr lang="ar-DZ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يقوم المدقق هنا بملء </a:t>
            </a: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FRAP </a:t>
            </a:r>
            <a:r>
              <a:rPr lang="ar-DZ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من أجل </a:t>
            </a:r>
            <a:r>
              <a:rPr lang="ar-DZ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</a:t>
            </a:r>
            <a:r>
              <a:rPr lang="ar-DZ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ستخراج أسباب عدم تغيير محتوى المطافئ ومدى تأثير ذلك على هذه المصلحة و على المؤسسة ككل.</a:t>
            </a:r>
          </a:p>
        </p:txBody>
      </p:sp>
    </p:spTree>
    <p:extLst>
      <p:ext uri="{BB962C8B-B14F-4D97-AF65-F5344CB8AC3E}">
        <p14:creationId xmlns:p14="http://schemas.microsoft.com/office/powerpoint/2010/main" val="1504681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Connecteur droit avec flèche 20"/>
          <p:cNvCxnSpPr/>
          <p:nvPr/>
        </p:nvCxnSpPr>
        <p:spPr>
          <a:xfrm>
            <a:off x="1666567" y="3347946"/>
            <a:ext cx="10161090" cy="0"/>
          </a:xfrm>
          <a:prstGeom prst="straightConnector1">
            <a:avLst/>
          </a:prstGeom>
          <a:ln cmpd="sng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3451122" y="2064774"/>
            <a:ext cx="1312607" cy="120936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6136934" y="1279704"/>
            <a:ext cx="1921579" cy="199443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5913891" y="3364068"/>
            <a:ext cx="1312607" cy="120936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3753463" y="3274142"/>
            <a:ext cx="1312607" cy="120936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 rot="18936369">
            <a:off x="2432664" y="3846833"/>
            <a:ext cx="23567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D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الطريقة = رقابة غير موجودة</a:t>
            </a:r>
          </a:p>
          <a:p>
            <a:pPr algn="ctr" rtl="1"/>
            <a:r>
              <a:rPr lang="ar-D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إجراءات غير منصوصة</a:t>
            </a:r>
            <a:endParaRPr lang="fr-F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 rot="18936369">
            <a:off x="5958044" y="3736910"/>
            <a:ext cx="6848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DZ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المعدات</a:t>
            </a:r>
            <a:endParaRPr lang="fr-FR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 rot="18936369">
            <a:off x="2831981" y="2156807"/>
            <a:ext cx="23150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D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المكان= بطاقات غير مقروءة</a:t>
            </a:r>
            <a:endParaRPr lang="fr-F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 rot="18936369">
            <a:off x="6453047" y="1928102"/>
            <a:ext cx="6174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DZ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المواد</a:t>
            </a:r>
            <a:endParaRPr lang="fr-FR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 rot="18984645">
            <a:off x="7711395" y="1649789"/>
            <a:ext cx="27382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D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اليد العاملة = معلومة غير موجودة</a:t>
            </a:r>
          </a:p>
          <a:p>
            <a:pPr algn="ctr" rtl="1"/>
            <a:r>
              <a:rPr lang="ar-D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لا بوجد تربصات</a:t>
            </a:r>
            <a:endParaRPr lang="fr-F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9728801" y="3505283"/>
            <a:ext cx="23535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D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مطفأة الحريق غير مملوءة</a:t>
            </a:r>
            <a:endParaRPr lang="fr-FR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7" name="Connecteur droit 36"/>
          <p:cNvCxnSpPr/>
          <p:nvPr/>
        </p:nvCxnSpPr>
        <p:spPr>
          <a:xfrm flipV="1">
            <a:off x="8074320" y="1279704"/>
            <a:ext cx="2057822" cy="201294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479176" y="226900"/>
            <a:ext cx="942638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تحديد الأسباب بالاعتماد على طريقة </a:t>
            </a:r>
            <a:r>
              <a:rPr lang="fr-FR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L’arête de poisson= méthode des 5 M</a:t>
            </a:r>
            <a:endParaRPr lang="ar-DZ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32012" y="4973545"/>
            <a:ext cx="1119564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r" rtl="1">
              <a:buFontTx/>
              <a:buAutoNum type="arabicParenR"/>
            </a:pPr>
            <a:r>
              <a:rPr lang="ar-DZ" sz="20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اليد العاملة: </a:t>
            </a:r>
            <a:r>
              <a:rPr lang="ar-DZ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العمال ليس لديهم المعلومة بضرورة ملئها من فترة إلى أخرى ، </a:t>
            </a:r>
            <a:r>
              <a:rPr lang="ar-DZ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لماذا؟  </a:t>
            </a:r>
            <a:r>
              <a:rPr lang="ar-DZ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لم يتم تدريبهم على هذه العملية</a:t>
            </a:r>
          </a:p>
          <a:p>
            <a:pPr marL="457200" indent="-457200" algn="r" rtl="1">
              <a:buFontTx/>
              <a:buAutoNum type="arabicParenR"/>
            </a:pPr>
            <a:r>
              <a:rPr lang="ar-DZ" sz="20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المواد : </a:t>
            </a:r>
            <a:r>
              <a:rPr lang="ar-DZ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لا يوجد سبب </a:t>
            </a:r>
          </a:p>
          <a:p>
            <a:pPr marL="457200" indent="-457200" algn="r" rtl="1">
              <a:buFontTx/>
              <a:buAutoNum type="arabicParenR"/>
            </a:pPr>
            <a:r>
              <a:rPr lang="ar-DZ" sz="20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المكان: </a:t>
            </a:r>
            <a:r>
              <a:rPr lang="ar-DZ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لا يوجد شيء يشير أو يدل على ضرورة ملئها ،</a:t>
            </a:r>
            <a:r>
              <a:rPr lang="ar-DZ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لماذا؟  </a:t>
            </a:r>
            <a:r>
              <a:rPr lang="ar-DZ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بطقة المعلومات الخاص بها غير مقروءة و غير واضحة</a:t>
            </a:r>
          </a:p>
          <a:p>
            <a:pPr marL="457200" indent="-457200" algn="r" rtl="1">
              <a:buFontTx/>
              <a:buAutoNum type="arabicParenR"/>
            </a:pPr>
            <a:r>
              <a:rPr lang="ar-DZ" sz="20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المعدات : </a:t>
            </a:r>
            <a:r>
              <a:rPr lang="ar-DZ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لا يوجد سبب</a:t>
            </a:r>
          </a:p>
          <a:p>
            <a:pPr marL="457200" indent="-457200" algn="r" rtl="1">
              <a:buFontTx/>
              <a:buAutoNum type="arabicParenR"/>
            </a:pPr>
            <a:r>
              <a:rPr lang="ar-DZ" sz="20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الطريقة : </a:t>
            </a:r>
            <a:r>
              <a:rPr lang="ar-DZ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لا يوجد أي إجراء ينص على طريقة ملئها ، </a:t>
            </a:r>
            <a:r>
              <a:rPr lang="ar-DZ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لماذا؟ </a:t>
            </a:r>
            <a:r>
              <a:rPr lang="ar-DZ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لا يوجد شخص مكلف بالاهتمام بها و لا توجد رقابة و اشراف عليها</a:t>
            </a:r>
            <a:endParaRPr lang="fr-FR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341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36" grpId="0"/>
      <p:bldP spid="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/>
          </p:nvPr>
        </p:nvGraphicFramePr>
        <p:xfrm>
          <a:off x="363070" y="197861"/>
          <a:ext cx="11187953" cy="7749352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11187953"/>
              </a:tblGrid>
              <a:tr h="4669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ar-DZ" sz="2000" dirty="0" smtClean="0">
                          <a:effectLst/>
                        </a:rPr>
                        <a:t>ورقة</a:t>
                      </a:r>
                      <a:r>
                        <a:rPr lang="ar-DZ" sz="2000" baseline="0" dirty="0" smtClean="0">
                          <a:effectLst/>
                        </a:rPr>
                        <a:t> تحليل و اكتشاف المخاطر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60" marR="57060" marT="0" marB="0"/>
                </a:tc>
              </a:tr>
              <a:tr h="342468">
                <a:tc>
                  <a:txBody>
                    <a:bodyPr/>
                    <a:lstStyle/>
                    <a:p>
                      <a:pPr algn="just" rtl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ar-DZ" sz="2000" dirty="0" smtClean="0">
                          <a:effectLst/>
                        </a:rPr>
                        <a:t>الرقم</a:t>
                      </a:r>
                      <a:r>
                        <a:rPr lang="ar-DZ" sz="2000" baseline="0" dirty="0" smtClean="0">
                          <a:effectLst/>
                        </a:rPr>
                        <a:t> : 01                                                                  المرجع : 01 </a:t>
                      </a:r>
                      <a:r>
                        <a:rPr lang="fr-FR" sz="2000" baseline="0" dirty="0" smtClean="0">
                          <a:effectLst/>
                        </a:rPr>
                        <a:t>A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60" marR="57060" marT="0" marB="0"/>
                </a:tc>
              </a:tr>
              <a:tr h="470677">
                <a:tc>
                  <a:txBody>
                    <a:bodyPr/>
                    <a:lstStyle/>
                    <a:p>
                      <a:pPr algn="just" rtl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ar-DZ" sz="2000" dirty="0" smtClean="0">
                          <a:effectLst/>
                        </a:rPr>
                        <a:t>المشكل : 5  عدم مراقبة جودة مطافئ</a:t>
                      </a:r>
                      <a:r>
                        <a:rPr lang="ar-DZ" sz="2000" baseline="0" dirty="0" smtClean="0">
                          <a:effectLst/>
                        </a:rPr>
                        <a:t> الحريق يؤدي إلى وقوع أضرار مادية للمؤسسة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60" marR="57060" marT="0" marB="0"/>
                </a:tc>
              </a:tr>
              <a:tr h="363121">
                <a:tc>
                  <a:txBody>
                    <a:bodyPr/>
                    <a:lstStyle/>
                    <a:p>
                      <a:pPr algn="just" rtl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ar-DZ" sz="2000" dirty="0" smtClean="0">
                          <a:effectLst/>
                        </a:rPr>
                        <a:t>الحدث : 1</a:t>
                      </a:r>
                      <a:r>
                        <a:rPr lang="fr-FR" sz="2000" dirty="0" smtClean="0">
                          <a:effectLst/>
                        </a:rPr>
                        <a:t> </a:t>
                      </a:r>
                      <a:r>
                        <a:rPr lang="ar-DZ" sz="2000" dirty="0" smtClean="0">
                          <a:effectLst/>
                        </a:rPr>
                        <a:t> </a:t>
                      </a:r>
                      <a:r>
                        <a:rPr lang="ar-DZ" sz="2000" b="0" dirty="0" smtClean="0">
                          <a:effectLst/>
                        </a:rPr>
                        <a:t>مطافئ الحريق</a:t>
                      </a:r>
                      <a:r>
                        <a:rPr lang="ar-DZ" sz="2000" b="0" baseline="0" dirty="0" smtClean="0">
                          <a:effectLst/>
                        </a:rPr>
                        <a:t> غير مملوءة  </a:t>
                      </a:r>
                      <a:endParaRPr lang="fr-F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60" marR="57060" marT="0" marB="0"/>
                </a:tc>
              </a:tr>
              <a:tr h="1792533">
                <a:tc>
                  <a:txBody>
                    <a:bodyPr/>
                    <a:lstStyle/>
                    <a:p>
                      <a:pPr algn="just" rtl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ar-DZ" sz="2000" dirty="0" smtClean="0">
                          <a:effectLst/>
                        </a:rPr>
                        <a:t>السبب : 2</a:t>
                      </a:r>
                    </a:p>
                    <a:p>
                      <a:pPr marL="342900" indent="-342900" algn="just" rtl="1">
                        <a:lnSpc>
                          <a:spcPct val="100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ar-DZ" sz="1800" dirty="0" smtClean="0">
                          <a:effectLst/>
                        </a:rPr>
                        <a:t>عدم إيصال</a:t>
                      </a:r>
                      <a:r>
                        <a:rPr lang="ar-DZ" sz="1800" baseline="0" dirty="0" smtClean="0">
                          <a:effectLst/>
                        </a:rPr>
                        <a:t> المعلومة للعمال</a:t>
                      </a:r>
                      <a:r>
                        <a:rPr lang="fr-FR" sz="1800" baseline="0" dirty="0" smtClean="0">
                          <a:effectLst/>
                        </a:rPr>
                        <a:t> </a:t>
                      </a:r>
                      <a:r>
                        <a:rPr lang="ar-DZ" sz="1800" baseline="0" dirty="0" smtClean="0">
                          <a:effectLst/>
                        </a:rPr>
                        <a:t> (نقص في التواصل)</a:t>
                      </a:r>
                    </a:p>
                    <a:p>
                      <a:pPr marL="342900" indent="-342900" algn="just" rtl="1">
                        <a:lnSpc>
                          <a:spcPct val="100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ar-DZ" sz="1800" baseline="0" dirty="0" smtClean="0">
                          <a:effectLst/>
                        </a:rPr>
                        <a:t>لم يتم تدريب العمال على عملية ملئ مطفأة الحريق</a:t>
                      </a:r>
                    </a:p>
                    <a:p>
                      <a:pPr marL="342900" indent="-342900" algn="just" rtl="1">
                        <a:lnSpc>
                          <a:spcPct val="100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ar-DZ" sz="1800" baseline="0" dirty="0" smtClean="0">
                          <a:effectLst/>
                        </a:rPr>
                        <a:t>لا يوجد إجراءات موضوعة من قبل الإدارة تنص على طريقة الملء</a:t>
                      </a:r>
                    </a:p>
                    <a:p>
                      <a:pPr marL="342900" indent="-342900" algn="just" rtl="1">
                        <a:lnSpc>
                          <a:spcPct val="100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ar-DZ" sz="1800" baseline="0" dirty="0" smtClean="0">
                          <a:effectLst/>
                        </a:rPr>
                        <a:t>لا توجد رقابة مستمرة على هذه العملية</a:t>
                      </a:r>
                      <a:endParaRPr lang="fr-FR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60" marR="57060" marT="0" marB="0"/>
                </a:tc>
              </a:tr>
              <a:tr h="1041809">
                <a:tc>
                  <a:txBody>
                    <a:bodyPr/>
                    <a:lstStyle/>
                    <a:p>
                      <a:pPr algn="just" rtl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ar-DZ" sz="2000" dirty="0" smtClean="0">
                          <a:effectLst/>
                        </a:rPr>
                        <a:t>النتائج : 3</a:t>
                      </a:r>
                    </a:p>
                    <a:p>
                      <a:pPr marL="342900" indent="-342900" algn="just" rtl="1">
                        <a:lnSpc>
                          <a:spcPct val="100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ar-DZ" sz="1800" dirty="0" smtClean="0">
                          <a:effectLst/>
                        </a:rPr>
                        <a:t>خطر نشوب حريق بالمؤسسة لا يمكن التحكم فيه</a:t>
                      </a:r>
                    </a:p>
                    <a:p>
                      <a:pPr marL="342900" indent="-342900" algn="just" rtl="1">
                        <a:lnSpc>
                          <a:spcPct val="100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ar-DZ" sz="1800" dirty="0" smtClean="0">
                          <a:effectLst/>
                        </a:rPr>
                        <a:t>تعرض</a:t>
                      </a:r>
                      <a:r>
                        <a:rPr lang="ar-DZ" sz="1800" baseline="0" dirty="0" smtClean="0">
                          <a:effectLst/>
                        </a:rPr>
                        <a:t> المؤسسة لمخاطر مادية تتمثل في فقدان أصولها جراء الحريق</a:t>
                      </a:r>
                      <a:endParaRPr lang="fr-FR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60" marR="57060" marT="0" marB="0"/>
                </a:tc>
              </a:tr>
              <a:tr h="666446">
                <a:tc>
                  <a:txBody>
                    <a:bodyPr/>
                    <a:lstStyle/>
                    <a:p>
                      <a:pPr algn="just" rtl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ar-DZ" sz="2000" dirty="0" smtClean="0">
                          <a:effectLst/>
                        </a:rPr>
                        <a:t>التوصيات : 4</a:t>
                      </a:r>
                    </a:p>
                    <a:p>
                      <a:pPr marL="285750" indent="-285750" algn="just" rtl="1">
                        <a:lnSpc>
                          <a:spcPct val="100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ar-DZ" sz="1800" dirty="0" smtClean="0">
                          <a:effectLst/>
                        </a:rPr>
                        <a:t>ضرورة اجراء اجتماعات دورية من قبل مدير المصلحة مع العمال</a:t>
                      </a:r>
                    </a:p>
                    <a:p>
                      <a:pPr marL="285750" indent="-285750" algn="just" rtl="1">
                        <a:lnSpc>
                          <a:spcPct val="100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ar-DZ" sz="1800" dirty="0" smtClean="0">
                          <a:effectLst/>
                        </a:rPr>
                        <a:t>ضرورة اجراء دورات تدريبة لعمال المصلحة</a:t>
                      </a:r>
                    </a:p>
                    <a:p>
                      <a:pPr marL="285750" indent="-285750" algn="just" rtl="1">
                        <a:lnSpc>
                          <a:spcPct val="100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ar-DZ" sz="1800" baseline="0" dirty="0" smtClean="0">
                          <a:effectLst/>
                        </a:rPr>
                        <a:t>ضرورة وضع إجراءات مكتوبة على مستوى المصلحة تبين طريقة التعامل مع معدات السلامة</a:t>
                      </a:r>
                    </a:p>
                    <a:p>
                      <a:pPr marL="285750" indent="-285750" algn="just" rtl="1">
                        <a:lnSpc>
                          <a:spcPct val="100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ar-DZ" sz="1800" baseline="0" dirty="0" smtClean="0">
                          <a:effectLst/>
                        </a:rPr>
                        <a:t>ضرورة تعيين شخص مؤهل مسؤول عن المراقبة المستمرة لمعدات الإطفاء و السلامة </a:t>
                      </a:r>
                      <a:endParaRPr lang="fr-FR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60" marR="57060" marT="0" marB="0"/>
                </a:tc>
              </a:tr>
              <a:tr h="1111809">
                <a:tc>
                  <a:txBody>
                    <a:bodyPr/>
                    <a:lstStyle/>
                    <a:p>
                      <a:pPr algn="r" defTabSz="179388" rtl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ar-DZ" sz="1800" dirty="0" smtClean="0">
                          <a:effectLst/>
                        </a:rPr>
                        <a:t>امضاء المدقق</a:t>
                      </a:r>
                      <a:r>
                        <a:rPr lang="ar-DZ" sz="1800" baseline="0" dirty="0" smtClean="0">
                          <a:effectLst/>
                        </a:rPr>
                        <a:t> المسؤول : يعدها</a:t>
                      </a:r>
                    </a:p>
                    <a:p>
                      <a:pPr algn="r" defTabSz="179388" rtl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ar-DZ" sz="1800" baseline="0" dirty="0" smtClean="0">
                          <a:effectLst/>
                        </a:rPr>
                        <a:t>امضاء الشخص محل التدقيق: يصادق عليها</a:t>
                      </a:r>
                    </a:p>
                    <a:p>
                      <a:pPr algn="r" defTabSz="179388" rtl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ar-DZ" sz="1800" baseline="0" dirty="0" smtClean="0">
                          <a:effectLst/>
                        </a:rPr>
                        <a:t>امضاء المدقق رئيس المهمة: يشرف عليها</a:t>
                      </a:r>
                    </a:p>
                    <a:p>
                      <a:pPr algn="r" defTabSz="179388" rtl="1">
                        <a:lnSpc>
                          <a:spcPct val="100000"/>
                        </a:lnSpc>
                        <a:spcAft>
                          <a:spcPts val="800"/>
                        </a:spcAft>
                        <a:tabLst/>
                      </a:pPr>
                      <a:r>
                        <a:rPr lang="fr-FR" sz="2000" dirty="0" smtClean="0">
                          <a:effectLst/>
                        </a:rPr>
                        <a:t>          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60" marR="5706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23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>
            <a:off x="8394290" y="919316"/>
            <a:ext cx="2403987" cy="8259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schemeClr val="tx1"/>
                </a:solidFill>
              </a:rPr>
              <a:t>الامر بالمهمة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5799803" y="919316"/>
            <a:ext cx="2403987" cy="8259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schemeClr val="tx1"/>
                </a:solidFill>
              </a:rPr>
              <a:t>جمع المعلومات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3173361" y="781665"/>
            <a:ext cx="2403987" cy="9758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200" dirty="0" smtClean="0">
                <a:solidFill>
                  <a:schemeClr val="tx1"/>
                </a:solidFill>
              </a:rPr>
              <a:t>تحديد و تقييم المخاطر (</a:t>
            </a:r>
            <a:r>
              <a:rPr lang="ar-DZ" sz="2200" dirty="0" err="1" smtClean="0">
                <a:solidFill>
                  <a:schemeClr val="tx1"/>
                </a:solidFill>
              </a:rPr>
              <a:t>ن.ر.د</a:t>
            </a:r>
            <a:r>
              <a:rPr lang="ar-DZ" sz="2200" dirty="0" smtClean="0">
                <a:solidFill>
                  <a:schemeClr val="tx1"/>
                </a:solidFill>
              </a:rPr>
              <a:t>)</a:t>
            </a:r>
            <a:endParaRPr lang="fr-FR" sz="2200" dirty="0">
              <a:solidFill>
                <a:schemeClr val="tx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32736" y="781665"/>
            <a:ext cx="2852584" cy="9758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200" dirty="0" smtClean="0">
                <a:solidFill>
                  <a:schemeClr val="tx1"/>
                </a:solidFill>
              </a:rPr>
              <a:t>التقرير التوجيهي (برنامج التدقيق المبدئي)</a:t>
            </a:r>
            <a:endParaRPr lang="fr-FR" sz="2200" dirty="0">
              <a:solidFill>
                <a:schemeClr val="tx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8394290" y="3093474"/>
            <a:ext cx="2403987" cy="8259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schemeClr val="tx1"/>
                </a:solidFill>
              </a:rPr>
              <a:t>الاجتماع الافتتاحي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5643715" y="3089784"/>
            <a:ext cx="2403987" cy="8259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schemeClr val="tx1"/>
                </a:solidFill>
              </a:rPr>
              <a:t>برنامج التدقيق النهائي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3135874" y="3099619"/>
            <a:ext cx="2403987" cy="8259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schemeClr val="tx1"/>
                </a:solidFill>
              </a:rPr>
              <a:t>العمل الميداني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475634" y="2676829"/>
            <a:ext cx="2105944" cy="8259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schemeClr val="tx1"/>
                </a:solidFill>
              </a:rPr>
              <a:t>أدوات التدقيق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579488" y="5267633"/>
            <a:ext cx="2403987" cy="8259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schemeClr val="tx1"/>
                </a:solidFill>
              </a:rPr>
              <a:t>متابعة تنفيذ التوصيات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3239728" y="5267632"/>
            <a:ext cx="2403987" cy="8259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schemeClr val="tx1"/>
                </a:solidFill>
              </a:rPr>
              <a:t>التقرير النهائي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8813389" y="5267632"/>
            <a:ext cx="2403987" cy="8259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schemeClr val="tx1"/>
                </a:solidFill>
              </a:rPr>
              <a:t>مشروع التقرير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6153149" y="5267633"/>
            <a:ext cx="2403987" cy="8259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schemeClr val="tx1"/>
                </a:solidFill>
              </a:rPr>
              <a:t>الاجتماع الختامي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1" y="3576483"/>
            <a:ext cx="2789286" cy="8259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schemeClr val="tx1"/>
                </a:solidFill>
              </a:rPr>
              <a:t>ورقة تحليل و اكتشاف المخاطر</a:t>
            </a:r>
            <a:endParaRPr lang="fr-FR" sz="2400" dirty="0">
              <a:solidFill>
                <a:schemeClr val="tx1"/>
              </a:solidFill>
            </a:endParaRPr>
          </a:p>
        </p:txBody>
      </p:sp>
      <p:cxnSp>
        <p:nvCxnSpPr>
          <p:cNvPr id="17" name="Connecteur droit avec flèche 16"/>
          <p:cNvCxnSpPr>
            <a:stCxn id="9" idx="1"/>
          </p:cNvCxnSpPr>
          <p:nvPr/>
        </p:nvCxnSpPr>
        <p:spPr>
          <a:xfrm flipH="1" flipV="1">
            <a:off x="2685432" y="3089784"/>
            <a:ext cx="802498" cy="1307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>
            <a:endCxn id="15" idx="6"/>
          </p:cNvCxnSpPr>
          <p:nvPr/>
        </p:nvCxnSpPr>
        <p:spPr>
          <a:xfrm flipH="1">
            <a:off x="2789287" y="3755922"/>
            <a:ext cx="450442" cy="2335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Rectangle avec flèche vers le bas 21"/>
          <p:cNvSpPr/>
          <p:nvPr/>
        </p:nvSpPr>
        <p:spPr>
          <a:xfrm>
            <a:off x="281445" y="206477"/>
            <a:ext cx="11399278" cy="712839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schemeClr val="tx1"/>
                </a:solidFill>
              </a:rPr>
              <a:t>مرحلة التحضير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3" name="Rectangle avec flèche vers le bas 22"/>
          <p:cNvSpPr/>
          <p:nvPr/>
        </p:nvSpPr>
        <p:spPr>
          <a:xfrm>
            <a:off x="579488" y="4587977"/>
            <a:ext cx="11399278" cy="712839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schemeClr val="tx1"/>
                </a:solidFill>
              </a:rPr>
              <a:t>المرحلة الختامية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4" name="Rectangle avec flèche vers le bas 23"/>
          <p:cNvSpPr/>
          <p:nvPr/>
        </p:nvSpPr>
        <p:spPr>
          <a:xfrm>
            <a:off x="475634" y="2101138"/>
            <a:ext cx="11399278" cy="712839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schemeClr val="tx1"/>
                </a:solidFill>
              </a:rPr>
              <a:t>مرحلة التنفيذ</a:t>
            </a:r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82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avec flèche vers le bas 7"/>
          <p:cNvSpPr/>
          <p:nvPr/>
        </p:nvSpPr>
        <p:spPr>
          <a:xfrm>
            <a:off x="336175" y="193030"/>
            <a:ext cx="11344547" cy="712839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dirty="0" smtClean="0">
                <a:solidFill>
                  <a:prstClr val="black"/>
                </a:solidFill>
              </a:rPr>
              <a:t>المرحلة الختامية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4806454" y="1314196"/>
            <a:ext cx="2403987" cy="8259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مشروع التقرير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4962214" y="2376514"/>
            <a:ext cx="2403987" cy="8259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الاجتماع الختامي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4962215" y="3438832"/>
            <a:ext cx="2403987" cy="8259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التقرير النهائي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4962214" y="4673069"/>
            <a:ext cx="2403987" cy="8259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متابعة تنفيذ التوصيات</a:t>
            </a:r>
            <a:endParaRPr lang="fr-F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2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3604"/>
    </mc:Choice>
    <mc:Fallback>
      <p:transition spd="slow" advTm="23604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83121" y="250722"/>
            <a:ext cx="9720072" cy="943897"/>
          </a:xfrm>
        </p:spPr>
        <p:txBody>
          <a:bodyPr>
            <a:normAutofit/>
          </a:bodyPr>
          <a:lstStyle/>
          <a:p>
            <a:pPr algn="ctr" rtl="1"/>
            <a:r>
              <a:rPr lang="ar-D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مشروع التقرير</a:t>
            </a:r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9409471" y="1573357"/>
            <a:ext cx="2168013" cy="1194619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800" dirty="0" smtClean="0">
                <a:solidFill>
                  <a:prstClr val="black"/>
                </a:solidFill>
              </a:rPr>
              <a:t>مضمونه</a:t>
            </a:r>
            <a:endParaRPr lang="fr-FR" sz="2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2671" y="1499616"/>
            <a:ext cx="8155858" cy="13421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2400" dirty="0" smtClean="0">
                <a:solidFill>
                  <a:prstClr val="black"/>
                </a:solidFill>
              </a:rPr>
              <a:t>يحتوى على قائمة الثغرات و نقاط الضعف و الخلل التي استخرجت خلال مهمة التدقيق ، حيث يتم تصنيفها و تقسيمها حسب درجة خطورتها، مرفقة بالتوصيات التي تعالجها.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35477" y="3146714"/>
            <a:ext cx="8155858" cy="35095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2400" dirty="0" smtClean="0">
                <a:solidFill>
                  <a:prstClr val="black"/>
                </a:solidFill>
              </a:rPr>
              <a:t>سمي بمشروع التقرير لــ 3 أسباب:</a:t>
            </a:r>
          </a:p>
          <a:p>
            <a:pPr marL="457200" indent="-457200" algn="just" rtl="1">
              <a:buFontTx/>
              <a:buAutoNum type="arabicParenR"/>
            </a:pPr>
            <a:r>
              <a:rPr lang="ar-DZ" sz="2400" dirty="0" smtClean="0">
                <a:solidFill>
                  <a:prstClr val="black"/>
                </a:solidFill>
              </a:rPr>
              <a:t>الملاحظات التي تم استخراجها (نقاط الضعف) </a:t>
            </a:r>
            <a:r>
              <a:rPr lang="ar-DZ" sz="2400" b="1" dirty="0" smtClean="0">
                <a:solidFill>
                  <a:prstClr val="black"/>
                </a:solidFill>
              </a:rPr>
              <a:t>لم </a:t>
            </a:r>
            <a:r>
              <a:rPr lang="ar-DZ" sz="2400" b="1" dirty="0">
                <a:solidFill>
                  <a:prstClr val="black"/>
                </a:solidFill>
              </a:rPr>
              <a:t>ت</a:t>
            </a:r>
            <a:r>
              <a:rPr lang="ar-DZ" sz="2400" b="1" dirty="0" smtClean="0">
                <a:solidFill>
                  <a:prstClr val="black"/>
                </a:solidFill>
              </a:rPr>
              <a:t>تم المصادقة العامة عليها</a:t>
            </a:r>
            <a:r>
              <a:rPr lang="ar-DZ" sz="2400" dirty="0" smtClean="0">
                <a:solidFill>
                  <a:prstClr val="black"/>
                </a:solidFill>
              </a:rPr>
              <a:t>، لذلك لا يتم اعتبارها نهائية حتى ولو تم المصادقة على </a:t>
            </a:r>
            <a:r>
              <a:rPr lang="fr-FR" sz="2400" dirty="0" smtClean="0">
                <a:solidFill>
                  <a:prstClr val="black"/>
                </a:solidFill>
              </a:rPr>
              <a:t>FRAP</a:t>
            </a:r>
            <a:r>
              <a:rPr lang="ar-DZ" sz="2400" dirty="0" smtClean="0">
                <a:solidFill>
                  <a:prstClr val="black"/>
                </a:solidFill>
              </a:rPr>
              <a:t> بصورة خاصة.</a:t>
            </a:r>
          </a:p>
          <a:p>
            <a:pPr marL="457200" indent="-457200" algn="just" rtl="1">
              <a:buFontTx/>
              <a:buAutoNum type="arabicParenR"/>
            </a:pPr>
            <a:r>
              <a:rPr lang="ar-DZ" sz="2400" dirty="0" smtClean="0">
                <a:solidFill>
                  <a:prstClr val="black"/>
                </a:solidFill>
              </a:rPr>
              <a:t>لا يتضمن إجابة الأشخاص </a:t>
            </a:r>
            <a:r>
              <a:rPr lang="ar-DZ" sz="2400" dirty="0">
                <a:solidFill>
                  <a:prstClr val="black"/>
                </a:solidFill>
              </a:rPr>
              <a:t>محل للتدقيق</a:t>
            </a:r>
            <a:r>
              <a:rPr lang="ar-DZ" sz="2400" b="1" dirty="0" smtClean="0">
                <a:solidFill>
                  <a:prstClr val="black"/>
                </a:solidFill>
              </a:rPr>
              <a:t> </a:t>
            </a:r>
            <a:r>
              <a:rPr lang="ar-DZ" sz="2400" dirty="0" smtClean="0">
                <a:solidFill>
                  <a:prstClr val="black"/>
                </a:solidFill>
              </a:rPr>
              <a:t>حول</a:t>
            </a:r>
            <a:r>
              <a:rPr lang="ar-DZ" sz="2400" b="1" dirty="0" smtClean="0">
                <a:solidFill>
                  <a:prstClr val="black"/>
                </a:solidFill>
              </a:rPr>
              <a:t> التوصيات</a:t>
            </a:r>
            <a:r>
              <a:rPr lang="ar-DZ" sz="2400" dirty="0" smtClean="0">
                <a:solidFill>
                  <a:prstClr val="black"/>
                </a:solidFill>
              </a:rPr>
              <a:t> التي يتضمنها (قبول أو عدم قبولها)</a:t>
            </a:r>
          </a:p>
          <a:p>
            <a:pPr marL="457200" indent="-457200" algn="just" rtl="1">
              <a:buFontTx/>
              <a:buAutoNum type="arabicParenR"/>
            </a:pPr>
            <a:r>
              <a:rPr lang="ar-DZ" sz="2400" dirty="0" smtClean="0">
                <a:solidFill>
                  <a:prstClr val="black"/>
                </a:solidFill>
              </a:rPr>
              <a:t>لا يتضمن </a:t>
            </a:r>
            <a:r>
              <a:rPr lang="ar-DZ" sz="2400" b="1" dirty="0" smtClean="0">
                <a:solidFill>
                  <a:prstClr val="black"/>
                </a:solidFill>
              </a:rPr>
              <a:t>خطة العمل </a:t>
            </a:r>
            <a:r>
              <a:rPr lang="ar-DZ" sz="2400" dirty="0" smtClean="0">
                <a:solidFill>
                  <a:prstClr val="black"/>
                </a:solidFill>
              </a:rPr>
              <a:t>التي تعتبر وثيقة مرفقة بالتقرير النهائي، التي يشير فيها الأشخاص محل التدقيق إلى متى سيتم تنفيذ التوصية المقبولة و من قبل من.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3068252"/>
            <a:ext cx="2472813" cy="345053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2400" dirty="0" smtClean="0">
                <a:solidFill>
                  <a:prstClr val="black"/>
                </a:solidFill>
              </a:rPr>
              <a:t>يمثل جدول أعمال الاجتماع الختامي، لذلك يتم ارساله قبل موعد انعقاده للمسؤولين محل التدقيق للاطلاع عليه قبل المصادقة على مضمونه</a:t>
            </a:r>
            <a:endParaRPr lang="fr-FR" sz="2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1172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0190"/>
    </mc:Choice>
    <mc:Fallback>
      <p:transition spd="slow" advTm="1601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1666568" y="180959"/>
          <a:ext cx="8686800" cy="6607302"/>
        </p:xfrm>
        <a:graphic>
          <a:graphicData uri="http://schemas.openxmlformats.org/drawingml/2006/table">
            <a:tbl>
              <a:tblPr firstRow="1" firstCol="1" bandRow="1"/>
              <a:tblGrid>
                <a:gridCol w="8686800"/>
              </a:tblGrid>
              <a:tr h="5265175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DZ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مؤسسة</a:t>
                      </a:r>
                      <a:r>
                        <a:rPr lang="ar-DZ" sz="17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7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 </a:t>
                      </a:r>
                      <a:r>
                        <a:rPr lang="ar-DZ" sz="17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                                                                                     عنابة في ..........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                                                                                                         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DZ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المرسل إليه : مدير مصلحة المشتريات</a:t>
                      </a: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7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المسؤول</a:t>
                      </a:r>
                      <a:r>
                        <a:rPr lang="ar-DZ" sz="1700" b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عن مهمة التدقيق: رئيس فرقة التدقيق</a:t>
                      </a:r>
                      <a:r>
                        <a:rPr lang="fr-F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DZ" sz="17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الموضوع: مشروع التقرير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DZ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مهمة تدقيق مصلحة المشتريات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تجدون مرفقا نسخة من مشروع</a:t>
                      </a:r>
                      <a:r>
                        <a:rPr lang="ar-DZ" sz="17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التقرير المتعلق بمهمة تدقيق مصلحة المشتريات، التي أنجزت من قبل المدقق </a:t>
                      </a:r>
                      <a:r>
                        <a:rPr lang="fr-FR" sz="17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</a:t>
                      </a:r>
                      <a:r>
                        <a:rPr lang="ar-DZ" sz="17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رئيس المهمة و المدقق</a:t>
                      </a:r>
                      <a:r>
                        <a:rPr lang="fr-FR" sz="17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w </a:t>
                      </a:r>
                      <a:r>
                        <a:rPr lang="ar-DZ" sz="17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و </a:t>
                      </a:r>
                      <a:r>
                        <a:rPr lang="fr-FR" sz="17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</a:t>
                      </a:r>
                      <a:r>
                        <a:rPr lang="ar-DZ" sz="17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المدققان المساعدان و المشرف على المهمة المدقق </a:t>
                      </a:r>
                      <a:r>
                        <a:rPr lang="fr-FR" sz="17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b</a:t>
                      </a:r>
                      <a:r>
                        <a:rPr lang="ar-DZ" sz="17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7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مضمون مشروع التقرير يتم التحاور فيه خلال الاجتماع الختامي الذي سينعقد بتاريخ ......، حيث أن الهدف من هذا الاجتماع هو :</a:t>
                      </a:r>
                    </a:p>
                    <a:p>
                      <a:pPr marL="285750" indent="-285750"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ar-DZ" sz="17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جعل مشروع التقرير ملف كامل حيث لا يتم التجادل على مضمونه من ملاحظات و نقاط ضعف وتوصيات</a:t>
                      </a:r>
                    </a:p>
                    <a:p>
                      <a:pPr marL="0" indent="0"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DZ" sz="17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تحديد المسؤول عن تنفيذ كل توصية يتضمنها هذا المشروع  و متى سيتم تطبيقها</a:t>
                      </a:r>
                    </a:p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بعد المصادقة على محتوى مشروع</a:t>
                      </a:r>
                      <a:r>
                        <a:rPr lang="ar-DZ" sz="17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التقرير من قبلكم خلال الاجتماع الختامي سيتم اعداد التقرير النهائي المتعلق بمهمة تدقيق مصلحة المشتريات وتوزيعه على الأطراف المعنية بذلك </a:t>
                      </a:r>
                      <a:r>
                        <a:rPr lang="fr-FR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إمضاء</a:t>
                      </a:r>
                      <a:r>
                        <a:rPr lang="ar-DZ" sz="17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DZ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مدير التدقيق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91" marR="50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909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5945"/>
    </mc:Choice>
    <mc:Fallback>
      <p:transition spd="slow" advTm="35945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2902" y="235973"/>
            <a:ext cx="9720072" cy="943897"/>
          </a:xfrm>
        </p:spPr>
        <p:txBody>
          <a:bodyPr>
            <a:normAutofit/>
          </a:bodyPr>
          <a:lstStyle/>
          <a:p>
            <a:pPr algn="ctr" rtl="1"/>
            <a:r>
              <a:rPr lang="ar-D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الاجتماع الختامي</a:t>
            </a:r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9851922" y="1194619"/>
            <a:ext cx="2168013" cy="1194619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من يحضره  ؟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62285" y="1194619"/>
            <a:ext cx="5427406" cy="13421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2400" dirty="0" smtClean="0">
                <a:solidFill>
                  <a:prstClr val="black"/>
                </a:solidFill>
              </a:rPr>
              <a:t>نفس الأشخاص الذين حضروا الاجتماع الافتتاحي :</a:t>
            </a:r>
          </a:p>
          <a:p>
            <a:pPr algn="just" rtl="1"/>
            <a:r>
              <a:rPr lang="ar-DZ" sz="2400" dirty="0" smtClean="0">
                <a:solidFill>
                  <a:prstClr val="black"/>
                </a:solidFill>
              </a:rPr>
              <a:t>فريق التدقيق الذين تنفذوا المهمة </a:t>
            </a:r>
          </a:p>
          <a:p>
            <a:pPr algn="just" rtl="1"/>
            <a:r>
              <a:rPr lang="ar-DZ" sz="2400" dirty="0" smtClean="0">
                <a:solidFill>
                  <a:prstClr val="black"/>
                </a:solidFill>
              </a:rPr>
              <a:t>مسؤولي المصلحة محل التدقيق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02902" y="2942302"/>
            <a:ext cx="4195916" cy="35095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2400" dirty="0" smtClean="0">
                <a:solidFill>
                  <a:prstClr val="black"/>
                </a:solidFill>
              </a:rPr>
              <a:t>يبنى هذا الاجتماع على 5 مبادئ أساسية :</a:t>
            </a:r>
          </a:p>
          <a:p>
            <a:pPr marL="457200" indent="-457200" algn="just" rtl="1">
              <a:buFontTx/>
              <a:buAutoNum type="arabicParenR"/>
            </a:pPr>
            <a:r>
              <a:rPr lang="ar-DZ" sz="2400" dirty="0" smtClean="0">
                <a:solidFill>
                  <a:prstClr val="black"/>
                </a:solidFill>
              </a:rPr>
              <a:t>مبدأ الكتاب المفتوح</a:t>
            </a:r>
          </a:p>
          <a:p>
            <a:pPr marL="457200" indent="-457200" algn="just" rtl="1">
              <a:buFontTx/>
              <a:buAutoNum type="arabicParenR"/>
            </a:pPr>
            <a:r>
              <a:rPr lang="ar-DZ" sz="2400" dirty="0" smtClean="0">
                <a:solidFill>
                  <a:prstClr val="black"/>
                </a:solidFill>
              </a:rPr>
              <a:t>مبدأ قائمة الانتظار</a:t>
            </a:r>
          </a:p>
          <a:p>
            <a:pPr marL="457200" indent="-457200" algn="just" rtl="1">
              <a:buFontTx/>
              <a:buAutoNum type="arabicParenR"/>
            </a:pPr>
            <a:r>
              <a:rPr lang="ar-DZ" sz="2400" dirty="0" smtClean="0">
                <a:solidFill>
                  <a:prstClr val="black"/>
                </a:solidFill>
              </a:rPr>
              <a:t>مبدأ الترتيب</a:t>
            </a:r>
          </a:p>
          <a:p>
            <a:pPr marL="457200" indent="-457200" algn="just" rtl="1">
              <a:buFontTx/>
              <a:buAutoNum type="arabicParenR"/>
            </a:pPr>
            <a:r>
              <a:rPr lang="ar-DZ" sz="2400" dirty="0" smtClean="0">
                <a:solidFill>
                  <a:prstClr val="black"/>
                </a:solidFill>
              </a:rPr>
              <a:t>مبدأ العمل الفوري</a:t>
            </a:r>
          </a:p>
          <a:p>
            <a:pPr marL="457200" indent="-457200" algn="just" rtl="1">
              <a:buFontTx/>
              <a:buAutoNum type="arabicParenR"/>
            </a:pPr>
            <a:r>
              <a:rPr lang="ar-DZ" sz="2400" dirty="0" smtClean="0">
                <a:solidFill>
                  <a:prstClr val="black"/>
                </a:solidFill>
              </a:rPr>
              <a:t>مبدأ المعرفة العامة</a:t>
            </a:r>
          </a:p>
        </p:txBody>
      </p:sp>
      <p:sp>
        <p:nvSpPr>
          <p:cNvPr id="8" name="Ellipse 7"/>
          <p:cNvSpPr/>
          <p:nvPr/>
        </p:nvSpPr>
        <p:spPr>
          <a:xfrm>
            <a:off x="9851922" y="2735824"/>
            <a:ext cx="2168013" cy="1194619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أين ينعقد؟</a:t>
            </a:r>
          </a:p>
          <a:p>
            <a:pPr algn="ctr"/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46841" y="2942302"/>
            <a:ext cx="3616600" cy="13421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2400" dirty="0" smtClean="0">
                <a:solidFill>
                  <a:prstClr val="black"/>
                </a:solidFill>
              </a:rPr>
              <a:t>نفس مكان انعقاد الاجتماع الافتتاحي و يتم بنفس طريقة العرض</a:t>
            </a:r>
            <a:endParaRPr lang="fr-FR" sz="2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3450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0473"/>
    </mc:Choice>
    <mc:Fallback>
      <p:transition spd="slow" advTm="15047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1666568" y="180959"/>
          <a:ext cx="8686800" cy="6505702"/>
        </p:xfrm>
        <a:graphic>
          <a:graphicData uri="http://schemas.openxmlformats.org/drawingml/2006/table">
            <a:tbl>
              <a:tblPr firstRow="1" firstCol="1" bandRow="1"/>
              <a:tblGrid>
                <a:gridCol w="8686800"/>
              </a:tblGrid>
              <a:tr h="5265175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DZ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مؤسسة</a:t>
                      </a:r>
                      <a:r>
                        <a:rPr lang="ar-DZ" sz="17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7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 </a:t>
                      </a:r>
                      <a:r>
                        <a:rPr lang="ar-DZ" sz="17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                                                                                     عنابة في ..........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                                                                                                         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ar-DZ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مهمة تدقيق مصلحة المشتريات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ar-DZ" sz="17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محضر اجتماع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DZ" sz="17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الموضوع: الاجتماع</a:t>
                      </a:r>
                      <a:r>
                        <a:rPr lang="ar-DZ" sz="17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الختامي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7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جدول</a:t>
                      </a:r>
                      <a:r>
                        <a:rPr lang="ar-DZ" sz="17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الأعمال: </a:t>
                      </a:r>
                    </a:p>
                    <a:p>
                      <a:pPr marL="285750" indent="-28575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ar-DZ" sz="17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عرض و المصادقة على الملاحظات</a:t>
                      </a:r>
                    </a:p>
                    <a:p>
                      <a:pPr marL="285750" indent="-28575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ar-DZ" sz="17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شرح التوصيات </a:t>
                      </a:r>
                    </a:p>
                    <a:p>
                      <a:pPr marL="285750" indent="-28575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ar-DZ" sz="17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وضع الترتيبات المتعلقة بوضع خطة العمل و مراقبة تنفيذ التوصيات</a:t>
                      </a:r>
                    </a:p>
                    <a:p>
                      <a:pPr marL="0" indent="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DZ" sz="17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المشاركون:</a:t>
                      </a:r>
                    </a:p>
                    <a:p>
                      <a:pPr marL="0" indent="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DZ" sz="1700" i="1" u="sng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المدققون: </a:t>
                      </a:r>
                      <a:r>
                        <a:rPr lang="ar-DZ" sz="17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أسماء فريق التدقيق</a:t>
                      </a:r>
                    </a:p>
                    <a:p>
                      <a:pPr marL="0" indent="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DZ" sz="1700" i="1" u="sng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الأشخاص محل التدقيق :</a:t>
                      </a:r>
                      <a:r>
                        <a:rPr lang="fr-FR" sz="1700" i="1" u="sng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ar-DZ" sz="1700" i="1" u="sng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DZ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مدير التموين</a:t>
                      </a:r>
                    </a:p>
                    <a:p>
                      <a:pPr marL="0" indent="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DZ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مسؤول المشتريات</a:t>
                      </a:r>
                    </a:p>
                    <a:p>
                      <a:pPr marL="0" indent="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DZ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مسؤول المخازن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ar-DZ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خلال الاجتماع الختامي ، سيقوم الحاضرون بفحص مشروع تقرير التدقيق الداخلي والمصادقة العامة عليه من قبل المدققين.</a:t>
                      </a:r>
                    </a:p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7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التوصيات موجهة إلى الإدارة العامة، وسيأخذ المدققون في الاعتبار ملاحظات الأشخاص محل التدقيق لإعداد تقرير التدقيق في حالته النهائية.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امضاء</a:t>
                      </a:r>
                      <a:r>
                        <a:rPr lang="ar-DZ" sz="17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المدققين:</a:t>
                      </a:r>
                    </a:p>
                    <a:p>
                      <a:pPr algn="l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7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امضاء الأشخاص محل التدقيق: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91" marR="50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50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980"/>
    </mc:Choice>
    <mc:Fallback>
      <p:transition spd="slow" advTm="30980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2902" y="235973"/>
            <a:ext cx="9720072" cy="943897"/>
          </a:xfrm>
        </p:spPr>
        <p:txBody>
          <a:bodyPr>
            <a:normAutofit/>
          </a:bodyPr>
          <a:lstStyle/>
          <a:p>
            <a:pPr algn="ctr" rtl="1"/>
            <a:r>
              <a:rPr lang="ar-D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التقرير النهائي</a:t>
            </a:r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9851922" y="1194619"/>
            <a:ext cx="2168013" cy="1194619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خصائصه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2902" y="1194619"/>
            <a:ext cx="8886789" cy="13421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 rtl="1">
              <a:buFontTx/>
              <a:buChar char="-"/>
            </a:pPr>
            <a:r>
              <a:rPr lang="ar-DZ" sz="2400" dirty="0" smtClean="0">
                <a:solidFill>
                  <a:prstClr val="black"/>
                </a:solidFill>
              </a:rPr>
              <a:t>التقرير النهائي هو وثيقة تتم من خلالها إيصال المعلومة إلى المسؤولين في المستويات العليا </a:t>
            </a:r>
          </a:p>
          <a:p>
            <a:pPr marL="342900" indent="-342900" algn="just" rtl="1">
              <a:buFontTx/>
              <a:buChar char="-"/>
            </a:pPr>
            <a:r>
              <a:rPr lang="ar-DZ" sz="2400" dirty="0" smtClean="0">
                <a:solidFill>
                  <a:prstClr val="black"/>
                </a:solidFill>
              </a:rPr>
              <a:t>التقرير النهائي يعتبر أداة عمل بالنسبة للأشخاص محل التدقيق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6477" y="2942302"/>
            <a:ext cx="4792341" cy="35095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2400" dirty="0" smtClean="0">
                <a:solidFill>
                  <a:prstClr val="black"/>
                </a:solidFill>
              </a:rPr>
              <a:t>يبنى التقرير النهائي على 4 مبادئ أساسية :</a:t>
            </a:r>
          </a:p>
          <a:p>
            <a:pPr marL="457200" indent="-457200" algn="just" rtl="1">
              <a:buFontTx/>
              <a:buAutoNum type="arabicParenR"/>
            </a:pPr>
            <a:r>
              <a:rPr lang="ar-DZ" sz="2400" dirty="0" smtClean="0">
                <a:solidFill>
                  <a:prstClr val="black"/>
                </a:solidFill>
              </a:rPr>
              <a:t>تقرير مكتوب</a:t>
            </a:r>
          </a:p>
          <a:p>
            <a:pPr marL="457200" indent="-457200" algn="just" rtl="1">
              <a:buFontTx/>
              <a:buAutoNum type="arabicParenR"/>
            </a:pPr>
            <a:r>
              <a:rPr lang="ar-DZ" sz="2400" dirty="0" smtClean="0">
                <a:solidFill>
                  <a:prstClr val="black"/>
                </a:solidFill>
              </a:rPr>
              <a:t>تقرير نهائي</a:t>
            </a:r>
          </a:p>
          <a:p>
            <a:pPr marL="457200" indent="-457200" algn="just" rtl="1">
              <a:buFontTx/>
              <a:buAutoNum type="arabicParenR"/>
            </a:pPr>
            <a:r>
              <a:rPr lang="ar-DZ" sz="2400" dirty="0" smtClean="0">
                <a:solidFill>
                  <a:prstClr val="black"/>
                </a:solidFill>
              </a:rPr>
              <a:t>تقرير مصادق على محتواه مسبقا</a:t>
            </a:r>
          </a:p>
          <a:p>
            <a:pPr marL="457200" indent="-457200" algn="just" rtl="1">
              <a:buFontTx/>
              <a:buAutoNum type="arabicParenR"/>
            </a:pPr>
            <a:r>
              <a:rPr lang="ar-DZ" sz="2400" dirty="0" smtClean="0">
                <a:solidFill>
                  <a:prstClr val="black"/>
                </a:solidFill>
              </a:rPr>
              <a:t>تقرير يحتوي على خطة العمل (إجابة الأشخاص محل التدقيق عن التوصيات بشكل مكتوب)</a:t>
            </a:r>
          </a:p>
        </p:txBody>
      </p:sp>
      <p:sp>
        <p:nvSpPr>
          <p:cNvPr id="8" name="Ellipse 7"/>
          <p:cNvSpPr/>
          <p:nvPr/>
        </p:nvSpPr>
        <p:spPr>
          <a:xfrm>
            <a:off x="9851922" y="2735824"/>
            <a:ext cx="2168013" cy="1194619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محتواه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73091" y="2739216"/>
            <a:ext cx="3616600" cy="39156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" rtl="1">
              <a:buFontTx/>
              <a:buAutoNum type="arabicParenR"/>
            </a:pPr>
            <a:r>
              <a:rPr lang="ar-DZ" sz="2400" b="1" dirty="0" smtClean="0">
                <a:solidFill>
                  <a:prstClr val="black"/>
                </a:solidFill>
              </a:rPr>
              <a:t>صفحة الواجهة: </a:t>
            </a:r>
            <a:r>
              <a:rPr lang="ar-DZ" sz="2400" dirty="0" smtClean="0">
                <a:solidFill>
                  <a:prstClr val="black"/>
                </a:solidFill>
              </a:rPr>
              <a:t>عنوان مهمة التدقيق، أسماء فريق التدقيق، أسماء المسؤولين محل التدقيق، مصطلح السرية</a:t>
            </a:r>
          </a:p>
          <a:p>
            <a:pPr marL="457200" indent="-457200" algn="just" rtl="1">
              <a:buFontTx/>
              <a:buAutoNum type="arabicParenR"/>
            </a:pPr>
            <a:r>
              <a:rPr lang="ar-DZ" sz="2400" dirty="0" smtClean="0">
                <a:solidFill>
                  <a:prstClr val="black"/>
                </a:solidFill>
              </a:rPr>
              <a:t>الفهرس + المقدمة + الملخص</a:t>
            </a:r>
          </a:p>
          <a:p>
            <a:pPr marL="457200" indent="-457200" algn="just" rtl="1">
              <a:buFontTx/>
              <a:buAutoNum type="arabicParenR"/>
            </a:pPr>
            <a:r>
              <a:rPr lang="ar-DZ" sz="2400" dirty="0" smtClean="0">
                <a:solidFill>
                  <a:prstClr val="black"/>
                </a:solidFill>
              </a:rPr>
              <a:t>التقرير المفصل : الملاحظات، التوصيات، الإجابة عن التوصيات</a:t>
            </a:r>
          </a:p>
          <a:p>
            <a:pPr marL="457200" indent="-457200" algn="just" rtl="1">
              <a:buFontTx/>
              <a:buAutoNum type="arabicParenR"/>
            </a:pPr>
            <a:r>
              <a:rPr lang="ar-DZ" sz="2400" dirty="0" smtClean="0">
                <a:solidFill>
                  <a:prstClr val="black"/>
                </a:solidFill>
              </a:rPr>
              <a:t>الخاتمة + خطة العمل + الملاحق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003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0476"/>
    </mc:Choice>
    <mc:Fallback>
      <p:transition spd="slow" advTm="22047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2902" y="235973"/>
            <a:ext cx="9720072" cy="943897"/>
          </a:xfrm>
        </p:spPr>
        <p:txBody>
          <a:bodyPr>
            <a:normAutofit/>
          </a:bodyPr>
          <a:lstStyle/>
          <a:p>
            <a:pPr algn="ctr" rtl="1"/>
            <a:r>
              <a:rPr lang="ar-D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متابعة تنفيذ التوصيات</a:t>
            </a:r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9741310" y="3134032"/>
            <a:ext cx="2168013" cy="1194619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كيف يتم ذلك؟</a:t>
            </a:r>
            <a:endParaRPr lang="fr-F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2902" y="1991032"/>
            <a:ext cx="8886789" cy="34806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 rtl="1">
              <a:buFontTx/>
              <a:buChar char="-"/>
            </a:pPr>
            <a:r>
              <a:rPr lang="ar-DZ" sz="3200" dirty="0" smtClean="0">
                <a:solidFill>
                  <a:prstClr val="black"/>
                </a:solidFill>
              </a:rPr>
              <a:t>قبل بدأ مهمة تدقيق جديدة لنفس المصلحة المدققة يتأكد المدقق الداخلي من تطبيقهم للتوصيات المقترحة خلال المهمة السابقة أولا،</a:t>
            </a:r>
          </a:p>
          <a:p>
            <a:pPr marL="342900" indent="-342900" algn="just" rtl="1">
              <a:buFontTx/>
              <a:buChar char="-"/>
            </a:pPr>
            <a:r>
              <a:rPr lang="ar-DZ" sz="3200" dirty="0" smtClean="0">
                <a:solidFill>
                  <a:prstClr val="black"/>
                </a:solidFill>
              </a:rPr>
              <a:t>الإدارة العليا تقرر مهمة تدقيق خاصة هدفها الأساسي التأكد من مدى تطبيق التوصيات من قبل المصلحة بمقارنة ما تم برمجته في خطة العمل على أرض الواقع</a:t>
            </a:r>
            <a:endParaRPr lang="fr-FR" sz="32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21299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8082"/>
    </mc:Choice>
    <mc:Fallback>
      <p:transition spd="slow" advTm="7808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887506" y="104593"/>
            <a:ext cx="9720072" cy="1499616"/>
          </a:xfrm>
        </p:spPr>
        <p:txBody>
          <a:bodyPr/>
          <a:lstStyle/>
          <a:p>
            <a:pPr algn="ctr"/>
            <a:r>
              <a:rPr lang="ar-DZ" dirty="0"/>
              <a:t> </a:t>
            </a:r>
            <a:r>
              <a:rPr lang="ar-DZ" dirty="0" smtClean="0"/>
              <a:t>ماذا نقصد بمهمة تدقيق داخلي؟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726141" y="1331258"/>
            <a:ext cx="10910048" cy="1492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dirty="0" smtClean="0">
                <a:solidFill>
                  <a:prstClr val="white"/>
                </a:solidFill>
              </a:rPr>
              <a:t>مهمة تدقيق داخلي هي وظيفة مؤقتة توكل إلى المدقق الداخلي من طرف الإدارة العليا للتحقق من السير الحسن للإجراءات المطبقة على مستوى باقي الوظائف ، و تختلف كل من مهمة عن أخرى حسب مجال التطبيق و المدة الزمنية إلى عدة أنواع </a:t>
            </a:r>
            <a:endParaRPr lang="fr-FR" sz="2800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843247" y="3415554"/>
            <a:ext cx="1792942" cy="9412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dirty="0" smtClean="0">
                <a:solidFill>
                  <a:prstClr val="white"/>
                </a:solidFill>
              </a:rPr>
              <a:t>مجال التطبيق</a:t>
            </a:r>
            <a:endParaRPr lang="fr-FR" sz="2800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34118" y="4906688"/>
            <a:ext cx="2867643" cy="712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dirty="0" smtClean="0">
                <a:solidFill>
                  <a:prstClr val="white"/>
                </a:solidFill>
              </a:rPr>
              <a:t>مهمة ذات وظيفة واحدة</a:t>
            </a:r>
            <a:endParaRPr lang="fr-FR" sz="2800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34118" y="5698384"/>
            <a:ext cx="2867643" cy="712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dirty="0" smtClean="0">
                <a:solidFill>
                  <a:prstClr val="white"/>
                </a:solidFill>
              </a:rPr>
              <a:t>مهمة ذات عدة وظائف</a:t>
            </a:r>
            <a:endParaRPr lang="fr-FR" sz="2800" dirty="0">
              <a:solidFill>
                <a:prstClr val="white"/>
              </a:solidFill>
            </a:endParaRPr>
          </a:p>
        </p:txBody>
      </p:sp>
      <p:sp>
        <p:nvSpPr>
          <p:cNvPr id="2" name="Flèche courbée vers la gauche 1"/>
          <p:cNvSpPr/>
          <p:nvPr/>
        </p:nvSpPr>
        <p:spPr>
          <a:xfrm>
            <a:off x="11636189" y="3059207"/>
            <a:ext cx="412376" cy="103206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flipH="1" flipV="1">
            <a:off x="9200586" y="3415554"/>
            <a:ext cx="600638" cy="4353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>
            <a:endCxn id="26" idx="7"/>
          </p:cNvCxnSpPr>
          <p:nvPr/>
        </p:nvCxnSpPr>
        <p:spPr>
          <a:xfrm flipH="1">
            <a:off x="9128966" y="4278731"/>
            <a:ext cx="714282" cy="80055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Ellipse 24"/>
          <p:cNvSpPr/>
          <p:nvPr/>
        </p:nvSpPr>
        <p:spPr>
          <a:xfrm>
            <a:off x="7533151" y="2987726"/>
            <a:ext cx="1667435" cy="6310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/>
              <a:t>الموضوع </a:t>
            </a:r>
            <a:endParaRPr lang="fr-FR" sz="2000" dirty="0"/>
          </a:p>
        </p:txBody>
      </p:sp>
      <p:sp>
        <p:nvSpPr>
          <p:cNvPr id="26" name="Ellipse 25"/>
          <p:cNvSpPr/>
          <p:nvPr/>
        </p:nvSpPr>
        <p:spPr>
          <a:xfrm>
            <a:off x="7705721" y="4986869"/>
            <a:ext cx="1667435" cy="6310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/>
              <a:t>الوظيفة</a:t>
            </a:r>
            <a:endParaRPr lang="fr-FR" sz="2400" dirty="0"/>
          </a:p>
        </p:txBody>
      </p:sp>
      <p:sp>
        <p:nvSpPr>
          <p:cNvPr id="27" name="Rectangle 26"/>
          <p:cNvSpPr/>
          <p:nvPr/>
        </p:nvSpPr>
        <p:spPr>
          <a:xfrm>
            <a:off x="4639235" y="2947239"/>
            <a:ext cx="2091575" cy="712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dirty="0" smtClean="0">
                <a:solidFill>
                  <a:prstClr val="white"/>
                </a:solidFill>
              </a:rPr>
              <a:t>مهمة خاصة</a:t>
            </a:r>
            <a:endParaRPr lang="fr-FR" sz="2800" dirty="0">
              <a:solidFill>
                <a:prstClr val="white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634357" y="3726428"/>
            <a:ext cx="2091576" cy="712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dirty="0" smtClean="0">
                <a:solidFill>
                  <a:prstClr val="white"/>
                </a:solidFill>
              </a:rPr>
              <a:t>مهمة عامة </a:t>
            </a:r>
            <a:endParaRPr lang="fr-FR" sz="2800" dirty="0">
              <a:solidFill>
                <a:prstClr val="white"/>
              </a:solidFill>
            </a:endParaRPr>
          </a:p>
        </p:txBody>
      </p:sp>
      <p:sp>
        <p:nvSpPr>
          <p:cNvPr id="33" name="Accolade fermante 32"/>
          <p:cNvSpPr/>
          <p:nvPr/>
        </p:nvSpPr>
        <p:spPr>
          <a:xfrm>
            <a:off x="6963564" y="4842572"/>
            <a:ext cx="184675" cy="1619445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Accolade fermante 33"/>
          <p:cNvSpPr/>
          <p:nvPr/>
        </p:nvSpPr>
        <p:spPr>
          <a:xfrm>
            <a:off x="6846235" y="2934259"/>
            <a:ext cx="184675" cy="1568177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8" name="Connecteur droit avec flèche 37"/>
          <p:cNvCxnSpPr/>
          <p:nvPr/>
        </p:nvCxnSpPr>
        <p:spPr>
          <a:xfrm flipH="1">
            <a:off x="6938572" y="3391978"/>
            <a:ext cx="671952" cy="2357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478654" y="5666768"/>
            <a:ext cx="1792943" cy="712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dirty="0" smtClean="0">
                <a:solidFill>
                  <a:prstClr val="white"/>
                </a:solidFill>
              </a:rPr>
              <a:t>مهمة قصيرة</a:t>
            </a:r>
            <a:endParaRPr lang="fr-FR" sz="2800" dirty="0">
              <a:solidFill>
                <a:prstClr val="white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78654" y="4842572"/>
            <a:ext cx="1792943" cy="712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dirty="0" smtClean="0">
                <a:solidFill>
                  <a:prstClr val="white"/>
                </a:solidFill>
              </a:rPr>
              <a:t>مهمة طويلة</a:t>
            </a:r>
            <a:endParaRPr lang="fr-FR" sz="2800" dirty="0">
              <a:solidFill>
                <a:prstClr val="white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101148" y="3299014"/>
            <a:ext cx="1792942" cy="9412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dirty="0" smtClean="0">
                <a:solidFill>
                  <a:prstClr val="white"/>
                </a:solidFill>
              </a:rPr>
              <a:t>المدة</a:t>
            </a:r>
            <a:endParaRPr lang="fr-FR" sz="2800" dirty="0">
              <a:solidFill>
                <a:prstClr val="white"/>
              </a:solidFill>
            </a:endParaRPr>
          </a:p>
        </p:txBody>
      </p:sp>
      <p:sp>
        <p:nvSpPr>
          <p:cNvPr id="45" name="Flèche courbée vers la gauche 44"/>
          <p:cNvSpPr/>
          <p:nvPr/>
        </p:nvSpPr>
        <p:spPr>
          <a:xfrm>
            <a:off x="2983737" y="2897282"/>
            <a:ext cx="412376" cy="103206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cxnSp>
        <p:nvCxnSpPr>
          <p:cNvPr id="46" name="Connecteur droit avec flèche 45"/>
          <p:cNvCxnSpPr/>
          <p:nvPr/>
        </p:nvCxnSpPr>
        <p:spPr>
          <a:xfrm flipH="1">
            <a:off x="7215955" y="5615816"/>
            <a:ext cx="1115855" cy="425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>
            <a:off x="2741689" y="4278731"/>
            <a:ext cx="0" cy="63219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Accolade fermante 49"/>
          <p:cNvSpPr/>
          <p:nvPr/>
        </p:nvSpPr>
        <p:spPr>
          <a:xfrm>
            <a:off x="2327973" y="4790707"/>
            <a:ext cx="323685" cy="1815353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718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4812225" y="1418556"/>
            <a:ext cx="2392445" cy="8259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الامر بالمهمة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4812224" y="2743706"/>
            <a:ext cx="2392445" cy="8259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جمع المعلومات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4921715" y="4068856"/>
            <a:ext cx="2392445" cy="9758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200" dirty="0" smtClean="0">
                <a:solidFill>
                  <a:prstClr val="black"/>
                </a:solidFill>
              </a:rPr>
              <a:t>تحديد و تقييم المخاطر (</a:t>
            </a:r>
            <a:r>
              <a:rPr lang="ar-DZ" sz="2200" dirty="0" err="1" smtClean="0">
                <a:solidFill>
                  <a:prstClr val="black"/>
                </a:solidFill>
              </a:rPr>
              <a:t>ن.ر.د</a:t>
            </a:r>
            <a:r>
              <a:rPr lang="ar-DZ" sz="2200" dirty="0" smtClean="0">
                <a:solidFill>
                  <a:prstClr val="black"/>
                </a:solidFill>
              </a:rPr>
              <a:t>)</a:t>
            </a:r>
            <a:endParaRPr lang="fr-FR" sz="2200" dirty="0">
              <a:solidFill>
                <a:prstClr val="black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4589002" y="5543948"/>
            <a:ext cx="2838888" cy="9758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200" dirty="0" smtClean="0">
                <a:solidFill>
                  <a:prstClr val="black"/>
                </a:solidFill>
              </a:rPr>
              <a:t>التقرير التوجيهي (برنامج التدقيق المبدئي)</a:t>
            </a:r>
            <a:endParaRPr lang="fr-FR" sz="2200" dirty="0">
              <a:solidFill>
                <a:prstClr val="black"/>
              </a:solidFill>
            </a:endParaRPr>
          </a:p>
        </p:txBody>
      </p:sp>
      <p:sp>
        <p:nvSpPr>
          <p:cNvPr id="8" name="Rectangle avec flèche vers le bas 7"/>
          <p:cNvSpPr/>
          <p:nvPr/>
        </p:nvSpPr>
        <p:spPr>
          <a:xfrm>
            <a:off x="336175" y="206477"/>
            <a:ext cx="11344547" cy="712839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مرحلة التحضير</a:t>
            </a:r>
            <a:endParaRPr lang="fr-F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3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116106" y="0"/>
            <a:ext cx="9720072" cy="1499616"/>
          </a:xfrm>
        </p:spPr>
        <p:txBody>
          <a:bodyPr/>
          <a:lstStyle/>
          <a:p>
            <a:pPr algn="ctr"/>
            <a:r>
              <a:rPr lang="ar-DZ" dirty="0" smtClean="0"/>
              <a:t>الأمر بالمهمة</a:t>
            </a:r>
            <a:endParaRPr lang="fr-FR" dirty="0"/>
          </a:p>
        </p:txBody>
      </p:sp>
      <p:cxnSp>
        <p:nvCxnSpPr>
          <p:cNvPr id="8" name="Connecteur droit avec flèche 7"/>
          <p:cNvCxnSpPr/>
          <p:nvPr/>
        </p:nvCxnSpPr>
        <p:spPr>
          <a:xfrm flipH="1">
            <a:off x="1557572" y="749808"/>
            <a:ext cx="2891072" cy="7498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H="1">
            <a:off x="4529374" y="928116"/>
            <a:ext cx="509866" cy="6477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6157634" y="1042416"/>
            <a:ext cx="719416" cy="6096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7005917" y="966216"/>
            <a:ext cx="1272988" cy="6096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Rectangle à coins arrondis 16"/>
          <p:cNvSpPr/>
          <p:nvPr/>
        </p:nvSpPr>
        <p:spPr>
          <a:xfrm>
            <a:off x="8278905" y="1499616"/>
            <a:ext cx="2075330" cy="9662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prstClr val="black"/>
                </a:solidFill>
              </a:rPr>
              <a:t>لا يباشر المدقق الداخلي المهام إلا بعد ارساله</a:t>
            </a:r>
            <a:endParaRPr lang="fr-FR" sz="2000" dirty="0">
              <a:solidFill>
                <a:prstClr val="black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8278905" y="2579862"/>
            <a:ext cx="2075330" cy="9918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prstClr val="black"/>
                </a:solidFill>
              </a:rPr>
              <a:t>يصدر من سلطة مختصة هي الإدارة العليا أو لجنة التدقيق</a:t>
            </a:r>
            <a:endParaRPr lang="fr-FR" sz="2000" dirty="0">
              <a:solidFill>
                <a:prstClr val="black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8278905" y="3824163"/>
            <a:ext cx="2075330" cy="15950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prstClr val="black"/>
                </a:solidFill>
              </a:rPr>
              <a:t>يرسل في نسختين واحدة إلى المدقق الداخلي و الأخرى إلى الجهة الخاضعة للتدقيق</a:t>
            </a:r>
            <a:endParaRPr lang="fr-FR" sz="2000" dirty="0">
              <a:solidFill>
                <a:prstClr val="black"/>
              </a:solidFill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6235838" y="1733773"/>
            <a:ext cx="1827120" cy="9662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prstClr val="black"/>
                </a:solidFill>
              </a:rPr>
              <a:t>تفويض (توكيل)</a:t>
            </a:r>
            <a:endParaRPr lang="fr-FR" sz="2000" dirty="0">
              <a:solidFill>
                <a:prstClr val="black"/>
              </a:solidFill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6343812" y="2894076"/>
            <a:ext cx="1827120" cy="9662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prstClr val="black"/>
                </a:solidFill>
              </a:rPr>
              <a:t>منح المعلومة للجميع</a:t>
            </a:r>
            <a:endParaRPr lang="fr-FR" sz="2000" dirty="0">
              <a:solidFill>
                <a:prstClr val="black"/>
              </a:solidFill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3571809" y="1724091"/>
            <a:ext cx="1915130" cy="9319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prstClr val="black"/>
                </a:solidFill>
              </a:rPr>
              <a:t>عناصر اختيارية</a:t>
            </a:r>
            <a:endParaRPr lang="fr-FR" sz="2400" b="1" dirty="0">
              <a:solidFill>
                <a:prstClr val="black"/>
              </a:solidFill>
            </a:endParaRPr>
          </a:p>
        </p:txBody>
      </p:sp>
      <p:sp>
        <p:nvSpPr>
          <p:cNvPr id="25" name="Ellipse 24"/>
          <p:cNvSpPr/>
          <p:nvPr/>
        </p:nvSpPr>
        <p:spPr>
          <a:xfrm>
            <a:off x="427911" y="1613064"/>
            <a:ext cx="1915130" cy="9319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prstClr val="black"/>
                </a:solidFill>
              </a:rPr>
              <a:t>عناصر إجبارية </a:t>
            </a:r>
            <a:endParaRPr lang="fr-FR" sz="2400" b="1" dirty="0">
              <a:solidFill>
                <a:prstClr val="black"/>
              </a:solidFill>
            </a:endParaRPr>
          </a:p>
        </p:txBody>
      </p:sp>
      <p:sp>
        <p:nvSpPr>
          <p:cNvPr id="27" name="Flèche vers le bas 26"/>
          <p:cNvSpPr/>
          <p:nvPr/>
        </p:nvSpPr>
        <p:spPr>
          <a:xfrm>
            <a:off x="4383180" y="2699989"/>
            <a:ext cx="401127" cy="8717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917165" y="3612239"/>
            <a:ext cx="1734284" cy="1002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الأمر بالمهمة القصير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917165" y="5154390"/>
            <a:ext cx="1734284" cy="1002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الأمر بالمهمة الطويل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30" name="Flèche vers le bas 29"/>
          <p:cNvSpPr/>
          <p:nvPr/>
        </p:nvSpPr>
        <p:spPr>
          <a:xfrm>
            <a:off x="1184912" y="2594226"/>
            <a:ext cx="401127" cy="8717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42047" y="3515190"/>
            <a:ext cx="2223587" cy="3046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400" dirty="0" smtClean="0">
                <a:solidFill>
                  <a:prstClr val="black"/>
                </a:solidFill>
              </a:rPr>
              <a:t>- المرسل و امضاءه (الإدارة العامة)</a:t>
            </a:r>
          </a:p>
          <a:p>
            <a:pPr algn="just" rtl="1"/>
            <a:r>
              <a:rPr lang="ar-DZ" sz="2400" dirty="0" smtClean="0">
                <a:solidFill>
                  <a:prstClr val="black"/>
                </a:solidFill>
              </a:rPr>
              <a:t>- المرسل اليه (المدقق الداخلي)</a:t>
            </a:r>
          </a:p>
          <a:p>
            <a:pPr marL="342900" indent="-342900" algn="just" rtl="1">
              <a:buFontTx/>
              <a:buChar char="-"/>
            </a:pPr>
            <a:r>
              <a:rPr lang="ar-DZ" sz="2400" dirty="0" smtClean="0">
                <a:solidFill>
                  <a:prstClr val="black"/>
                </a:solidFill>
              </a:rPr>
              <a:t>نسخة إلى الجهة الخاضعة للتدقيق</a:t>
            </a:r>
          </a:p>
          <a:p>
            <a:pPr marL="342900" indent="-342900" algn="just" rtl="1">
              <a:buFontTx/>
              <a:buChar char="-"/>
            </a:pPr>
            <a:r>
              <a:rPr lang="ar-DZ" sz="2400" dirty="0">
                <a:solidFill>
                  <a:prstClr val="black"/>
                </a:solidFill>
              </a:rPr>
              <a:t> </a:t>
            </a:r>
            <a:r>
              <a:rPr lang="ar-DZ" sz="2400" dirty="0" smtClean="0">
                <a:solidFill>
                  <a:prstClr val="black"/>
                </a:solidFill>
              </a:rPr>
              <a:t>موضوع المهمة</a:t>
            </a:r>
          </a:p>
          <a:p>
            <a:pPr marL="342900" indent="-342900" algn="just" rtl="1">
              <a:buFontTx/>
              <a:buChar char="-"/>
            </a:pPr>
            <a:r>
              <a:rPr lang="ar-DZ" sz="2400" dirty="0" smtClean="0">
                <a:solidFill>
                  <a:prstClr val="black"/>
                </a:solidFill>
              </a:rPr>
              <a:t>فقرة المحتوى</a:t>
            </a:r>
            <a:endParaRPr lang="fr-F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77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764710" y="1726779"/>
            <a:ext cx="5269973" cy="35236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ar-DZ" sz="14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ar-DZ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المؤسسة </a:t>
            </a:r>
            <a:r>
              <a:rPr lang="fr-FR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X</a:t>
            </a:r>
            <a:r>
              <a:rPr lang="ar-DZ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         عنابة في ....                                                              </a:t>
            </a:r>
            <a:endParaRPr lang="fr-FR" sz="1400" dirty="0" smtClean="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ar-D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أمر بمهمة</a:t>
            </a:r>
            <a:endParaRPr lang="fr-FR" sz="1400" b="1" dirty="0" smtClean="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285750" indent="-285750" algn="r" rtl="1" eaLnBrk="0" fontAlgn="base" hangingPunct="0">
              <a:spcBef>
                <a:spcPct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ar-D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المرسل: الإدارة العامة</a:t>
            </a:r>
            <a:endParaRPr lang="fr-FR" sz="1400" dirty="0" smtClean="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285750" indent="-285750" algn="r" rtl="1" eaLnBrk="0" fontAlgn="base" hangingPunct="0">
              <a:spcBef>
                <a:spcPct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ar-DZ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المرسل إليه : مدير التدقيق الداخلي</a:t>
            </a:r>
          </a:p>
          <a:p>
            <a:pPr marL="285750" indent="-285750" algn="r" rtl="1" eaLnBrk="0" fontAlgn="base" hangingPunct="0">
              <a:spcBef>
                <a:spcPct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ar-DZ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ن</a:t>
            </a:r>
            <a:r>
              <a:rPr lang="ar-DZ" sz="14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س</a:t>
            </a:r>
            <a:r>
              <a:rPr lang="ar-DZ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خة للإعلام : مدير المستخدمين </a:t>
            </a:r>
            <a:endParaRPr lang="fr-FR" sz="1400" dirty="0" smtClean="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285750" indent="-285750" algn="r" rtl="1" eaLnBrk="0" fontAlgn="base" hangingPunct="0">
              <a:spcBef>
                <a:spcPct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ar-DZ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الموضوع: تدقيق مصلحة التوظيف</a:t>
            </a:r>
            <a:endParaRPr lang="fr-FR" sz="1400" dirty="0" smtClean="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 rtl="1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fr-FR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ar-DZ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المهمة تخص تدقيق مصلحة التوظيف بما فيها جميع المصالح الأخرى ذات الصلة .</a:t>
            </a:r>
          </a:p>
          <a:p>
            <a:pPr algn="just" rtl="1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ar-DZ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يجب على مسؤول الموظفين إعلام جميع المسؤولين بالمصلحة بمضمون الأمر بالمهمة.</a:t>
            </a:r>
          </a:p>
          <a:p>
            <a:pPr algn="just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fr-FR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ar-DZ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إمضاء المدير العام</a:t>
            </a:r>
            <a:endParaRPr lang="fr-FR" sz="1400" dirty="0" smtClean="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ts val="800"/>
              </a:spcAft>
            </a:pPr>
            <a:endParaRPr lang="fr-FR" sz="1400" dirty="0" smtClean="0">
              <a:solidFill>
                <a:prstClr val="black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endParaRPr lang="fr-FR" sz="1400" dirty="0" smtClean="0">
              <a:solidFill>
                <a:prstClr val="black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endParaRPr lang="fr-FR" sz="1400" dirty="0" smtClean="0">
              <a:solidFill>
                <a:prstClr val="black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000" dirty="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78271" y="645459"/>
            <a:ext cx="2877670" cy="5244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black"/>
                </a:solidFill>
              </a:rPr>
              <a:t>أمر بمهمة قصير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97106" y="0"/>
            <a:ext cx="2877670" cy="5244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black"/>
                </a:solidFill>
              </a:rPr>
              <a:t>أمر بمهمة طويل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921977" y="907676"/>
            <a:ext cx="5269973" cy="556875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ar-DZ" sz="14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ar-DZ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المؤسسة </a:t>
            </a:r>
            <a:r>
              <a:rPr lang="fr-FR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X</a:t>
            </a:r>
            <a:r>
              <a:rPr lang="ar-DZ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         عنابة في ....                                                              </a:t>
            </a:r>
            <a:endParaRPr lang="fr-FR" sz="1400" dirty="0" smtClean="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ar-D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أمر بمهمة</a:t>
            </a:r>
            <a:endParaRPr lang="fr-FR" sz="1400" b="1" dirty="0" smtClean="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285750" indent="-285750" algn="r" rtl="1" eaLnBrk="0" fontAlgn="base" hangingPunct="0">
              <a:spcBef>
                <a:spcPct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ar-D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المرسل: الإدارة العامة</a:t>
            </a:r>
            <a:endParaRPr lang="fr-FR" sz="1400" dirty="0" smtClean="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285750" indent="-285750" algn="r" rtl="1" eaLnBrk="0" fontAlgn="base" hangingPunct="0">
              <a:spcBef>
                <a:spcPct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ar-DZ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المرسل إليه : مدير التدقيق الداخلي</a:t>
            </a:r>
          </a:p>
          <a:p>
            <a:pPr marL="285750" indent="-285750" algn="r" rtl="1" eaLnBrk="0" fontAlgn="base" hangingPunct="0">
              <a:spcBef>
                <a:spcPct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ar-DZ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ن</a:t>
            </a:r>
            <a:r>
              <a:rPr lang="ar-DZ" sz="14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س</a:t>
            </a:r>
            <a:r>
              <a:rPr lang="ar-DZ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خة للإعلام : مدير المستخدمين </a:t>
            </a:r>
            <a:endParaRPr lang="fr-FR" sz="1400" dirty="0" smtClean="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285750" indent="-285750" algn="r" rtl="1" eaLnBrk="0" fontAlgn="base" hangingPunct="0">
              <a:spcBef>
                <a:spcPct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ar-DZ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الموضوع: تدقيق مصلحة التوظيف</a:t>
            </a:r>
            <a:endParaRPr lang="fr-FR" sz="1400" dirty="0" smtClean="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 rtl="1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fr-FR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ar-DZ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المهمة ستنجز من </a:t>
            </a:r>
            <a:r>
              <a:rPr lang="ar-DZ" sz="1400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قبل المدقق </a:t>
            </a:r>
            <a:r>
              <a:rPr lang="ar-DZ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أ</a:t>
            </a:r>
            <a:r>
              <a:rPr lang="ar-DZ" sz="1400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 بصفته رئيس الفرقة و المدقق </a:t>
            </a:r>
            <a:r>
              <a:rPr lang="ar-DZ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ج</a:t>
            </a:r>
            <a:r>
              <a:rPr lang="ar-DZ" sz="1400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و المدقق </a:t>
            </a:r>
            <a:r>
              <a:rPr lang="ar-DZ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ب</a:t>
            </a:r>
            <a:r>
              <a:rPr lang="ar-DZ" sz="1400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صفتهم مدققين مساعدين </a:t>
            </a:r>
          </a:p>
          <a:p>
            <a:pPr algn="just" rtl="1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ar-DZ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يباشر المدقق هذه المهمة </a:t>
            </a:r>
            <a:r>
              <a:rPr lang="ar-DZ" sz="1400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من 9 </a:t>
            </a:r>
            <a:r>
              <a:rPr lang="ar-DZ" sz="1400" dirty="0" err="1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ج</a:t>
            </a:r>
            <a:r>
              <a:rPr lang="ar-DZ" sz="1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انفي</a:t>
            </a:r>
            <a:r>
              <a:rPr lang="ar-DZ" sz="1400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ن إلى 17 فيفري </a:t>
            </a:r>
            <a:r>
              <a:rPr lang="ar-DZ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ن</a:t>
            </a:r>
          </a:p>
          <a:p>
            <a:pPr algn="just" rtl="1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ar-DZ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سيتم تدقيق مصلحة التوظيف بجميع مكوناتها (وسائل داخلية و خارجية) و يتم التركيز على سيرورة عملية التوظيف من البداية للنهاية، تنظيم وفعالية المصلحة.</a:t>
            </a:r>
          </a:p>
          <a:p>
            <a:pPr algn="just" rtl="1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ar-DZ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تنجز المهمة على مستوى مصلحة التوظيف الكائنة </a:t>
            </a:r>
            <a:r>
              <a:rPr lang="ar-DZ" sz="1400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بالمقر الاجتماعي </a:t>
            </a:r>
            <a:r>
              <a:rPr lang="ar-DZ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للمؤسسة، كذلك على مستوى </a:t>
            </a:r>
            <a:r>
              <a:rPr lang="ar-DZ" sz="1400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الفرع  </a:t>
            </a:r>
            <a:r>
              <a:rPr lang="fr-FR" sz="1400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</a:t>
            </a:r>
            <a:r>
              <a:rPr lang="ar-DZ" sz="1400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ar-DZ" sz="1400" dirty="0">
                <a:solidFill>
                  <a:prstClr val="black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حيث سيخصص مكتب استقبال على مستواهم </a:t>
            </a:r>
            <a:r>
              <a:rPr lang="ar-DZ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، فريق التدقيق </a:t>
            </a:r>
            <a:r>
              <a:rPr lang="ar-DZ" sz="1400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يتنقل</a:t>
            </a:r>
            <a:r>
              <a:rPr lang="ar-DZ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إلى المكان بوسائله الخاصة .</a:t>
            </a:r>
          </a:p>
          <a:p>
            <a:pPr algn="just" rtl="1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ar-DZ" sz="1400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الميزانية </a:t>
            </a:r>
            <a:r>
              <a:rPr lang="ar-DZ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الممنوحة للمهمة يجب أن لا تتعدى 200.000 دج </a:t>
            </a:r>
          </a:p>
          <a:p>
            <a:pPr algn="just" rtl="1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ar-DZ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التقرير النهائي يجب ت</a:t>
            </a:r>
            <a:r>
              <a:rPr lang="ar-DZ" sz="1400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سليمه</a:t>
            </a:r>
            <a:r>
              <a:rPr lang="ar-DZ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قبل ...................</a:t>
            </a:r>
          </a:p>
          <a:p>
            <a:pPr algn="just" rtl="1" eaLnBrk="0" fontAlgn="base" hangingPunct="0">
              <a:spcBef>
                <a:spcPct val="0"/>
              </a:spcBef>
              <a:spcAft>
                <a:spcPts val="800"/>
              </a:spcAft>
            </a:pPr>
            <a:endParaRPr lang="fr-FR" sz="1400" dirty="0" smtClean="0">
              <a:solidFill>
                <a:prstClr val="black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ar-DZ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إمضاء المدير العام</a:t>
            </a:r>
            <a:endParaRPr lang="fr-FR" sz="1400" dirty="0" smtClean="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ts val="800"/>
              </a:spcAft>
            </a:pPr>
            <a:endParaRPr lang="fr-FR" sz="1400" dirty="0" smtClean="0">
              <a:solidFill>
                <a:prstClr val="black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endParaRPr lang="fr-FR" sz="1400" dirty="0" smtClean="0">
              <a:solidFill>
                <a:prstClr val="black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endParaRPr lang="fr-FR" sz="1400" dirty="0" smtClean="0">
              <a:solidFill>
                <a:prstClr val="black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000" dirty="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149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024128" y="0"/>
            <a:ext cx="9720072" cy="1499616"/>
          </a:xfrm>
        </p:spPr>
        <p:txBody>
          <a:bodyPr/>
          <a:lstStyle/>
          <a:p>
            <a:pPr algn="ctr" rtl="1"/>
            <a:r>
              <a:rPr lang="ar-DZ" dirty="0" smtClean="0"/>
              <a:t>جمع المعلومات</a:t>
            </a:r>
            <a:r>
              <a:rPr lang="fr-FR" dirty="0" smtClean="0"/>
              <a:t> </a:t>
            </a:r>
            <a:r>
              <a:rPr lang="ar-DZ" dirty="0" smtClean="0"/>
              <a:t> 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Titre 2"/>
          <p:cNvSpPr txBox="1">
            <a:spLocks/>
          </p:cNvSpPr>
          <p:nvPr/>
        </p:nvSpPr>
        <p:spPr>
          <a:xfrm>
            <a:off x="701399" y="1066079"/>
            <a:ext cx="9720072" cy="2610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just" rtl="1">
              <a:buFontTx/>
              <a:buAutoNum type="arabicParenR"/>
            </a:pPr>
            <a:r>
              <a:rPr lang="ar-DZ" sz="28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تكوين رؤية واضحة عن الجهة الخاضعة للتدقيق</a:t>
            </a:r>
          </a:p>
          <a:p>
            <a:pPr marL="514350" indent="-514350" algn="just" rtl="1">
              <a:buFontTx/>
              <a:buAutoNum type="arabicParenR"/>
            </a:pPr>
            <a:r>
              <a:rPr lang="ar-DZ" sz="28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تحيد المخاطر المتعلقة بما سيتم تدقيقه لتفادي نسيان الأمور الأساسية المتعلقة بنقاط القوة و الضعف</a:t>
            </a:r>
          </a:p>
          <a:p>
            <a:pPr marL="514350" indent="-514350" algn="just" rtl="1">
              <a:buFontTx/>
              <a:buAutoNum type="arabicParenR"/>
            </a:pPr>
            <a:r>
              <a:rPr lang="ar-DZ" sz="28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تحديد أهداف المهمة ولتنظيمها للتخطيط الجيد لها أي تحديد كل من الوقت و التكلفة وبهذا السعي لتحقيق الفعالية</a:t>
            </a:r>
          </a:p>
          <a:p>
            <a:pPr marL="514350" indent="-514350" algn="just" rtl="1">
              <a:buFontTx/>
              <a:buAutoNum type="arabicParenR"/>
            </a:pPr>
            <a:r>
              <a:rPr lang="ar-DZ" sz="28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إعطاء صورة جيدة لأعمال التدقيق تكون مبنية على الصرامة و الكفاءة المهنية مما يضمن نجاح المهام </a:t>
            </a:r>
          </a:p>
        </p:txBody>
      </p:sp>
      <p:sp>
        <p:nvSpPr>
          <p:cNvPr id="6" name="Ellipse 5"/>
          <p:cNvSpPr/>
          <p:nvPr/>
        </p:nvSpPr>
        <p:spPr>
          <a:xfrm>
            <a:off x="8125945" y="4141940"/>
            <a:ext cx="3186953" cy="7799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مدى تعقد الموضوع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8212231" y="4956752"/>
            <a:ext cx="3186953" cy="7799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مهارة المدقق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8332694" y="5888798"/>
            <a:ext cx="3186953" cy="7799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جودة الملفات المدققة 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9" name="Flèche gauche 8"/>
          <p:cNvSpPr/>
          <p:nvPr/>
        </p:nvSpPr>
        <p:spPr>
          <a:xfrm>
            <a:off x="10896600" y="1764075"/>
            <a:ext cx="963706" cy="911890"/>
          </a:xfrm>
          <a:prstGeom prst="leftArrow">
            <a:avLst>
              <a:gd name="adj1" fmla="val 50000"/>
              <a:gd name="adj2" fmla="val 249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prstClr val="black"/>
                </a:solidFill>
              </a:rPr>
              <a:t>الهدف</a:t>
            </a:r>
            <a:endParaRPr lang="fr-FR" sz="2000" dirty="0">
              <a:solidFill>
                <a:prstClr val="black"/>
              </a:solidFill>
            </a:endParaRPr>
          </a:p>
        </p:txBody>
      </p:sp>
      <p:sp>
        <p:nvSpPr>
          <p:cNvPr id="10" name="Flèche gauche 9"/>
          <p:cNvSpPr/>
          <p:nvPr/>
        </p:nvSpPr>
        <p:spPr>
          <a:xfrm>
            <a:off x="11037794" y="4735866"/>
            <a:ext cx="963706" cy="1068775"/>
          </a:xfrm>
          <a:prstGeom prst="leftArrow">
            <a:avLst>
              <a:gd name="adj1" fmla="val 50000"/>
              <a:gd name="adj2" fmla="val 249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prstClr val="black"/>
                </a:solidFill>
              </a:rPr>
              <a:t>المدة الزمنية</a:t>
            </a:r>
            <a:endParaRPr lang="fr-FR" sz="2000" dirty="0">
              <a:solidFill>
                <a:prstClr val="black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4712915" y="3864055"/>
            <a:ext cx="2568389" cy="7799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التنظيم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4641476" y="4643984"/>
            <a:ext cx="2537012" cy="7799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الأهداف و البيئة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4712915" y="5547408"/>
            <a:ext cx="2510678" cy="7799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تقنيات العمل 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14" name="Flèche gauche 13"/>
          <p:cNvSpPr/>
          <p:nvPr/>
        </p:nvSpPr>
        <p:spPr>
          <a:xfrm>
            <a:off x="7000317" y="4478093"/>
            <a:ext cx="1250576" cy="1068775"/>
          </a:xfrm>
          <a:prstGeom prst="leftArrow">
            <a:avLst>
              <a:gd name="adj1" fmla="val 50000"/>
              <a:gd name="adj2" fmla="val 249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prstClr val="black"/>
                </a:solidFill>
              </a:rPr>
              <a:t>المحتوى</a:t>
            </a:r>
            <a:endParaRPr lang="fr-FR" sz="2000" dirty="0">
              <a:solidFill>
                <a:prstClr val="black"/>
              </a:solidFill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790854" y="4163016"/>
            <a:ext cx="2568389" cy="7799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prstClr val="black"/>
                </a:solidFill>
              </a:rPr>
              <a:t>QPC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807105" y="5272754"/>
            <a:ext cx="2537012" cy="7799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المقابلة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21" name="Flèche gauche 20"/>
          <p:cNvSpPr/>
          <p:nvPr/>
        </p:nvSpPr>
        <p:spPr>
          <a:xfrm>
            <a:off x="3271838" y="4377786"/>
            <a:ext cx="1250576" cy="1068775"/>
          </a:xfrm>
          <a:prstGeom prst="leftArrow">
            <a:avLst>
              <a:gd name="adj1" fmla="val 50000"/>
              <a:gd name="adj2" fmla="val 249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prstClr val="black"/>
                </a:solidFill>
              </a:rPr>
              <a:t>الوسائل</a:t>
            </a:r>
            <a:endParaRPr lang="fr-FR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52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8" grpId="0" animBg="1"/>
      <p:bldP spid="19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116106" y="0"/>
            <a:ext cx="9720072" cy="1499616"/>
          </a:xfrm>
        </p:spPr>
        <p:txBody>
          <a:bodyPr/>
          <a:lstStyle/>
          <a:p>
            <a:pPr algn="ctr"/>
            <a:r>
              <a:rPr lang="ar-DZ" dirty="0" smtClean="0"/>
              <a:t>تحديد و تقييم المخاطر</a:t>
            </a:r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8339507" y="4289612"/>
            <a:ext cx="3469341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 smtClean="0">
                <a:solidFill>
                  <a:prstClr val="black"/>
                </a:solidFill>
              </a:rPr>
              <a:t>جدول تحديد المخاطر</a:t>
            </a:r>
            <a:endParaRPr lang="fr-FR" sz="2800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84096" y="2286002"/>
            <a:ext cx="824752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هدفها 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5" name="Rectangle avec flèche vers la droite 4"/>
          <p:cNvSpPr/>
          <p:nvPr/>
        </p:nvSpPr>
        <p:spPr>
          <a:xfrm>
            <a:off x="6669741" y="1600202"/>
            <a:ext cx="4166437" cy="685800"/>
          </a:xfrm>
          <a:prstGeom prst="rightArrowCallout">
            <a:avLst>
              <a:gd name="adj1" fmla="val 25000"/>
              <a:gd name="adj2" fmla="val 25000"/>
              <a:gd name="adj3" fmla="val 95588"/>
              <a:gd name="adj4" fmla="val 778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000" dirty="0" smtClean="0">
                <a:solidFill>
                  <a:prstClr val="black"/>
                </a:solidFill>
              </a:rPr>
              <a:t>تحديد الأماكن التي يحتمل أن تحدث فيها أكثر المخاطر</a:t>
            </a:r>
            <a:endParaRPr lang="fr-FR" sz="2000" dirty="0">
              <a:solidFill>
                <a:prstClr val="black"/>
              </a:solidFill>
            </a:endParaRPr>
          </a:p>
        </p:txBody>
      </p:sp>
      <p:sp>
        <p:nvSpPr>
          <p:cNvPr id="6" name="Rectangle avec flèche vers la droite 5"/>
          <p:cNvSpPr/>
          <p:nvPr/>
        </p:nvSpPr>
        <p:spPr>
          <a:xfrm>
            <a:off x="6669740" y="2386588"/>
            <a:ext cx="4166437" cy="685800"/>
          </a:xfrm>
          <a:prstGeom prst="rightArrowCallout">
            <a:avLst>
              <a:gd name="adj1" fmla="val 25000"/>
              <a:gd name="adj2" fmla="val 25000"/>
              <a:gd name="adj3" fmla="val 95588"/>
              <a:gd name="adj4" fmla="val 778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prstClr val="black"/>
                </a:solidFill>
              </a:rPr>
              <a:t>تحليل هذه المخاطر (مصدرها)</a:t>
            </a:r>
            <a:endParaRPr lang="fr-FR" sz="2000" dirty="0">
              <a:solidFill>
                <a:prstClr val="black"/>
              </a:solidFill>
            </a:endParaRPr>
          </a:p>
        </p:txBody>
      </p:sp>
      <p:sp>
        <p:nvSpPr>
          <p:cNvPr id="7" name="Rectangle avec flèche vers la droite 6"/>
          <p:cNvSpPr/>
          <p:nvPr/>
        </p:nvSpPr>
        <p:spPr>
          <a:xfrm>
            <a:off x="6669740" y="3273560"/>
            <a:ext cx="4166437" cy="685800"/>
          </a:xfrm>
          <a:prstGeom prst="rightArrowCallout">
            <a:avLst>
              <a:gd name="adj1" fmla="val 25000"/>
              <a:gd name="adj2" fmla="val 25000"/>
              <a:gd name="adj3" fmla="val 95588"/>
              <a:gd name="adj4" fmla="val 778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000" dirty="0" smtClean="0">
                <a:solidFill>
                  <a:prstClr val="black"/>
                </a:solidFill>
              </a:rPr>
              <a:t>إعداد برنامج التدقيق الذي يعد المرجع المعمول به ميدانيا</a:t>
            </a:r>
            <a:endParaRPr lang="fr-FR" sz="2000" dirty="0">
              <a:solidFill>
                <a:prstClr val="black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10008019" y="5466495"/>
            <a:ext cx="1952154" cy="12828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prstClr val="black"/>
                </a:solidFill>
              </a:rPr>
              <a:t>تقسم الوظيفة إلى أنشطة فرعية</a:t>
            </a:r>
            <a:endParaRPr lang="fr-FR" sz="2000" dirty="0">
              <a:solidFill>
                <a:prstClr val="black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7776881" y="5499313"/>
            <a:ext cx="1952154" cy="12500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prstClr val="black"/>
                </a:solidFill>
              </a:rPr>
              <a:t>الإشارة أمام كل نشاط فرعي إلى هدفه</a:t>
            </a:r>
            <a:endParaRPr lang="fr-FR" sz="2000" dirty="0">
              <a:solidFill>
                <a:prstClr val="black"/>
              </a:solidFill>
            </a:endParaRPr>
          </a:p>
        </p:txBody>
      </p:sp>
      <p:cxnSp>
        <p:nvCxnSpPr>
          <p:cNvPr id="12" name="Connecteur droit avec flèche 11"/>
          <p:cNvCxnSpPr/>
          <p:nvPr/>
        </p:nvCxnSpPr>
        <p:spPr>
          <a:xfrm flipH="1">
            <a:off x="8901953" y="5075998"/>
            <a:ext cx="524435" cy="39049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10532456" y="5007242"/>
            <a:ext cx="495388" cy="3386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3" name="Tableau 42"/>
          <p:cNvGraphicFramePr>
            <a:graphicFrameLocks noGrp="1"/>
          </p:cNvGraphicFramePr>
          <p:nvPr>
            <p:extLst/>
          </p:nvPr>
        </p:nvGraphicFramePr>
        <p:xfrm>
          <a:off x="300709" y="1111305"/>
          <a:ext cx="5540286" cy="5638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381"/>
                <a:gridCol w="923381"/>
                <a:gridCol w="923381"/>
                <a:gridCol w="923381"/>
                <a:gridCol w="923381"/>
                <a:gridCol w="923381"/>
              </a:tblGrid>
              <a:tr h="628991">
                <a:tc>
                  <a:txBody>
                    <a:bodyPr/>
                    <a:lstStyle/>
                    <a:p>
                      <a:pPr algn="r" rtl="1"/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الملاحظة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إجراءات الرقابة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تقييم الخطر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الخطر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الأهداف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النشاط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19876">
                <a:tc>
                  <a:txBody>
                    <a:bodyPr/>
                    <a:lstStyle/>
                    <a:p>
                      <a:pPr algn="r" rtl="1"/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لا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معايير التسليم و التخزين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خسارة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 rtl="1"/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استقبال السلعة بأمان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r" rtl="1"/>
                      <a:r>
                        <a:rPr lang="ar-DZ" sz="2000" dirty="0" err="1" smtClean="0">
                          <a:solidFill>
                            <a:schemeClr val="tx1"/>
                          </a:solidFill>
                        </a:rPr>
                        <a:t>استيلام</a:t>
                      </a:r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 البضاعة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6674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لا </a:t>
                      </a:r>
                      <a:endParaRPr lang="fr-FR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إجراءات</a:t>
                      </a:r>
                      <a:r>
                        <a:rPr lang="ar-DZ" sz="2000" baseline="0" dirty="0" smtClean="0">
                          <a:solidFill>
                            <a:schemeClr val="tx1"/>
                          </a:solidFill>
                        </a:rPr>
                        <a:t> التخزين</a:t>
                      </a:r>
                      <a:endParaRPr lang="fr-FR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  <a:p>
                      <a:pPr algn="ctr" rtl="1"/>
                      <a:endParaRPr lang="fr-FR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تلف</a:t>
                      </a:r>
                      <a:endParaRPr lang="fr-FR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722888">
                <a:tc>
                  <a:txBody>
                    <a:bodyPr/>
                    <a:lstStyle/>
                    <a:p>
                      <a:pPr algn="r" rtl="1"/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نعم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إجراءات التحقق من المطابقة</a:t>
                      </a:r>
                      <a:endParaRPr lang="fr-FR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عدم مطابقتها للطلبية</a:t>
                      </a:r>
                      <a:endParaRPr lang="fr-FR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مطابقة السلع للكمية والنوعية المطلوبة</a:t>
                      </a:r>
                      <a:endParaRPr lang="fr-FR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44184">
                <a:tc gridSpan="5">
                  <a:txBody>
                    <a:bodyPr/>
                    <a:lstStyle/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91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6|32.7|104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7|1.5|8.1|0.7|3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4|0.6|54.5|89.9|0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2|0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Intégral">
  <a:themeElements>
    <a:clrScheme name="Inté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Intégral">
  <a:themeElements>
    <a:clrScheme name="Inté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1647</TotalTime>
  <Words>2162</Words>
  <Application>Microsoft Office PowerPoint</Application>
  <PresentationFormat>Grand écran</PresentationFormat>
  <Paragraphs>509</Paragraphs>
  <Slides>36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36</vt:i4>
      </vt:variant>
    </vt:vector>
  </HeadingPairs>
  <TitlesOfParts>
    <vt:vector size="44" baseType="lpstr">
      <vt:lpstr>Arial</vt:lpstr>
      <vt:lpstr>Calibri</vt:lpstr>
      <vt:lpstr>Times New Roman</vt:lpstr>
      <vt:lpstr>Tw Cen MT</vt:lpstr>
      <vt:lpstr>Tw Cen MT Condensed</vt:lpstr>
      <vt:lpstr>Wingdings 3</vt:lpstr>
      <vt:lpstr>1_Intégral</vt:lpstr>
      <vt:lpstr>Intégral</vt:lpstr>
      <vt:lpstr>التدقيق</vt:lpstr>
      <vt:lpstr> ماهي مراحل سير مهمة تدقيق داخلي؟</vt:lpstr>
      <vt:lpstr>Présentation PowerPoint</vt:lpstr>
      <vt:lpstr> ماذا نقصد بمهمة تدقيق داخلي؟</vt:lpstr>
      <vt:lpstr>Présentation PowerPoint</vt:lpstr>
      <vt:lpstr>الأمر بالمهمة</vt:lpstr>
      <vt:lpstr>Présentation PowerPoint</vt:lpstr>
      <vt:lpstr>جمع المعلومات   </vt:lpstr>
      <vt:lpstr>تحديد و تقييم المخاطر</vt:lpstr>
      <vt:lpstr>التقرير التوجيهي (برنامج التدقيق المبدئي)</vt:lpstr>
      <vt:lpstr>نموذج عن التقرير التوجيهي </vt:lpstr>
      <vt:lpstr>Présentation PowerPoint</vt:lpstr>
      <vt:lpstr>الاجتماع الافتتاحي</vt:lpstr>
      <vt:lpstr>نموذج عن محضر الاجتماع الافتتاحي</vt:lpstr>
      <vt:lpstr>برنامج التدقيق </vt:lpstr>
      <vt:lpstr>العمل الميداني</vt:lpstr>
      <vt:lpstr>أدوات التدقيق</vt:lpstr>
      <vt:lpstr>QCI استبيان الرقابة الداخلية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ورقة تحليل و اكتشاف المخاطر FRAP</vt:lpstr>
      <vt:lpstr>Présentation PowerPoint</vt:lpstr>
      <vt:lpstr>Présentation PowerPoint</vt:lpstr>
      <vt:lpstr>FRAP</vt:lpstr>
      <vt:lpstr>Présentation PowerPoint</vt:lpstr>
      <vt:lpstr>Présentation PowerPoint</vt:lpstr>
      <vt:lpstr>Présentation PowerPoint</vt:lpstr>
      <vt:lpstr>مشروع التقرير</vt:lpstr>
      <vt:lpstr>Présentation PowerPoint</vt:lpstr>
      <vt:lpstr>الاجتماع الختامي</vt:lpstr>
      <vt:lpstr>Présentation PowerPoint</vt:lpstr>
      <vt:lpstr>التقرير النهائي</vt:lpstr>
      <vt:lpstr>متابعة تنفيذ التوصيات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imybe</dc:creator>
  <cp:lastModifiedBy>imybe</cp:lastModifiedBy>
  <cp:revision>45</cp:revision>
  <dcterms:created xsi:type="dcterms:W3CDTF">2021-04-09T11:46:53Z</dcterms:created>
  <dcterms:modified xsi:type="dcterms:W3CDTF">2024-11-06T09:32:00Z</dcterms:modified>
</cp:coreProperties>
</file>