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7" r:id="rId11"/>
    <p:sldId id="269" r:id="rId12"/>
    <p:sldId id="268" r:id="rId13"/>
    <p:sldId id="264" r:id="rId14"/>
    <p:sldId id="266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299167-989D-49F9-BBBA-BDE35596DC66}" type="datetimeFigureOut">
              <a:rPr lang="fr-FR" smtClean="0"/>
              <a:t>17/11/2023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D676DA-3413-44DD-891C-85273005F547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ar-DZ" dirty="0" smtClean="0"/>
              <a:t>     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D676DA-3413-44DD-891C-85273005F547}" type="slidenum">
              <a:rPr lang="fr-FR" smtClean="0"/>
              <a:t>10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1D0B-897E-4549-9B34-BB950CC4ABFC}" type="datetimeFigureOut">
              <a:rPr lang="fr-FR" smtClean="0"/>
              <a:pPr/>
              <a:t>17/11/2023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1E4F2-DE9B-488A-B473-97EF7D40C49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1D0B-897E-4549-9B34-BB950CC4ABFC}" type="datetimeFigureOut">
              <a:rPr lang="fr-FR" smtClean="0"/>
              <a:pPr/>
              <a:t>17/11/2023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1E4F2-DE9B-488A-B473-97EF7D40C49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1D0B-897E-4549-9B34-BB950CC4ABFC}" type="datetimeFigureOut">
              <a:rPr lang="fr-FR" smtClean="0"/>
              <a:pPr/>
              <a:t>17/11/2023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1E4F2-DE9B-488A-B473-97EF7D40C49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1D0B-897E-4549-9B34-BB950CC4ABFC}" type="datetimeFigureOut">
              <a:rPr lang="fr-FR" smtClean="0"/>
              <a:pPr/>
              <a:t>17/11/2023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1E4F2-DE9B-488A-B473-97EF7D40C49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1D0B-897E-4549-9B34-BB950CC4ABFC}" type="datetimeFigureOut">
              <a:rPr lang="fr-FR" smtClean="0"/>
              <a:pPr/>
              <a:t>17/11/2023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1E4F2-DE9B-488A-B473-97EF7D40C49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1D0B-897E-4549-9B34-BB950CC4ABFC}" type="datetimeFigureOut">
              <a:rPr lang="fr-FR" smtClean="0"/>
              <a:pPr/>
              <a:t>17/11/2023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1E4F2-DE9B-488A-B473-97EF7D40C49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1D0B-897E-4549-9B34-BB950CC4ABFC}" type="datetimeFigureOut">
              <a:rPr lang="fr-FR" smtClean="0"/>
              <a:pPr/>
              <a:t>17/11/2023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1E4F2-DE9B-488A-B473-97EF7D40C49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1D0B-897E-4549-9B34-BB950CC4ABFC}" type="datetimeFigureOut">
              <a:rPr lang="fr-FR" smtClean="0"/>
              <a:pPr/>
              <a:t>17/11/2023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1E4F2-DE9B-488A-B473-97EF7D40C49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1D0B-897E-4549-9B34-BB950CC4ABFC}" type="datetimeFigureOut">
              <a:rPr lang="fr-FR" smtClean="0"/>
              <a:pPr/>
              <a:t>17/11/2023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1E4F2-DE9B-488A-B473-97EF7D40C49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1D0B-897E-4549-9B34-BB950CC4ABFC}" type="datetimeFigureOut">
              <a:rPr lang="fr-FR" smtClean="0"/>
              <a:pPr/>
              <a:t>17/11/2023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1E4F2-DE9B-488A-B473-97EF7D40C49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1D0B-897E-4549-9B34-BB950CC4ABFC}" type="datetimeFigureOut">
              <a:rPr lang="fr-FR" smtClean="0"/>
              <a:pPr/>
              <a:t>17/11/2023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1E4F2-DE9B-488A-B473-97EF7D40C49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31D0B-897E-4549-9B34-BB950CC4ABFC}" type="datetimeFigureOut">
              <a:rPr lang="fr-FR" smtClean="0"/>
              <a:pPr/>
              <a:t>17/11/2023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1E4F2-DE9B-488A-B473-97EF7D40C49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rtl="1"/>
            <a:r>
              <a:rPr lang="ar-DZ" b="1" dirty="0" smtClean="0">
                <a:solidFill>
                  <a:srgbClr val="FF0000"/>
                </a:solidFill>
              </a:rPr>
              <a:t>الفصل الثامن- الإجارة والإجارة المنتهية بالتمليك</a:t>
            </a:r>
          </a:p>
          <a:p>
            <a:pPr algn="r" rtl="1"/>
            <a:r>
              <a:rPr lang="ar-DZ" b="1" dirty="0">
                <a:solidFill>
                  <a:schemeClr val="tx1"/>
                </a:solidFill>
              </a:rPr>
              <a:t>مفهوم </a:t>
            </a:r>
            <a:r>
              <a:rPr lang="ar-DZ" b="1" dirty="0" smtClean="0">
                <a:solidFill>
                  <a:schemeClr val="tx1"/>
                </a:solidFill>
              </a:rPr>
              <a:t>الإجارة </a:t>
            </a:r>
            <a:r>
              <a:rPr lang="ar-DZ" b="1" dirty="0">
                <a:solidFill>
                  <a:schemeClr val="tx1"/>
                </a:solidFill>
              </a:rPr>
              <a:t>المنتهية بالتمليك:</a:t>
            </a:r>
            <a:endParaRPr lang="fr-FR" dirty="0">
              <a:solidFill>
                <a:schemeClr val="tx1"/>
              </a:solidFill>
            </a:endParaRPr>
          </a:p>
          <a:p>
            <a:pPr algn="r" rtl="1"/>
            <a:r>
              <a:rPr lang="ar-SA" dirty="0">
                <a:solidFill>
                  <a:schemeClr val="tx1"/>
                </a:solidFill>
              </a:rPr>
              <a:t>التأجير المنتهي بالتمليك أو الإجارة المنتهية بالتمليك هذا المصطلح، اصطلاح معاصر لم يكن عند الفقهاء السابقين.</a:t>
            </a:r>
            <a:endParaRPr lang="fr-FR" dirty="0">
              <a:solidFill>
                <a:schemeClr val="tx1"/>
              </a:solidFill>
            </a:endParaRPr>
          </a:p>
          <a:p>
            <a:pPr algn="r" rtl="1"/>
            <a:r>
              <a:rPr lang="ar-SA" b="1" dirty="0">
                <a:solidFill>
                  <a:schemeClr val="tx1"/>
                </a:solidFill>
              </a:rPr>
              <a:t>تعريفه:</a:t>
            </a:r>
            <a:r>
              <a:rPr lang="ar-SA" dirty="0">
                <a:solidFill>
                  <a:schemeClr val="tx1"/>
                </a:solidFill>
              </a:rPr>
              <a:t> هذا المصطلح مركب من كلمتين:</a:t>
            </a:r>
            <a:endParaRPr lang="fr-FR" dirty="0">
              <a:solidFill>
                <a:schemeClr val="tx1"/>
              </a:solidFill>
            </a:endParaRPr>
          </a:p>
          <a:p>
            <a:pPr algn="r" rtl="1"/>
            <a:r>
              <a:rPr lang="ar-SA" dirty="0">
                <a:solidFill>
                  <a:schemeClr val="tx1"/>
                </a:solidFill>
              </a:rPr>
              <a:t> أ/ التأجير أو الإجارة. </a:t>
            </a:r>
            <a:endParaRPr lang="fr-FR" dirty="0">
              <a:solidFill>
                <a:schemeClr val="tx1"/>
              </a:solidFill>
            </a:endParaRPr>
          </a:p>
          <a:p>
            <a:pPr algn="r" rtl="1"/>
            <a:r>
              <a:rPr lang="ar-SA" dirty="0">
                <a:solidFill>
                  <a:schemeClr val="tx1"/>
                </a:solidFill>
              </a:rPr>
              <a:t>ب/ التمليك</a:t>
            </a:r>
            <a:r>
              <a:rPr lang="fr-FR" dirty="0">
                <a:solidFill>
                  <a:schemeClr val="tx1"/>
                </a:solidFill>
              </a:rPr>
              <a:t>.</a:t>
            </a:r>
          </a:p>
          <a:p>
            <a:pPr algn="r" rtl="1"/>
            <a:r>
              <a:rPr lang="ar-SA" dirty="0">
                <a:solidFill>
                  <a:schemeClr val="tx1"/>
                </a:solidFill>
              </a:rPr>
              <a:t>أولًا: التأجير في اللغة: مشتق من الأجر، وهو الجزاء على العمل، ويطلق أيضًا على الثواب. والإجارة: اسم للأجرة، وهي ما يعطى من الأجر على العمل. وأما الإجارة في اصطلاح العلماء: هي عقد على منفعة معلومة مباحة من عين معينة أو موصوفة في الذمة أو على عمل معلوم بعوض معلوم مدة معلومة</a:t>
            </a:r>
            <a:r>
              <a:rPr lang="fr-FR" dirty="0">
                <a:solidFill>
                  <a:schemeClr val="tx1"/>
                </a:solidFill>
              </a:rPr>
              <a:t>.</a:t>
            </a:r>
            <a:br>
              <a:rPr lang="fr-FR" dirty="0">
                <a:solidFill>
                  <a:schemeClr val="tx1"/>
                </a:solidFill>
              </a:rPr>
            </a:br>
            <a:r>
              <a:rPr lang="ar-SA" b="1" dirty="0">
                <a:solidFill>
                  <a:schemeClr val="tx1"/>
                </a:solidFill>
              </a:rPr>
              <a:t>اصطلاحًا</a:t>
            </a:r>
            <a:r>
              <a:rPr lang="ar-SA" dirty="0">
                <a:solidFill>
                  <a:schemeClr val="tx1"/>
                </a:solidFill>
              </a:rPr>
              <a:t>: عرَّفها الحنفية بقولهم: عقد على المنافع بعِوَض</a:t>
            </a:r>
            <a:r>
              <a:rPr lang="fr-FR" dirty="0">
                <a:solidFill>
                  <a:schemeClr val="tx1"/>
                </a:solidFill>
              </a:rPr>
              <a:t>.</a:t>
            </a:r>
          </a:p>
          <a:p>
            <a:pPr algn="r" rtl="1"/>
            <a:endParaRPr lang="fr-F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44" y="0"/>
            <a:ext cx="9001156" cy="6858000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1-التأجير </a:t>
            </a:r>
            <a:r>
              <a:rPr lang="ar-DZ" b="1" dirty="0" smtClean="0">
                <a:solidFill>
                  <a:srgbClr val="FF0000"/>
                </a:solidFill>
              </a:rPr>
              <a:t>المنتهي بالتمليك عن طريق </a:t>
            </a:r>
            <a:r>
              <a:rPr lang="ar-DZ" b="1" dirty="0" smtClean="0">
                <a:solidFill>
                  <a:srgbClr val="FF0000"/>
                </a:solidFill>
              </a:rPr>
              <a:t>الهبة: </a:t>
            </a:r>
          </a:p>
          <a:p>
            <a:pPr algn="r" rtl="1">
              <a:buNone/>
            </a:pPr>
            <a:r>
              <a:rPr lang="ar-DZ" b="1" dirty="0" smtClean="0"/>
              <a:t>في نهاية مدة الإيجار يقفل حساب الموجودات في حساب الإهلاك المجمع : حيث تنتقل ملكية الأصل بالهبة إلى المستأجر إذا التزم بتسديد ما عليه فيتم إغلاق حساب الإجارة:</a:t>
            </a:r>
          </a:p>
          <a:p>
            <a:pPr algn="r" rtl="1">
              <a:buNone/>
            </a:pPr>
            <a:endParaRPr lang="ar-DZ" b="1" dirty="0" smtClean="0">
              <a:solidFill>
                <a:srgbClr val="FF0000"/>
              </a:solidFill>
            </a:endParaRPr>
          </a:p>
          <a:p>
            <a:pPr algn="r" rtl="1">
              <a:buNone/>
            </a:pPr>
            <a:r>
              <a:rPr lang="ar-DZ" b="1" dirty="0" smtClean="0"/>
              <a:t>تنتهي ملكية الأصل المؤجر </a:t>
            </a:r>
            <a:r>
              <a:rPr lang="ar-DZ" b="1" dirty="0" err="1" smtClean="0"/>
              <a:t>الى</a:t>
            </a:r>
            <a:r>
              <a:rPr lang="ar-DZ" b="1" dirty="0" smtClean="0"/>
              <a:t> المستأجر بدون مقابل، ويتم غلق حساب الإجارة بالقيد التالي:</a:t>
            </a:r>
          </a:p>
          <a:p>
            <a:pPr algn="r" rtl="1">
              <a:buNone/>
            </a:pPr>
            <a:r>
              <a:rPr lang="ar-DZ" b="1" dirty="0" smtClean="0"/>
              <a:t>-----------------           ----------------------</a:t>
            </a:r>
          </a:p>
          <a:p>
            <a:pPr algn="r" rtl="1">
              <a:buNone/>
            </a:pPr>
            <a:r>
              <a:rPr lang="ar-DZ" b="1" dirty="0" smtClean="0"/>
              <a:t>من </a:t>
            </a:r>
            <a:r>
              <a:rPr lang="ar-DZ" b="1" dirty="0" err="1" smtClean="0"/>
              <a:t>ح</a:t>
            </a:r>
            <a:r>
              <a:rPr lang="ar-DZ" b="1" dirty="0" smtClean="0"/>
              <a:t>/ مخصص </a:t>
            </a:r>
            <a:r>
              <a:rPr lang="ar-DZ" b="1" dirty="0" err="1" smtClean="0"/>
              <a:t>الاهلاك</a:t>
            </a:r>
            <a:r>
              <a:rPr lang="ar-DZ" b="1" dirty="0" smtClean="0"/>
              <a:t> المجمع</a:t>
            </a:r>
          </a:p>
          <a:p>
            <a:pPr algn="r" rtl="1">
              <a:buNone/>
            </a:pPr>
            <a:r>
              <a:rPr lang="ar-DZ" b="1" dirty="0" smtClean="0"/>
              <a:t> </a:t>
            </a:r>
            <a:r>
              <a:rPr lang="ar-DZ" b="1" dirty="0" smtClean="0"/>
              <a:t>             </a:t>
            </a:r>
            <a:r>
              <a:rPr lang="ar-DZ" b="1" dirty="0" err="1" smtClean="0"/>
              <a:t>الى</a:t>
            </a:r>
            <a:r>
              <a:rPr lang="ar-DZ" b="1" dirty="0" smtClean="0"/>
              <a:t>   ح/ الأصول المؤجرة المنتهية بالتمليك</a:t>
            </a:r>
          </a:p>
          <a:p>
            <a:pPr algn="r" rtl="1">
              <a:buNone/>
            </a:pPr>
            <a:r>
              <a:rPr lang="ar-DZ" b="1" dirty="0" smtClean="0"/>
              <a:t>----------------------------------------------------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0000" lnSpcReduction="20000"/>
          </a:bodyPr>
          <a:lstStyle/>
          <a:p>
            <a:pPr algn="r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ثانيا</a:t>
            </a:r>
            <a:r>
              <a:rPr lang="ar-DZ" b="1" dirty="0" smtClean="0"/>
              <a:t>- </a:t>
            </a:r>
            <a:r>
              <a:rPr lang="ar-DZ" b="1" dirty="0" err="1" smtClean="0">
                <a:solidFill>
                  <a:srgbClr val="FF0000"/>
                </a:solidFill>
              </a:rPr>
              <a:t>الاجارة</a:t>
            </a:r>
            <a:r>
              <a:rPr lang="ar-DZ" b="1" dirty="0" smtClean="0"/>
              <a:t> </a:t>
            </a:r>
            <a:r>
              <a:rPr lang="ar-DZ" b="1" dirty="0" smtClean="0">
                <a:solidFill>
                  <a:srgbClr val="FF0000"/>
                </a:solidFill>
              </a:rPr>
              <a:t>المنتهية بالتمليك مقابل سعر رمزي:</a:t>
            </a:r>
          </a:p>
          <a:p>
            <a:pPr algn="r" rtl="1">
              <a:buNone/>
            </a:pPr>
            <a:r>
              <a:rPr lang="ar-DZ" b="1" dirty="0" smtClean="0"/>
              <a:t>هناك حالتان:</a:t>
            </a:r>
          </a:p>
          <a:p>
            <a:pPr algn="r" rtl="1">
              <a:buNone/>
            </a:pPr>
            <a:r>
              <a:rPr lang="ar-DZ" b="1" dirty="0" smtClean="0"/>
              <a:t>*</a:t>
            </a:r>
            <a:r>
              <a:rPr lang="ar-DZ" b="1" dirty="0" err="1" smtClean="0"/>
              <a:t>الالزام</a:t>
            </a:r>
            <a:r>
              <a:rPr lang="ar-DZ" b="1" dirty="0" smtClean="0"/>
              <a:t> بالوعد</a:t>
            </a:r>
          </a:p>
          <a:p>
            <a:pPr algn="r" rtl="1">
              <a:buNone/>
            </a:pPr>
            <a:r>
              <a:rPr lang="ar-DZ" b="1" dirty="0" smtClean="0"/>
              <a:t>----------------             ----------------------</a:t>
            </a:r>
          </a:p>
          <a:p>
            <a:pPr algn="r" rtl="1">
              <a:buNone/>
            </a:pPr>
            <a:r>
              <a:rPr lang="ar-DZ" b="1" dirty="0" smtClean="0"/>
              <a:t>من مذكورين</a:t>
            </a:r>
          </a:p>
          <a:p>
            <a:pPr algn="r" rtl="1">
              <a:buNone/>
            </a:pPr>
            <a:r>
              <a:rPr lang="ar-DZ" b="1" dirty="0" smtClean="0"/>
              <a:t>        ح/ مخصص </a:t>
            </a:r>
            <a:r>
              <a:rPr lang="ar-DZ" b="1" dirty="0" err="1" smtClean="0"/>
              <a:t>اهلاك</a:t>
            </a:r>
            <a:r>
              <a:rPr lang="ar-DZ" b="1" dirty="0" smtClean="0"/>
              <a:t> الأصول المؤجرة </a:t>
            </a:r>
          </a:p>
          <a:p>
            <a:pPr algn="r" rtl="1">
              <a:buNone/>
            </a:pPr>
            <a:r>
              <a:rPr lang="ar-DZ" b="1" dirty="0" smtClean="0"/>
              <a:t>         ح/ المستأجر </a:t>
            </a:r>
          </a:p>
          <a:p>
            <a:pPr algn="r" rtl="1">
              <a:buNone/>
            </a:pPr>
            <a:r>
              <a:rPr lang="ar-DZ" b="1" dirty="0" smtClean="0"/>
              <a:t>                       </a:t>
            </a:r>
            <a:r>
              <a:rPr lang="ar-DZ" b="1" dirty="0" err="1" smtClean="0"/>
              <a:t>الى</a:t>
            </a:r>
            <a:r>
              <a:rPr lang="ar-DZ" b="1" dirty="0" smtClean="0"/>
              <a:t> ح/ الأصول المؤجرة المنتهية بالتمليك</a:t>
            </a:r>
          </a:p>
          <a:p>
            <a:pPr algn="r" rtl="1">
              <a:buNone/>
            </a:pPr>
            <a:r>
              <a:rPr lang="ar-DZ" b="1" dirty="0" smtClean="0"/>
              <a:t>-----------------------------------------------------</a:t>
            </a:r>
          </a:p>
          <a:p>
            <a:pPr algn="r" rtl="1">
              <a:buNone/>
            </a:pPr>
            <a:endParaRPr lang="ar-DZ" b="1" dirty="0" smtClean="0"/>
          </a:p>
          <a:p>
            <a:pPr algn="r" rtl="1">
              <a:buNone/>
            </a:pPr>
            <a:r>
              <a:rPr lang="ar-DZ" b="1" dirty="0" smtClean="0"/>
              <a:t>*عدم الوعد </a:t>
            </a:r>
            <a:r>
              <a:rPr lang="ar-DZ" b="1" dirty="0" err="1" smtClean="0"/>
              <a:t>بالالزام</a:t>
            </a:r>
            <a:r>
              <a:rPr lang="ar-DZ" b="1" dirty="0" smtClean="0"/>
              <a:t>: وكانت القيمة المتوقع تحقيقها أقل من القيمة الدفترية للأصل المؤجر:</a:t>
            </a:r>
          </a:p>
          <a:p>
            <a:pPr algn="r" rtl="1">
              <a:buNone/>
            </a:pPr>
            <a:r>
              <a:rPr lang="ar-DZ" b="1" dirty="0" smtClean="0"/>
              <a:t>----------------             ----------------------------</a:t>
            </a:r>
          </a:p>
          <a:p>
            <a:pPr algn="r" rtl="1">
              <a:buNone/>
            </a:pPr>
            <a:r>
              <a:rPr lang="ar-DZ" b="1" dirty="0" smtClean="0"/>
              <a:t>من مذكورين </a:t>
            </a:r>
          </a:p>
          <a:p>
            <a:pPr algn="r" rtl="1">
              <a:buNone/>
            </a:pPr>
            <a:r>
              <a:rPr lang="ar-DZ" b="1" dirty="0" smtClean="0"/>
              <a:t>   </a:t>
            </a:r>
          </a:p>
          <a:p>
            <a:pPr algn="r" rtl="1">
              <a:buNone/>
            </a:pPr>
            <a:r>
              <a:rPr lang="ar-DZ" b="1" dirty="0" smtClean="0"/>
              <a:t>     ح/ مخصص </a:t>
            </a:r>
            <a:r>
              <a:rPr lang="ar-DZ" b="1" dirty="0" err="1" smtClean="0"/>
              <a:t>اهلاك</a:t>
            </a:r>
            <a:r>
              <a:rPr lang="ar-DZ" b="1" dirty="0" smtClean="0"/>
              <a:t> الأصول المؤجرة</a:t>
            </a:r>
          </a:p>
          <a:p>
            <a:pPr algn="r" rtl="1">
              <a:buNone/>
            </a:pPr>
            <a:r>
              <a:rPr lang="ar-DZ" b="1" dirty="0" smtClean="0"/>
              <a:t>      ح/ خسارة </a:t>
            </a:r>
          </a:p>
          <a:p>
            <a:pPr algn="r" rtl="1">
              <a:buNone/>
            </a:pPr>
            <a:r>
              <a:rPr lang="ar-DZ" b="1" dirty="0" smtClean="0"/>
              <a:t>                </a:t>
            </a:r>
            <a:r>
              <a:rPr lang="ar-DZ" b="1" dirty="0" err="1" smtClean="0"/>
              <a:t>الى</a:t>
            </a:r>
            <a:r>
              <a:rPr lang="ar-DZ" b="1" dirty="0" smtClean="0"/>
              <a:t> ح/ الأصول المؤجرة المنتهية </a:t>
            </a:r>
            <a:r>
              <a:rPr lang="ar-DZ" b="1" dirty="0" smtClean="0"/>
              <a:t>بالتمليك</a:t>
            </a:r>
          </a:p>
          <a:p>
            <a:pPr algn="r" rtl="1">
              <a:buNone/>
            </a:pPr>
            <a:r>
              <a:rPr lang="ar-DZ" b="1" dirty="0" smtClean="0"/>
              <a:t>---------------------------------------------------</a:t>
            </a:r>
            <a:endParaRPr lang="ar-DZ" b="1" dirty="0" smtClean="0"/>
          </a:p>
          <a:p>
            <a:pPr algn="r" rtl="1">
              <a:buNone/>
            </a:pPr>
            <a:r>
              <a:rPr lang="ar-DZ" b="1" dirty="0" smtClean="0"/>
              <a:t> </a:t>
            </a:r>
            <a:endParaRPr lang="fr-FR" dirty="0" smtClean="0"/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0000" lnSpcReduction="20000"/>
          </a:bodyPr>
          <a:lstStyle/>
          <a:p>
            <a:pPr algn="r" rtl="1">
              <a:buNone/>
            </a:pPr>
            <a:r>
              <a:rPr lang="ar-DZ" b="1" dirty="0" smtClean="0"/>
              <a:t>ثالثا- </a:t>
            </a:r>
            <a:r>
              <a:rPr lang="ar-DZ" b="1" dirty="0" smtClean="0">
                <a:solidFill>
                  <a:srgbClr val="FF0000"/>
                </a:solidFill>
              </a:rPr>
              <a:t>عن طريق البيع قبل انتهاء المدة بثمن يعادل باقي  أقساط الإجارة</a:t>
            </a:r>
            <a:endParaRPr lang="ar-DZ" b="1" dirty="0" smtClean="0">
              <a:solidFill>
                <a:srgbClr val="FF0000"/>
              </a:solidFill>
            </a:endParaRPr>
          </a:p>
          <a:p>
            <a:pPr algn="r" rtl="1">
              <a:buNone/>
            </a:pPr>
            <a:r>
              <a:rPr lang="ar-DZ" b="1" dirty="0" smtClean="0"/>
              <a:t>عالج </a:t>
            </a:r>
            <a:r>
              <a:rPr lang="ar-DZ" b="1" dirty="0" smtClean="0"/>
              <a:t>المعيار رقم 08 محاسبيا البيع قبل انتهاء مدة العقد كالتالي:</a:t>
            </a:r>
            <a:endParaRPr lang="fr-FR" dirty="0" smtClean="0"/>
          </a:p>
          <a:p>
            <a:pPr algn="r" rtl="1">
              <a:buNone/>
            </a:pPr>
            <a:r>
              <a:rPr lang="ar-DZ" b="1" dirty="0" smtClean="0"/>
              <a:t>-</a:t>
            </a:r>
            <a:r>
              <a:rPr lang="ar-DZ" b="1" dirty="0" err="1" smtClean="0"/>
              <a:t>اذا</a:t>
            </a:r>
            <a:r>
              <a:rPr lang="ar-DZ" b="1" dirty="0" smtClean="0"/>
              <a:t> </a:t>
            </a:r>
            <a:r>
              <a:rPr lang="ar-DZ" b="1" dirty="0" smtClean="0"/>
              <a:t>كان ثمن البيع أكبر من صافي القيمة الدفترية يسجل التالي</a:t>
            </a:r>
            <a:r>
              <a:rPr lang="ar-DZ" b="1" dirty="0" smtClean="0"/>
              <a:t>:</a:t>
            </a:r>
          </a:p>
          <a:p>
            <a:pPr algn="r" rtl="1">
              <a:buNone/>
            </a:pPr>
            <a:r>
              <a:rPr lang="ar-DZ" b="1" dirty="0" smtClean="0"/>
              <a:t>----------------------          ---------------</a:t>
            </a:r>
          </a:p>
          <a:p>
            <a:pPr algn="r" rtl="1">
              <a:buNone/>
            </a:pPr>
            <a:r>
              <a:rPr lang="ar-DZ" b="1" dirty="0" smtClean="0"/>
              <a:t> من </a:t>
            </a:r>
            <a:r>
              <a:rPr lang="ar-DZ" b="1" dirty="0" smtClean="0"/>
              <a:t>مذكورين </a:t>
            </a:r>
            <a:endParaRPr lang="fr-FR" dirty="0" smtClean="0"/>
          </a:p>
          <a:p>
            <a:pPr algn="r" rtl="1">
              <a:buNone/>
            </a:pPr>
            <a:r>
              <a:rPr lang="ar-DZ" b="1" dirty="0" smtClean="0"/>
              <a:t>    ح/الصندوق </a:t>
            </a:r>
            <a:r>
              <a:rPr lang="ar-DZ" b="1" dirty="0" smtClean="0"/>
              <a:t>( باقي </a:t>
            </a:r>
            <a:r>
              <a:rPr lang="ar-DZ" b="1" dirty="0" err="1" smtClean="0"/>
              <a:t>الاقساط</a:t>
            </a:r>
            <a:r>
              <a:rPr lang="ar-DZ" b="1" dirty="0" smtClean="0"/>
              <a:t>)</a:t>
            </a:r>
            <a:endParaRPr lang="fr-FR" dirty="0" smtClean="0"/>
          </a:p>
          <a:p>
            <a:pPr algn="r" rtl="1">
              <a:buNone/>
            </a:pPr>
            <a:r>
              <a:rPr lang="ar-DZ" b="1" dirty="0" smtClean="0"/>
              <a:t>    ح</a:t>
            </a:r>
            <a:r>
              <a:rPr lang="ar-DZ" b="1" dirty="0" smtClean="0"/>
              <a:t>/ مخصص الإهلاك </a:t>
            </a:r>
            <a:endParaRPr lang="fr-FR" dirty="0" smtClean="0"/>
          </a:p>
          <a:p>
            <a:pPr algn="r" rtl="1">
              <a:buNone/>
            </a:pPr>
            <a:r>
              <a:rPr lang="ar-DZ" b="1" dirty="0" smtClean="0"/>
              <a:t>            </a:t>
            </a:r>
            <a:r>
              <a:rPr lang="ar-DZ" b="1" dirty="0" smtClean="0"/>
              <a:t>إلى مذكورين</a:t>
            </a:r>
            <a:endParaRPr lang="fr-FR" dirty="0" smtClean="0"/>
          </a:p>
          <a:p>
            <a:pPr algn="r" rtl="1">
              <a:buNone/>
            </a:pPr>
            <a:r>
              <a:rPr lang="ar-DZ" b="1" dirty="0" smtClean="0"/>
              <a:t>                 </a:t>
            </a:r>
            <a:r>
              <a:rPr lang="ar-DZ" b="1" dirty="0" smtClean="0"/>
              <a:t>ح/ موجودات مؤجرة منتهية بالتمليك</a:t>
            </a:r>
            <a:endParaRPr lang="fr-FR" dirty="0" smtClean="0"/>
          </a:p>
          <a:p>
            <a:pPr algn="r" rtl="1">
              <a:buNone/>
            </a:pPr>
            <a:r>
              <a:rPr lang="ar-DZ" dirty="0" smtClean="0"/>
              <a:t>                </a:t>
            </a:r>
            <a:r>
              <a:rPr lang="ar-DZ" b="1" dirty="0" smtClean="0"/>
              <a:t>ح</a:t>
            </a:r>
            <a:r>
              <a:rPr lang="ar-DZ" b="1" dirty="0" smtClean="0"/>
              <a:t>/ أرباح الاستثمار المشترك./</a:t>
            </a:r>
            <a:r>
              <a:rPr lang="ar-DZ" b="1" dirty="0" smtClean="0"/>
              <a:t>إجارة</a:t>
            </a:r>
          </a:p>
          <a:p>
            <a:pPr algn="r" rtl="1">
              <a:buNone/>
            </a:pPr>
            <a:r>
              <a:rPr lang="ar-DZ" b="1" dirty="0" smtClean="0"/>
              <a:t>----------------------------------------------------------</a:t>
            </a:r>
          </a:p>
          <a:p>
            <a:pPr algn="r" rtl="1">
              <a:buFontTx/>
              <a:buChar char="-"/>
            </a:pPr>
            <a:r>
              <a:rPr lang="ar-DZ" b="1" dirty="0" err="1" smtClean="0"/>
              <a:t>اذا</a:t>
            </a:r>
            <a:r>
              <a:rPr lang="ar-DZ" b="1" dirty="0" smtClean="0"/>
              <a:t> </a:t>
            </a:r>
            <a:r>
              <a:rPr lang="ar-DZ" b="1" dirty="0" smtClean="0"/>
              <a:t>كان ثمن البيع أقل من صافي القيمة الدفترية يسجل </a:t>
            </a:r>
            <a:r>
              <a:rPr lang="ar-DZ" b="1" dirty="0" smtClean="0"/>
              <a:t>التالي:</a:t>
            </a:r>
          </a:p>
          <a:p>
            <a:pPr algn="r" rtl="1">
              <a:buFontTx/>
              <a:buChar char="-"/>
            </a:pPr>
            <a:r>
              <a:rPr lang="ar-DZ" b="1" dirty="0" smtClean="0"/>
              <a:t>-----------------             ---------------------</a:t>
            </a:r>
          </a:p>
          <a:p>
            <a:pPr algn="r" rtl="1">
              <a:buNone/>
            </a:pPr>
            <a:r>
              <a:rPr lang="ar-DZ" b="1" dirty="0" smtClean="0"/>
              <a:t> من </a:t>
            </a:r>
            <a:r>
              <a:rPr lang="ar-DZ" b="1" dirty="0" smtClean="0"/>
              <a:t>مذكورين </a:t>
            </a:r>
            <a:endParaRPr lang="fr-FR" dirty="0" smtClean="0"/>
          </a:p>
          <a:p>
            <a:pPr algn="r" rtl="1">
              <a:buNone/>
            </a:pPr>
            <a:r>
              <a:rPr lang="ar-DZ" b="1" dirty="0" smtClean="0"/>
              <a:t>     </a:t>
            </a:r>
            <a:r>
              <a:rPr lang="ar-DZ" b="1" dirty="0" smtClean="0"/>
              <a:t>ح/الصندوق ( باقي </a:t>
            </a:r>
            <a:r>
              <a:rPr lang="ar-DZ" b="1" dirty="0" err="1" smtClean="0"/>
              <a:t>الاقساط</a:t>
            </a:r>
            <a:r>
              <a:rPr lang="ar-DZ" b="1" dirty="0" smtClean="0"/>
              <a:t>)</a:t>
            </a:r>
            <a:endParaRPr lang="fr-FR" dirty="0" smtClean="0"/>
          </a:p>
          <a:p>
            <a:pPr algn="r" rtl="1">
              <a:buNone/>
            </a:pPr>
            <a:r>
              <a:rPr lang="ar-DZ" b="1" dirty="0" smtClean="0"/>
              <a:t>      </a:t>
            </a:r>
            <a:r>
              <a:rPr lang="ar-DZ" b="1" dirty="0" smtClean="0"/>
              <a:t>ح/ مخصص الإهلاك </a:t>
            </a:r>
            <a:endParaRPr lang="fr-FR" dirty="0" smtClean="0"/>
          </a:p>
          <a:p>
            <a:pPr algn="r" rtl="1">
              <a:buNone/>
            </a:pPr>
            <a:r>
              <a:rPr lang="ar-DZ" b="1" dirty="0" smtClean="0"/>
              <a:t>      </a:t>
            </a:r>
            <a:r>
              <a:rPr lang="ar-DZ" b="1" dirty="0" smtClean="0"/>
              <a:t>ح/  خسائر الاستثمار المشترك      </a:t>
            </a:r>
            <a:endParaRPr lang="fr-FR" dirty="0" smtClean="0"/>
          </a:p>
          <a:p>
            <a:pPr algn="r" rtl="1">
              <a:buNone/>
            </a:pPr>
            <a:r>
              <a:rPr lang="ar-DZ" b="1" dirty="0" smtClean="0"/>
              <a:t>                    </a:t>
            </a:r>
            <a:r>
              <a:rPr lang="ar-DZ" b="1" dirty="0" smtClean="0"/>
              <a:t>إلى </a:t>
            </a:r>
            <a:r>
              <a:rPr lang="ar-DZ" b="1" dirty="0" err="1" smtClean="0"/>
              <a:t>ح</a:t>
            </a:r>
            <a:r>
              <a:rPr lang="ar-DZ" b="1" dirty="0" smtClean="0"/>
              <a:t>/ موجودات مؤجرة منتهية </a:t>
            </a:r>
            <a:r>
              <a:rPr lang="ar-DZ" b="1" dirty="0" smtClean="0"/>
              <a:t>بالتمليك</a:t>
            </a:r>
          </a:p>
          <a:p>
            <a:pPr algn="r" rtl="1">
              <a:buNone/>
            </a:pPr>
            <a:r>
              <a:rPr lang="ar-DZ" b="1" dirty="0" smtClean="0"/>
              <a:t>--------------------------------------------------</a:t>
            </a:r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55000" lnSpcReduction="20000"/>
          </a:bodyPr>
          <a:lstStyle/>
          <a:p>
            <a:pPr algn="r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رابعا-التأجير </a:t>
            </a:r>
            <a:r>
              <a:rPr lang="ar-DZ" b="1" dirty="0" smtClean="0">
                <a:solidFill>
                  <a:srgbClr val="FF0000"/>
                </a:solidFill>
              </a:rPr>
              <a:t>المنتهي بالتمليك عن طريق البيع </a:t>
            </a:r>
            <a:r>
              <a:rPr lang="ar-DZ" b="1" dirty="0" smtClean="0">
                <a:solidFill>
                  <a:srgbClr val="FF0000"/>
                </a:solidFill>
              </a:rPr>
              <a:t>التدريجي:</a:t>
            </a:r>
            <a:r>
              <a:rPr lang="ar-DZ" dirty="0" smtClean="0">
                <a:solidFill>
                  <a:srgbClr val="FF0000"/>
                </a:solidFill>
              </a:rPr>
              <a:t> </a:t>
            </a:r>
          </a:p>
          <a:p>
            <a:pPr algn="r" rtl="1">
              <a:buNone/>
            </a:pPr>
            <a:r>
              <a:rPr lang="ar-DZ" b="1" dirty="0" smtClean="0"/>
              <a:t>1</a:t>
            </a:r>
            <a:r>
              <a:rPr lang="ar-DZ" b="1" dirty="0" smtClean="0">
                <a:solidFill>
                  <a:srgbClr val="FF0000"/>
                </a:solidFill>
              </a:rPr>
              <a:t>-عند الاقتناء</a:t>
            </a:r>
          </a:p>
          <a:p>
            <a:pPr algn="r" rtl="1">
              <a:buNone/>
            </a:pPr>
            <a:r>
              <a:rPr lang="ar-DZ" b="1" dirty="0" smtClean="0"/>
              <a:t>-------------------                   ---------------------</a:t>
            </a:r>
          </a:p>
          <a:p>
            <a:pPr algn="r" rtl="1">
              <a:buNone/>
            </a:pPr>
            <a:r>
              <a:rPr lang="ar-DZ" b="1" dirty="0" smtClean="0"/>
              <a:t>   </a:t>
            </a:r>
            <a:r>
              <a:rPr lang="ar-SA" b="1" dirty="0" smtClean="0"/>
              <a:t>من </a:t>
            </a:r>
            <a:r>
              <a:rPr lang="ar-SA" b="1" dirty="0" err="1" smtClean="0"/>
              <a:t>ح</a:t>
            </a:r>
            <a:r>
              <a:rPr lang="ar-SA" b="1" dirty="0" smtClean="0"/>
              <a:t>/ موجودات مقتناه بغرض الإجارة </a:t>
            </a:r>
            <a:r>
              <a:rPr lang="ar-DZ" b="1" dirty="0" smtClean="0"/>
              <a:t>المنتهية التمليك</a:t>
            </a:r>
            <a:r>
              <a:rPr lang="ar-SA" b="1" dirty="0" smtClean="0"/>
              <a:t>     </a:t>
            </a:r>
            <a:endParaRPr lang="fr-FR" dirty="0" smtClean="0"/>
          </a:p>
          <a:p>
            <a:pPr algn="r" rtl="1">
              <a:buNone/>
            </a:pPr>
            <a:r>
              <a:rPr lang="ar-DZ" b="1" dirty="0" smtClean="0"/>
              <a:t>      </a:t>
            </a:r>
            <a:r>
              <a:rPr lang="ar-SA" b="1" dirty="0" smtClean="0"/>
              <a:t>          </a:t>
            </a:r>
            <a:r>
              <a:rPr lang="ar-SA" b="1" dirty="0" err="1" smtClean="0"/>
              <a:t>الى</a:t>
            </a:r>
            <a:r>
              <a:rPr lang="ar-SA" b="1" dirty="0" smtClean="0"/>
              <a:t> ح/ الخزينة   </a:t>
            </a:r>
            <a:endParaRPr lang="ar-DZ" b="1" dirty="0" smtClean="0"/>
          </a:p>
          <a:p>
            <a:pPr algn="r" rtl="1">
              <a:buNone/>
            </a:pPr>
            <a:r>
              <a:rPr lang="ar-DZ" b="1" dirty="0" smtClean="0"/>
              <a:t>-------------------------------------------------</a:t>
            </a:r>
            <a:r>
              <a:rPr lang="ar-SA" b="1" dirty="0" smtClean="0"/>
              <a:t>           </a:t>
            </a:r>
            <a:endParaRPr lang="fr-FR" dirty="0" smtClean="0"/>
          </a:p>
          <a:p>
            <a:pPr algn="r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2-عند </a:t>
            </a:r>
            <a:r>
              <a:rPr lang="ar-DZ" b="1" dirty="0" smtClean="0">
                <a:solidFill>
                  <a:srgbClr val="FF0000"/>
                </a:solidFill>
              </a:rPr>
              <a:t>استحقاق قسط الإيجار السنوي( السنة الأولى</a:t>
            </a:r>
            <a:r>
              <a:rPr lang="ar-DZ" b="1" dirty="0" smtClean="0"/>
              <a:t>): يسجل المصرف ( المؤجر) ما يلي</a:t>
            </a:r>
            <a:r>
              <a:rPr lang="ar-SA" b="1" dirty="0" smtClean="0"/>
              <a:t> </a:t>
            </a:r>
            <a:r>
              <a:rPr lang="ar-DZ" b="1" dirty="0" smtClean="0"/>
              <a:t>:</a:t>
            </a:r>
          </a:p>
          <a:p>
            <a:pPr algn="r" rtl="1">
              <a:buNone/>
            </a:pPr>
            <a:r>
              <a:rPr lang="ar-DZ" b="1" dirty="0" smtClean="0"/>
              <a:t>------------------------          --------------------</a:t>
            </a:r>
          </a:p>
          <a:p>
            <a:pPr algn="r" rtl="1">
              <a:buNone/>
            </a:pPr>
            <a:r>
              <a:rPr lang="ar-SA" b="1" dirty="0" smtClean="0"/>
              <a:t>من </a:t>
            </a:r>
            <a:r>
              <a:rPr lang="ar-SA" b="1" dirty="0" err="1" smtClean="0"/>
              <a:t>ح</a:t>
            </a:r>
            <a:r>
              <a:rPr lang="ar-SA" b="1" dirty="0" smtClean="0"/>
              <a:t>/ الخزينة/ الحسابات الجارية للمستأجر</a:t>
            </a:r>
            <a:endParaRPr lang="fr-FR" dirty="0" smtClean="0"/>
          </a:p>
          <a:p>
            <a:pPr algn="r" rtl="1">
              <a:buNone/>
            </a:pPr>
            <a:r>
              <a:rPr lang="ar-SA" b="1" dirty="0" smtClean="0"/>
              <a:t>           </a:t>
            </a:r>
            <a:r>
              <a:rPr lang="ar-SA" b="1" dirty="0" smtClean="0"/>
              <a:t>إلى </a:t>
            </a:r>
            <a:r>
              <a:rPr lang="ar-SA" b="1" dirty="0" err="1" smtClean="0"/>
              <a:t>ح</a:t>
            </a:r>
            <a:r>
              <a:rPr lang="ar-SA" b="1" dirty="0" smtClean="0"/>
              <a:t>/ إيرادات ( استثمار )الإجارة المنتهية </a:t>
            </a:r>
            <a:r>
              <a:rPr lang="ar-SA" b="1" dirty="0" smtClean="0"/>
              <a:t>بالتمليك</a:t>
            </a:r>
            <a:endParaRPr lang="ar-DZ" b="1" dirty="0" smtClean="0"/>
          </a:p>
          <a:p>
            <a:pPr algn="r" rtl="1">
              <a:buNone/>
            </a:pPr>
            <a:r>
              <a:rPr lang="ar-DZ" b="1" dirty="0" smtClean="0"/>
              <a:t>---------------------------------------------------------</a:t>
            </a:r>
            <a:endParaRPr lang="fr-FR" dirty="0" smtClean="0"/>
          </a:p>
          <a:p>
            <a:pPr algn="r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3-</a:t>
            </a:r>
            <a:r>
              <a:rPr lang="ar-DZ" b="1" dirty="0" err="1" smtClean="0">
                <a:solidFill>
                  <a:srgbClr val="FF0000"/>
                </a:solidFill>
              </a:rPr>
              <a:t>اثبات</a:t>
            </a:r>
            <a:r>
              <a:rPr lang="ar-DZ" b="1" dirty="0" smtClean="0">
                <a:solidFill>
                  <a:srgbClr val="FF0000"/>
                </a:solidFill>
              </a:rPr>
              <a:t> البيع التدريجي( السنة الأولى) </a:t>
            </a:r>
            <a:r>
              <a:rPr lang="ar-DZ" b="1" dirty="0" smtClean="0"/>
              <a:t>: يقوم المصرف بتسجيل العملية </a:t>
            </a:r>
            <a:r>
              <a:rPr lang="ar-DZ" b="1" dirty="0" smtClean="0"/>
              <a:t>كالتالي:</a:t>
            </a:r>
          </a:p>
          <a:p>
            <a:pPr algn="r" rtl="1">
              <a:buNone/>
            </a:pPr>
            <a:r>
              <a:rPr lang="ar-DZ" b="1" dirty="0" smtClean="0"/>
              <a:t>---------------------                ------------------------</a:t>
            </a:r>
          </a:p>
          <a:p>
            <a:pPr algn="r" rtl="1">
              <a:buNone/>
            </a:pPr>
            <a:r>
              <a:rPr lang="ar-SA" b="1" dirty="0" smtClean="0"/>
              <a:t>من </a:t>
            </a:r>
            <a:r>
              <a:rPr lang="ar-SA" b="1" dirty="0" err="1" smtClean="0"/>
              <a:t>ح</a:t>
            </a:r>
            <a:r>
              <a:rPr lang="ar-SA" b="1" dirty="0" smtClean="0"/>
              <a:t>/ الخزينة/ الحسابات الجارية للمستأجر</a:t>
            </a:r>
            <a:endParaRPr lang="fr-FR" dirty="0" smtClean="0"/>
          </a:p>
          <a:p>
            <a:pPr algn="r" rtl="1">
              <a:buNone/>
            </a:pPr>
            <a:r>
              <a:rPr lang="ar-DZ" b="1" dirty="0" smtClean="0"/>
              <a:t>  </a:t>
            </a:r>
            <a:r>
              <a:rPr lang="ar-SA" b="1" dirty="0" smtClean="0"/>
              <a:t>           </a:t>
            </a:r>
            <a:r>
              <a:rPr lang="ar-SA" b="1" dirty="0" smtClean="0"/>
              <a:t>إلى </a:t>
            </a:r>
            <a:r>
              <a:rPr lang="ar-SA" b="1" dirty="0" err="1" smtClean="0"/>
              <a:t>ح</a:t>
            </a:r>
            <a:r>
              <a:rPr lang="ar-SA" b="1" dirty="0" smtClean="0"/>
              <a:t>/ أصول مؤجرة منتهية </a:t>
            </a:r>
            <a:r>
              <a:rPr lang="ar-SA" b="1" dirty="0" smtClean="0"/>
              <a:t>بالتمليك</a:t>
            </a:r>
            <a:endParaRPr lang="ar-DZ" b="1" dirty="0" smtClean="0"/>
          </a:p>
          <a:p>
            <a:pPr algn="r" rtl="1">
              <a:buNone/>
            </a:pPr>
            <a:r>
              <a:rPr lang="ar-DZ" b="1" dirty="0" smtClean="0"/>
              <a:t>-------------------------------------------------------</a:t>
            </a:r>
          </a:p>
          <a:p>
            <a:pPr algn="r" rtl="1">
              <a:buNone/>
            </a:pPr>
            <a:r>
              <a:rPr lang="ar-DZ" b="1" dirty="0" smtClean="0"/>
              <a:t>4- </a:t>
            </a:r>
            <a:r>
              <a:rPr lang="ar-DZ" b="1" dirty="0" smtClean="0">
                <a:solidFill>
                  <a:srgbClr val="FF0000"/>
                </a:solidFill>
              </a:rPr>
              <a:t>قسط إهلاك الأصول المؤجرة</a:t>
            </a:r>
            <a:r>
              <a:rPr lang="ar-DZ" b="1" dirty="0" smtClean="0"/>
              <a:t>: تستهلك الموجودات المؤجرة في نهاية الفترة حسب سياسة </a:t>
            </a:r>
            <a:r>
              <a:rPr lang="ar-DZ" b="1" dirty="0" err="1" smtClean="0"/>
              <a:t>الاهلاك</a:t>
            </a:r>
            <a:r>
              <a:rPr lang="ar-DZ" b="1" dirty="0" smtClean="0"/>
              <a:t> المتبعة من قبل المصرف مع حسم قيمة الحصص </a:t>
            </a:r>
            <a:r>
              <a:rPr lang="ar-DZ" b="1" dirty="0" err="1" smtClean="0"/>
              <a:t>المبيعة</a:t>
            </a:r>
            <a:r>
              <a:rPr lang="ar-DZ" b="1" dirty="0" smtClean="0"/>
              <a:t> عند تحديد قسط </a:t>
            </a:r>
            <a:r>
              <a:rPr lang="ar-DZ" b="1" dirty="0" err="1" smtClean="0"/>
              <a:t>الاهلاك</a:t>
            </a:r>
            <a:endParaRPr lang="ar-DZ" b="1" dirty="0" smtClean="0"/>
          </a:p>
          <a:p>
            <a:pPr algn="r" rtl="1">
              <a:buNone/>
            </a:pPr>
            <a:r>
              <a:rPr lang="ar-DZ" b="1" dirty="0" smtClean="0"/>
              <a:t>----------------               -----------------------</a:t>
            </a:r>
          </a:p>
          <a:p>
            <a:pPr algn="r" rtl="1">
              <a:buNone/>
            </a:pPr>
            <a:r>
              <a:rPr lang="ar-DZ" b="1" dirty="0" smtClean="0"/>
              <a:t>  </a:t>
            </a:r>
            <a:r>
              <a:rPr lang="ar-SA" b="1" dirty="0" smtClean="0"/>
              <a:t>من </a:t>
            </a:r>
            <a:r>
              <a:rPr lang="ar-SA" b="1" dirty="0" err="1" smtClean="0"/>
              <a:t>ح</a:t>
            </a:r>
            <a:r>
              <a:rPr lang="ar-SA" b="1" dirty="0" smtClean="0"/>
              <a:t>/ قائمة الدخل ( الأرباح أو الخسائر)</a:t>
            </a:r>
            <a:endParaRPr lang="fr-FR" dirty="0" smtClean="0"/>
          </a:p>
          <a:p>
            <a:pPr algn="r" rtl="1">
              <a:buNone/>
            </a:pPr>
            <a:r>
              <a:rPr lang="ar-DZ" b="1" dirty="0" smtClean="0"/>
              <a:t>   </a:t>
            </a:r>
            <a:r>
              <a:rPr lang="ar-SA" b="1" dirty="0" smtClean="0"/>
              <a:t>        </a:t>
            </a:r>
            <a:r>
              <a:rPr lang="ar-SA" b="1" dirty="0" smtClean="0"/>
              <a:t>إلى </a:t>
            </a:r>
            <a:r>
              <a:rPr lang="ar-SA" b="1" dirty="0" err="1" smtClean="0"/>
              <a:t>ح</a:t>
            </a:r>
            <a:r>
              <a:rPr lang="ar-SA" b="1" dirty="0" smtClean="0"/>
              <a:t>/ مخصص إهلاك الأصول المؤجرة المنتهية </a:t>
            </a:r>
            <a:endParaRPr lang="ar-DZ" b="1" dirty="0" smtClean="0"/>
          </a:p>
          <a:p>
            <a:pPr algn="r" rtl="1">
              <a:buNone/>
            </a:pPr>
            <a:r>
              <a:rPr lang="ar-DZ" b="1" dirty="0" smtClean="0"/>
              <a:t>-----------------------------------------------------</a:t>
            </a:r>
          </a:p>
          <a:p>
            <a:pPr algn="r" rtl="1">
              <a:buNone/>
            </a:pPr>
            <a:r>
              <a:rPr lang="ar-DZ" b="1" dirty="0" smtClean="0"/>
              <a:t>وهكذا يتم إجراء نفس القيود المحاسبية مع مراعاة غلق رصيد مخصص </a:t>
            </a:r>
            <a:r>
              <a:rPr lang="ar-DZ" b="1" dirty="0" err="1" smtClean="0"/>
              <a:t>الاهلاك</a:t>
            </a:r>
            <a:r>
              <a:rPr lang="ar-DZ" b="1" smtClean="0"/>
              <a:t> في نهاية </a:t>
            </a:r>
            <a:r>
              <a:rPr lang="ar-DZ" b="1" smtClean="0"/>
              <a:t>الفترة </a:t>
            </a:r>
            <a:r>
              <a:rPr lang="ar-DZ" b="1" smtClean="0"/>
              <a:t>.</a:t>
            </a:r>
            <a:endParaRPr lang="ar-DZ" b="1" dirty="0" smtClean="0"/>
          </a:p>
          <a:p>
            <a:pPr algn="r" rtl="1">
              <a:buNone/>
            </a:pPr>
            <a:endParaRPr lang="fr-FR" dirty="0" smtClean="0"/>
          </a:p>
          <a:p>
            <a:pPr rtl="1">
              <a:buNone/>
            </a:pPr>
            <a:r>
              <a:rPr lang="ar-SA" b="1" dirty="0" smtClean="0"/>
              <a:t> </a:t>
            </a:r>
            <a:endParaRPr lang="fr-FR" dirty="0" smtClean="0"/>
          </a:p>
          <a:p>
            <a:pPr algn="r" rtl="1">
              <a:buNone/>
            </a:pPr>
            <a:endParaRPr lang="ar-DZ" dirty="0" smtClean="0">
              <a:solidFill>
                <a:srgbClr val="FF0000"/>
              </a:solidFill>
            </a:endParaRPr>
          </a:p>
          <a:p>
            <a:pPr algn="r" rtl="1">
              <a:buNone/>
            </a:pPr>
            <a:endParaRPr lang="fr-FR" dirty="0"/>
          </a:p>
          <a:p>
            <a:pPr algn="r" rtl="1"/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algn="r" rtl="1">
              <a:buNone/>
            </a:pPr>
            <a:r>
              <a:rPr lang="ar-DZ" b="1" dirty="0">
                <a:solidFill>
                  <a:srgbClr val="FF0000"/>
                </a:solidFill>
              </a:rPr>
              <a:t>تطبيق 2- التأجير المنتهي بالتمليك عن طريق الهبة</a:t>
            </a:r>
            <a:endParaRPr lang="fr-FR" b="1" dirty="0">
              <a:solidFill>
                <a:srgbClr val="FF0000"/>
              </a:solidFill>
            </a:endParaRPr>
          </a:p>
          <a:p>
            <a:pPr algn="r" rtl="1">
              <a:buNone/>
            </a:pPr>
            <a:r>
              <a:rPr lang="ar-DZ" dirty="0"/>
              <a:t>اشترى بنك السلام الجزائري منزل بمبلغ 30000000 دينار في 5/5/2020 نقدا مستخدما في ذلك الأموال المشتركة (حسابات الاستثمار المطلقة ) بغرض تأجيرها لأحد عملائه وفق الشروط التالية:</a:t>
            </a:r>
            <a:endParaRPr lang="fr-FR" dirty="0"/>
          </a:p>
          <a:p>
            <a:pPr algn="r" rtl="1">
              <a:buNone/>
            </a:pPr>
            <a:r>
              <a:rPr lang="ar-DZ" dirty="0"/>
              <a:t>-مدة التأجير 20 سنة،</a:t>
            </a:r>
            <a:endParaRPr lang="fr-FR" dirty="0"/>
          </a:p>
          <a:p>
            <a:pPr algn="r" rtl="1">
              <a:buNone/>
            </a:pPr>
            <a:r>
              <a:rPr lang="ar-DZ" dirty="0"/>
              <a:t>-نسبة ربح البنك 4 % سنويا،</a:t>
            </a:r>
            <a:endParaRPr lang="fr-FR" dirty="0"/>
          </a:p>
          <a:p>
            <a:pPr algn="r" rtl="1">
              <a:buNone/>
            </a:pPr>
            <a:r>
              <a:rPr lang="ar-DZ" dirty="0"/>
              <a:t>-على أن يدفع أقساط إيجار شهرية متساوية،</a:t>
            </a:r>
            <a:endParaRPr lang="fr-FR" dirty="0"/>
          </a:p>
          <a:p>
            <a:pPr algn="r" rtl="1">
              <a:buNone/>
            </a:pPr>
            <a:r>
              <a:rPr lang="ar-DZ" dirty="0"/>
              <a:t>-يتنازل المصرف عن المنزل إلى العميل دون مقابل،</a:t>
            </a:r>
            <a:endParaRPr lang="fr-FR" dirty="0"/>
          </a:p>
          <a:p>
            <a:pPr algn="r" rtl="1">
              <a:buNone/>
            </a:pPr>
            <a:r>
              <a:rPr lang="ar-DZ" dirty="0"/>
              <a:t>-يتحمل العميل جميع تكاليف التعاقد</a:t>
            </a:r>
            <a:endParaRPr lang="fr-FR" dirty="0"/>
          </a:p>
          <a:p>
            <a:pPr algn="r" rtl="1">
              <a:buNone/>
            </a:pPr>
            <a:r>
              <a:rPr lang="ar-DZ" dirty="0"/>
              <a:t>-يبدأ العقد في 1/6/2020</a:t>
            </a:r>
            <a:endParaRPr lang="fr-FR" dirty="0"/>
          </a:p>
          <a:p>
            <a:pPr algn="r" rtl="1">
              <a:buNone/>
            </a:pPr>
            <a:r>
              <a:rPr lang="ar-DZ" b="1" dirty="0">
                <a:solidFill>
                  <a:srgbClr val="FF0000"/>
                </a:solidFill>
              </a:rPr>
              <a:t>المطلوب- تسجيل كل العمليات المتعلقة بالتأجير المنتهي بالتمليك عن طريق الهبة</a:t>
            </a:r>
            <a:endParaRPr lang="fr-F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algn="r" rtl="1">
              <a:buNone/>
            </a:pPr>
            <a:r>
              <a:rPr lang="ar-SA" b="1" dirty="0"/>
              <a:t>ثانيًا: التمليك،</a:t>
            </a:r>
            <a:r>
              <a:rPr lang="ar-SA" dirty="0"/>
              <a:t> وهو في اللغة: جعل الغير مالكًا للشيء</a:t>
            </a:r>
            <a:r>
              <a:rPr lang="fr-FR" dirty="0" smtClean="0"/>
              <a:t>.</a:t>
            </a:r>
            <a:r>
              <a:rPr lang="ar-SA" dirty="0" smtClean="0"/>
              <a:t>والتمليك</a:t>
            </a:r>
            <a:endParaRPr lang="fr-FR" dirty="0"/>
          </a:p>
          <a:p>
            <a:pPr algn="r" rtl="1">
              <a:buNone/>
            </a:pPr>
            <a:r>
              <a:rPr lang="ar-SA" dirty="0" smtClean="0"/>
              <a:t>- إذا كان </a:t>
            </a:r>
            <a:r>
              <a:rPr lang="ar-SA" dirty="0" smtClean="0">
                <a:solidFill>
                  <a:srgbClr val="FF0000"/>
                </a:solidFill>
              </a:rPr>
              <a:t>تمليكًا للعين بعوض </a:t>
            </a:r>
            <a:r>
              <a:rPr lang="ar-SA" dirty="0" smtClean="0"/>
              <a:t>فهذا</a:t>
            </a:r>
            <a:r>
              <a:rPr lang="ar-SA" dirty="0" smtClean="0">
                <a:solidFill>
                  <a:srgbClr val="FF0000"/>
                </a:solidFill>
              </a:rPr>
              <a:t> بيع</a:t>
            </a:r>
            <a:r>
              <a:rPr lang="ar-SA" dirty="0" smtClean="0"/>
              <a:t>. </a:t>
            </a:r>
            <a:endParaRPr lang="fr-FR" dirty="0" smtClean="0"/>
          </a:p>
          <a:p>
            <a:pPr algn="r" rtl="1">
              <a:buNone/>
            </a:pPr>
            <a:r>
              <a:rPr lang="ar-SA" dirty="0" smtClean="0"/>
              <a:t>-</a:t>
            </a:r>
            <a:r>
              <a:rPr lang="ar-DZ" dirty="0" smtClean="0"/>
              <a:t> </a:t>
            </a:r>
            <a:r>
              <a:rPr lang="ar-SA" dirty="0" smtClean="0"/>
              <a:t>وإذا </a:t>
            </a:r>
            <a:r>
              <a:rPr lang="ar-SA" dirty="0"/>
              <a:t>كان </a:t>
            </a:r>
            <a:r>
              <a:rPr lang="ar-SA" dirty="0">
                <a:solidFill>
                  <a:srgbClr val="FF0000"/>
                </a:solidFill>
              </a:rPr>
              <a:t>تمليكًا للمنفعة </a:t>
            </a:r>
            <a:r>
              <a:rPr lang="ar-SA" dirty="0"/>
              <a:t>بعوض فهذه هي </a:t>
            </a:r>
            <a:r>
              <a:rPr lang="ar-SA" dirty="0">
                <a:solidFill>
                  <a:srgbClr val="FF0000"/>
                </a:solidFill>
              </a:rPr>
              <a:t>الإجارة</a:t>
            </a:r>
            <a:r>
              <a:rPr lang="ar-SA" dirty="0"/>
              <a:t>. </a:t>
            </a:r>
            <a:endParaRPr lang="fr-FR" dirty="0"/>
          </a:p>
          <a:p>
            <a:pPr algn="r" rtl="1">
              <a:buNone/>
            </a:pPr>
            <a:r>
              <a:rPr lang="ar-SA" dirty="0" smtClean="0"/>
              <a:t>-</a:t>
            </a:r>
            <a:r>
              <a:rPr lang="ar-DZ" dirty="0" smtClean="0"/>
              <a:t> </a:t>
            </a:r>
            <a:r>
              <a:rPr lang="ar-SA" dirty="0" smtClean="0"/>
              <a:t>وإذا </a:t>
            </a:r>
            <a:r>
              <a:rPr lang="ar-SA" dirty="0"/>
              <a:t>كان تمليكًا </a:t>
            </a:r>
            <a:r>
              <a:rPr lang="ar-SA" dirty="0">
                <a:solidFill>
                  <a:srgbClr val="FF0000"/>
                </a:solidFill>
              </a:rPr>
              <a:t>للعين بلا عوض </a:t>
            </a:r>
            <a:r>
              <a:rPr lang="ar-SA" dirty="0"/>
              <a:t>فهذه هي </a:t>
            </a:r>
            <a:r>
              <a:rPr lang="ar-SA" dirty="0">
                <a:solidFill>
                  <a:srgbClr val="FF0000"/>
                </a:solidFill>
              </a:rPr>
              <a:t>الهبة</a:t>
            </a:r>
            <a:r>
              <a:rPr lang="fr-FR" dirty="0">
                <a:solidFill>
                  <a:srgbClr val="FF0000"/>
                </a:solidFill>
              </a:rPr>
              <a:t>.</a:t>
            </a:r>
          </a:p>
          <a:p>
            <a:pPr algn="r" rtl="1">
              <a:buFontTx/>
              <a:buChar char="-"/>
            </a:pPr>
            <a:r>
              <a:rPr lang="ar-SA" dirty="0" smtClean="0"/>
              <a:t>وإذا </a:t>
            </a:r>
            <a:r>
              <a:rPr lang="ar-SA" dirty="0"/>
              <a:t>كان </a:t>
            </a:r>
            <a:r>
              <a:rPr lang="ar-SA" dirty="0">
                <a:solidFill>
                  <a:srgbClr val="FF0000"/>
                </a:solidFill>
              </a:rPr>
              <a:t>تمليكًا للمنفعة بلا عوض </a:t>
            </a:r>
            <a:r>
              <a:rPr lang="ar-SA" dirty="0"/>
              <a:t>فهذه </a:t>
            </a:r>
            <a:r>
              <a:rPr lang="ar-SA" dirty="0">
                <a:solidFill>
                  <a:srgbClr val="FF0000"/>
                </a:solidFill>
              </a:rPr>
              <a:t>عارية</a:t>
            </a:r>
            <a:r>
              <a:rPr lang="fr-FR" dirty="0" smtClean="0">
                <a:solidFill>
                  <a:srgbClr val="FF0000"/>
                </a:solidFill>
              </a:rPr>
              <a:t>.</a:t>
            </a:r>
            <a:endParaRPr lang="ar-DZ" dirty="0" smtClean="0">
              <a:solidFill>
                <a:srgbClr val="FF0000"/>
              </a:solidFill>
            </a:endParaRPr>
          </a:p>
          <a:p>
            <a:pPr algn="r" rtl="1">
              <a:buNone/>
            </a:pPr>
            <a:endParaRPr lang="ar-DZ" dirty="0">
              <a:solidFill>
                <a:srgbClr val="FF0000"/>
              </a:solidFill>
            </a:endParaRPr>
          </a:p>
          <a:p>
            <a:pPr algn="r" rtl="1">
              <a:buFontTx/>
              <a:buChar char="-"/>
            </a:pPr>
            <a:r>
              <a:rPr lang="ar-SA" b="1" dirty="0" smtClean="0"/>
              <a:t>ثالثًا</a:t>
            </a:r>
            <a:r>
              <a:rPr lang="ar-SA" b="1" dirty="0"/>
              <a:t>: تعريف الإجارة المنتهية بالتمليك على أنها مركبة من كلمتين:</a:t>
            </a:r>
            <a:r>
              <a:rPr lang="ar-SA" dirty="0"/>
              <a:t> هي </a:t>
            </a:r>
            <a:r>
              <a:rPr lang="ar-SA" u="sng" dirty="0"/>
              <a:t>تمليك منفعة</a:t>
            </a:r>
            <a:r>
              <a:rPr lang="ar-SA" dirty="0"/>
              <a:t> من عين معلومة مدة معلومة، </a:t>
            </a:r>
            <a:r>
              <a:rPr lang="ar-SA" u="sng" dirty="0"/>
              <a:t>يتبعه تمليك العين</a:t>
            </a:r>
            <a:r>
              <a:rPr lang="ar-SA" dirty="0"/>
              <a:t> على صفة مخصوصة بعوض معلوم</a:t>
            </a:r>
            <a:r>
              <a:rPr lang="fr-FR" dirty="0" smtClean="0"/>
              <a:t>. </a:t>
            </a:r>
            <a:r>
              <a:rPr lang="ar-SA" dirty="0" smtClean="0"/>
              <a:t>فقولهم</a:t>
            </a:r>
            <a:r>
              <a:rPr lang="ar-SA" dirty="0"/>
              <a:t>: تمليك منفعة، هذا هو</a:t>
            </a:r>
            <a:r>
              <a:rPr lang="ar-SA" u="sng" dirty="0"/>
              <a:t> الإجارة</a:t>
            </a:r>
            <a:r>
              <a:rPr lang="ar-SA" dirty="0"/>
              <a:t>. وقولهم: يتبعه تمليك العين، هذا هو</a:t>
            </a:r>
            <a:r>
              <a:rPr lang="ar-SA" u="sng" dirty="0"/>
              <a:t> البيع</a:t>
            </a:r>
            <a:r>
              <a:rPr lang="ar-SA" dirty="0"/>
              <a:t>. فهي إجارة منتهية بالتمليك</a:t>
            </a:r>
            <a:r>
              <a:rPr lang="fr-FR" dirty="0"/>
              <a:t>.</a:t>
            </a:r>
            <a:r>
              <a:rPr lang="ar-SA" dirty="0"/>
              <a:t>.</a:t>
            </a:r>
            <a:endParaRPr lang="fr-FR" dirty="0"/>
          </a:p>
          <a:p>
            <a:pPr algn="r" rtl="1">
              <a:buNone/>
            </a:pP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r" rtl="1">
              <a:buNone/>
            </a:pPr>
            <a:r>
              <a:rPr lang="ar-DZ" b="1" dirty="0"/>
              <a:t>حكم </a:t>
            </a:r>
            <a:r>
              <a:rPr lang="ar-DZ" b="1" dirty="0" smtClean="0"/>
              <a:t>الإجارة </a:t>
            </a:r>
            <a:r>
              <a:rPr lang="ar-DZ" b="1" dirty="0"/>
              <a:t>ومشروعيتها:</a:t>
            </a:r>
            <a:endParaRPr lang="fr-FR" dirty="0"/>
          </a:p>
          <a:p>
            <a:pPr algn="r" rtl="1">
              <a:buNone/>
            </a:pPr>
            <a:r>
              <a:rPr lang="ar-SA" dirty="0"/>
              <a:t>حكم الإجارة الصحيحة: </a:t>
            </a:r>
            <a:endParaRPr lang="ar-DZ" dirty="0" smtClean="0"/>
          </a:p>
          <a:p>
            <a:pPr algn="r" rtl="1">
              <a:buNone/>
            </a:pPr>
            <a:r>
              <a:rPr lang="ar-DZ" dirty="0"/>
              <a:t>-</a:t>
            </a:r>
            <a:r>
              <a:rPr lang="ar-SA" dirty="0" smtClean="0"/>
              <a:t>هو </a:t>
            </a:r>
            <a:r>
              <a:rPr lang="ar-SA" dirty="0"/>
              <a:t>ثبوت المِلْك في المنفعة للمستأجر، </a:t>
            </a:r>
            <a:endParaRPr lang="ar-DZ" dirty="0" smtClean="0"/>
          </a:p>
          <a:p>
            <a:pPr algn="r" rtl="1">
              <a:buNone/>
            </a:pPr>
            <a:r>
              <a:rPr lang="ar-DZ" dirty="0"/>
              <a:t>-</a:t>
            </a:r>
            <a:r>
              <a:rPr lang="ar-SA" dirty="0" smtClean="0"/>
              <a:t>وثبوت </a:t>
            </a:r>
            <a:r>
              <a:rPr lang="ar-SA" dirty="0"/>
              <a:t>المِلْك في الأجرة المسماة للمؤجِّر؛ لأنها عقد معاوضة؛ إذ هي بيع المنفعة</a:t>
            </a:r>
            <a:r>
              <a:rPr lang="ar-SA" dirty="0" smtClean="0"/>
              <a:t>،</a:t>
            </a:r>
            <a:endParaRPr lang="ar-DZ" dirty="0" smtClean="0"/>
          </a:p>
          <a:p>
            <a:pPr algn="r" rtl="1">
              <a:buNone/>
            </a:pPr>
            <a:r>
              <a:rPr lang="ar-DZ" dirty="0"/>
              <a:t>-</a:t>
            </a:r>
            <a:r>
              <a:rPr lang="ar-SA" dirty="0" smtClean="0"/>
              <a:t> </a:t>
            </a:r>
            <a:r>
              <a:rPr lang="ar-SA" dirty="0"/>
              <a:t>وحكم الإجارة الفاسدة أنه إذا استوفى المستأجر المنفعة يجب أجرُ المثل</a:t>
            </a:r>
            <a:r>
              <a:rPr lang="fr-FR" dirty="0"/>
              <a:t>.</a:t>
            </a:r>
          </a:p>
          <a:p>
            <a:pPr algn="r" rtl="1"/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 algn="r" rtl="1">
              <a:buNone/>
            </a:pPr>
            <a:r>
              <a:rPr lang="ar-SA" b="1" dirty="0"/>
              <a:t>الإجارة والإجارة المنتهية بالتمليك المعيار" </a:t>
            </a:r>
            <a:r>
              <a:rPr lang="fr-FR" b="1" dirty="0" smtClean="0"/>
              <a:t>8</a:t>
            </a:r>
            <a:r>
              <a:rPr lang="ar-SA" b="1" dirty="0" smtClean="0"/>
              <a:t>" </a:t>
            </a:r>
            <a:r>
              <a:rPr lang="ar-SA" b="1" dirty="0"/>
              <a:t>: </a:t>
            </a:r>
            <a:r>
              <a:rPr lang="ar-SA" dirty="0"/>
              <a:t>قسم هذا المعيار عقود التمليك </a:t>
            </a:r>
            <a:r>
              <a:rPr lang="ar-SA" dirty="0" smtClean="0"/>
              <a:t>إلى </a:t>
            </a:r>
            <a:r>
              <a:rPr lang="ar-SA" dirty="0"/>
              <a:t>قسمين:</a:t>
            </a:r>
            <a:endParaRPr lang="fr-FR" dirty="0"/>
          </a:p>
          <a:p>
            <a:pPr lvl="0" algn="r" rtl="1"/>
            <a:r>
              <a:rPr lang="ar-SA" dirty="0"/>
              <a:t>عقود تمليك عيان بعوض ( عقد بيع)  وبدون عوض ( الهبة)</a:t>
            </a:r>
            <a:endParaRPr lang="fr-FR" dirty="0"/>
          </a:p>
          <a:p>
            <a:pPr lvl="0" algn="r" rtl="1"/>
            <a:r>
              <a:rPr lang="ar-SA" dirty="0"/>
              <a:t>عقود تمليك منفعة  بعوض ( عقد </a:t>
            </a:r>
            <a:r>
              <a:rPr lang="ar-SA" dirty="0" smtClean="0"/>
              <a:t>الإجارة) </a:t>
            </a:r>
            <a:r>
              <a:rPr lang="ar-SA" dirty="0"/>
              <a:t>وبدون عوض ( عقد العارية</a:t>
            </a:r>
            <a:r>
              <a:rPr lang="ar-SA" dirty="0" smtClean="0"/>
              <a:t>)</a:t>
            </a:r>
            <a:endParaRPr lang="ar-DZ" dirty="0" smtClean="0"/>
          </a:p>
          <a:p>
            <a:pPr lvl="0" algn="r" rtl="1">
              <a:buNone/>
            </a:pPr>
            <a:endParaRPr lang="fr-FR" dirty="0"/>
          </a:p>
          <a:p>
            <a:pPr algn="r" rtl="1">
              <a:buNone/>
            </a:pPr>
            <a:r>
              <a:rPr lang="ar-SA" b="1" dirty="0"/>
              <a:t>تصنيف عقود الإجارة:</a:t>
            </a:r>
            <a:r>
              <a:rPr lang="ar-SA" dirty="0"/>
              <a:t> بيع منفعة معلومة بعرض معلوم وتأخذ شكلين</a:t>
            </a:r>
            <a:endParaRPr lang="fr-FR" dirty="0"/>
          </a:p>
          <a:p>
            <a:pPr algn="r" rtl="1">
              <a:buNone/>
            </a:pPr>
            <a:r>
              <a:rPr lang="ar-DZ" b="1" dirty="0" smtClean="0"/>
              <a:t>1</a:t>
            </a:r>
            <a:r>
              <a:rPr lang="ar-SA" b="1" dirty="0" smtClean="0"/>
              <a:t>-الإجارة </a:t>
            </a:r>
            <a:r>
              <a:rPr lang="ar-SA" b="1" dirty="0"/>
              <a:t>التشغيلية:</a:t>
            </a:r>
            <a:r>
              <a:rPr lang="ar-SA" dirty="0"/>
              <a:t>  وهي الإجارة التي لا يوجد فيها ترتيبات مسبقة بين المؤجر والمستأجر على تملك العين المؤجرة،</a:t>
            </a:r>
            <a:endParaRPr lang="fr-FR" dirty="0"/>
          </a:p>
          <a:p>
            <a:pPr algn="r" rtl="1">
              <a:buNone/>
            </a:pPr>
            <a:r>
              <a:rPr lang="ar-DZ" b="1" dirty="0" smtClean="0"/>
              <a:t>2</a:t>
            </a:r>
            <a:r>
              <a:rPr lang="ar-SA" b="1" dirty="0" smtClean="0"/>
              <a:t>-الإجارة </a:t>
            </a:r>
            <a:r>
              <a:rPr lang="ar-SA" b="1" dirty="0"/>
              <a:t>المنتهية بالتمليك( التأجير المنتهي بالتملك): وتشمل </a:t>
            </a:r>
            <a:endParaRPr lang="fr-FR" dirty="0"/>
          </a:p>
          <a:p>
            <a:pPr algn="r" rtl="1">
              <a:buNone/>
            </a:pPr>
            <a:r>
              <a:rPr lang="ar-SA" dirty="0"/>
              <a:t>أ-الإجارة المنتهية بالتمليك عن طريق الهبة،</a:t>
            </a:r>
            <a:endParaRPr lang="fr-FR" dirty="0"/>
          </a:p>
          <a:p>
            <a:pPr algn="r" rtl="1">
              <a:buNone/>
            </a:pPr>
            <a:r>
              <a:rPr lang="ar-SA" dirty="0"/>
              <a:t>ب- الإجارة المنتهية بالتمليك عن طريق البيع بثمن رمزي أو غير رمزي يحدد في العقد،</a:t>
            </a:r>
            <a:endParaRPr lang="fr-FR" dirty="0"/>
          </a:p>
          <a:p>
            <a:pPr algn="r" rtl="1">
              <a:buNone/>
            </a:pPr>
            <a:r>
              <a:rPr lang="ar-SA" dirty="0"/>
              <a:t>ج- الإجارة المنتهية بالتمليك عن طريق البيع قبل انتهاء مدة عقد </a:t>
            </a:r>
            <a:r>
              <a:rPr lang="ar-SA" dirty="0" smtClean="0"/>
              <a:t>الإجارة </a:t>
            </a:r>
            <a:r>
              <a:rPr lang="ar-SA" dirty="0"/>
              <a:t>بثمن يعادل باقي أقساط </a:t>
            </a:r>
            <a:r>
              <a:rPr lang="ar-SA" dirty="0" smtClean="0"/>
              <a:t>الإجارة</a:t>
            </a:r>
            <a:r>
              <a:rPr lang="ar-SA" b="1" dirty="0" smtClean="0"/>
              <a:t>،</a:t>
            </a:r>
            <a:endParaRPr lang="ar-DZ" b="1" dirty="0" smtClean="0"/>
          </a:p>
          <a:p>
            <a:pPr algn="r" rtl="1">
              <a:buNone/>
            </a:pPr>
            <a:r>
              <a:rPr lang="ar-SA" b="1" dirty="0"/>
              <a:t>د- </a:t>
            </a:r>
            <a:r>
              <a:rPr lang="ar-SA" dirty="0"/>
              <a:t>الإجارة المنتهية بالتمليك عن طريق البيع </a:t>
            </a:r>
            <a:r>
              <a:rPr lang="ar-SA" dirty="0" smtClean="0"/>
              <a:t>التدريجي</a:t>
            </a:r>
            <a:r>
              <a:rPr lang="ar-DZ" dirty="0" smtClean="0"/>
              <a:t>.</a:t>
            </a:r>
            <a:endParaRPr lang="fr-FR" dirty="0"/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r" rtl="1">
              <a:buNone/>
            </a:pPr>
            <a:r>
              <a:rPr lang="ar-DZ" dirty="0" smtClean="0"/>
              <a:t>الأسس والضوابط التي يجب مراعاتها عند </a:t>
            </a:r>
            <a:r>
              <a:rPr lang="ar-DZ" dirty="0" err="1" smtClean="0"/>
              <a:t>ابرام</a:t>
            </a:r>
            <a:r>
              <a:rPr lang="ar-DZ" dirty="0" smtClean="0"/>
              <a:t> هذا النوع من العقود، وجود عقدين منفصلين:</a:t>
            </a:r>
          </a:p>
          <a:p>
            <a:pPr algn="r" rtl="1">
              <a:buNone/>
            </a:pPr>
            <a:r>
              <a:rPr lang="ar-DZ" dirty="0" smtClean="0"/>
              <a:t>-عقد إجارة بعوض نظير الانتفاع بالأصل،</a:t>
            </a:r>
          </a:p>
          <a:p>
            <a:pPr algn="r" rtl="1">
              <a:buNone/>
            </a:pPr>
            <a:r>
              <a:rPr lang="ar-DZ" dirty="0" smtClean="0"/>
              <a:t>-عقد وعد بالبيع في نهاية مدة الإيجار وقد يكون الوعد ملزما أو غير ملزما.</a:t>
            </a:r>
          </a:p>
          <a:p>
            <a:pPr algn="r" rtl="1">
              <a:buNone/>
            </a:pPr>
            <a:endParaRPr lang="ar-DZ" dirty="0"/>
          </a:p>
          <a:p>
            <a:pPr algn="r" rtl="1">
              <a:buNone/>
            </a:pPr>
            <a:r>
              <a:rPr lang="ar-DZ" dirty="0" err="1" smtClean="0"/>
              <a:t>الاجراءات</a:t>
            </a:r>
            <a:r>
              <a:rPr lang="ar-DZ" dirty="0" smtClean="0"/>
              <a:t> العملية لتنفيذ عقد الإجارة والإجارة المنتهية بالتمليك (ص147)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001156" cy="6858000"/>
          </a:xfrm>
        </p:spPr>
        <p:txBody>
          <a:bodyPr>
            <a:normAutofit fontScale="85000" lnSpcReduction="20000"/>
          </a:bodyPr>
          <a:lstStyle/>
          <a:p>
            <a:pPr algn="r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المعالجة المحاسبية للأصول المؤجرة:</a:t>
            </a:r>
          </a:p>
          <a:p>
            <a:pPr algn="r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1- الإجارة التشغيلية: </a:t>
            </a:r>
            <a:r>
              <a:rPr lang="ar-SA" dirty="0" smtClean="0"/>
              <a:t>تقاس </a:t>
            </a:r>
            <a:r>
              <a:rPr lang="ar-SA" dirty="0"/>
              <a:t>الموجودات المقتناة بغرض الإجارة عند اقتنائها بتكلفة الاقتناء ( التكلفة التاريخية) وتشمل صافي ثمن الشراء مضافا إليه أية نفقات أخرى، ويقوم المصرف بتسجيل الأصل المؤجر </a:t>
            </a:r>
            <a:r>
              <a:rPr lang="ar-SA" dirty="0" smtClean="0"/>
              <a:t>كالتالي</a:t>
            </a:r>
            <a:r>
              <a:rPr lang="ar-DZ" dirty="0" smtClean="0"/>
              <a:t>:</a:t>
            </a:r>
          </a:p>
          <a:p>
            <a:pPr algn="r" rtl="1">
              <a:buNone/>
            </a:pPr>
            <a:r>
              <a:rPr lang="ar-DZ" dirty="0" smtClean="0"/>
              <a:t>-----------1 -</a:t>
            </a:r>
            <a:r>
              <a:rPr lang="ar-DZ" dirty="0" smtClean="0">
                <a:solidFill>
                  <a:srgbClr val="FF0000"/>
                </a:solidFill>
              </a:rPr>
              <a:t>عند الاقتناء-</a:t>
            </a:r>
            <a:r>
              <a:rPr lang="ar-DZ" dirty="0" smtClean="0"/>
              <a:t>---------------</a:t>
            </a:r>
          </a:p>
          <a:p>
            <a:pPr algn="r" rtl="1">
              <a:buNone/>
            </a:pPr>
            <a:r>
              <a:rPr lang="ar-SA" dirty="0"/>
              <a:t>من </a:t>
            </a:r>
            <a:r>
              <a:rPr lang="ar-SA" dirty="0" err="1"/>
              <a:t>ح</a:t>
            </a:r>
            <a:r>
              <a:rPr lang="ar-SA" dirty="0"/>
              <a:t>/ موجودات مقتناة للتأجير</a:t>
            </a:r>
            <a:endParaRPr lang="fr-FR" dirty="0"/>
          </a:p>
          <a:p>
            <a:pPr algn="r" rtl="1">
              <a:buNone/>
            </a:pPr>
            <a:r>
              <a:rPr lang="ar-SA" dirty="0" smtClean="0"/>
              <a:t>     </a:t>
            </a:r>
            <a:r>
              <a:rPr lang="ar-SA" dirty="0"/>
              <a:t>إلى </a:t>
            </a:r>
            <a:r>
              <a:rPr lang="ar-SA" dirty="0" err="1"/>
              <a:t>ح</a:t>
            </a:r>
            <a:r>
              <a:rPr lang="ar-SA" dirty="0"/>
              <a:t>/ الصندوق</a:t>
            </a:r>
            <a:r>
              <a:rPr lang="ar-SA" b="1" dirty="0"/>
              <a:t> </a:t>
            </a:r>
            <a:r>
              <a:rPr lang="ar-SA" dirty="0" smtClean="0"/>
              <a:t> </a:t>
            </a:r>
            <a:endParaRPr lang="ar-DZ" dirty="0" smtClean="0"/>
          </a:p>
          <a:p>
            <a:pPr algn="r" rtl="1">
              <a:buNone/>
            </a:pPr>
            <a:r>
              <a:rPr lang="ar-DZ" dirty="0" smtClean="0"/>
              <a:t>----------2-</a:t>
            </a:r>
            <a:r>
              <a:rPr lang="ar-DZ" dirty="0" smtClean="0">
                <a:solidFill>
                  <a:srgbClr val="FF0000"/>
                </a:solidFill>
              </a:rPr>
              <a:t>عند دفع مصاريف الصيانة-</a:t>
            </a:r>
            <a:r>
              <a:rPr lang="ar-DZ" dirty="0" smtClean="0"/>
              <a:t>-----</a:t>
            </a:r>
          </a:p>
          <a:p>
            <a:pPr algn="r" rtl="1">
              <a:buNone/>
            </a:pPr>
            <a:r>
              <a:rPr lang="ar-DZ" dirty="0" smtClean="0"/>
              <a:t>من </a:t>
            </a:r>
            <a:r>
              <a:rPr lang="ar-DZ" dirty="0" err="1" smtClean="0"/>
              <a:t>ح</a:t>
            </a:r>
            <a:r>
              <a:rPr lang="ar-DZ" dirty="0" smtClean="0"/>
              <a:t>/ مصاريف الصيانة </a:t>
            </a:r>
          </a:p>
          <a:p>
            <a:pPr algn="r" rtl="1">
              <a:buNone/>
            </a:pPr>
            <a:r>
              <a:rPr lang="ar-DZ" dirty="0"/>
              <a:t> </a:t>
            </a:r>
            <a:r>
              <a:rPr lang="ar-DZ" dirty="0" smtClean="0"/>
              <a:t>   إلى ح/ الصندوق</a:t>
            </a:r>
          </a:p>
          <a:p>
            <a:pPr algn="r" rtl="1">
              <a:buNone/>
            </a:pPr>
            <a:r>
              <a:rPr lang="ar-DZ" dirty="0" smtClean="0">
                <a:solidFill>
                  <a:srgbClr val="FF0000"/>
                </a:solidFill>
              </a:rPr>
              <a:t>-----------3-تكوين مخصص </a:t>
            </a:r>
            <a:r>
              <a:rPr lang="ar-DZ" dirty="0" err="1" smtClean="0">
                <a:solidFill>
                  <a:srgbClr val="FF0000"/>
                </a:solidFill>
              </a:rPr>
              <a:t>م</a:t>
            </a:r>
            <a:r>
              <a:rPr lang="ar-DZ" dirty="0" smtClean="0">
                <a:solidFill>
                  <a:srgbClr val="FF0000"/>
                </a:solidFill>
              </a:rPr>
              <a:t> الصيانة </a:t>
            </a:r>
            <a:r>
              <a:rPr lang="ar-DZ" dirty="0" smtClean="0"/>
              <a:t>-----</a:t>
            </a:r>
          </a:p>
          <a:p>
            <a:pPr algn="r" rtl="1">
              <a:buNone/>
            </a:pPr>
            <a:r>
              <a:rPr lang="ar-DZ" dirty="0" smtClean="0"/>
              <a:t>من </a:t>
            </a:r>
            <a:r>
              <a:rPr lang="ar-DZ" dirty="0" err="1" smtClean="0"/>
              <a:t>ح</a:t>
            </a:r>
            <a:r>
              <a:rPr lang="ar-DZ" dirty="0" smtClean="0"/>
              <a:t>/الأرباح أو الخسائر </a:t>
            </a:r>
          </a:p>
          <a:p>
            <a:pPr algn="r" rtl="1">
              <a:buNone/>
            </a:pPr>
            <a:r>
              <a:rPr lang="ar-DZ" dirty="0"/>
              <a:t> </a:t>
            </a:r>
            <a:r>
              <a:rPr lang="ar-DZ" dirty="0" smtClean="0"/>
              <a:t>    إلى </a:t>
            </a:r>
            <a:r>
              <a:rPr lang="ar-DZ" dirty="0" err="1" smtClean="0"/>
              <a:t>ح</a:t>
            </a:r>
            <a:r>
              <a:rPr lang="ar-DZ" dirty="0" smtClean="0"/>
              <a:t>/ مخصص مصاريف الصيانة</a:t>
            </a:r>
          </a:p>
          <a:p>
            <a:pPr algn="r" rtl="1">
              <a:buNone/>
            </a:pPr>
            <a:r>
              <a:rPr lang="ar-DZ" dirty="0" smtClean="0"/>
              <a:t>-----------4-</a:t>
            </a:r>
            <a:r>
              <a:rPr lang="ar-DZ" dirty="0" smtClean="0">
                <a:solidFill>
                  <a:srgbClr val="FF0000"/>
                </a:solidFill>
              </a:rPr>
              <a:t>عند سداد مصاريف الصيانة-</a:t>
            </a:r>
            <a:r>
              <a:rPr lang="ar-DZ" dirty="0" smtClean="0"/>
              <a:t>---</a:t>
            </a:r>
          </a:p>
          <a:p>
            <a:pPr algn="r" rtl="1">
              <a:buNone/>
            </a:pPr>
            <a:r>
              <a:rPr lang="ar-DZ" dirty="0" smtClean="0"/>
              <a:t>من </a:t>
            </a:r>
            <a:r>
              <a:rPr lang="ar-DZ" dirty="0" err="1" smtClean="0"/>
              <a:t>ح</a:t>
            </a:r>
            <a:r>
              <a:rPr lang="ar-DZ" dirty="0" smtClean="0"/>
              <a:t> / مخصص مصاريف الصيانة</a:t>
            </a:r>
          </a:p>
          <a:p>
            <a:pPr algn="r" rtl="1">
              <a:buNone/>
            </a:pPr>
            <a:r>
              <a:rPr lang="ar-DZ" dirty="0"/>
              <a:t> </a:t>
            </a:r>
            <a:r>
              <a:rPr lang="ar-DZ" dirty="0" smtClean="0"/>
              <a:t>       </a:t>
            </a:r>
            <a:r>
              <a:rPr lang="ar-DZ" dirty="0" err="1" smtClean="0"/>
              <a:t>الى</a:t>
            </a:r>
            <a:r>
              <a:rPr lang="ar-DZ" dirty="0" smtClean="0"/>
              <a:t> ح/ الصندوق</a:t>
            </a:r>
          </a:p>
          <a:p>
            <a:pPr algn="r" rtl="1">
              <a:buNone/>
            </a:pPr>
            <a:r>
              <a:rPr lang="ar-DZ" dirty="0" smtClean="0"/>
              <a:t>-----------------------------------يتبع</a:t>
            </a:r>
          </a:p>
          <a:p>
            <a:pPr algn="r" rtl="1">
              <a:buNone/>
            </a:pPr>
            <a:endParaRPr lang="ar-DZ" dirty="0" smtClean="0"/>
          </a:p>
          <a:p>
            <a:pPr algn="r" rtl="1">
              <a:buNone/>
            </a:pPr>
            <a:endParaRPr lang="fr-F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8929718" cy="6858000"/>
          </a:xfrm>
        </p:spPr>
        <p:txBody>
          <a:bodyPr/>
          <a:lstStyle/>
          <a:p>
            <a:pPr algn="r" rtl="1">
              <a:buNone/>
            </a:pPr>
            <a:r>
              <a:rPr lang="ar-DZ" dirty="0" smtClean="0"/>
              <a:t>-------5 -</a:t>
            </a:r>
            <a:r>
              <a:rPr lang="ar-DZ" dirty="0" smtClean="0">
                <a:solidFill>
                  <a:srgbClr val="FF0000"/>
                </a:solidFill>
              </a:rPr>
              <a:t>عند احتساب قسط </a:t>
            </a:r>
            <a:r>
              <a:rPr lang="ar-DZ" dirty="0" err="1" smtClean="0">
                <a:solidFill>
                  <a:srgbClr val="FF0000"/>
                </a:solidFill>
              </a:rPr>
              <a:t>الاهلاك</a:t>
            </a:r>
            <a:r>
              <a:rPr lang="ar-DZ" dirty="0" smtClean="0">
                <a:solidFill>
                  <a:srgbClr val="FF0000"/>
                </a:solidFill>
              </a:rPr>
              <a:t>-</a:t>
            </a:r>
            <a:r>
              <a:rPr lang="ar-DZ" dirty="0" smtClean="0"/>
              <a:t>-----</a:t>
            </a:r>
            <a:endParaRPr lang="ar-DZ" dirty="0"/>
          </a:p>
          <a:p>
            <a:pPr algn="r" rtl="1">
              <a:buNone/>
            </a:pPr>
            <a:r>
              <a:rPr lang="ar-DZ" dirty="0" smtClean="0"/>
              <a:t>من </a:t>
            </a:r>
            <a:r>
              <a:rPr lang="ar-SA" dirty="0" smtClean="0"/>
              <a:t> </a:t>
            </a:r>
            <a:r>
              <a:rPr lang="ar-SA" dirty="0"/>
              <a:t>ح/ مصروف </a:t>
            </a:r>
            <a:r>
              <a:rPr lang="ar-SA" dirty="0" err="1" smtClean="0"/>
              <a:t>اهلاك</a:t>
            </a:r>
            <a:endParaRPr lang="fr-FR" dirty="0"/>
          </a:p>
          <a:p>
            <a:pPr algn="r" rtl="1">
              <a:buNone/>
            </a:pPr>
            <a:r>
              <a:rPr lang="ar-SA" dirty="0" smtClean="0"/>
              <a:t>     </a:t>
            </a:r>
            <a:r>
              <a:rPr lang="ar-SA" dirty="0"/>
              <a:t>إلى </a:t>
            </a:r>
            <a:r>
              <a:rPr lang="ar-SA" dirty="0" err="1"/>
              <a:t>ح</a:t>
            </a:r>
            <a:r>
              <a:rPr lang="ar-SA" dirty="0"/>
              <a:t>/ مخصص </a:t>
            </a:r>
            <a:r>
              <a:rPr lang="ar-DZ" dirty="0"/>
              <a:t>ا</a:t>
            </a:r>
            <a:r>
              <a:rPr lang="ar-SA" dirty="0" smtClean="0"/>
              <a:t>هلاك</a:t>
            </a:r>
            <a:r>
              <a:rPr lang="ar-DZ" dirty="0" smtClean="0"/>
              <a:t> الأصول المؤجرة</a:t>
            </a:r>
          </a:p>
          <a:p>
            <a:pPr algn="r" rtl="1">
              <a:buNone/>
            </a:pPr>
            <a:r>
              <a:rPr lang="ar-DZ" dirty="0" smtClean="0"/>
              <a:t>-------</a:t>
            </a:r>
            <a:r>
              <a:rPr lang="ar-DZ" dirty="0" smtClean="0">
                <a:solidFill>
                  <a:srgbClr val="FF0000"/>
                </a:solidFill>
              </a:rPr>
              <a:t>6- إيرادات الأصول المؤجرة-</a:t>
            </a:r>
            <a:r>
              <a:rPr lang="ar-DZ" dirty="0" smtClean="0"/>
              <a:t>----</a:t>
            </a:r>
          </a:p>
          <a:p>
            <a:pPr algn="r" rtl="1">
              <a:buNone/>
            </a:pPr>
            <a:r>
              <a:rPr lang="ar-SA" dirty="0" smtClean="0"/>
              <a:t>من </a:t>
            </a:r>
            <a:r>
              <a:rPr lang="ar-SA" dirty="0" err="1"/>
              <a:t>ح</a:t>
            </a:r>
            <a:r>
              <a:rPr lang="ar-SA" dirty="0"/>
              <a:t>/ المستأجر/الخزينة/الحسابات </a:t>
            </a:r>
            <a:r>
              <a:rPr lang="ar-SA" dirty="0" smtClean="0"/>
              <a:t>الجارية</a:t>
            </a:r>
            <a:endParaRPr lang="ar-DZ" dirty="0" smtClean="0"/>
          </a:p>
          <a:p>
            <a:pPr algn="r" rtl="1">
              <a:buNone/>
            </a:pPr>
            <a:r>
              <a:rPr lang="ar-DZ" dirty="0"/>
              <a:t> </a:t>
            </a:r>
            <a:r>
              <a:rPr lang="ar-DZ" dirty="0" smtClean="0"/>
              <a:t>         إلى ح</a:t>
            </a:r>
            <a:r>
              <a:rPr lang="ar-SA" dirty="0" smtClean="0"/>
              <a:t>/ </a:t>
            </a:r>
            <a:r>
              <a:rPr lang="ar-SA" dirty="0"/>
              <a:t>إيراد الإجارة(السنة </a:t>
            </a:r>
            <a:r>
              <a:rPr lang="ar-SA" dirty="0" smtClean="0"/>
              <a:t>الحالية</a:t>
            </a:r>
            <a:r>
              <a:rPr lang="fr-FR" dirty="0" smtClean="0"/>
              <a:t>(</a:t>
            </a:r>
            <a:endParaRPr lang="ar-DZ" dirty="0" smtClean="0"/>
          </a:p>
          <a:p>
            <a:pPr algn="r" rtl="1">
              <a:buNone/>
            </a:pPr>
            <a:r>
              <a:rPr lang="ar-DZ" dirty="0" smtClean="0"/>
              <a:t>-------7- </a:t>
            </a:r>
            <a:r>
              <a:rPr lang="ar-DZ" dirty="0" smtClean="0">
                <a:solidFill>
                  <a:srgbClr val="FF0000"/>
                </a:solidFill>
              </a:rPr>
              <a:t>تقويم الأصول المؤجرة في نهاية السنة </a:t>
            </a:r>
            <a:r>
              <a:rPr lang="ar-DZ" dirty="0" smtClean="0"/>
              <a:t>----</a:t>
            </a:r>
          </a:p>
          <a:p>
            <a:pPr algn="r" rtl="1">
              <a:buNone/>
            </a:pPr>
            <a:r>
              <a:rPr lang="ar-DZ" dirty="0" smtClean="0"/>
              <a:t>من </a:t>
            </a:r>
            <a:r>
              <a:rPr lang="ar-SA" dirty="0" smtClean="0"/>
              <a:t> </a:t>
            </a:r>
            <a:r>
              <a:rPr lang="ar-SA" dirty="0"/>
              <a:t>ح/ قائمة </a:t>
            </a:r>
            <a:r>
              <a:rPr lang="ar-SA" dirty="0" smtClean="0"/>
              <a:t>الدخل</a:t>
            </a:r>
            <a:r>
              <a:rPr lang="ar-DZ" dirty="0" smtClean="0"/>
              <a:t>( الأرباح أو الخسائر )</a:t>
            </a:r>
            <a:endParaRPr lang="fr-FR" dirty="0"/>
          </a:p>
          <a:p>
            <a:pPr algn="r" rtl="1">
              <a:buNone/>
            </a:pPr>
            <a:r>
              <a:rPr lang="ar-DZ" dirty="0" smtClean="0"/>
              <a:t>    </a:t>
            </a:r>
            <a:r>
              <a:rPr lang="ar-SA" dirty="0" smtClean="0"/>
              <a:t>  </a:t>
            </a:r>
            <a:r>
              <a:rPr lang="ar-SA" dirty="0"/>
              <a:t>إلى </a:t>
            </a:r>
            <a:r>
              <a:rPr lang="ar-SA" dirty="0" err="1"/>
              <a:t>ح</a:t>
            </a:r>
            <a:r>
              <a:rPr lang="ar-SA" dirty="0"/>
              <a:t>/ مخصص هبوط الأصول </a:t>
            </a:r>
            <a:r>
              <a:rPr lang="ar-SA" dirty="0" smtClean="0"/>
              <a:t>المؤجر</a:t>
            </a:r>
            <a:endParaRPr lang="ar-DZ" dirty="0" smtClean="0"/>
          </a:p>
          <a:p>
            <a:pPr algn="r" rtl="1">
              <a:buNone/>
            </a:pPr>
            <a:r>
              <a:rPr lang="ar-DZ" dirty="0" smtClean="0"/>
              <a:t>----------------------------------------------</a:t>
            </a:r>
            <a:endParaRPr lang="fr-FR" dirty="0"/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0000" lnSpcReduction="20000"/>
          </a:bodyPr>
          <a:lstStyle/>
          <a:p>
            <a:pPr algn="r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تطبيق 1- </a:t>
            </a:r>
            <a:r>
              <a:rPr lang="ar-DZ" b="1" dirty="0" err="1" smtClean="0">
                <a:solidFill>
                  <a:srgbClr val="FF0000"/>
                </a:solidFill>
              </a:rPr>
              <a:t>الاجارة</a:t>
            </a:r>
            <a:r>
              <a:rPr lang="ar-DZ" b="1" dirty="0" smtClean="0">
                <a:solidFill>
                  <a:srgbClr val="FF0000"/>
                </a:solidFill>
              </a:rPr>
              <a:t> التشغيلية</a:t>
            </a:r>
            <a:endParaRPr lang="fr-FR" b="1" dirty="0">
              <a:solidFill>
                <a:srgbClr val="FF0000"/>
              </a:solidFill>
            </a:endParaRPr>
          </a:p>
          <a:p>
            <a:pPr algn="r" rtl="1">
              <a:buNone/>
            </a:pPr>
            <a:r>
              <a:rPr lang="ar-SA" dirty="0"/>
              <a:t>-في 15/4/2019 اقتنى بنك السلام بناية بمبلغ 5000000 دينار من أمواله الخاصة ، يطبق المصرف طريقة القسط الثابت، مدة المنفعة 20 سنة وقدرت الخردة بمبلغ1000000دينار.</a:t>
            </a:r>
            <a:endParaRPr lang="fr-FR" dirty="0"/>
          </a:p>
          <a:p>
            <a:pPr algn="r" rtl="1">
              <a:buNone/>
            </a:pPr>
            <a:r>
              <a:rPr lang="ar-DZ" dirty="0" smtClean="0"/>
              <a:t>-</a:t>
            </a:r>
            <a:r>
              <a:rPr lang="ar-SA" dirty="0" smtClean="0"/>
              <a:t>في </a:t>
            </a:r>
            <a:r>
              <a:rPr lang="ar-SA" dirty="0"/>
              <a:t>1/6/2019 -قام المصرف بتأجير المبنى لإحدى الشركات مقابل120000دينار وفق الشروط التالية:</a:t>
            </a:r>
            <a:endParaRPr lang="fr-FR" dirty="0"/>
          </a:p>
          <a:p>
            <a:pPr algn="r" rtl="1">
              <a:buNone/>
            </a:pPr>
            <a:r>
              <a:rPr lang="ar-SA" dirty="0"/>
              <a:t>-يدفع المستأجر الإيجار مقدما في بداية كل سنة أي في 1/6 ،</a:t>
            </a:r>
            <a:endParaRPr lang="fr-FR" dirty="0"/>
          </a:p>
          <a:p>
            <a:pPr algn="r" rtl="1">
              <a:buNone/>
            </a:pPr>
            <a:r>
              <a:rPr lang="ar-SA" dirty="0"/>
              <a:t>-مدة العقد 10 سنوات،</a:t>
            </a:r>
            <a:endParaRPr lang="fr-FR" dirty="0"/>
          </a:p>
          <a:p>
            <a:pPr algn="r" rtl="1">
              <a:buNone/>
            </a:pPr>
            <a:r>
              <a:rPr lang="ar-SA" dirty="0"/>
              <a:t>-يتحمل المستأجر مصاريف الكهرباء والماء،</a:t>
            </a:r>
            <a:endParaRPr lang="fr-FR" dirty="0"/>
          </a:p>
          <a:p>
            <a:pPr algn="r" rtl="1">
              <a:buNone/>
            </a:pPr>
            <a:r>
              <a:rPr lang="ar-SA" dirty="0"/>
              <a:t>واليك العمليات التي تمت :</a:t>
            </a:r>
            <a:endParaRPr lang="fr-FR" dirty="0"/>
          </a:p>
          <a:p>
            <a:pPr algn="r" rtl="1">
              <a:buNone/>
            </a:pPr>
            <a:r>
              <a:rPr lang="ar-SA" dirty="0"/>
              <a:t>-في 1/6/2019 استلم المصرف إيجار مقدم لسنة 2019، كما دفع مبلغ 20000 دينار مقابل مصاريف تعاقد للمحامي..واعتبرت تكاليف تعاقد مهمة نسبيا،</a:t>
            </a:r>
            <a:endParaRPr lang="fr-FR" dirty="0"/>
          </a:p>
          <a:p>
            <a:pPr algn="r" rtl="1">
              <a:buNone/>
            </a:pPr>
            <a:r>
              <a:rPr lang="ar-SA" dirty="0"/>
              <a:t>- قرر المصرف تخصيص مبلغ 50000 دينار مقابل مصاريف إصلاحات ذات أهمية نسبية متوقع القيام </a:t>
            </a:r>
            <a:r>
              <a:rPr lang="ar-SA" dirty="0" err="1"/>
              <a:t>بها</a:t>
            </a:r>
            <a:r>
              <a:rPr lang="ar-SA" dirty="0"/>
              <a:t> خلال فترة العقد،</a:t>
            </a:r>
            <a:endParaRPr lang="fr-FR" dirty="0"/>
          </a:p>
          <a:p>
            <a:pPr algn="r" rtl="1">
              <a:buNone/>
            </a:pPr>
            <a:r>
              <a:rPr lang="ar-SA" dirty="0"/>
              <a:t>-في 10/10/2019 قام المصرف بإصلاح صنبور الماء ودفع مبلغ 800 دينار ،</a:t>
            </a:r>
            <a:endParaRPr lang="fr-FR" dirty="0"/>
          </a:p>
          <a:p>
            <a:pPr algn="r" rtl="1">
              <a:buNone/>
            </a:pPr>
            <a:r>
              <a:rPr lang="ar-SA" dirty="0"/>
              <a:t>- في 31/12/2020 لم تقم الشركة بدفع ما عليها من إيجار ، ووعدت بتسديد كامل الإيجار في 20/1/2021،</a:t>
            </a:r>
            <a:endParaRPr lang="fr-FR" dirty="0"/>
          </a:p>
          <a:p>
            <a:pPr algn="r" rtl="1">
              <a:buNone/>
            </a:pPr>
            <a:r>
              <a:rPr lang="ar-SA" dirty="0"/>
              <a:t>- في 31/12/2021 تبين وجود انخفاض حقيقي في قيمة العقار بقيمة 800000 دينار بسبب تغيير تنظيم المنطقة</a:t>
            </a:r>
            <a:r>
              <a:rPr lang="ar-SA" dirty="0" smtClean="0"/>
              <a:t>،</a:t>
            </a:r>
            <a:endParaRPr lang="fr-FR" dirty="0" smtClean="0"/>
          </a:p>
          <a:p>
            <a:pPr algn="r" rtl="1">
              <a:buNone/>
            </a:pPr>
            <a:r>
              <a:rPr lang="ar-SA" dirty="0" smtClean="0"/>
              <a:t>- في 5/3/2022 قام المصرف بإجراء صيانة للسطح بمبلغ 190000 دينار</a:t>
            </a:r>
            <a:endParaRPr lang="fr-FR" dirty="0" smtClean="0"/>
          </a:p>
          <a:p>
            <a:pPr algn="r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ا</a:t>
            </a:r>
            <a:r>
              <a:rPr lang="ar-SA" b="1" dirty="0" smtClean="0">
                <a:solidFill>
                  <a:srgbClr val="FF0000"/>
                </a:solidFill>
              </a:rPr>
              <a:t>لمطلوب- </a:t>
            </a:r>
            <a:r>
              <a:rPr lang="ar-SA" b="1" dirty="0">
                <a:solidFill>
                  <a:srgbClr val="FF0000"/>
                </a:solidFill>
              </a:rPr>
              <a:t>سجل كل العمليات للسنوات التالية : 2019 -2020 -2021 و2022</a:t>
            </a:r>
            <a:endParaRPr lang="fr-FR" b="1" dirty="0">
              <a:solidFill>
                <a:srgbClr val="FF0000"/>
              </a:solidFill>
            </a:endParaRPr>
          </a:p>
          <a:p>
            <a:pPr rtl="1"/>
            <a:r>
              <a:rPr lang="ar-SA" b="1" dirty="0"/>
              <a:t> </a:t>
            </a:r>
            <a:endParaRPr lang="fr-FR" dirty="0"/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 algn="r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2</a:t>
            </a:r>
            <a:r>
              <a:rPr lang="ar-SA" b="1" dirty="0" smtClean="0">
                <a:solidFill>
                  <a:srgbClr val="FF0000"/>
                </a:solidFill>
              </a:rPr>
              <a:t>-</a:t>
            </a:r>
            <a:r>
              <a:rPr lang="ar-DZ" b="1" dirty="0" smtClean="0">
                <a:solidFill>
                  <a:srgbClr val="FF0000"/>
                </a:solidFill>
              </a:rPr>
              <a:t>ا</a:t>
            </a:r>
            <a:r>
              <a:rPr lang="ar-SA" b="1" dirty="0" smtClean="0">
                <a:solidFill>
                  <a:srgbClr val="FF0000"/>
                </a:solidFill>
              </a:rPr>
              <a:t>لإجارة </a:t>
            </a:r>
            <a:r>
              <a:rPr lang="ar-SA" b="1" dirty="0">
                <a:solidFill>
                  <a:srgbClr val="FF0000"/>
                </a:solidFill>
              </a:rPr>
              <a:t>المنتهية </a:t>
            </a:r>
            <a:r>
              <a:rPr lang="ar-SA" b="1" dirty="0" smtClean="0">
                <a:solidFill>
                  <a:srgbClr val="FF0000"/>
                </a:solidFill>
              </a:rPr>
              <a:t>بالتمليك </a:t>
            </a:r>
            <a:r>
              <a:rPr lang="ar-SA" b="1" dirty="0">
                <a:solidFill>
                  <a:srgbClr val="FF0000"/>
                </a:solidFill>
              </a:rPr>
              <a:t>في حالة كون المصرف </a:t>
            </a:r>
            <a:r>
              <a:rPr lang="ar-SA" b="1" dirty="0" smtClean="0">
                <a:solidFill>
                  <a:srgbClr val="FF0000"/>
                </a:solidFill>
              </a:rPr>
              <a:t>مؤجرا</a:t>
            </a:r>
            <a:r>
              <a:rPr lang="ar-DZ" b="1" dirty="0" smtClean="0"/>
              <a:t>:</a:t>
            </a:r>
          </a:p>
          <a:p>
            <a:pPr algn="r" rtl="1">
              <a:buNone/>
            </a:pPr>
            <a:r>
              <a:rPr lang="ar-SA" b="1" dirty="0">
                <a:solidFill>
                  <a:srgbClr val="FF0000"/>
                </a:solidFill>
              </a:rPr>
              <a:t>أولا- </a:t>
            </a:r>
            <a:r>
              <a:rPr lang="ar-DZ" b="1" dirty="0">
                <a:solidFill>
                  <a:srgbClr val="FF0000"/>
                </a:solidFill>
              </a:rPr>
              <a:t>التأجير المنتهي بالتمليك عن طريق الهبة: </a:t>
            </a:r>
            <a:r>
              <a:rPr lang="ar-SA" dirty="0"/>
              <a:t>تقاس الموجودات المقتناة بغرض الإجارة المنتهية بالتمليك عند اقتنائها بتكلفة الاقتناء </a:t>
            </a:r>
            <a:endParaRPr lang="ar-DZ" dirty="0" smtClean="0"/>
          </a:p>
          <a:p>
            <a:pPr algn="r" rtl="1">
              <a:buNone/>
            </a:pPr>
            <a:r>
              <a:rPr lang="ar-SA" dirty="0" smtClean="0"/>
              <a:t>( </a:t>
            </a:r>
            <a:r>
              <a:rPr lang="ar-SA" dirty="0"/>
              <a:t>التكلفة التاريخية) وينطبق عليها ما جاء بخصوص معالجة الإجارة التشغيلية، حيث يقوم المصرف بتسجيل التالي</a:t>
            </a:r>
            <a:r>
              <a:rPr lang="ar-SA" dirty="0" smtClean="0"/>
              <a:t>:</a:t>
            </a:r>
            <a:endParaRPr lang="ar-DZ" dirty="0" smtClean="0"/>
          </a:p>
          <a:p>
            <a:pPr algn="r" rtl="1">
              <a:buNone/>
            </a:pPr>
            <a:r>
              <a:rPr lang="ar-DZ" dirty="0" smtClean="0"/>
              <a:t>---------</a:t>
            </a:r>
            <a:r>
              <a:rPr lang="ar-DZ" dirty="0" smtClean="0">
                <a:solidFill>
                  <a:srgbClr val="FF0000"/>
                </a:solidFill>
              </a:rPr>
              <a:t>عند الاقتناء-</a:t>
            </a:r>
            <a:r>
              <a:rPr lang="ar-DZ" dirty="0" smtClean="0"/>
              <a:t>------------------------</a:t>
            </a:r>
          </a:p>
          <a:p>
            <a:pPr algn="r" rtl="1">
              <a:buNone/>
            </a:pPr>
            <a:r>
              <a:rPr lang="ar-SA" dirty="0" smtClean="0"/>
              <a:t>من </a:t>
            </a:r>
            <a:r>
              <a:rPr lang="ar-SA" dirty="0" err="1"/>
              <a:t>ح</a:t>
            </a:r>
            <a:r>
              <a:rPr lang="ar-SA" dirty="0"/>
              <a:t>/ موجودات مقتناه بغرض الإجارة </a:t>
            </a:r>
            <a:r>
              <a:rPr lang="ar-DZ" dirty="0" smtClean="0"/>
              <a:t>المنتهية بالتمليك</a:t>
            </a:r>
            <a:r>
              <a:rPr lang="ar-SA" dirty="0" smtClean="0"/>
              <a:t>    </a:t>
            </a:r>
            <a:endParaRPr lang="fr-FR" dirty="0"/>
          </a:p>
          <a:p>
            <a:pPr algn="r" rtl="1">
              <a:buNone/>
            </a:pPr>
            <a:r>
              <a:rPr lang="ar-DZ" dirty="0" smtClean="0"/>
              <a:t>      </a:t>
            </a:r>
            <a:r>
              <a:rPr lang="ar-SA" dirty="0" smtClean="0"/>
              <a:t>  إلى </a:t>
            </a:r>
            <a:r>
              <a:rPr lang="ar-SA" dirty="0"/>
              <a:t>ح/ </a:t>
            </a:r>
            <a:r>
              <a:rPr lang="ar-SA" dirty="0" smtClean="0"/>
              <a:t>الخزينة</a:t>
            </a:r>
            <a:endParaRPr lang="ar-DZ" dirty="0" smtClean="0"/>
          </a:p>
          <a:p>
            <a:pPr algn="r" rtl="1">
              <a:buNone/>
            </a:pPr>
            <a:r>
              <a:rPr lang="ar-DZ" dirty="0" smtClean="0"/>
              <a:t>---------</a:t>
            </a:r>
            <a:r>
              <a:rPr lang="ar-DZ" dirty="0" smtClean="0">
                <a:solidFill>
                  <a:srgbClr val="FF0000"/>
                </a:solidFill>
              </a:rPr>
              <a:t>عند  التأجير </a:t>
            </a:r>
            <a:r>
              <a:rPr lang="ar-DZ" dirty="0" smtClean="0"/>
              <a:t>--------------------</a:t>
            </a:r>
          </a:p>
          <a:p>
            <a:pPr algn="r" rtl="1">
              <a:buNone/>
            </a:pPr>
            <a:r>
              <a:rPr lang="ar-SA" dirty="0"/>
              <a:t>من </a:t>
            </a:r>
            <a:r>
              <a:rPr lang="ar-SA" dirty="0" err="1"/>
              <a:t>ح</a:t>
            </a:r>
            <a:r>
              <a:rPr lang="ar-SA" dirty="0"/>
              <a:t>/ موجودات مؤجرة إجارة منتهية بالتمليك     </a:t>
            </a:r>
            <a:endParaRPr lang="fr-FR" dirty="0"/>
          </a:p>
          <a:p>
            <a:pPr algn="r" rtl="1">
              <a:buNone/>
            </a:pPr>
            <a:r>
              <a:rPr lang="ar-SA" dirty="0" smtClean="0"/>
              <a:t>        </a:t>
            </a:r>
            <a:r>
              <a:rPr lang="ar-SA" dirty="0"/>
              <a:t>إلى </a:t>
            </a:r>
            <a:r>
              <a:rPr lang="ar-SA" dirty="0" err="1" smtClean="0"/>
              <a:t>ح</a:t>
            </a:r>
            <a:r>
              <a:rPr lang="ar-DZ" dirty="0" smtClean="0"/>
              <a:t> </a:t>
            </a:r>
            <a:r>
              <a:rPr lang="ar-SA" dirty="0" smtClean="0"/>
              <a:t>/ </a:t>
            </a:r>
            <a:r>
              <a:rPr lang="ar-SA" dirty="0"/>
              <a:t>موجودات مقتناة بغرض الإجارة </a:t>
            </a:r>
            <a:r>
              <a:rPr lang="ar-DZ" dirty="0" smtClean="0"/>
              <a:t>المنتهية بالتمليك</a:t>
            </a:r>
          </a:p>
          <a:p>
            <a:pPr algn="r" rtl="1">
              <a:buNone/>
            </a:pPr>
            <a:r>
              <a:rPr lang="ar-DZ" dirty="0" smtClean="0"/>
              <a:t>----------</a:t>
            </a:r>
            <a:r>
              <a:rPr lang="ar-DZ" dirty="0" smtClean="0">
                <a:solidFill>
                  <a:srgbClr val="FF0000"/>
                </a:solidFill>
              </a:rPr>
              <a:t>عند تحصيل إيرادات الإجارة </a:t>
            </a:r>
            <a:r>
              <a:rPr lang="ar-DZ" dirty="0" smtClean="0"/>
              <a:t>------</a:t>
            </a:r>
          </a:p>
          <a:p>
            <a:pPr algn="r" rtl="1">
              <a:buNone/>
            </a:pPr>
            <a:r>
              <a:rPr lang="ar-SA" dirty="0"/>
              <a:t>من </a:t>
            </a:r>
            <a:r>
              <a:rPr lang="ar-SA" dirty="0" err="1"/>
              <a:t>ح</a:t>
            </a:r>
            <a:r>
              <a:rPr lang="ar-SA" dirty="0"/>
              <a:t>/ الخزينة</a:t>
            </a:r>
            <a:endParaRPr lang="fr-FR" dirty="0"/>
          </a:p>
          <a:p>
            <a:pPr algn="r" rtl="1">
              <a:buNone/>
            </a:pPr>
            <a:r>
              <a:rPr lang="ar-SA" dirty="0"/>
              <a:t> </a:t>
            </a:r>
            <a:r>
              <a:rPr lang="ar-SA" dirty="0" err="1"/>
              <a:t>الى</a:t>
            </a:r>
            <a:r>
              <a:rPr lang="ar-SA" dirty="0"/>
              <a:t> ح/ </a:t>
            </a:r>
            <a:r>
              <a:rPr lang="ar-SA" dirty="0" smtClean="0"/>
              <a:t>إيرادات </a:t>
            </a:r>
            <a:r>
              <a:rPr lang="ar-SA" dirty="0"/>
              <a:t>الإجارة </a:t>
            </a:r>
            <a:r>
              <a:rPr lang="ar-DZ" dirty="0" smtClean="0"/>
              <a:t>/ أرباح الاستثمار</a:t>
            </a:r>
          </a:p>
          <a:p>
            <a:pPr algn="r" rtl="1">
              <a:buNone/>
            </a:pPr>
            <a:r>
              <a:rPr lang="ar-DZ" dirty="0" smtClean="0"/>
              <a:t>------------------------------------------يتبع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3168</TotalTime>
  <Words>1338</Words>
  <Application>Microsoft Office PowerPoint</Application>
  <PresentationFormat>Affichage à l'écran (4:3)</PresentationFormat>
  <Paragraphs>171</Paragraphs>
  <Slides>14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DJEMAA</dc:creator>
  <cp:lastModifiedBy>DJEMAA</cp:lastModifiedBy>
  <cp:revision>28</cp:revision>
  <dcterms:created xsi:type="dcterms:W3CDTF">2022-11-12T16:38:03Z</dcterms:created>
  <dcterms:modified xsi:type="dcterms:W3CDTF">2023-11-17T06:31:18Z</dcterms:modified>
</cp:coreProperties>
</file>