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434" autoAdjust="0"/>
  </p:normalViewPr>
  <p:slideViewPr>
    <p:cSldViewPr snapToGrid="0">
      <p:cViewPr varScale="1">
        <p:scale>
          <a:sx n="71" d="100"/>
          <a:sy n="71" d="100"/>
        </p:scale>
        <p:origin x="57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0D5D07-B035-4A03-A9FC-00E784A35B92}" type="datetimeFigureOut">
              <a:rPr lang="fr-FR" smtClean="0"/>
              <a:t>08/12/2024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DFE9F9-0335-4935-9D53-33FF5590A984}" type="slidenum">
              <a:rPr lang="fr-FR" smtClean="0"/>
              <a:t>‹N°›</a:t>
            </a:fld>
            <a:endParaRPr lang="fr-FR"/>
          </a:p>
        </p:txBody>
      </p:sp>
    </p:spTree>
    <p:extLst>
      <p:ext uri="{BB962C8B-B14F-4D97-AF65-F5344CB8AC3E}">
        <p14:creationId xmlns:p14="http://schemas.microsoft.com/office/powerpoint/2010/main" val="3297585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6DFE9F9-0335-4935-9D53-33FF5590A984}" type="slidenum">
              <a:rPr lang="fr-FR" smtClean="0"/>
              <a:t>5</a:t>
            </a:fld>
            <a:endParaRPr lang="fr-FR"/>
          </a:p>
        </p:txBody>
      </p:sp>
    </p:spTree>
    <p:extLst>
      <p:ext uri="{BB962C8B-B14F-4D97-AF65-F5344CB8AC3E}">
        <p14:creationId xmlns:p14="http://schemas.microsoft.com/office/powerpoint/2010/main" val="192061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18878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78897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2040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71952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671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630144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990196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6427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31767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3A1C593-65D0-4073-BCC9-577B9352EA9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294955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059165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834400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19931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05376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3A1C593-65D0-4073-BCC9-577B9352EA97}"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44891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3A1C593-65D0-4073-BCC9-577B9352EA97}"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6824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A1C593-65D0-4073-BCC9-577B9352EA97}" type="datetimeFigureOut">
              <a:rPr lang="en-US" smtClean="0"/>
              <a:t>12/8/2024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531128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9797" y="1476687"/>
            <a:ext cx="7766936" cy="1646302"/>
          </a:xfrm>
        </p:spPr>
        <p:txBody>
          <a:bodyPr/>
          <a:lstStyle/>
          <a:p>
            <a:pPr algn="ctr"/>
            <a:r>
              <a:rPr lang="ar-DZ" dirty="0" smtClean="0">
                <a:latin typeface="Times New Roman" panose="02020603050405020304" pitchFamily="18" charset="0"/>
                <a:cs typeface="Times New Roman" panose="02020603050405020304" pitchFamily="18" charset="0"/>
              </a:rPr>
              <a:t>تدقيق دورة المبيعات</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pPr algn="r"/>
            <a:r>
              <a:rPr lang="ar-DZ" sz="2400" dirty="0" smtClean="0">
                <a:latin typeface="Times New Roman" panose="02020603050405020304" pitchFamily="18" charset="0"/>
                <a:cs typeface="Times New Roman" panose="02020603050405020304" pitchFamily="18" charset="0"/>
              </a:rPr>
              <a:t> </a:t>
            </a:r>
            <a:r>
              <a:rPr lang="ar-DZ" sz="2400" dirty="0" smtClean="0">
                <a:latin typeface="Times New Roman" panose="02020603050405020304" pitchFamily="18" charset="0"/>
                <a:cs typeface="Times New Roman" panose="02020603050405020304" pitchFamily="18" charset="0"/>
              </a:rPr>
              <a:t>ماستر 2 : </a:t>
            </a:r>
            <a:r>
              <a:rPr lang="ar-DZ" sz="2400" smtClean="0">
                <a:latin typeface="Times New Roman" panose="02020603050405020304" pitchFamily="18" charset="0"/>
                <a:cs typeface="Times New Roman" panose="02020603050405020304" pitchFamily="18" charset="0"/>
              </a:rPr>
              <a:t>مالية المؤسسة</a:t>
            </a:r>
            <a:endParaRPr lang="ar-DZ" sz="2400" dirty="0" smtClean="0">
              <a:latin typeface="Times New Roman" panose="02020603050405020304" pitchFamily="18" charset="0"/>
              <a:cs typeface="Times New Roman" panose="02020603050405020304" pitchFamily="18" charset="0"/>
            </a:endParaRPr>
          </a:p>
          <a:p>
            <a:pPr algn="l" rtl="1"/>
            <a:r>
              <a:rPr lang="ar-DZ" sz="2400" dirty="0" smtClean="0">
                <a:latin typeface="Times New Roman" panose="02020603050405020304" pitchFamily="18" charset="0"/>
                <a:cs typeface="Times New Roman" panose="02020603050405020304" pitchFamily="18" charset="0"/>
              </a:rPr>
              <a:t> </a:t>
            </a:r>
            <a:r>
              <a:rPr lang="ar-DZ" sz="2400" dirty="0" smtClean="0">
                <a:latin typeface="Times New Roman" panose="02020603050405020304" pitchFamily="18" charset="0"/>
                <a:cs typeface="Times New Roman" panose="02020603050405020304" pitchFamily="18" charset="0"/>
              </a:rPr>
              <a:t>تدقيق و محاسبة</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013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96434" y="632012"/>
            <a:ext cx="4491593" cy="766482"/>
          </a:xfrm>
        </p:spPr>
        <p:txBody>
          <a:bodyPr/>
          <a:lstStyle/>
          <a:p>
            <a:pPr algn="r" rtl="1"/>
            <a:r>
              <a:rPr lang="ar-DZ" dirty="0" smtClean="0">
                <a:latin typeface="Times New Roman" panose="02020603050405020304" pitchFamily="18" charset="0"/>
                <a:cs typeface="Times New Roman" panose="02020603050405020304" pitchFamily="18" charset="0"/>
              </a:rPr>
              <a:t>ماذا تشمل دورة المبيعات ؟</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5708525" y="2590799"/>
            <a:ext cx="4096372" cy="2646734"/>
          </a:xfrm>
        </p:spPr>
        <p:txBody>
          <a:bodyPr>
            <a:noAutofit/>
          </a:bodyPr>
          <a:lstStyle/>
          <a:p>
            <a:pPr marL="0" indent="0" algn="just" rtl="1">
              <a:buNone/>
            </a:pPr>
            <a:r>
              <a:rPr lang="ar-DZ" sz="2800" dirty="0">
                <a:solidFill>
                  <a:schemeClr val="tx1"/>
                </a:solidFill>
                <a:latin typeface="Simplified Arabic" pitchFamily="18" charset="-78"/>
                <a:cs typeface="Simplified Arabic" pitchFamily="18" charset="-78"/>
              </a:rPr>
              <a:t>تشمل دورة المبيعات كل العمليات الجارية الخاصة ببيع مختلف السلع والخدمات </a:t>
            </a:r>
            <a:r>
              <a:rPr lang="ar-DZ" sz="2800" dirty="0" smtClean="0">
                <a:solidFill>
                  <a:schemeClr val="tx1"/>
                </a:solidFill>
                <a:latin typeface="Simplified Arabic" pitchFamily="18" charset="-78"/>
                <a:cs typeface="Simplified Arabic" pitchFamily="18" charset="-78"/>
              </a:rPr>
              <a:t>المتعلقة بالنشاط</a:t>
            </a:r>
            <a:r>
              <a:rPr lang="ar-DZ" sz="2800" dirty="0">
                <a:solidFill>
                  <a:schemeClr val="tx1"/>
                </a:solidFill>
                <a:latin typeface="Simplified Arabic" pitchFamily="18" charset="-78"/>
                <a:cs typeface="Simplified Arabic" pitchFamily="18" charset="-78"/>
              </a:rPr>
              <a:t>، لتبدأ عادة باستلام وصولات الطلب من الزبائن وتنتهي بتحصيل المستحقات </a:t>
            </a:r>
            <a:r>
              <a:rPr lang="ar-DZ" sz="2800" dirty="0" smtClean="0">
                <a:solidFill>
                  <a:schemeClr val="tx1"/>
                </a:solidFill>
                <a:latin typeface="Simplified Arabic" pitchFamily="18" charset="-78"/>
                <a:cs typeface="Simplified Arabic" pitchFamily="18" charset="-78"/>
              </a:rPr>
              <a:t>منهم</a:t>
            </a:r>
            <a:r>
              <a:rPr lang="ar-DZ" sz="2800" dirty="0">
                <a:solidFill>
                  <a:schemeClr val="tx1"/>
                </a:solidFill>
                <a:latin typeface="Simplified Arabic" pitchFamily="18" charset="-78"/>
                <a:cs typeface="Simplified Arabic" pitchFamily="18" charset="-78"/>
              </a:rPr>
              <a:t>.</a:t>
            </a:r>
          </a:p>
        </p:txBody>
      </p:sp>
      <p:sp>
        <p:nvSpPr>
          <p:cNvPr id="4" name="Titre 1"/>
          <p:cNvSpPr txBox="1">
            <a:spLocks/>
          </p:cNvSpPr>
          <p:nvPr/>
        </p:nvSpPr>
        <p:spPr>
          <a:xfrm>
            <a:off x="273410" y="609600"/>
            <a:ext cx="4500296"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DZ" dirty="0" smtClean="0">
                <a:latin typeface="Times New Roman" panose="02020603050405020304" pitchFamily="18" charset="0"/>
                <a:cs typeface="Times New Roman" panose="02020603050405020304" pitchFamily="18" charset="0"/>
              </a:rPr>
              <a:t>ما هو الهدف من تدقيقها؟</a:t>
            </a:r>
            <a:endParaRPr lang="fr-FR" dirty="0">
              <a:latin typeface="Times New Roman" panose="02020603050405020304" pitchFamily="18" charset="0"/>
              <a:cs typeface="Times New Roman" panose="02020603050405020304" pitchFamily="18" charset="0"/>
            </a:endParaRPr>
          </a:p>
        </p:txBody>
      </p:sp>
      <p:sp>
        <p:nvSpPr>
          <p:cNvPr id="5" name="Flèche vers le bas 4"/>
          <p:cNvSpPr/>
          <p:nvPr/>
        </p:nvSpPr>
        <p:spPr>
          <a:xfrm>
            <a:off x="2719667" y="1515734"/>
            <a:ext cx="524435" cy="8293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vers le bas 5"/>
          <p:cNvSpPr/>
          <p:nvPr/>
        </p:nvSpPr>
        <p:spPr>
          <a:xfrm>
            <a:off x="7494494" y="1698812"/>
            <a:ext cx="524435" cy="8293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p:cNvSpPr txBox="1">
            <a:spLocks/>
          </p:cNvSpPr>
          <p:nvPr/>
        </p:nvSpPr>
        <p:spPr>
          <a:xfrm>
            <a:off x="618565" y="2590799"/>
            <a:ext cx="4267474" cy="334107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r" rtl="1">
              <a:buNone/>
            </a:pPr>
            <a:r>
              <a:rPr lang="ar-SA" sz="2800" dirty="0" smtClean="0">
                <a:solidFill>
                  <a:schemeClr val="tx1"/>
                </a:solidFill>
                <a:cs typeface="Simplified Arabic" pitchFamily="2" charset="-78"/>
              </a:rPr>
              <a:t>التحقق </a:t>
            </a:r>
            <a:r>
              <a:rPr lang="ar-SA" sz="2800" dirty="0">
                <a:solidFill>
                  <a:schemeClr val="tx1"/>
                </a:solidFill>
                <a:cs typeface="Simplified Arabic" pitchFamily="2" charset="-78"/>
              </a:rPr>
              <a:t>من تأكيدات الإدارة </a:t>
            </a:r>
            <a:r>
              <a:rPr lang="ar-SA" sz="2800" dirty="0" smtClean="0">
                <a:solidFill>
                  <a:schemeClr val="tx1"/>
                </a:solidFill>
                <a:cs typeface="Simplified Arabic" pitchFamily="2" charset="-78"/>
              </a:rPr>
              <a:t>حول</a:t>
            </a:r>
            <a:r>
              <a:rPr lang="ar-DZ" sz="2800" dirty="0" smtClean="0">
                <a:solidFill>
                  <a:schemeClr val="tx1"/>
                </a:solidFill>
                <a:cs typeface="Simplified Arabic" pitchFamily="2" charset="-78"/>
              </a:rPr>
              <a:t>:</a:t>
            </a:r>
            <a:r>
              <a:rPr lang="ar-SA" sz="2800" dirty="0" smtClean="0">
                <a:solidFill>
                  <a:schemeClr val="tx1"/>
                </a:solidFill>
                <a:cs typeface="Simplified Arabic" pitchFamily="2" charset="-78"/>
              </a:rPr>
              <a:t> </a:t>
            </a:r>
            <a:endParaRPr lang="ar-DZ" sz="2800" dirty="0" smtClean="0">
              <a:solidFill>
                <a:schemeClr val="tx1"/>
              </a:solidFill>
              <a:cs typeface="Simplified Arabic" pitchFamily="2" charset="-78"/>
            </a:endParaRPr>
          </a:p>
          <a:p>
            <a:pPr algn="r" rtl="1"/>
            <a:r>
              <a:rPr lang="ar-SA" sz="2800" dirty="0" smtClean="0">
                <a:solidFill>
                  <a:schemeClr val="tx1"/>
                </a:solidFill>
                <a:cs typeface="Simplified Arabic" pitchFamily="2" charset="-78"/>
              </a:rPr>
              <a:t>العمليات(من </a:t>
            </a:r>
            <a:r>
              <a:rPr lang="ar-SA" sz="2800" dirty="0">
                <a:solidFill>
                  <a:schemeClr val="tx1"/>
                </a:solidFill>
                <a:cs typeface="Simplified Arabic" pitchFamily="2" charset="-78"/>
              </a:rPr>
              <a:t>حيث الحدوث والاكتمال والدقة </a:t>
            </a:r>
            <a:r>
              <a:rPr lang="ar-SA" sz="2800" dirty="0" smtClean="0">
                <a:solidFill>
                  <a:schemeClr val="tx1"/>
                </a:solidFill>
                <a:cs typeface="Simplified Arabic" pitchFamily="2" charset="-78"/>
              </a:rPr>
              <a:t>والتصنيف</a:t>
            </a:r>
            <a:r>
              <a:rPr lang="ar-SA" sz="2800" dirty="0">
                <a:solidFill>
                  <a:schemeClr val="tx1"/>
                </a:solidFill>
                <a:cs typeface="Simplified Arabic" pitchFamily="2" charset="-78"/>
              </a:rPr>
              <a:t>) </a:t>
            </a:r>
          </a:p>
          <a:p>
            <a:pPr algn="r" rtl="1"/>
            <a:r>
              <a:rPr lang="ar-SA" sz="2800" dirty="0">
                <a:solidFill>
                  <a:schemeClr val="tx1"/>
                </a:solidFill>
                <a:cs typeface="Simplified Arabic" pitchFamily="2" charset="-78"/>
              </a:rPr>
              <a:t>والأرصدة (من حيث الوجود </a:t>
            </a:r>
            <a:r>
              <a:rPr lang="ar-SA" sz="2800" dirty="0" smtClean="0">
                <a:solidFill>
                  <a:schemeClr val="tx1"/>
                </a:solidFill>
                <a:cs typeface="Simplified Arabic" pitchFamily="2" charset="-78"/>
              </a:rPr>
              <a:t>والاكتمال)</a:t>
            </a:r>
            <a:endParaRPr lang="ar-SA" sz="2800" dirty="0">
              <a:solidFill>
                <a:schemeClr val="tx1"/>
              </a:solidFill>
              <a:cs typeface="Simplified Arabic" pitchFamily="2" charset="-78"/>
            </a:endParaRPr>
          </a:p>
          <a:p>
            <a:pPr marL="0" indent="0" algn="just" rtl="1">
              <a:buFont typeface="Wingdings 3" charset="2"/>
              <a:buNone/>
            </a:pPr>
            <a:endParaRPr lang="ar-DZ" sz="2800" dirty="0" smtClean="0">
              <a:latin typeface="Times New Roman" panose="02020603050405020304" pitchFamily="18" charset="0"/>
              <a:cs typeface="Times New Roman" panose="02020603050405020304" pitchFamily="18" charset="0"/>
            </a:endParaRPr>
          </a:p>
          <a:p>
            <a:pPr marL="0" indent="0" algn="just" rtl="1">
              <a:buFont typeface="Wingdings 3" charset="2"/>
              <a:buNone/>
            </a:pP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86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animBg="1"/>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8497" y="171450"/>
            <a:ext cx="8946456" cy="708212"/>
          </a:xfrm>
        </p:spPr>
        <p:txBody>
          <a:bodyPr>
            <a:normAutofit fontScale="90000"/>
          </a:bodyPr>
          <a:lstStyle/>
          <a:p>
            <a:pPr algn="ctr" rtl="1"/>
            <a:r>
              <a:rPr lang="ar-DZ" dirty="0" smtClean="0">
                <a:latin typeface="Times New Roman" panose="02020603050405020304" pitchFamily="18" charset="0"/>
                <a:cs typeface="Times New Roman" panose="02020603050405020304" pitchFamily="18" charset="0"/>
              </a:rPr>
              <a:t>الانشطة الرئيسية  التي يتم تنفيذها في المؤسسة ضمن دورة المبيعات</a:t>
            </a:r>
            <a:endParaRPr lang="fr-FR" dirty="0">
              <a:latin typeface="Times New Roman" panose="02020603050405020304" pitchFamily="18" charset="0"/>
              <a:cs typeface="Times New Roman" panose="02020603050405020304" pitchFamily="18" charset="0"/>
            </a:endParaRPr>
          </a:p>
        </p:txBody>
      </p:sp>
      <p:sp>
        <p:nvSpPr>
          <p:cNvPr id="4" name="Ellipse 3"/>
          <p:cNvSpPr/>
          <p:nvPr/>
        </p:nvSpPr>
        <p:spPr>
          <a:xfrm>
            <a:off x="7810498" y="1022526"/>
            <a:ext cx="2261347" cy="8471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b="1" dirty="0">
                <a:solidFill>
                  <a:schemeClr val="tx1"/>
                </a:solidFill>
                <a:cs typeface="Simplified Arabic" pitchFamily="2" charset="-78"/>
              </a:rPr>
              <a:t>استلام وتشغيل أمر الشراء من </a:t>
            </a:r>
            <a:r>
              <a:rPr lang="ar-SA" b="1" dirty="0" smtClean="0">
                <a:solidFill>
                  <a:schemeClr val="tx1"/>
                </a:solidFill>
                <a:cs typeface="Simplified Arabic" pitchFamily="2" charset="-78"/>
              </a:rPr>
              <a:t>ال</a:t>
            </a:r>
            <a:r>
              <a:rPr lang="ar-DZ" b="1" dirty="0" smtClean="0">
                <a:solidFill>
                  <a:schemeClr val="tx1"/>
                </a:solidFill>
                <a:cs typeface="Simplified Arabic" pitchFamily="2" charset="-78"/>
              </a:rPr>
              <a:t>زبون</a:t>
            </a:r>
            <a:endParaRPr lang="fr-FR" b="1" dirty="0">
              <a:latin typeface="Times New Roman" panose="02020603050405020304" pitchFamily="18" charset="0"/>
              <a:cs typeface="Times New Roman" panose="02020603050405020304" pitchFamily="18" charset="0"/>
            </a:endParaRPr>
          </a:p>
        </p:txBody>
      </p:sp>
      <p:cxnSp>
        <p:nvCxnSpPr>
          <p:cNvPr id="6" name="Connecteur droit avec flèche 5"/>
          <p:cNvCxnSpPr>
            <a:stCxn id="4" idx="2"/>
          </p:cNvCxnSpPr>
          <p:nvPr/>
        </p:nvCxnSpPr>
        <p:spPr>
          <a:xfrm flipH="1">
            <a:off x="6993106" y="1446108"/>
            <a:ext cx="8173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8019564" y="2023769"/>
            <a:ext cx="1878120" cy="8471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b="1" dirty="0">
                <a:solidFill>
                  <a:schemeClr val="tx1"/>
                </a:solidFill>
                <a:cs typeface="Simplified Arabic" pitchFamily="2" charset="-78"/>
              </a:rPr>
              <a:t>إعداد أمر البيع</a:t>
            </a:r>
            <a:endParaRPr lang="fr-FR" b="1" dirty="0">
              <a:latin typeface="Times New Roman" panose="02020603050405020304" pitchFamily="18" charset="0"/>
              <a:cs typeface="Times New Roman" panose="02020603050405020304" pitchFamily="18" charset="0"/>
            </a:endParaRPr>
          </a:p>
        </p:txBody>
      </p:sp>
      <p:sp>
        <p:nvSpPr>
          <p:cNvPr id="9" name="Ellipse 8"/>
          <p:cNvSpPr/>
          <p:nvPr/>
        </p:nvSpPr>
        <p:spPr>
          <a:xfrm>
            <a:off x="8070461" y="3172944"/>
            <a:ext cx="1878120" cy="8471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b="1" dirty="0">
                <a:solidFill>
                  <a:schemeClr val="tx1"/>
                </a:solidFill>
                <a:cs typeface="Simplified Arabic" pitchFamily="2" charset="-78"/>
              </a:rPr>
              <a:t>منح الائتمان والموافقة</a:t>
            </a:r>
            <a:endParaRPr lang="fr-FR" b="1" dirty="0">
              <a:latin typeface="Times New Roman" panose="02020603050405020304" pitchFamily="18" charset="0"/>
              <a:cs typeface="Times New Roman" panose="02020603050405020304" pitchFamily="18" charset="0"/>
            </a:endParaRPr>
          </a:p>
        </p:txBody>
      </p:sp>
      <p:sp>
        <p:nvSpPr>
          <p:cNvPr id="10" name="Ellipse 9"/>
          <p:cNvSpPr/>
          <p:nvPr/>
        </p:nvSpPr>
        <p:spPr>
          <a:xfrm>
            <a:off x="8113693" y="4446484"/>
            <a:ext cx="1783991" cy="8471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r>
              <a:rPr lang="ar-SA" b="1" dirty="0">
                <a:solidFill>
                  <a:schemeClr val="tx1"/>
                </a:solidFill>
                <a:cs typeface="Simplified Arabic" pitchFamily="2" charset="-78"/>
              </a:rPr>
              <a:t>شحن البضاعة</a:t>
            </a:r>
            <a:endParaRPr lang="fr-FR" b="1" dirty="0">
              <a:latin typeface="Times New Roman" panose="02020603050405020304" pitchFamily="18" charset="0"/>
              <a:cs typeface="Times New Roman" panose="02020603050405020304" pitchFamily="18" charset="0"/>
            </a:endParaRPr>
          </a:p>
        </p:txBody>
      </p:sp>
      <p:cxnSp>
        <p:nvCxnSpPr>
          <p:cNvPr id="12" name="Connecteur droit avec flèche 11"/>
          <p:cNvCxnSpPr/>
          <p:nvPr/>
        </p:nvCxnSpPr>
        <p:spPr>
          <a:xfrm flipH="1" flipV="1">
            <a:off x="7087234" y="2403098"/>
            <a:ext cx="829273" cy="4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8113693" y="5649724"/>
            <a:ext cx="1831056" cy="84716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SA" b="1" dirty="0">
                <a:solidFill>
                  <a:schemeClr val="tx1"/>
                </a:solidFill>
                <a:cs typeface="Simplified Arabic" pitchFamily="2" charset="-78"/>
              </a:rPr>
              <a:t>فاتورة </a:t>
            </a:r>
            <a:r>
              <a:rPr lang="ar-SA" b="1" dirty="0" smtClean="0">
                <a:solidFill>
                  <a:schemeClr val="tx1"/>
                </a:solidFill>
                <a:cs typeface="Simplified Arabic" pitchFamily="2" charset="-78"/>
              </a:rPr>
              <a:t>البيع</a:t>
            </a:r>
            <a:endParaRPr lang="fr-FR" b="1" dirty="0">
              <a:latin typeface="Times New Roman" panose="02020603050405020304" pitchFamily="18" charset="0"/>
              <a:cs typeface="Times New Roman" panose="02020603050405020304" pitchFamily="18" charset="0"/>
            </a:endParaRPr>
          </a:p>
        </p:txBody>
      </p:sp>
      <p:cxnSp>
        <p:nvCxnSpPr>
          <p:cNvPr id="24" name="Connecteur droit avec flèche 23"/>
          <p:cNvCxnSpPr/>
          <p:nvPr/>
        </p:nvCxnSpPr>
        <p:spPr>
          <a:xfrm flipH="1" flipV="1">
            <a:off x="7008325" y="3636857"/>
            <a:ext cx="102645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flipH="1" flipV="1">
            <a:off x="7040169" y="6073306"/>
            <a:ext cx="102645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flipH="1" flipV="1">
            <a:off x="7040168" y="4937301"/>
            <a:ext cx="102645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10114428" y="1258414"/>
            <a:ext cx="524435" cy="4459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1</a:t>
            </a:r>
            <a:endParaRPr lang="fr-FR" dirty="0"/>
          </a:p>
        </p:txBody>
      </p:sp>
      <p:sp>
        <p:nvSpPr>
          <p:cNvPr id="28" name="Ellipse 27"/>
          <p:cNvSpPr/>
          <p:nvPr/>
        </p:nvSpPr>
        <p:spPr>
          <a:xfrm>
            <a:off x="10051673" y="5850309"/>
            <a:ext cx="524435" cy="4459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5</a:t>
            </a:r>
            <a:endParaRPr lang="fr-FR" dirty="0"/>
          </a:p>
        </p:txBody>
      </p:sp>
      <p:sp>
        <p:nvSpPr>
          <p:cNvPr id="29" name="Ellipse 28"/>
          <p:cNvSpPr/>
          <p:nvPr/>
        </p:nvSpPr>
        <p:spPr>
          <a:xfrm>
            <a:off x="10076328" y="4633622"/>
            <a:ext cx="524435" cy="4459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4</a:t>
            </a:r>
            <a:endParaRPr lang="fr-FR" dirty="0"/>
          </a:p>
        </p:txBody>
      </p:sp>
      <p:sp>
        <p:nvSpPr>
          <p:cNvPr id="30" name="Ellipse 29"/>
          <p:cNvSpPr/>
          <p:nvPr/>
        </p:nvSpPr>
        <p:spPr>
          <a:xfrm>
            <a:off x="10076328" y="3373530"/>
            <a:ext cx="524435" cy="4459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3</a:t>
            </a:r>
            <a:endParaRPr lang="fr-FR" dirty="0"/>
          </a:p>
        </p:txBody>
      </p:sp>
      <p:sp>
        <p:nvSpPr>
          <p:cNvPr id="31" name="Ellipse 30"/>
          <p:cNvSpPr/>
          <p:nvPr/>
        </p:nvSpPr>
        <p:spPr>
          <a:xfrm>
            <a:off x="10114427" y="2224354"/>
            <a:ext cx="524435" cy="4459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2</a:t>
            </a:r>
            <a:endParaRPr lang="fr-FR" dirty="0"/>
          </a:p>
        </p:txBody>
      </p:sp>
      <p:sp>
        <p:nvSpPr>
          <p:cNvPr id="32" name="Rectangle 31"/>
          <p:cNvSpPr/>
          <p:nvPr/>
        </p:nvSpPr>
        <p:spPr>
          <a:xfrm>
            <a:off x="505224" y="1033171"/>
            <a:ext cx="6400800" cy="82587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SA" sz="2000" dirty="0">
                <a:solidFill>
                  <a:schemeClr val="tx1"/>
                </a:solidFill>
                <a:cs typeface="Simplified Arabic" pitchFamily="2" charset="-78"/>
              </a:rPr>
              <a:t>وهو نقطة البداية </a:t>
            </a:r>
            <a:r>
              <a:rPr lang="ar-SA" sz="2000" dirty="0" smtClean="0">
                <a:solidFill>
                  <a:schemeClr val="tx1"/>
                </a:solidFill>
                <a:cs typeface="Simplified Arabic" pitchFamily="2" charset="-78"/>
              </a:rPr>
              <a:t>وهو </a:t>
            </a:r>
            <a:r>
              <a:rPr lang="ar-SA" sz="2000" dirty="0">
                <a:solidFill>
                  <a:schemeClr val="tx1"/>
                </a:solidFill>
                <a:cs typeface="Simplified Arabic" pitchFamily="2" charset="-78"/>
              </a:rPr>
              <a:t>طلب لسلعة أو سلع محددة </a:t>
            </a:r>
            <a:r>
              <a:rPr lang="ar-SA" sz="2000" dirty="0" smtClean="0">
                <a:solidFill>
                  <a:schemeClr val="tx1"/>
                </a:solidFill>
                <a:cs typeface="Simplified Arabic" pitchFamily="2" charset="-78"/>
              </a:rPr>
              <a:t>ويترتب </a:t>
            </a:r>
            <a:r>
              <a:rPr lang="ar-SA" sz="2000" dirty="0">
                <a:solidFill>
                  <a:schemeClr val="tx1"/>
                </a:solidFill>
                <a:cs typeface="Simplified Arabic" pitchFamily="2" charset="-78"/>
              </a:rPr>
              <a:t>عليه أمر البيع</a:t>
            </a:r>
            <a:endParaRPr lang="fr-FR" sz="2000" dirty="0">
              <a:latin typeface="Times New Roman" panose="02020603050405020304" pitchFamily="18" charset="0"/>
              <a:cs typeface="Times New Roman" panose="02020603050405020304" pitchFamily="18" charset="0"/>
            </a:endParaRPr>
          </a:p>
        </p:txBody>
      </p:sp>
      <p:sp>
        <p:nvSpPr>
          <p:cNvPr id="33" name="Rectangle 32"/>
          <p:cNvSpPr/>
          <p:nvPr/>
        </p:nvSpPr>
        <p:spPr>
          <a:xfrm>
            <a:off x="483932" y="1990161"/>
            <a:ext cx="6400800" cy="82587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SA" sz="2000" dirty="0">
                <a:solidFill>
                  <a:schemeClr val="tx1"/>
                </a:solidFill>
                <a:cs typeface="Simplified Arabic" pitchFamily="2" charset="-78"/>
              </a:rPr>
              <a:t>تستلم دائرة المبيعات أمر الشراء من </a:t>
            </a:r>
            <a:r>
              <a:rPr lang="ar-SA" sz="2000" dirty="0" smtClean="0">
                <a:solidFill>
                  <a:schemeClr val="tx1"/>
                </a:solidFill>
                <a:cs typeface="Simplified Arabic" pitchFamily="2" charset="-78"/>
              </a:rPr>
              <a:t>ال</a:t>
            </a:r>
            <a:r>
              <a:rPr lang="ar-DZ" sz="2000" dirty="0" smtClean="0">
                <a:solidFill>
                  <a:schemeClr val="tx1"/>
                </a:solidFill>
                <a:cs typeface="Simplified Arabic" pitchFamily="2" charset="-78"/>
              </a:rPr>
              <a:t>زبون</a:t>
            </a:r>
            <a:r>
              <a:rPr lang="ar-SA" sz="2000" dirty="0" smtClean="0">
                <a:solidFill>
                  <a:schemeClr val="tx1"/>
                </a:solidFill>
                <a:cs typeface="Simplified Arabic" pitchFamily="2" charset="-78"/>
              </a:rPr>
              <a:t> </a:t>
            </a:r>
            <a:r>
              <a:rPr lang="ar-SA" sz="2000" dirty="0">
                <a:solidFill>
                  <a:schemeClr val="tx1"/>
                </a:solidFill>
                <a:cs typeface="Simplified Arabic" pitchFamily="2" charset="-78"/>
              </a:rPr>
              <a:t>وتعد أمر البيع من عدة نسخ متسلسلة ويحتوي وصف للبضائع وكمياتها وتفاصيل السعر وشروط الشحن</a:t>
            </a:r>
            <a:endParaRPr lang="fr-FR" sz="2000" dirty="0">
              <a:latin typeface="Times New Roman" panose="02020603050405020304" pitchFamily="18" charset="0"/>
              <a:cs typeface="Times New Roman" panose="02020603050405020304" pitchFamily="18" charset="0"/>
            </a:endParaRPr>
          </a:p>
        </p:txBody>
      </p:sp>
      <p:sp>
        <p:nvSpPr>
          <p:cNvPr id="34" name="Rectangle 33"/>
          <p:cNvSpPr/>
          <p:nvPr/>
        </p:nvSpPr>
        <p:spPr>
          <a:xfrm>
            <a:off x="483932" y="3007647"/>
            <a:ext cx="6400800" cy="125842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SA" sz="2000" dirty="0">
                <a:solidFill>
                  <a:schemeClr val="tx1"/>
                </a:solidFill>
                <a:cs typeface="Simplified Arabic" pitchFamily="2" charset="-78"/>
              </a:rPr>
              <a:t>وبموجبة تعطى الأوامر للتنفيذ أو عدم التنفيذ وذلك بعد دراسة تفصيلية للعملية والوضع المالي </a:t>
            </a:r>
            <a:r>
              <a:rPr lang="ar-SA" sz="2000" dirty="0" smtClean="0">
                <a:solidFill>
                  <a:schemeClr val="tx1"/>
                </a:solidFill>
                <a:cs typeface="Simplified Arabic" pitchFamily="2" charset="-78"/>
              </a:rPr>
              <a:t>ل</a:t>
            </a:r>
            <a:r>
              <a:rPr lang="ar-DZ" sz="2000" dirty="0">
                <a:solidFill>
                  <a:schemeClr val="tx1"/>
                </a:solidFill>
                <a:cs typeface="Simplified Arabic" pitchFamily="2" charset="-78"/>
              </a:rPr>
              <a:t>ل</a:t>
            </a:r>
            <a:r>
              <a:rPr lang="ar-DZ" sz="2000" dirty="0" smtClean="0">
                <a:solidFill>
                  <a:schemeClr val="tx1"/>
                </a:solidFill>
                <a:cs typeface="Simplified Arabic" pitchFamily="2" charset="-78"/>
              </a:rPr>
              <a:t>زبون</a:t>
            </a:r>
            <a:r>
              <a:rPr lang="ar-SA" sz="2000" dirty="0" smtClean="0">
                <a:solidFill>
                  <a:schemeClr val="tx1"/>
                </a:solidFill>
                <a:cs typeface="Simplified Arabic" pitchFamily="2" charset="-78"/>
              </a:rPr>
              <a:t> </a:t>
            </a:r>
            <a:r>
              <a:rPr lang="ar-SA" sz="2000" dirty="0">
                <a:solidFill>
                  <a:schemeClr val="tx1"/>
                </a:solidFill>
                <a:cs typeface="Simplified Arabic" pitchFamily="2" charset="-78"/>
              </a:rPr>
              <a:t>وأي قصور في هذا العمل ينتج عنه ديون معدومة والديون المشكوك فيها ، وبموجبه تتم عملية تجهيز البضاعة للشحن وتتم الموافقة بالتأشير على أمر البيع</a:t>
            </a:r>
            <a:endParaRPr lang="fr-FR" sz="2000" dirty="0">
              <a:latin typeface="Times New Roman" panose="02020603050405020304" pitchFamily="18" charset="0"/>
              <a:cs typeface="Times New Roman" panose="02020603050405020304" pitchFamily="18" charset="0"/>
            </a:endParaRPr>
          </a:p>
        </p:txBody>
      </p:sp>
      <p:sp>
        <p:nvSpPr>
          <p:cNvPr id="35" name="Rectangle 34"/>
          <p:cNvSpPr/>
          <p:nvPr/>
        </p:nvSpPr>
        <p:spPr>
          <a:xfrm>
            <a:off x="505224" y="4436115"/>
            <a:ext cx="6400800" cy="100237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SA" sz="2000" dirty="0">
                <a:solidFill>
                  <a:schemeClr val="tx1"/>
                </a:solidFill>
                <a:cs typeface="Simplified Arabic" pitchFamily="2" charset="-78"/>
              </a:rPr>
              <a:t>وبموجب هذه العملية يتم التخلي عن أصول المنشأة حيث يستلم قسم الشحن أمر البيع الموافق عليه ويعد بناءً على ذلك مستند الشحن الذي يشمل وصف للسلع وتحديد الكمية المشحونة وهو مكون من عدة نسخ</a:t>
            </a:r>
            <a:endParaRPr lang="fr-FR" sz="2000" dirty="0">
              <a:latin typeface="Times New Roman" panose="02020603050405020304" pitchFamily="18" charset="0"/>
              <a:cs typeface="Times New Roman" panose="02020603050405020304" pitchFamily="18" charset="0"/>
            </a:endParaRPr>
          </a:p>
        </p:txBody>
      </p:sp>
      <p:sp>
        <p:nvSpPr>
          <p:cNvPr id="36" name="Rectangle 35"/>
          <p:cNvSpPr/>
          <p:nvPr/>
        </p:nvSpPr>
        <p:spPr>
          <a:xfrm>
            <a:off x="639369" y="5649724"/>
            <a:ext cx="6400800" cy="10225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SA" sz="2000" dirty="0">
                <a:solidFill>
                  <a:schemeClr val="tx1"/>
                </a:solidFill>
                <a:cs typeface="Simplified Arabic" pitchFamily="2" charset="-78"/>
              </a:rPr>
              <a:t>من خلال الأقسام الأخرى يكون قسم المحاسبة قد استلم نسخة من أمر البيع ونسخة من مستند الشحن وبناءً على ذلك يستطيع أن يعد فاتورة البيع وترسل النسخة الأصلية للعميل مع إشعار التحويل ويحتفظ القسم بنسخة لديه</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30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arn(inVertic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down)">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1000"/>
                                        <p:tgtEl>
                                          <p:spTgt spid="32"/>
                                        </p:tgtEl>
                                      </p:cBhvr>
                                    </p:animEffect>
                                    <p:anim calcmode="lin" valueType="num">
                                      <p:cBhvr>
                                        <p:cTn id="63" dur="1000" fill="hold"/>
                                        <p:tgtEl>
                                          <p:spTgt spid="32"/>
                                        </p:tgtEl>
                                        <p:attrNameLst>
                                          <p:attrName>ppt_x</p:attrName>
                                        </p:attrNameLst>
                                      </p:cBhvr>
                                      <p:tavLst>
                                        <p:tav tm="0">
                                          <p:val>
                                            <p:strVal val="#ppt_x"/>
                                          </p:val>
                                        </p:tav>
                                        <p:tav tm="100000">
                                          <p:val>
                                            <p:strVal val="#ppt_x"/>
                                          </p:val>
                                        </p:tav>
                                      </p:tavLst>
                                    </p:anim>
                                    <p:anim calcmode="lin" valueType="num">
                                      <p:cBhvr>
                                        <p:cTn id="6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nodeType="click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wipe(down)">
                                      <p:cBhvr>
                                        <p:cTn id="69" dur="500"/>
                                        <p:tgtEl>
                                          <p:spTgt spid="12"/>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fade">
                                      <p:cBhvr>
                                        <p:cTn id="74" dur="1000"/>
                                        <p:tgtEl>
                                          <p:spTgt spid="33"/>
                                        </p:tgtEl>
                                      </p:cBhvr>
                                    </p:animEffect>
                                    <p:anim calcmode="lin" valueType="num">
                                      <p:cBhvr>
                                        <p:cTn id="75" dur="1000" fill="hold"/>
                                        <p:tgtEl>
                                          <p:spTgt spid="33"/>
                                        </p:tgtEl>
                                        <p:attrNameLst>
                                          <p:attrName>ppt_x</p:attrName>
                                        </p:attrNameLst>
                                      </p:cBhvr>
                                      <p:tavLst>
                                        <p:tav tm="0">
                                          <p:val>
                                            <p:strVal val="#ppt_x"/>
                                          </p:val>
                                        </p:tav>
                                        <p:tav tm="100000">
                                          <p:val>
                                            <p:strVal val="#ppt_x"/>
                                          </p:val>
                                        </p:tav>
                                      </p:tavLst>
                                    </p:anim>
                                    <p:anim calcmode="lin" valueType="num">
                                      <p:cBhvr>
                                        <p:cTn id="7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nodeType="click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ipe(down)">
                                      <p:cBhvr>
                                        <p:cTn id="81" dur="500"/>
                                        <p:tgtEl>
                                          <p:spTgt spid="24"/>
                                        </p:tgtEl>
                                      </p:cBhvr>
                                    </p:animEffect>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fade">
                                      <p:cBhvr>
                                        <p:cTn id="86" dur="1000"/>
                                        <p:tgtEl>
                                          <p:spTgt spid="34"/>
                                        </p:tgtEl>
                                      </p:cBhvr>
                                    </p:animEffect>
                                    <p:anim calcmode="lin" valueType="num">
                                      <p:cBhvr>
                                        <p:cTn id="87" dur="1000" fill="hold"/>
                                        <p:tgtEl>
                                          <p:spTgt spid="34"/>
                                        </p:tgtEl>
                                        <p:attrNameLst>
                                          <p:attrName>ppt_x</p:attrName>
                                        </p:attrNameLst>
                                      </p:cBhvr>
                                      <p:tavLst>
                                        <p:tav tm="0">
                                          <p:val>
                                            <p:strVal val="#ppt_x"/>
                                          </p:val>
                                        </p:tav>
                                        <p:tav tm="100000">
                                          <p:val>
                                            <p:strVal val="#ppt_x"/>
                                          </p:val>
                                        </p:tav>
                                      </p:tavLst>
                                    </p:anim>
                                    <p:anim calcmode="lin" valueType="num">
                                      <p:cBhvr>
                                        <p:cTn id="8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wipe(down)">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1000"/>
                                        <p:tgtEl>
                                          <p:spTgt spid="35"/>
                                        </p:tgtEl>
                                      </p:cBhvr>
                                    </p:animEffect>
                                    <p:anim calcmode="lin" valueType="num">
                                      <p:cBhvr>
                                        <p:cTn id="99" dur="1000" fill="hold"/>
                                        <p:tgtEl>
                                          <p:spTgt spid="35"/>
                                        </p:tgtEl>
                                        <p:attrNameLst>
                                          <p:attrName>ppt_x</p:attrName>
                                        </p:attrNameLst>
                                      </p:cBhvr>
                                      <p:tavLst>
                                        <p:tav tm="0">
                                          <p:val>
                                            <p:strVal val="#ppt_x"/>
                                          </p:val>
                                        </p:tav>
                                        <p:tav tm="100000">
                                          <p:val>
                                            <p:strVal val="#ppt_x"/>
                                          </p:val>
                                        </p:tav>
                                      </p:tavLst>
                                    </p:anim>
                                    <p:anim calcmode="lin" valueType="num">
                                      <p:cBhvr>
                                        <p:cTn id="10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2" presetClass="entr" presetSubtype="4" fill="hold" nodeType="click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wipe(down)">
                                      <p:cBhvr>
                                        <p:cTn id="105" dur="500"/>
                                        <p:tgtEl>
                                          <p:spTgt spid="25"/>
                                        </p:tgtEl>
                                      </p:cBhvr>
                                    </p:animEffect>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36"/>
                                        </p:tgtEl>
                                        <p:attrNameLst>
                                          <p:attrName>style.visibility</p:attrName>
                                        </p:attrNameLst>
                                      </p:cBhvr>
                                      <p:to>
                                        <p:strVal val="visible"/>
                                      </p:to>
                                    </p:set>
                                    <p:animEffect transition="in" filter="fade">
                                      <p:cBhvr>
                                        <p:cTn id="110" dur="1000"/>
                                        <p:tgtEl>
                                          <p:spTgt spid="36"/>
                                        </p:tgtEl>
                                      </p:cBhvr>
                                    </p:animEffect>
                                    <p:anim calcmode="lin" valueType="num">
                                      <p:cBhvr>
                                        <p:cTn id="111" dur="1000" fill="hold"/>
                                        <p:tgtEl>
                                          <p:spTgt spid="36"/>
                                        </p:tgtEl>
                                        <p:attrNameLst>
                                          <p:attrName>ppt_x</p:attrName>
                                        </p:attrNameLst>
                                      </p:cBhvr>
                                      <p:tavLst>
                                        <p:tav tm="0">
                                          <p:val>
                                            <p:strVal val="#ppt_x"/>
                                          </p:val>
                                        </p:tav>
                                        <p:tav tm="100000">
                                          <p:val>
                                            <p:strVal val="#ppt_x"/>
                                          </p:val>
                                        </p:tav>
                                      </p:tavLst>
                                    </p:anim>
                                    <p:anim calcmode="lin" valueType="num">
                                      <p:cBhvr>
                                        <p:cTn id="112"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21"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12740" y="609600"/>
            <a:ext cx="1461261" cy="587188"/>
          </a:xfrm>
        </p:spPr>
        <p:txBody>
          <a:bodyPr>
            <a:noAutofit/>
          </a:bodyPr>
          <a:lstStyle/>
          <a:p>
            <a:pPr algn="r" rtl="1"/>
            <a:r>
              <a:rPr lang="ar-DZ" sz="4000" dirty="0" smtClean="0">
                <a:latin typeface="Times New Roman" panose="02020603050405020304" pitchFamily="18" charset="0"/>
                <a:cs typeface="Times New Roman" panose="02020603050405020304" pitchFamily="18" charset="0"/>
              </a:rPr>
              <a:t>إضافة</a:t>
            </a:r>
            <a:endParaRPr lang="fr-FR" sz="40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905934" y="1407554"/>
            <a:ext cx="8596668" cy="3880773"/>
          </a:xfrm>
        </p:spPr>
        <p:txBody>
          <a:bodyPr>
            <a:noAutofit/>
          </a:bodyPr>
          <a:lstStyle/>
          <a:p>
            <a:pPr marL="0" indent="0" algn="just" rtl="1">
              <a:buNone/>
            </a:pPr>
            <a:r>
              <a:rPr lang="ar-DZ" sz="2800" dirty="0" smtClean="0">
                <a:latin typeface="Times New Roman" panose="02020603050405020304" pitchFamily="18" charset="0"/>
                <a:cs typeface="Times New Roman" panose="02020603050405020304" pitchFamily="18" charset="0"/>
              </a:rPr>
              <a:t>هناك بعض الملفات المتواجدة على مستوى مصلحة المبيعات هي:</a:t>
            </a:r>
          </a:p>
          <a:p>
            <a:pPr algn="just" rtl="1">
              <a:buFont typeface="Wingdings" panose="05000000000000000000" pitchFamily="2" charset="2"/>
              <a:buChar char="ü"/>
            </a:pPr>
            <a:r>
              <a:rPr lang="ar-SA" sz="2800" b="1" dirty="0">
                <a:solidFill>
                  <a:schemeClr val="tx1"/>
                </a:solidFill>
                <a:cs typeface="Simplified Arabic" pitchFamily="2" charset="-78"/>
              </a:rPr>
              <a:t>يومية المبيعات </a:t>
            </a:r>
            <a:r>
              <a:rPr lang="ar-DZ" sz="2800" b="1" dirty="0" smtClean="0">
                <a:latin typeface="Times New Roman" panose="02020603050405020304" pitchFamily="18" charset="0"/>
                <a:cs typeface="Times New Roman" panose="02020603050405020304" pitchFamily="18" charset="0"/>
              </a:rPr>
              <a:t>: </a:t>
            </a:r>
            <a:r>
              <a:rPr lang="ar-SA" sz="2800" dirty="0" smtClean="0">
                <a:solidFill>
                  <a:schemeClr val="tx1"/>
                </a:solidFill>
                <a:cs typeface="Simplified Arabic" pitchFamily="2" charset="-78"/>
              </a:rPr>
              <a:t>وفي</a:t>
            </a:r>
            <a:r>
              <a:rPr lang="ar-DZ" sz="2800" dirty="0" smtClean="0">
                <a:solidFill>
                  <a:schemeClr val="tx1"/>
                </a:solidFill>
                <a:cs typeface="Simplified Arabic" pitchFamily="2" charset="-78"/>
              </a:rPr>
              <a:t>ها</a:t>
            </a:r>
            <a:r>
              <a:rPr lang="ar-SA" sz="2800" dirty="0" smtClean="0">
                <a:solidFill>
                  <a:schemeClr val="tx1"/>
                </a:solidFill>
                <a:cs typeface="Simplified Arabic" pitchFamily="2" charset="-78"/>
              </a:rPr>
              <a:t> </a:t>
            </a:r>
            <a:r>
              <a:rPr lang="ar-SA" sz="2800" dirty="0">
                <a:solidFill>
                  <a:schemeClr val="tx1"/>
                </a:solidFill>
                <a:cs typeface="Simplified Arabic" pitchFamily="2" charset="-78"/>
              </a:rPr>
              <a:t>يسجل العمليات اليومية ويشمل اسم العميل وتاريخ العملية والقيمة ونوع العملية نقداً أم آجل </a:t>
            </a:r>
            <a:endParaRPr lang="ar-DZ" sz="2800" dirty="0" smtClean="0">
              <a:solidFill>
                <a:schemeClr val="tx1"/>
              </a:solidFill>
              <a:cs typeface="Simplified Arabic" pitchFamily="2" charset="-78"/>
            </a:endParaRPr>
          </a:p>
          <a:p>
            <a:pPr algn="just" rtl="1">
              <a:buFont typeface="Wingdings" panose="05000000000000000000" pitchFamily="2" charset="2"/>
              <a:buChar char="ü"/>
            </a:pPr>
            <a:r>
              <a:rPr lang="ar-SA" sz="2800" b="1" dirty="0">
                <a:solidFill>
                  <a:schemeClr val="tx1"/>
                </a:solidFill>
                <a:cs typeface="Simplified Arabic" pitchFamily="2" charset="-78"/>
              </a:rPr>
              <a:t>ميزان المراجعة التفصيلي للمدينين </a:t>
            </a:r>
            <a:r>
              <a:rPr lang="ar-SA" sz="2800" dirty="0">
                <a:solidFill>
                  <a:schemeClr val="tx1"/>
                </a:solidFill>
                <a:cs typeface="Simplified Arabic" pitchFamily="2" charset="-78"/>
              </a:rPr>
              <a:t>: وهو كشف تفصيلي يبين حسابات المدينين </a:t>
            </a:r>
            <a:r>
              <a:rPr lang="ar-SA" sz="2800" dirty="0" smtClean="0">
                <a:solidFill>
                  <a:schemeClr val="tx1"/>
                </a:solidFill>
                <a:cs typeface="Simplified Arabic" pitchFamily="2" charset="-78"/>
              </a:rPr>
              <a:t>في </a:t>
            </a:r>
            <a:r>
              <a:rPr lang="ar-SA" sz="2800" dirty="0">
                <a:solidFill>
                  <a:schemeClr val="tx1"/>
                </a:solidFill>
                <a:cs typeface="Simplified Arabic" pitchFamily="2" charset="-78"/>
              </a:rPr>
              <a:t>تاريخ معين</a:t>
            </a:r>
            <a:endParaRPr lang="ar-DZ" sz="2800" dirty="0" smtClean="0">
              <a:solidFill>
                <a:schemeClr val="tx1"/>
              </a:solidFill>
              <a:cs typeface="Simplified Arabic" pitchFamily="2" charset="-78"/>
            </a:endParaRPr>
          </a:p>
          <a:p>
            <a:pPr marL="0" indent="0" algn="r" rtl="1">
              <a:buClr>
                <a:schemeClr val="tx1"/>
              </a:buClr>
              <a:buSzPct val="100000"/>
              <a:buNone/>
            </a:pPr>
            <a:r>
              <a:rPr lang="ar-SA" sz="2800" dirty="0" smtClean="0">
                <a:solidFill>
                  <a:schemeClr val="tx1"/>
                </a:solidFill>
                <a:cs typeface="Simplified Arabic" pitchFamily="2" charset="-78"/>
              </a:rPr>
              <a:t>    </a:t>
            </a:r>
            <a:endParaRPr lang="ar-SA" sz="2800" dirty="0">
              <a:solidFill>
                <a:schemeClr val="tx1"/>
              </a:solidFill>
              <a:cs typeface="Simplified Arabic" pitchFamily="2" charset="-78"/>
            </a:endParaRPr>
          </a:p>
        </p:txBody>
      </p:sp>
    </p:spTree>
    <p:extLst>
      <p:ext uri="{BB962C8B-B14F-4D97-AF65-F5344CB8AC3E}">
        <p14:creationId xmlns:p14="http://schemas.microsoft.com/office/powerpoint/2010/main" val="110492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e 37"/>
          <p:cNvGrpSpPr/>
          <p:nvPr/>
        </p:nvGrpSpPr>
        <p:grpSpPr>
          <a:xfrm>
            <a:off x="0" y="2976691"/>
            <a:ext cx="4822562" cy="394775"/>
            <a:chOff x="0" y="2976691"/>
            <a:chExt cx="4822562" cy="394775"/>
          </a:xfrm>
        </p:grpSpPr>
        <p:sp>
          <p:nvSpPr>
            <p:cNvPr id="36" name="Rectangle 35"/>
            <p:cNvSpPr/>
            <p:nvPr/>
          </p:nvSpPr>
          <p:spPr>
            <a:xfrm flipH="1">
              <a:off x="235962" y="2976691"/>
              <a:ext cx="4526055" cy="39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lvl="1" algn="r" rtl="1">
                <a:buClr>
                  <a:schemeClr val="tx1"/>
                </a:buClr>
                <a:buSzPct val="100000"/>
              </a:pPr>
              <a:endParaRPr lang="ar-SA" dirty="0">
                <a:solidFill>
                  <a:schemeClr val="tx1"/>
                </a:solidFill>
                <a:cs typeface="Simplified Arabic" pitchFamily="2" charset="-78"/>
              </a:endParaRPr>
            </a:p>
          </p:txBody>
        </p:sp>
        <p:sp>
          <p:nvSpPr>
            <p:cNvPr id="3" name="Rectangle 2"/>
            <p:cNvSpPr/>
            <p:nvPr/>
          </p:nvSpPr>
          <p:spPr>
            <a:xfrm>
              <a:off x="0" y="3002133"/>
              <a:ext cx="4822562" cy="369332"/>
            </a:xfrm>
            <a:prstGeom prst="rect">
              <a:avLst/>
            </a:prstGeom>
          </p:spPr>
          <p:txBody>
            <a:bodyPr wrap="square">
              <a:spAutoFit/>
            </a:bodyPr>
            <a:lstStyle/>
            <a:p>
              <a:pPr marL="365760" lvl="1" algn="r" rtl="1">
                <a:buClr>
                  <a:schemeClr val="tx1"/>
                </a:buClr>
                <a:buSzPct val="100000"/>
              </a:pPr>
              <a:r>
                <a:rPr lang="ar-SA" dirty="0">
                  <a:cs typeface="Simplified Arabic" pitchFamily="2" charset="-78"/>
                </a:rPr>
                <a:t>أن تتم الموافقة على منح الائتمان قبل أن تتم عملية البيع </a:t>
              </a:r>
            </a:p>
          </p:txBody>
        </p:sp>
      </p:grpSp>
      <p:sp>
        <p:nvSpPr>
          <p:cNvPr id="2" name="Titre 1"/>
          <p:cNvSpPr>
            <a:spLocks noGrp="1"/>
          </p:cNvSpPr>
          <p:nvPr>
            <p:ph type="title"/>
          </p:nvPr>
        </p:nvSpPr>
        <p:spPr>
          <a:xfrm>
            <a:off x="2225215" y="14007"/>
            <a:ext cx="6051689" cy="546846"/>
          </a:xfrm>
        </p:spPr>
        <p:txBody>
          <a:bodyPr>
            <a:noAutofit/>
          </a:bodyPr>
          <a:lstStyle/>
          <a:p>
            <a:pPr algn="ctr" rtl="1"/>
            <a:r>
              <a:rPr lang="ar-DZ" sz="3200" b="1" dirty="0" smtClean="0">
                <a:latin typeface="Times New Roman" panose="02020603050405020304" pitchFamily="18" charset="0"/>
                <a:cs typeface="Times New Roman" panose="02020603050405020304" pitchFamily="18" charset="0"/>
              </a:rPr>
              <a:t>الرقابة الداخلية للمبيعات</a:t>
            </a:r>
            <a:endParaRPr lang="fr-FR" sz="3200" b="1" dirty="0">
              <a:latin typeface="Times New Roman" panose="02020603050405020304" pitchFamily="18" charset="0"/>
              <a:cs typeface="Times New Roman" panose="02020603050405020304" pitchFamily="18" charset="0"/>
            </a:endParaRPr>
          </a:p>
        </p:txBody>
      </p:sp>
      <p:sp>
        <p:nvSpPr>
          <p:cNvPr id="4" name="Ellipse 3"/>
          <p:cNvSpPr/>
          <p:nvPr/>
        </p:nvSpPr>
        <p:spPr>
          <a:xfrm>
            <a:off x="6905892" y="607359"/>
            <a:ext cx="3671047" cy="7451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latin typeface="Times New Roman" panose="02020603050405020304" pitchFamily="18" charset="0"/>
                <a:cs typeface="Times New Roman" panose="02020603050405020304" pitchFamily="18" charset="0"/>
              </a:rPr>
              <a:t>تحقيق الاهداف التالية</a:t>
            </a:r>
            <a:endParaRPr lang="fr-FR" sz="2000" b="1" dirty="0">
              <a:latin typeface="Times New Roman" panose="02020603050405020304" pitchFamily="18" charset="0"/>
              <a:cs typeface="Times New Roman" panose="02020603050405020304" pitchFamily="18" charset="0"/>
            </a:endParaRPr>
          </a:p>
        </p:txBody>
      </p:sp>
      <p:sp>
        <p:nvSpPr>
          <p:cNvPr id="5" name="Ellipse 4"/>
          <p:cNvSpPr/>
          <p:nvPr/>
        </p:nvSpPr>
        <p:spPr>
          <a:xfrm>
            <a:off x="235964" y="686059"/>
            <a:ext cx="3665016" cy="733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latin typeface="Times New Roman" panose="02020603050405020304" pitchFamily="18" charset="0"/>
                <a:cs typeface="Times New Roman" panose="02020603050405020304" pitchFamily="18" charset="0"/>
              </a:rPr>
              <a:t>وضع إجراءات رقابية أساسية</a:t>
            </a:r>
            <a:endParaRPr lang="fr-FR" sz="2000" b="1" dirty="0">
              <a:latin typeface="Times New Roman" panose="02020603050405020304" pitchFamily="18" charset="0"/>
              <a:cs typeface="Times New Roman" panose="02020603050405020304" pitchFamily="18" charset="0"/>
            </a:endParaRPr>
          </a:p>
        </p:txBody>
      </p:sp>
      <p:sp>
        <p:nvSpPr>
          <p:cNvPr id="6" name="Rectangle 5"/>
          <p:cNvSpPr/>
          <p:nvPr/>
        </p:nvSpPr>
        <p:spPr>
          <a:xfrm flipH="1">
            <a:off x="5970217" y="1653799"/>
            <a:ext cx="5159188" cy="632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Clr>
                <a:schemeClr val="tx1"/>
              </a:buClr>
              <a:buSzPct val="100000"/>
            </a:pPr>
            <a:r>
              <a:rPr lang="ar-SA" sz="2000" dirty="0">
                <a:solidFill>
                  <a:schemeClr val="tx1"/>
                </a:solidFill>
                <a:cs typeface="Simplified Arabic" pitchFamily="2" charset="-78"/>
              </a:rPr>
              <a:t>ضبط وتسجيل جميع طلبات </a:t>
            </a:r>
            <a:r>
              <a:rPr lang="ar-SA" sz="2000" dirty="0" smtClean="0">
                <a:solidFill>
                  <a:schemeClr val="tx1"/>
                </a:solidFill>
                <a:cs typeface="Simplified Arabic" pitchFamily="2" charset="-78"/>
              </a:rPr>
              <a:t>ال</a:t>
            </a:r>
            <a:r>
              <a:rPr lang="ar-DZ" sz="2000" dirty="0" smtClean="0">
                <a:solidFill>
                  <a:schemeClr val="tx1"/>
                </a:solidFill>
                <a:cs typeface="Simplified Arabic" pitchFamily="2" charset="-78"/>
              </a:rPr>
              <a:t>زبائن</a:t>
            </a:r>
            <a:r>
              <a:rPr lang="ar-SA" sz="2000" dirty="0" smtClean="0">
                <a:solidFill>
                  <a:schemeClr val="tx1"/>
                </a:solidFill>
                <a:cs typeface="Simplified Arabic" pitchFamily="2" charset="-78"/>
              </a:rPr>
              <a:t> </a:t>
            </a:r>
            <a:r>
              <a:rPr lang="ar-SA" sz="2000" dirty="0">
                <a:solidFill>
                  <a:schemeClr val="tx1"/>
                </a:solidFill>
                <a:cs typeface="Simplified Arabic" pitchFamily="2" charset="-78"/>
              </a:rPr>
              <a:t>لشراء بضاعة </a:t>
            </a:r>
          </a:p>
        </p:txBody>
      </p:sp>
      <p:cxnSp>
        <p:nvCxnSpPr>
          <p:cNvPr id="8" name="Connecteur droit avec flèche 7"/>
          <p:cNvCxnSpPr/>
          <p:nvPr/>
        </p:nvCxnSpPr>
        <p:spPr>
          <a:xfrm flipH="1">
            <a:off x="3067018" y="401991"/>
            <a:ext cx="510988" cy="32272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Connecteur droit avec flèche 10"/>
          <p:cNvCxnSpPr>
            <a:endCxn id="4" idx="1"/>
          </p:cNvCxnSpPr>
          <p:nvPr/>
        </p:nvCxnSpPr>
        <p:spPr>
          <a:xfrm>
            <a:off x="6905892" y="494551"/>
            <a:ext cx="537612" cy="22193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3" name="Accolade fermante 12"/>
          <p:cNvSpPr/>
          <p:nvPr/>
        </p:nvSpPr>
        <p:spPr>
          <a:xfrm>
            <a:off x="4894989" y="1619533"/>
            <a:ext cx="904254" cy="4700318"/>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sz="2000">
              <a:latin typeface="Times New Roman" panose="02020603050405020304" pitchFamily="18" charset="0"/>
              <a:cs typeface="Times New Roman" panose="02020603050405020304" pitchFamily="18" charset="0"/>
            </a:endParaRPr>
          </a:p>
        </p:txBody>
      </p:sp>
      <p:sp>
        <p:nvSpPr>
          <p:cNvPr id="14" name="Accolade fermante 13"/>
          <p:cNvSpPr/>
          <p:nvPr/>
        </p:nvSpPr>
        <p:spPr>
          <a:xfrm>
            <a:off x="11483783" y="1189875"/>
            <a:ext cx="708217" cy="535164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fr-FR"/>
          </a:p>
        </p:txBody>
      </p:sp>
      <p:sp>
        <p:nvSpPr>
          <p:cNvPr id="15" name="Ellipse 14"/>
          <p:cNvSpPr/>
          <p:nvPr/>
        </p:nvSpPr>
        <p:spPr>
          <a:xfrm>
            <a:off x="11335629" y="5808889"/>
            <a:ext cx="407894"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5</a:t>
            </a:r>
            <a:endParaRPr lang="fr-FR" dirty="0"/>
          </a:p>
        </p:txBody>
      </p:sp>
      <p:sp>
        <p:nvSpPr>
          <p:cNvPr id="16" name="Rectangle 15"/>
          <p:cNvSpPr/>
          <p:nvPr/>
        </p:nvSpPr>
        <p:spPr>
          <a:xfrm flipH="1">
            <a:off x="6006075" y="2503407"/>
            <a:ext cx="5217460" cy="709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Clr>
                <a:schemeClr val="tx1"/>
              </a:buClr>
              <a:buSzPct val="100000"/>
            </a:pPr>
            <a:r>
              <a:rPr lang="ar-SA" sz="2000" dirty="0">
                <a:solidFill>
                  <a:schemeClr val="tx1"/>
                </a:solidFill>
                <a:cs typeface="Simplified Arabic" pitchFamily="2" charset="-78"/>
              </a:rPr>
              <a:t>رقابة البضاعة المباعة والتحقق من توفر المستندات اللازمة للبيع والتسليم وتسجيل ذلك ضمن حسابات العملاء </a:t>
            </a:r>
          </a:p>
        </p:txBody>
      </p:sp>
      <p:sp>
        <p:nvSpPr>
          <p:cNvPr id="17" name="Rectangle 16"/>
          <p:cNvSpPr/>
          <p:nvPr/>
        </p:nvSpPr>
        <p:spPr>
          <a:xfrm flipH="1">
            <a:off x="5986014" y="5764769"/>
            <a:ext cx="5257582" cy="632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Clr>
                <a:schemeClr val="tx1"/>
              </a:buClr>
              <a:buSzPct val="100000"/>
            </a:pPr>
            <a:r>
              <a:rPr lang="ar-SA" dirty="0">
                <a:solidFill>
                  <a:schemeClr val="tx1"/>
                </a:solidFill>
                <a:cs typeface="Simplified Arabic" pitchFamily="2" charset="-78"/>
              </a:rPr>
              <a:t>وجود إجراءات لمتابعة الديون والتحصيل لتقليل الديون المعدومة </a:t>
            </a:r>
          </a:p>
        </p:txBody>
      </p:sp>
      <p:sp>
        <p:nvSpPr>
          <p:cNvPr id="18" name="Rectangle 17"/>
          <p:cNvSpPr/>
          <p:nvPr/>
        </p:nvSpPr>
        <p:spPr>
          <a:xfrm flipH="1">
            <a:off x="5902457" y="4597330"/>
            <a:ext cx="5294708" cy="734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Clr>
                <a:schemeClr val="tx1"/>
              </a:buClr>
              <a:buSzPct val="100000"/>
            </a:pPr>
            <a:r>
              <a:rPr lang="ar-SA" dirty="0">
                <a:solidFill>
                  <a:schemeClr val="tx1"/>
                </a:solidFill>
                <a:cs typeface="Simplified Arabic" pitchFamily="2" charset="-78"/>
              </a:rPr>
              <a:t>التحقق من توفير كافة المستندات من فواتير وإشعارات من المفوضين بذلك</a:t>
            </a:r>
          </a:p>
        </p:txBody>
      </p:sp>
      <p:sp>
        <p:nvSpPr>
          <p:cNvPr id="19" name="Rectangle 18"/>
          <p:cNvSpPr/>
          <p:nvPr/>
        </p:nvSpPr>
        <p:spPr>
          <a:xfrm flipH="1">
            <a:off x="6041933" y="3581129"/>
            <a:ext cx="5145743" cy="569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Clr>
                <a:schemeClr val="tx1"/>
              </a:buClr>
              <a:buSzPct val="100000"/>
            </a:pPr>
            <a:r>
              <a:rPr lang="ar-SA" dirty="0">
                <a:solidFill>
                  <a:schemeClr val="tx1"/>
                </a:solidFill>
                <a:cs typeface="Simplified Arabic" pitchFamily="2" charset="-78"/>
              </a:rPr>
              <a:t>توفير إجراءات للمطالبة بالديون بشكل صحيح وفي وقتها </a:t>
            </a:r>
          </a:p>
        </p:txBody>
      </p:sp>
      <p:sp>
        <p:nvSpPr>
          <p:cNvPr id="20" name="Ellipse 19"/>
          <p:cNvSpPr/>
          <p:nvPr/>
        </p:nvSpPr>
        <p:spPr>
          <a:xfrm>
            <a:off x="11335629" y="4662655"/>
            <a:ext cx="407894"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4</a:t>
            </a:r>
            <a:endParaRPr lang="fr-FR" dirty="0"/>
          </a:p>
        </p:txBody>
      </p:sp>
      <p:sp>
        <p:nvSpPr>
          <p:cNvPr id="21" name="Ellipse 20"/>
          <p:cNvSpPr/>
          <p:nvPr/>
        </p:nvSpPr>
        <p:spPr>
          <a:xfrm>
            <a:off x="11274804" y="3660924"/>
            <a:ext cx="407894"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3</a:t>
            </a:r>
            <a:endParaRPr lang="fr-FR" dirty="0"/>
          </a:p>
        </p:txBody>
      </p:sp>
      <p:sp>
        <p:nvSpPr>
          <p:cNvPr id="22" name="Ellipse 21"/>
          <p:cNvSpPr/>
          <p:nvPr/>
        </p:nvSpPr>
        <p:spPr>
          <a:xfrm>
            <a:off x="11279836" y="1649683"/>
            <a:ext cx="407894"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1</a:t>
            </a:r>
            <a:endParaRPr lang="fr-FR" dirty="0"/>
          </a:p>
        </p:txBody>
      </p:sp>
      <p:sp>
        <p:nvSpPr>
          <p:cNvPr id="23" name="Ellipse 22"/>
          <p:cNvSpPr/>
          <p:nvPr/>
        </p:nvSpPr>
        <p:spPr>
          <a:xfrm>
            <a:off x="11279836" y="2570643"/>
            <a:ext cx="407894"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2</a:t>
            </a:r>
            <a:endParaRPr lang="fr-FR" dirty="0"/>
          </a:p>
        </p:txBody>
      </p:sp>
      <p:sp>
        <p:nvSpPr>
          <p:cNvPr id="24" name="Rectangle 23"/>
          <p:cNvSpPr/>
          <p:nvPr/>
        </p:nvSpPr>
        <p:spPr>
          <a:xfrm flipH="1">
            <a:off x="235964" y="1615418"/>
            <a:ext cx="4530325" cy="1063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lvl="1" algn="just" rtl="1">
              <a:buClr>
                <a:schemeClr val="tx1"/>
              </a:buClr>
              <a:buSzPct val="100000"/>
            </a:pPr>
            <a:r>
              <a:rPr lang="ar-SA" dirty="0">
                <a:solidFill>
                  <a:schemeClr val="tx1"/>
                </a:solidFill>
                <a:cs typeface="Simplified Arabic" pitchFamily="2" charset="-78"/>
              </a:rPr>
              <a:t>تسجيل أي عملية بيع يتطلب توفر مستند شحن موقع من جهة مفوضة بذلك بالإضافة إلى أمر الشراء الخاص بالعميل والموقع من الجهة المفوضة بذلك </a:t>
            </a:r>
          </a:p>
        </p:txBody>
      </p:sp>
      <p:sp>
        <p:nvSpPr>
          <p:cNvPr id="28" name="Rectangle 27"/>
          <p:cNvSpPr/>
          <p:nvPr/>
        </p:nvSpPr>
        <p:spPr>
          <a:xfrm flipH="1">
            <a:off x="235962" y="3714638"/>
            <a:ext cx="4452336" cy="6320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lvl="1" algn="r" rtl="1">
              <a:buClr>
                <a:schemeClr val="tx1"/>
              </a:buClr>
              <a:buSzPct val="100000"/>
            </a:pPr>
            <a:r>
              <a:rPr lang="ar-SA" dirty="0">
                <a:solidFill>
                  <a:schemeClr val="tx1"/>
                </a:solidFill>
                <a:cs typeface="Simplified Arabic" pitchFamily="2" charset="-78"/>
              </a:rPr>
              <a:t>فواتير المبيعات مرقمة مسبقاً وتمت المحاسبة عليها بشكل سليم</a:t>
            </a:r>
          </a:p>
        </p:txBody>
      </p:sp>
      <p:sp>
        <p:nvSpPr>
          <p:cNvPr id="31" name="Rectangle 30"/>
          <p:cNvSpPr/>
          <p:nvPr/>
        </p:nvSpPr>
        <p:spPr>
          <a:xfrm flipH="1">
            <a:off x="235963" y="4762754"/>
            <a:ext cx="4530323" cy="794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000" dirty="0">
                <a:solidFill>
                  <a:schemeClr val="tx1"/>
                </a:solidFill>
                <a:cs typeface="Simplified Arabic" pitchFamily="2" charset="-78"/>
              </a:rPr>
              <a:t>أن تكون أرقام العملاء في ملف حسابات العملاء في </a:t>
            </a:r>
            <a:r>
              <a:rPr lang="ar-SA" sz="2000" dirty="0" smtClean="0">
                <a:solidFill>
                  <a:schemeClr val="tx1"/>
                </a:solidFill>
                <a:cs typeface="Simplified Arabic" pitchFamily="2" charset="-78"/>
              </a:rPr>
              <a:t>الحاسب</a:t>
            </a:r>
            <a:endParaRPr lang="ar-DZ" sz="2000" dirty="0">
              <a:solidFill>
                <a:schemeClr val="tx1"/>
              </a:solidFill>
              <a:cs typeface="Simplified Arabic" pitchFamily="2" charset="-78"/>
            </a:endParaRPr>
          </a:p>
        </p:txBody>
      </p:sp>
      <p:sp>
        <p:nvSpPr>
          <p:cNvPr id="32" name="Ellipse 31"/>
          <p:cNvSpPr/>
          <p:nvPr/>
        </p:nvSpPr>
        <p:spPr>
          <a:xfrm>
            <a:off x="4934248" y="4894673"/>
            <a:ext cx="284801"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latin typeface="Times New Roman" panose="02020603050405020304" pitchFamily="18" charset="0"/>
                <a:cs typeface="Times New Roman" panose="02020603050405020304" pitchFamily="18" charset="0"/>
              </a:rPr>
              <a:t>4</a:t>
            </a:r>
            <a:endParaRPr lang="fr-FR" sz="2000" dirty="0">
              <a:solidFill>
                <a:schemeClr val="tx1"/>
              </a:solidFill>
              <a:latin typeface="Times New Roman" panose="02020603050405020304" pitchFamily="18" charset="0"/>
              <a:cs typeface="Times New Roman" panose="02020603050405020304" pitchFamily="18" charset="0"/>
            </a:endParaRPr>
          </a:p>
        </p:txBody>
      </p:sp>
      <p:sp>
        <p:nvSpPr>
          <p:cNvPr id="33" name="Ellipse 32"/>
          <p:cNvSpPr/>
          <p:nvPr/>
        </p:nvSpPr>
        <p:spPr>
          <a:xfrm>
            <a:off x="4898109" y="3781874"/>
            <a:ext cx="284801"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latin typeface="Times New Roman" panose="02020603050405020304" pitchFamily="18" charset="0"/>
                <a:cs typeface="Times New Roman" panose="02020603050405020304" pitchFamily="18" charset="0"/>
              </a:rPr>
              <a:t>3</a:t>
            </a:r>
            <a:endParaRPr lang="fr-FR" sz="2000" dirty="0">
              <a:solidFill>
                <a:schemeClr val="tx1"/>
              </a:solidFill>
              <a:latin typeface="Times New Roman" panose="02020603050405020304" pitchFamily="18" charset="0"/>
              <a:cs typeface="Times New Roman" panose="02020603050405020304" pitchFamily="18" charset="0"/>
            </a:endParaRPr>
          </a:p>
        </p:txBody>
      </p:sp>
      <p:sp>
        <p:nvSpPr>
          <p:cNvPr id="34" name="Ellipse 33"/>
          <p:cNvSpPr/>
          <p:nvPr/>
        </p:nvSpPr>
        <p:spPr>
          <a:xfrm>
            <a:off x="4879728" y="1758533"/>
            <a:ext cx="284801"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latin typeface="Times New Roman" panose="02020603050405020304" pitchFamily="18" charset="0"/>
                <a:cs typeface="Times New Roman" panose="02020603050405020304" pitchFamily="18" charset="0"/>
              </a:rPr>
              <a:t>1</a:t>
            </a:r>
            <a:endParaRPr lang="fr-FR" sz="2000" dirty="0">
              <a:solidFill>
                <a:schemeClr val="tx1"/>
              </a:solidFill>
              <a:latin typeface="Times New Roman" panose="02020603050405020304" pitchFamily="18" charset="0"/>
              <a:cs typeface="Times New Roman" panose="02020603050405020304" pitchFamily="18" charset="0"/>
            </a:endParaRPr>
          </a:p>
        </p:txBody>
      </p:sp>
      <p:sp>
        <p:nvSpPr>
          <p:cNvPr id="35" name="Ellipse 34"/>
          <p:cNvSpPr/>
          <p:nvPr/>
        </p:nvSpPr>
        <p:spPr>
          <a:xfrm>
            <a:off x="4898109" y="2925309"/>
            <a:ext cx="284801"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latin typeface="Times New Roman" panose="02020603050405020304" pitchFamily="18" charset="0"/>
                <a:cs typeface="Times New Roman" panose="02020603050405020304" pitchFamily="18" charset="0"/>
              </a:rPr>
              <a:t>2</a:t>
            </a:r>
            <a:endParaRPr lang="fr-FR" sz="2000" dirty="0">
              <a:solidFill>
                <a:schemeClr val="tx1"/>
              </a:solidFill>
              <a:latin typeface="Times New Roman" panose="02020603050405020304" pitchFamily="18" charset="0"/>
              <a:cs typeface="Times New Roman" panose="02020603050405020304" pitchFamily="18" charset="0"/>
            </a:endParaRPr>
          </a:p>
        </p:txBody>
      </p:sp>
      <p:grpSp>
        <p:nvGrpSpPr>
          <p:cNvPr id="12" name="Groupe 11"/>
          <p:cNvGrpSpPr/>
          <p:nvPr/>
        </p:nvGrpSpPr>
        <p:grpSpPr>
          <a:xfrm>
            <a:off x="36921" y="5917816"/>
            <a:ext cx="4897327" cy="804070"/>
            <a:chOff x="36921" y="5917816"/>
            <a:chExt cx="4897327" cy="804070"/>
          </a:xfrm>
        </p:grpSpPr>
        <p:sp>
          <p:nvSpPr>
            <p:cNvPr id="30" name="Rectangle 29"/>
            <p:cNvSpPr/>
            <p:nvPr/>
          </p:nvSpPr>
          <p:spPr>
            <a:xfrm flipH="1">
              <a:off x="235961" y="5917816"/>
              <a:ext cx="4644461" cy="804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endParaRPr lang="ar-DZ" sz="2400" dirty="0">
                <a:solidFill>
                  <a:schemeClr val="tx1"/>
                </a:solidFill>
                <a:cs typeface="Simplified Arabic" pitchFamily="2" charset="-78"/>
              </a:endParaRPr>
            </a:p>
          </p:txBody>
        </p:sp>
        <p:sp>
          <p:nvSpPr>
            <p:cNvPr id="7" name="Rectangle 6"/>
            <p:cNvSpPr/>
            <p:nvPr/>
          </p:nvSpPr>
          <p:spPr>
            <a:xfrm>
              <a:off x="36921" y="5996685"/>
              <a:ext cx="4897327" cy="646331"/>
            </a:xfrm>
            <a:prstGeom prst="rect">
              <a:avLst/>
            </a:prstGeom>
          </p:spPr>
          <p:txBody>
            <a:bodyPr wrap="square">
              <a:spAutoFit/>
            </a:bodyPr>
            <a:lstStyle/>
            <a:p>
              <a:pPr algn="r"/>
              <a:r>
                <a:rPr lang="ar-SA" dirty="0">
                  <a:cs typeface="Simplified Arabic" pitchFamily="2" charset="-78"/>
                </a:rPr>
                <a:t>أن ترسل كشوف شهرية للعملاء وأن يكون هناك إجراءات متابعة لأية اعتراضات من العملاء من قبل جهة</a:t>
              </a:r>
              <a:endParaRPr lang="en-US" dirty="0"/>
            </a:p>
          </p:txBody>
        </p:sp>
      </p:grpSp>
      <p:sp>
        <p:nvSpPr>
          <p:cNvPr id="37" name="Ellipse 36"/>
          <p:cNvSpPr/>
          <p:nvPr/>
        </p:nvSpPr>
        <p:spPr>
          <a:xfrm>
            <a:off x="4968515" y="5996685"/>
            <a:ext cx="284801" cy="4975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solidFill>
                  <a:schemeClr val="tx1"/>
                </a:solidFill>
                <a:latin typeface="Times New Roman" panose="02020603050405020304" pitchFamily="18" charset="0"/>
                <a:cs typeface="Times New Roman" panose="02020603050405020304" pitchFamily="18" charset="0"/>
              </a:rPr>
              <a:t>5</a:t>
            </a:r>
            <a:endParaRPr lang="fr-FR"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263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ppt_x"/>
                                          </p:val>
                                        </p:tav>
                                        <p:tav tm="100000">
                                          <p:val>
                                            <p:strVal val="#ppt_x"/>
                                          </p:val>
                                        </p:tav>
                                      </p:tavLst>
                                    </p:anim>
                                    <p:anim calcmode="lin" valueType="num">
                                      <p:cBhvr additive="base">
                                        <p:cTn id="3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additive="base">
                                        <p:cTn id="38" dur="500" fill="hold"/>
                                        <p:tgtEl>
                                          <p:spTgt spid="6"/>
                                        </p:tgtEl>
                                        <p:attrNameLst>
                                          <p:attrName>ppt_x</p:attrName>
                                        </p:attrNameLst>
                                      </p:cBhvr>
                                      <p:tavLst>
                                        <p:tav tm="0">
                                          <p:val>
                                            <p:strVal val="#ppt_x"/>
                                          </p:val>
                                        </p:tav>
                                        <p:tav tm="100000">
                                          <p:val>
                                            <p:strVal val="#ppt_x"/>
                                          </p:val>
                                        </p:tav>
                                      </p:tavLst>
                                    </p:anim>
                                    <p:anim calcmode="lin" valueType="num">
                                      <p:cBhvr additive="base">
                                        <p:cTn id="3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1000"/>
                                        <p:tgtEl>
                                          <p:spTgt spid="16"/>
                                        </p:tgtEl>
                                      </p:cBhvr>
                                    </p:animEffect>
                                    <p:anim calcmode="lin" valueType="num">
                                      <p:cBhvr>
                                        <p:cTn id="52" dur="1000" fill="hold"/>
                                        <p:tgtEl>
                                          <p:spTgt spid="16"/>
                                        </p:tgtEl>
                                        <p:attrNameLst>
                                          <p:attrName>ppt_x</p:attrName>
                                        </p:attrNameLst>
                                      </p:cBhvr>
                                      <p:tavLst>
                                        <p:tav tm="0">
                                          <p:val>
                                            <p:strVal val="#ppt_x"/>
                                          </p:val>
                                        </p:tav>
                                        <p:tav tm="100000">
                                          <p:val>
                                            <p:strVal val="#ppt_x"/>
                                          </p:val>
                                        </p:tav>
                                      </p:tavLst>
                                    </p:anim>
                                    <p:anim calcmode="lin" valueType="num">
                                      <p:cBhvr>
                                        <p:cTn id="5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1000"/>
                                        <p:tgtEl>
                                          <p:spTgt spid="19"/>
                                        </p:tgtEl>
                                      </p:cBhvr>
                                    </p:animEffect>
                                    <p:anim calcmode="lin" valueType="num">
                                      <p:cBhvr>
                                        <p:cTn id="59" dur="1000" fill="hold"/>
                                        <p:tgtEl>
                                          <p:spTgt spid="19"/>
                                        </p:tgtEl>
                                        <p:attrNameLst>
                                          <p:attrName>ppt_x</p:attrName>
                                        </p:attrNameLst>
                                      </p:cBhvr>
                                      <p:tavLst>
                                        <p:tav tm="0">
                                          <p:val>
                                            <p:strVal val="#ppt_x"/>
                                          </p:val>
                                        </p:tav>
                                        <p:tav tm="100000">
                                          <p:val>
                                            <p:strVal val="#ppt_x"/>
                                          </p:val>
                                        </p:tav>
                                      </p:tavLst>
                                    </p:anim>
                                    <p:anim calcmode="lin" valueType="num">
                                      <p:cBhvr>
                                        <p:cTn id="60" dur="1000" fill="hold"/>
                                        <p:tgtEl>
                                          <p:spTgt spid="19"/>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fade">
                                      <p:cBhvr>
                                        <p:cTn id="63" dur="1000"/>
                                        <p:tgtEl>
                                          <p:spTgt spid="21"/>
                                        </p:tgtEl>
                                      </p:cBhvr>
                                    </p:animEffect>
                                    <p:anim calcmode="lin" valueType="num">
                                      <p:cBhvr>
                                        <p:cTn id="64" dur="1000" fill="hold"/>
                                        <p:tgtEl>
                                          <p:spTgt spid="21"/>
                                        </p:tgtEl>
                                        <p:attrNameLst>
                                          <p:attrName>ppt_x</p:attrName>
                                        </p:attrNameLst>
                                      </p:cBhvr>
                                      <p:tavLst>
                                        <p:tav tm="0">
                                          <p:val>
                                            <p:strVal val="#ppt_x"/>
                                          </p:val>
                                        </p:tav>
                                        <p:tav tm="100000">
                                          <p:val>
                                            <p:strVal val="#ppt_x"/>
                                          </p:val>
                                        </p:tav>
                                      </p:tavLst>
                                    </p:anim>
                                    <p:anim calcmode="lin" valueType="num">
                                      <p:cBhvr>
                                        <p:cTn id="6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fade">
                                      <p:cBhvr>
                                        <p:cTn id="75" dur="1000"/>
                                        <p:tgtEl>
                                          <p:spTgt spid="20"/>
                                        </p:tgtEl>
                                      </p:cBhvr>
                                    </p:animEffect>
                                    <p:anim calcmode="lin" valueType="num">
                                      <p:cBhvr>
                                        <p:cTn id="76" dur="1000" fill="hold"/>
                                        <p:tgtEl>
                                          <p:spTgt spid="20"/>
                                        </p:tgtEl>
                                        <p:attrNameLst>
                                          <p:attrName>ppt_x</p:attrName>
                                        </p:attrNameLst>
                                      </p:cBhvr>
                                      <p:tavLst>
                                        <p:tav tm="0">
                                          <p:val>
                                            <p:strVal val="#ppt_x"/>
                                          </p:val>
                                        </p:tav>
                                        <p:tav tm="100000">
                                          <p:val>
                                            <p:strVal val="#ppt_x"/>
                                          </p:val>
                                        </p:tav>
                                      </p:tavLst>
                                    </p:anim>
                                    <p:anim calcmode="lin" valueType="num">
                                      <p:cBhvr>
                                        <p:cTn id="7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fade">
                                      <p:cBhvr>
                                        <p:cTn id="82" dur="1000"/>
                                        <p:tgtEl>
                                          <p:spTgt spid="15"/>
                                        </p:tgtEl>
                                      </p:cBhvr>
                                    </p:animEffect>
                                    <p:anim calcmode="lin" valueType="num">
                                      <p:cBhvr>
                                        <p:cTn id="83" dur="1000" fill="hold"/>
                                        <p:tgtEl>
                                          <p:spTgt spid="15"/>
                                        </p:tgtEl>
                                        <p:attrNameLst>
                                          <p:attrName>ppt_x</p:attrName>
                                        </p:attrNameLst>
                                      </p:cBhvr>
                                      <p:tavLst>
                                        <p:tav tm="0">
                                          <p:val>
                                            <p:strVal val="#ppt_x"/>
                                          </p:val>
                                        </p:tav>
                                        <p:tav tm="100000">
                                          <p:val>
                                            <p:strVal val="#ppt_x"/>
                                          </p:val>
                                        </p:tav>
                                      </p:tavLst>
                                    </p:anim>
                                    <p:anim calcmode="lin" valueType="num">
                                      <p:cBhvr>
                                        <p:cTn id="84" dur="1000" fill="hold"/>
                                        <p:tgtEl>
                                          <p:spTgt spid="15"/>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fade">
                                      <p:cBhvr>
                                        <p:cTn id="87" dur="1000"/>
                                        <p:tgtEl>
                                          <p:spTgt spid="17"/>
                                        </p:tgtEl>
                                      </p:cBhvr>
                                    </p:animEffect>
                                    <p:anim calcmode="lin" valueType="num">
                                      <p:cBhvr>
                                        <p:cTn id="88" dur="1000" fill="hold"/>
                                        <p:tgtEl>
                                          <p:spTgt spid="17"/>
                                        </p:tgtEl>
                                        <p:attrNameLst>
                                          <p:attrName>ppt_x</p:attrName>
                                        </p:attrNameLst>
                                      </p:cBhvr>
                                      <p:tavLst>
                                        <p:tav tm="0">
                                          <p:val>
                                            <p:strVal val="#ppt_x"/>
                                          </p:val>
                                        </p:tav>
                                        <p:tav tm="100000">
                                          <p:val>
                                            <p:strVal val="#ppt_x"/>
                                          </p:val>
                                        </p:tav>
                                      </p:tavLst>
                                    </p:anim>
                                    <p:anim calcmode="lin" valueType="num">
                                      <p:cBhvr>
                                        <p:cTn id="8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fade">
                                      <p:cBhvr>
                                        <p:cTn id="94" dur="500"/>
                                        <p:tgtEl>
                                          <p:spTgt spid="13"/>
                                        </p:tgtEl>
                                      </p:cBhvr>
                                    </p:animEffect>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500" fill="hold"/>
                                        <p:tgtEl>
                                          <p:spTgt spid="34"/>
                                        </p:tgtEl>
                                        <p:attrNameLst>
                                          <p:attrName>ppt_x</p:attrName>
                                        </p:attrNameLst>
                                      </p:cBhvr>
                                      <p:tavLst>
                                        <p:tav tm="0">
                                          <p:val>
                                            <p:strVal val="#ppt_x"/>
                                          </p:val>
                                        </p:tav>
                                        <p:tav tm="100000">
                                          <p:val>
                                            <p:strVal val="#ppt_x"/>
                                          </p:val>
                                        </p:tav>
                                      </p:tavLst>
                                    </p:anim>
                                    <p:anim calcmode="lin" valueType="num">
                                      <p:cBhvr additive="base">
                                        <p:cTn id="10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additive="base">
                                        <p:cTn id="105" dur="500" fill="hold"/>
                                        <p:tgtEl>
                                          <p:spTgt spid="24"/>
                                        </p:tgtEl>
                                        <p:attrNameLst>
                                          <p:attrName>ppt_x</p:attrName>
                                        </p:attrNameLst>
                                      </p:cBhvr>
                                      <p:tavLst>
                                        <p:tav tm="0">
                                          <p:val>
                                            <p:strVal val="#ppt_x"/>
                                          </p:val>
                                        </p:tav>
                                        <p:tav tm="100000">
                                          <p:val>
                                            <p:strVal val="#ppt_x"/>
                                          </p:val>
                                        </p:tav>
                                      </p:tavLst>
                                    </p:anim>
                                    <p:anim calcmode="lin" valueType="num">
                                      <p:cBhvr additive="base">
                                        <p:cTn id="10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42" presetClass="entr" presetSubtype="0" fill="hold" grpId="0" nodeType="click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fade">
                                      <p:cBhvr>
                                        <p:cTn id="111" dur="1000"/>
                                        <p:tgtEl>
                                          <p:spTgt spid="35"/>
                                        </p:tgtEl>
                                      </p:cBhvr>
                                    </p:animEffect>
                                    <p:anim calcmode="lin" valueType="num">
                                      <p:cBhvr>
                                        <p:cTn id="112" dur="1000" fill="hold"/>
                                        <p:tgtEl>
                                          <p:spTgt spid="35"/>
                                        </p:tgtEl>
                                        <p:attrNameLst>
                                          <p:attrName>ppt_x</p:attrName>
                                        </p:attrNameLst>
                                      </p:cBhvr>
                                      <p:tavLst>
                                        <p:tav tm="0">
                                          <p:val>
                                            <p:strVal val="#ppt_x"/>
                                          </p:val>
                                        </p:tav>
                                        <p:tav tm="100000">
                                          <p:val>
                                            <p:strVal val="#ppt_x"/>
                                          </p:val>
                                        </p:tav>
                                      </p:tavLst>
                                    </p:anim>
                                    <p:anim calcmode="lin" valueType="num">
                                      <p:cBhvr>
                                        <p:cTn id="11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nodeType="clickEffect">
                                  <p:stCondLst>
                                    <p:cond delay="0"/>
                                  </p:stCondLst>
                                  <p:childTnLst>
                                    <p:set>
                                      <p:cBhvr>
                                        <p:cTn id="117" dur="1" fill="hold">
                                          <p:stCondLst>
                                            <p:cond delay="0"/>
                                          </p:stCondLst>
                                        </p:cTn>
                                        <p:tgtEl>
                                          <p:spTgt spid="38"/>
                                        </p:tgtEl>
                                        <p:attrNameLst>
                                          <p:attrName>style.visibility</p:attrName>
                                        </p:attrNameLst>
                                      </p:cBhvr>
                                      <p:to>
                                        <p:strVal val="visible"/>
                                      </p:to>
                                    </p:set>
                                    <p:animEffect transition="in" filter="fade">
                                      <p:cBhvr>
                                        <p:cTn id="118" dur="1000"/>
                                        <p:tgtEl>
                                          <p:spTgt spid="38"/>
                                        </p:tgtEl>
                                      </p:cBhvr>
                                    </p:animEffect>
                                    <p:anim calcmode="lin" valueType="num">
                                      <p:cBhvr>
                                        <p:cTn id="119" dur="1000" fill="hold"/>
                                        <p:tgtEl>
                                          <p:spTgt spid="38"/>
                                        </p:tgtEl>
                                        <p:attrNameLst>
                                          <p:attrName>ppt_x</p:attrName>
                                        </p:attrNameLst>
                                      </p:cBhvr>
                                      <p:tavLst>
                                        <p:tav tm="0">
                                          <p:val>
                                            <p:strVal val="#ppt_x"/>
                                          </p:val>
                                        </p:tav>
                                        <p:tav tm="100000">
                                          <p:val>
                                            <p:strVal val="#ppt_x"/>
                                          </p:val>
                                        </p:tav>
                                      </p:tavLst>
                                    </p:anim>
                                    <p:anim calcmode="lin" valueType="num">
                                      <p:cBhvr>
                                        <p:cTn id="120"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grpId="0" nodeType="clickEffect">
                                  <p:stCondLst>
                                    <p:cond delay="0"/>
                                  </p:stCondLst>
                                  <p:childTnLst>
                                    <p:set>
                                      <p:cBhvr>
                                        <p:cTn id="124" dur="1" fill="hold">
                                          <p:stCondLst>
                                            <p:cond delay="0"/>
                                          </p:stCondLst>
                                        </p:cTn>
                                        <p:tgtEl>
                                          <p:spTgt spid="33"/>
                                        </p:tgtEl>
                                        <p:attrNameLst>
                                          <p:attrName>style.visibility</p:attrName>
                                        </p:attrNameLst>
                                      </p:cBhvr>
                                      <p:to>
                                        <p:strVal val="visible"/>
                                      </p:to>
                                    </p:set>
                                    <p:animEffect transition="in" filter="fade">
                                      <p:cBhvr>
                                        <p:cTn id="125" dur="1000"/>
                                        <p:tgtEl>
                                          <p:spTgt spid="33"/>
                                        </p:tgtEl>
                                      </p:cBhvr>
                                    </p:animEffect>
                                    <p:anim calcmode="lin" valueType="num">
                                      <p:cBhvr>
                                        <p:cTn id="126" dur="1000" fill="hold"/>
                                        <p:tgtEl>
                                          <p:spTgt spid="33"/>
                                        </p:tgtEl>
                                        <p:attrNameLst>
                                          <p:attrName>ppt_x</p:attrName>
                                        </p:attrNameLst>
                                      </p:cBhvr>
                                      <p:tavLst>
                                        <p:tav tm="0">
                                          <p:val>
                                            <p:strVal val="#ppt_x"/>
                                          </p:val>
                                        </p:tav>
                                        <p:tav tm="100000">
                                          <p:val>
                                            <p:strVal val="#ppt_x"/>
                                          </p:val>
                                        </p:tav>
                                      </p:tavLst>
                                    </p:anim>
                                    <p:anim calcmode="lin" valueType="num">
                                      <p:cBhvr>
                                        <p:cTn id="127"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42" presetClass="entr" presetSubtype="0" fill="hold" grpId="0" nodeType="clickEffect">
                                  <p:stCondLst>
                                    <p:cond delay="0"/>
                                  </p:stCondLst>
                                  <p:childTnLst>
                                    <p:set>
                                      <p:cBhvr>
                                        <p:cTn id="131" dur="1" fill="hold">
                                          <p:stCondLst>
                                            <p:cond delay="0"/>
                                          </p:stCondLst>
                                        </p:cTn>
                                        <p:tgtEl>
                                          <p:spTgt spid="28"/>
                                        </p:tgtEl>
                                        <p:attrNameLst>
                                          <p:attrName>style.visibility</p:attrName>
                                        </p:attrNameLst>
                                      </p:cBhvr>
                                      <p:to>
                                        <p:strVal val="visible"/>
                                      </p:to>
                                    </p:set>
                                    <p:animEffect transition="in" filter="fade">
                                      <p:cBhvr>
                                        <p:cTn id="132" dur="1000"/>
                                        <p:tgtEl>
                                          <p:spTgt spid="28"/>
                                        </p:tgtEl>
                                      </p:cBhvr>
                                    </p:animEffect>
                                    <p:anim calcmode="lin" valueType="num">
                                      <p:cBhvr>
                                        <p:cTn id="133" dur="1000" fill="hold"/>
                                        <p:tgtEl>
                                          <p:spTgt spid="28"/>
                                        </p:tgtEl>
                                        <p:attrNameLst>
                                          <p:attrName>ppt_x</p:attrName>
                                        </p:attrNameLst>
                                      </p:cBhvr>
                                      <p:tavLst>
                                        <p:tav tm="0">
                                          <p:val>
                                            <p:strVal val="#ppt_x"/>
                                          </p:val>
                                        </p:tav>
                                        <p:tav tm="100000">
                                          <p:val>
                                            <p:strVal val="#ppt_x"/>
                                          </p:val>
                                        </p:tav>
                                      </p:tavLst>
                                    </p:anim>
                                    <p:anim calcmode="lin" valueType="num">
                                      <p:cBhvr>
                                        <p:cTn id="13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42" presetClass="entr" presetSubtype="0" fill="hold" grpId="0" nodeType="clickEffect">
                                  <p:stCondLst>
                                    <p:cond delay="0"/>
                                  </p:stCondLst>
                                  <p:childTnLst>
                                    <p:set>
                                      <p:cBhvr>
                                        <p:cTn id="138" dur="1" fill="hold">
                                          <p:stCondLst>
                                            <p:cond delay="0"/>
                                          </p:stCondLst>
                                        </p:cTn>
                                        <p:tgtEl>
                                          <p:spTgt spid="32"/>
                                        </p:tgtEl>
                                        <p:attrNameLst>
                                          <p:attrName>style.visibility</p:attrName>
                                        </p:attrNameLst>
                                      </p:cBhvr>
                                      <p:to>
                                        <p:strVal val="visible"/>
                                      </p:to>
                                    </p:set>
                                    <p:animEffect transition="in" filter="fade">
                                      <p:cBhvr>
                                        <p:cTn id="139" dur="1000"/>
                                        <p:tgtEl>
                                          <p:spTgt spid="32"/>
                                        </p:tgtEl>
                                      </p:cBhvr>
                                    </p:animEffect>
                                    <p:anim calcmode="lin" valueType="num">
                                      <p:cBhvr>
                                        <p:cTn id="140" dur="1000" fill="hold"/>
                                        <p:tgtEl>
                                          <p:spTgt spid="32"/>
                                        </p:tgtEl>
                                        <p:attrNameLst>
                                          <p:attrName>ppt_x</p:attrName>
                                        </p:attrNameLst>
                                      </p:cBhvr>
                                      <p:tavLst>
                                        <p:tav tm="0">
                                          <p:val>
                                            <p:strVal val="#ppt_x"/>
                                          </p:val>
                                        </p:tav>
                                        <p:tav tm="100000">
                                          <p:val>
                                            <p:strVal val="#ppt_x"/>
                                          </p:val>
                                        </p:tav>
                                      </p:tavLst>
                                    </p:anim>
                                    <p:anim calcmode="lin" valueType="num">
                                      <p:cBhvr>
                                        <p:cTn id="14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grpId="0" nodeType="clickEffect">
                                  <p:stCondLst>
                                    <p:cond delay="0"/>
                                  </p:stCondLst>
                                  <p:childTnLst>
                                    <p:set>
                                      <p:cBhvr>
                                        <p:cTn id="145" dur="1" fill="hold">
                                          <p:stCondLst>
                                            <p:cond delay="0"/>
                                          </p:stCondLst>
                                        </p:cTn>
                                        <p:tgtEl>
                                          <p:spTgt spid="31"/>
                                        </p:tgtEl>
                                        <p:attrNameLst>
                                          <p:attrName>style.visibility</p:attrName>
                                        </p:attrNameLst>
                                      </p:cBhvr>
                                      <p:to>
                                        <p:strVal val="visible"/>
                                      </p:to>
                                    </p:set>
                                    <p:animEffect transition="in" filter="fade">
                                      <p:cBhvr>
                                        <p:cTn id="146" dur="1000"/>
                                        <p:tgtEl>
                                          <p:spTgt spid="31"/>
                                        </p:tgtEl>
                                      </p:cBhvr>
                                    </p:animEffect>
                                    <p:anim calcmode="lin" valueType="num">
                                      <p:cBhvr>
                                        <p:cTn id="147" dur="1000" fill="hold"/>
                                        <p:tgtEl>
                                          <p:spTgt spid="31"/>
                                        </p:tgtEl>
                                        <p:attrNameLst>
                                          <p:attrName>ppt_x</p:attrName>
                                        </p:attrNameLst>
                                      </p:cBhvr>
                                      <p:tavLst>
                                        <p:tav tm="0">
                                          <p:val>
                                            <p:strVal val="#ppt_x"/>
                                          </p:val>
                                        </p:tav>
                                        <p:tav tm="100000">
                                          <p:val>
                                            <p:strVal val="#ppt_x"/>
                                          </p:val>
                                        </p:tav>
                                      </p:tavLst>
                                    </p:anim>
                                    <p:anim calcmode="lin" valueType="num">
                                      <p:cBhvr>
                                        <p:cTn id="14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grpId="0" nodeType="clickEffect">
                                  <p:stCondLst>
                                    <p:cond delay="0"/>
                                  </p:stCondLst>
                                  <p:childTnLst>
                                    <p:set>
                                      <p:cBhvr>
                                        <p:cTn id="152" dur="1" fill="hold">
                                          <p:stCondLst>
                                            <p:cond delay="0"/>
                                          </p:stCondLst>
                                        </p:cTn>
                                        <p:tgtEl>
                                          <p:spTgt spid="37"/>
                                        </p:tgtEl>
                                        <p:attrNameLst>
                                          <p:attrName>style.visibility</p:attrName>
                                        </p:attrNameLst>
                                      </p:cBhvr>
                                      <p:to>
                                        <p:strVal val="visible"/>
                                      </p:to>
                                    </p:set>
                                    <p:animEffect transition="in" filter="fade">
                                      <p:cBhvr>
                                        <p:cTn id="153" dur="1000"/>
                                        <p:tgtEl>
                                          <p:spTgt spid="37"/>
                                        </p:tgtEl>
                                      </p:cBhvr>
                                    </p:animEffect>
                                    <p:anim calcmode="lin" valueType="num">
                                      <p:cBhvr>
                                        <p:cTn id="154" dur="1000" fill="hold"/>
                                        <p:tgtEl>
                                          <p:spTgt spid="37"/>
                                        </p:tgtEl>
                                        <p:attrNameLst>
                                          <p:attrName>ppt_x</p:attrName>
                                        </p:attrNameLst>
                                      </p:cBhvr>
                                      <p:tavLst>
                                        <p:tav tm="0">
                                          <p:val>
                                            <p:strVal val="#ppt_x"/>
                                          </p:val>
                                        </p:tav>
                                        <p:tav tm="100000">
                                          <p:val>
                                            <p:strVal val="#ppt_x"/>
                                          </p:val>
                                        </p:tav>
                                      </p:tavLst>
                                    </p:anim>
                                    <p:anim calcmode="lin" valueType="num">
                                      <p:cBhvr>
                                        <p:cTn id="15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nodeType="clickEffect">
                                  <p:stCondLst>
                                    <p:cond delay="0"/>
                                  </p:stCondLst>
                                  <p:childTnLst>
                                    <p:set>
                                      <p:cBhvr>
                                        <p:cTn id="159" dur="1" fill="hold">
                                          <p:stCondLst>
                                            <p:cond delay="0"/>
                                          </p:stCondLst>
                                        </p:cTn>
                                        <p:tgtEl>
                                          <p:spTgt spid="12"/>
                                        </p:tgtEl>
                                        <p:attrNameLst>
                                          <p:attrName>style.visibility</p:attrName>
                                        </p:attrNameLst>
                                      </p:cBhvr>
                                      <p:to>
                                        <p:strVal val="visible"/>
                                      </p:to>
                                    </p:set>
                                    <p:animEffect transition="in" filter="fade">
                                      <p:cBhvr>
                                        <p:cTn id="160" dur="1000"/>
                                        <p:tgtEl>
                                          <p:spTgt spid="12"/>
                                        </p:tgtEl>
                                      </p:cBhvr>
                                    </p:animEffect>
                                    <p:anim calcmode="lin" valueType="num">
                                      <p:cBhvr>
                                        <p:cTn id="161" dur="1000" fill="hold"/>
                                        <p:tgtEl>
                                          <p:spTgt spid="12"/>
                                        </p:tgtEl>
                                        <p:attrNameLst>
                                          <p:attrName>ppt_x</p:attrName>
                                        </p:attrNameLst>
                                      </p:cBhvr>
                                      <p:tavLst>
                                        <p:tav tm="0">
                                          <p:val>
                                            <p:strVal val="#ppt_x"/>
                                          </p:val>
                                        </p:tav>
                                        <p:tav tm="100000">
                                          <p:val>
                                            <p:strVal val="#ppt_x"/>
                                          </p:val>
                                        </p:tav>
                                      </p:tavLst>
                                    </p:anim>
                                    <p:anim calcmode="lin" valueType="num">
                                      <p:cBhvr>
                                        <p:cTn id="16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animBg="1"/>
      <p:bldP spid="31" grpId="0" animBg="1"/>
      <p:bldP spid="32" grpId="0" animBg="1"/>
      <p:bldP spid="33" grpId="0" animBg="1"/>
      <p:bldP spid="34" grpId="0" animBg="1"/>
      <p:bldP spid="35" grpId="0" animBg="1"/>
      <p:bldP spid="3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62382" y="152400"/>
            <a:ext cx="8596668" cy="1320800"/>
          </a:xfrm>
        </p:spPr>
        <p:txBody>
          <a:bodyPr/>
          <a:lstStyle/>
          <a:p>
            <a:r>
              <a:rPr lang="ar-DZ" dirty="0" smtClean="0">
                <a:latin typeface="Times New Roman" panose="02020603050405020304" pitchFamily="18" charset="0"/>
                <a:cs typeface="Times New Roman" panose="02020603050405020304" pitchFamily="18" charset="0"/>
              </a:rPr>
              <a:t>كيف يتم تدقيق دورة المبيعات ؟</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6468035" y="1295400"/>
            <a:ext cx="4298590" cy="784316"/>
          </a:xfrm>
        </p:spPr>
        <p:txBody>
          <a:bodyPr>
            <a:noAutofit/>
          </a:bodyPr>
          <a:lstStyle/>
          <a:p>
            <a:pPr marL="0" indent="0" algn="ctr" rtl="1">
              <a:buNone/>
            </a:pPr>
            <a:r>
              <a:rPr lang="ar-DZ" sz="2400" b="1" dirty="0" smtClean="0">
                <a:latin typeface="Times New Roman" panose="02020603050405020304" pitchFamily="18" charset="0"/>
                <a:cs typeface="Times New Roman" panose="02020603050405020304" pitchFamily="18" charset="0"/>
              </a:rPr>
              <a:t>التأكد من فعالية تطبيق الإجراءات الرقابية التي وضعتها الإدارة </a:t>
            </a:r>
            <a:endParaRPr lang="fr-FR" sz="2400" b="1" dirty="0">
              <a:latin typeface="Times New Roman" panose="02020603050405020304" pitchFamily="18" charset="0"/>
              <a:cs typeface="Times New Roman" panose="02020603050405020304" pitchFamily="18" charset="0"/>
            </a:endParaRPr>
          </a:p>
        </p:txBody>
      </p:sp>
      <p:sp>
        <p:nvSpPr>
          <p:cNvPr id="4" name="Espace réservé du contenu 2"/>
          <p:cNvSpPr txBox="1">
            <a:spLocks/>
          </p:cNvSpPr>
          <p:nvPr/>
        </p:nvSpPr>
        <p:spPr>
          <a:xfrm>
            <a:off x="515470" y="1824412"/>
            <a:ext cx="4298590"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r" rtl="1">
              <a:buNone/>
            </a:pPr>
            <a:r>
              <a:rPr lang="ar-DZ" sz="2200" dirty="0" smtClean="0">
                <a:latin typeface="Times New Roman" panose="02020603050405020304" pitchFamily="18" charset="0"/>
                <a:cs typeface="Times New Roman" panose="02020603050405020304" pitchFamily="18" charset="0"/>
              </a:rPr>
              <a:t> </a:t>
            </a:r>
            <a:endParaRPr lang="fr-FR" sz="2200" dirty="0">
              <a:latin typeface="Times New Roman" panose="02020603050405020304" pitchFamily="18" charset="0"/>
              <a:cs typeface="Times New Roman" panose="02020603050405020304" pitchFamily="18" charset="0"/>
            </a:endParaRPr>
          </a:p>
        </p:txBody>
      </p:sp>
      <p:cxnSp>
        <p:nvCxnSpPr>
          <p:cNvPr id="6" name="Connecteur droit avec flèche 5"/>
          <p:cNvCxnSpPr/>
          <p:nvPr/>
        </p:nvCxnSpPr>
        <p:spPr>
          <a:xfrm flipH="1">
            <a:off x="2945033" y="751541"/>
            <a:ext cx="1138647" cy="72165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Connecteur droit avec flèche 10"/>
          <p:cNvCxnSpPr/>
          <p:nvPr/>
        </p:nvCxnSpPr>
        <p:spPr>
          <a:xfrm>
            <a:off x="6468035" y="699247"/>
            <a:ext cx="1933015" cy="59615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2" name="Espace réservé du contenu 2"/>
          <p:cNvSpPr txBox="1">
            <a:spLocks/>
          </p:cNvSpPr>
          <p:nvPr/>
        </p:nvSpPr>
        <p:spPr>
          <a:xfrm>
            <a:off x="540244" y="1529857"/>
            <a:ext cx="4298590" cy="78431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rtl="1">
              <a:buFont typeface="Wingdings 3" charset="2"/>
              <a:buNone/>
            </a:pPr>
            <a:r>
              <a:rPr lang="ar-DZ" sz="2400" b="1" dirty="0" smtClean="0">
                <a:latin typeface="Times New Roman" panose="02020603050405020304" pitchFamily="18" charset="0"/>
                <a:cs typeface="Times New Roman" panose="02020603050405020304" pitchFamily="18" charset="0"/>
              </a:rPr>
              <a:t>التأكد من صحة الاختبارات الأساسية لعمليات البيع</a:t>
            </a:r>
            <a:endParaRPr lang="fr-FR" sz="2400" b="1" dirty="0">
              <a:latin typeface="Times New Roman" panose="02020603050405020304" pitchFamily="18" charset="0"/>
              <a:cs typeface="Times New Roman" panose="02020603050405020304" pitchFamily="18" charset="0"/>
            </a:endParaRPr>
          </a:p>
        </p:txBody>
      </p:sp>
      <p:sp>
        <p:nvSpPr>
          <p:cNvPr id="13" name="Flèche vers le bas 12"/>
          <p:cNvSpPr/>
          <p:nvPr/>
        </p:nvSpPr>
        <p:spPr>
          <a:xfrm>
            <a:off x="8597410" y="2075488"/>
            <a:ext cx="510988" cy="7871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a:off x="2689539" y="2399807"/>
            <a:ext cx="510988" cy="4628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à coins arrondis 14"/>
          <p:cNvSpPr/>
          <p:nvPr/>
        </p:nvSpPr>
        <p:spPr>
          <a:xfrm>
            <a:off x="163733" y="2862634"/>
            <a:ext cx="5822830" cy="387275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514350" indent="-514350" algn="r" rtl="1">
              <a:buClr>
                <a:schemeClr val="bg1"/>
              </a:buClr>
              <a:buSzPct val="100000"/>
              <a:buFont typeface="+mj-lt"/>
              <a:buAutoNum type="arabicPeriod"/>
            </a:pPr>
            <a:r>
              <a:rPr lang="ar-DZ" sz="2000" dirty="0" smtClean="0">
                <a:latin typeface="Times New Roman" panose="02020603050405020304" pitchFamily="18" charset="0"/>
                <a:cs typeface="Times New Roman" panose="02020603050405020304" pitchFamily="18" charset="0"/>
              </a:rPr>
              <a:t>1) التحقق </a:t>
            </a:r>
            <a:r>
              <a:rPr lang="ar-SA" sz="2000" b="1" dirty="0" smtClean="0">
                <a:solidFill>
                  <a:schemeClr val="tx1"/>
                </a:solidFill>
                <a:cs typeface="Simplified Arabic" pitchFamily="2" charset="-78"/>
              </a:rPr>
              <a:t>من </a:t>
            </a:r>
            <a:r>
              <a:rPr lang="ar-SA" sz="2000" b="1" dirty="0">
                <a:solidFill>
                  <a:schemeClr val="tx1"/>
                </a:solidFill>
                <a:cs typeface="Simplified Arabic" pitchFamily="2" charset="-78"/>
              </a:rPr>
              <a:t>أن المبيعات المسجلة هي مبيعات حدثت فعلاً (الحدوث)</a:t>
            </a:r>
          </a:p>
          <a:p>
            <a:pPr marL="514350" indent="-514350" algn="r" rtl="1">
              <a:buClr>
                <a:schemeClr val="bg1"/>
              </a:buClr>
              <a:buSzPct val="100000"/>
              <a:buFont typeface="+mj-lt"/>
              <a:buAutoNum type="arabicPeriod"/>
            </a:pPr>
            <a:r>
              <a:rPr lang="ar-DZ" sz="2000" dirty="0" smtClean="0">
                <a:latin typeface="Times New Roman" panose="02020603050405020304" pitchFamily="18" charset="0"/>
                <a:cs typeface="Times New Roman" panose="02020603050405020304" pitchFamily="18" charset="0"/>
              </a:rPr>
              <a:t>2) التحقق </a:t>
            </a:r>
            <a:r>
              <a:rPr lang="ar-SA" sz="2000" b="1" dirty="0">
                <a:solidFill>
                  <a:schemeClr val="tx1"/>
                </a:solidFill>
                <a:cs typeface="Simplified Arabic" pitchFamily="2" charset="-78"/>
              </a:rPr>
              <a:t>من أن جميع عمليات المبيعات التي حدثت قد سجلت بالكامل (الاكتمال)</a:t>
            </a:r>
          </a:p>
          <a:p>
            <a:pPr marL="514350" indent="-514350" algn="r" rtl="1">
              <a:buClr>
                <a:schemeClr val="bg1"/>
              </a:buClr>
              <a:buSzPct val="100000"/>
              <a:buFont typeface="+mj-lt"/>
              <a:buAutoNum type="arabicPeriod"/>
            </a:pPr>
            <a:r>
              <a:rPr lang="ar-DZ" sz="2000" dirty="0" smtClean="0">
                <a:latin typeface="Times New Roman" panose="02020603050405020304" pitchFamily="18" charset="0"/>
                <a:cs typeface="Times New Roman" panose="02020603050405020304" pitchFamily="18" charset="0"/>
              </a:rPr>
              <a:t>3) التحقق من أن </a:t>
            </a:r>
            <a:r>
              <a:rPr lang="ar-SA" sz="2000" b="1" dirty="0">
                <a:solidFill>
                  <a:schemeClr val="tx1"/>
                </a:solidFill>
                <a:cs typeface="Simplified Arabic" pitchFamily="2" charset="-78"/>
              </a:rPr>
              <a:t>المبيعات المسجلة قد سجلت بشكل صحيح (الدقة)</a:t>
            </a:r>
          </a:p>
          <a:p>
            <a:pPr marL="514350" indent="-514350" algn="r" rtl="1">
              <a:buClr>
                <a:schemeClr val="bg1"/>
              </a:buClr>
              <a:buSzPct val="100000"/>
              <a:buFont typeface="+mj-lt"/>
              <a:buAutoNum type="arabicPeriod"/>
            </a:pPr>
            <a:r>
              <a:rPr lang="ar-DZ" sz="2000" dirty="0" smtClean="0">
                <a:latin typeface="Times New Roman" panose="02020603050405020304" pitchFamily="18" charset="0"/>
                <a:cs typeface="Times New Roman" panose="02020603050405020304" pitchFamily="18" charset="0"/>
              </a:rPr>
              <a:t>4) التأكد من أن </a:t>
            </a:r>
            <a:r>
              <a:rPr lang="ar-SA" sz="2000" b="1" dirty="0">
                <a:solidFill>
                  <a:schemeClr val="tx1"/>
                </a:solidFill>
                <a:cs typeface="Simplified Arabic" pitchFamily="2" charset="-78"/>
              </a:rPr>
              <a:t>المبيعات المسجلة قد صنفت بشكل سليم(التبويب</a:t>
            </a:r>
            <a:r>
              <a:rPr lang="ar-SA" sz="2000" b="1" dirty="0" smtClean="0">
                <a:solidFill>
                  <a:schemeClr val="tx1"/>
                </a:solidFill>
                <a:cs typeface="Simplified Arabic" pitchFamily="2" charset="-78"/>
              </a:rPr>
              <a:t>)</a:t>
            </a:r>
            <a:endParaRPr lang="ar-DZ" sz="2000" b="1" dirty="0" smtClean="0">
              <a:solidFill>
                <a:schemeClr val="tx1"/>
              </a:solidFill>
              <a:cs typeface="Simplified Arabic" pitchFamily="2" charset="-78"/>
            </a:endParaRPr>
          </a:p>
          <a:p>
            <a:pPr marL="514350" indent="-514350" algn="r" rtl="1">
              <a:buClr>
                <a:schemeClr val="bg1"/>
              </a:buClr>
              <a:buSzPct val="100000"/>
              <a:buFont typeface="+mj-lt"/>
              <a:buAutoNum type="arabicPeriod"/>
            </a:pPr>
            <a:r>
              <a:rPr lang="ar-DZ" sz="2000" dirty="0" smtClean="0">
                <a:latin typeface="Times New Roman" panose="02020603050405020304" pitchFamily="18" charset="0"/>
                <a:cs typeface="Times New Roman" panose="02020603050405020304" pitchFamily="18" charset="0"/>
              </a:rPr>
              <a:t>5)التحقق </a:t>
            </a:r>
            <a:r>
              <a:rPr lang="ar-DZ" sz="2000" dirty="0">
                <a:latin typeface="Times New Roman" panose="02020603050405020304" pitchFamily="18" charset="0"/>
                <a:cs typeface="Times New Roman" panose="02020603050405020304" pitchFamily="18" charset="0"/>
              </a:rPr>
              <a:t>من أن </a:t>
            </a:r>
            <a:r>
              <a:rPr lang="ar-SA" sz="2000" b="1" dirty="0">
                <a:solidFill>
                  <a:schemeClr val="tx1"/>
                </a:solidFill>
                <a:cs typeface="Simplified Arabic" pitchFamily="2" charset="-78"/>
              </a:rPr>
              <a:t>المبيعات المسجلة قد سجلت في التواريخ الصحيحة (التوقيت)</a:t>
            </a:r>
          </a:p>
          <a:p>
            <a:pPr marL="514350" indent="-514350" algn="r" rtl="1">
              <a:buClr>
                <a:schemeClr val="bg1"/>
              </a:buClr>
              <a:buSzPct val="100000"/>
              <a:buFont typeface="+mj-lt"/>
              <a:buAutoNum type="arabicPeriod"/>
            </a:pPr>
            <a:r>
              <a:rPr lang="ar-DZ" sz="2000" dirty="0" smtClean="0">
                <a:latin typeface="Times New Roman" panose="02020603050405020304" pitchFamily="18" charset="0"/>
                <a:cs typeface="Times New Roman" panose="02020603050405020304" pitchFamily="18" charset="0"/>
              </a:rPr>
              <a:t>6) التحقق من </a:t>
            </a:r>
            <a:r>
              <a:rPr lang="ar-SA" sz="2000" b="1" dirty="0">
                <a:solidFill>
                  <a:schemeClr val="tx1"/>
                </a:solidFill>
                <a:cs typeface="Simplified Arabic" pitchFamily="2" charset="-78"/>
              </a:rPr>
              <a:t>عمليات </a:t>
            </a:r>
            <a:r>
              <a:rPr lang="ar-SA" sz="2000" b="1">
                <a:solidFill>
                  <a:schemeClr val="tx1"/>
                </a:solidFill>
                <a:cs typeface="Simplified Arabic" pitchFamily="2" charset="-78"/>
              </a:rPr>
              <a:t>الترحيل </a:t>
            </a:r>
            <a:r>
              <a:rPr lang="ar-SA" sz="2000" b="1" smtClean="0">
                <a:solidFill>
                  <a:schemeClr val="tx1"/>
                </a:solidFill>
                <a:cs typeface="Simplified Arabic" pitchFamily="2" charset="-78"/>
              </a:rPr>
              <a:t>الخاصة </a:t>
            </a:r>
            <a:r>
              <a:rPr lang="ar-SA" sz="2000" b="1" dirty="0" smtClean="0">
                <a:solidFill>
                  <a:schemeClr val="tx1"/>
                </a:solidFill>
                <a:cs typeface="Simplified Arabic" pitchFamily="2" charset="-78"/>
              </a:rPr>
              <a:t>بالمبيعات</a:t>
            </a:r>
            <a:endParaRPr lang="ar-SA" sz="2000" b="1" dirty="0">
              <a:solidFill>
                <a:schemeClr val="tx1"/>
              </a:solidFill>
              <a:cs typeface="Simplified Arabic" pitchFamily="2" charset="-78"/>
            </a:endParaRPr>
          </a:p>
        </p:txBody>
      </p:sp>
      <p:sp>
        <p:nvSpPr>
          <p:cNvPr id="16" name="Rectangle à coins arrondis 15"/>
          <p:cNvSpPr/>
          <p:nvPr/>
        </p:nvSpPr>
        <p:spPr>
          <a:xfrm>
            <a:off x="6360716" y="2977403"/>
            <a:ext cx="5495365" cy="388059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708660" lvl="1" indent="-342900" algn="r" rtl="1">
              <a:buClr>
                <a:schemeClr val="tx1"/>
              </a:buClr>
              <a:buSzPct val="100000"/>
              <a:buFont typeface="+mj-lt"/>
              <a:buAutoNum type="arabicParenR"/>
            </a:pPr>
            <a:r>
              <a:rPr lang="ar-DZ" sz="2200" dirty="0" smtClean="0">
                <a:solidFill>
                  <a:schemeClr val="tx1"/>
                </a:solidFill>
                <a:cs typeface="Simplified Arabic" pitchFamily="2" charset="-78"/>
              </a:rPr>
              <a:t>إ</a:t>
            </a:r>
            <a:r>
              <a:rPr lang="ar-SA" sz="2200" dirty="0" err="1" smtClean="0">
                <a:solidFill>
                  <a:schemeClr val="tx1"/>
                </a:solidFill>
                <a:cs typeface="Simplified Arabic" pitchFamily="2" charset="-78"/>
              </a:rPr>
              <a:t>ختيار</a:t>
            </a:r>
            <a:r>
              <a:rPr lang="ar-SA" sz="2200" dirty="0" smtClean="0">
                <a:solidFill>
                  <a:schemeClr val="tx1"/>
                </a:solidFill>
                <a:cs typeface="Simplified Arabic" pitchFamily="2" charset="-78"/>
              </a:rPr>
              <a:t> </a:t>
            </a:r>
            <a:r>
              <a:rPr lang="ar-SA" sz="2200" dirty="0">
                <a:solidFill>
                  <a:schemeClr val="tx1"/>
                </a:solidFill>
                <a:cs typeface="Simplified Arabic" pitchFamily="2" charset="-78"/>
              </a:rPr>
              <a:t>عينة من فواتير المبيعات ومطابقتها مع مستندات الشحن وأوامر العملاء بالشراء </a:t>
            </a:r>
            <a:endParaRPr lang="ar-DZ" sz="2200" dirty="0" smtClean="0">
              <a:solidFill>
                <a:schemeClr val="tx1"/>
              </a:solidFill>
              <a:cs typeface="Simplified Arabic" pitchFamily="2" charset="-78"/>
            </a:endParaRPr>
          </a:p>
          <a:p>
            <a:pPr marL="708660" lvl="1" indent="-342900" algn="r" rtl="1">
              <a:buClr>
                <a:schemeClr val="tx1"/>
              </a:buClr>
              <a:buSzPct val="100000"/>
              <a:buFont typeface="+mj-lt"/>
              <a:buAutoNum type="arabicParenR"/>
            </a:pPr>
            <a:r>
              <a:rPr lang="ar-SA" sz="2200" dirty="0">
                <a:solidFill>
                  <a:schemeClr val="tx1"/>
                </a:solidFill>
                <a:cs typeface="Simplified Arabic" pitchFamily="2" charset="-78"/>
              </a:rPr>
              <a:t>فحص أوامر الشراء من العملاء للتحقق من الموافقة على منح </a:t>
            </a:r>
            <a:r>
              <a:rPr lang="ar-SA" sz="2200" dirty="0" smtClean="0">
                <a:solidFill>
                  <a:schemeClr val="tx1"/>
                </a:solidFill>
                <a:cs typeface="Simplified Arabic" pitchFamily="2" charset="-78"/>
              </a:rPr>
              <a:t>الائتمان</a:t>
            </a:r>
            <a:endParaRPr lang="ar-DZ" sz="2200" dirty="0" smtClean="0">
              <a:solidFill>
                <a:schemeClr val="tx1"/>
              </a:solidFill>
              <a:cs typeface="Simplified Arabic" pitchFamily="2" charset="-78"/>
            </a:endParaRPr>
          </a:p>
          <a:p>
            <a:pPr marL="708660" lvl="1" indent="-342900" algn="r" rtl="1">
              <a:buClr>
                <a:schemeClr val="tx1"/>
              </a:buClr>
              <a:buSzPct val="100000"/>
              <a:buFont typeface="+mj-lt"/>
              <a:buAutoNum type="arabicParenR"/>
            </a:pPr>
            <a:r>
              <a:rPr lang="ar-SA" sz="2200" dirty="0" smtClean="0">
                <a:solidFill>
                  <a:schemeClr val="tx1"/>
                </a:solidFill>
                <a:cs typeface="Simplified Arabic" pitchFamily="2" charset="-78"/>
              </a:rPr>
              <a:t>التحقق </a:t>
            </a:r>
            <a:r>
              <a:rPr lang="ar-SA" sz="2200" dirty="0">
                <a:solidFill>
                  <a:schemeClr val="tx1"/>
                </a:solidFill>
                <a:cs typeface="Simplified Arabic" pitchFamily="2" charset="-78"/>
              </a:rPr>
              <a:t>من التسلسل الرقمي لفواتير البيع </a:t>
            </a:r>
          </a:p>
          <a:p>
            <a:pPr marL="708660" lvl="1" indent="-342900" algn="r" rtl="1">
              <a:buClr>
                <a:schemeClr val="tx1"/>
              </a:buClr>
              <a:buSzPct val="100000"/>
              <a:buFont typeface="+mj-lt"/>
              <a:buAutoNum type="arabicParenR"/>
            </a:pPr>
            <a:r>
              <a:rPr lang="ar-SA" sz="2200" dirty="0">
                <a:solidFill>
                  <a:schemeClr val="tx1"/>
                </a:solidFill>
                <a:cs typeface="Simplified Arabic" pitchFamily="2" charset="-78"/>
              </a:rPr>
              <a:t>فحص العمليات المرفوضة بسبب عدم وجود أرقام العملاء الخاصة بها </a:t>
            </a:r>
          </a:p>
          <a:p>
            <a:pPr marL="708660" lvl="1" indent="-342900" algn="r" rtl="1">
              <a:buClr>
                <a:schemeClr val="tx1"/>
              </a:buClr>
              <a:buSzPct val="100000"/>
              <a:buFont typeface="+mj-lt"/>
              <a:buAutoNum type="arabicParenR"/>
            </a:pPr>
            <a:r>
              <a:rPr lang="ar-SA" sz="2200" dirty="0">
                <a:solidFill>
                  <a:schemeClr val="tx1"/>
                </a:solidFill>
                <a:cs typeface="Simplified Arabic" pitchFamily="2" charset="-78"/>
              </a:rPr>
              <a:t>فحص ما إذا كانت الكشوف لحسابات العملاء الشهرية أرسلت للعملاء وفحص ملفاتهم </a:t>
            </a:r>
          </a:p>
        </p:txBody>
      </p:sp>
    </p:spTree>
    <p:extLst>
      <p:ext uri="{BB962C8B-B14F-4D97-AF65-F5344CB8AC3E}">
        <p14:creationId xmlns:p14="http://schemas.microsoft.com/office/powerpoint/2010/main" val="373430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Effect transition="in" filter="fade">
                                      <p:cBhvr>
                                        <p:cTn id="43" dur="1000"/>
                                        <p:tgtEl>
                                          <p:spTgt spid="16">
                                            <p:txEl>
                                              <p:pRg st="0" end="0"/>
                                            </p:txEl>
                                          </p:spTgt>
                                        </p:tgtEl>
                                      </p:cBhvr>
                                    </p:animEffect>
                                    <p:anim calcmode="lin" valueType="num">
                                      <p:cBhvr>
                                        <p:cTn id="4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6">
                                            <p:txEl>
                                              <p:pRg st="1" end="1"/>
                                            </p:txEl>
                                          </p:spTgt>
                                        </p:tgtEl>
                                        <p:attrNameLst>
                                          <p:attrName>style.visibility</p:attrName>
                                        </p:attrNameLst>
                                      </p:cBhvr>
                                      <p:to>
                                        <p:strVal val="visible"/>
                                      </p:to>
                                    </p:set>
                                    <p:animEffect transition="in" filter="fade">
                                      <p:cBhvr>
                                        <p:cTn id="50" dur="1000"/>
                                        <p:tgtEl>
                                          <p:spTgt spid="16">
                                            <p:txEl>
                                              <p:pRg st="1" end="1"/>
                                            </p:txEl>
                                          </p:spTgt>
                                        </p:tgtEl>
                                      </p:cBhvr>
                                    </p:animEffect>
                                    <p:anim calcmode="lin" valueType="num">
                                      <p:cBhvr>
                                        <p:cTn id="51"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16">
                                            <p:txEl>
                                              <p:pRg st="2" end="2"/>
                                            </p:txEl>
                                          </p:spTgt>
                                        </p:tgtEl>
                                        <p:attrNameLst>
                                          <p:attrName>style.visibility</p:attrName>
                                        </p:attrNameLst>
                                      </p:cBhvr>
                                      <p:to>
                                        <p:strVal val="visible"/>
                                      </p:to>
                                    </p:set>
                                    <p:animEffect transition="in" filter="fade">
                                      <p:cBhvr>
                                        <p:cTn id="57" dur="1000"/>
                                        <p:tgtEl>
                                          <p:spTgt spid="16">
                                            <p:txEl>
                                              <p:pRg st="2" end="2"/>
                                            </p:txEl>
                                          </p:spTgt>
                                        </p:tgtEl>
                                      </p:cBhvr>
                                    </p:animEffect>
                                    <p:anim calcmode="lin" valueType="num">
                                      <p:cBhvr>
                                        <p:cTn id="58"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59"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16">
                                            <p:txEl>
                                              <p:pRg st="3" end="3"/>
                                            </p:txEl>
                                          </p:spTgt>
                                        </p:tgtEl>
                                        <p:attrNameLst>
                                          <p:attrName>style.visibility</p:attrName>
                                        </p:attrNameLst>
                                      </p:cBhvr>
                                      <p:to>
                                        <p:strVal val="visible"/>
                                      </p:to>
                                    </p:set>
                                    <p:animEffect transition="in" filter="fade">
                                      <p:cBhvr>
                                        <p:cTn id="64" dur="1000"/>
                                        <p:tgtEl>
                                          <p:spTgt spid="16">
                                            <p:txEl>
                                              <p:pRg st="3" end="3"/>
                                            </p:txEl>
                                          </p:spTgt>
                                        </p:tgtEl>
                                      </p:cBhvr>
                                    </p:animEffect>
                                    <p:anim calcmode="lin" valueType="num">
                                      <p:cBhvr>
                                        <p:cTn id="65"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16">
                                            <p:txEl>
                                              <p:pRg st="4" end="4"/>
                                            </p:txEl>
                                          </p:spTgt>
                                        </p:tgtEl>
                                        <p:attrNameLst>
                                          <p:attrName>style.visibility</p:attrName>
                                        </p:attrNameLst>
                                      </p:cBhvr>
                                      <p:to>
                                        <p:strVal val="visible"/>
                                      </p:to>
                                    </p:set>
                                    <p:animEffect transition="in" filter="fade">
                                      <p:cBhvr>
                                        <p:cTn id="71" dur="1000"/>
                                        <p:tgtEl>
                                          <p:spTgt spid="16">
                                            <p:txEl>
                                              <p:pRg st="4" end="4"/>
                                            </p:txEl>
                                          </p:spTgt>
                                        </p:tgtEl>
                                      </p:cBhvr>
                                    </p:animEffect>
                                    <p:anim calcmode="lin" valueType="num">
                                      <p:cBhvr>
                                        <p:cTn id="72"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73"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Effect transition="in" filter="fade">
                                      <p:cBhvr>
                                        <p:cTn id="78" dur="1000"/>
                                        <p:tgtEl>
                                          <p:spTgt spid="15"/>
                                        </p:tgtEl>
                                      </p:cBhvr>
                                    </p:animEffect>
                                    <p:anim calcmode="lin" valueType="num">
                                      <p:cBhvr>
                                        <p:cTn id="79" dur="1000" fill="hold"/>
                                        <p:tgtEl>
                                          <p:spTgt spid="15"/>
                                        </p:tgtEl>
                                        <p:attrNameLst>
                                          <p:attrName>ppt_x</p:attrName>
                                        </p:attrNameLst>
                                      </p:cBhvr>
                                      <p:tavLst>
                                        <p:tav tm="0">
                                          <p:val>
                                            <p:strVal val="#ppt_x"/>
                                          </p:val>
                                        </p:tav>
                                        <p:tav tm="100000">
                                          <p:val>
                                            <p:strVal val="#ppt_x"/>
                                          </p:val>
                                        </p:tav>
                                      </p:tavLst>
                                    </p:anim>
                                    <p:anim calcmode="lin" valueType="num">
                                      <p:cBhvr>
                                        <p:cTn id="8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15">
                                            <p:txEl>
                                              <p:pRg st="0" end="0"/>
                                            </p:txEl>
                                          </p:spTgt>
                                        </p:tgtEl>
                                        <p:attrNameLst>
                                          <p:attrName>style.visibility</p:attrName>
                                        </p:attrNameLst>
                                      </p:cBhvr>
                                      <p:to>
                                        <p:strVal val="visible"/>
                                      </p:to>
                                    </p:set>
                                    <p:animEffect transition="in" filter="fade">
                                      <p:cBhvr>
                                        <p:cTn id="85" dur="1000"/>
                                        <p:tgtEl>
                                          <p:spTgt spid="15">
                                            <p:txEl>
                                              <p:pRg st="0" end="0"/>
                                            </p:txEl>
                                          </p:spTgt>
                                        </p:tgtEl>
                                      </p:cBhvr>
                                    </p:animEffect>
                                    <p:anim calcmode="lin" valueType="num">
                                      <p:cBhvr>
                                        <p:cTn id="86"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nodeType="clickEffect">
                                  <p:stCondLst>
                                    <p:cond delay="0"/>
                                  </p:stCondLst>
                                  <p:childTnLst>
                                    <p:set>
                                      <p:cBhvr>
                                        <p:cTn id="91" dur="1" fill="hold">
                                          <p:stCondLst>
                                            <p:cond delay="0"/>
                                          </p:stCondLst>
                                        </p:cTn>
                                        <p:tgtEl>
                                          <p:spTgt spid="15">
                                            <p:txEl>
                                              <p:pRg st="1" end="1"/>
                                            </p:txEl>
                                          </p:spTgt>
                                        </p:tgtEl>
                                        <p:attrNameLst>
                                          <p:attrName>style.visibility</p:attrName>
                                        </p:attrNameLst>
                                      </p:cBhvr>
                                      <p:to>
                                        <p:strVal val="visible"/>
                                      </p:to>
                                    </p:set>
                                    <p:animEffect transition="in" filter="fade">
                                      <p:cBhvr>
                                        <p:cTn id="92" dur="1000"/>
                                        <p:tgtEl>
                                          <p:spTgt spid="15">
                                            <p:txEl>
                                              <p:pRg st="1" end="1"/>
                                            </p:txEl>
                                          </p:spTgt>
                                        </p:tgtEl>
                                      </p:cBhvr>
                                    </p:animEffect>
                                    <p:anim calcmode="lin" valueType="num">
                                      <p:cBhvr>
                                        <p:cTn id="93"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nodeType="clickEffect">
                                  <p:stCondLst>
                                    <p:cond delay="0"/>
                                  </p:stCondLst>
                                  <p:childTnLst>
                                    <p:set>
                                      <p:cBhvr>
                                        <p:cTn id="98" dur="1" fill="hold">
                                          <p:stCondLst>
                                            <p:cond delay="0"/>
                                          </p:stCondLst>
                                        </p:cTn>
                                        <p:tgtEl>
                                          <p:spTgt spid="15">
                                            <p:txEl>
                                              <p:pRg st="2" end="2"/>
                                            </p:txEl>
                                          </p:spTgt>
                                        </p:tgtEl>
                                        <p:attrNameLst>
                                          <p:attrName>style.visibility</p:attrName>
                                        </p:attrNameLst>
                                      </p:cBhvr>
                                      <p:to>
                                        <p:strVal val="visible"/>
                                      </p:to>
                                    </p:set>
                                    <p:animEffect transition="in" filter="fade">
                                      <p:cBhvr>
                                        <p:cTn id="99" dur="1000"/>
                                        <p:tgtEl>
                                          <p:spTgt spid="15">
                                            <p:txEl>
                                              <p:pRg st="2" end="2"/>
                                            </p:txEl>
                                          </p:spTgt>
                                        </p:tgtEl>
                                      </p:cBhvr>
                                    </p:animEffect>
                                    <p:anim calcmode="lin" valueType="num">
                                      <p:cBhvr>
                                        <p:cTn id="100"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01"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2" presetClass="entr" presetSubtype="0" fill="hold" nodeType="clickEffect">
                                  <p:stCondLst>
                                    <p:cond delay="0"/>
                                  </p:stCondLst>
                                  <p:childTnLst>
                                    <p:set>
                                      <p:cBhvr>
                                        <p:cTn id="105" dur="1" fill="hold">
                                          <p:stCondLst>
                                            <p:cond delay="0"/>
                                          </p:stCondLst>
                                        </p:cTn>
                                        <p:tgtEl>
                                          <p:spTgt spid="15">
                                            <p:txEl>
                                              <p:pRg st="3" end="3"/>
                                            </p:txEl>
                                          </p:spTgt>
                                        </p:tgtEl>
                                        <p:attrNameLst>
                                          <p:attrName>style.visibility</p:attrName>
                                        </p:attrNameLst>
                                      </p:cBhvr>
                                      <p:to>
                                        <p:strVal val="visible"/>
                                      </p:to>
                                    </p:set>
                                    <p:animEffect transition="in" filter="fade">
                                      <p:cBhvr>
                                        <p:cTn id="106" dur="1000"/>
                                        <p:tgtEl>
                                          <p:spTgt spid="15">
                                            <p:txEl>
                                              <p:pRg st="3" end="3"/>
                                            </p:txEl>
                                          </p:spTgt>
                                        </p:tgtEl>
                                      </p:cBhvr>
                                    </p:animEffect>
                                    <p:anim calcmode="lin" valueType="num">
                                      <p:cBhvr>
                                        <p:cTn id="107"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108"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42" presetClass="entr" presetSubtype="0" fill="hold" nodeType="clickEffect">
                                  <p:stCondLst>
                                    <p:cond delay="0"/>
                                  </p:stCondLst>
                                  <p:childTnLst>
                                    <p:set>
                                      <p:cBhvr>
                                        <p:cTn id="112" dur="1" fill="hold">
                                          <p:stCondLst>
                                            <p:cond delay="0"/>
                                          </p:stCondLst>
                                        </p:cTn>
                                        <p:tgtEl>
                                          <p:spTgt spid="15">
                                            <p:txEl>
                                              <p:pRg st="4" end="4"/>
                                            </p:txEl>
                                          </p:spTgt>
                                        </p:tgtEl>
                                        <p:attrNameLst>
                                          <p:attrName>style.visibility</p:attrName>
                                        </p:attrNameLst>
                                      </p:cBhvr>
                                      <p:to>
                                        <p:strVal val="visible"/>
                                      </p:to>
                                    </p:set>
                                    <p:animEffect transition="in" filter="fade">
                                      <p:cBhvr>
                                        <p:cTn id="113" dur="1000"/>
                                        <p:tgtEl>
                                          <p:spTgt spid="15">
                                            <p:txEl>
                                              <p:pRg st="4" end="4"/>
                                            </p:txEl>
                                          </p:spTgt>
                                        </p:tgtEl>
                                      </p:cBhvr>
                                    </p:animEffect>
                                    <p:anim calcmode="lin" valueType="num">
                                      <p:cBhvr>
                                        <p:cTn id="114" dur="1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115" dur="10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42" presetClass="entr" presetSubtype="0" fill="hold" nodeType="clickEffect">
                                  <p:stCondLst>
                                    <p:cond delay="0"/>
                                  </p:stCondLst>
                                  <p:childTnLst>
                                    <p:set>
                                      <p:cBhvr>
                                        <p:cTn id="119" dur="1" fill="hold">
                                          <p:stCondLst>
                                            <p:cond delay="0"/>
                                          </p:stCondLst>
                                        </p:cTn>
                                        <p:tgtEl>
                                          <p:spTgt spid="15">
                                            <p:txEl>
                                              <p:pRg st="5" end="5"/>
                                            </p:txEl>
                                          </p:spTgt>
                                        </p:tgtEl>
                                        <p:attrNameLst>
                                          <p:attrName>style.visibility</p:attrName>
                                        </p:attrNameLst>
                                      </p:cBhvr>
                                      <p:to>
                                        <p:strVal val="visible"/>
                                      </p:to>
                                    </p:set>
                                    <p:animEffect transition="in" filter="fade">
                                      <p:cBhvr>
                                        <p:cTn id="120" dur="1000"/>
                                        <p:tgtEl>
                                          <p:spTgt spid="15">
                                            <p:txEl>
                                              <p:pRg st="5" end="5"/>
                                            </p:txEl>
                                          </p:spTgt>
                                        </p:tgtEl>
                                      </p:cBhvr>
                                    </p:animEffect>
                                    <p:anim calcmode="lin" valueType="num">
                                      <p:cBhvr>
                                        <p:cTn id="121" dur="10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122" dur="10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P spid="13" grpId="0" animBg="1"/>
      <p:bldP spid="14" grpId="0" animBg="1"/>
      <p:bldP spid="15" grpId="0" animBg="1"/>
      <p:bldP spid="16" grpId="0" animBg="1"/>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17960</TotalTime>
  <Words>588</Words>
  <Application>Microsoft Office PowerPoint</Application>
  <PresentationFormat>Grand écran</PresentationFormat>
  <Paragraphs>69</Paragraphs>
  <Slides>6</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vt:i4>
      </vt:variant>
    </vt:vector>
  </HeadingPairs>
  <TitlesOfParts>
    <vt:vector size="15" baseType="lpstr">
      <vt:lpstr>Arial</vt:lpstr>
      <vt:lpstr>Calibri</vt:lpstr>
      <vt:lpstr>Simplified Arabic</vt:lpstr>
      <vt:lpstr>Tahoma</vt:lpstr>
      <vt:lpstr>Times New Roman</vt:lpstr>
      <vt:lpstr>Trebuchet MS</vt:lpstr>
      <vt:lpstr>Wingdings</vt:lpstr>
      <vt:lpstr>Wingdings 3</vt:lpstr>
      <vt:lpstr>Facette</vt:lpstr>
      <vt:lpstr>تدقيق دورة المبيعات</vt:lpstr>
      <vt:lpstr>ماذا تشمل دورة المبيعات ؟</vt:lpstr>
      <vt:lpstr>الانشطة الرئيسية  التي يتم تنفيذها في المؤسسة ضمن دورة المبيعات</vt:lpstr>
      <vt:lpstr>إضافة</vt:lpstr>
      <vt:lpstr>الرقابة الداخلية للمبيعات</vt:lpstr>
      <vt:lpstr>كيف يتم تدقيق دورة المبيعات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imybe</dc:creator>
  <cp:lastModifiedBy>imybe</cp:lastModifiedBy>
  <cp:revision>58</cp:revision>
  <dcterms:created xsi:type="dcterms:W3CDTF">2021-04-24T23:00:21Z</dcterms:created>
  <dcterms:modified xsi:type="dcterms:W3CDTF">2024-12-08T09:35:15Z</dcterms:modified>
</cp:coreProperties>
</file>