
<file path=[Content_Types].xml><?xml version="1.0" encoding="utf-8"?>
<Types xmlns="http://schemas.openxmlformats.org/package/2006/content-types">
  <Default Extension="png" ContentType="image/png"/>
  <Default Extension="jfif" ContentType="image/jpe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2"/>
  </p:notesMasterIdLst>
  <p:handoutMasterIdLst>
    <p:handoutMasterId r:id="rId23"/>
  </p:handoutMasterIdLst>
  <p:sldIdLst>
    <p:sldId id="256" r:id="rId2"/>
    <p:sldId id="272" r:id="rId3"/>
    <p:sldId id="262" r:id="rId4"/>
    <p:sldId id="278" r:id="rId5"/>
    <p:sldId id="277" r:id="rId6"/>
    <p:sldId id="276" r:id="rId7"/>
    <p:sldId id="273" r:id="rId8"/>
    <p:sldId id="263" r:id="rId9"/>
    <p:sldId id="271" r:id="rId10"/>
    <p:sldId id="258" r:id="rId11"/>
    <p:sldId id="259" r:id="rId12"/>
    <p:sldId id="260" r:id="rId13"/>
    <p:sldId id="274" r:id="rId14"/>
    <p:sldId id="265" r:id="rId15"/>
    <p:sldId id="264" r:id="rId16"/>
    <p:sldId id="266" r:id="rId17"/>
    <p:sldId id="267" r:id="rId18"/>
    <p:sldId id="268" r:id="rId19"/>
    <p:sldId id="275" r:id="rId20"/>
    <p:sldId id="279" r:id="rId21"/>
  </p:sldIdLst>
  <p:sldSz cx="14630400" cy="8229600"/>
  <p:notesSz cx="8229600" cy="14630400"/>
  <p:embeddedFontLst>
    <p:embeddedFont>
      <p:font typeface="Calibri" panose="020F0502020204030204" pitchFamily="34" charset="0"/>
      <p:regular r:id="rId24"/>
      <p:bold r:id="rId25"/>
      <p:italic r:id="rId26"/>
      <p:boldItalic r:id="rId27"/>
    </p:embeddedFont>
    <p:embeddedFont>
      <p:font typeface="Times New Roman Bold" panose="020B0604020202020204" charset="0"/>
      <p:regular r:id="rId28"/>
    </p:embeddedFont>
    <p:embeddedFont>
      <p:font typeface="Geist" panose="020B0604020202020204" charset="0"/>
      <p:regular r:id="rId29"/>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55" d="100"/>
          <a:sy n="55" d="100"/>
        </p:scale>
        <p:origin x="624" y="56"/>
      </p:cViewPr>
      <p:guideLst/>
    </p:cSldViewPr>
  </p:slideViewPr>
  <p:notesTextViewPr>
    <p:cViewPr>
      <p:scale>
        <a:sx n="1" d="1"/>
        <a:sy n="1" d="1"/>
      </p:scale>
      <p:origin x="0" y="0"/>
    </p:cViewPr>
  </p:notesTextViewPr>
  <p:notesViewPr>
    <p:cSldViewPr snapToGrid="0" snapToObjects="1">
      <p:cViewPr varScale="1">
        <p:scale>
          <a:sx n="31" d="100"/>
          <a:sy n="31" d="100"/>
        </p:scale>
        <p:origin x="2908"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91B7C-435B-4E12-AA19-D6D69DB62ED6}"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fr-FR"/>
        </a:p>
      </dgm:t>
    </dgm:pt>
    <dgm:pt modelId="{5943BA5E-2CA9-4668-81ED-E645792B1F0A}">
      <dgm:prSet phldrT="[Texte]" custT="1"/>
      <dgm:spPr>
        <a:solidFill>
          <a:schemeClr val="accent6"/>
        </a:solidFill>
      </dgm:spPr>
      <dgm:t>
        <a:bodyPr/>
        <a:lstStyle/>
        <a:p>
          <a:pPr algn="just" rtl="1"/>
          <a:r>
            <a:rPr lang="ar-DZ" sz="3200" b="1" dirty="0" smtClean="0">
              <a:latin typeface="Noto Serif SC Bold" pitchFamily="34" charset="0"/>
              <a:ea typeface="Noto Serif SC Bold" pitchFamily="34" charset="-122"/>
              <a:cs typeface="+mj-cs"/>
            </a:rPr>
            <a:t>التشريعات </a:t>
          </a:r>
          <a:r>
            <a:rPr lang="en-US" sz="3200" b="1" dirty="0" smtClean="0">
              <a:latin typeface="Noto Serif SC Bold" pitchFamily="34" charset="0"/>
              <a:ea typeface="Noto Serif SC Bold" pitchFamily="34" charset="-122"/>
              <a:cs typeface="+mj-cs"/>
            </a:rPr>
            <a:t>البنكية </a:t>
          </a:r>
          <a:r>
            <a:rPr lang="en-US" sz="3200" b="1" dirty="0" err="1" smtClean="0">
              <a:latin typeface="Noto Serif SC Bold" pitchFamily="34" charset="0"/>
              <a:ea typeface="Noto Serif SC Bold" pitchFamily="34" charset="-122"/>
              <a:cs typeface="+mj-cs"/>
            </a:rPr>
            <a:t>في</a:t>
          </a:r>
          <a:r>
            <a:rPr lang="en-US" sz="3200" b="1" dirty="0" smtClean="0">
              <a:latin typeface="Noto Serif SC Bold" pitchFamily="34" charset="0"/>
              <a:ea typeface="Noto Serif SC Bold" pitchFamily="34" charset="-122"/>
              <a:cs typeface="+mj-cs"/>
            </a:rPr>
            <a:t> </a:t>
          </a:r>
          <a:r>
            <a:rPr lang="en-US" sz="3200" b="1" dirty="0" err="1" smtClean="0">
              <a:latin typeface="Noto Serif SC Bold" pitchFamily="34" charset="0"/>
              <a:ea typeface="Noto Serif SC Bold" pitchFamily="34" charset="-122"/>
              <a:cs typeface="+mj-cs"/>
            </a:rPr>
            <a:t>الجزائر</a:t>
          </a:r>
          <a:r>
            <a:rPr lang="en-US" sz="3200" b="1" dirty="0" smtClean="0">
              <a:latin typeface="Noto Serif SC Bold" pitchFamily="34" charset="0"/>
              <a:ea typeface="Noto Serif SC Bold" pitchFamily="34" charset="-122"/>
              <a:cs typeface="+mj-cs"/>
            </a:rPr>
            <a:t> </a:t>
          </a:r>
          <a:r>
            <a:rPr lang="ar-DZ" sz="3200" b="1" dirty="0" smtClean="0">
              <a:solidFill>
                <a:srgbClr val="FF0000"/>
              </a:solidFill>
              <a:latin typeface="Noto Serif SC Bold" pitchFamily="34" charset="0"/>
              <a:ea typeface="Noto Serif SC Bold" pitchFamily="34" charset="-122"/>
              <a:cs typeface="+mj-cs"/>
            </a:rPr>
            <a:t>قبل</a:t>
          </a:r>
          <a:r>
            <a:rPr lang="ar-DZ" sz="3200" b="1" dirty="0" smtClean="0">
              <a:latin typeface="Noto Serif SC Bold" pitchFamily="34" charset="0"/>
              <a:ea typeface="Noto Serif SC Bold" pitchFamily="34" charset="-122"/>
              <a:cs typeface="+mj-cs"/>
            </a:rPr>
            <a:t> صدور قانون النقد والقرض 1990</a:t>
          </a:r>
          <a:endParaRPr lang="fr-FR" sz="3200" dirty="0">
            <a:cs typeface="+mj-cs"/>
          </a:endParaRPr>
        </a:p>
      </dgm:t>
    </dgm:pt>
    <dgm:pt modelId="{B7127B8C-5D78-433F-92A8-1C28143E40B9}" type="parTrans" cxnId="{804249E6-280B-4DCE-AF04-8BCDA9C61102}">
      <dgm:prSet/>
      <dgm:spPr/>
      <dgm:t>
        <a:bodyPr/>
        <a:lstStyle/>
        <a:p>
          <a:endParaRPr lang="fr-FR"/>
        </a:p>
      </dgm:t>
    </dgm:pt>
    <dgm:pt modelId="{B5E1E44C-62DC-41E1-BD84-6697172BD030}" type="sibTrans" cxnId="{804249E6-280B-4DCE-AF04-8BCDA9C61102}">
      <dgm:prSet/>
      <dgm:spPr/>
      <dgm:t>
        <a:bodyPr/>
        <a:lstStyle/>
        <a:p>
          <a:endParaRPr lang="fr-FR"/>
        </a:p>
      </dgm:t>
    </dgm:pt>
    <dgm:pt modelId="{16A711A4-AB4A-4EFD-81F5-0DD3469C14DD}">
      <dgm:prSet phldrT="[Texte]"/>
      <dgm:spPr>
        <a:solidFill>
          <a:schemeClr val="accent6">
            <a:lumMod val="60000"/>
            <a:lumOff val="40000"/>
          </a:schemeClr>
        </a:solidFill>
      </dgm:spPr>
      <dgm:t>
        <a:bodyPr/>
        <a:lstStyle/>
        <a:p>
          <a:pPr rtl="1"/>
          <a:r>
            <a:rPr lang="ar-DZ" b="1" dirty="0" smtClean="0">
              <a:latin typeface="Noto Serif SC Bold" pitchFamily="34" charset="0"/>
              <a:ea typeface="Noto Serif SC Bold" pitchFamily="34" charset="-122"/>
              <a:cs typeface="+mj-cs"/>
            </a:rPr>
            <a:t>التشريعات </a:t>
          </a:r>
          <a:r>
            <a:rPr lang="en-US" b="1" dirty="0" smtClean="0">
              <a:latin typeface="Noto Serif SC Bold" pitchFamily="34" charset="0"/>
              <a:ea typeface="Noto Serif SC Bold" pitchFamily="34" charset="-122"/>
              <a:cs typeface="+mj-cs"/>
            </a:rPr>
            <a:t>البنكية </a:t>
          </a:r>
          <a:r>
            <a:rPr lang="en-US" b="1" dirty="0" err="1" smtClean="0">
              <a:latin typeface="Noto Serif SC Bold" pitchFamily="34" charset="0"/>
              <a:ea typeface="Noto Serif SC Bold" pitchFamily="34" charset="-122"/>
              <a:cs typeface="+mj-cs"/>
            </a:rPr>
            <a:t>في</a:t>
          </a:r>
          <a:r>
            <a:rPr lang="en-US" b="1" dirty="0" smtClean="0">
              <a:latin typeface="Noto Serif SC Bold" pitchFamily="34" charset="0"/>
              <a:ea typeface="Noto Serif SC Bold" pitchFamily="34" charset="-122"/>
              <a:cs typeface="+mj-cs"/>
            </a:rPr>
            <a:t> </a:t>
          </a:r>
          <a:r>
            <a:rPr lang="en-US" b="1" dirty="0" err="1" smtClean="0">
              <a:latin typeface="Noto Serif SC Bold" pitchFamily="34" charset="0"/>
              <a:ea typeface="Noto Serif SC Bold" pitchFamily="34" charset="-122"/>
              <a:cs typeface="+mj-cs"/>
            </a:rPr>
            <a:t>الجزائر</a:t>
          </a:r>
          <a:r>
            <a:rPr lang="en-US" b="1" dirty="0" smtClean="0">
              <a:solidFill>
                <a:srgbClr val="FF0000"/>
              </a:solidFill>
              <a:latin typeface="Noto Serif SC Bold" pitchFamily="34" charset="0"/>
              <a:ea typeface="Noto Serif SC Bold" pitchFamily="34" charset="-122"/>
              <a:cs typeface="+mj-cs"/>
            </a:rPr>
            <a:t> </a:t>
          </a:r>
          <a:r>
            <a:rPr lang="ar-DZ" b="1" dirty="0" smtClean="0">
              <a:solidFill>
                <a:srgbClr val="FF0000"/>
              </a:solidFill>
              <a:latin typeface="Noto Serif SC Bold" pitchFamily="34" charset="0"/>
              <a:ea typeface="Noto Serif SC Bold" pitchFamily="34" charset="-122"/>
              <a:cs typeface="+mj-cs"/>
            </a:rPr>
            <a:t>أثناء </a:t>
          </a:r>
          <a:r>
            <a:rPr lang="ar-DZ" b="1" dirty="0" smtClean="0">
              <a:latin typeface="Noto Serif SC Bold" pitchFamily="34" charset="0"/>
              <a:ea typeface="Noto Serif SC Bold" pitchFamily="34" charset="-122"/>
              <a:cs typeface="+mj-cs"/>
            </a:rPr>
            <a:t>صدور قانون النقد والقرض 1990</a:t>
          </a:r>
          <a:endParaRPr lang="fr-FR" dirty="0"/>
        </a:p>
      </dgm:t>
    </dgm:pt>
    <dgm:pt modelId="{051D6DED-9543-4196-88FD-306A5E2B5681}" type="parTrans" cxnId="{0850A1CC-2820-4A7A-85ED-FF32BE2DD5FD}">
      <dgm:prSet/>
      <dgm:spPr/>
      <dgm:t>
        <a:bodyPr/>
        <a:lstStyle/>
        <a:p>
          <a:endParaRPr lang="fr-FR"/>
        </a:p>
      </dgm:t>
    </dgm:pt>
    <dgm:pt modelId="{79FBA296-D4D5-4B93-975A-604B9F68F519}" type="sibTrans" cxnId="{0850A1CC-2820-4A7A-85ED-FF32BE2DD5FD}">
      <dgm:prSet/>
      <dgm:spPr/>
      <dgm:t>
        <a:bodyPr/>
        <a:lstStyle/>
        <a:p>
          <a:endParaRPr lang="fr-FR"/>
        </a:p>
      </dgm:t>
    </dgm:pt>
    <dgm:pt modelId="{79282AE4-09A2-458D-9290-6B3E1BDA13DD}">
      <dgm:prSet phldrT="[Texte]"/>
      <dgm:spPr>
        <a:solidFill>
          <a:schemeClr val="accent6">
            <a:lumMod val="40000"/>
            <a:lumOff val="60000"/>
          </a:schemeClr>
        </a:solidFill>
      </dgm:spPr>
      <dgm:t>
        <a:bodyPr/>
        <a:lstStyle/>
        <a:p>
          <a:pPr rtl="1"/>
          <a:r>
            <a:rPr lang="ar-DZ" b="1" dirty="0" smtClean="0">
              <a:latin typeface="Noto Serif SC Bold" pitchFamily="34" charset="0"/>
              <a:ea typeface="Noto Serif SC Bold" pitchFamily="34" charset="-122"/>
              <a:cs typeface="+mj-cs"/>
            </a:rPr>
            <a:t>التشريعات </a:t>
          </a:r>
          <a:r>
            <a:rPr lang="en-US" b="1" dirty="0" smtClean="0">
              <a:latin typeface="Noto Serif SC Bold" pitchFamily="34" charset="0"/>
              <a:ea typeface="Noto Serif SC Bold" pitchFamily="34" charset="-122"/>
              <a:cs typeface="+mj-cs"/>
            </a:rPr>
            <a:t>البنكية </a:t>
          </a:r>
          <a:r>
            <a:rPr lang="en-US" b="1" dirty="0" err="1" smtClean="0">
              <a:latin typeface="Noto Serif SC Bold" pitchFamily="34" charset="0"/>
              <a:ea typeface="Noto Serif SC Bold" pitchFamily="34" charset="-122"/>
              <a:cs typeface="+mj-cs"/>
            </a:rPr>
            <a:t>في</a:t>
          </a:r>
          <a:r>
            <a:rPr lang="en-US" b="1" dirty="0" smtClean="0">
              <a:latin typeface="Noto Serif SC Bold" pitchFamily="34" charset="0"/>
              <a:ea typeface="Noto Serif SC Bold" pitchFamily="34" charset="-122"/>
              <a:cs typeface="+mj-cs"/>
            </a:rPr>
            <a:t> </a:t>
          </a:r>
          <a:r>
            <a:rPr lang="en-US" b="1" dirty="0" err="1" smtClean="0">
              <a:latin typeface="Noto Serif SC Bold" pitchFamily="34" charset="0"/>
              <a:ea typeface="Noto Serif SC Bold" pitchFamily="34" charset="-122"/>
              <a:cs typeface="+mj-cs"/>
            </a:rPr>
            <a:t>الجزائر</a:t>
          </a:r>
          <a:r>
            <a:rPr lang="en-US" b="1" dirty="0" smtClean="0">
              <a:latin typeface="Noto Serif SC Bold" pitchFamily="34" charset="0"/>
              <a:ea typeface="Noto Serif SC Bold" pitchFamily="34" charset="-122"/>
              <a:cs typeface="+mj-cs"/>
            </a:rPr>
            <a:t> </a:t>
          </a:r>
          <a:r>
            <a:rPr lang="ar-DZ" b="1" dirty="0" smtClean="0">
              <a:solidFill>
                <a:srgbClr val="FF0000"/>
              </a:solidFill>
              <a:latin typeface="Noto Serif SC Bold" pitchFamily="34" charset="0"/>
              <a:ea typeface="Noto Serif SC Bold" pitchFamily="34" charset="-122"/>
              <a:cs typeface="+mj-cs"/>
            </a:rPr>
            <a:t>بعد</a:t>
          </a:r>
          <a:r>
            <a:rPr lang="ar-DZ" b="1" dirty="0" smtClean="0">
              <a:latin typeface="Noto Serif SC Bold" pitchFamily="34" charset="0"/>
              <a:ea typeface="Noto Serif SC Bold" pitchFamily="34" charset="-122"/>
              <a:cs typeface="+mj-cs"/>
            </a:rPr>
            <a:t> صدور قانون النقد والقرض 1990</a:t>
          </a:r>
          <a:endParaRPr lang="fr-FR" dirty="0"/>
        </a:p>
      </dgm:t>
    </dgm:pt>
    <dgm:pt modelId="{B10C8BEE-A435-4173-B216-EF36D9A328F2}" type="parTrans" cxnId="{42368A69-698E-410A-8C96-520E7751506A}">
      <dgm:prSet/>
      <dgm:spPr/>
      <dgm:t>
        <a:bodyPr/>
        <a:lstStyle/>
        <a:p>
          <a:endParaRPr lang="fr-FR"/>
        </a:p>
      </dgm:t>
    </dgm:pt>
    <dgm:pt modelId="{A410C509-007C-46F4-B582-5A59517488A0}" type="sibTrans" cxnId="{42368A69-698E-410A-8C96-520E7751506A}">
      <dgm:prSet/>
      <dgm:spPr/>
      <dgm:t>
        <a:bodyPr/>
        <a:lstStyle/>
        <a:p>
          <a:endParaRPr lang="fr-FR"/>
        </a:p>
      </dgm:t>
    </dgm:pt>
    <dgm:pt modelId="{1DE30F7C-DEA4-429B-A65A-4700D7905266}" type="pres">
      <dgm:prSet presAssocID="{E6B91B7C-435B-4E12-AA19-D6D69DB62ED6}" presName="linear" presStyleCnt="0">
        <dgm:presLayoutVars>
          <dgm:dir/>
          <dgm:animLvl val="lvl"/>
          <dgm:resizeHandles val="exact"/>
        </dgm:presLayoutVars>
      </dgm:prSet>
      <dgm:spPr/>
    </dgm:pt>
    <dgm:pt modelId="{58CA71AD-6FE2-4AE4-A804-85CBB056787C}" type="pres">
      <dgm:prSet presAssocID="{5943BA5E-2CA9-4668-81ED-E645792B1F0A}" presName="parentLin" presStyleCnt="0"/>
      <dgm:spPr/>
    </dgm:pt>
    <dgm:pt modelId="{516C5002-CC01-434B-9018-230ACA3BF36B}" type="pres">
      <dgm:prSet presAssocID="{5943BA5E-2CA9-4668-81ED-E645792B1F0A}" presName="parentLeftMargin" presStyleLbl="node1" presStyleIdx="0" presStyleCnt="3"/>
      <dgm:spPr/>
    </dgm:pt>
    <dgm:pt modelId="{E16B98A1-4F46-4550-BAFC-68845CE36EA6}" type="pres">
      <dgm:prSet presAssocID="{5943BA5E-2CA9-4668-81ED-E645792B1F0A}" presName="parentText" presStyleLbl="node1" presStyleIdx="0" presStyleCnt="3" custScaleX="157296">
        <dgm:presLayoutVars>
          <dgm:chMax val="0"/>
          <dgm:bulletEnabled val="1"/>
        </dgm:presLayoutVars>
      </dgm:prSet>
      <dgm:spPr/>
      <dgm:t>
        <a:bodyPr/>
        <a:lstStyle/>
        <a:p>
          <a:endParaRPr lang="fr-FR"/>
        </a:p>
      </dgm:t>
    </dgm:pt>
    <dgm:pt modelId="{620374E6-FD47-4B75-88BF-ED76ED1261A5}" type="pres">
      <dgm:prSet presAssocID="{5943BA5E-2CA9-4668-81ED-E645792B1F0A}" presName="negativeSpace" presStyleCnt="0"/>
      <dgm:spPr/>
    </dgm:pt>
    <dgm:pt modelId="{BEC9564A-68A4-4A22-81FD-341A6C93DB45}" type="pres">
      <dgm:prSet presAssocID="{5943BA5E-2CA9-4668-81ED-E645792B1F0A}" presName="childText" presStyleLbl="conFgAcc1" presStyleIdx="0" presStyleCnt="3">
        <dgm:presLayoutVars>
          <dgm:bulletEnabled val="1"/>
        </dgm:presLayoutVars>
      </dgm:prSet>
      <dgm:spPr/>
    </dgm:pt>
    <dgm:pt modelId="{57111A38-FCB3-42CE-A29E-5980EE438192}" type="pres">
      <dgm:prSet presAssocID="{B5E1E44C-62DC-41E1-BD84-6697172BD030}" presName="spaceBetweenRectangles" presStyleCnt="0"/>
      <dgm:spPr/>
    </dgm:pt>
    <dgm:pt modelId="{865F6F11-E7AA-49E3-9E26-3C08A1DB03C3}" type="pres">
      <dgm:prSet presAssocID="{16A711A4-AB4A-4EFD-81F5-0DD3469C14DD}" presName="parentLin" presStyleCnt="0"/>
      <dgm:spPr/>
    </dgm:pt>
    <dgm:pt modelId="{7DFA623A-5AF4-4E37-9510-989A761E3F4E}" type="pres">
      <dgm:prSet presAssocID="{16A711A4-AB4A-4EFD-81F5-0DD3469C14DD}" presName="parentLeftMargin" presStyleLbl="node1" presStyleIdx="0" presStyleCnt="3"/>
      <dgm:spPr/>
    </dgm:pt>
    <dgm:pt modelId="{8620AF52-E1DC-446A-95A4-CBD4E30D9E86}" type="pres">
      <dgm:prSet presAssocID="{16A711A4-AB4A-4EFD-81F5-0DD3469C14DD}" presName="parentText" presStyleLbl="node1" presStyleIdx="1" presStyleCnt="3" custScaleX="142857">
        <dgm:presLayoutVars>
          <dgm:chMax val="0"/>
          <dgm:bulletEnabled val="1"/>
        </dgm:presLayoutVars>
      </dgm:prSet>
      <dgm:spPr/>
      <dgm:t>
        <a:bodyPr/>
        <a:lstStyle/>
        <a:p>
          <a:endParaRPr lang="fr-FR"/>
        </a:p>
      </dgm:t>
    </dgm:pt>
    <dgm:pt modelId="{A8CD1162-A57C-44C9-89CD-9946FB5A6664}" type="pres">
      <dgm:prSet presAssocID="{16A711A4-AB4A-4EFD-81F5-0DD3469C14DD}" presName="negativeSpace" presStyleCnt="0"/>
      <dgm:spPr/>
    </dgm:pt>
    <dgm:pt modelId="{3881049F-E7B1-4526-BCE5-27F69579646D}" type="pres">
      <dgm:prSet presAssocID="{16A711A4-AB4A-4EFD-81F5-0DD3469C14DD}" presName="childText" presStyleLbl="conFgAcc1" presStyleIdx="1" presStyleCnt="3">
        <dgm:presLayoutVars>
          <dgm:bulletEnabled val="1"/>
        </dgm:presLayoutVars>
      </dgm:prSet>
      <dgm:spPr/>
    </dgm:pt>
    <dgm:pt modelId="{787BEE4C-6CFC-4F4C-8E3E-925D7787029D}" type="pres">
      <dgm:prSet presAssocID="{79FBA296-D4D5-4B93-975A-604B9F68F519}" presName="spaceBetweenRectangles" presStyleCnt="0"/>
      <dgm:spPr/>
    </dgm:pt>
    <dgm:pt modelId="{1C848460-451F-48E8-A43C-279E485633E7}" type="pres">
      <dgm:prSet presAssocID="{79282AE4-09A2-458D-9290-6B3E1BDA13DD}" presName="parentLin" presStyleCnt="0"/>
      <dgm:spPr/>
    </dgm:pt>
    <dgm:pt modelId="{65B80F6E-A496-4197-8D7B-927D6A8E8A2C}" type="pres">
      <dgm:prSet presAssocID="{79282AE4-09A2-458D-9290-6B3E1BDA13DD}" presName="parentLeftMargin" presStyleLbl="node1" presStyleIdx="1" presStyleCnt="3"/>
      <dgm:spPr/>
    </dgm:pt>
    <dgm:pt modelId="{96C1BFE4-94D0-46BC-9B3A-F3524F627CC3}" type="pres">
      <dgm:prSet presAssocID="{79282AE4-09A2-458D-9290-6B3E1BDA13DD}" presName="parentText" presStyleLbl="node1" presStyleIdx="2" presStyleCnt="3" custScaleX="142857">
        <dgm:presLayoutVars>
          <dgm:chMax val="0"/>
          <dgm:bulletEnabled val="1"/>
        </dgm:presLayoutVars>
      </dgm:prSet>
      <dgm:spPr/>
      <dgm:t>
        <a:bodyPr/>
        <a:lstStyle/>
        <a:p>
          <a:endParaRPr lang="fr-FR"/>
        </a:p>
      </dgm:t>
    </dgm:pt>
    <dgm:pt modelId="{E0309C39-11CB-4568-9079-BB965A86C7DB}" type="pres">
      <dgm:prSet presAssocID="{79282AE4-09A2-458D-9290-6B3E1BDA13DD}" presName="negativeSpace" presStyleCnt="0"/>
      <dgm:spPr/>
    </dgm:pt>
    <dgm:pt modelId="{FB84BFE0-6FCC-4C9C-BB73-52A3164C3C10}" type="pres">
      <dgm:prSet presAssocID="{79282AE4-09A2-458D-9290-6B3E1BDA13DD}" presName="childText" presStyleLbl="conFgAcc1" presStyleIdx="2" presStyleCnt="3">
        <dgm:presLayoutVars>
          <dgm:bulletEnabled val="1"/>
        </dgm:presLayoutVars>
      </dgm:prSet>
      <dgm:spPr/>
    </dgm:pt>
  </dgm:ptLst>
  <dgm:cxnLst>
    <dgm:cxn modelId="{5CEC63D4-EF60-4D34-8B96-B5979542F9FB}" type="presOf" srcId="{E6B91B7C-435B-4E12-AA19-D6D69DB62ED6}" destId="{1DE30F7C-DEA4-429B-A65A-4700D7905266}" srcOrd="0" destOrd="0" presId="urn:microsoft.com/office/officeart/2005/8/layout/list1"/>
    <dgm:cxn modelId="{7B3CC924-D829-421C-93C1-5012CF6269E4}" type="presOf" srcId="{16A711A4-AB4A-4EFD-81F5-0DD3469C14DD}" destId="{7DFA623A-5AF4-4E37-9510-989A761E3F4E}" srcOrd="0" destOrd="0" presId="urn:microsoft.com/office/officeart/2005/8/layout/list1"/>
    <dgm:cxn modelId="{0850A1CC-2820-4A7A-85ED-FF32BE2DD5FD}" srcId="{E6B91B7C-435B-4E12-AA19-D6D69DB62ED6}" destId="{16A711A4-AB4A-4EFD-81F5-0DD3469C14DD}" srcOrd="1" destOrd="0" parTransId="{051D6DED-9543-4196-88FD-306A5E2B5681}" sibTransId="{79FBA296-D4D5-4B93-975A-604B9F68F519}"/>
    <dgm:cxn modelId="{8303719A-282C-4B65-BC20-B3C530EF80EA}" type="presOf" srcId="{16A711A4-AB4A-4EFD-81F5-0DD3469C14DD}" destId="{8620AF52-E1DC-446A-95A4-CBD4E30D9E86}" srcOrd="1" destOrd="0" presId="urn:microsoft.com/office/officeart/2005/8/layout/list1"/>
    <dgm:cxn modelId="{804249E6-280B-4DCE-AF04-8BCDA9C61102}" srcId="{E6B91B7C-435B-4E12-AA19-D6D69DB62ED6}" destId="{5943BA5E-2CA9-4668-81ED-E645792B1F0A}" srcOrd="0" destOrd="0" parTransId="{B7127B8C-5D78-433F-92A8-1C28143E40B9}" sibTransId="{B5E1E44C-62DC-41E1-BD84-6697172BD030}"/>
    <dgm:cxn modelId="{7804B6D4-3A3B-4EA9-A3C6-077CCB641D60}" type="presOf" srcId="{5943BA5E-2CA9-4668-81ED-E645792B1F0A}" destId="{E16B98A1-4F46-4550-BAFC-68845CE36EA6}" srcOrd="1" destOrd="0" presId="urn:microsoft.com/office/officeart/2005/8/layout/list1"/>
    <dgm:cxn modelId="{47513C2A-DF05-4252-B1EF-82BCC35A5CA8}" type="presOf" srcId="{79282AE4-09A2-458D-9290-6B3E1BDA13DD}" destId="{96C1BFE4-94D0-46BC-9B3A-F3524F627CC3}" srcOrd="1" destOrd="0" presId="urn:microsoft.com/office/officeart/2005/8/layout/list1"/>
    <dgm:cxn modelId="{81D4DC02-6B73-416E-B47F-0F3B2B265B7C}" type="presOf" srcId="{5943BA5E-2CA9-4668-81ED-E645792B1F0A}" destId="{516C5002-CC01-434B-9018-230ACA3BF36B}" srcOrd="0" destOrd="0" presId="urn:microsoft.com/office/officeart/2005/8/layout/list1"/>
    <dgm:cxn modelId="{47139073-41A6-4737-B257-B166591B6BDE}" type="presOf" srcId="{79282AE4-09A2-458D-9290-6B3E1BDA13DD}" destId="{65B80F6E-A496-4197-8D7B-927D6A8E8A2C}" srcOrd="0" destOrd="0" presId="urn:microsoft.com/office/officeart/2005/8/layout/list1"/>
    <dgm:cxn modelId="{42368A69-698E-410A-8C96-520E7751506A}" srcId="{E6B91B7C-435B-4E12-AA19-D6D69DB62ED6}" destId="{79282AE4-09A2-458D-9290-6B3E1BDA13DD}" srcOrd="2" destOrd="0" parTransId="{B10C8BEE-A435-4173-B216-EF36D9A328F2}" sibTransId="{A410C509-007C-46F4-B582-5A59517488A0}"/>
    <dgm:cxn modelId="{F7FC9827-968A-4AF7-A475-48B929E352D6}" type="presParOf" srcId="{1DE30F7C-DEA4-429B-A65A-4700D7905266}" destId="{58CA71AD-6FE2-4AE4-A804-85CBB056787C}" srcOrd="0" destOrd="0" presId="urn:microsoft.com/office/officeart/2005/8/layout/list1"/>
    <dgm:cxn modelId="{5DCF559C-1FFE-4644-9CAE-7609B84B4623}" type="presParOf" srcId="{58CA71AD-6FE2-4AE4-A804-85CBB056787C}" destId="{516C5002-CC01-434B-9018-230ACA3BF36B}" srcOrd="0" destOrd="0" presId="urn:microsoft.com/office/officeart/2005/8/layout/list1"/>
    <dgm:cxn modelId="{8909E2E8-9016-4626-A89F-0A2A7CE313E6}" type="presParOf" srcId="{58CA71AD-6FE2-4AE4-A804-85CBB056787C}" destId="{E16B98A1-4F46-4550-BAFC-68845CE36EA6}" srcOrd="1" destOrd="0" presId="urn:microsoft.com/office/officeart/2005/8/layout/list1"/>
    <dgm:cxn modelId="{E16899BF-ED48-4F7C-9EB6-36F231B8188A}" type="presParOf" srcId="{1DE30F7C-DEA4-429B-A65A-4700D7905266}" destId="{620374E6-FD47-4B75-88BF-ED76ED1261A5}" srcOrd="1" destOrd="0" presId="urn:microsoft.com/office/officeart/2005/8/layout/list1"/>
    <dgm:cxn modelId="{310A56F9-6356-43E9-B645-1F1441246B86}" type="presParOf" srcId="{1DE30F7C-DEA4-429B-A65A-4700D7905266}" destId="{BEC9564A-68A4-4A22-81FD-341A6C93DB45}" srcOrd="2" destOrd="0" presId="urn:microsoft.com/office/officeart/2005/8/layout/list1"/>
    <dgm:cxn modelId="{49DACE29-EE0C-48B6-A524-DE1460E21438}" type="presParOf" srcId="{1DE30F7C-DEA4-429B-A65A-4700D7905266}" destId="{57111A38-FCB3-42CE-A29E-5980EE438192}" srcOrd="3" destOrd="0" presId="urn:microsoft.com/office/officeart/2005/8/layout/list1"/>
    <dgm:cxn modelId="{B0D2A29B-CAEF-47C7-A017-48B1C1E2E8F2}" type="presParOf" srcId="{1DE30F7C-DEA4-429B-A65A-4700D7905266}" destId="{865F6F11-E7AA-49E3-9E26-3C08A1DB03C3}" srcOrd="4" destOrd="0" presId="urn:microsoft.com/office/officeart/2005/8/layout/list1"/>
    <dgm:cxn modelId="{16C37125-4EB3-4EB4-83FD-29E7983615AA}" type="presParOf" srcId="{865F6F11-E7AA-49E3-9E26-3C08A1DB03C3}" destId="{7DFA623A-5AF4-4E37-9510-989A761E3F4E}" srcOrd="0" destOrd="0" presId="urn:microsoft.com/office/officeart/2005/8/layout/list1"/>
    <dgm:cxn modelId="{27C6A0DE-ACFD-4E8D-91FF-DEB69FB1050E}" type="presParOf" srcId="{865F6F11-E7AA-49E3-9E26-3C08A1DB03C3}" destId="{8620AF52-E1DC-446A-95A4-CBD4E30D9E86}" srcOrd="1" destOrd="0" presId="urn:microsoft.com/office/officeart/2005/8/layout/list1"/>
    <dgm:cxn modelId="{4F4AA12B-7E9D-42B8-A6D5-303EA7081992}" type="presParOf" srcId="{1DE30F7C-DEA4-429B-A65A-4700D7905266}" destId="{A8CD1162-A57C-44C9-89CD-9946FB5A6664}" srcOrd="5" destOrd="0" presId="urn:microsoft.com/office/officeart/2005/8/layout/list1"/>
    <dgm:cxn modelId="{6E46CF96-C894-401E-913F-ED68D7E43039}" type="presParOf" srcId="{1DE30F7C-DEA4-429B-A65A-4700D7905266}" destId="{3881049F-E7B1-4526-BCE5-27F69579646D}" srcOrd="6" destOrd="0" presId="urn:microsoft.com/office/officeart/2005/8/layout/list1"/>
    <dgm:cxn modelId="{29A1EE70-59E3-42C3-A248-E9D67E86DCB9}" type="presParOf" srcId="{1DE30F7C-DEA4-429B-A65A-4700D7905266}" destId="{787BEE4C-6CFC-4F4C-8E3E-925D7787029D}" srcOrd="7" destOrd="0" presId="urn:microsoft.com/office/officeart/2005/8/layout/list1"/>
    <dgm:cxn modelId="{058B0CB9-2A36-44B1-968D-EDA4F668016A}" type="presParOf" srcId="{1DE30F7C-DEA4-429B-A65A-4700D7905266}" destId="{1C848460-451F-48E8-A43C-279E485633E7}" srcOrd="8" destOrd="0" presId="urn:microsoft.com/office/officeart/2005/8/layout/list1"/>
    <dgm:cxn modelId="{C7255DCE-9C77-46E3-B0D2-8E5FFEF48C91}" type="presParOf" srcId="{1C848460-451F-48E8-A43C-279E485633E7}" destId="{65B80F6E-A496-4197-8D7B-927D6A8E8A2C}" srcOrd="0" destOrd="0" presId="urn:microsoft.com/office/officeart/2005/8/layout/list1"/>
    <dgm:cxn modelId="{6AD463BD-C67B-49C9-AE38-D87794B40602}" type="presParOf" srcId="{1C848460-451F-48E8-A43C-279E485633E7}" destId="{96C1BFE4-94D0-46BC-9B3A-F3524F627CC3}" srcOrd="1" destOrd="0" presId="urn:microsoft.com/office/officeart/2005/8/layout/list1"/>
    <dgm:cxn modelId="{2D50F37A-F737-428F-9571-9314464904B3}" type="presParOf" srcId="{1DE30F7C-DEA4-429B-A65A-4700D7905266}" destId="{E0309C39-11CB-4568-9079-BB965A86C7DB}" srcOrd="9" destOrd="0" presId="urn:microsoft.com/office/officeart/2005/8/layout/list1"/>
    <dgm:cxn modelId="{4E4B340E-29C0-49A0-B707-75F24095C7CA}" type="presParOf" srcId="{1DE30F7C-DEA4-429B-A65A-4700D7905266}" destId="{FB84BFE0-6FCC-4C9C-BB73-52A3164C3C1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9564A-68A4-4A22-81FD-341A6C93DB45}">
      <dsp:nvSpPr>
        <dsp:cNvPr id="0" name=""/>
        <dsp:cNvSpPr/>
      </dsp:nvSpPr>
      <dsp:spPr>
        <a:xfrm>
          <a:off x="0" y="1134183"/>
          <a:ext cx="10513671" cy="831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E16B98A1-4F46-4550-BAFC-68845CE36EA6}">
      <dsp:nvSpPr>
        <dsp:cNvPr id="0" name=""/>
        <dsp:cNvSpPr/>
      </dsp:nvSpPr>
      <dsp:spPr>
        <a:xfrm>
          <a:off x="456379" y="647103"/>
          <a:ext cx="10050135" cy="974160"/>
        </a:xfrm>
        <a:prstGeom prst="roundRect">
          <a:avLst/>
        </a:prstGeom>
        <a:solidFill>
          <a:schemeClr val="accent6"/>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74" tIns="0" rIns="278174" bIns="0" numCol="1" spcCol="1270" anchor="ctr" anchorCtr="0">
          <a:noAutofit/>
        </a:bodyPr>
        <a:lstStyle/>
        <a:p>
          <a:pPr lvl="0" algn="just" defTabSz="1422400" rtl="1">
            <a:lnSpc>
              <a:spcPct val="90000"/>
            </a:lnSpc>
            <a:spcBef>
              <a:spcPct val="0"/>
            </a:spcBef>
            <a:spcAft>
              <a:spcPct val="35000"/>
            </a:spcAft>
          </a:pPr>
          <a:r>
            <a:rPr lang="ar-DZ" sz="3200" b="1" kern="1200" dirty="0" smtClean="0">
              <a:latin typeface="Noto Serif SC Bold" pitchFamily="34" charset="0"/>
              <a:ea typeface="Noto Serif SC Bold" pitchFamily="34" charset="-122"/>
              <a:cs typeface="+mj-cs"/>
            </a:rPr>
            <a:t>التشريعات </a:t>
          </a:r>
          <a:r>
            <a:rPr lang="en-US" sz="3200" b="1" kern="1200" dirty="0" smtClean="0">
              <a:latin typeface="Noto Serif SC Bold" pitchFamily="34" charset="0"/>
              <a:ea typeface="Noto Serif SC Bold" pitchFamily="34" charset="-122"/>
              <a:cs typeface="+mj-cs"/>
            </a:rPr>
            <a:t>البنكية </a:t>
          </a:r>
          <a:r>
            <a:rPr lang="en-US" sz="3200" b="1" kern="1200" dirty="0" err="1" smtClean="0">
              <a:latin typeface="Noto Serif SC Bold" pitchFamily="34" charset="0"/>
              <a:ea typeface="Noto Serif SC Bold" pitchFamily="34" charset="-122"/>
              <a:cs typeface="+mj-cs"/>
            </a:rPr>
            <a:t>في</a:t>
          </a:r>
          <a:r>
            <a:rPr lang="en-US" sz="3200" b="1" kern="1200" dirty="0" smtClean="0">
              <a:latin typeface="Noto Serif SC Bold" pitchFamily="34" charset="0"/>
              <a:ea typeface="Noto Serif SC Bold" pitchFamily="34" charset="-122"/>
              <a:cs typeface="+mj-cs"/>
            </a:rPr>
            <a:t> </a:t>
          </a:r>
          <a:r>
            <a:rPr lang="en-US" sz="3200" b="1" kern="1200" dirty="0" err="1" smtClean="0">
              <a:latin typeface="Noto Serif SC Bold" pitchFamily="34" charset="0"/>
              <a:ea typeface="Noto Serif SC Bold" pitchFamily="34" charset="-122"/>
              <a:cs typeface="+mj-cs"/>
            </a:rPr>
            <a:t>الجزائر</a:t>
          </a:r>
          <a:r>
            <a:rPr lang="en-US" sz="3200" b="1" kern="1200" dirty="0" smtClean="0">
              <a:latin typeface="Noto Serif SC Bold" pitchFamily="34" charset="0"/>
              <a:ea typeface="Noto Serif SC Bold" pitchFamily="34" charset="-122"/>
              <a:cs typeface="+mj-cs"/>
            </a:rPr>
            <a:t> </a:t>
          </a:r>
          <a:r>
            <a:rPr lang="ar-DZ" sz="3200" b="1" kern="1200" dirty="0" smtClean="0">
              <a:solidFill>
                <a:srgbClr val="FF0000"/>
              </a:solidFill>
              <a:latin typeface="Noto Serif SC Bold" pitchFamily="34" charset="0"/>
              <a:ea typeface="Noto Serif SC Bold" pitchFamily="34" charset="-122"/>
              <a:cs typeface="+mj-cs"/>
            </a:rPr>
            <a:t>قبل</a:t>
          </a:r>
          <a:r>
            <a:rPr lang="ar-DZ" sz="3200" b="1" kern="1200" dirty="0" smtClean="0">
              <a:latin typeface="Noto Serif SC Bold" pitchFamily="34" charset="0"/>
              <a:ea typeface="Noto Serif SC Bold" pitchFamily="34" charset="-122"/>
              <a:cs typeface="+mj-cs"/>
            </a:rPr>
            <a:t> صدور قانون النقد والقرض 1990</a:t>
          </a:r>
          <a:endParaRPr lang="fr-FR" sz="3200" kern="1200" dirty="0">
            <a:cs typeface="+mj-cs"/>
          </a:endParaRPr>
        </a:p>
      </dsp:txBody>
      <dsp:txXfrm>
        <a:off x="503934" y="694658"/>
        <a:ext cx="9955025" cy="879050"/>
      </dsp:txXfrm>
    </dsp:sp>
    <dsp:sp modelId="{3881049F-E7B1-4526-BCE5-27F69579646D}">
      <dsp:nvSpPr>
        <dsp:cNvPr id="0" name=""/>
        <dsp:cNvSpPr/>
      </dsp:nvSpPr>
      <dsp:spPr>
        <a:xfrm>
          <a:off x="0" y="2631064"/>
          <a:ext cx="10513671" cy="831600"/>
        </a:xfrm>
        <a:prstGeom prst="rect">
          <a:avLst/>
        </a:prstGeom>
        <a:solidFill>
          <a:schemeClr val="lt1">
            <a:alpha val="90000"/>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sp>
    <dsp:sp modelId="{8620AF52-E1DC-446A-95A4-CBD4E30D9E86}">
      <dsp:nvSpPr>
        <dsp:cNvPr id="0" name=""/>
        <dsp:cNvSpPr/>
      </dsp:nvSpPr>
      <dsp:spPr>
        <a:xfrm>
          <a:off x="500528" y="2143984"/>
          <a:ext cx="10010565" cy="974160"/>
        </a:xfrm>
        <a:prstGeom prst="round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74" tIns="0" rIns="278174" bIns="0" numCol="1" spcCol="1270" anchor="ctr" anchorCtr="0">
          <a:noAutofit/>
        </a:bodyPr>
        <a:lstStyle/>
        <a:p>
          <a:pPr lvl="0" algn="l" defTabSz="1466850" rtl="1">
            <a:lnSpc>
              <a:spcPct val="90000"/>
            </a:lnSpc>
            <a:spcBef>
              <a:spcPct val="0"/>
            </a:spcBef>
            <a:spcAft>
              <a:spcPct val="35000"/>
            </a:spcAft>
          </a:pPr>
          <a:r>
            <a:rPr lang="ar-DZ" sz="3300" b="1" kern="1200" dirty="0" smtClean="0">
              <a:latin typeface="Noto Serif SC Bold" pitchFamily="34" charset="0"/>
              <a:ea typeface="Noto Serif SC Bold" pitchFamily="34" charset="-122"/>
              <a:cs typeface="+mj-cs"/>
            </a:rPr>
            <a:t>التشريعات </a:t>
          </a:r>
          <a:r>
            <a:rPr lang="en-US" sz="3300" b="1" kern="1200" dirty="0" smtClean="0">
              <a:latin typeface="Noto Serif SC Bold" pitchFamily="34" charset="0"/>
              <a:ea typeface="Noto Serif SC Bold" pitchFamily="34" charset="-122"/>
              <a:cs typeface="+mj-cs"/>
            </a:rPr>
            <a:t>البنكية </a:t>
          </a:r>
          <a:r>
            <a:rPr lang="en-US" sz="3300" b="1" kern="1200" dirty="0" err="1" smtClean="0">
              <a:latin typeface="Noto Serif SC Bold" pitchFamily="34" charset="0"/>
              <a:ea typeface="Noto Serif SC Bold" pitchFamily="34" charset="-122"/>
              <a:cs typeface="+mj-cs"/>
            </a:rPr>
            <a:t>في</a:t>
          </a:r>
          <a:r>
            <a:rPr lang="en-US" sz="3300" b="1" kern="1200" dirty="0" smtClean="0">
              <a:latin typeface="Noto Serif SC Bold" pitchFamily="34" charset="0"/>
              <a:ea typeface="Noto Serif SC Bold" pitchFamily="34" charset="-122"/>
              <a:cs typeface="+mj-cs"/>
            </a:rPr>
            <a:t> </a:t>
          </a:r>
          <a:r>
            <a:rPr lang="en-US" sz="3300" b="1" kern="1200" dirty="0" err="1" smtClean="0">
              <a:latin typeface="Noto Serif SC Bold" pitchFamily="34" charset="0"/>
              <a:ea typeface="Noto Serif SC Bold" pitchFamily="34" charset="-122"/>
              <a:cs typeface="+mj-cs"/>
            </a:rPr>
            <a:t>الجزائر</a:t>
          </a:r>
          <a:r>
            <a:rPr lang="en-US" sz="3300" b="1" kern="1200" dirty="0" smtClean="0">
              <a:solidFill>
                <a:srgbClr val="FF0000"/>
              </a:solidFill>
              <a:latin typeface="Noto Serif SC Bold" pitchFamily="34" charset="0"/>
              <a:ea typeface="Noto Serif SC Bold" pitchFamily="34" charset="-122"/>
              <a:cs typeface="+mj-cs"/>
            </a:rPr>
            <a:t> </a:t>
          </a:r>
          <a:r>
            <a:rPr lang="ar-DZ" sz="3300" b="1" kern="1200" dirty="0" smtClean="0">
              <a:solidFill>
                <a:srgbClr val="FF0000"/>
              </a:solidFill>
              <a:latin typeface="Noto Serif SC Bold" pitchFamily="34" charset="0"/>
              <a:ea typeface="Noto Serif SC Bold" pitchFamily="34" charset="-122"/>
              <a:cs typeface="+mj-cs"/>
            </a:rPr>
            <a:t>أثناء </a:t>
          </a:r>
          <a:r>
            <a:rPr lang="ar-DZ" sz="3300" b="1" kern="1200" dirty="0" smtClean="0">
              <a:latin typeface="Noto Serif SC Bold" pitchFamily="34" charset="0"/>
              <a:ea typeface="Noto Serif SC Bold" pitchFamily="34" charset="-122"/>
              <a:cs typeface="+mj-cs"/>
            </a:rPr>
            <a:t>صدور قانون النقد والقرض 1990</a:t>
          </a:r>
          <a:endParaRPr lang="fr-FR" sz="3300" kern="1200" dirty="0"/>
        </a:p>
      </dsp:txBody>
      <dsp:txXfrm>
        <a:off x="548083" y="2191539"/>
        <a:ext cx="9915455" cy="879050"/>
      </dsp:txXfrm>
    </dsp:sp>
    <dsp:sp modelId="{FB84BFE0-6FCC-4C9C-BB73-52A3164C3C10}">
      <dsp:nvSpPr>
        <dsp:cNvPr id="0" name=""/>
        <dsp:cNvSpPr/>
      </dsp:nvSpPr>
      <dsp:spPr>
        <a:xfrm>
          <a:off x="0" y="4127944"/>
          <a:ext cx="10513671" cy="831600"/>
        </a:xfrm>
        <a:prstGeom prst="rect">
          <a:avLst/>
        </a:prstGeom>
        <a:solidFill>
          <a:schemeClr val="lt1">
            <a:alpha val="90000"/>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sp>
    <dsp:sp modelId="{96C1BFE4-94D0-46BC-9B3A-F3524F627CC3}">
      <dsp:nvSpPr>
        <dsp:cNvPr id="0" name=""/>
        <dsp:cNvSpPr/>
      </dsp:nvSpPr>
      <dsp:spPr>
        <a:xfrm>
          <a:off x="500528" y="3640864"/>
          <a:ext cx="10010565" cy="974160"/>
        </a:xfrm>
        <a:prstGeom prst="round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8174" tIns="0" rIns="278174" bIns="0" numCol="1" spcCol="1270" anchor="ctr" anchorCtr="0">
          <a:noAutofit/>
        </a:bodyPr>
        <a:lstStyle/>
        <a:p>
          <a:pPr lvl="0" algn="l" defTabSz="1466850" rtl="1">
            <a:lnSpc>
              <a:spcPct val="90000"/>
            </a:lnSpc>
            <a:spcBef>
              <a:spcPct val="0"/>
            </a:spcBef>
            <a:spcAft>
              <a:spcPct val="35000"/>
            </a:spcAft>
          </a:pPr>
          <a:r>
            <a:rPr lang="ar-DZ" sz="3300" b="1" kern="1200" dirty="0" smtClean="0">
              <a:latin typeface="Noto Serif SC Bold" pitchFamily="34" charset="0"/>
              <a:ea typeface="Noto Serif SC Bold" pitchFamily="34" charset="-122"/>
              <a:cs typeface="+mj-cs"/>
            </a:rPr>
            <a:t>التشريعات </a:t>
          </a:r>
          <a:r>
            <a:rPr lang="en-US" sz="3300" b="1" kern="1200" dirty="0" smtClean="0">
              <a:latin typeface="Noto Serif SC Bold" pitchFamily="34" charset="0"/>
              <a:ea typeface="Noto Serif SC Bold" pitchFamily="34" charset="-122"/>
              <a:cs typeface="+mj-cs"/>
            </a:rPr>
            <a:t>البنكية </a:t>
          </a:r>
          <a:r>
            <a:rPr lang="en-US" sz="3300" b="1" kern="1200" dirty="0" err="1" smtClean="0">
              <a:latin typeface="Noto Serif SC Bold" pitchFamily="34" charset="0"/>
              <a:ea typeface="Noto Serif SC Bold" pitchFamily="34" charset="-122"/>
              <a:cs typeface="+mj-cs"/>
            </a:rPr>
            <a:t>في</a:t>
          </a:r>
          <a:r>
            <a:rPr lang="en-US" sz="3300" b="1" kern="1200" dirty="0" smtClean="0">
              <a:latin typeface="Noto Serif SC Bold" pitchFamily="34" charset="0"/>
              <a:ea typeface="Noto Serif SC Bold" pitchFamily="34" charset="-122"/>
              <a:cs typeface="+mj-cs"/>
            </a:rPr>
            <a:t> </a:t>
          </a:r>
          <a:r>
            <a:rPr lang="en-US" sz="3300" b="1" kern="1200" dirty="0" err="1" smtClean="0">
              <a:latin typeface="Noto Serif SC Bold" pitchFamily="34" charset="0"/>
              <a:ea typeface="Noto Serif SC Bold" pitchFamily="34" charset="-122"/>
              <a:cs typeface="+mj-cs"/>
            </a:rPr>
            <a:t>الجزائر</a:t>
          </a:r>
          <a:r>
            <a:rPr lang="en-US" sz="3300" b="1" kern="1200" dirty="0" smtClean="0">
              <a:latin typeface="Noto Serif SC Bold" pitchFamily="34" charset="0"/>
              <a:ea typeface="Noto Serif SC Bold" pitchFamily="34" charset="-122"/>
              <a:cs typeface="+mj-cs"/>
            </a:rPr>
            <a:t> </a:t>
          </a:r>
          <a:r>
            <a:rPr lang="ar-DZ" sz="3300" b="1" kern="1200" dirty="0" smtClean="0">
              <a:solidFill>
                <a:srgbClr val="FF0000"/>
              </a:solidFill>
              <a:latin typeface="Noto Serif SC Bold" pitchFamily="34" charset="0"/>
              <a:ea typeface="Noto Serif SC Bold" pitchFamily="34" charset="-122"/>
              <a:cs typeface="+mj-cs"/>
            </a:rPr>
            <a:t>بعد</a:t>
          </a:r>
          <a:r>
            <a:rPr lang="ar-DZ" sz="3300" b="1" kern="1200" dirty="0" smtClean="0">
              <a:latin typeface="Noto Serif SC Bold" pitchFamily="34" charset="0"/>
              <a:ea typeface="Noto Serif SC Bold" pitchFamily="34" charset="-122"/>
              <a:cs typeface="+mj-cs"/>
            </a:rPr>
            <a:t> صدور قانون النقد والقرض 1990</a:t>
          </a:r>
          <a:endParaRPr lang="fr-FR" sz="3300" kern="1200" dirty="0"/>
        </a:p>
      </dsp:txBody>
      <dsp:txXfrm>
        <a:off x="548083" y="3688419"/>
        <a:ext cx="9915455"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660900" y="0"/>
            <a:ext cx="3567113" cy="733425"/>
          </a:xfrm>
          <a:prstGeom prst="rect">
            <a:avLst/>
          </a:prstGeom>
        </p:spPr>
        <p:txBody>
          <a:bodyPr vert="horz" lIns="91440" tIns="45720" rIns="91440" bIns="45720" rtlCol="0"/>
          <a:lstStyle>
            <a:lvl1pPr algn="r">
              <a:defRPr sz="1200"/>
            </a:lvl1pPr>
          </a:lstStyle>
          <a:p>
            <a:fld id="{1F7E0831-3CB4-4B9F-A35D-5A2FCA81F75C}" type="datetimeFigureOut">
              <a:rPr lang="fr-FR" smtClean="0"/>
              <a:t>08/11/2025</a:t>
            </a:fld>
            <a:endParaRPr lang="fr-FR"/>
          </a:p>
        </p:txBody>
      </p:sp>
      <p:sp>
        <p:nvSpPr>
          <p:cNvPr id="4" name="Espace réservé du pied de page 3"/>
          <p:cNvSpPr>
            <a:spLocks noGrp="1"/>
          </p:cNvSpPr>
          <p:nvPr>
            <p:ph type="ftr" sz="quarter" idx="2"/>
          </p:nvPr>
        </p:nvSpPr>
        <p:spPr>
          <a:xfrm>
            <a:off x="0" y="13896975"/>
            <a:ext cx="3565525" cy="73342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660900" y="13896975"/>
            <a:ext cx="3567113" cy="733425"/>
          </a:xfrm>
          <a:prstGeom prst="rect">
            <a:avLst/>
          </a:prstGeom>
        </p:spPr>
        <p:txBody>
          <a:bodyPr vert="horz" lIns="91440" tIns="45720" rIns="91440" bIns="45720" rtlCol="0" anchor="b"/>
          <a:lstStyle>
            <a:lvl1pPr algn="r">
              <a:defRPr sz="1200"/>
            </a:lvl1pPr>
          </a:lstStyle>
          <a:p>
            <a:fld id="{A6B0D954-CEDE-4DC3-AEC5-FCD88F1B3961}" type="slidenum">
              <a:rPr lang="fr-FR" smtClean="0"/>
              <a:t>‹N°›</a:t>
            </a:fld>
            <a:endParaRPr lang="fr-FR"/>
          </a:p>
        </p:txBody>
      </p:sp>
    </p:spTree>
    <p:extLst>
      <p:ext uri="{BB962C8B-B14F-4D97-AF65-F5344CB8AC3E}">
        <p14:creationId xmlns:p14="http://schemas.microsoft.com/office/powerpoint/2010/main" val="1338884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969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441473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286619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978528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399434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23832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605164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341721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67844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75529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40486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47848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55991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43218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5F9F2">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48127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5760" y="5085080"/>
            <a:ext cx="1706880" cy="292100"/>
          </a:xfrm>
          <a:prstGeom prst="rect">
            <a:avLst/>
          </a:prstGeom>
        </p:spPr>
        <p:txBody>
          <a:bodyPr/>
          <a:lstStyle/>
          <a:p>
            <a:fld id="{1D8BD707-D9CF-40AE-B4C6-C98DA3205C09}" type="datetimeFigureOut">
              <a:rPr lang="en-US" smtClean="0"/>
              <a:pPr/>
              <a:t>11/9/2025</a:t>
            </a:fld>
            <a:endParaRPr lang="en-US"/>
          </a:p>
        </p:txBody>
      </p:sp>
      <p:sp>
        <p:nvSpPr>
          <p:cNvPr id="3" name="Footer Placeholder 2"/>
          <p:cNvSpPr>
            <a:spLocks noGrp="1"/>
          </p:cNvSpPr>
          <p:nvPr>
            <p:ph type="ftr" sz="quarter" idx="11"/>
          </p:nvPr>
        </p:nvSpPr>
        <p:spPr>
          <a:xfrm>
            <a:off x="2499360" y="5085080"/>
            <a:ext cx="2316480" cy="292100"/>
          </a:xfrm>
          <a:prstGeom prst="rect">
            <a:avLst/>
          </a:prstGeom>
        </p:spPr>
        <p:txBody>
          <a:bodyPr/>
          <a:lstStyle/>
          <a:p>
            <a:endParaRPr lang="en-US"/>
          </a:p>
        </p:txBody>
      </p:sp>
      <p:sp>
        <p:nvSpPr>
          <p:cNvPr id="4" name="Slide Number Placeholder 3"/>
          <p:cNvSpPr>
            <a:spLocks noGrp="1"/>
          </p:cNvSpPr>
          <p:nvPr>
            <p:ph type="sldNum" sz="quarter" idx="12"/>
          </p:nvPr>
        </p:nvSpPr>
        <p:spPr>
          <a:xfrm>
            <a:off x="5242560" y="5085080"/>
            <a:ext cx="1706880" cy="292100"/>
          </a:xfrm>
          <a:prstGeom prst="rect">
            <a:avLst/>
          </a:prstGeom>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0949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6-6.svg"/><Relationship Id="rId12" Type="http://schemas.openxmlformats.org/officeDocument/2006/relationships/image" Target="../media/image-6-12.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3.svg"/><Relationship Id="rId10"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6-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393539" y="2810489"/>
            <a:ext cx="8616429" cy="2480786"/>
          </a:xfrm>
          <a:prstGeom prst="rect">
            <a:avLst/>
          </a:prstGeom>
          <a:noFill/>
          <a:ln/>
        </p:spPr>
        <p:txBody>
          <a:bodyPr wrap="square" lIns="0" tIns="0" rIns="0" bIns="0" rtlCol="0" anchor="t"/>
          <a:lstStyle/>
          <a:p>
            <a:pPr marL="0" indent="0" algn="r" rtl="1">
              <a:lnSpc>
                <a:spcPts val="9750"/>
              </a:lnSpc>
              <a:buNone/>
            </a:pPr>
            <a:r>
              <a:rPr lang="ar-DZ" sz="4000" b="1" u="sng" dirty="0" smtClean="0">
                <a:solidFill>
                  <a:srgbClr val="006747"/>
                </a:solidFill>
                <a:latin typeface="Noto Serif SC Bold" pitchFamily="34" charset="0"/>
                <a:ea typeface="Noto Serif SC Bold" pitchFamily="34" charset="-122"/>
                <a:cs typeface="Noto Serif SC Bold" pitchFamily="34" charset="-120"/>
              </a:rPr>
              <a:t>المحاضرة </a:t>
            </a:r>
            <a:r>
              <a:rPr lang="ar-DZ" sz="4000" b="1" u="sng" dirty="0" smtClean="0">
                <a:solidFill>
                  <a:srgbClr val="006747"/>
                </a:solidFill>
                <a:latin typeface="Noto Serif SC Bold" pitchFamily="34" charset="0"/>
                <a:ea typeface="Noto Serif SC Bold" pitchFamily="34" charset="-122"/>
                <a:cs typeface="Noto Serif SC Bold" pitchFamily="34" charset="-120"/>
              </a:rPr>
              <a:t>الثانية:</a:t>
            </a:r>
            <a:endParaRPr lang="ar-DZ" sz="4000" b="1" u="sng" dirty="0" smtClean="0">
              <a:solidFill>
                <a:srgbClr val="006747"/>
              </a:solidFill>
              <a:latin typeface="Noto Serif SC Bold" pitchFamily="34" charset="0"/>
              <a:ea typeface="Noto Serif SC Bold" pitchFamily="34" charset="-122"/>
              <a:cs typeface="Noto Serif SC Bold" pitchFamily="34" charset="-120"/>
            </a:endParaRPr>
          </a:p>
          <a:p>
            <a:pPr marL="0" indent="0" algn="r" rtl="1">
              <a:lnSpc>
                <a:spcPts val="9750"/>
              </a:lnSpc>
              <a:buNone/>
            </a:pPr>
            <a:r>
              <a:rPr lang="ar-DZ" sz="5400" b="1" dirty="0" smtClean="0">
                <a:solidFill>
                  <a:srgbClr val="006747"/>
                </a:solidFill>
                <a:latin typeface="Noto Serif SC Bold" pitchFamily="34" charset="0"/>
                <a:ea typeface="Noto Serif SC Bold" pitchFamily="34" charset="-122"/>
                <a:cs typeface="Noto Serif SC Bold" pitchFamily="34" charset="-120"/>
              </a:rPr>
              <a:t>التشريعات </a:t>
            </a:r>
            <a:r>
              <a:rPr lang="en-US" sz="5400" b="1" dirty="0" smtClean="0">
                <a:solidFill>
                  <a:srgbClr val="006747"/>
                </a:solidFill>
                <a:latin typeface="Noto Serif SC Bold" pitchFamily="34" charset="0"/>
                <a:ea typeface="Noto Serif SC Bold" pitchFamily="34" charset="-122"/>
                <a:cs typeface="Noto Serif SC Bold" pitchFamily="34" charset="-120"/>
              </a:rPr>
              <a:t>البنكية </a:t>
            </a:r>
            <a:r>
              <a:rPr lang="en-US" sz="5400" b="1" dirty="0" err="1">
                <a:solidFill>
                  <a:srgbClr val="006747"/>
                </a:solidFill>
                <a:latin typeface="Noto Serif SC Bold" pitchFamily="34" charset="0"/>
                <a:ea typeface="Noto Serif SC Bold" pitchFamily="34" charset="-122"/>
                <a:cs typeface="Noto Serif SC Bold" pitchFamily="34" charset="-120"/>
              </a:rPr>
              <a:t>في</a:t>
            </a:r>
            <a:r>
              <a:rPr lang="en-US" sz="5400" b="1" dirty="0">
                <a:solidFill>
                  <a:srgbClr val="006747"/>
                </a:solidFill>
                <a:latin typeface="Noto Serif SC Bold" pitchFamily="34" charset="0"/>
                <a:ea typeface="Noto Serif SC Bold" pitchFamily="34" charset="-122"/>
                <a:cs typeface="Noto Serif SC Bold" pitchFamily="34" charset="-120"/>
              </a:rPr>
              <a:t> </a:t>
            </a:r>
            <a:r>
              <a:rPr lang="en-US" sz="5400" b="1" dirty="0" err="1" smtClean="0">
                <a:solidFill>
                  <a:srgbClr val="006747"/>
                </a:solidFill>
                <a:latin typeface="Noto Serif SC Bold" pitchFamily="34" charset="0"/>
                <a:ea typeface="Noto Serif SC Bold" pitchFamily="34" charset="-122"/>
                <a:cs typeface="Noto Serif SC Bold" pitchFamily="34" charset="-120"/>
              </a:rPr>
              <a:t>الجزائر</a:t>
            </a:r>
            <a:r>
              <a:rPr lang="ar-DZ" sz="5400" b="1" dirty="0" smtClean="0">
                <a:solidFill>
                  <a:srgbClr val="006747"/>
                </a:solidFill>
                <a:latin typeface="Noto Serif SC Bold" pitchFamily="34" charset="0"/>
                <a:ea typeface="Noto Serif SC Bold" pitchFamily="34" charset="-122"/>
                <a:cs typeface="Noto Serif SC Bold" pitchFamily="34" charset="-120"/>
              </a:rPr>
              <a:t> </a:t>
            </a:r>
            <a:r>
              <a:rPr lang="ar-DZ" sz="4400" b="1" dirty="0">
                <a:solidFill>
                  <a:srgbClr val="006747"/>
                </a:solidFill>
                <a:latin typeface="Noto Serif SC Bold" pitchFamily="34" charset="0"/>
                <a:ea typeface="Noto Serif SC Bold" pitchFamily="34" charset="-122"/>
                <a:cs typeface="Noto Serif SC Bold" pitchFamily="34" charset="-120"/>
              </a:rPr>
              <a:t>(1)</a:t>
            </a:r>
          </a:p>
        </p:txBody>
      </p:sp>
      <p:sp>
        <p:nvSpPr>
          <p:cNvPr id="4" name="Text 1"/>
          <p:cNvSpPr/>
          <p:nvPr/>
        </p:nvSpPr>
        <p:spPr>
          <a:xfrm>
            <a:off x="1476696" y="6981466"/>
            <a:ext cx="7556421" cy="396954"/>
          </a:xfrm>
          <a:prstGeom prst="rect">
            <a:avLst/>
          </a:prstGeom>
          <a:noFill/>
          <a:ln/>
        </p:spPr>
        <p:txBody>
          <a:bodyPr wrap="none" lIns="0" tIns="0" rIns="0" bIns="0" rtlCol="0" anchor="t"/>
          <a:lstStyle/>
          <a:p>
            <a:pPr marL="0" indent="0" algn="r" rtl="1">
              <a:lnSpc>
                <a:spcPts val="3100"/>
              </a:lnSpc>
              <a:buNone/>
            </a:pPr>
            <a:r>
              <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rPr>
              <a:t>من اعداد الأستاذة : </a:t>
            </a:r>
            <a:r>
              <a:rPr lang="ar-DZ" sz="2800" dirty="0" smtClean="0">
                <a:solidFill>
                  <a:srgbClr val="4B4A4A"/>
                </a:solidFill>
                <a:latin typeface="Times New Roman" panose="02020603050405020304" pitchFamily="18" charset="0"/>
                <a:ea typeface="Geist" pitchFamily="34" charset="-122"/>
                <a:cs typeface="Times New Roman" panose="02020603050405020304" pitchFamily="18" charset="0"/>
              </a:rPr>
              <a:t>سيهام مخلوف</a:t>
            </a:r>
            <a:endParaRPr lang="en-US" sz="2800"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1342663" y="219369"/>
            <a:ext cx="6458673" cy="2246769"/>
          </a:xfrm>
          <a:prstGeom prst="rect">
            <a:avLst/>
          </a:prstGeom>
          <a:noFill/>
        </p:spPr>
        <p:txBody>
          <a:bodyPr wrap="square" rtlCol="0">
            <a:spAutoFit/>
          </a:bodyPr>
          <a:lstStyle/>
          <a:p>
            <a:pPr algn="ctr"/>
            <a:r>
              <a:rPr lang="ar-DZ" sz="2800" dirty="0" smtClean="0">
                <a:cs typeface="+mj-cs"/>
              </a:rPr>
              <a:t>جامعة باجي مختار عنابة</a:t>
            </a:r>
          </a:p>
          <a:p>
            <a:pPr algn="ctr"/>
            <a:r>
              <a:rPr lang="ar-DZ" sz="2800" dirty="0" smtClean="0">
                <a:cs typeface="+mj-cs"/>
              </a:rPr>
              <a:t>كلية العلوم الاقتصادية والتجارية وعلوم التسيير</a:t>
            </a:r>
          </a:p>
          <a:p>
            <a:pPr algn="ctr"/>
            <a:r>
              <a:rPr lang="ar-DZ" sz="2800" dirty="0" smtClean="0">
                <a:cs typeface="+mj-cs"/>
              </a:rPr>
              <a:t>قسم العلوم الاقتصادية</a:t>
            </a:r>
          </a:p>
          <a:p>
            <a:pPr algn="ctr"/>
            <a:r>
              <a:rPr lang="ar-DZ" sz="2800" dirty="0" smtClean="0">
                <a:cs typeface="+mj-cs"/>
              </a:rPr>
              <a:t>تخصص: اقتصاد نقدي ومالي</a:t>
            </a:r>
          </a:p>
          <a:p>
            <a:pPr algn="ctr"/>
            <a:r>
              <a:rPr lang="ar-DZ" sz="2800" dirty="0" smtClean="0">
                <a:cs typeface="+mj-cs"/>
              </a:rPr>
              <a:t>المستوى: ماستر 2</a:t>
            </a:r>
            <a:endParaRPr lang="fr-FR" sz="2800" dirty="0" smtClean="0">
              <a:cs typeface="+mj-cs"/>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1931" y="-23504"/>
            <a:ext cx="5173582" cy="8229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5" name="Rectangle à coins arrondis 24"/>
          <p:cNvSpPr/>
          <p:nvPr/>
        </p:nvSpPr>
        <p:spPr>
          <a:xfrm>
            <a:off x="0" y="-96135"/>
            <a:ext cx="14630400" cy="753014"/>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ctr">
              <a:buFont typeface="+mj-lt"/>
              <a:buAutoNum type="arabicPeriod"/>
            </a:pPr>
            <a:endParaRPr lang="fr-FR"/>
          </a:p>
        </p:txBody>
      </p:sp>
      <p:sp>
        <p:nvSpPr>
          <p:cNvPr id="3" name="Text 0"/>
          <p:cNvSpPr/>
          <p:nvPr/>
        </p:nvSpPr>
        <p:spPr>
          <a:xfrm>
            <a:off x="4356818" y="84597"/>
            <a:ext cx="4597479" cy="555069"/>
          </a:xfrm>
          <a:prstGeom prst="rect">
            <a:avLst/>
          </a:prstGeom>
          <a:noFill/>
          <a:ln/>
        </p:spPr>
        <p:txBody>
          <a:bodyPr wrap="none" lIns="0" tIns="0" rIns="0" bIns="0" rtlCol="0" anchor="t"/>
          <a:lstStyle/>
          <a:p>
            <a:pPr marL="514350" indent="-514350" algn="r" rtl="1">
              <a:lnSpc>
                <a:spcPts val="4350"/>
              </a:lnSpc>
              <a:buFont typeface="+mj-lt"/>
              <a:buAutoNum type="arabicPeriod" startAt="2"/>
            </a:pPr>
            <a:r>
              <a:rPr lang="ar-DZ" sz="3200" b="1" dirty="0" smtClean="0">
                <a:solidFill>
                  <a:srgbClr val="006747"/>
                </a:solidFill>
                <a:latin typeface="Noto Serif SC Bold" pitchFamily="34" charset="0"/>
                <a:ea typeface="Noto Serif SC Bold" pitchFamily="34" charset="-122"/>
                <a:cs typeface="Noto Serif SC Bold" pitchFamily="34" charset="-120"/>
              </a:rPr>
              <a:t>انشاء </a:t>
            </a:r>
            <a:r>
              <a:rPr lang="en-US" sz="3200" b="1" dirty="0" err="1" smtClean="0">
                <a:solidFill>
                  <a:srgbClr val="006747"/>
                </a:solidFill>
                <a:latin typeface="Noto Serif SC Bold" pitchFamily="34" charset="0"/>
                <a:ea typeface="Noto Serif SC Bold" pitchFamily="34" charset="-122"/>
                <a:cs typeface="Noto Serif SC Bold" pitchFamily="34" charset="-120"/>
              </a:rPr>
              <a:t>المؤسسات</a:t>
            </a:r>
            <a:r>
              <a:rPr lang="en-US" sz="3200" b="1" dirty="0" smtClean="0">
                <a:solidFill>
                  <a:srgbClr val="006747"/>
                </a:solidFill>
                <a:latin typeface="Noto Serif SC Bold" pitchFamily="34" charset="0"/>
                <a:ea typeface="Noto Serif SC Bold" pitchFamily="34" charset="-122"/>
                <a:cs typeface="Noto Serif SC Bold" pitchFamily="34" charset="-120"/>
              </a:rPr>
              <a:t> </a:t>
            </a:r>
            <a:r>
              <a:rPr lang="en-US" sz="3200" b="1" dirty="0">
                <a:solidFill>
                  <a:srgbClr val="006747"/>
                </a:solidFill>
                <a:latin typeface="Noto Serif SC Bold" pitchFamily="34" charset="0"/>
                <a:ea typeface="Noto Serif SC Bold" pitchFamily="34" charset="-122"/>
                <a:cs typeface="Noto Serif SC Bold" pitchFamily="34" charset="-120"/>
              </a:rPr>
              <a:t>المالية الجديدة</a:t>
            </a:r>
            <a:endParaRPr lang="en-US" sz="3200" dirty="0"/>
          </a:p>
        </p:txBody>
      </p:sp>
      <p:sp>
        <p:nvSpPr>
          <p:cNvPr id="4" name="Text 1"/>
          <p:cNvSpPr/>
          <p:nvPr/>
        </p:nvSpPr>
        <p:spPr>
          <a:xfrm>
            <a:off x="5285899" y="517947"/>
            <a:ext cx="7722870" cy="284202"/>
          </a:xfrm>
          <a:prstGeom prst="rect">
            <a:avLst/>
          </a:prstGeom>
          <a:noFill/>
          <a:ln/>
        </p:spPr>
        <p:txBody>
          <a:bodyPr wrap="none" lIns="0" tIns="0" rIns="0" bIns="0" rtlCol="0" anchor="t"/>
          <a:lstStyle/>
          <a:p>
            <a:pPr marL="0" indent="0" algn="r" rtl="1">
              <a:lnSpc>
                <a:spcPts val="2200"/>
              </a:lnSpc>
              <a:buNone/>
            </a:pPr>
            <a:endParaRPr lang="en-US" sz="1350" b="1" dirty="0">
              <a:latin typeface="Times New Roman" panose="02020603050405020304" pitchFamily="18" charset="0"/>
              <a:cs typeface="Times New Roman" panose="02020603050405020304" pitchFamily="18" charset="0"/>
            </a:endParaRPr>
          </a:p>
        </p:txBody>
      </p:sp>
      <p:sp>
        <p:nvSpPr>
          <p:cNvPr id="5" name="Shape 2"/>
          <p:cNvSpPr/>
          <p:nvPr/>
        </p:nvSpPr>
        <p:spPr>
          <a:xfrm>
            <a:off x="1493134" y="1794034"/>
            <a:ext cx="12426701" cy="1353503"/>
          </a:xfrm>
          <a:prstGeom prst="roundRect">
            <a:avLst>
              <a:gd name="adj" fmla="val 11813"/>
            </a:avLst>
          </a:prstGeom>
          <a:solidFill>
            <a:srgbClr val="E5F9F2">
              <a:alpha val="95000"/>
            </a:srgbClr>
          </a:solidFill>
          <a:ln w="22860">
            <a:solidFill>
              <a:srgbClr val="B7D5CA"/>
            </a:solidFill>
            <a:prstDash val="solid"/>
          </a:ln>
        </p:spPr>
      </p:sp>
      <p:sp>
        <p:nvSpPr>
          <p:cNvPr id="6" name="Shape 3"/>
          <p:cNvSpPr/>
          <p:nvPr/>
        </p:nvSpPr>
        <p:spPr>
          <a:xfrm>
            <a:off x="13186410" y="1816894"/>
            <a:ext cx="710565" cy="1307783"/>
          </a:xfrm>
          <a:prstGeom prst="roundRect">
            <a:avLst>
              <a:gd name="adj" fmla="val 18640"/>
            </a:avLst>
          </a:prstGeom>
          <a:solidFill>
            <a:srgbClr val="D1EFE4"/>
          </a:solidFill>
          <a:ln/>
        </p:spPr>
      </p:sp>
      <p:sp>
        <p:nvSpPr>
          <p:cNvPr id="7" name="Text 4"/>
          <p:cNvSpPr/>
          <p:nvPr/>
        </p:nvSpPr>
        <p:spPr>
          <a:xfrm>
            <a:off x="13404652" y="2304217"/>
            <a:ext cx="266462" cy="333018"/>
          </a:xfrm>
          <a:prstGeom prst="rect">
            <a:avLst/>
          </a:prstGeom>
          <a:noFill/>
          <a:ln/>
        </p:spPr>
        <p:txBody>
          <a:bodyPr wrap="none" lIns="0" tIns="0" rIns="0" bIns="0" rtlCol="0" anchor="t"/>
          <a:lstStyle/>
          <a:p>
            <a:pPr marL="0" indent="0" algn="r" rtl="1">
              <a:lnSpc>
                <a:spcPts val="2050"/>
              </a:lnSpc>
              <a:buNone/>
            </a:pPr>
            <a:r>
              <a:rPr lang="en-US" sz="2050" b="1" dirty="0" smtClean="0">
                <a:solidFill>
                  <a:srgbClr val="4B4A4A"/>
                </a:solidFill>
                <a:latin typeface="Noto Serif SC Bold" pitchFamily="34" charset="0"/>
                <a:ea typeface="Noto Serif SC Bold" pitchFamily="34" charset="-122"/>
                <a:cs typeface="Noto Serif SC Bold" pitchFamily="34" charset="-120"/>
              </a:rPr>
              <a:t>1</a:t>
            </a:r>
            <a:endParaRPr lang="en-US" sz="2050" dirty="0"/>
          </a:p>
        </p:txBody>
      </p:sp>
      <p:sp>
        <p:nvSpPr>
          <p:cNvPr id="8" name="Text 5"/>
          <p:cNvSpPr/>
          <p:nvPr/>
        </p:nvSpPr>
        <p:spPr>
          <a:xfrm>
            <a:off x="10788253" y="1994535"/>
            <a:ext cx="2220516" cy="277535"/>
          </a:xfrm>
          <a:prstGeom prst="rect">
            <a:avLst/>
          </a:prstGeom>
          <a:noFill/>
          <a:ln/>
        </p:spPr>
        <p:txBody>
          <a:bodyPr wrap="none" lIns="0" tIns="0" rIns="0" bIns="0" rtlCol="0" anchor="t"/>
          <a:lstStyle/>
          <a:p>
            <a:pPr marL="0" indent="0" algn="r" rtl="1">
              <a:lnSpc>
                <a:spcPts val="2150"/>
              </a:lnSpc>
              <a:buNone/>
            </a:pPr>
            <a:r>
              <a:rPr lang="en-US" sz="2000" b="1" dirty="0">
                <a:solidFill>
                  <a:schemeClr val="accent6">
                    <a:lumMod val="75000"/>
                  </a:schemeClr>
                </a:solidFill>
                <a:latin typeface="Noto Serif SC Bold" pitchFamily="34" charset="0"/>
                <a:ea typeface="Noto Serif SC Bold" pitchFamily="34" charset="-122"/>
                <a:cs typeface="Noto Serif SC Bold" pitchFamily="34" charset="-120"/>
              </a:rPr>
              <a:t>البنك </a:t>
            </a:r>
            <a:r>
              <a:rPr lang="en-US" sz="2000" b="1" dirty="0" err="1">
                <a:solidFill>
                  <a:schemeClr val="accent6">
                    <a:lumMod val="75000"/>
                  </a:schemeClr>
                </a:solidFill>
                <a:latin typeface="Noto Serif SC Bold" pitchFamily="34" charset="0"/>
                <a:ea typeface="Noto Serif SC Bold" pitchFamily="34" charset="-122"/>
                <a:cs typeface="Noto Serif SC Bold" pitchFamily="34" charset="-120"/>
              </a:rPr>
              <a:t>الجزائري</a:t>
            </a:r>
            <a:r>
              <a:rPr lang="en-US" sz="2000" b="1" dirty="0">
                <a:solidFill>
                  <a:schemeClr val="accent6">
                    <a:lumMod val="75000"/>
                  </a:schemeClr>
                </a:solidFill>
                <a:latin typeface="Noto Serif SC Bold" pitchFamily="34" charset="0"/>
                <a:ea typeface="Noto Serif SC Bold" pitchFamily="34" charset="-122"/>
                <a:cs typeface="Noto Serif SC Bold" pitchFamily="34" charset="-120"/>
              </a:rPr>
              <a:t> </a:t>
            </a:r>
            <a:r>
              <a:rPr lang="en-US" sz="2000" b="1" dirty="0" err="1" smtClean="0">
                <a:solidFill>
                  <a:schemeClr val="accent6">
                    <a:lumMod val="75000"/>
                  </a:schemeClr>
                </a:solidFill>
                <a:latin typeface="Noto Serif SC Bold" pitchFamily="34" charset="0"/>
                <a:ea typeface="Noto Serif SC Bold" pitchFamily="34" charset="-122"/>
                <a:cs typeface="Noto Serif SC Bold" pitchFamily="34" charset="-120"/>
              </a:rPr>
              <a:t>للتنمية</a:t>
            </a:r>
            <a:r>
              <a:rPr lang="en-US" sz="2000" b="1" dirty="0" smtClean="0">
                <a:solidFill>
                  <a:schemeClr val="accent6">
                    <a:lumMod val="75000"/>
                  </a:schemeClr>
                </a:solidFill>
                <a:latin typeface="Noto Serif SC Bold" pitchFamily="34" charset="0"/>
                <a:ea typeface="Noto Serif SC Bold" pitchFamily="34" charset="-122"/>
                <a:cs typeface="Noto Serif SC Bold" pitchFamily="34" charset="-120"/>
              </a:rPr>
              <a:t> BNA</a:t>
            </a:r>
            <a:endParaRPr lang="en-US" sz="2000" dirty="0">
              <a:solidFill>
                <a:schemeClr val="accent6">
                  <a:lumMod val="75000"/>
                </a:schemeClr>
              </a:solidFill>
            </a:endParaRPr>
          </a:p>
        </p:txBody>
      </p:sp>
      <p:sp>
        <p:nvSpPr>
          <p:cNvPr id="9" name="Text 6"/>
          <p:cNvSpPr/>
          <p:nvPr/>
        </p:nvSpPr>
        <p:spPr>
          <a:xfrm>
            <a:off x="1828800" y="2378631"/>
            <a:ext cx="11179969" cy="568404"/>
          </a:xfrm>
          <a:prstGeom prst="rect">
            <a:avLst/>
          </a:prstGeom>
          <a:noFill/>
          <a:ln/>
        </p:spPr>
        <p:txBody>
          <a:bodyPr wrap="square" lIns="0" tIns="0" rIns="0" bIns="0" rtlCol="0" anchor="t"/>
          <a:lstStyle/>
          <a:p>
            <a:pPr marL="0" indent="0" algn="r" rtl="1">
              <a:lnSpc>
                <a:spcPts val="22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تأسس بالقانون الصادر في 7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مايو</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1963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لملأ</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الفراغ الذي أحدثه توقف البنوك الفرنسية الكبرى.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يخت</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ص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في تمويل الاستثمارات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المتوسطة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والطويلة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الأجل</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10" name="Shape 7"/>
          <p:cNvSpPr/>
          <p:nvPr/>
        </p:nvSpPr>
        <p:spPr>
          <a:xfrm>
            <a:off x="1493134" y="3355598"/>
            <a:ext cx="12426701" cy="1353503"/>
          </a:xfrm>
          <a:prstGeom prst="roundRect">
            <a:avLst>
              <a:gd name="adj" fmla="val 11813"/>
            </a:avLst>
          </a:prstGeom>
          <a:solidFill>
            <a:srgbClr val="E5F9F2">
              <a:alpha val="95000"/>
            </a:srgbClr>
          </a:solidFill>
          <a:ln w="22860">
            <a:solidFill>
              <a:srgbClr val="B7D5CA"/>
            </a:solidFill>
            <a:prstDash val="solid"/>
          </a:ln>
        </p:spPr>
      </p:sp>
      <p:sp>
        <p:nvSpPr>
          <p:cNvPr id="11" name="Shape 8"/>
          <p:cNvSpPr/>
          <p:nvPr/>
        </p:nvSpPr>
        <p:spPr>
          <a:xfrm>
            <a:off x="13186410" y="3348038"/>
            <a:ext cx="710565" cy="1307783"/>
          </a:xfrm>
          <a:prstGeom prst="roundRect">
            <a:avLst>
              <a:gd name="adj" fmla="val 18640"/>
            </a:avLst>
          </a:prstGeom>
          <a:solidFill>
            <a:srgbClr val="D1EFE4"/>
          </a:solidFill>
          <a:ln/>
        </p:spPr>
      </p:sp>
      <p:sp>
        <p:nvSpPr>
          <p:cNvPr id="12" name="Text 9"/>
          <p:cNvSpPr/>
          <p:nvPr/>
        </p:nvSpPr>
        <p:spPr>
          <a:xfrm>
            <a:off x="13404652" y="3835360"/>
            <a:ext cx="266462" cy="333018"/>
          </a:xfrm>
          <a:prstGeom prst="rect">
            <a:avLst/>
          </a:prstGeom>
          <a:noFill/>
          <a:ln/>
        </p:spPr>
        <p:txBody>
          <a:bodyPr wrap="none" lIns="0" tIns="0" rIns="0" bIns="0" rtlCol="0" anchor="t"/>
          <a:lstStyle/>
          <a:p>
            <a:pPr marL="0" indent="0" algn="r" rtl="1">
              <a:lnSpc>
                <a:spcPts val="2050"/>
              </a:lnSpc>
              <a:buNone/>
            </a:pPr>
            <a:r>
              <a:rPr lang="en-US" sz="2050" b="1" dirty="0" smtClean="0">
                <a:solidFill>
                  <a:srgbClr val="4B4A4A"/>
                </a:solidFill>
                <a:latin typeface="Noto Serif SC Bold" pitchFamily="34" charset="0"/>
                <a:ea typeface="Noto Serif SC Bold" pitchFamily="34" charset="-122"/>
                <a:cs typeface="Noto Serif SC Bold" pitchFamily="34" charset="-120"/>
              </a:rPr>
              <a:t>2</a:t>
            </a:r>
            <a:endParaRPr lang="en-US" sz="2050" dirty="0"/>
          </a:p>
        </p:txBody>
      </p:sp>
      <p:sp>
        <p:nvSpPr>
          <p:cNvPr id="13" name="Text 10"/>
          <p:cNvSpPr/>
          <p:nvPr/>
        </p:nvSpPr>
        <p:spPr>
          <a:xfrm>
            <a:off x="10788253" y="3525679"/>
            <a:ext cx="2220516" cy="277535"/>
          </a:xfrm>
          <a:prstGeom prst="rect">
            <a:avLst/>
          </a:prstGeom>
          <a:noFill/>
          <a:ln/>
        </p:spPr>
        <p:txBody>
          <a:bodyPr wrap="none" lIns="0" tIns="0" rIns="0" bIns="0" rtlCol="0" anchor="t"/>
          <a:lstStyle/>
          <a:p>
            <a:pPr marL="0" indent="0" algn="r" rtl="1">
              <a:lnSpc>
                <a:spcPts val="2150"/>
              </a:lnSpc>
              <a:buNone/>
            </a:pPr>
            <a:r>
              <a:rPr lang="en-US" sz="1700" b="1" dirty="0">
                <a:solidFill>
                  <a:schemeClr val="accent6">
                    <a:lumMod val="75000"/>
                  </a:schemeClr>
                </a:solidFill>
                <a:latin typeface="Noto Serif SC Bold" pitchFamily="34" charset="0"/>
                <a:ea typeface="Noto Serif SC Bold" pitchFamily="34" charset="-122"/>
                <a:cs typeface="Noto Serif SC Bold" pitchFamily="34" charset="-120"/>
              </a:rPr>
              <a:t>الصندوق </a:t>
            </a:r>
            <a:r>
              <a:rPr lang="en-US" sz="1700" b="1" dirty="0" err="1">
                <a:solidFill>
                  <a:schemeClr val="accent6">
                    <a:lumMod val="75000"/>
                  </a:schemeClr>
                </a:solidFill>
                <a:latin typeface="Noto Serif SC Bold" pitchFamily="34" charset="0"/>
                <a:ea typeface="Noto Serif SC Bold" pitchFamily="34" charset="-122"/>
                <a:cs typeface="Noto Serif SC Bold" pitchFamily="34" charset="-120"/>
              </a:rPr>
              <a:t>الوطني</a:t>
            </a:r>
            <a:r>
              <a:rPr lang="en-US" sz="1700" b="1" dirty="0">
                <a:solidFill>
                  <a:schemeClr val="accent6">
                    <a:lumMod val="75000"/>
                  </a:schemeClr>
                </a:solidFill>
                <a:latin typeface="Noto Serif SC Bold" pitchFamily="34" charset="0"/>
                <a:ea typeface="Noto Serif SC Bold" pitchFamily="34" charset="-122"/>
                <a:cs typeface="Noto Serif SC Bold" pitchFamily="34" charset="-120"/>
              </a:rPr>
              <a:t> </a:t>
            </a:r>
            <a:r>
              <a:rPr lang="en-US" sz="1700" b="1" dirty="0" err="1" smtClean="0">
                <a:solidFill>
                  <a:schemeClr val="accent6">
                    <a:lumMod val="75000"/>
                  </a:schemeClr>
                </a:solidFill>
                <a:latin typeface="Noto Serif SC Bold" pitchFamily="34" charset="0"/>
                <a:ea typeface="Noto Serif SC Bold" pitchFamily="34" charset="-122"/>
                <a:cs typeface="Noto Serif SC Bold" pitchFamily="34" charset="-120"/>
              </a:rPr>
              <a:t>للتوفير</a:t>
            </a:r>
            <a:r>
              <a:rPr lang="ar-DZ" sz="1700" b="1" dirty="0" smtClean="0">
                <a:solidFill>
                  <a:schemeClr val="accent6">
                    <a:lumMod val="75000"/>
                  </a:schemeClr>
                </a:solidFill>
                <a:latin typeface="Noto Serif SC Bold" pitchFamily="34" charset="0"/>
                <a:ea typeface="Noto Serif SC Bold" pitchFamily="34" charset="-122"/>
                <a:cs typeface="Noto Serif SC Bold" pitchFamily="34" charset="-120"/>
              </a:rPr>
              <a:t> والاحتياط </a:t>
            </a:r>
            <a:endParaRPr lang="en-US" sz="1700" dirty="0">
              <a:solidFill>
                <a:schemeClr val="accent6">
                  <a:lumMod val="75000"/>
                </a:schemeClr>
              </a:solidFill>
            </a:endParaRPr>
          </a:p>
        </p:txBody>
      </p:sp>
      <p:sp>
        <p:nvSpPr>
          <p:cNvPr id="14" name="Text 11"/>
          <p:cNvSpPr/>
          <p:nvPr/>
        </p:nvSpPr>
        <p:spPr>
          <a:xfrm>
            <a:off x="1828800" y="3909774"/>
            <a:ext cx="11179969" cy="568404"/>
          </a:xfrm>
          <a:prstGeom prst="rect">
            <a:avLst/>
          </a:prstGeom>
          <a:noFill/>
          <a:ln/>
        </p:spPr>
        <p:txBody>
          <a:bodyPr wrap="square" lIns="0" tIns="0" rIns="0" bIns="0" rtlCol="0" anchor="t"/>
          <a:lstStyle/>
          <a:p>
            <a:pPr marL="0" indent="0" algn="r" rtl="1">
              <a:lnSpc>
                <a:spcPts val="22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تأسس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بالمرسوم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227/64</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ف</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ي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10 </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أغسطس1964</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ي</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ختص</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في تمويل السكن وتشجيع الادخار وإقراض الهيئات المحلية.</a:t>
            </a:r>
            <a:endParaRPr lang="en-US" sz="1600" b="1" dirty="0">
              <a:latin typeface="Times New Roman" panose="02020603050405020304" pitchFamily="18" charset="0"/>
              <a:cs typeface="Times New Roman" panose="02020603050405020304" pitchFamily="18" charset="0"/>
            </a:endParaRPr>
          </a:p>
        </p:txBody>
      </p:sp>
      <p:sp>
        <p:nvSpPr>
          <p:cNvPr id="15" name="Shape 12"/>
          <p:cNvSpPr/>
          <p:nvPr/>
        </p:nvSpPr>
        <p:spPr>
          <a:xfrm>
            <a:off x="1493134" y="4856321"/>
            <a:ext cx="12426701" cy="1353503"/>
          </a:xfrm>
          <a:prstGeom prst="roundRect">
            <a:avLst>
              <a:gd name="adj" fmla="val 11813"/>
            </a:avLst>
          </a:prstGeom>
          <a:solidFill>
            <a:srgbClr val="E5F9F2">
              <a:alpha val="95000"/>
            </a:srgbClr>
          </a:solidFill>
          <a:ln w="22860">
            <a:solidFill>
              <a:srgbClr val="B7D5CA"/>
            </a:solidFill>
            <a:prstDash val="solid"/>
          </a:ln>
        </p:spPr>
      </p:sp>
      <p:sp>
        <p:nvSpPr>
          <p:cNvPr id="16" name="Shape 13"/>
          <p:cNvSpPr/>
          <p:nvPr/>
        </p:nvSpPr>
        <p:spPr>
          <a:xfrm>
            <a:off x="13186410" y="4879181"/>
            <a:ext cx="710565" cy="1307783"/>
          </a:xfrm>
          <a:prstGeom prst="roundRect">
            <a:avLst>
              <a:gd name="adj" fmla="val 18640"/>
            </a:avLst>
          </a:prstGeom>
          <a:solidFill>
            <a:srgbClr val="D1EFE4"/>
          </a:solidFill>
          <a:ln/>
        </p:spPr>
      </p:sp>
      <p:sp>
        <p:nvSpPr>
          <p:cNvPr id="17" name="Text 14"/>
          <p:cNvSpPr/>
          <p:nvPr/>
        </p:nvSpPr>
        <p:spPr>
          <a:xfrm>
            <a:off x="13404652" y="5366504"/>
            <a:ext cx="266462" cy="333018"/>
          </a:xfrm>
          <a:prstGeom prst="rect">
            <a:avLst/>
          </a:prstGeom>
          <a:noFill/>
          <a:ln/>
        </p:spPr>
        <p:txBody>
          <a:bodyPr wrap="none" lIns="0" tIns="0" rIns="0" bIns="0" rtlCol="0" anchor="t"/>
          <a:lstStyle/>
          <a:p>
            <a:pPr marL="0" indent="0" algn="r" rtl="1">
              <a:lnSpc>
                <a:spcPts val="2050"/>
              </a:lnSpc>
              <a:buNone/>
            </a:pPr>
            <a:r>
              <a:rPr lang="en-US" sz="2050" b="1" dirty="0" smtClean="0">
                <a:solidFill>
                  <a:srgbClr val="4B4A4A"/>
                </a:solidFill>
                <a:latin typeface="Noto Serif SC Bold" pitchFamily="34" charset="0"/>
                <a:ea typeface="Noto Serif SC Bold" pitchFamily="34" charset="-122"/>
                <a:cs typeface="Noto Serif SC Bold" pitchFamily="34" charset="-120"/>
              </a:rPr>
              <a:t>3</a:t>
            </a:r>
            <a:endParaRPr lang="en-US" sz="2050" dirty="0"/>
          </a:p>
        </p:txBody>
      </p:sp>
      <p:sp>
        <p:nvSpPr>
          <p:cNvPr id="18" name="Text 15"/>
          <p:cNvSpPr/>
          <p:nvPr/>
        </p:nvSpPr>
        <p:spPr>
          <a:xfrm>
            <a:off x="10788253" y="5056823"/>
            <a:ext cx="2220516" cy="277535"/>
          </a:xfrm>
          <a:prstGeom prst="rect">
            <a:avLst/>
          </a:prstGeom>
          <a:noFill/>
          <a:ln/>
        </p:spPr>
        <p:txBody>
          <a:bodyPr wrap="none" lIns="0" tIns="0" rIns="0" bIns="0" rtlCol="0" anchor="t"/>
          <a:lstStyle/>
          <a:p>
            <a:pPr marL="0" indent="0" algn="r" rtl="1">
              <a:lnSpc>
                <a:spcPts val="2150"/>
              </a:lnSpc>
              <a:buNone/>
            </a:pPr>
            <a:r>
              <a:rPr lang="en-US" sz="2000" b="1" dirty="0">
                <a:solidFill>
                  <a:schemeClr val="accent6">
                    <a:lumMod val="75000"/>
                  </a:schemeClr>
                </a:solidFill>
                <a:latin typeface="Noto Serif SC Bold" pitchFamily="34" charset="0"/>
                <a:ea typeface="Noto Serif SC Bold" pitchFamily="34" charset="-122"/>
                <a:cs typeface="Noto Serif SC Bold" pitchFamily="34" charset="-120"/>
              </a:rPr>
              <a:t>البنك الجزائري</a:t>
            </a:r>
            <a:endParaRPr lang="en-US" sz="2000" dirty="0">
              <a:solidFill>
                <a:schemeClr val="accent6">
                  <a:lumMod val="75000"/>
                </a:schemeClr>
              </a:solidFill>
            </a:endParaRPr>
          </a:p>
        </p:txBody>
      </p:sp>
      <p:sp>
        <p:nvSpPr>
          <p:cNvPr id="19" name="Text 16"/>
          <p:cNvSpPr/>
          <p:nvPr/>
        </p:nvSpPr>
        <p:spPr>
          <a:xfrm>
            <a:off x="1666754" y="5440918"/>
            <a:ext cx="11342015" cy="568404"/>
          </a:xfrm>
          <a:prstGeom prst="rect">
            <a:avLst/>
          </a:prstGeom>
          <a:noFill/>
          <a:ln/>
        </p:spPr>
        <p:txBody>
          <a:bodyPr wrap="square" lIns="0" tIns="0" rIns="0" bIns="0" rtlCol="0" anchor="t"/>
          <a:lstStyle/>
          <a:p>
            <a:pPr marL="0" indent="0" algn="r" rtl="1">
              <a:lnSpc>
                <a:spcPts val="22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تأسس بالمرسوم الصادر في 13 </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ي</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ونيو</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1966. </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ي</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ختص في دعم</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التحويل الاشتراكي في الزراعة والتسيير الذاتي، وينفذ خطة الدولة في الائتمان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القصير</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والمتوسط</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الأجل، كما يقوم بإقراض المنشآت العامة والخاصة.</a:t>
            </a:r>
            <a:endParaRPr lang="en-US" sz="1600" b="1" dirty="0">
              <a:latin typeface="Times New Roman" panose="02020603050405020304" pitchFamily="18" charset="0"/>
              <a:cs typeface="Times New Roman" panose="02020603050405020304" pitchFamily="18" charset="0"/>
            </a:endParaRPr>
          </a:p>
        </p:txBody>
      </p:sp>
      <p:sp>
        <p:nvSpPr>
          <p:cNvPr id="20" name="Shape 17"/>
          <p:cNvSpPr/>
          <p:nvPr/>
        </p:nvSpPr>
        <p:spPr>
          <a:xfrm>
            <a:off x="1493134" y="6387465"/>
            <a:ext cx="12426701" cy="1353503"/>
          </a:xfrm>
          <a:prstGeom prst="roundRect">
            <a:avLst>
              <a:gd name="adj" fmla="val 11813"/>
            </a:avLst>
          </a:prstGeom>
          <a:solidFill>
            <a:srgbClr val="E5F9F2">
              <a:alpha val="95000"/>
            </a:srgbClr>
          </a:solidFill>
          <a:ln w="22860">
            <a:solidFill>
              <a:srgbClr val="B7D5CA"/>
            </a:solidFill>
            <a:prstDash val="solid"/>
          </a:ln>
        </p:spPr>
      </p:sp>
      <p:sp>
        <p:nvSpPr>
          <p:cNvPr id="21" name="Shape 18"/>
          <p:cNvSpPr/>
          <p:nvPr/>
        </p:nvSpPr>
        <p:spPr>
          <a:xfrm>
            <a:off x="13186410" y="6410325"/>
            <a:ext cx="710565" cy="1307783"/>
          </a:xfrm>
          <a:prstGeom prst="roundRect">
            <a:avLst>
              <a:gd name="adj" fmla="val 18640"/>
            </a:avLst>
          </a:prstGeom>
          <a:solidFill>
            <a:srgbClr val="D1EFE4"/>
          </a:solidFill>
          <a:ln/>
        </p:spPr>
      </p:sp>
      <p:sp>
        <p:nvSpPr>
          <p:cNvPr id="22" name="Text 19"/>
          <p:cNvSpPr/>
          <p:nvPr/>
        </p:nvSpPr>
        <p:spPr>
          <a:xfrm>
            <a:off x="13404652" y="6897648"/>
            <a:ext cx="266462" cy="333018"/>
          </a:xfrm>
          <a:prstGeom prst="rect">
            <a:avLst/>
          </a:prstGeom>
          <a:noFill/>
          <a:ln/>
        </p:spPr>
        <p:txBody>
          <a:bodyPr wrap="none" lIns="0" tIns="0" rIns="0" bIns="0" rtlCol="0" anchor="t"/>
          <a:lstStyle/>
          <a:p>
            <a:pPr marL="0" indent="0" algn="r" rtl="1">
              <a:lnSpc>
                <a:spcPts val="2050"/>
              </a:lnSpc>
              <a:buNone/>
            </a:pPr>
            <a:r>
              <a:rPr lang="en-US" sz="2050" b="1" dirty="0" smtClean="0">
                <a:solidFill>
                  <a:srgbClr val="4B4A4A"/>
                </a:solidFill>
                <a:latin typeface="Noto Serif SC Bold" pitchFamily="34" charset="0"/>
                <a:ea typeface="Noto Serif SC Bold" pitchFamily="34" charset="-122"/>
                <a:cs typeface="Noto Serif SC Bold" pitchFamily="34" charset="-120"/>
              </a:rPr>
              <a:t>4</a:t>
            </a:r>
            <a:endParaRPr lang="en-US" sz="2050" dirty="0"/>
          </a:p>
        </p:txBody>
      </p:sp>
      <p:sp>
        <p:nvSpPr>
          <p:cNvPr id="23" name="Text 20"/>
          <p:cNvSpPr/>
          <p:nvPr/>
        </p:nvSpPr>
        <p:spPr>
          <a:xfrm>
            <a:off x="10788253" y="6587966"/>
            <a:ext cx="2220516" cy="277535"/>
          </a:xfrm>
          <a:prstGeom prst="rect">
            <a:avLst/>
          </a:prstGeom>
          <a:noFill/>
          <a:ln/>
        </p:spPr>
        <p:txBody>
          <a:bodyPr wrap="none" lIns="0" tIns="0" rIns="0" bIns="0" rtlCol="0" anchor="t"/>
          <a:lstStyle/>
          <a:p>
            <a:pPr marL="0" indent="0" algn="r" rtl="1">
              <a:lnSpc>
                <a:spcPts val="2150"/>
              </a:lnSpc>
              <a:buNone/>
            </a:pPr>
            <a:r>
              <a:rPr lang="en-US" sz="2000" b="1" dirty="0">
                <a:solidFill>
                  <a:schemeClr val="accent6">
                    <a:lumMod val="75000"/>
                  </a:schemeClr>
                </a:solidFill>
                <a:latin typeface="Noto Serif SC Bold" pitchFamily="34" charset="0"/>
                <a:ea typeface="Noto Serif SC Bold" pitchFamily="34" charset="-122"/>
                <a:cs typeface="Noto Serif SC Bold" pitchFamily="34" charset="-120"/>
              </a:rPr>
              <a:t>القرض الشعبي الجزائري</a:t>
            </a:r>
            <a:endParaRPr lang="en-US" sz="2000" dirty="0">
              <a:solidFill>
                <a:schemeClr val="accent6">
                  <a:lumMod val="75000"/>
                </a:schemeClr>
              </a:solidFill>
            </a:endParaRPr>
          </a:p>
        </p:txBody>
      </p:sp>
      <p:sp>
        <p:nvSpPr>
          <p:cNvPr id="24" name="Text 21"/>
          <p:cNvSpPr/>
          <p:nvPr/>
        </p:nvSpPr>
        <p:spPr>
          <a:xfrm>
            <a:off x="1828800" y="6972062"/>
            <a:ext cx="11179969" cy="568404"/>
          </a:xfrm>
          <a:prstGeom prst="rect">
            <a:avLst/>
          </a:prstGeom>
          <a:noFill/>
          <a:ln/>
        </p:spPr>
        <p:txBody>
          <a:bodyPr wrap="square" lIns="0" tIns="0" rIns="0" bIns="0" rtlCol="0" anchor="t"/>
          <a:lstStyle/>
          <a:p>
            <a:pPr marL="0" indent="0" algn="just" rtl="1">
              <a:lnSpc>
                <a:spcPts val="22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تأسس بالمرسوم الصادر في 14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مايو</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1967 </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ب</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رأس</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مال 15 مليون دينار. </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و</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قد و</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رث</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مجموع</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البنوك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الشعبية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المتواجدة في كل من الجزائر العاصمة، وهران، قسنطينة، وعنابة</a:t>
            </a:r>
          </a:p>
          <a:p>
            <a:pPr marL="0" indent="0" algn="just" rtl="1">
              <a:lnSpc>
                <a:spcPts val="2200"/>
              </a:lnSpc>
              <a:buNone/>
            </a:pP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وثلاثة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بنوك أجنبية، ويعتبر ثاني بنك تم تأسيسه بعد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التأمي</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م</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
        <p:nvSpPr>
          <p:cNvPr id="2" name="Rectangle 1"/>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6" name="Rectangle 25"/>
          <p:cNvSpPr/>
          <p:nvPr/>
        </p:nvSpPr>
        <p:spPr>
          <a:xfrm>
            <a:off x="243068" y="740397"/>
            <a:ext cx="13935919" cy="1015663"/>
          </a:xfrm>
          <a:prstGeom prst="rect">
            <a:avLst/>
          </a:prstGeom>
        </p:spPr>
        <p:txBody>
          <a:bodyPr wrap="square">
            <a:spAutoFit/>
          </a:bodyPr>
          <a:lstStyle/>
          <a:p>
            <a:pPr algn="just" rtl="1">
              <a:lnSpc>
                <a:spcPct val="150000"/>
              </a:lnSpc>
            </a:pPr>
            <a:r>
              <a:rPr lang="en-US" sz="2000" b="1" dirty="0" err="1">
                <a:solidFill>
                  <a:srgbClr val="4B4A4A"/>
                </a:solidFill>
                <a:latin typeface="Times New Roman" panose="02020603050405020304" pitchFamily="18" charset="0"/>
                <a:ea typeface="Geist" pitchFamily="34" charset="-122"/>
                <a:cs typeface="+mj-cs"/>
              </a:rPr>
              <a:t>ركزت</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الجزائر</a:t>
            </a:r>
            <a:r>
              <a:rPr lang="en-US" sz="2000" b="1" dirty="0">
                <a:solidFill>
                  <a:srgbClr val="4B4A4A"/>
                </a:solidFill>
                <a:latin typeface="Times New Roman" panose="02020603050405020304" pitchFamily="18" charset="0"/>
                <a:ea typeface="Geist" pitchFamily="34" charset="-122"/>
                <a:cs typeface="+mj-cs"/>
              </a:rPr>
              <a:t> بعد </a:t>
            </a:r>
            <a:r>
              <a:rPr lang="en-US" sz="2000" b="1" dirty="0" err="1">
                <a:solidFill>
                  <a:srgbClr val="4B4A4A"/>
                </a:solidFill>
                <a:latin typeface="Times New Roman" panose="02020603050405020304" pitchFamily="18" charset="0"/>
                <a:ea typeface="Geist" pitchFamily="34" charset="-122"/>
                <a:cs typeface="+mj-cs"/>
              </a:rPr>
              <a:t>الاستقلال</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على</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تأميم</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الشبكة</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المصرفية</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وتأسيس</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نظام</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بنكي</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وطني</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خاضع</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للدولة</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تم</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اتخاذ</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قرار</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تأميم</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البنوك</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الأجنبية</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عام</a:t>
            </a:r>
            <a:r>
              <a:rPr lang="en-US" sz="2000" b="1" dirty="0">
                <a:solidFill>
                  <a:srgbClr val="4B4A4A"/>
                </a:solidFill>
                <a:latin typeface="Times New Roman" panose="02020603050405020304" pitchFamily="18" charset="0"/>
                <a:ea typeface="Geist" pitchFamily="34" charset="-122"/>
                <a:cs typeface="+mj-cs"/>
              </a:rPr>
              <a:t> 1966، </a:t>
            </a:r>
            <a:r>
              <a:rPr lang="en-US" sz="2000" b="1" dirty="0" err="1">
                <a:solidFill>
                  <a:srgbClr val="4B4A4A"/>
                </a:solidFill>
                <a:latin typeface="Times New Roman" panose="02020603050405020304" pitchFamily="18" charset="0"/>
                <a:ea typeface="Geist" pitchFamily="34" charset="-122"/>
                <a:cs typeface="+mj-cs"/>
              </a:rPr>
              <a:t>مما</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أطلق</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سلسلة</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من</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الإصلاحات</a:t>
            </a:r>
            <a:r>
              <a:rPr lang="en-US" sz="2000" b="1" dirty="0">
                <a:solidFill>
                  <a:srgbClr val="4B4A4A"/>
                </a:solidFill>
                <a:latin typeface="Times New Roman" panose="02020603050405020304" pitchFamily="18" charset="0"/>
                <a:ea typeface="Geist" pitchFamily="34" charset="-122"/>
                <a:cs typeface="+mj-cs"/>
              </a:rPr>
              <a:t> </a:t>
            </a:r>
            <a:r>
              <a:rPr lang="en-US" sz="2000" b="1" dirty="0" err="1">
                <a:solidFill>
                  <a:srgbClr val="4B4A4A"/>
                </a:solidFill>
                <a:latin typeface="Times New Roman" panose="02020603050405020304" pitchFamily="18" charset="0"/>
                <a:ea typeface="Geist" pitchFamily="34" charset="-122"/>
                <a:cs typeface="+mj-cs"/>
              </a:rPr>
              <a:t>الهيكلية</a:t>
            </a:r>
            <a:r>
              <a:rPr lang="ar-DZ" sz="2000" b="1" dirty="0">
                <a:solidFill>
                  <a:srgbClr val="4B4A4A"/>
                </a:solidFill>
                <a:latin typeface="Times New Roman" panose="02020603050405020304" pitchFamily="18" charset="0"/>
                <a:ea typeface="Geist" pitchFamily="34" charset="-122"/>
                <a:cs typeface="+mj-cs"/>
              </a:rPr>
              <a:t>، </a:t>
            </a:r>
            <a:r>
              <a:rPr lang="ar-DZ" sz="2000" b="1" dirty="0">
                <a:solidFill>
                  <a:srgbClr val="4B4A4A"/>
                </a:solidFill>
                <a:latin typeface="Times New Roman" panose="02020603050405020304" pitchFamily="18" charset="0"/>
                <a:ea typeface="Geist" pitchFamily="34" charset="-122"/>
                <a:cs typeface="+mj-cs"/>
              </a:rPr>
              <a:t>بذلك عرف التغيير عدة مراحل </a:t>
            </a:r>
            <a:r>
              <a:rPr lang="ar-DZ" sz="2000" b="1" dirty="0">
                <a:solidFill>
                  <a:srgbClr val="4B4A4A"/>
                </a:solidFill>
                <a:latin typeface="Times New Roman" panose="02020603050405020304" pitchFamily="18" charset="0"/>
                <a:ea typeface="Geist" pitchFamily="34" charset="-122"/>
                <a:cs typeface="+mj-cs"/>
              </a:rPr>
              <a:t>تم فيها اشاء عدة مؤسسات  مالية كالتالي:</a:t>
            </a:r>
            <a:endParaRPr lang="ar-DZ" sz="2000" b="1" dirty="0">
              <a:solidFill>
                <a:srgbClr val="4B4A4A"/>
              </a:solidFill>
              <a:latin typeface="Times New Roman" panose="02020603050405020304" pitchFamily="18" charset="0"/>
              <a:ea typeface="Geist" pitchFamily="34" charset="-122"/>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12" name="Rectangle à coins arrondis 11"/>
          <p:cNvSpPr/>
          <p:nvPr/>
        </p:nvSpPr>
        <p:spPr>
          <a:xfrm>
            <a:off x="0" y="-84561"/>
            <a:ext cx="14630400" cy="762622"/>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Text 0"/>
          <p:cNvSpPr/>
          <p:nvPr/>
        </p:nvSpPr>
        <p:spPr>
          <a:xfrm>
            <a:off x="4329946" y="35983"/>
            <a:ext cx="4232140" cy="620078"/>
          </a:xfrm>
          <a:prstGeom prst="rect">
            <a:avLst/>
          </a:prstGeom>
          <a:noFill/>
          <a:ln/>
        </p:spPr>
        <p:txBody>
          <a:bodyPr wrap="none" lIns="0" tIns="0" rIns="0" bIns="0" rtlCol="0" anchor="t"/>
          <a:lstStyle/>
          <a:p>
            <a:pPr marL="514350" indent="-514350" algn="r" rtl="1">
              <a:lnSpc>
                <a:spcPts val="4850"/>
              </a:lnSpc>
              <a:buFont typeface="+mj-lt"/>
              <a:buAutoNum type="arabicPeriod" startAt="3"/>
            </a:pPr>
            <a:r>
              <a:rPr lang="ar-DZ" sz="3200" b="1" dirty="0" smtClean="0">
                <a:solidFill>
                  <a:srgbClr val="006747"/>
                </a:solidFill>
                <a:latin typeface="Noto Serif SC Bold" pitchFamily="34" charset="0"/>
                <a:ea typeface="Noto Serif SC Bold" pitchFamily="34" charset="-122"/>
                <a:cs typeface="Noto Serif SC Bold" pitchFamily="34" charset="-120"/>
              </a:rPr>
              <a:t>انشاء </a:t>
            </a:r>
            <a:r>
              <a:rPr lang="en-US" sz="3200" b="1" dirty="0" err="1" smtClean="0">
                <a:solidFill>
                  <a:srgbClr val="006747"/>
                </a:solidFill>
                <a:latin typeface="Noto Serif SC Bold" pitchFamily="34" charset="0"/>
                <a:ea typeface="Noto Serif SC Bold" pitchFamily="34" charset="-122"/>
                <a:cs typeface="Noto Serif SC Bold" pitchFamily="34" charset="-120"/>
              </a:rPr>
              <a:t>البنك</a:t>
            </a:r>
            <a:r>
              <a:rPr lang="en-US" sz="3200" b="1" dirty="0" smtClean="0">
                <a:solidFill>
                  <a:srgbClr val="006747"/>
                </a:solidFill>
                <a:latin typeface="Noto Serif SC Bold" pitchFamily="34" charset="0"/>
                <a:ea typeface="Noto Serif SC Bold" pitchFamily="34" charset="-122"/>
                <a:cs typeface="Noto Serif SC Bold" pitchFamily="34" charset="-120"/>
              </a:rPr>
              <a:t> </a:t>
            </a:r>
            <a:r>
              <a:rPr lang="en-US" sz="3200" b="1" dirty="0" err="1">
                <a:solidFill>
                  <a:srgbClr val="006747"/>
                </a:solidFill>
                <a:latin typeface="Noto Serif SC Bold" pitchFamily="34" charset="0"/>
                <a:ea typeface="Noto Serif SC Bold" pitchFamily="34" charset="-122"/>
                <a:cs typeface="Noto Serif SC Bold" pitchFamily="34" charset="-120"/>
              </a:rPr>
              <a:t>الخارجي</a:t>
            </a:r>
            <a:r>
              <a:rPr lang="en-US" sz="3200" b="1" dirty="0">
                <a:solidFill>
                  <a:srgbClr val="006747"/>
                </a:solidFill>
                <a:latin typeface="Noto Serif SC Bold" pitchFamily="34" charset="0"/>
                <a:ea typeface="Noto Serif SC Bold" pitchFamily="34" charset="-122"/>
                <a:cs typeface="Noto Serif SC Bold" pitchFamily="34" charset="-120"/>
              </a:rPr>
              <a:t> </a:t>
            </a:r>
            <a:r>
              <a:rPr lang="en-US" sz="3200" b="1" dirty="0" err="1" smtClean="0">
                <a:solidFill>
                  <a:srgbClr val="006747"/>
                </a:solidFill>
                <a:latin typeface="Noto Serif SC Bold" pitchFamily="34" charset="0"/>
                <a:ea typeface="Noto Serif SC Bold" pitchFamily="34" charset="-122"/>
                <a:cs typeface="Noto Serif SC Bold" pitchFamily="34" charset="-120"/>
              </a:rPr>
              <a:t>الجزائري</a:t>
            </a:r>
            <a:endParaRPr lang="en-US" sz="3200" dirty="0"/>
          </a:p>
        </p:txBody>
      </p:sp>
      <p:sp>
        <p:nvSpPr>
          <p:cNvPr id="4" name="Text 1"/>
          <p:cNvSpPr/>
          <p:nvPr/>
        </p:nvSpPr>
        <p:spPr>
          <a:xfrm>
            <a:off x="1840247" y="1375563"/>
            <a:ext cx="10510575" cy="952619"/>
          </a:xfrm>
          <a:prstGeom prst="rect">
            <a:avLst/>
          </a:prstGeom>
          <a:noFill/>
          <a:ln/>
        </p:spPr>
        <p:txBody>
          <a:bodyPr wrap="square" lIns="0" tIns="0" rIns="0" bIns="0" rtlCol="0" anchor="t"/>
          <a:lstStyle/>
          <a:p>
            <a:pPr marL="0" indent="0" algn="ctr" rtl="1">
              <a:lnSpc>
                <a:spcPts val="2500"/>
              </a:lnSpc>
              <a:buNone/>
            </a:pP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تأسس البنك الخارجي الجزائري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بموجب</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المرسو</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م رق</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م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204/67 </a:t>
            </a: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في</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الأول من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أكتوبر</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1967</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برأس</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مال</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20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مليون</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دينار</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endPar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0" indent="0" algn="ctr" rtl="1">
              <a:lnSpc>
                <a:spcPct val="150000"/>
              </a:lnSpc>
              <a:buNone/>
            </a:pP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ورث</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خمسة بنوك أجنبية: القرض الليوني، الشركة العامة، قرض الشمال، البنك الصناعي للجزائر والبحر المتوسط،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وبنك</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ب</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ار</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كليز</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5" name="Text 2"/>
          <p:cNvSpPr/>
          <p:nvPr/>
        </p:nvSpPr>
        <p:spPr>
          <a:xfrm>
            <a:off x="2149453" y="3157498"/>
            <a:ext cx="2480905" cy="310158"/>
          </a:xfrm>
          <a:prstGeom prst="rect">
            <a:avLst/>
          </a:prstGeom>
          <a:noFill/>
          <a:ln/>
        </p:spPr>
        <p:txBody>
          <a:bodyPr wrap="none" lIns="0" tIns="0" rIns="0" bIns="0" rtlCol="0" anchor="t"/>
          <a:lstStyle/>
          <a:p>
            <a:pPr marL="0" indent="0" algn="r" rtl="1">
              <a:lnSpc>
                <a:spcPts val="2400"/>
              </a:lnSpc>
              <a:buNone/>
            </a:pPr>
            <a:r>
              <a:rPr lang="en-US" sz="1950" b="1" dirty="0">
                <a:solidFill>
                  <a:srgbClr val="006747"/>
                </a:solidFill>
                <a:latin typeface="Noto Serif SC Bold" pitchFamily="34" charset="0"/>
                <a:ea typeface="Noto Serif SC Bold" pitchFamily="34" charset="-122"/>
                <a:cs typeface="Noto Serif SC Bold" pitchFamily="34" charset="-120"/>
              </a:rPr>
              <a:t>وظائف البنك الخارجي</a:t>
            </a:r>
            <a:endParaRPr lang="en-US" sz="1950" dirty="0"/>
          </a:p>
        </p:txBody>
      </p:sp>
      <p:sp>
        <p:nvSpPr>
          <p:cNvPr id="6" name="Text 3"/>
          <p:cNvSpPr/>
          <p:nvPr/>
        </p:nvSpPr>
        <p:spPr>
          <a:xfrm>
            <a:off x="1477108" y="3808123"/>
            <a:ext cx="4189268" cy="635079"/>
          </a:xfrm>
          <a:prstGeom prst="rect">
            <a:avLst/>
          </a:prstGeom>
          <a:noFill/>
          <a:ln/>
        </p:spPr>
        <p:txBody>
          <a:bodyPr wrap="square" lIns="0" tIns="0" rIns="0" bIns="0" rtlCol="0" anchor="t"/>
          <a:lstStyle/>
          <a:p>
            <a:pPr marL="342900" indent="-342900" algn="r" rtl="1">
              <a:lnSpc>
                <a:spcPts val="2500"/>
              </a:lnSpc>
              <a:buSzPct val="100000"/>
              <a:buChar char="•"/>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تسهيل التعاون الاقتصادي بين الجزائر والدول الأخرى</a:t>
            </a:r>
            <a:endParaRPr lang="en-US" sz="1600" b="1" dirty="0">
              <a:latin typeface="Times New Roman" panose="02020603050405020304" pitchFamily="18" charset="0"/>
              <a:cs typeface="Times New Roman" panose="02020603050405020304" pitchFamily="18" charset="0"/>
            </a:endParaRPr>
          </a:p>
        </p:txBody>
      </p:sp>
      <p:sp>
        <p:nvSpPr>
          <p:cNvPr id="7" name="Text 4"/>
          <p:cNvSpPr/>
          <p:nvPr/>
        </p:nvSpPr>
        <p:spPr>
          <a:xfrm>
            <a:off x="2130220" y="4236246"/>
            <a:ext cx="3536156" cy="317540"/>
          </a:xfrm>
          <a:prstGeom prst="rect">
            <a:avLst/>
          </a:prstGeom>
          <a:noFill/>
          <a:ln/>
        </p:spPr>
        <p:txBody>
          <a:bodyPr wrap="none" lIns="0" tIns="0" rIns="0" bIns="0" rtlCol="0" anchor="t"/>
          <a:lstStyle/>
          <a:p>
            <a:pPr marL="342900" indent="-342900" algn="r" rtl="1">
              <a:lnSpc>
                <a:spcPts val="2500"/>
              </a:lnSpc>
              <a:buSzPct val="100000"/>
              <a:buChar char="•"/>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إعطاء ضمانات للمصدرين الجزائريين</a:t>
            </a:r>
            <a:endParaRPr lang="en-US" sz="1600" b="1" dirty="0">
              <a:latin typeface="Times New Roman" panose="02020603050405020304" pitchFamily="18" charset="0"/>
              <a:cs typeface="Times New Roman" panose="02020603050405020304" pitchFamily="18" charset="0"/>
            </a:endParaRPr>
          </a:p>
        </p:txBody>
      </p:sp>
      <p:sp>
        <p:nvSpPr>
          <p:cNvPr id="8" name="Text 5"/>
          <p:cNvSpPr/>
          <p:nvPr/>
        </p:nvSpPr>
        <p:spPr>
          <a:xfrm>
            <a:off x="2149453" y="4655316"/>
            <a:ext cx="3536156" cy="317540"/>
          </a:xfrm>
          <a:prstGeom prst="rect">
            <a:avLst/>
          </a:prstGeom>
          <a:noFill/>
          <a:ln/>
        </p:spPr>
        <p:txBody>
          <a:bodyPr wrap="none" lIns="0" tIns="0" rIns="0" bIns="0" rtlCol="0" anchor="t"/>
          <a:lstStyle/>
          <a:p>
            <a:pPr marL="342900" indent="-342900" algn="r" rtl="1">
              <a:lnSpc>
                <a:spcPts val="2500"/>
              </a:lnSpc>
              <a:buSzPct val="100000"/>
              <a:buChar char="•"/>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تسهيل عمليات التصدير والاستيراد</a:t>
            </a:r>
            <a:endParaRPr lang="en-US" sz="1600" b="1" dirty="0">
              <a:latin typeface="Times New Roman" panose="02020603050405020304" pitchFamily="18" charset="0"/>
              <a:cs typeface="Times New Roman" panose="02020603050405020304" pitchFamily="18" charset="0"/>
            </a:endParaRPr>
          </a:p>
        </p:txBody>
      </p:sp>
      <p:sp>
        <p:nvSpPr>
          <p:cNvPr id="9" name="Text 6"/>
          <p:cNvSpPr/>
          <p:nvPr/>
        </p:nvSpPr>
        <p:spPr>
          <a:xfrm>
            <a:off x="2130220" y="5074386"/>
            <a:ext cx="3536156" cy="317540"/>
          </a:xfrm>
          <a:prstGeom prst="rect">
            <a:avLst/>
          </a:prstGeom>
          <a:noFill/>
          <a:ln/>
        </p:spPr>
        <p:txBody>
          <a:bodyPr wrap="none" lIns="0" tIns="0" rIns="0" bIns="0" rtlCol="0" anchor="t"/>
          <a:lstStyle/>
          <a:p>
            <a:pPr marL="342900" indent="-342900" algn="r" rtl="1">
              <a:lnSpc>
                <a:spcPts val="2500"/>
              </a:lnSpc>
              <a:buSzPct val="100000"/>
              <a:buChar char="•"/>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بنك ودائع مملوك للدولة</a:t>
            </a:r>
            <a:endParaRPr lang="en-US" sz="1600" b="1" dirty="0">
              <a:latin typeface="Times New Roman" panose="02020603050405020304" pitchFamily="18" charset="0"/>
              <a:cs typeface="Times New Roman" panose="02020603050405020304" pitchFamily="18" charset="0"/>
            </a:endParaRPr>
          </a:p>
        </p:txBody>
      </p:sp>
      <p:sp>
        <p:nvSpPr>
          <p:cNvPr id="10" name="Text 7"/>
          <p:cNvSpPr/>
          <p:nvPr/>
        </p:nvSpPr>
        <p:spPr>
          <a:xfrm>
            <a:off x="8739394" y="3110621"/>
            <a:ext cx="2480905" cy="310158"/>
          </a:xfrm>
          <a:prstGeom prst="rect">
            <a:avLst/>
          </a:prstGeom>
          <a:noFill/>
          <a:ln/>
        </p:spPr>
        <p:txBody>
          <a:bodyPr wrap="none" lIns="0" tIns="0" rIns="0" bIns="0" rtlCol="0" anchor="t"/>
          <a:lstStyle/>
          <a:p>
            <a:pPr marL="0" indent="0" algn="r" rtl="1">
              <a:lnSpc>
                <a:spcPts val="2400"/>
              </a:lnSpc>
              <a:buNone/>
            </a:pPr>
            <a:r>
              <a:rPr lang="en-US" sz="1950" b="1" dirty="0">
                <a:solidFill>
                  <a:srgbClr val="006747"/>
                </a:solidFill>
                <a:latin typeface="Noto Serif SC Bold" pitchFamily="34" charset="0"/>
                <a:ea typeface="Noto Serif SC Bold" pitchFamily="34" charset="-122"/>
                <a:cs typeface="Noto Serif SC Bold" pitchFamily="34" charset="-120"/>
              </a:rPr>
              <a:t>نهاية الهيمنة الأجنبية</a:t>
            </a:r>
            <a:endParaRPr lang="en-US" sz="1950" dirty="0"/>
          </a:p>
        </p:txBody>
      </p:sp>
      <p:sp>
        <p:nvSpPr>
          <p:cNvPr id="11" name="Text 8"/>
          <p:cNvSpPr/>
          <p:nvPr/>
        </p:nvSpPr>
        <p:spPr>
          <a:xfrm>
            <a:off x="8189407" y="3736186"/>
            <a:ext cx="4298133" cy="1587698"/>
          </a:xfrm>
          <a:prstGeom prst="rect">
            <a:avLst/>
          </a:prstGeom>
          <a:noFill/>
          <a:ln/>
        </p:spPr>
        <p:txBody>
          <a:bodyPr wrap="square" lIns="0" tIns="0" rIns="0" bIns="0" rtlCol="0" anchor="t"/>
          <a:lstStyle/>
          <a:p>
            <a:pPr marL="0" indent="0" algn="just" rtl="1">
              <a:lnSpc>
                <a:spcPct val="1500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في أول نوفمبر 1969، تم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إلغاء</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الرخص</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التي كانت تتمتع بها البنوك الأجنبية، خاصة في المعاملات الخارجية. أصبحت البنوك العمومية الجزائرية تحتكر جميع عمليات البنك والصرف والقرض.</a:t>
            </a:r>
            <a:endParaRPr lang="en-US" sz="16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16" name="Rectangle à coins arrondis 15"/>
          <p:cNvSpPr/>
          <p:nvPr/>
        </p:nvSpPr>
        <p:spPr>
          <a:xfrm>
            <a:off x="0" y="-96136"/>
            <a:ext cx="14630400" cy="871639"/>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Text 0"/>
          <p:cNvSpPr/>
          <p:nvPr/>
        </p:nvSpPr>
        <p:spPr>
          <a:xfrm>
            <a:off x="1423686" y="18217"/>
            <a:ext cx="9021517" cy="1222296"/>
          </a:xfrm>
          <a:prstGeom prst="rect">
            <a:avLst/>
          </a:prstGeom>
          <a:noFill/>
          <a:ln/>
        </p:spPr>
        <p:txBody>
          <a:bodyPr wrap="square" lIns="0" tIns="0" rIns="0" bIns="0" rtlCol="0" anchor="t"/>
          <a:lstStyle/>
          <a:p>
            <a:pPr marL="0" indent="0" algn="r" rtl="1">
              <a:lnSpc>
                <a:spcPts val="4800"/>
              </a:lnSpc>
              <a:buNone/>
            </a:pPr>
            <a:r>
              <a:rPr lang="en-US" sz="3200" b="1" dirty="0">
                <a:solidFill>
                  <a:srgbClr val="006747"/>
                </a:solidFill>
                <a:latin typeface="Noto Serif SC Bold" pitchFamily="34" charset="0"/>
                <a:ea typeface="Noto Serif SC Bold" pitchFamily="34" charset="-122"/>
                <a:cs typeface="Noto Serif SC Bold" pitchFamily="34" charset="-120"/>
              </a:rPr>
              <a:t>خصائص </a:t>
            </a:r>
            <a:r>
              <a:rPr lang="en-US" sz="3200" b="1" dirty="0" err="1">
                <a:solidFill>
                  <a:srgbClr val="006747"/>
                </a:solidFill>
                <a:latin typeface="Noto Serif SC Bold" pitchFamily="34" charset="0"/>
                <a:ea typeface="Noto Serif SC Bold" pitchFamily="34" charset="-122"/>
                <a:cs typeface="Noto Serif SC Bold" pitchFamily="34" charset="-120"/>
              </a:rPr>
              <a:t>المنظومة</a:t>
            </a:r>
            <a:r>
              <a:rPr lang="en-US" sz="3200" b="1" dirty="0">
                <a:solidFill>
                  <a:srgbClr val="006747"/>
                </a:solidFill>
                <a:latin typeface="Noto Serif SC Bold" pitchFamily="34" charset="0"/>
                <a:ea typeface="Noto Serif SC Bold" pitchFamily="34" charset="-122"/>
                <a:cs typeface="Noto Serif SC Bold" pitchFamily="34" charset="-120"/>
              </a:rPr>
              <a:t> </a:t>
            </a:r>
            <a:r>
              <a:rPr lang="en-US" sz="3200" b="1" dirty="0" err="1" smtClean="0">
                <a:solidFill>
                  <a:srgbClr val="006747"/>
                </a:solidFill>
                <a:latin typeface="Noto Serif SC Bold" pitchFamily="34" charset="0"/>
                <a:ea typeface="Noto Serif SC Bold" pitchFamily="34" charset="-122"/>
                <a:cs typeface="Noto Serif SC Bold" pitchFamily="34" charset="-120"/>
              </a:rPr>
              <a:t>ال</a:t>
            </a:r>
            <a:r>
              <a:rPr lang="ar-DZ" sz="3200" b="1" dirty="0" smtClean="0">
                <a:solidFill>
                  <a:srgbClr val="006747"/>
                </a:solidFill>
                <a:latin typeface="Noto Serif SC Bold" pitchFamily="34" charset="0"/>
                <a:ea typeface="Noto Serif SC Bold" pitchFamily="34" charset="-122"/>
                <a:cs typeface="Noto Serif SC Bold" pitchFamily="34" charset="-120"/>
              </a:rPr>
              <a:t>بنكية</a:t>
            </a:r>
            <a:r>
              <a:rPr lang="en-US" sz="3200" b="1" dirty="0" smtClean="0">
                <a:solidFill>
                  <a:srgbClr val="006747"/>
                </a:solidFill>
                <a:latin typeface="Noto Serif SC Bold" pitchFamily="34" charset="0"/>
                <a:ea typeface="Noto Serif SC Bold" pitchFamily="34" charset="-122"/>
                <a:cs typeface="Noto Serif SC Bold" pitchFamily="34" charset="-120"/>
              </a:rPr>
              <a:t> </a:t>
            </a:r>
            <a:r>
              <a:rPr lang="en-US" sz="3200" b="1" dirty="0">
                <a:solidFill>
                  <a:srgbClr val="006747"/>
                </a:solidFill>
                <a:latin typeface="Noto Serif SC Bold" pitchFamily="34" charset="0"/>
                <a:ea typeface="Noto Serif SC Bold" pitchFamily="34" charset="-122"/>
                <a:cs typeface="Noto Serif SC Bold" pitchFamily="34" charset="-120"/>
              </a:rPr>
              <a:t>في </a:t>
            </a:r>
            <a:r>
              <a:rPr lang="en-US" sz="3200" b="1" dirty="0" err="1">
                <a:solidFill>
                  <a:srgbClr val="006747"/>
                </a:solidFill>
                <a:latin typeface="Noto Serif SC Bold" pitchFamily="34" charset="0"/>
                <a:ea typeface="Noto Serif SC Bold" pitchFamily="34" charset="-122"/>
                <a:cs typeface="Noto Serif SC Bold" pitchFamily="34" charset="-120"/>
              </a:rPr>
              <a:t>الفترة</a:t>
            </a:r>
            <a:r>
              <a:rPr lang="en-US" sz="3200" b="1" dirty="0">
                <a:solidFill>
                  <a:srgbClr val="006747"/>
                </a:solidFill>
                <a:latin typeface="Noto Serif SC Bold" pitchFamily="34" charset="0"/>
                <a:ea typeface="Noto Serif SC Bold" pitchFamily="34" charset="-122"/>
                <a:cs typeface="Noto Serif SC Bold" pitchFamily="34" charset="-120"/>
              </a:rPr>
              <a:t> </a:t>
            </a:r>
            <a:r>
              <a:rPr lang="ar-DZ" sz="3200" b="1" dirty="0" smtClean="0">
                <a:solidFill>
                  <a:srgbClr val="006747"/>
                </a:solidFill>
                <a:latin typeface="Noto Serif SC Bold" pitchFamily="34" charset="0"/>
                <a:ea typeface="Noto Serif SC Bold" pitchFamily="34" charset="-122"/>
                <a:cs typeface="Noto Serif SC Bold" pitchFamily="34" charset="-120"/>
              </a:rPr>
              <a:t>1962-1970</a:t>
            </a:r>
            <a:endParaRPr lang="en-US" sz="3200" dirty="0"/>
          </a:p>
        </p:txBody>
      </p:sp>
      <p:sp>
        <p:nvSpPr>
          <p:cNvPr id="4" name="Shape 1"/>
          <p:cNvSpPr/>
          <p:nvPr/>
        </p:nvSpPr>
        <p:spPr>
          <a:xfrm>
            <a:off x="7921823" y="2054423"/>
            <a:ext cx="439936" cy="439936"/>
          </a:xfrm>
          <a:prstGeom prst="roundRect">
            <a:avLst>
              <a:gd name="adj" fmla="val 40010"/>
            </a:avLst>
          </a:prstGeom>
          <a:solidFill>
            <a:srgbClr val="D1EFE4"/>
          </a:solidFill>
          <a:ln w="7620">
            <a:solidFill>
              <a:srgbClr val="B7D5CA"/>
            </a:solidFill>
            <a:prstDash val="solid"/>
          </a:ln>
        </p:spPr>
      </p:sp>
      <p:sp>
        <p:nvSpPr>
          <p:cNvPr id="5" name="Text 2"/>
          <p:cNvSpPr/>
          <p:nvPr/>
        </p:nvSpPr>
        <p:spPr>
          <a:xfrm>
            <a:off x="5281612" y="2121575"/>
            <a:ext cx="2444710" cy="305514"/>
          </a:xfrm>
          <a:prstGeom prst="rect">
            <a:avLst/>
          </a:prstGeom>
          <a:noFill/>
          <a:ln/>
        </p:spPr>
        <p:txBody>
          <a:bodyPr wrap="none" lIns="0" tIns="0" rIns="0" bIns="0" rtlCol="0" anchor="t"/>
          <a:lstStyle/>
          <a:p>
            <a:pPr marL="0" indent="0" algn="r" rtl="1">
              <a:lnSpc>
                <a:spcPts val="2400"/>
              </a:lnSpc>
              <a:buNone/>
            </a:pPr>
            <a:r>
              <a:rPr lang="en-US" sz="2000" b="1" dirty="0">
                <a:solidFill>
                  <a:schemeClr val="accent6">
                    <a:lumMod val="75000"/>
                  </a:schemeClr>
                </a:solidFill>
                <a:latin typeface="Noto Serif SC Bold" pitchFamily="34" charset="0"/>
                <a:ea typeface="Noto Serif SC Bold" pitchFamily="34" charset="-122"/>
                <a:cs typeface="Noto Serif SC Bold" pitchFamily="34" charset="-120"/>
              </a:rPr>
              <a:t>الخضوع للنظام الاشتراكي</a:t>
            </a:r>
            <a:endParaRPr lang="en-US" sz="2000" dirty="0">
              <a:solidFill>
                <a:schemeClr val="accent6">
                  <a:lumMod val="75000"/>
                </a:schemeClr>
              </a:solidFill>
            </a:endParaRPr>
          </a:p>
        </p:txBody>
      </p:sp>
      <p:sp>
        <p:nvSpPr>
          <p:cNvPr id="6" name="Text 3"/>
          <p:cNvSpPr/>
          <p:nvPr/>
        </p:nvSpPr>
        <p:spPr>
          <a:xfrm>
            <a:off x="0" y="2544366"/>
            <a:ext cx="7726323" cy="625793"/>
          </a:xfrm>
          <a:prstGeom prst="rect">
            <a:avLst/>
          </a:prstGeom>
          <a:noFill/>
          <a:ln/>
        </p:spPr>
        <p:txBody>
          <a:bodyPr wrap="square" lIns="0" tIns="0" rIns="0" bIns="0" rtlCol="0" anchor="t"/>
          <a:lstStyle/>
          <a:p>
            <a:pPr marL="0" indent="0" algn="r" rtl="1">
              <a:lnSpc>
                <a:spcPts val="245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خضع النظام البنكي بالكامل لقواعد النظام الاقتصادي الاشتراكي المنتهج آنذاك، مما حدد أولويات التمويل والاستثمار.</a:t>
            </a:r>
            <a:endParaRPr lang="en-US" sz="1600" b="1" dirty="0">
              <a:latin typeface="Times New Roman" panose="02020603050405020304" pitchFamily="18" charset="0"/>
              <a:cs typeface="Times New Roman" panose="02020603050405020304" pitchFamily="18" charset="0"/>
            </a:endParaRPr>
          </a:p>
        </p:txBody>
      </p:sp>
      <p:sp>
        <p:nvSpPr>
          <p:cNvPr id="7" name="Shape 4"/>
          <p:cNvSpPr/>
          <p:nvPr/>
        </p:nvSpPr>
        <p:spPr>
          <a:xfrm>
            <a:off x="7921823" y="3561278"/>
            <a:ext cx="439936" cy="439936"/>
          </a:xfrm>
          <a:prstGeom prst="roundRect">
            <a:avLst>
              <a:gd name="adj" fmla="val 40010"/>
            </a:avLst>
          </a:prstGeom>
          <a:solidFill>
            <a:srgbClr val="D1EFE4"/>
          </a:solidFill>
          <a:ln w="7620">
            <a:solidFill>
              <a:srgbClr val="B7D5CA"/>
            </a:solidFill>
            <a:prstDash val="solid"/>
          </a:ln>
        </p:spPr>
      </p:sp>
      <p:sp>
        <p:nvSpPr>
          <p:cNvPr id="8" name="Text 5"/>
          <p:cNvSpPr/>
          <p:nvPr/>
        </p:nvSpPr>
        <p:spPr>
          <a:xfrm>
            <a:off x="5281612" y="3628430"/>
            <a:ext cx="2444710" cy="305514"/>
          </a:xfrm>
          <a:prstGeom prst="rect">
            <a:avLst/>
          </a:prstGeom>
          <a:noFill/>
          <a:ln/>
        </p:spPr>
        <p:txBody>
          <a:bodyPr wrap="none" lIns="0" tIns="0" rIns="0" bIns="0" rtlCol="0" anchor="t"/>
          <a:lstStyle/>
          <a:p>
            <a:pPr marL="0" indent="0" algn="r" rtl="1">
              <a:lnSpc>
                <a:spcPts val="2400"/>
              </a:lnSpc>
              <a:buNone/>
            </a:pPr>
            <a:r>
              <a:rPr lang="en-US" sz="2000" b="1" dirty="0">
                <a:solidFill>
                  <a:schemeClr val="accent6">
                    <a:lumMod val="75000"/>
                  </a:schemeClr>
                </a:solidFill>
                <a:latin typeface="Noto Serif SC Bold" pitchFamily="34" charset="0"/>
                <a:ea typeface="Noto Serif SC Bold" pitchFamily="34" charset="-122"/>
                <a:cs typeface="Noto Serif SC Bold" pitchFamily="34" charset="-120"/>
              </a:rPr>
              <a:t>ملكية الدولة الكاملة</a:t>
            </a:r>
            <a:endParaRPr lang="en-US" sz="2000" dirty="0">
              <a:solidFill>
                <a:schemeClr val="accent6">
                  <a:lumMod val="75000"/>
                </a:schemeClr>
              </a:solidFill>
            </a:endParaRPr>
          </a:p>
        </p:txBody>
      </p:sp>
      <p:sp>
        <p:nvSpPr>
          <p:cNvPr id="9" name="Text 6"/>
          <p:cNvSpPr/>
          <p:nvPr/>
        </p:nvSpPr>
        <p:spPr>
          <a:xfrm>
            <a:off x="0" y="4051221"/>
            <a:ext cx="7726323" cy="625793"/>
          </a:xfrm>
          <a:prstGeom prst="rect">
            <a:avLst/>
          </a:prstGeom>
          <a:noFill/>
          <a:ln/>
        </p:spPr>
        <p:txBody>
          <a:bodyPr wrap="square" lIns="0" tIns="0" rIns="0" bIns="0" rtlCol="0" anchor="t"/>
          <a:lstStyle/>
          <a:p>
            <a:pPr marL="0" indent="0" algn="r" rtl="1">
              <a:lnSpc>
                <a:spcPts val="245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امتلكت الدولة رؤوس أموال جميع البنوك بما فيها البنوك التجارية، وسيطرت على السياسة التنموية للمؤسسات المالية.</a:t>
            </a:r>
            <a:endParaRPr lang="en-US" sz="1600" b="1" dirty="0">
              <a:latin typeface="Times New Roman" panose="02020603050405020304" pitchFamily="18" charset="0"/>
              <a:cs typeface="Times New Roman" panose="02020603050405020304" pitchFamily="18" charset="0"/>
            </a:endParaRPr>
          </a:p>
        </p:txBody>
      </p:sp>
      <p:sp>
        <p:nvSpPr>
          <p:cNvPr id="10" name="Shape 7"/>
          <p:cNvSpPr/>
          <p:nvPr/>
        </p:nvSpPr>
        <p:spPr>
          <a:xfrm>
            <a:off x="7921823" y="5068133"/>
            <a:ext cx="439936" cy="439936"/>
          </a:xfrm>
          <a:prstGeom prst="roundRect">
            <a:avLst>
              <a:gd name="adj" fmla="val 40010"/>
            </a:avLst>
          </a:prstGeom>
          <a:solidFill>
            <a:srgbClr val="D1EFE4"/>
          </a:solidFill>
          <a:ln w="7620">
            <a:solidFill>
              <a:srgbClr val="B7D5CA"/>
            </a:solidFill>
            <a:prstDash val="solid"/>
          </a:ln>
        </p:spPr>
      </p:sp>
      <p:sp>
        <p:nvSpPr>
          <p:cNvPr id="11" name="Text 8"/>
          <p:cNvSpPr/>
          <p:nvPr/>
        </p:nvSpPr>
        <p:spPr>
          <a:xfrm>
            <a:off x="5281612" y="5135285"/>
            <a:ext cx="2444710" cy="305514"/>
          </a:xfrm>
          <a:prstGeom prst="rect">
            <a:avLst/>
          </a:prstGeom>
          <a:noFill/>
          <a:ln/>
        </p:spPr>
        <p:txBody>
          <a:bodyPr wrap="none" lIns="0" tIns="0" rIns="0" bIns="0" rtlCol="0" anchor="t"/>
          <a:lstStyle/>
          <a:p>
            <a:pPr marL="0" indent="0" algn="r" rtl="1">
              <a:lnSpc>
                <a:spcPts val="2400"/>
              </a:lnSpc>
              <a:buNone/>
            </a:pPr>
            <a:r>
              <a:rPr lang="en-US" sz="2000" b="1" dirty="0">
                <a:solidFill>
                  <a:schemeClr val="accent6">
                    <a:lumMod val="75000"/>
                  </a:schemeClr>
                </a:solidFill>
                <a:latin typeface="Noto Serif SC Bold" pitchFamily="34" charset="0"/>
                <a:ea typeface="Noto Serif SC Bold" pitchFamily="34" charset="-122"/>
                <a:cs typeface="Noto Serif SC Bold" pitchFamily="34" charset="-120"/>
              </a:rPr>
              <a:t>ضمان الدولة للقروض</a:t>
            </a:r>
            <a:endParaRPr lang="en-US" sz="2000" dirty="0">
              <a:solidFill>
                <a:schemeClr val="accent6">
                  <a:lumMod val="75000"/>
                </a:schemeClr>
              </a:solidFill>
            </a:endParaRPr>
          </a:p>
        </p:txBody>
      </p:sp>
      <p:sp>
        <p:nvSpPr>
          <p:cNvPr id="12" name="Text 9"/>
          <p:cNvSpPr/>
          <p:nvPr/>
        </p:nvSpPr>
        <p:spPr>
          <a:xfrm>
            <a:off x="0" y="5558076"/>
            <a:ext cx="7726323" cy="625793"/>
          </a:xfrm>
          <a:prstGeom prst="rect">
            <a:avLst/>
          </a:prstGeom>
          <a:noFill/>
          <a:ln/>
        </p:spPr>
        <p:txBody>
          <a:bodyPr wrap="square" lIns="0" tIns="0" rIns="0" bIns="0" rtlCol="0" anchor="t"/>
          <a:lstStyle/>
          <a:p>
            <a:pPr marL="0" indent="0" algn="r" rtl="1">
              <a:lnSpc>
                <a:spcPts val="245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ضمنت الدولة تسديد القروض الممنوحة من البنوك، مما أدى إلى تراكم في مراقبة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السياسات</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الا</a:t>
            </a:r>
            <a:r>
              <a:rPr lang="ar-DZ"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قتراضية</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وتأثر التوازن المالي للبلاد.</a:t>
            </a:r>
            <a:endParaRPr lang="en-US" sz="1600" b="1" dirty="0">
              <a:latin typeface="Times New Roman" panose="02020603050405020304" pitchFamily="18" charset="0"/>
              <a:cs typeface="Times New Roman" panose="02020603050405020304" pitchFamily="18" charset="0"/>
            </a:endParaRPr>
          </a:p>
        </p:txBody>
      </p:sp>
      <p:sp>
        <p:nvSpPr>
          <p:cNvPr id="13" name="Shape 10"/>
          <p:cNvSpPr/>
          <p:nvPr/>
        </p:nvSpPr>
        <p:spPr>
          <a:xfrm>
            <a:off x="7921823" y="6574988"/>
            <a:ext cx="439936" cy="439936"/>
          </a:xfrm>
          <a:prstGeom prst="roundRect">
            <a:avLst>
              <a:gd name="adj" fmla="val 40010"/>
            </a:avLst>
          </a:prstGeom>
          <a:solidFill>
            <a:srgbClr val="D1EFE4"/>
          </a:solidFill>
          <a:ln w="7620">
            <a:solidFill>
              <a:srgbClr val="B7D5CA"/>
            </a:solidFill>
            <a:prstDash val="solid"/>
          </a:ln>
        </p:spPr>
      </p:sp>
      <p:sp>
        <p:nvSpPr>
          <p:cNvPr id="14" name="Text 11"/>
          <p:cNvSpPr/>
          <p:nvPr/>
        </p:nvSpPr>
        <p:spPr>
          <a:xfrm>
            <a:off x="5281612" y="6642140"/>
            <a:ext cx="2444710" cy="305514"/>
          </a:xfrm>
          <a:prstGeom prst="rect">
            <a:avLst/>
          </a:prstGeom>
          <a:noFill/>
          <a:ln/>
        </p:spPr>
        <p:txBody>
          <a:bodyPr wrap="none" lIns="0" tIns="0" rIns="0" bIns="0" rtlCol="0" anchor="t"/>
          <a:lstStyle/>
          <a:p>
            <a:pPr marL="0" indent="0" algn="r" rtl="1">
              <a:lnSpc>
                <a:spcPts val="2400"/>
              </a:lnSpc>
              <a:buNone/>
            </a:pPr>
            <a:r>
              <a:rPr lang="en-US" sz="2000" b="1" dirty="0">
                <a:solidFill>
                  <a:schemeClr val="accent6">
                    <a:lumMod val="75000"/>
                  </a:schemeClr>
                </a:solidFill>
                <a:latin typeface="Noto Serif SC Bold" pitchFamily="34" charset="0"/>
                <a:ea typeface="Noto Serif SC Bold" pitchFamily="34" charset="-122"/>
                <a:cs typeface="Noto Serif SC Bold" pitchFamily="34" charset="-120"/>
              </a:rPr>
              <a:t>تداخل الصالحيات</a:t>
            </a:r>
            <a:endParaRPr lang="en-US" sz="2000" dirty="0">
              <a:solidFill>
                <a:schemeClr val="accent6">
                  <a:lumMod val="75000"/>
                </a:schemeClr>
              </a:solidFill>
            </a:endParaRPr>
          </a:p>
        </p:txBody>
      </p:sp>
      <p:sp>
        <p:nvSpPr>
          <p:cNvPr id="15" name="Text 12"/>
          <p:cNvSpPr/>
          <p:nvPr/>
        </p:nvSpPr>
        <p:spPr>
          <a:xfrm>
            <a:off x="0" y="7064931"/>
            <a:ext cx="7726323" cy="625793"/>
          </a:xfrm>
          <a:prstGeom prst="rect">
            <a:avLst/>
          </a:prstGeom>
          <a:noFill/>
          <a:ln/>
        </p:spPr>
        <p:txBody>
          <a:bodyPr wrap="square" lIns="0" tIns="0" rIns="0" bIns="0" rtlCol="0" anchor="t"/>
          <a:lstStyle/>
          <a:p>
            <a:pPr marL="0" indent="0" algn="r" rtl="1">
              <a:lnSpc>
                <a:spcPts val="245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حدث تداخل في الصالحيات بين المؤسسات المالية، حيث كانت القروض تمنحها الخزينة العمومية والبنوك التجارية معاً.</a:t>
            </a:r>
            <a:endParaRPr lang="en-US" sz="1600" b="1" dirty="0">
              <a:latin typeface="Times New Roman" panose="02020603050405020304" pitchFamily="18" charset="0"/>
              <a:cs typeface="Times New Roman" panose="02020603050405020304" pitchFamily="18" charset="0"/>
            </a:endParaRPr>
          </a:p>
        </p:txBody>
      </p:sp>
      <p:sp>
        <p:nvSpPr>
          <p:cNvPr id="17" name="Rectangle 16"/>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8697" y="845413"/>
            <a:ext cx="5621703" cy="703740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358680" y="3763268"/>
            <a:ext cx="6095167" cy="566976"/>
          </a:xfrm>
          <a:prstGeom prst="rect">
            <a:avLst/>
          </a:prstGeom>
          <a:noFill/>
          <a:ln/>
        </p:spPr>
        <p:txBody>
          <a:bodyPr wrap="none" lIns="0" tIns="0" rIns="0" bIns="0" rtlCol="0" anchor="t"/>
          <a:lstStyle/>
          <a:p>
            <a:pPr marL="0" indent="0" algn="r" rtl="1">
              <a:lnSpc>
                <a:spcPts val="4450"/>
              </a:lnSpc>
              <a:buNone/>
            </a:pPr>
            <a:endParaRPr lang="en-US" sz="3550" dirty="0"/>
          </a:p>
        </p:txBody>
      </p:sp>
      <p:sp>
        <p:nvSpPr>
          <p:cNvPr id="4" name="Shape 1"/>
          <p:cNvSpPr/>
          <p:nvPr/>
        </p:nvSpPr>
        <p:spPr>
          <a:xfrm>
            <a:off x="1076446" y="1519696"/>
            <a:ext cx="12233333" cy="1286008"/>
          </a:xfrm>
          <a:prstGeom prst="roundRect">
            <a:avLst>
              <a:gd name="adj" fmla="val 6988"/>
            </a:avLst>
          </a:prstGeom>
          <a:solidFill>
            <a:srgbClr val="E5F9F2">
              <a:alpha val="95000"/>
            </a:srgbClr>
          </a:solidFill>
          <a:ln w="30480">
            <a:solidFill>
              <a:srgbClr val="B7D5CA"/>
            </a:solidFill>
            <a:prstDash val="solid"/>
          </a:ln>
        </p:spPr>
      </p:sp>
      <p:sp>
        <p:nvSpPr>
          <p:cNvPr id="5" name="Shape 2"/>
          <p:cNvSpPr/>
          <p:nvPr/>
        </p:nvSpPr>
        <p:spPr>
          <a:xfrm>
            <a:off x="13009945" y="1543111"/>
            <a:ext cx="299834" cy="1294798"/>
          </a:xfrm>
          <a:prstGeom prst="roundRect">
            <a:avLst>
              <a:gd name="adj" fmla="val 167442"/>
            </a:avLst>
          </a:prstGeom>
          <a:solidFill>
            <a:srgbClr val="006747"/>
          </a:solidFill>
          <a:ln/>
        </p:spPr>
      </p:sp>
      <p:sp>
        <p:nvSpPr>
          <p:cNvPr id="6" name="Text 3"/>
          <p:cNvSpPr/>
          <p:nvPr/>
        </p:nvSpPr>
        <p:spPr>
          <a:xfrm>
            <a:off x="3365441" y="4878467"/>
            <a:ext cx="2835235" cy="354330"/>
          </a:xfrm>
          <a:prstGeom prst="rect">
            <a:avLst/>
          </a:prstGeom>
          <a:noFill/>
          <a:ln/>
        </p:spPr>
        <p:txBody>
          <a:bodyPr wrap="none" lIns="0" tIns="0" rIns="0" bIns="0" rtlCol="0" anchor="t"/>
          <a:lstStyle/>
          <a:p>
            <a:pPr marL="0" indent="0" algn="r" rtl="1">
              <a:lnSpc>
                <a:spcPts val="2750"/>
              </a:lnSpc>
              <a:buNone/>
            </a:pPr>
            <a:endParaRPr lang="en-US" sz="2200" dirty="0"/>
          </a:p>
        </p:txBody>
      </p:sp>
      <p:sp>
        <p:nvSpPr>
          <p:cNvPr id="10" name="Text 7"/>
          <p:cNvSpPr/>
          <p:nvPr/>
        </p:nvSpPr>
        <p:spPr>
          <a:xfrm>
            <a:off x="10652641" y="4939070"/>
            <a:ext cx="2835235" cy="354330"/>
          </a:xfrm>
          <a:prstGeom prst="rect">
            <a:avLst/>
          </a:prstGeom>
          <a:noFill/>
          <a:ln/>
        </p:spPr>
        <p:txBody>
          <a:bodyPr wrap="none" lIns="0" tIns="0" rIns="0" bIns="0" rtlCol="0" anchor="t"/>
          <a:lstStyle/>
          <a:p>
            <a:pPr marL="0" indent="0" algn="r" rtl="1">
              <a:lnSpc>
                <a:spcPts val="2750"/>
              </a:lnSpc>
              <a:buNone/>
            </a:pPr>
            <a:endParaRPr lang="en-US" sz="2200" dirty="0"/>
          </a:p>
        </p:txBody>
      </p:sp>
      <p:sp>
        <p:nvSpPr>
          <p:cNvPr id="13" name="Rectangle à coins arrondis 12"/>
          <p:cNvSpPr/>
          <p:nvPr/>
        </p:nvSpPr>
        <p:spPr>
          <a:xfrm>
            <a:off x="0" y="-96135"/>
            <a:ext cx="14630400" cy="1174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lnSpc>
                <a:spcPts val="4850"/>
              </a:lnSpc>
            </a:pPr>
            <a:r>
              <a:rPr lang="ar-DZ" sz="3900" b="1" dirty="0" smtClean="0">
                <a:solidFill>
                  <a:srgbClr val="006747"/>
                </a:solidFill>
                <a:latin typeface="Noto Serif SC Bold" pitchFamily="34" charset="0"/>
                <a:ea typeface="Noto Serif SC Bold" pitchFamily="34" charset="-122"/>
                <a:cs typeface="Noto Serif SC Bold" pitchFamily="34" charset="-120"/>
              </a:rPr>
              <a:t>ثالثا: </a:t>
            </a:r>
            <a:r>
              <a:rPr lang="en-US" sz="3900" b="1" dirty="0" err="1">
                <a:solidFill>
                  <a:srgbClr val="006747"/>
                </a:solidFill>
                <a:latin typeface="Noto Serif SC Bold" pitchFamily="34" charset="0"/>
                <a:ea typeface="Noto Serif SC Bold" pitchFamily="34" charset="-122"/>
                <a:cs typeface="Noto Serif SC Bold" pitchFamily="34" charset="-120"/>
              </a:rPr>
              <a:t>النظام</a:t>
            </a:r>
            <a:r>
              <a:rPr lang="en-US" sz="3900" b="1" dirty="0">
                <a:solidFill>
                  <a:srgbClr val="006747"/>
                </a:solidFill>
                <a:latin typeface="Noto Serif SC Bold" pitchFamily="34" charset="0"/>
                <a:ea typeface="Noto Serif SC Bold" pitchFamily="34" charset="-122"/>
                <a:cs typeface="Noto Serif SC Bold" pitchFamily="34" charset="-120"/>
              </a:rPr>
              <a:t> </a:t>
            </a:r>
            <a:r>
              <a:rPr lang="ar-DZ" sz="3900" b="1" dirty="0">
                <a:solidFill>
                  <a:srgbClr val="006747"/>
                </a:solidFill>
                <a:latin typeface="Noto Serif SC Bold" pitchFamily="34" charset="0"/>
                <a:ea typeface="Noto Serif SC Bold" pitchFamily="34" charset="-122"/>
                <a:cs typeface="Noto Serif SC Bold" pitchFamily="34" charset="-120"/>
              </a:rPr>
              <a:t>البنكي خلال الفترة الممتدة ما بين </a:t>
            </a:r>
            <a:r>
              <a:rPr lang="ar-DZ" sz="3900" b="1" dirty="0" smtClean="0">
                <a:solidFill>
                  <a:srgbClr val="006747"/>
                </a:solidFill>
                <a:latin typeface="Noto Serif SC Bold" pitchFamily="34" charset="0"/>
                <a:ea typeface="Noto Serif SC Bold" pitchFamily="34" charset="-122"/>
                <a:cs typeface="Noto Serif SC Bold" pitchFamily="34" charset="-120"/>
              </a:rPr>
              <a:t>1971 و1990 </a:t>
            </a:r>
            <a:r>
              <a:rPr lang="ar-DZ" sz="3900" b="1" dirty="0">
                <a:solidFill>
                  <a:srgbClr val="006747"/>
                </a:solidFill>
                <a:latin typeface="Noto Serif SC Bold" pitchFamily="34" charset="0"/>
                <a:ea typeface="Noto Serif SC Bold" pitchFamily="34" charset="-122"/>
                <a:cs typeface="Noto Serif SC Bold" pitchFamily="34" charset="-120"/>
              </a:rPr>
              <a:t>(الإصلاحات والتشريعات)</a:t>
            </a:r>
            <a:endParaRPr lang="en-US" sz="3900" dirty="0"/>
          </a:p>
        </p:txBody>
      </p:sp>
      <p:sp>
        <p:nvSpPr>
          <p:cNvPr id="7" name="Rectangle 1"/>
          <p:cNvSpPr>
            <a:spLocks noChangeArrowheads="1"/>
          </p:cNvSpPr>
          <p:nvPr/>
        </p:nvSpPr>
        <p:spPr bwMode="auto">
          <a:xfrm>
            <a:off x="1279003" y="1765752"/>
            <a:ext cx="1152838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tx1"/>
                </a:solidFill>
                <a:effectLst/>
                <a:latin typeface="Arial" panose="020B0604020202020204" pitchFamily="34" charset="0"/>
                <a:cs typeface="+mj-cs"/>
              </a:rPr>
              <a:t>عرفت الجزائر بعد السبعينيات مجموعة من الإصلاحات التي مست المنظومة البنكية، وقد رافقت هذه الإصلاحات </a:t>
            </a:r>
            <a:r>
              <a:rPr kumimoji="0" lang="ar-DZ" sz="2400" b="1" i="0" u="none" strike="noStrike" cap="none" normalizeH="0" baseline="0" dirty="0" smtClean="0">
                <a:ln>
                  <a:noFill/>
                </a:ln>
                <a:solidFill>
                  <a:schemeClr val="tx1"/>
                </a:solidFill>
                <a:effectLst/>
                <a:latin typeface="Arial" panose="020B0604020202020204" pitchFamily="34" charset="0"/>
                <a:cs typeface="+mj-cs"/>
              </a:rPr>
              <a:t>تغيرات</a:t>
            </a:r>
            <a:r>
              <a:rPr kumimoji="0" lang="ar-SA" sz="2400" b="1" i="0" u="none" strike="noStrike" cap="none" normalizeH="0" baseline="0" dirty="0" smtClean="0">
                <a:ln>
                  <a:noFill/>
                </a:ln>
                <a:solidFill>
                  <a:schemeClr val="tx1"/>
                </a:solidFill>
                <a:effectLst/>
                <a:latin typeface="Arial" panose="020B0604020202020204" pitchFamily="34" charset="0"/>
                <a:cs typeface="+mj-cs"/>
              </a:rPr>
              <a:t> متعددة</a:t>
            </a:r>
            <a:r>
              <a:rPr kumimoji="0" lang="ar-DZ" sz="2400" b="1" i="0" u="none" strike="noStrike" cap="none" normalizeH="0" baseline="0" dirty="0" smtClean="0">
                <a:ln>
                  <a:noFill/>
                </a:ln>
                <a:solidFill>
                  <a:schemeClr val="tx1"/>
                </a:solidFill>
                <a:effectLst/>
                <a:latin typeface="Arial" panose="020B0604020202020204" pitchFamily="34" charset="0"/>
                <a:cs typeface="+mj-cs"/>
              </a:rPr>
              <a:t> في النظام البنكي</a:t>
            </a:r>
            <a:r>
              <a:rPr kumimoji="0" lang="ar-SA" sz="2400" b="1" i="0" u="none" strike="noStrike" cap="none" normalizeH="0" baseline="0" dirty="0" smtClean="0">
                <a:ln>
                  <a:noFill/>
                </a:ln>
                <a:solidFill>
                  <a:schemeClr val="tx1"/>
                </a:solidFill>
                <a:effectLst/>
                <a:latin typeface="Arial" panose="020B0604020202020204" pitchFamily="34" charset="0"/>
                <a:cs typeface="+mj-cs"/>
              </a:rPr>
              <a:t> يمكن تقسيمها على النحو التالي</a:t>
            </a:r>
            <a:r>
              <a:rPr kumimoji="0" lang="fr-FR" sz="2400" b="1" i="0" u="none" strike="noStrike" cap="none" normalizeH="0" baseline="0" dirty="0" smtClean="0">
                <a:ln>
                  <a:noFill/>
                </a:ln>
                <a:solidFill>
                  <a:schemeClr val="tx1"/>
                </a:solidFill>
                <a:effectLst/>
                <a:latin typeface="Arial" panose="020B0604020202020204" pitchFamily="34" charset="0"/>
                <a:cs typeface="+mj-cs"/>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grpSp>
        <p:nvGrpSpPr>
          <p:cNvPr id="12" name="Groupe 11"/>
          <p:cNvGrpSpPr/>
          <p:nvPr/>
        </p:nvGrpSpPr>
        <p:grpSpPr>
          <a:xfrm>
            <a:off x="2004094" y="3504422"/>
            <a:ext cx="10718097" cy="4564975"/>
            <a:chOff x="2126122" y="2769870"/>
            <a:chExt cx="10718097" cy="4564975"/>
          </a:xfrm>
        </p:grpSpPr>
        <p:sp>
          <p:nvSpPr>
            <p:cNvPr id="14" name="Text 2"/>
            <p:cNvSpPr/>
            <p:nvPr/>
          </p:nvSpPr>
          <p:spPr>
            <a:xfrm>
              <a:off x="9725598" y="3123461"/>
              <a:ext cx="2480905" cy="310158"/>
            </a:xfrm>
            <a:prstGeom prst="rect">
              <a:avLst/>
            </a:prstGeom>
            <a:noFill/>
            <a:ln/>
          </p:spPr>
          <p:txBody>
            <a:bodyPr wrap="none" lIns="0" tIns="0" rIns="0" bIns="0" rtlCol="0" anchor="t"/>
            <a:lstStyle/>
            <a:p>
              <a:pPr marL="0" indent="0" algn="l" rtl="1">
                <a:lnSpc>
                  <a:spcPts val="2400"/>
                </a:lnSpc>
                <a:buNone/>
              </a:pPr>
              <a:r>
                <a:rPr lang="ar-DZ" sz="2000" b="1" dirty="0" smtClean="0">
                  <a:solidFill>
                    <a:srgbClr val="4B4A4A"/>
                  </a:solidFill>
                  <a:latin typeface="Noto Serif SC Bold" pitchFamily="34" charset="0"/>
                  <a:ea typeface="Noto Serif SC Bold" pitchFamily="34" charset="-122"/>
                  <a:cs typeface="Noto Serif SC Bold" pitchFamily="34" charset="-120"/>
                </a:rPr>
                <a:t>النظام البنكي في ظل الإصلاح المالي 1971</a:t>
              </a:r>
              <a:endParaRPr lang="en-US" sz="2000" dirty="0"/>
            </a:p>
          </p:txBody>
        </p:sp>
        <p:sp>
          <p:nvSpPr>
            <p:cNvPr id="16" name="Text 4"/>
            <p:cNvSpPr/>
            <p:nvPr/>
          </p:nvSpPr>
          <p:spPr>
            <a:xfrm>
              <a:off x="2126122" y="3143608"/>
              <a:ext cx="2480905" cy="310158"/>
            </a:xfrm>
            <a:prstGeom prst="rect">
              <a:avLst/>
            </a:prstGeom>
            <a:noFill/>
            <a:ln/>
          </p:spPr>
          <p:txBody>
            <a:bodyPr wrap="none" lIns="0" tIns="0" rIns="0" bIns="0" rtlCol="0" anchor="t"/>
            <a:lstStyle/>
            <a:p>
              <a:pPr marL="0" indent="0" algn="r" rtl="1">
                <a:lnSpc>
                  <a:spcPts val="2400"/>
                </a:lnSpc>
                <a:buNone/>
              </a:pPr>
              <a:r>
                <a:rPr lang="ar-DZ" sz="2000" b="1" dirty="0" smtClean="0">
                  <a:solidFill>
                    <a:srgbClr val="4B4A4A"/>
                  </a:solidFill>
                  <a:latin typeface="Noto Serif SC Bold" pitchFamily="34" charset="0"/>
                  <a:ea typeface="Noto Serif SC Bold" pitchFamily="34" charset="-122"/>
                  <a:cs typeface="Noto Serif SC Bold" pitchFamily="34" charset="-120"/>
                </a:rPr>
                <a:t>النظام البنكي في ظل قانون المالية 1982</a:t>
              </a:r>
              <a:endParaRPr lang="en-US" sz="2000" dirty="0"/>
            </a:p>
          </p:txBody>
        </p:sp>
        <p:sp>
          <p:nvSpPr>
            <p:cNvPr id="18" name="Text 6"/>
            <p:cNvSpPr/>
            <p:nvPr/>
          </p:nvSpPr>
          <p:spPr>
            <a:xfrm>
              <a:off x="2126122" y="5761606"/>
              <a:ext cx="2480905" cy="310158"/>
            </a:xfrm>
            <a:prstGeom prst="rect">
              <a:avLst/>
            </a:prstGeom>
            <a:noFill/>
            <a:ln/>
          </p:spPr>
          <p:txBody>
            <a:bodyPr wrap="none" lIns="0" tIns="0" rIns="0" bIns="0" rtlCol="0" anchor="t"/>
            <a:lstStyle/>
            <a:p>
              <a:pPr marL="0" indent="0" algn="r" rtl="1">
                <a:lnSpc>
                  <a:spcPts val="2400"/>
                </a:lnSpc>
                <a:buNone/>
              </a:pPr>
              <a:r>
                <a:rPr lang="ar-DZ" sz="2000" b="1" dirty="0" smtClean="0">
                  <a:solidFill>
                    <a:srgbClr val="4B4A4A"/>
                  </a:solidFill>
                  <a:latin typeface="Noto Serif SC Bold" pitchFamily="34" charset="0"/>
                  <a:ea typeface="Noto Serif SC Bold" pitchFamily="34" charset="-122"/>
                  <a:cs typeface="Noto Serif SC Bold" pitchFamily="34" charset="-120"/>
                </a:rPr>
                <a:t>النظام البنكي في ظل قانون 1988</a:t>
              </a:r>
              <a:endParaRPr lang="en-US" sz="2000" dirty="0"/>
            </a:p>
          </p:txBody>
        </p:sp>
        <p:sp>
          <p:nvSpPr>
            <p:cNvPr id="20" name="Text 8"/>
            <p:cNvSpPr/>
            <p:nvPr/>
          </p:nvSpPr>
          <p:spPr>
            <a:xfrm>
              <a:off x="10363314" y="5783644"/>
              <a:ext cx="2480905" cy="310158"/>
            </a:xfrm>
            <a:prstGeom prst="rect">
              <a:avLst/>
            </a:prstGeom>
            <a:noFill/>
            <a:ln/>
          </p:spPr>
          <p:txBody>
            <a:bodyPr wrap="none" lIns="0" tIns="0" rIns="0" bIns="0" rtlCol="0" anchor="t"/>
            <a:lstStyle/>
            <a:p>
              <a:pPr marL="0" indent="0" algn="l" rtl="1">
                <a:lnSpc>
                  <a:spcPts val="2400"/>
                </a:lnSpc>
                <a:buNone/>
              </a:pPr>
              <a:r>
                <a:rPr lang="ar-DZ" sz="2000" b="1" dirty="0" smtClean="0">
                  <a:solidFill>
                    <a:srgbClr val="4B4A4A"/>
                  </a:solidFill>
                  <a:latin typeface="Noto Serif SC Bold" pitchFamily="34" charset="0"/>
                  <a:ea typeface="Noto Serif SC Bold" pitchFamily="34" charset="-122"/>
                  <a:cs typeface="Noto Serif SC Bold" pitchFamily="34" charset="-120"/>
                </a:rPr>
                <a:t>النظام البنكي في ظل قانون 1986</a:t>
              </a:r>
              <a:endParaRPr lang="en-US" sz="2000" dirty="0"/>
            </a:p>
          </p:txBody>
        </p:sp>
        <p:pic>
          <p:nvPicPr>
            <p:cNvPr id="22" name="Image 6" descr="preencoded.png"/>
            <p:cNvPicPr>
              <a:picLocks noChangeAspect="1"/>
            </p:cNvPicPr>
            <p:nvPr/>
          </p:nvPicPr>
          <p:blipFill>
            <a:blip r:embed="rId3"/>
            <a:stretch>
              <a:fillRect/>
            </a:stretch>
          </p:blipFill>
          <p:spPr>
            <a:xfrm>
              <a:off x="5032653" y="2769870"/>
              <a:ext cx="4564975" cy="4564975"/>
            </a:xfrm>
            <a:prstGeom prst="rect">
              <a:avLst/>
            </a:prstGeom>
          </p:spPr>
        </p:pic>
      </p:grpSp>
      <p:pic>
        <p:nvPicPr>
          <p:cNvPr id="23" name="Image 4" descr="preencoded.png"/>
          <p:cNvPicPr>
            <a:picLocks noChangeAspect="1"/>
          </p:cNvPicPr>
          <p:nvPr/>
        </p:nvPicPr>
        <p:blipFill>
          <a:blip r:embed="rId4"/>
          <a:stretch>
            <a:fillRect/>
          </a:stretch>
        </p:blipFill>
        <p:spPr>
          <a:xfrm>
            <a:off x="4782655" y="3473823"/>
            <a:ext cx="4595574" cy="4595574"/>
          </a:xfrm>
          <a:prstGeom prst="rect">
            <a:avLst/>
          </a:prstGeom>
        </p:spPr>
      </p:pic>
      <p:pic>
        <p:nvPicPr>
          <p:cNvPr id="24" name="Image 0" descr="preencoded.png"/>
          <p:cNvPicPr>
            <a:picLocks noChangeAspect="1"/>
          </p:cNvPicPr>
          <p:nvPr/>
        </p:nvPicPr>
        <p:blipFill>
          <a:blip r:embed="rId5"/>
          <a:stretch>
            <a:fillRect/>
          </a:stretch>
        </p:blipFill>
        <p:spPr>
          <a:xfrm>
            <a:off x="4891735" y="3489122"/>
            <a:ext cx="4564975" cy="4564975"/>
          </a:xfrm>
          <a:prstGeom prst="rect">
            <a:avLst/>
          </a:prstGeom>
        </p:spPr>
      </p:pic>
      <p:pic>
        <p:nvPicPr>
          <p:cNvPr id="25" name="Image 2" descr="preencoded.png"/>
          <p:cNvPicPr>
            <a:picLocks noChangeAspect="1"/>
          </p:cNvPicPr>
          <p:nvPr/>
        </p:nvPicPr>
        <p:blipFill>
          <a:blip r:embed="rId6"/>
          <a:stretch>
            <a:fillRect/>
          </a:stretch>
        </p:blipFill>
        <p:spPr>
          <a:xfrm>
            <a:off x="4841112" y="3459929"/>
            <a:ext cx="4564975" cy="4564975"/>
          </a:xfrm>
          <a:prstGeom prst="rect">
            <a:avLst/>
          </a:prstGeom>
        </p:spPr>
      </p:pic>
    </p:spTree>
    <p:extLst>
      <p:ext uri="{BB962C8B-B14F-4D97-AF65-F5344CB8AC3E}">
        <p14:creationId xmlns:p14="http://schemas.microsoft.com/office/powerpoint/2010/main" val="850208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à coins arrondis 13"/>
          <p:cNvSpPr/>
          <p:nvPr/>
        </p:nvSpPr>
        <p:spPr>
          <a:xfrm>
            <a:off x="0" y="-84561"/>
            <a:ext cx="14630400" cy="897515"/>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 name="Text 0"/>
          <p:cNvSpPr/>
          <p:nvPr/>
        </p:nvSpPr>
        <p:spPr>
          <a:xfrm>
            <a:off x="2322314" y="87543"/>
            <a:ext cx="8332351" cy="620078"/>
          </a:xfrm>
          <a:prstGeom prst="rect">
            <a:avLst/>
          </a:prstGeom>
          <a:noFill/>
          <a:ln/>
        </p:spPr>
        <p:txBody>
          <a:bodyPr wrap="none" lIns="0" tIns="0" rIns="0" bIns="0" rtlCol="0" anchor="t"/>
          <a:lstStyle/>
          <a:p>
            <a:pPr marL="514350" indent="-514350" algn="r" rtl="1">
              <a:lnSpc>
                <a:spcPts val="4850"/>
              </a:lnSpc>
              <a:buFont typeface="+mj-lt"/>
              <a:buAutoNum type="arabicPeriod"/>
            </a:pPr>
            <a:r>
              <a:rPr lang="ar-DZ" sz="3200" b="1" dirty="0" smtClean="0">
                <a:solidFill>
                  <a:srgbClr val="006747"/>
                </a:solidFill>
                <a:latin typeface="Noto Serif SC Bold" pitchFamily="34" charset="0"/>
                <a:ea typeface="Noto Serif SC Bold" pitchFamily="34" charset="-122"/>
                <a:cs typeface="Noto Serif SC Bold" pitchFamily="34" charset="-120"/>
              </a:rPr>
              <a:t>النظام</a:t>
            </a:r>
            <a:r>
              <a:rPr lang="ar-DZ" sz="3600" b="1" dirty="0" smtClean="0">
                <a:solidFill>
                  <a:srgbClr val="006747"/>
                </a:solidFill>
                <a:latin typeface="Noto Serif SC Bold" pitchFamily="34" charset="0"/>
                <a:ea typeface="Noto Serif SC Bold" pitchFamily="34" charset="-122"/>
                <a:cs typeface="Noto Serif SC Bold" pitchFamily="34" charset="-120"/>
              </a:rPr>
              <a:t> البنكي في ظل الإصلاح المالي 1971</a:t>
            </a:r>
            <a:endParaRPr lang="en-US" sz="3600" dirty="0"/>
          </a:p>
        </p:txBody>
      </p:sp>
      <p:sp>
        <p:nvSpPr>
          <p:cNvPr id="3" name="Text 1"/>
          <p:cNvSpPr/>
          <p:nvPr/>
        </p:nvSpPr>
        <p:spPr>
          <a:xfrm>
            <a:off x="793909" y="1104773"/>
            <a:ext cx="13042821" cy="2507757"/>
          </a:xfrm>
          <a:prstGeom prst="rect">
            <a:avLst/>
          </a:prstGeom>
          <a:noFill/>
          <a:ln/>
        </p:spPr>
        <p:txBody>
          <a:bodyPr wrap="square" lIns="0" tIns="0" rIns="0" bIns="0" rtlCol="0" anchor="t"/>
          <a:lstStyle/>
          <a:p>
            <a:pPr algn="just" rtl="1">
              <a:lnSpc>
                <a:spcPct val="150000"/>
              </a:lnSpc>
            </a:pP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شهد الإصلاح المالي لعام 1971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تحولاً</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جوهرياً في آليات الرقابة المالية وتنظيم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النظام</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بنكي حيث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ألزمت</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السلطات</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المؤسسات</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ب</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ما يلي: </a:t>
            </a:r>
          </a:p>
          <a:p>
            <a:pPr marL="457200" indent="-457200" algn="just" rtl="1">
              <a:lnSpc>
                <a:spcPct val="150000"/>
              </a:lnSpc>
              <a:buFont typeface="+mj-lt"/>
              <a:buAutoNum type="arabicPeriod"/>
            </a:pPr>
            <a:r>
              <a:rPr lang="en-US" sz="2400" b="1" dirty="0" err="1"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فتح</a:t>
            </a:r>
            <a:r>
              <a:rPr lang="en-US" sz="24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 </a:t>
            </a:r>
            <a:r>
              <a:rPr lang="ar-DZ" sz="24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حسابين للاستثمار والاستغلال</a:t>
            </a:r>
            <a:r>
              <a:rPr lang="ar-DZ" sz="2400" b="1" dirty="0" smtClean="0">
                <a:solidFill>
                  <a:schemeClr val="accent6">
                    <a:lumMod val="75000"/>
                  </a:schemeClr>
                </a:solidFill>
                <a:latin typeface="Times New Roman" panose="02020603050405020304" pitchFamily="18" charset="0"/>
                <a:ea typeface="Geist" pitchFamily="34" charset="-122"/>
                <a:cs typeface="Times New Roman" panose="02020603050405020304" pitchFamily="18" charset="0"/>
              </a:rPr>
              <a:t>:</a:t>
            </a:r>
          </a:p>
          <a:p>
            <a:pPr marL="342900" indent="-342900" algn="just" rtl="1">
              <a:lnSpc>
                <a:spcPct val="150000"/>
              </a:lnSpc>
              <a:buFont typeface="Wingdings" panose="05000000000000000000" pitchFamily="2" charset="2"/>
              <a:buChar char="q"/>
            </a:pPr>
            <a:r>
              <a:rPr lang="en-US" sz="2400" b="1" dirty="0" err="1" smtClean="0">
                <a:latin typeface="Times New Roman" panose="02020603050405020304" pitchFamily="18" charset="0"/>
                <a:ea typeface="Geist" pitchFamily="34" charset="-122"/>
                <a:cs typeface="Times New Roman" panose="02020603050405020304" pitchFamily="18" charset="0"/>
              </a:rPr>
              <a:t>حسابات</a:t>
            </a:r>
            <a:r>
              <a:rPr lang="en-US" sz="2400" b="1" dirty="0" smtClean="0">
                <a:latin typeface="Times New Roman" panose="02020603050405020304" pitchFamily="18" charset="0"/>
                <a:ea typeface="Geist" pitchFamily="34" charset="-122"/>
                <a:cs typeface="Times New Roman" panose="02020603050405020304" pitchFamily="18" charset="0"/>
              </a:rPr>
              <a:t> </a:t>
            </a:r>
            <a:r>
              <a:rPr lang="en-US" sz="2400" b="1" dirty="0" err="1" smtClean="0">
                <a:latin typeface="Times New Roman" panose="02020603050405020304" pitchFamily="18" charset="0"/>
                <a:ea typeface="Geist" pitchFamily="34" charset="-122"/>
                <a:cs typeface="Times New Roman" panose="02020603050405020304" pitchFamily="18" charset="0"/>
              </a:rPr>
              <a:t>استثمار</a:t>
            </a:r>
            <a:r>
              <a:rPr lang="ar-DZ" sz="2400" b="1" dirty="0" smtClean="0">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مخصص</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لتسجيل المشاريع المرخصة والمصادق عليها من وزارة المالية والتخطيط.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وتقدم</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البنوك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قروضاً</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وفقاً</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للمشاريع المرخصة مع تحديد معدلات فائدة وفق جداول تمويلية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محددة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342900" indent="-342900" algn="just" rtl="1">
              <a:lnSpc>
                <a:spcPct val="150000"/>
              </a:lnSpc>
              <a:buFont typeface="Wingdings" panose="05000000000000000000" pitchFamily="2" charset="2"/>
              <a:buChar char="q"/>
            </a:pPr>
            <a:r>
              <a:rPr lang="ar-DZ" sz="2400" b="1" dirty="0">
                <a:latin typeface="Times New Roman" panose="02020603050405020304" pitchFamily="18" charset="0"/>
                <a:ea typeface="Geist" pitchFamily="34" charset="-122"/>
                <a:cs typeface="Times New Roman" panose="02020603050405020304" pitchFamily="18" charset="0"/>
              </a:rPr>
              <a:t>حساب الاستغلال: </a:t>
            </a: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هذا الحساب كان مخصصًا لحركة تدفق الأموال للمؤسسات العمومية، حيث كانت البنوك تقدم قروضًا متوسطة وقصيرة الأجل بعد دراسة الخطة التمويلية السنوية لكل مؤسسة.</a:t>
            </a:r>
          </a:p>
          <a:p>
            <a:pPr marL="0" indent="0" algn="just" rtl="1">
              <a:lnSpc>
                <a:spcPts val="2500"/>
              </a:lnSpc>
              <a:buNone/>
            </a:pPr>
            <a:endParaRPr lang="en-US" sz="2000" b="1" dirty="0">
              <a:latin typeface="Times New Roman" panose="02020603050405020304" pitchFamily="18" charset="0"/>
              <a:cs typeface="Times New Roman" panose="02020603050405020304" pitchFamily="18" charset="0"/>
            </a:endParaRPr>
          </a:p>
        </p:txBody>
      </p:sp>
      <p:sp>
        <p:nvSpPr>
          <p:cNvPr id="4" name="Shape 2"/>
          <p:cNvSpPr/>
          <p:nvPr/>
        </p:nvSpPr>
        <p:spPr>
          <a:xfrm>
            <a:off x="9628942" y="3717863"/>
            <a:ext cx="4413646" cy="3434355"/>
          </a:xfrm>
          <a:prstGeom prst="roundRect">
            <a:avLst>
              <a:gd name="adj" fmla="val 9958"/>
            </a:avLst>
          </a:prstGeom>
          <a:solidFill>
            <a:schemeClr val="accent6">
              <a:lumMod val="60000"/>
              <a:lumOff val="40000"/>
            </a:schemeClr>
          </a:solidFill>
          <a:ln w="7620">
            <a:solidFill>
              <a:srgbClr val="B7D5CA"/>
            </a:solidFill>
            <a:prstDash val="solid"/>
          </a:ln>
        </p:spPr>
      </p:sp>
      <p:sp>
        <p:nvSpPr>
          <p:cNvPr id="7" name="Shape 5"/>
          <p:cNvSpPr/>
          <p:nvPr/>
        </p:nvSpPr>
        <p:spPr>
          <a:xfrm>
            <a:off x="5207676" y="3717863"/>
            <a:ext cx="4215408" cy="3434355"/>
          </a:xfrm>
          <a:prstGeom prst="roundRect">
            <a:avLst>
              <a:gd name="adj" fmla="val 9958"/>
            </a:avLst>
          </a:prstGeom>
          <a:solidFill>
            <a:schemeClr val="accent6">
              <a:lumMod val="60000"/>
              <a:lumOff val="40000"/>
            </a:schemeClr>
          </a:solidFill>
          <a:ln w="7620">
            <a:solidFill>
              <a:srgbClr val="B7D5CA"/>
            </a:solidFill>
            <a:prstDash val="solid"/>
          </a:ln>
        </p:spPr>
      </p:sp>
      <p:sp>
        <p:nvSpPr>
          <p:cNvPr id="10" name="Shape 8"/>
          <p:cNvSpPr/>
          <p:nvPr/>
        </p:nvSpPr>
        <p:spPr>
          <a:xfrm>
            <a:off x="824882" y="3717863"/>
            <a:ext cx="4215289" cy="3434355"/>
          </a:xfrm>
          <a:prstGeom prst="roundRect">
            <a:avLst>
              <a:gd name="adj" fmla="val 9958"/>
            </a:avLst>
          </a:prstGeom>
          <a:solidFill>
            <a:schemeClr val="accent6">
              <a:lumMod val="60000"/>
              <a:lumOff val="40000"/>
            </a:schemeClr>
          </a:solidFill>
          <a:ln w="7620">
            <a:solidFill>
              <a:srgbClr val="B7D5CA"/>
            </a:solidFill>
            <a:prstDash val="solid"/>
          </a:ln>
        </p:spPr>
      </p:sp>
      <p:sp>
        <p:nvSpPr>
          <p:cNvPr id="11" name="Text 9"/>
          <p:cNvSpPr/>
          <p:nvPr/>
        </p:nvSpPr>
        <p:spPr>
          <a:xfrm>
            <a:off x="1499439" y="4203627"/>
            <a:ext cx="2480905" cy="310158"/>
          </a:xfrm>
          <a:prstGeom prst="rect">
            <a:avLst/>
          </a:prstGeom>
          <a:noFill/>
          <a:ln/>
        </p:spPr>
        <p:txBody>
          <a:bodyPr wrap="none" lIns="0" tIns="0" rIns="0" bIns="0" rtlCol="0" anchor="t"/>
          <a:lstStyle/>
          <a:p>
            <a:pPr marL="457200" indent="-457200" algn="r" rtl="1">
              <a:lnSpc>
                <a:spcPts val="2400"/>
              </a:lnSpc>
              <a:buFont typeface="+mj-lt"/>
              <a:buAutoNum type="arabicPeriod" startAt="4"/>
            </a:pPr>
            <a:r>
              <a:rPr lang="ar-DZ" sz="2400" b="1" dirty="0" smtClean="0">
                <a:solidFill>
                  <a:schemeClr val="accent6">
                    <a:lumMod val="75000"/>
                  </a:schemeClr>
                </a:solidFill>
                <a:latin typeface="Times New Roman" panose="02020603050405020304" pitchFamily="18" charset="0"/>
                <a:ea typeface="Noto Serif SC Bold" pitchFamily="34" charset="-122"/>
                <a:cs typeface="Times New Roman" panose="02020603050405020304" pitchFamily="18" charset="0"/>
              </a:rPr>
              <a:t>تدعيم و</a:t>
            </a:r>
            <a:r>
              <a:rPr lang="en-US" sz="2400" b="1" dirty="0" err="1" smtClean="0">
                <a:solidFill>
                  <a:schemeClr val="accent6">
                    <a:lumMod val="75000"/>
                  </a:schemeClr>
                </a:solidFill>
                <a:latin typeface="Times New Roman" panose="02020603050405020304" pitchFamily="18" charset="0"/>
                <a:ea typeface="Noto Serif SC Bold" pitchFamily="34" charset="-122"/>
                <a:cs typeface="Times New Roman" panose="02020603050405020304" pitchFamily="18" charset="0"/>
              </a:rPr>
              <a:t>تعبئة</a:t>
            </a:r>
            <a:r>
              <a:rPr lang="en-US" sz="2400" b="1" dirty="0" smtClean="0">
                <a:solidFill>
                  <a:schemeClr val="accent6">
                    <a:lumMod val="75000"/>
                  </a:schemeClr>
                </a:solidFill>
                <a:latin typeface="Times New Roman" panose="02020603050405020304" pitchFamily="18" charset="0"/>
                <a:ea typeface="Noto Serif SC Bold" pitchFamily="34" charset="-122"/>
                <a:cs typeface="Times New Roman" panose="02020603050405020304" pitchFamily="18" charset="0"/>
              </a:rPr>
              <a:t> </a:t>
            </a:r>
            <a:r>
              <a:rPr lang="en-US" sz="2400" b="1" dirty="0">
                <a:solidFill>
                  <a:schemeClr val="accent6">
                    <a:lumMod val="75000"/>
                  </a:schemeClr>
                </a:solidFill>
                <a:latin typeface="Times New Roman" panose="02020603050405020304" pitchFamily="18" charset="0"/>
                <a:ea typeface="Noto Serif SC Bold" pitchFamily="34" charset="-122"/>
                <a:cs typeface="Times New Roman" panose="02020603050405020304" pitchFamily="18" charset="0"/>
              </a:rPr>
              <a:t>الادخار</a:t>
            </a:r>
            <a:endParaRPr lang="en-US"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2" name="Text 10"/>
          <p:cNvSpPr/>
          <p:nvPr/>
        </p:nvSpPr>
        <p:spPr>
          <a:xfrm>
            <a:off x="992268" y="4689391"/>
            <a:ext cx="3803333" cy="2216480"/>
          </a:xfrm>
          <a:prstGeom prst="rect">
            <a:avLst/>
          </a:prstGeom>
          <a:noFill/>
          <a:ln/>
        </p:spPr>
        <p:txBody>
          <a:bodyPr wrap="square" lIns="0" tIns="0" rIns="0" bIns="0" rtlCol="0" anchor="t"/>
          <a:lstStyle/>
          <a:p>
            <a:endParaRPr lang="ar-DZ" sz="1600" b="1" dirty="0"/>
          </a:p>
          <a:p>
            <a:pPr algn="just" rtl="1"/>
            <a:r>
              <a:rPr lang="ar-DZ" sz="2000" b="1" dirty="0">
                <a:cs typeface="+mj-cs"/>
              </a:rPr>
              <a:t>ألزمت الحكومة جميع المؤسسات العمومية بالمساهمة في ميزانية الدولة من خلال الادخار. تم إنشاء فروع للبنوك في جميع التراب الوطني لزيادة سهولة الادخار، ورفع معدل فائدة دفاتر صندوق الادخار والاحتياط إلى 3.5% سنويًا اعتبارًا من عام 1971</a:t>
            </a:r>
          </a:p>
          <a:p>
            <a:pPr marL="0" indent="0" algn="r" rtl="1">
              <a:lnSpc>
                <a:spcPts val="2500"/>
              </a:lnSpc>
              <a:buNone/>
            </a:pPr>
            <a:endParaRPr lang="en-US" sz="155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6" name="Text 9"/>
          <p:cNvSpPr/>
          <p:nvPr/>
        </p:nvSpPr>
        <p:spPr>
          <a:xfrm>
            <a:off x="10595311" y="4048548"/>
            <a:ext cx="2480905" cy="310158"/>
          </a:xfrm>
          <a:prstGeom prst="rect">
            <a:avLst/>
          </a:prstGeom>
          <a:noFill/>
          <a:ln/>
        </p:spPr>
        <p:txBody>
          <a:bodyPr wrap="none" lIns="0" tIns="0" rIns="0" bIns="0" rtlCol="0" anchor="t"/>
          <a:lstStyle/>
          <a:p>
            <a:pPr marL="457200" indent="-457200" algn="ctr" rtl="1">
              <a:lnSpc>
                <a:spcPts val="2400"/>
              </a:lnSpc>
              <a:buFont typeface="+mj-lt"/>
              <a:buAutoNum type="arabicPeriod" startAt="2"/>
            </a:pPr>
            <a:r>
              <a:rPr lang="ar-DZ" sz="2400" b="1" dirty="0" smtClean="0">
                <a:solidFill>
                  <a:schemeClr val="accent6">
                    <a:lumMod val="75000"/>
                  </a:schemeClr>
                </a:solidFill>
                <a:latin typeface="Noto Serif SC Bold" pitchFamily="34" charset="0"/>
                <a:ea typeface="Noto Serif SC Bold" pitchFamily="34" charset="-122"/>
                <a:cs typeface="+mj-cs"/>
              </a:rPr>
              <a:t>إجبار </a:t>
            </a:r>
            <a:r>
              <a:rPr lang="ar-DZ" sz="2400" b="1" dirty="0">
                <a:solidFill>
                  <a:schemeClr val="accent6">
                    <a:lumMod val="75000"/>
                  </a:schemeClr>
                </a:solidFill>
                <a:latin typeface="Noto Serif SC Bold" pitchFamily="34" charset="0"/>
                <a:ea typeface="Noto Serif SC Bold" pitchFamily="34" charset="-122"/>
                <a:cs typeface="+mj-cs"/>
              </a:rPr>
              <a:t>البنوك على </a:t>
            </a:r>
            <a:r>
              <a:rPr lang="ar-DZ" sz="2400" b="1" dirty="0" smtClean="0">
                <a:solidFill>
                  <a:schemeClr val="accent6">
                    <a:lumMod val="75000"/>
                  </a:schemeClr>
                </a:solidFill>
                <a:latin typeface="Noto Serif SC Bold" pitchFamily="34" charset="0"/>
                <a:ea typeface="Noto Serif SC Bold" pitchFamily="34" charset="-122"/>
                <a:cs typeface="+mj-cs"/>
              </a:rPr>
              <a:t>تمويل</a:t>
            </a:r>
          </a:p>
          <a:p>
            <a:pPr algn="ctr" rtl="1">
              <a:lnSpc>
                <a:spcPts val="2400"/>
              </a:lnSpc>
            </a:pPr>
            <a:r>
              <a:rPr lang="ar-DZ" sz="2400" b="1" dirty="0" smtClean="0">
                <a:solidFill>
                  <a:schemeClr val="accent6">
                    <a:lumMod val="75000"/>
                  </a:schemeClr>
                </a:solidFill>
                <a:latin typeface="Noto Serif SC Bold" pitchFamily="34" charset="0"/>
                <a:ea typeface="Noto Serif SC Bold" pitchFamily="34" charset="-122"/>
                <a:cs typeface="+mj-cs"/>
              </a:rPr>
              <a:t> </a:t>
            </a:r>
            <a:r>
              <a:rPr lang="ar-DZ" sz="2400" b="1" dirty="0">
                <a:solidFill>
                  <a:schemeClr val="accent6">
                    <a:lumMod val="75000"/>
                  </a:schemeClr>
                </a:solidFill>
                <a:latin typeface="Noto Serif SC Bold" pitchFamily="34" charset="0"/>
                <a:ea typeface="Noto Serif SC Bold" pitchFamily="34" charset="-122"/>
                <a:cs typeface="+mj-cs"/>
              </a:rPr>
              <a:t>المؤسسات العمومية</a:t>
            </a:r>
          </a:p>
          <a:p>
            <a:pPr marL="0" indent="0" algn="r" rtl="1">
              <a:lnSpc>
                <a:spcPts val="2400"/>
              </a:lnSpc>
              <a:buNone/>
            </a:pPr>
            <a:endParaRPr lang="en-US"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7" name="Text 9"/>
          <p:cNvSpPr/>
          <p:nvPr/>
        </p:nvSpPr>
        <p:spPr>
          <a:xfrm>
            <a:off x="5413534" y="4065972"/>
            <a:ext cx="3648299" cy="252748"/>
          </a:xfrm>
          <a:prstGeom prst="rect">
            <a:avLst/>
          </a:prstGeom>
          <a:noFill/>
          <a:ln/>
        </p:spPr>
        <p:txBody>
          <a:bodyPr wrap="none" lIns="0" tIns="0" rIns="0" bIns="0" rtlCol="0" anchor="t"/>
          <a:lstStyle/>
          <a:p>
            <a:pPr marL="457200" indent="-457200" algn="ctr" rtl="1">
              <a:lnSpc>
                <a:spcPts val="2400"/>
              </a:lnSpc>
              <a:buFont typeface="+mj-lt"/>
              <a:buAutoNum type="arabicPeriod" startAt="3"/>
            </a:pPr>
            <a:r>
              <a:rPr lang="ar-DZ" sz="2400" b="1" dirty="0" smtClean="0">
                <a:solidFill>
                  <a:schemeClr val="accent6">
                    <a:lumMod val="75000"/>
                  </a:schemeClr>
                </a:solidFill>
                <a:latin typeface="Noto Serif SC Bold" pitchFamily="34" charset="0"/>
                <a:ea typeface="Noto Serif SC Bold" pitchFamily="34" charset="-122"/>
                <a:cs typeface="+mj-cs"/>
              </a:rPr>
              <a:t>إجبار </a:t>
            </a:r>
            <a:r>
              <a:rPr lang="ar-DZ" sz="2400" b="1" dirty="0">
                <a:solidFill>
                  <a:schemeClr val="accent6">
                    <a:lumMod val="75000"/>
                  </a:schemeClr>
                </a:solidFill>
                <a:latin typeface="Noto Serif SC Bold" pitchFamily="34" charset="0"/>
                <a:ea typeface="Noto Serif SC Bold" pitchFamily="34" charset="-122"/>
                <a:cs typeface="+mj-cs"/>
              </a:rPr>
              <a:t>المؤسسات </a:t>
            </a:r>
            <a:r>
              <a:rPr lang="ar-DZ" sz="2400" b="1" dirty="0" smtClean="0">
                <a:solidFill>
                  <a:schemeClr val="accent6">
                    <a:lumMod val="75000"/>
                  </a:schemeClr>
                </a:solidFill>
                <a:latin typeface="Noto Serif SC Bold" pitchFamily="34" charset="0"/>
                <a:ea typeface="Noto Serif SC Bold" pitchFamily="34" charset="-122"/>
                <a:cs typeface="+mj-cs"/>
              </a:rPr>
              <a:t>العمومية</a:t>
            </a:r>
          </a:p>
          <a:p>
            <a:pPr algn="ctr" rtl="1">
              <a:lnSpc>
                <a:spcPts val="2400"/>
              </a:lnSpc>
            </a:pPr>
            <a:r>
              <a:rPr lang="ar-DZ" sz="2400" b="1" dirty="0" smtClean="0">
                <a:solidFill>
                  <a:schemeClr val="accent6">
                    <a:lumMod val="75000"/>
                  </a:schemeClr>
                </a:solidFill>
                <a:latin typeface="Noto Serif SC Bold" pitchFamily="34" charset="0"/>
                <a:ea typeface="Noto Serif SC Bold" pitchFamily="34" charset="-122"/>
                <a:cs typeface="+mj-cs"/>
              </a:rPr>
              <a:t> على التعامل مع البنك </a:t>
            </a:r>
            <a:r>
              <a:rPr lang="fr-FR" sz="2400" b="1" dirty="0" smtClean="0">
                <a:solidFill>
                  <a:schemeClr val="accent6">
                    <a:lumMod val="75000"/>
                  </a:schemeClr>
                </a:solidFill>
                <a:latin typeface="Noto Serif SC Bold" pitchFamily="34" charset="0"/>
                <a:ea typeface="Noto Serif SC Bold" pitchFamily="34" charset="-122"/>
                <a:cs typeface="+mj-cs"/>
              </a:rPr>
              <a:t> </a:t>
            </a:r>
          </a:p>
          <a:p>
            <a:pPr marL="0" indent="0" algn="r" rtl="1">
              <a:lnSpc>
                <a:spcPts val="2400"/>
              </a:lnSpc>
              <a:buNone/>
            </a:pPr>
            <a:endParaRPr lang="en-US" sz="2000" b="1" dirty="0">
              <a:solidFill>
                <a:schemeClr val="accent6">
                  <a:lumMod val="75000"/>
                </a:schemeClr>
              </a:solidFill>
              <a:cs typeface="+mj-cs"/>
            </a:endParaRPr>
          </a:p>
        </p:txBody>
      </p:sp>
      <p:sp>
        <p:nvSpPr>
          <p:cNvPr id="18" name="Text 10"/>
          <p:cNvSpPr/>
          <p:nvPr/>
        </p:nvSpPr>
        <p:spPr>
          <a:xfrm>
            <a:off x="5444626" y="4731136"/>
            <a:ext cx="3803333" cy="2216480"/>
          </a:xfrm>
          <a:prstGeom prst="rect">
            <a:avLst/>
          </a:prstGeom>
          <a:noFill/>
          <a:ln/>
        </p:spPr>
        <p:txBody>
          <a:bodyPr wrap="square" lIns="0" tIns="0" rIns="0" bIns="0" rtlCol="0" anchor="t"/>
          <a:lstStyle/>
          <a:p>
            <a:endParaRPr lang="ar-DZ" sz="1600" b="1" dirty="0"/>
          </a:p>
          <a:p>
            <a:pPr algn="just" rtl="1">
              <a:lnSpc>
                <a:spcPts val="2500"/>
              </a:lnSpc>
            </a:pPr>
            <a:r>
              <a:rPr lang="ar-DZ" sz="2000" b="1" dirty="0">
                <a:cs typeface="+mj-cs"/>
              </a:rPr>
              <a:t>تم منع المؤسسات من تقديم القروض </a:t>
            </a:r>
            <a:r>
              <a:rPr lang="ar-DZ" sz="2000" b="1" dirty="0" smtClean="0">
                <a:cs typeface="+mj-cs"/>
              </a:rPr>
              <a:t>المالية </a:t>
            </a:r>
            <a:r>
              <a:rPr lang="ar-DZ" sz="2000" b="1" dirty="0">
                <a:cs typeface="+mj-cs"/>
              </a:rPr>
              <a:t>لبعضها البعض، مما يعكس رغبة الحكومة في توحيد السياسات المالية وتقوية السيطرة المركزية.</a:t>
            </a:r>
          </a:p>
          <a:p>
            <a:pPr marL="0" indent="0" algn="r" rtl="1">
              <a:lnSpc>
                <a:spcPts val="2500"/>
              </a:lnSpc>
              <a:buNone/>
            </a:pPr>
            <a:endParaRPr lang="en-US" sz="1550" b="1" dirty="0">
              <a:latin typeface="Times New Roman" panose="02020603050405020304" pitchFamily="18" charset="0"/>
              <a:cs typeface="Times New Roman" panose="02020603050405020304" pitchFamily="18" charset="0"/>
            </a:endParaRPr>
          </a:p>
        </p:txBody>
      </p:sp>
      <p:sp>
        <p:nvSpPr>
          <p:cNvPr id="19" name="Text 10"/>
          <p:cNvSpPr/>
          <p:nvPr/>
        </p:nvSpPr>
        <p:spPr>
          <a:xfrm>
            <a:off x="9934098" y="4689391"/>
            <a:ext cx="3803333" cy="2216480"/>
          </a:xfrm>
          <a:prstGeom prst="rect">
            <a:avLst/>
          </a:prstGeom>
          <a:noFill/>
          <a:ln/>
        </p:spPr>
        <p:txBody>
          <a:bodyPr wrap="square" lIns="0" tIns="0" rIns="0" bIns="0" rtlCol="0" anchor="t"/>
          <a:lstStyle/>
          <a:p>
            <a:endParaRPr lang="ar-DZ" sz="1600" b="1" dirty="0"/>
          </a:p>
          <a:p>
            <a:pPr algn="just" rtl="1">
              <a:lnSpc>
                <a:spcPts val="2500"/>
              </a:lnSpc>
            </a:pPr>
            <a:r>
              <a:rPr lang="ar-DZ" sz="2000" b="1" dirty="0">
                <a:cs typeface="+mj-cs"/>
              </a:rPr>
              <a:t>ألزمت الإصلاحات المالية البنوك الجزائرية بمنح تمويلات مالية للمؤسسات العمومية والاشتراكية، مما يعكس التوجه الاشتراكي للحكومة ويضمن دعم الاقتصاد الوطني.</a:t>
            </a:r>
          </a:p>
          <a:p>
            <a:pPr marL="0" indent="0" algn="r" rtl="1">
              <a:lnSpc>
                <a:spcPts val="2500"/>
              </a:lnSpc>
              <a:buNone/>
            </a:pPr>
            <a:endParaRPr lang="en-US" sz="155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916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60636"/>
            <a:ext cx="14630400" cy="838459"/>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Text 0"/>
          <p:cNvSpPr/>
          <p:nvPr/>
        </p:nvSpPr>
        <p:spPr>
          <a:xfrm>
            <a:off x="801410" y="-11073"/>
            <a:ext cx="9870448" cy="1240155"/>
          </a:xfrm>
          <a:prstGeom prst="rect">
            <a:avLst/>
          </a:prstGeom>
          <a:noFill/>
          <a:ln/>
        </p:spPr>
        <p:txBody>
          <a:bodyPr wrap="square" lIns="0" tIns="0" rIns="0" bIns="0" rtlCol="0" anchor="t"/>
          <a:lstStyle/>
          <a:p>
            <a:pPr marL="0" indent="0" algn="r" rtl="1">
              <a:lnSpc>
                <a:spcPts val="4850"/>
              </a:lnSpc>
              <a:buNone/>
            </a:pPr>
            <a:r>
              <a:rPr lang="ar-DZ" sz="3200" b="1" dirty="0" smtClean="0">
                <a:solidFill>
                  <a:srgbClr val="006747"/>
                </a:solidFill>
                <a:latin typeface="Noto Serif SC Bold" pitchFamily="34" charset="0"/>
                <a:ea typeface="Noto Serif SC Bold" pitchFamily="34" charset="-122"/>
                <a:cs typeface="Noto Serif SC Bold" pitchFamily="34" charset="-120"/>
              </a:rPr>
              <a:t>أهم التغيرات التي طرأت على الهياكل</a:t>
            </a:r>
            <a:r>
              <a:rPr lang="fr-FR" sz="3200" b="1" dirty="0" smtClean="0">
                <a:solidFill>
                  <a:srgbClr val="006747"/>
                </a:solidFill>
                <a:latin typeface="Noto Serif SC Bold" pitchFamily="34" charset="0"/>
                <a:ea typeface="Noto Serif SC Bold" pitchFamily="34" charset="-122"/>
                <a:cs typeface="Noto Serif SC Bold" pitchFamily="34" charset="-120"/>
              </a:rPr>
              <a:t> </a:t>
            </a:r>
            <a:r>
              <a:rPr lang="ar-DZ" sz="3200" b="1" dirty="0" smtClean="0">
                <a:solidFill>
                  <a:srgbClr val="006747"/>
                </a:solidFill>
                <a:latin typeface="Noto Serif SC Bold" pitchFamily="34" charset="0"/>
                <a:ea typeface="Noto Serif SC Bold" pitchFamily="34" charset="-122"/>
                <a:cs typeface="Noto Serif SC Bold" pitchFamily="34" charset="-120"/>
              </a:rPr>
              <a:t> البنكية سنة 1971</a:t>
            </a:r>
            <a:endParaRPr lang="en-US" sz="3200" dirty="0"/>
          </a:p>
        </p:txBody>
      </p:sp>
      <p:grpSp>
        <p:nvGrpSpPr>
          <p:cNvPr id="19" name="Groupe 18"/>
          <p:cNvGrpSpPr/>
          <p:nvPr/>
        </p:nvGrpSpPr>
        <p:grpSpPr>
          <a:xfrm>
            <a:off x="659756" y="2218811"/>
            <a:ext cx="5765207" cy="2314671"/>
            <a:chOff x="793790" y="2438638"/>
            <a:chExt cx="3536156" cy="2314671"/>
          </a:xfrm>
        </p:grpSpPr>
        <p:sp>
          <p:nvSpPr>
            <p:cNvPr id="4" name="Text 1"/>
            <p:cNvSpPr/>
            <p:nvPr/>
          </p:nvSpPr>
          <p:spPr>
            <a:xfrm>
              <a:off x="1849041" y="2438638"/>
              <a:ext cx="2480905" cy="310158"/>
            </a:xfrm>
            <a:prstGeom prst="rect">
              <a:avLst/>
            </a:prstGeom>
            <a:noFill/>
            <a:ln/>
          </p:spPr>
          <p:txBody>
            <a:bodyPr wrap="none" lIns="0" tIns="0" rIns="0" bIns="0" rtlCol="0" anchor="t"/>
            <a:lstStyle/>
            <a:p>
              <a:pPr algn="r" rtl="1">
                <a:lnSpc>
                  <a:spcPts val="2400"/>
                </a:lnSpc>
              </a:pPr>
              <a:r>
                <a:rPr lang="ar-DZ" sz="2400" b="1" dirty="0" smtClean="0">
                  <a:solidFill>
                    <a:schemeClr val="accent6"/>
                  </a:solidFill>
                  <a:cs typeface="+mj-cs"/>
                </a:rPr>
                <a:t>القرض </a:t>
              </a:r>
              <a:r>
                <a:rPr lang="ar-DZ" sz="2400" b="1" dirty="0">
                  <a:solidFill>
                    <a:schemeClr val="accent6"/>
                  </a:solidFill>
                  <a:cs typeface="+mj-cs"/>
                </a:rPr>
                <a:t>الشعبي </a:t>
              </a:r>
              <a:r>
                <a:rPr lang="ar-DZ" sz="2400" b="1" dirty="0" smtClean="0">
                  <a:solidFill>
                    <a:schemeClr val="accent6"/>
                  </a:solidFill>
                  <a:cs typeface="+mj-cs"/>
                </a:rPr>
                <a:t>الجزائري</a:t>
              </a:r>
              <a:endParaRPr lang="en-US" sz="2000" b="1" dirty="0">
                <a:solidFill>
                  <a:schemeClr val="accent6"/>
                </a:solidFill>
                <a:cs typeface="+mj-cs"/>
              </a:endParaRPr>
            </a:p>
          </p:txBody>
        </p:sp>
        <p:sp>
          <p:nvSpPr>
            <p:cNvPr id="5" name="Text 2"/>
            <p:cNvSpPr/>
            <p:nvPr/>
          </p:nvSpPr>
          <p:spPr>
            <a:xfrm>
              <a:off x="793790" y="2947154"/>
              <a:ext cx="3536156" cy="1806155"/>
            </a:xfrm>
            <a:prstGeom prst="rect">
              <a:avLst/>
            </a:prstGeom>
            <a:noFill/>
            <a:ln/>
          </p:spPr>
          <p:txBody>
            <a:bodyPr wrap="square" lIns="0" tIns="0" rIns="0" bIns="0" rtlCol="0" anchor="t"/>
            <a:lstStyle/>
            <a:p>
              <a:pPr algn="just" rtl="1"/>
              <a:r>
                <a:rPr lang="ar-DZ" sz="2000" b="1" dirty="0" smtClean="0">
                  <a:cs typeface="+mj-cs"/>
                </a:rPr>
                <a:t>ابتداءً </a:t>
              </a:r>
              <a:r>
                <a:rPr lang="ar-DZ" sz="2000" b="1" dirty="0">
                  <a:cs typeface="+mj-cs"/>
                </a:rPr>
                <a:t>من سنة 1971، أصبح القرض الشعبي الجزائري يمنح قروضًا متوسطة بجانب القروض القصيرة. </a:t>
              </a:r>
              <a:endParaRPr lang="ar-DZ" sz="2000" b="1" dirty="0" smtClean="0">
                <a:cs typeface="+mj-cs"/>
              </a:endParaRPr>
            </a:p>
            <a:p>
              <a:pPr algn="just" rtl="1"/>
              <a:r>
                <a:rPr lang="ar-DZ" sz="2000" b="1" dirty="0" smtClean="0">
                  <a:cs typeface="+mj-cs"/>
                </a:rPr>
                <a:t>كان </a:t>
              </a:r>
              <a:r>
                <a:rPr lang="ar-DZ" sz="2000" b="1" dirty="0">
                  <a:cs typeface="+mj-cs"/>
                </a:rPr>
                <a:t>تخصصه البنكي يتركز على التعامل مع القطاعات الحرفية، والفنادق، والقطاع السياحي، وقطاع الصيد، والتعاونيات غير الفلاحية، والمهن الحرة، من خلال تقديم القروض القصيرة والمتوسطة.</a:t>
              </a:r>
            </a:p>
            <a:p>
              <a:pPr marL="0" indent="0" algn="r" rtl="1">
                <a:lnSpc>
                  <a:spcPts val="2500"/>
                </a:lnSpc>
                <a:buNone/>
              </a:pPr>
              <a:endParaRPr lang="en-US" sz="1550" b="1" dirty="0">
                <a:latin typeface="Times New Roman" panose="02020603050405020304" pitchFamily="18" charset="0"/>
                <a:cs typeface="Times New Roman" panose="02020603050405020304" pitchFamily="18" charset="0"/>
              </a:endParaRPr>
            </a:p>
          </p:txBody>
        </p:sp>
      </p:grpSp>
      <p:grpSp>
        <p:nvGrpSpPr>
          <p:cNvPr id="18" name="Groupe 17"/>
          <p:cNvGrpSpPr/>
          <p:nvPr/>
        </p:nvGrpSpPr>
        <p:grpSpPr>
          <a:xfrm>
            <a:off x="659756" y="5358473"/>
            <a:ext cx="5765207" cy="1778675"/>
            <a:chOff x="4821674" y="2438638"/>
            <a:chExt cx="3536157" cy="1778675"/>
          </a:xfrm>
        </p:grpSpPr>
        <p:sp>
          <p:nvSpPr>
            <p:cNvPr id="6" name="Text 3"/>
            <p:cNvSpPr/>
            <p:nvPr/>
          </p:nvSpPr>
          <p:spPr>
            <a:xfrm>
              <a:off x="5828824" y="2438638"/>
              <a:ext cx="2529007" cy="310158"/>
            </a:xfrm>
            <a:prstGeom prst="rect">
              <a:avLst/>
            </a:prstGeom>
            <a:noFill/>
            <a:ln/>
          </p:spPr>
          <p:txBody>
            <a:bodyPr wrap="none" lIns="0" tIns="0" rIns="0" bIns="0" rtlCol="0" anchor="t"/>
            <a:lstStyle/>
            <a:p>
              <a:pPr algn="r" rtl="1">
                <a:lnSpc>
                  <a:spcPts val="2400"/>
                </a:lnSpc>
              </a:pPr>
              <a:r>
                <a:rPr lang="ar-DZ" sz="2400" b="1" dirty="0">
                  <a:solidFill>
                    <a:schemeClr val="accent6"/>
                  </a:solidFill>
                  <a:cs typeface="+mj-cs"/>
                </a:rPr>
                <a:t>إنشاء الهيئات </a:t>
              </a:r>
              <a:r>
                <a:rPr lang="ar-DZ" sz="2400" b="1" dirty="0">
                  <a:solidFill>
                    <a:schemeClr val="accent6"/>
                  </a:solidFill>
                  <a:cs typeface="+mj-cs"/>
                </a:rPr>
                <a:t>الاستشارية</a:t>
              </a:r>
              <a:endParaRPr lang="en-US" sz="2400" b="1" dirty="0">
                <a:solidFill>
                  <a:schemeClr val="accent6"/>
                </a:solidFill>
                <a:cs typeface="+mj-cs"/>
              </a:endParaRPr>
            </a:p>
          </p:txBody>
        </p:sp>
        <p:sp>
          <p:nvSpPr>
            <p:cNvPr id="7" name="Text 4"/>
            <p:cNvSpPr/>
            <p:nvPr/>
          </p:nvSpPr>
          <p:spPr>
            <a:xfrm>
              <a:off x="4821674" y="2947154"/>
              <a:ext cx="3536156" cy="1270159"/>
            </a:xfrm>
            <a:prstGeom prst="rect">
              <a:avLst/>
            </a:prstGeom>
            <a:noFill/>
            <a:ln/>
          </p:spPr>
          <p:txBody>
            <a:bodyPr wrap="square" lIns="0" tIns="0" rIns="0" bIns="0" rtlCol="0" anchor="t"/>
            <a:lstStyle/>
            <a:p>
              <a:pPr algn="just" rtl="1">
                <a:lnSpc>
                  <a:spcPts val="2500"/>
                </a:lnSpc>
              </a:pPr>
              <a:r>
                <a:rPr lang="ar-DZ" sz="2000" b="1" dirty="0" smtClean="0">
                  <a:cs typeface="+mj-cs"/>
                </a:rPr>
                <a:t>تضمنت </a:t>
              </a:r>
              <a:r>
                <a:rPr lang="ar-DZ" sz="2000" b="1" dirty="0">
                  <a:cs typeface="+mj-cs"/>
                </a:rPr>
                <a:t>الإصلاحات المالية أيضًا إنشاء هيئات استشارية مثل مجلس القرض واللجنة التقنية للمؤسسات المصرفية. كما تم تكليف الخزينة العمومية بمهام تتعلق بالتنمية.</a:t>
              </a:r>
            </a:p>
            <a:p>
              <a:pPr indent="0" algn="just" rtl="1">
                <a:lnSpc>
                  <a:spcPts val="2500"/>
                </a:lnSpc>
                <a:buNone/>
              </a:pPr>
              <a:endParaRPr lang="en-US" sz="2000" b="1" dirty="0">
                <a:latin typeface="Times New Roman" panose="02020603050405020304" pitchFamily="18" charset="0"/>
                <a:cs typeface="Times New Roman" panose="02020603050405020304" pitchFamily="18" charset="0"/>
              </a:endParaRPr>
            </a:p>
          </p:txBody>
        </p:sp>
      </p:grpSp>
      <p:sp>
        <p:nvSpPr>
          <p:cNvPr id="8" name="Text 5"/>
          <p:cNvSpPr/>
          <p:nvPr/>
        </p:nvSpPr>
        <p:spPr>
          <a:xfrm>
            <a:off x="13024793" y="2215423"/>
            <a:ext cx="198358" cy="248007"/>
          </a:xfrm>
          <a:prstGeom prst="rect">
            <a:avLst/>
          </a:prstGeom>
          <a:noFill/>
          <a:ln/>
        </p:spPr>
        <p:txBody>
          <a:bodyPr wrap="none" lIns="0" tIns="0" rIns="0" bIns="0" rtlCol="0" anchor="t"/>
          <a:lstStyle/>
          <a:p>
            <a:pPr marL="0" indent="0" algn="l" rtl="1">
              <a:lnSpc>
                <a:spcPts val="2500"/>
              </a:lnSpc>
              <a:buNone/>
            </a:pPr>
            <a:r>
              <a:rPr lang="en-US" b="1" dirty="0">
                <a:solidFill>
                  <a:srgbClr val="4B4A4A"/>
                </a:solidFill>
                <a:latin typeface="Noto Serif SC Light" pitchFamily="34" charset="0"/>
                <a:ea typeface="Noto Serif SC Light" pitchFamily="34" charset="-122"/>
                <a:cs typeface="Noto Serif SC Light" pitchFamily="34" charset="-120"/>
              </a:rPr>
              <a:t>01</a:t>
            </a:r>
            <a:endParaRPr lang="en-US" sz="1550" b="1" dirty="0"/>
          </a:p>
        </p:txBody>
      </p:sp>
      <p:sp>
        <p:nvSpPr>
          <p:cNvPr id="9" name="Shape 6"/>
          <p:cNvSpPr/>
          <p:nvPr/>
        </p:nvSpPr>
        <p:spPr>
          <a:xfrm rot="5400000" flipV="1">
            <a:off x="4537408" y="4887666"/>
            <a:ext cx="5509865" cy="45719"/>
          </a:xfrm>
          <a:prstGeom prst="rect">
            <a:avLst/>
          </a:prstGeom>
          <a:solidFill>
            <a:srgbClr val="006747"/>
          </a:solidFill>
          <a:ln/>
        </p:spPr>
      </p:sp>
      <p:sp>
        <p:nvSpPr>
          <p:cNvPr id="12" name="Text 9"/>
          <p:cNvSpPr/>
          <p:nvPr/>
        </p:nvSpPr>
        <p:spPr>
          <a:xfrm>
            <a:off x="6658833" y="2179889"/>
            <a:ext cx="198358" cy="248007"/>
          </a:xfrm>
          <a:prstGeom prst="rect">
            <a:avLst/>
          </a:prstGeom>
          <a:noFill/>
          <a:ln/>
        </p:spPr>
        <p:txBody>
          <a:bodyPr wrap="none" lIns="0" tIns="0" rIns="0" bIns="0" rtlCol="0" anchor="t"/>
          <a:lstStyle/>
          <a:p>
            <a:pPr marL="0" indent="0" algn="l" rtl="1">
              <a:lnSpc>
                <a:spcPts val="2500"/>
              </a:lnSpc>
              <a:buNone/>
            </a:pPr>
            <a:r>
              <a:rPr lang="en-US" b="1" dirty="0">
                <a:solidFill>
                  <a:srgbClr val="4B4A4A"/>
                </a:solidFill>
                <a:latin typeface="Noto Serif SC Light" pitchFamily="34" charset="0"/>
                <a:ea typeface="Noto Serif SC Light" pitchFamily="34" charset="-122"/>
                <a:cs typeface="Noto Serif SC Light" pitchFamily="34" charset="-120"/>
              </a:rPr>
              <a:t>02</a:t>
            </a:r>
            <a:endParaRPr lang="en-US" b="1" dirty="0"/>
          </a:p>
        </p:txBody>
      </p:sp>
      <p:sp>
        <p:nvSpPr>
          <p:cNvPr id="17" name="Rectangle 16"/>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0" name="Text 8"/>
          <p:cNvSpPr/>
          <p:nvPr/>
        </p:nvSpPr>
        <p:spPr>
          <a:xfrm>
            <a:off x="174530" y="1077220"/>
            <a:ext cx="13299311" cy="565162"/>
          </a:xfrm>
          <a:prstGeom prst="rect">
            <a:avLst/>
          </a:prstGeom>
          <a:noFill/>
          <a:ln/>
        </p:spPr>
        <p:txBody>
          <a:bodyPr wrap="none" lIns="0" tIns="0" rIns="0" bIns="0" rtlCol="0" anchor="t"/>
          <a:lstStyle/>
          <a:p>
            <a:pPr algn="r" rtl="1">
              <a:lnSpc>
                <a:spcPts val="2500"/>
              </a:lnSpc>
            </a:pPr>
            <a:r>
              <a:rPr lang="ar-DZ" sz="2200" b="1" dirty="0">
                <a:cs typeface="+mj-cs"/>
              </a:rPr>
              <a:t>بعد الإصلاح المالي الذي أجرته الدولة الجزائرية في سنة 1971، تم إدخال مجموعة من الإضافات والتغييرات على النظام المصرفي الجزائري:</a:t>
            </a:r>
          </a:p>
          <a:p>
            <a:pPr marL="0" indent="0" algn="r" rtl="1">
              <a:lnSpc>
                <a:spcPts val="2500"/>
              </a:lnSpc>
              <a:buNone/>
            </a:pPr>
            <a:endParaRPr lang="en-US" sz="1550" b="1" dirty="0">
              <a:latin typeface="Times New Roman" panose="02020603050405020304" pitchFamily="18" charset="0"/>
              <a:cs typeface="Times New Roman" panose="02020603050405020304" pitchFamily="18" charset="0"/>
            </a:endParaRPr>
          </a:p>
        </p:txBody>
      </p:sp>
      <p:sp>
        <p:nvSpPr>
          <p:cNvPr id="22" name="Shape 6"/>
          <p:cNvSpPr/>
          <p:nvPr/>
        </p:nvSpPr>
        <p:spPr>
          <a:xfrm>
            <a:off x="3378219" y="4910526"/>
            <a:ext cx="7556421" cy="22860"/>
          </a:xfrm>
          <a:prstGeom prst="rect">
            <a:avLst/>
          </a:prstGeom>
          <a:solidFill>
            <a:srgbClr val="006747"/>
          </a:solidFill>
          <a:ln/>
        </p:spPr>
      </p:sp>
      <p:grpSp>
        <p:nvGrpSpPr>
          <p:cNvPr id="24" name="Groupe 23"/>
          <p:cNvGrpSpPr/>
          <p:nvPr/>
        </p:nvGrpSpPr>
        <p:grpSpPr>
          <a:xfrm>
            <a:off x="7652051" y="2193590"/>
            <a:ext cx="5035896" cy="2160466"/>
            <a:chOff x="9077654" y="-1334069"/>
            <a:chExt cx="3536156" cy="1679151"/>
          </a:xfrm>
        </p:grpSpPr>
        <p:sp>
          <p:nvSpPr>
            <p:cNvPr id="25" name="Text 3"/>
            <p:cNvSpPr/>
            <p:nvPr/>
          </p:nvSpPr>
          <p:spPr>
            <a:xfrm>
              <a:off x="10084803" y="-1334069"/>
              <a:ext cx="2529007" cy="310158"/>
            </a:xfrm>
            <a:prstGeom prst="rect">
              <a:avLst/>
            </a:prstGeom>
            <a:noFill/>
            <a:ln/>
          </p:spPr>
          <p:txBody>
            <a:bodyPr wrap="none" lIns="0" tIns="0" rIns="0" bIns="0" rtlCol="0" anchor="t"/>
            <a:lstStyle/>
            <a:p>
              <a:pPr marL="0" indent="0" algn="r" rtl="1">
                <a:lnSpc>
                  <a:spcPts val="2400"/>
                </a:lnSpc>
                <a:buNone/>
              </a:pPr>
              <a:r>
                <a:rPr lang="ar-DZ" sz="2400" b="1" dirty="0" smtClean="0">
                  <a:solidFill>
                    <a:schemeClr val="accent6"/>
                  </a:solidFill>
                  <a:cs typeface="+mj-cs"/>
                </a:rPr>
                <a:t>الصندوق الوطني للتوفير والاحتياط</a:t>
              </a:r>
              <a:endParaRPr lang="en-US" sz="2400" b="1" dirty="0">
                <a:solidFill>
                  <a:schemeClr val="accent6"/>
                </a:solidFill>
                <a:cs typeface="+mj-cs"/>
              </a:endParaRPr>
            </a:p>
          </p:txBody>
        </p:sp>
        <p:sp>
          <p:nvSpPr>
            <p:cNvPr id="26" name="Text 4"/>
            <p:cNvSpPr/>
            <p:nvPr/>
          </p:nvSpPr>
          <p:spPr>
            <a:xfrm>
              <a:off x="9077654" y="-925077"/>
              <a:ext cx="3536156" cy="1270159"/>
            </a:xfrm>
            <a:prstGeom prst="rect">
              <a:avLst/>
            </a:prstGeom>
            <a:noFill/>
            <a:ln/>
          </p:spPr>
          <p:txBody>
            <a:bodyPr wrap="square" lIns="0" tIns="0" rIns="0" bIns="0" rtlCol="0" anchor="t"/>
            <a:lstStyle/>
            <a:p>
              <a:pPr algn="just" rtl="1"/>
              <a:r>
                <a:rPr lang="ar-DZ" sz="2000" b="1" dirty="0" smtClean="0">
                  <a:cs typeface="+mj-cs"/>
                </a:rPr>
                <a:t>في </a:t>
              </a:r>
              <a:r>
                <a:rPr lang="ar-DZ" sz="2000" b="1" dirty="0">
                  <a:cs typeface="+mj-cs"/>
                </a:rPr>
                <a:t>نفس السنة، وبقرار من وزارة المالية، تم تكريس الصندوق الوطني للتوفير والاحتياط كبنك وطني مخصص للسكن. هذا التوجه أعطى دفعة قوية للصندوق، حيث ساهم في زيادة حوافز الأسر للحصول على سكن مما أدى إلى ارتفاع موارد الصندوق المالية.</a:t>
              </a:r>
            </a:p>
            <a:p>
              <a:pPr indent="0" algn="just" rtl="1">
                <a:lnSpc>
                  <a:spcPts val="2500"/>
                </a:lnSpc>
                <a:buNone/>
              </a:pPr>
              <a:endParaRPr lang="en-US" sz="2000" b="1" dirty="0">
                <a:cs typeface="+mj-cs"/>
              </a:endParaRPr>
            </a:p>
          </p:txBody>
        </p:sp>
      </p:grpSp>
      <p:sp>
        <p:nvSpPr>
          <p:cNvPr id="27" name="Text 9"/>
          <p:cNvSpPr/>
          <p:nvPr/>
        </p:nvSpPr>
        <p:spPr>
          <a:xfrm>
            <a:off x="6592748" y="5302826"/>
            <a:ext cx="198358" cy="248007"/>
          </a:xfrm>
          <a:prstGeom prst="rect">
            <a:avLst/>
          </a:prstGeom>
          <a:noFill/>
          <a:ln/>
        </p:spPr>
        <p:txBody>
          <a:bodyPr wrap="none" lIns="0" tIns="0" rIns="0" bIns="0" rtlCol="0" anchor="t"/>
          <a:lstStyle/>
          <a:p>
            <a:pPr marL="0" indent="0" algn="l" rtl="1">
              <a:lnSpc>
                <a:spcPts val="2500"/>
              </a:lnSpc>
              <a:buNone/>
            </a:pPr>
            <a:r>
              <a:rPr lang="en-US" b="1" dirty="0" smtClean="0">
                <a:solidFill>
                  <a:srgbClr val="4B4A4A"/>
                </a:solidFill>
                <a:latin typeface="Noto Serif SC Light" pitchFamily="34" charset="0"/>
                <a:ea typeface="Noto Serif SC Light" pitchFamily="34" charset="-122"/>
                <a:cs typeface="Noto Serif SC Light" pitchFamily="34" charset="-120"/>
              </a:rPr>
              <a:t>04</a:t>
            </a:r>
            <a:endParaRPr lang="en-US" b="1" dirty="0"/>
          </a:p>
        </p:txBody>
      </p:sp>
      <p:sp>
        <p:nvSpPr>
          <p:cNvPr id="28" name="Text 9"/>
          <p:cNvSpPr/>
          <p:nvPr/>
        </p:nvSpPr>
        <p:spPr>
          <a:xfrm>
            <a:off x="12925614" y="5272213"/>
            <a:ext cx="198358" cy="248007"/>
          </a:xfrm>
          <a:prstGeom prst="rect">
            <a:avLst/>
          </a:prstGeom>
          <a:noFill/>
          <a:ln/>
        </p:spPr>
        <p:txBody>
          <a:bodyPr wrap="none" lIns="0" tIns="0" rIns="0" bIns="0" rtlCol="0" anchor="t"/>
          <a:lstStyle/>
          <a:p>
            <a:pPr marL="0" indent="0" algn="l" rtl="1">
              <a:lnSpc>
                <a:spcPts val="2500"/>
              </a:lnSpc>
              <a:buNone/>
            </a:pPr>
            <a:r>
              <a:rPr lang="en-US" b="1" dirty="0" smtClean="0">
                <a:solidFill>
                  <a:srgbClr val="4B4A4A"/>
                </a:solidFill>
                <a:latin typeface="Noto Serif SC Light" pitchFamily="34" charset="0"/>
                <a:ea typeface="Noto Serif SC Light" pitchFamily="34" charset="-122"/>
                <a:cs typeface="Noto Serif SC Light" pitchFamily="34" charset="-120"/>
              </a:rPr>
              <a:t>03</a:t>
            </a:r>
            <a:endParaRPr lang="en-US" b="1" dirty="0"/>
          </a:p>
        </p:txBody>
      </p:sp>
      <p:grpSp>
        <p:nvGrpSpPr>
          <p:cNvPr id="32" name="Groupe 31"/>
          <p:cNvGrpSpPr/>
          <p:nvPr/>
        </p:nvGrpSpPr>
        <p:grpSpPr>
          <a:xfrm>
            <a:off x="7727491" y="5358473"/>
            <a:ext cx="5035896" cy="2140848"/>
            <a:chOff x="9165450" y="-1346217"/>
            <a:chExt cx="3536156" cy="1663904"/>
          </a:xfrm>
        </p:grpSpPr>
        <p:sp>
          <p:nvSpPr>
            <p:cNvPr id="33" name="Text 3"/>
            <p:cNvSpPr/>
            <p:nvPr/>
          </p:nvSpPr>
          <p:spPr>
            <a:xfrm>
              <a:off x="10084803" y="-1346217"/>
              <a:ext cx="2529007" cy="310158"/>
            </a:xfrm>
            <a:prstGeom prst="rect">
              <a:avLst/>
            </a:prstGeom>
            <a:noFill/>
            <a:ln/>
          </p:spPr>
          <p:txBody>
            <a:bodyPr wrap="none" lIns="0" tIns="0" rIns="0" bIns="0" rtlCol="0" anchor="t"/>
            <a:lstStyle/>
            <a:p>
              <a:pPr algn="r" rtl="1">
                <a:lnSpc>
                  <a:spcPts val="2400"/>
                </a:lnSpc>
              </a:pPr>
              <a:r>
                <a:rPr lang="ar-DZ" sz="2400" b="1" dirty="0">
                  <a:solidFill>
                    <a:schemeClr val="accent6"/>
                  </a:solidFill>
                  <a:latin typeface="Times New Roman" panose="02020603050405020304" pitchFamily="18" charset="0"/>
                  <a:cs typeface="Times New Roman" panose="02020603050405020304" pitchFamily="18" charset="0"/>
                </a:rPr>
                <a:t>التحويلات </a:t>
              </a:r>
              <a:r>
                <a:rPr lang="ar-DZ" sz="2400" b="1" dirty="0" smtClean="0">
                  <a:solidFill>
                    <a:schemeClr val="accent6"/>
                  </a:solidFill>
                  <a:latin typeface="Times New Roman" panose="02020603050405020304" pitchFamily="18" charset="0"/>
                  <a:cs typeface="Times New Roman" panose="02020603050405020304" pitchFamily="18" charset="0"/>
                </a:rPr>
                <a:t>المصرفية</a:t>
              </a:r>
              <a:endParaRPr lang="en-US" sz="2400" b="1" dirty="0">
                <a:solidFill>
                  <a:schemeClr val="accent6"/>
                </a:solidFill>
                <a:latin typeface="Times New Roman" panose="02020603050405020304" pitchFamily="18" charset="0"/>
                <a:cs typeface="Times New Roman" panose="02020603050405020304" pitchFamily="18" charset="0"/>
              </a:endParaRPr>
            </a:p>
          </p:txBody>
        </p:sp>
        <p:sp>
          <p:nvSpPr>
            <p:cNvPr id="34" name="Text 4"/>
            <p:cNvSpPr/>
            <p:nvPr/>
          </p:nvSpPr>
          <p:spPr>
            <a:xfrm>
              <a:off x="9165450" y="-952472"/>
              <a:ext cx="3536156" cy="1270159"/>
            </a:xfrm>
            <a:prstGeom prst="rect">
              <a:avLst/>
            </a:prstGeom>
            <a:noFill/>
            <a:ln/>
          </p:spPr>
          <p:txBody>
            <a:bodyPr wrap="square" lIns="0" tIns="0" rIns="0" bIns="0" rtlCol="0" anchor="t"/>
            <a:lstStyle/>
            <a:p>
              <a:pPr algn="just" rtl="1">
                <a:lnSpc>
                  <a:spcPts val="2500"/>
                </a:lnSpc>
              </a:pPr>
              <a:r>
                <a:rPr lang="ar-DZ" sz="2000" b="1" dirty="0" smtClean="0">
                  <a:latin typeface="Times New Roman" panose="02020603050405020304" pitchFamily="18" charset="0"/>
                  <a:cs typeface="Times New Roman" panose="02020603050405020304" pitchFamily="18" charset="0"/>
                </a:rPr>
                <a:t> تم </a:t>
              </a:r>
              <a:r>
                <a:rPr lang="ar-DZ" sz="2000" b="1" dirty="0">
                  <a:latin typeface="Times New Roman" panose="02020603050405020304" pitchFamily="18" charset="0"/>
                  <a:cs typeface="Times New Roman" panose="02020603050405020304" pitchFamily="18" charset="0"/>
                </a:rPr>
                <a:t>تحويل اسم الصندوق الجزائري لتنمية </a:t>
              </a:r>
              <a:r>
                <a:rPr lang="fr-FR" sz="2000" b="1" dirty="0" smtClean="0">
                  <a:latin typeface="Times New Roman" panose="02020603050405020304" pitchFamily="18" charset="0"/>
                  <a:cs typeface="Times New Roman" panose="02020603050405020304" pitchFamily="18" charset="0"/>
                </a:rPr>
                <a:t>C.A.D</a:t>
              </a:r>
              <a:r>
                <a:rPr lang="fr-FR" sz="2000" b="1" dirty="0">
                  <a:latin typeface="Times New Roman" panose="02020603050405020304" pitchFamily="18" charset="0"/>
                  <a:cs typeface="Times New Roman" panose="02020603050405020304" pitchFamily="18" charset="0"/>
                </a:rPr>
                <a:t>) </a:t>
              </a:r>
              <a:r>
                <a:rPr lang="ar-DZ" sz="2000" b="1" dirty="0" smtClean="0">
                  <a:latin typeface="Times New Roman" panose="02020603050405020304" pitchFamily="18" charset="0"/>
                  <a:cs typeface="Times New Roman" panose="02020603050405020304" pitchFamily="18" charset="0"/>
                </a:rPr>
                <a:t> إلى </a:t>
              </a:r>
              <a:r>
                <a:rPr lang="ar-DZ" sz="2000" b="1" dirty="0">
                  <a:latin typeface="Times New Roman" panose="02020603050405020304" pitchFamily="18" charset="0"/>
                  <a:cs typeface="Times New Roman" panose="02020603050405020304" pitchFamily="18" charset="0"/>
                </a:rPr>
                <a:t>البنك الجزائري </a:t>
              </a:r>
              <a:r>
                <a:rPr lang="ar-DZ" sz="2000" b="1" dirty="0" smtClean="0">
                  <a:latin typeface="Times New Roman" panose="02020603050405020304" pitchFamily="18" charset="0"/>
                  <a:cs typeface="Times New Roman" panose="02020603050405020304" pitchFamily="18" charset="0"/>
                </a:rPr>
                <a:t>للتنمية</a:t>
              </a:r>
              <a:r>
                <a:rPr lang="fr-FR" sz="2000" b="1" dirty="0" smtClean="0">
                  <a:latin typeface="Times New Roman" panose="02020603050405020304" pitchFamily="18" charset="0"/>
                  <a:cs typeface="Times New Roman" panose="02020603050405020304" pitchFamily="18" charset="0"/>
                </a:rPr>
                <a:t>B.A.D</a:t>
              </a:r>
              <a:r>
                <a:rPr lang="fr-FR" sz="2000" b="1" dirty="0">
                  <a:latin typeface="Times New Roman" panose="02020603050405020304" pitchFamily="18" charset="0"/>
                  <a:cs typeface="Times New Roman" panose="02020603050405020304" pitchFamily="18" charset="0"/>
                </a:rPr>
                <a:t>) </a:t>
              </a:r>
              <a:r>
                <a:rPr lang="ar-DZ" sz="2000" b="1" dirty="0" smtClean="0">
                  <a:latin typeface="Times New Roman" panose="02020603050405020304" pitchFamily="18" charset="0"/>
                  <a:cs typeface="Times New Roman" panose="02020603050405020304" pitchFamily="18" charset="0"/>
                </a:rPr>
                <a:t> بموجب </a:t>
              </a:r>
              <a:r>
                <a:rPr lang="ar-DZ" sz="2000" b="1" dirty="0">
                  <a:latin typeface="Times New Roman" panose="02020603050405020304" pitchFamily="18" charset="0"/>
                  <a:cs typeface="Times New Roman" panose="02020603050405020304" pitchFamily="18" charset="0"/>
                </a:rPr>
                <a:t>القانون رقم 165 الصادر في 7 </a:t>
              </a:r>
              <a:r>
                <a:rPr lang="ar-DZ" sz="2000" b="1" dirty="0" err="1">
                  <a:latin typeface="Times New Roman" panose="02020603050405020304" pitchFamily="18" charset="0"/>
                  <a:cs typeface="Times New Roman" panose="02020603050405020304" pitchFamily="18" charset="0"/>
                </a:rPr>
                <a:t>ماى</a:t>
              </a:r>
              <a:r>
                <a:rPr lang="ar-DZ" sz="2000" b="1" dirty="0">
                  <a:latin typeface="Times New Roman" panose="02020603050405020304" pitchFamily="18" charset="0"/>
                  <a:cs typeface="Times New Roman" panose="02020603050405020304" pitchFamily="18" charset="0"/>
                </a:rPr>
                <a:t> 1963، مما يعكس إعادة الهيكلة وتحسين كفاءة العمليات </a:t>
              </a:r>
              <a:r>
                <a:rPr lang="ar-DZ" sz="2000" b="1" dirty="0" smtClean="0">
                  <a:latin typeface="Times New Roman" panose="02020603050405020304" pitchFamily="18" charset="0"/>
                  <a:cs typeface="Times New Roman" panose="02020603050405020304" pitchFamily="18" charset="0"/>
                </a:rPr>
                <a:t>البنكية.</a:t>
              </a:r>
              <a:endParaRPr lang="ar-DZ" sz="2000" b="1" dirty="0">
                <a:latin typeface="Times New Roman" panose="02020603050405020304" pitchFamily="18" charset="0"/>
                <a:cs typeface="Times New Roman" panose="02020603050405020304" pitchFamily="18" charset="0"/>
              </a:endParaRPr>
            </a:p>
            <a:p>
              <a:pPr indent="0" algn="just" rtl="1">
                <a:lnSpc>
                  <a:spcPts val="2500"/>
                </a:lnSpc>
                <a:buNone/>
              </a:pPr>
              <a:endParaRPr lang="en-US" sz="2000" b="1" dirty="0">
                <a:cs typeface="+mj-cs"/>
              </a:endParaRPr>
            </a:p>
          </p:txBody>
        </p:sp>
      </p:grpSp>
    </p:spTree>
    <p:extLst>
      <p:ext uri="{BB962C8B-B14F-4D97-AF65-F5344CB8AC3E}">
        <p14:creationId xmlns:p14="http://schemas.microsoft.com/office/powerpoint/2010/main" val="4209777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à coins arrondis 11"/>
          <p:cNvSpPr/>
          <p:nvPr/>
        </p:nvSpPr>
        <p:spPr>
          <a:xfrm>
            <a:off x="0" y="-84561"/>
            <a:ext cx="14630400" cy="848490"/>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 name="Text 0"/>
          <p:cNvSpPr/>
          <p:nvPr/>
        </p:nvSpPr>
        <p:spPr>
          <a:xfrm>
            <a:off x="2679680" y="43777"/>
            <a:ext cx="7733467" cy="620078"/>
          </a:xfrm>
          <a:prstGeom prst="rect">
            <a:avLst/>
          </a:prstGeom>
          <a:noFill/>
          <a:ln/>
        </p:spPr>
        <p:txBody>
          <a:bodyPr wrap="none" lIns="0" tIns="0" rIns="0" bIns="0" rtlCol="0" anchor="t"/>
          <a:lstStyle/>
          <a:p>
            <a:pPr marL="742950" indent="-742950" algn="r" rtl="1">
              <a:lnSpc>
                <a:spcPts val="4850"/>
              </a:lnSpc>
              <a:buFont typeface="+mj-lt"/>
              <a:buAutoNum type="arabicPeriod" startAt="2"/>
            </a:pPr>
            <a:r>
              <a:rPr lang="ar-DZ" sz="3200" b="1" dirty="0" smtClean="0">
                <a:solidFill>
                  <a:srgbClr val="006747"/>
                </a:solidFill>
                <a:latin typeface="Noto Serif SC Bold" pitchFamily="34" charset="0"/>
                <a:ea typeface="Noto Serif SC Bold" pitchFamily="34" charset="-122"/>
              </a:rPr>
              <a:t>النظام البنكي في ظل قانون المالية 1982</a:t>
            </a:r>
            <a:endParaRPr lang="en-US" sz="3200" dirty="0"/>
          </a:p>
        </p:txBody>
      </p:sp>
      <p:sp>
        <p:nvSpPr>
          <p:cNvPr id="3" name="Text 1"/>
          <p:cNvSpPr/>
          <p:nvPr/>
        </p:nvSpPr>
        <p:spPr>
          <a:xfrm>
            <a:off x="2679680" y="1115527"/>
            <a:ext cx="10958572" cy="2466130"/>
          </a:xfrm>
          <a:prstGeom prst="rect">
            <a:avLst/>
          </a:prstGeom>
          <a:noFill/>
          <a:ln/>
        </p:spPr>
        <p:txBody>
          <a:bodyPr wrap="square" lIns="0" tIns="0" rIns="0" bIns="0" rtlCol="0" anchor="t"/>
          <a:lstStyle/>
          <a:p>
            <a:pPr marL="0" indent="0" algn="r" rtl="1">
              <a:lnSpc>
                <a:spcPct val="250000"/>
              </a:lnSpc>
              <a:buNone/>
            </a:pP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حدد</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قانون</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المالية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لعام1982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أهدافاً</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جوهرية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تمثلت</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في</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p>
          <a:p>
            <a:pPr marL="342900" indent="-342900" algn="r" rtl="1">
              <a:lnSpc>
                <a:spcPct val="150000"/>
              </a:lnSpc>
              <a:buFont typeface="Wingdings" panose="05000000000000000000" pitchFamily="2" charset="2"/>
              <a:buChar char="q"/>
            </a:pP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تمويل</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الاستثمارات</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المخططة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والاستراتيجية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من</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خلال</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الخزينة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العمومية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شكل</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اعتمادات</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طويلة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الأج</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ل </a:t>
            </a:r>
          </a:p>
          <a:p>
            <a:pPr marL="342900" indent="-342900" algn="r" rtl="1">
              <a:lnSpc>
                <a:spcPct val="150000"/>
              </a:lnSpc>
              <a:buFont typeface="Wingdings" panose="05000000000000000000" pitchFamily="2" charset="2"/>
              <a:buChar char="q"/>
            </a:pP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إلغاء</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الاعتمادات</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متوسطة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المدى</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للاستثمارات</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المخططة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كقاعدة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عامة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مع</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استثناء</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بعض</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الأنشطة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المتعلقة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بالنقل</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والخدمات</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endPar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342900" indent="-342900" algn="r" rtl="1">
              <a:lnSpc>
                <a:spcPct val="150000"/>
              </a:lnSpc>
              <a:buFont typeface="Wingdings" panose="05000000000000000000" pitchFamily="2" charset="2"/>
              <a:buChar char="q"/>
            </a:pP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أدرج</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القانون</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شرطاً</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جوهرياً</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يتعلق</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بضرورة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تحقيق</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الربح</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في</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المشاريع</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التي</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تمولها</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البنوك</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بالنسبة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للقطاع</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العام</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4" name="Shape 2"/>
          <p:cNvSpPr/>
          <p:nvPr/>
        </p:nvSpPr>
        <p:spPr>
          <a:xfrm>
            <a:off x="13403241" y="4656849"/>
            <a:ext cx="446484" cy="446484"/>
          </a:xfrm>
          <a:prstGeom prst="roundRect">
            <a:avLst>
              <a:gd name="adj" fmla="val 40008"/>
            </a:avLst>
          </a:prstGeom>
          <a:solidFill>
            <a:srgbClr val="D1EFE4"/>
          </a:solidFill>
          <a:ln w="7620">
            <a:solidFill>
              <a:srgbClr val="B7D5CA"/>
            </a:solidFill>
            <a:prstDash val="solid"/>
          </a:ln>
        </p:spPr>
      </p:sp>
      <p:sp>
        <p:nvSpPr>
          <p:cNvPr id="5" name="Text 3"/>
          <p:cNvSpPr/>
          <p:nvPr/>
        </p:nvSpPr>
        <p:spPr>
          <a:xfrm>
            <a:off x="13489424" y="4782143"/>
            <a:ext cx="297656" cy="372070"/>
          </a:xfrm>
          <a:prstGeom prst="rect">
            <a:avLst/>
          </a:prstGeom>
          <a:noFill/>
          <a:ln/>
        </p:spPr>
        <p:txBody>
          <a:bodyPr wrap="none" lIns="0" tIns="0" rIns="0" bIns="0" rtlCol="0" anchor="t"/>
          <a:lstStyle/>
          <a:p>
            <a:pPr marL="0" indent="0" algn="ctr" rtl="1">
              <a:lnSpc>
                <a:spcPts val="2300"/>
              </a:lnSpc>
              <a:buNone/>
            </a:pPr>
            <a:r>
              <a:rPr lang="en-US" sz="2300" b="1" dirty="0">
                <a:solidFill>
                  <a:srgbClr val="4B4A4A"/>
                </a:solidFill>
                <a:latin typeface="Noto Serif SC Bold" pitchFamily="34" charset="0"/>
                <a:ea typeface="Noto Serif SC Bold" pitchFamily="34" charset="-122"/>
                <a:cs typeface="Noto Serif SC Bold" pitchFamily="34" charset="-120"/>
              </a:rPr>
              <a:t>1</a:t>
            </a:r>
            <a:endParaRPr lang="en-US" sz="2300" dirty="0"/>
          </a:p>
        </p:txBody>
      </p:sp>
      <p:sp>
        <p:nvSpPr>
          <p:cNvPr id="6" name="Text 4"/>
          <p:cNvSpPr/>
          <p:nvPr/>
        </p:nvSpPr>
        <p:spPr>
          <a:xfrm>
            <a:off x="9601265" y="4770980"/>
            <a:ext cx="3614618" cy="310158"/>
          </a:xfrm>
          <a:prstGeom prst="rect">
            <a:avLst/>
          </a:prstGeom>
          <a:noFill/>
          <a:ln/>
        </p:spPr>
        <p:txBody>
          <a:bodyPr wrap="none" lIns="0" tIns="0" rIns="0" bIns="0" rtlCol="0" anchor="t"/>
          <a:lstStyle/>
          <a:p>
            <a:pPr marL="0" indent="0" algn="r" rtl="1">
              <a:lnSpc>
                <a:spcPts val="2400"/>
              </a:lnSpc>
              <a:buNone/>
            </a:pPr>
            <a:r>
              <a:rPr lang="en-US" sz="1950" b="1" dirty="0">
                <a:solidFill>
                  <a:schemeClr val="accent6"/>
                </a:solidFill>
                <a:latin typeface="Noto Serif SC Bold" pitchFamily="34" charset="0"/>
                <a:ea typeface="Noto Serif SC Bold" pitchFamily="34" charset="-122"/>
                <a:cs typeface="Noto Serif SC Bold" pitchFamily="34" charset="-120"/>
              </a:rPr>
              <a:t>بنك الفلاحة والتنمية الريفية (BADR)</a:t>
            </a:r>
            <a:endParaRPr lang="en-US" sz="1950" dirty="0">
              <a:solidFill>
                <a:schemeClr val="accent6"/>
              </a:solidFill>
            </a:endParaRPr>
          </a:p>
        </p:txBody>
      </p:sp>
      <p:sp>
        <p:nvSpPr>
          <p:cNvPr id="7" name="Text 5"/>
          <p:cNvSpPr/>
          <p:nvPr/>
        </p:nvSpPr>
        <p:spPr>
          <a:xfrm>
            <a:off x="7708738" y="5392234"/>
            <a:ext cx="5580661" cy="1506582"/>
          </a:xfrm>
          <a:prstGeom prst="rect">
            <a:avLst/>
          </a:prstGeom>
          <a:noFill/>
          <a:ln/>
        </p:spPr>
        <p:txBody>
          <a:bodyPr wrap="square" lIns="0" tIns="0" rIns="0" bIns="0" rtlCol="0" anchor="t"/>
          <a:lstStyle/>
          <a:p>
            <a:pPr algn="just" rtl="1">
              <a:lnSpc>
                <a:spcPts val="2500"/>
              </a:lnSpc>
            </a:pP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تأسس في 13 مارس 1982 بموجب المرسوم رقم 82-106 برأسمال قدره 33 مليار دينار جزائري. نتج عن إعادة هيكلة البنك الوطني الجزائري، ويتمتع بالشخصية المعنوي</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ة والاستقلال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المالي</a:t>
            </a: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له القدرة على </a:t>
            </a: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فتح فروع </a:t>
            </a:r>
            <a:r>
              <a:rPr lang="ar-DZ" sz="2000" b="1" dirty="0" err="1">
                <a:solidFill>
                  <a:srgbClr val="4B4A4A"/>
                </a:solidFill>
                <a:latin typeface="Times New Roman" panose="02020603050405020304" pitchFamily="18" charset="0"/>
                <a:ea typeface="Geist" pitchFamily="34" charset="-122"/>
                <a:cs typeface="Times New Roman" panose="02020603050405020304" pitchFamily="18" charset="0"/>
              </a:rPr>
              <a:t>ووكلات</a:t>
            </a: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 وفقًا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لأهدافه. يقع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مقر</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ه</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ال</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رئيسي</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في</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البليدة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8" name="Shape 6"/>
          <p:cNvSpPr/>
          <p:nvPr/>
        </p:nvSpPr>
        <p:spPr>
          <a:xfrm>
            <a:off x="6720657" y="4656849"/>
            <a:ext cx="446484" cy="446484"/>
          </a:xfrm>
          <a:prstGeom prst="roundRect">
            <a:avLst>
              <a:gd name="adj" fmla="val 40008"/>
            </a:avLst>
          </a:prstGeom>
          <a:solidFill>
            <a:srgbClr val="D1EFE4"/>
          </a:solidFill>
          <a:ln w="7620">
            <a:solidFill>
              <a:srgbClr val="B7D5CA"/>
            </a:solidFill>
            <a:prstDash val="solid"/>
          </a:ln>
        </p:spPr>
      </p:sp>
      <p:sp>
        <p:nvSpPr>
          <p:cNvPr id="9" name="Text 7"/>
          <p:cNvSpPr/>
          <p:nvPr/>
        </p:nvSpPr>
        <p:spPr>
          <a:xfrm>
            <a:off x="6819186" y="4770701"/>
            <a:ext cx="297656" cy="372070"/>
          </a:xfrm>
          <a:prstGeom prst="rect">
            <a:avLst/>
          </a:prstGeom>
          <a:noFill/>
          <a:ln/>
        </p:spPr>
        <p:txBody>
          <a:bodyPr wrap="none" lIns="0" tIns="0" rIns="0" bIns="0" rtlCol="0" anchor="t"/>
          <a:lstStyle/>
          <a:p>
            <a:pPr marL="0" indent="0" algn="ctr" rtl="1">
              <a:lnSpc>
                <a:spcPts val="2300"/>
              </a:lnSpc>
              <a:buNone/>
            </a:pPr>
            <a:r>
              <a:rPr lang="en-US" sz="2300" b="1" dirty="0">
                <a:solidFill>
                  <a:srgbClr val="4B4A4A"/>
                </a:solidFill>
                <a:latin typeface="Noto Serif SC Bold" pitchFamily="34" charset="0"/>
                <a:ea typeface="Noto Serif SC Bold" pitchFamily="34" charset="-122"/>
                <a:cs typeface="Noto Serif SC Bold" pitchFamily="34" charset="-120"/>
              </a:rPr>
              <a:t>2</a:t>
            </a:r>
            <a:endParaRPr lang="en-US" sz="2300" dirty="0"/>
          </a:p>
        </p:txBody>
      </p:sp>
      <p:sp>
        <p:nvSpPr>
          <p:cNvPr id="10" name="Text 8"/>
          <p:cNvSpPr/>
          <p:nvPr/>
        </p:nvSpPr>
        <p:spPr>
          <a:xfrm>
            <a:off x="3890963" y="4805781"/>
            <a:ext cx="2655451" cy="310158"/>
          </a:xfrm>
          <a:prstGeom prst="rect">
            <a:avLst/>
          </a:prstGeom>
          <a:noFill/>
          <a:ln/>
        </p:spPr>
        <p:txBody>
          <a:bodyPr wrap="none" lIns="0" tIns="0" rIns="0" bIns="0" rtlCol="0" anchor="t"/>
          <a:lstStyle/>
          <a:p>
            <a:pPr marL="0" indent="0" algn="r" rtl="1">
              <a:lnSpc>
                <a:spcPts val="2400"/>
              </a:lnSpc>
              <a:buNone/>
            </a:pPr>
            <a:r>
              <a:rPr lang="en-US" sz="2400" b="1" dirty="0">
                <a:solidFill>
                  <a:schemeClr val="accent6"/>
                </a:solidFill>
                <a:latin typeface="Times New Roman" panose="02020603050405020304" pitchFamily="18" charset="0"/>
                <a:ea typeface="Noto Serif SC Bold" pitchFamily="34" charset="-122"/>
                <a:cs typeface="Times New Roman" panose="02020603050405020304" pitchFamily="18" charset="0"/>
              </a:rPr>
              <a:t>بنك التنمية المحلية (BDL)</a:t>
            </a:r>
            <a:endParaRPr lang="en-US" sz="2400" dirty="0">
              <a:solidFill>
                <a:schemeClr val="accent6"/>
              </a:solidFill>
              <a:latin typeface="Times New Roman" panose="02020603050405020304" pitchFamily="18" charset="0"/>
              <a:cs typeface="Times New Roman" panose="02020603050405020304" pitchFamily="18" charset="0"/>
            </a:endParaRPr>
          </a:p>
        </p:txBody>
      </p:sp>
      <p:sp>
        <p:nvSpPr>
          <p:cNvPr id="11" name="Text 9"/>
          <p:cNvSpPr/>
          <p:nvPr/>
        </p:nvSpPr>
        <p:spPr>
          <a:xfrm>
            <a:off x="793790" y="5368783"/>
            <a:ext cx="5752624" cy="1270159"/>
          </a:xfrm>
          <a:prstGeom prst="rect">
            <a:avLst/>
          </a:prstGeom>
          <a:noFill/>
          <a:ln/>
        </p:spPr>
        <p:txBody>
          <a:bodyPr wrap="square" lIns="0" tIns="0" rIns="0" bIns="0" rtlCol="0" anchor="t"/>
          <a:lstStyle/>
          <a:p>
            <a:pPr marL="0" indent="0" algn="just" rtl="1">
              <a:lnSpc>
                <a:spcPts val="2500"/>
              </a:lnSpc>
              <a:buNone/>
            </a:pP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تأسس في 30 مايو 1985 بموجب المرسوم رقم 85-85، ناتجاً عن إعادة هيكلة القرض الشعبي الجزائري. </a:t>
            </a:r>
            <a:endPar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0" indent="0" algn="just" rtl="1">
              <a:lnSpc>
                <a:spcPts val="2500"/>
              </a:lnSpc>
              <a:buNone/>
            </a:pP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يعتبر</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آخر بنك تجاري تم تأسيسه قبل دخول الجزائر مرحلة الإصلاحات سنة 1986، مع مقر مركزي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في</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سطاوالي</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بولاية تبازة.</a:t>
            </a:r>
            <a:endParaRPr lang="en-US" sz="20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4" name="Rectangle 13"/>
          <p:cNvSpPr/>
          <p:nvPr/>
        </p:nvSpPr>
        <p:spPr>
          <a:xfrm>
            <a:off x="6943899" y="3735957"/>
            <a:ext cx="9707704" cy="400110"/>
          </a:xfrm>
          <a:prstGeom prst="rect">
            <a:avLst/>
          </a:prstGeom>
        </p:spPr>
        <p:txBody>
          <a:bodyPr wrap="square">
            <a:spAutoFit/>
          </a:bodyPr>
          <a:lstStyle/>
          <a:p>
            <a:pPr>
              <a:buFont typeface="Arial" panose="020B0604020202020204" pitchFamily="34" charset="0"/>
              <a:buChar char="•"/>
            </a:pP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كما نتج </a:t>
            </a: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عن إعادة هيكلة النظام المصرفي الجزائري تأسيس بنكين جديدين:</a:t>
            </a:r>
          </a:p>
        </p:txBody>
      </p:sp>
    </p:spTree>
    <p:extLst>
      <p:ext uri="{BB962C8B-B14F-4D97-AF65-F5344CB8AC3E}">
        <p14:creationId xmlns:p14="http://schemas.microsoft.com/office/powerpoint/2010/main" val="35688540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à coins arrondis 20"/>
          <p:cNvSpPr/>
          <p:nvPr/>
        </p:nvSpPr>
        <p:spPr>
          <a:xfrm>
            <a:off x="-1" y="-17770"/>
            <a:ext cx="14630400" cy="833940"/>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514350" indent="-514350" algn="ctr" rtl="1">
              <a:lnSpc>
                <a:spcPts val="2400"/>
              </a:lnSpc>
              <a:buFont typeface="+mj-lt"/>
              <a:buAutoNum type="arabicPeriod" startAt="3"/>
            </a:pPr>
            <a:r>
              <a:rPr lang="ar-DZ" sz="3200" b="1" dirty="0">
                <a:solidFill>
                  <a:srgbClr val="006747"/>
                </a:solidFill>
                <a:latin typeface="Noto Serif SC Bold" pitchFamily="34" charset="0"/>
                <a:ea typeface="Noto Serif SC Bold" pitchFamily="34" charset="-122"/>
              </a:rPr>
              <a:t>النظام </a:t>
            </a:r>
            <a:r>
              <a:rPr lang="ar-DZ" sz="3200" b="1" dirty="0">
                <a:solidFill>
                  <a:srgbClr val="006747"/>
                </a:solidFill>
                <a:latin typeface="Noto Serif SC Bold" pitchFamily="34" charset="0"/>
                <a:ea typeface="Noto Serif SC Bold" pitchFamily="34" charset="-122"/>
              </a:rPr>
              <a:t>البنكي </a:t>
            </a:r>
            <a:r>
              <a:rPr lang="ar-DZ" sz="3200" b="1" dirty="0">
                <a:solidFill>
                  <a:srgbClr val="006747"/>
                </a:solidFill>
                <a:latin typeface="Noto Serif SC Bold" pitchFamily="34" charset="0"/>
                <a:ea typeface="Noto Serif SC Bold" pitchFamily="34" charset="-122"/>
              </a:rPr>
              <a:t>في ظل قانون 1986</a:t>
            </a:r>
            <a:endParaRPr lang="en-US" sz="3200" b="1" dirty="0">
              <a:solidFill>
                <a:srgbClr val="006747"/>
              </a:solidFill>
              <a:latin typeface="Noto Serif SC Bold" pitchFamily="34" charset="0"/>
              <a:ea typeface="Noto Serif SC Bold" pitchFamily="34" charset="-122"/>
            </a:endParaRPr>
          </a:p>
        </p:txBody>
      </p:sp>
      <p:sp>
        <p:nvSpPr>
          <p:cNvPr id="2" name="Text 0"/>
          <p:cNvSpPr/>
          <p:nvPr/>
        </p:nvSpPr>
        <p:spPr>
          <a:xfrm>
            <a:off x="1448539" y="227728"/>
            <a:ext cx="10614541" cy="586026"/>
          </a:xfrm>
          <a:prstGeom prst="rect">
            <a:avLst/>
          </a:prstGeom>
          <a:noFill/>
          <a:ln/>
        </p:spPr>
        <p:txBody>
          <a:bodyPr wrap="none" lIns="0" tIns="0" rIns="0" bIns="0" rtlCol="0" anchor="t"/>
          <a:lstStyle/>
          <a:p>
            <a:pPr marL="742950" indent="-742950" algn="r" rtl="1">
              <a:lnSpc>
                <a:spcPts val="4600"/>
              </a:lnSpc>
              <a:buFont typeface="+mj-lt"/>
              <a:buAutoNum type="arabicPeriod"/>
            </a:pPr>
            <a:endParaRPr lang="en-US" sz="3650" dirty="0"/>
          </a:p>
        </p:txBody>
      </p:sp>
      <p:sp>
        <p:nvSpPr>
          <p:cNvPr id="3" name="Text 1"/>
          <p:cNvSpPr/>
          <p:nvPr/>
        </p:nvSpPr>
        <p:spPr>
          <a:xfrm>
            <a:off x="750093" y="1131391"/>
            <a:ext cx="13130213" cy="1376511"/>
          </a:xfrm>
          <a:prstGeom prst="rect">
            <a:avLst/>
          </a:prstGeom>
          <a:noFill/>
          <a:ln/>
        </p:spPr>
        <p:txBody>
          <a:bodyPr wrap="square" lIns="0" tIns="0" rIns="0" bIns="0" rtlCol="0" anchor="t"/>
          <a:lstStyle/>
          <a:p>
            <a:pPr marL="0" indent="0" algn="just" rtl="1">
              <a:lnSpc>
                <a:spcPct val="150000"/>
              </a:lnSpc>
              <a:buNone/>
            </a:pP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جاء قانون 86 المتعلق بنظام البنوك والقرض بإجراءات جديدة تهدف إلى تحسين أداء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المنظومة</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ا</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لبنكية أبرزها:</a:t>
            </a:r>
          </a:p>
          <a:p>
            <a:pPr marL="0" indent="0" algn="just" rtl="1">
              <a:lnSpc>
                <a:spcPct val="150000"/>
              </a:lnSpc>
              <a:buNone/>
            </a:pP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استعاد</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البنك المركزي دوره التقليدي كبنك للبنوك، مما سمح له بممارسة المهام الأساسية مثل إدارة السيولة النقدية وضمان الاستقرار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المالي</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تم</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تنظيم</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المنظومة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المصرفية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مستويين</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بفصل</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واضح</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بين</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البنك</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المركزي</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والبنوك</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التجارية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مما</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عزز</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من</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فعالية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وكفاءة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النظام</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المصرفي</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ككل</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4" name="Text 2"/>
          <p:cNvSpPr/>
          <p:nvPr/>
        </p:nvSpPr>
        <p:spPr>
          <a:xfrm>
            <a:off x="10863823" y="3027863"/>
            <a:ext cx="2398514" cy="293013"/>
          </a:xfrm>
          <a:prstGeom prst="rect">
            <a:avLst/>
          </a:prstGeom>
          <a:noFill/>
          <a:ln/>
        </p:spPr>
        <p:txBody>
          <a:bodyPr wrap="none" lIns="0" tIns="0" rIns="0" bIns="0" rtlCol="0" anchor="t"/>
          <a:lstStyle/>
          <a:p>
            <a:pPr indent="0" algn="r" rtl="1">
              <a:lnSpc>
                <a:spcPts val="2300"/>
              </a:lnSpc>
              <a:buNone/>
            </a:pPr>
            <a:r>
              <a:rPr lang="en-US" sz="2400" b="1" dirty="0">
                <a:solidFill>
                  <a:schemeClr val="accent6"/>
                </a:solidFill>
                <a:latin typeface="Times New Roman" panose="02020603050405020304" pitchFamily="18" charset="0"/>
                <a:ea typeface="Noto Serif SC Bold" pitchFamily="34" charset="-122"/>
                <a:cs typeface="Times New Roman" panose="02020603050405020304" pitchFamily="18" charset="0"/>
              </a:rPr>
              <a:t>استعادة دور البنك المركزي</a:t>
            </a:r>
          </a:p>
        </p:txBody>
      </p:sp>
      <p:sp>
        <p:nvSpPr>
          <p:cNvPr id="5" name="Text 3"/>
          <p:cNvSpPr/>
          <p:nvPr/>
        </p:nvSpPr>
        <p:spPr>
          <a:xfrm>
            <a:off x="9894213" y="3569018"/>
            <a:ext cx="3986093" cy="1117239"/>
          </a:xfrm>
          <a:prstGeom prst="rect">
            <a:avLst/>
          </a:prstGeom>
          <a:noFill/>
          <a:ln/>
        </p:spPr>
        <p:txBody>
          <a:bodyPr wrap="square" lIns="0" tIns="0" rIns="0" bIns="0" rtlCol="0" anchor="t"/>
          <a:lstStyle/>
          <a:p>
            <a:pPr marL="0" indent="0" algn="r" rtl="1">
              <a:lnSpc>
                <a:spcPts val="2350"/>
              </a:lnSpc>
              <a:buNone/>
            </a:pP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مما سمح له </a:t>
            </a:r>
            <a:r>
              <a:rPr lang="ar-DZ"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باستعاده</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 دوره </a:t>
            </a:r>
            <a:r>
              <a:rPr lang="ar-DZ"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النقليدي</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 كبنك للبنوك و</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ممارسة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مهامه الرئيسية</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ك</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إدارة</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 السيولة النقدية وضمان الاستقرار المالي</a:t>
            </a:r>
            <a:endParaRPr lang="en-US" sz="2000" b="1" dirty="0">
              <a:latin typeface="Times New Roman" panose="02020603050405020304" pitchFamily="18" charset="0"/>
              <a:cs typeface="Times New Roman" panose="02020603050405020304" pitchFamily="18" charset="0"/>
            </a:endParaRPr>
          </a:p>
        </p:txBody>
      </p:sp>
      <p:pic>
        <p:nvPicPr>
          <p:cNvPr id="6" name="Image 0" descr="preencoded.png"/>
          <p:cNvPicPr>
            <a:picLocks noChangeAspect="1"/>
          </p:cNvPicPr>
          <p:nvPr/>
        </p:nvPicPr>
        <p:blipFill>
          <a:blip r:embed="rId3"/>
          <a:stretch>
            <a:fillRect/>
          </a:stretch>
        </p:blipFill>
        <p:spPr>
          <a:xfrm>
            <a:off x="5017413" y="2587704"/>
            <a:ext cx="4595574" cy="4595574"/>
          </a:xfrm>
          <a:prstGeom prst="rect">
            <a:avLst/>
          </a:prstGeom>
        </p:spPr>
      </p:pic>
      <p:pic>
        <p:nvPicPr>
          <p:cNvPr id="7" name="Image 1" descr="preencoded.png"/>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312170" y="3607772"/>
            <a:ext cx="280511" cy="280511"/>
          </a:xfrm>
          <a:prstGeom prst="rect">
            <a:avLst/>
          </a:prstGeom>
        </p:spPr>
      </p:pic>
      <p:sp>
        <p:nvSpPr>
          <p:cNvPr id="8" name="Text 4"/>
          <p:cNvSpPr/>
          <p:nvPr/>
        </p:nvSpPr>
        <p:spPr>
          <a:xfrm>
            <a:off x="2234327" y="3014549"/>
            <a:ext cx="2501860" cy="293013"/>
          </a:xfrm>
          <a:prstGeom prst="rect">
            <a:avLst/>
          </a:prstGeom>
          <a:noFill/>
          <a:ln/>
        </p:spPr>
        <p:txBody>
          <a:bodyPr wrap="none" lIns="0" tIns="0" rIns="0" bIns="0" rtlCol="0" anchor="t"/>
          <a:lstStyle/>
          <a:p>
            <a:pPr algn="r" rtl="1">
              <a:lnSpc>
                <a:spcPts val="2300"/>
              </a:lnSpc>
            </a:pPr>
            <a:r>
              <a:rPr lang="en-US" sz="2400" b="1" dirty="0">
                <a:solidFill>
                  <a:schemeClr val="accent6"/>
                </a:solidFill>
                <a:latin typeface="Times New Roman" panose="02020603050405020304" pitchFamily="18" charset="0"/>
                <a:ea typeface="Noto Serif SC Bold" pitchFamily="34" charset="-122"/>
                <a:cs typeface="Times New Roman" panose="02020603050405020304" pitchFamily="18" charset="0"/>
              </a:rPr>
              <a:t>فصل المستويات المصرفية</a:t>
            </a:r>
          </a:p>
        </p:txBody>
      </p:sp>
      <p:pic>
        <p:nvPicPr>
          <p:cNvPr id="10" name="Image 2" descr="preencoded.png"/>
          <p:cNvPicPr>
            <a:picLocks noChangeAspect="1"/>
          </p:cNvPicPr>
          <p:nvPr/>
        </p:nvPicPr>
        <p:blipFill>
          <a:blip r:embed="rId6"/>
          <a:stretch>
            <a:fillRect/>
          </a:stretch>
        </p:blipFill>
        <p:spPr>
          <a:xfrm>
            <a:off x="5017413" y="2587704"/>
            <a:ext cx="4595574" cy="4595574"/>
          </a:xfrm>
          <a:prstGeom prst="rect">
            <a:avLst/>
          </a:prstGeom>
        </p:spPr>
      </p:pic>
      <p:pic>
        <p:nvPicPr>
          <p:cNvPr id="11" name="Image 3" descr="preencoded.png"/>
          <p:cNvPicPr>
            <a:picLocks noChangeAspect="1"/>
          </p:cNvPicPr>
          <p:nvPr/>
        </p:nvPicPr>
        <p:blipFill>
          <a:blip r:embed="rId4">
            <a:extLst>
              <a:ext uri="{96DAC541-7B7A-43D3-8B79-37D633B846F1}">
                <asvg:svgBlip xmlns:asvg="http://schemas.microsoft.com/office/drawing/2016/SVG/main" xmlns="" r:embed="rId7"/>
              </a:ext>
            </a:extLst>
          </a:blip>
          <a:stretch>
            <a:fillRect/>
          </a:stretch>
        </p:blipFill>
        <p:spPr>
          <a:xfrm>
            <a:off x="6037481" y="3607772"/>
            <a:ext cx="280511" cy="280511"/>
          </a:xfrm>
          <a:prstGeom prst="rect">
            <a:avLst/>
          </a:prstGeom>
        </p:spPr>
      </p:pic>
      <p:sp>
        <p:nvSpPr>
          <p:cNvPr id="12" name="Text 6"/>
          <p:cNvSpPr/>
          <p:nvPr/>
        </p:nvSpPr>
        <p:spPr>
          <a:xfrm>
            <a:off x="2382328" y="5406977"/>
            <a:ext cx="2344103" cy="293013"/>
          </a:xfrm>
          <a:prstGeom prst="rect">
            <a:avLst/>
          </a:prstGeom>
          <a:noFill/>
          <a:ln/>
        </p:spPr>
        <p:txBody>
          <a:bodyPr wrap="none" lIns="0" tIns="0" rIns="0" bIns="0" rtlCol="0" anchor="t"/>
          <a:lstStyle/>
          <a:p>
            <a:pPr marL="0" indent="0" algn="r" rtl="1">
              <a:lnSpc>
                <a:spcPts val="2300"/>
              </a:lnSpc>
              <a:buNone/>
            </a:pPr>
            <a:r>
              <a:rPr lang="ar-DZ" sz="2400" b="1" dirty="0" smtClean="0">
                <a:solidFill>
                  <a:schemeClr val="accent6"/>
                </a:solidFill>
                <a:latin typeface="Times New Roman" panose="02020603050405020304" pitchFamily="18" charset="0"/>
                <a:ea typeface="Noto Serif SC Bold" pitchFamily="34" charset="-122"/>
                <a:cs typeface="Times New Roman" panose="02020603050405020304" pitchFamily="18" charset="0"/>
              </a:rPr>
              <a:t>استعادة </a:t>
            </a:r>
            <a:r>
              <a:rPr lang="en-US" sz="2400" b="1" dirty="0" err="1" smtClean="0">
                <a:solidFill>
                  <a:schemeClr val="accent6"/>
                </a:solidFill>
                <a:latin typeface="Times New Roman" panose="02020603050405020304" pitchFamily="18" charset="0"/>
                <a:ea typeface="Noto Serif SC Bold" pitchFamily="34" charset="-122"/>
                <a:cs typeface="Times New Roman" panose="02020603050405020304" pitchFamily="18" charset="0"/>
              </a:rPr>
              <a:t>دور</a:t>
            </a:r>
            <a:r>
              <a:rPr lang="en-US" sz="2400" b="1" dirty="0" smtClean="0">
                <a:solidFill>
                  <a:schemeClr val="accent6"/>
                </a:solidFill>
                <a:latin typeface="Times New Roman" panose="02020603050405020304" pitchFamily="18" charset="0"/>
                <a:ea typeface="Noto Serif SC Bold" pitchFamily="34" charset="-122"/>
                <a:cs typeface="Times New Roman" panose="02020603050405020304" pitchFamily="18" charset="0"/>
              </a:rPr>
              <a:t> </a:t>
            </a:r>
            <a:r>
              <a:rPr lang="en-US" sz="2400" b="1" dirty="0">
                <a:solidFill>
                  <a:schemeClr val="accent6"/>
                </a:solidFill>
                <a:latin typeface="Times New Roman" panose="02020603050405020304" pitchFamily="18" charset="0"/>
                <a:ea typeface="Noto Serif SC Bold" pitchFamily="34" charset="-122"/>
                <a:cs typeface="Times New Roman" panose="02020603050405020304" pitchFamily="18" charset="0"/>
              </a:rPr>
              <a:t>مؤسسات التمويل</a:t>
            </a:r>
          </a:p>
        </p:txBody>
      </p:sp>
      <p:pic>
        <p:nvPicPr>
          <p:cNvPr id="14" name="Image 4" descr="preencoded.png"/>
          <p:cNvPicPr>
            <a:picLocks noChangeAspect="1"/>
          </p:cNvPicPr>
          <p:nvPr/>
        </p:nvPicPr>
        <p:blipFill>
          <a:blip r:embed="rId8"/>
          <a:stretch>
            <a:fillRect/>
          </a:stretch>
        </p:blipFill>
        <p:spPr>
          <a:xfrm>
            <a:off x="5017413" y="2587704"/>
            <a:ext cx="4595574" cy="4595574"/>
          </a:xfrm>
          <a:prstGeom prst="rect">
            <a:avLst/>
          </a:prstGeom>
        </p:spPr>
      </p:pic>
      <p:pic>
        <p:nvPicPr>
          <p:cNvPr id="15" name="Image 5" descr="preencoded.png"/>
          <p:cNvPicPr>
            <a:picLocks noChangeAspect="1"/>
          </p:cNvPicPr>
          <p:nvPr/>
        </p:nvPicPr>
        <p:blipFill>
          <a:blip r:embed="rId4">
            <a:extLst>
              <a:ext uri="{96DAC541-7B7A-43D3-8B79-37D633B846F1}">
                <asvg:svgBlip xmlns:asvg="http://schemas.microsoft.com/office/drawing/2016/SVG/main" xmlns="" r:embed="rId9"/>
              </a:ext>
            </a:extLst>
          </a:blip>
          <a:stretch>
            <a:fillRect/>
          </a:stretch>
        </p:blipFill>
        <p:spPr>
          <a:xfrm>
            <a:off x="6037481" y="5882461"/>
            <a:ext cx="280511" cy="280511"/>
          </a:xfrm>
          <a:prstGeom prst="rect">
            <a:avLst/>
          </a:prstGeom>
        </p:spPr>
      </p:pic>
      <p:sp>
        <p:nvSpPr>
          <p:cNvPr id="16" name="Text 8"/>
          <p:cNvSpPr/>
          <p:nvPr/>
        </p:nvSpPr>
        <p:spPr>
          <a:xfrm>
            <a:off x="10918234" y="5499231"/>
            <a:ext cx="2344103" cy="293013"/>
          </a:xfrm>
          <a:prstGeom prst="rect">
            <a:avLst/>
          </a:prstGeom>
          <a:noFill/>
          <a:ln/>
        </p:spPr>
        <p:txBody>
          <a:bodyPr wrap="none" lIns="0" tIns="0" rIns="0" bIns="0" rtlCol="0" anchor="t"/>
          <a:lstStyle/>
          <a:p>
            <a:pPr algn="r" rtl="1">
              <a:lnSpc>
                <a:spcPts val="2300"/>
              </a:lnSpc>
            </a:pPr>
            <a:r>
              <a:rPr lang="ar-DZ" sz="2400" b="1" dirty="0" smtClean="0">
                <a:solidFill>
                  <a:schemeClr val="accent6"/>
                </a:solidFill>
                <a:latin typeface="Times New Roman" panose="02020603050405020304" pitchFamily="18" charset="0"/>
                <a:ea typeface="Noto Serif SC Bold" pitchFamily="34" charset="-122"/>
                <a:cs typeface="Times New Roman" panose="02020603050405020304" pitchFamily="18" charset="0"/>
              </a:rPr>
              <a:t>انشاء </a:t>
            </a:r>
            <a:r>
              <a:rPr lang="en-US" sz="2400" b="1" dirty="0" err="1" smtClean="0">
                <a:solidFill>
                  <a:schemeClr val="accent6"/>
                </a:solidFill>
                <a:latin typeface="Times New Roman" panose="02020603050405020304" pitchFamily="18" charset="0"/>
                <a:ea typeface="Noto Serif SC Bold" pitchFamily="34" charset="-122"/>
                <a:cs typeface="Times New Roman" panose="02020603050405020304" pitchFamily="18" charset="0"/>
              </a:rPr>
              <a:t>هيئات</a:t>
            </a:r>
            <a:r>
              <a:rPr lang="en-US" sz="2400" b="1" dirty="0" smtClean="0">
                <a:solidFill>
                  <a:schemeClr val="accent6"/>
                </a:solidFill>
                <a:latin typeface="Times New Roman" panose="02020603050405020304" pitchFamily="18" charset="0"/>
                <a:ea typeface="Noto Serif SC Bold" pitchFamily="34" charset="-122"/>
                <a:cs typeface="Times New Roman" panose="02020603050405020304" pitchFamily="18" charset="0"/>
              </a:rPr>
              <a:t> </a:t>
            </a:r>
            <a:r>
              <a:rPr lang="en-US" sz="2400" b="1" dirty="0">
                <a:solidFill>
                  <a:schemeClr val="accent6"/>
                </a:solidFill>
                <a:latin typeface="Times New Roman" panose="02020603050405020304" pitchFamily="18" charset="0"/>
                <a:ea typeface="Noto Serif SC Bold" pitchFamily="34" charset="-122"/>
                <a:cs typeface="Times New Roman" panose="02020603050405020304" pitchFamily="18" charset="0"/>
              </a:rPr>
              <a:t>الرقابة</a:t>
            </a:r>
          </a:p>
        </p:txBody>
      </p:sp>
      <p:sp>
        <p:nvSpPr>
          <p:cNvPr id="17" name="Text 9"/>
          <p:cNvSpPr/>
          <p:nvPr/>
        </p:nvSpPr>
        <p:spPr>
          <a:xfrm>
            <a:off x="890707" y="5894546"/>
            <a:ext cx="3986093" cy="1305036"/>
          </a:xfrm>
          <a:prstGeom prst="rect">
            <a:avLst/>
          </a:prstGeom>
          <a:noFill/>
          <a:ln/>
        </p:spPr>
        <p:txBody>
          <a:bodyPr wrap="square" lIns="0" tIns="0" rIns="0" bIns="0" rtlCol="0" anchor="t"/>
          <a:lstStyle/>
          <a:p>
            <a:pPr algn="r" rtl="1">
              <a:lnSpc>
                <a:spcPts val="2350"/>
              </a:lnSpc>
            </a:pP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عادت </a:t>
            </a: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مؤسسات التمويل </a:t>
            </a:r>
            <a:r>
              <a:rPr lang="ar-DZ" sz="2000" b="1" dirty="0" err="1">
                <a:solidFill>
                  <a:srgbClr val="4B4A4A"/>
                </a:solidFill>
                <a:latin typeface="Times New Roman" panose="02020603050405020304" pitchFamily="18" charset="0"/>
                <a:ea typeface="Geist" pitchFamily="34" charset="-122"/>
                <a:cs typeface="Times New Roman" panose="02020603050405020304" pitchFamily="18" charset="0"/>
              </a:rPr>
              <a:t>لمارسة</a:t>
            </a: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 دورها الفعال في تعبئة الادخار وتوزيع القروض، وذلك في إطار المخطط الوطني للقرض، مما ساهم في تقليل دور الخزينة في نظام التمويل وتخفيف العبء عليها.</a:t>
            </a:r>
          </a:p>
          <a:p>
            <a:pPr marL="0" indent="0" algn="r" rtl="1">
              <a:lnSpc>
                <a:spcPts val="2350"/>
              </a:lnSpc>
              <a:buNone/>
            </a:pPr>
            <a:endParaRPr lang="en-US" sz="2000" b="1" dirty="0">
              <a:latin typeface="Times New Roman" panose="02020603050405020304" pitchFamily="18" charset="0"/>
              <a:cs typeface="Times New Roman" panose="02020603050405020304" pitchFamily="18" charset="0"/>
            </a:endParaRPr>
          </a:p>
        </p:txBody>
      </p:sp>
      <p:pic>
        <p:nvPicPr>
          <p:cNvPr id="18" name="Image 6" descr="preencoded.png"/>
          <p:cNvPicPr>
            <a:picLocks noChangeAspect="1"/>
          </p:cNvPicPr>
          <p:nvPr/>
        </p:nvPicPr>
        <p:blipFill>
          <a:blip r:embed="rId10"/>
          <a:stretch>
            <a:fillRect/>
          </a:stretch>
        </p:blipFill>
        <p:spPr>
          <a:xfrm>
            <a:off x="5017413" y="2620416"/>
            <a:ext cx="4595574" cy="4595574"/>
          </a:xfrm>
          <a:prstGeom prst="rect">
            <a:avLst/>
          </a:prstGeom>
        </p:spPr>
      </p:pic>
      <p:pic>
        <p:nvPicPr>
          <p:cNvPr id="19" name="Image 7" descr="preencoded.png"/>
          <p:cNvPicPr>
            <a:picLocks noChangeAspect="1"/>
          </p:cNvPicPr>
          <p:nvPr/>
        </p:nvPicPr>
        <p:blipFill>
          <a:blip r:embed="rId4">
            <a:extLst>
              <a:ext uri="{96DAC541-7B7A-43D3-8B79-37D633B846F1}">
                <asvg:svgBlip xmlns:asvg="http://schemas.microsoft.com/office/drawing/2016/SVG/main" xmlns="" r:embed="rId12"/>
              </a:ext>
            </a:extLst>
          </a:blip>
          <a:stretch>
            <a:fillRect/>
          </a:stretch>
        </p:blipFill>
        <p:spPr>
          <a:xfrm>
            <a:off x="8312170" y="5882461"/>
            <a:ext cx="280511" cy="280511"/>
          </a:xfrm>
          <a:prstGeom prst="rect">
            <a:avLst/>
          </a:prstGeom>
        </p:spPr>
      </p:pic>
      <p:sp>
        <p:nvSpPr>
          <p:cNvPr id="22" name="Rectangle 21"/>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3" name="Text 3"/>
          <p:cNvSpPr/>
          <p:nvPr/>
        </p:nvSpPr>
        <p:spPr>
          <a:xfrm>
            <a:off x="890707" y="3564493"/>
            <a:ext cx="3986093" cy="1117239"/>
          </a:xfrm>
          <a:prstGeom prst="rect">
            <a:avLst/>
          </a:prstGeom>
          <a:noFill/>
          <a:ln/>
        </p:spPr>
        <p:txBody>
          <a:bodyPr wrap="square" lIns="0" tIns="0" rIns="0" bIns="0" rtlCol="0" anchor="t"/>
          <a:lstStyle/>
          <a:p>
            <a:pPr algn="just" rtl="1">
              <a:lnSpc>
                <a:spcPts val="2350"/>
              </a:lnSpc>
            </a:pP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تم</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تنظيم</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نظام البنكي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مستويين</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بفصل</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واضح</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بين</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البنك</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المركزي</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والبنوك</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التجارية</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مما</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عزز</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من</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فعالية</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وكفاءة</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النظام</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المصرفي</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ككل</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24" name="Text 9"/>
          <p:cNvSpPr/>
          <p:nvPr/>
        </p:nvSpPr>
        <p:spPr>
          <a:xfrm>
            <a:off x="9894212" y="6046946"/>
            <a:ext cx="3986093" cy="1305036"/>
          </a:xfrm>
          <a:prstGeom prst="rect">
            <a:avLst/>
          </a:prstGeom>
          <a:noFill/>
          <a:ln/>
        </p:spPr>
        <p:txBody>
          <a:bodyPr wrap="square" lIns="0" tIns="0" rIns="0" bIns="0" rtlCol="0" anchor="t"/>
          <a:lstStyle/>
          <a:p>
            <a:pPr algn="just" rtl="1">
              <a:lnSpc>
                <a:spcPts val="2350"/>
              </a:lnSpc>
            </a:pP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تم إنشاء هيئات رقابة على النظام البنكي وهيئات استشارية أخرى لتعزيز الشفافية </a:t>
            </a:r>
            <a:r>
              <a:rPr lang="ar-DZ" sz="2000" b="1" dirty="0" smtClean="0">
                <a:solidFill>
                  <a:srgbClr val="4B4A4A"/>
                </a:solidFill>
                <a:latin typeface="Times New Roman" panose="02020603050405020304" pitchFamily="18" charset="0"/>
                <a:ea typeface="Geist" pitchFamily="34" charset="-122"/>
                <a:cs typeface="Times New Roman" panose="02020603050405020304" pitchFamily="18" charset="0"/>
              </a:rPr>
              <a:t>وضمان </a:t>
            </a: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الامتثال للمعايير القانونية والمالية.</a:t>
            </a:r>
          </a:p>
          <a:p>
            <a:pPr marL="0" indent="0" algn="r" rtl="1">
              <a:lnSpc>
                <a:spcPts val="2350"/>
              </a:lnSpc>
              <a:buNone/>
            </a:pP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288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à coins arrondis 24"/>
          <p:cNvSpPr/>
          <p:nvPr/>
        </p:nvSpPr>
        <p:spPr>
          <a:xfrm>
            <a:off x="0" y="-84561"/>
            <a:ext cx="14630400" cy="813766"/>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 name="Text 0"/>
          <p:cNvSpPr/>
          <p:nvPr/>
        </p:nvSpPr>
        <p:spPr>
          <a:xfrm>
            <a:off x="2518995" y="131749"/>
            <a:ext cx="8383429" cy="597456"/>
          </a:xfrm>
          <a:prstGeom prst="rect">
            <a:avLst/>
          </a:prstGeom>
          <a:noFill/>
          <a:ln/>
        </p:spPr>
        <p:txBody>
          <a:bodyPr wrap="none" lIns="0" tIns="0" rIns="0" bIns="0" rtlCol="0" anchor="t"/>
          <a:lstStyle/>
          <a:p>
            <a:pPr marL="742950" indent="-742950" algn="ctr" rtl="1">
              <a:lnSpc>
                <a:spcPts val="4700"/>
              </a:lnSpc>
              <a:buFont typeface="+mj-lt"/>
              <a:buAutoNum type="arabicPeriod" startAt="4"/>
            </a:pPr>
            <a:r>
              <a:rPr lang="ar-DZ" sz="3750" b="1" dirty="0" smtClean="0">
                <a:solidFill>
                  <a:srgbClr val="006747"/>
                </a:solidFill>
                <a:latin typeface="Noto Serif SC Bold" pitchFamily="34" charset="0"/>
                <a:ea typeface="Noto Serif SC Bold" pitchFamily="34" charset="-122"/>
                <a:cs typeface="Noto Serif SC Bold" pitchFamily="34" charset="-120"/>
              </a:rPr>
              <a:t>النظام البنكي في ظل قانون 1988</a:t>
            </a:r>
            <a:endParaRPr lang="en-US" sz="3750" dirty="0"/>
          </a:p>
        </p:txBody>
      </p:sp>
      <p:sp>
        <p:nvSpPr>
          <p:cNvPr id="3" name="Text 1"/>
          <p:cNvSpPr/>
          <p:nvPr/>
        </p:nvSpPr>
        <p:spPr>
          <a:xfrm>
            <a:off x="669250" y="1020580"/>
            <a:ext cx="13100685" cy="1214048"/>
          </a:xfrm>
          <a:prstGeom prst="rect">
            <a:avLst/>
          </a:prstGeom>
          <a:noFill/>
          <a:ln/>
        </p:spPr>
        <p:txBody>
          <a:bodyPr wrap="square" lIns="0" tIns="0" rIns="0" bIns="0" rtlCol="0" anchor="t"/>
          <a:lstStyle/>
          <a:p>
            <a:pPr algn="r" rtl="1">
              <a:lnSpc>
                <a:spcPct val="150000"/>
              </a:lnSpc>
            </a:pPr>
            <a:r>
              <a:rPr lang="ar-DZ" sz="2000" b="1" dirty="0" smtClean="0">
                <a:latin typeface="Times New Roman" panose="02020603050405020304" pitchFamily="18" charset="0"/>
                <a:cs typeface="Times New Roman" panose="02020603050405020304" pitchFamily="18" charset="0"/>
              </a:rPr>
              <a:t>دخل </a:t>
            </a:r>
            <a:r>
              <a:rPr lang="ar-DZ" sz="2000" b="1" dirty="0">
                <a:latin typeface="Times New Roman" panose="02020603050405020304" pitchFamily="18" charset="0"/>
                <a:cs typeface="Times New Roman" panose="02020603050405020304" pitchFamily="18" charset="0"/>
              </a:rPr>
              <a:t>القانون 88-06 حيز التنفيذ كجزء من عملية إصلاح النظام المصرفي في الجزائر، حيث عُقدت هذه الإصلاحات لتلبية الاحتياجات الاقتصادية المتزايدة وللتكيف مع التحولات الجذرية في بيئة الأعمال. تميز هذا القانون بالعديد من النقاط الجوهرية التي أضفت طابعًا جديدًا على النظام </a:t>
            </a:r>
            <a:r>
              <a:rPr lang="ar-DZ" sz="2000" b="1" dirty="0" smtClean="0">
                <a:latin typeface="Times New Roman" panose="02020603050405020304" pitchFamily="18" charset="0"/>
                <a:cs typeface="Times New Roman" panose="02020603050405020304" pitchFamily="18" charset="0"/>
              </a:rPr>
              <a:t>البنكي:</a:t>
            </a:r>
            <a:endParaRPr lang="ar-DZ" sz="2000" b="1" dirty="0">
              <a:latin typeface="Times New Roman" panose="02020603050405020304" pitchFamily="18" charset="0"/>
              <a:cs typeface="Times New Roman" panose="02020603050405020304" pitchFamily="18" charset="0"/>
            </a:endParaRPr>
          </a:p>
          <a:p>
            <a:pPr marL="0" indent="0" algn="r" rtl="1">
              <a:lnSpc>
                <a:spcPct val="150000"/>
              </a:lnSpc>
              <a:buNone/>
            </a:pPr>
            <a:endParaRPr lang="en-US" sz="2000" b="1" dirty="0">
              <a:latin typeface="Times New Roman" panose="02020603050405020304" pitchFamily="18" charset="0"/>
              <a:cs typeface="Times New Roman" panose="02020603050405020304" pitchFamily="18" charset="0"/>
            </a:endParaRPr>
          </a:p>
        </p:txBody>
      </p:sp>
      <p:sp>
        <p:nvSpPr>
          <p:cNvPr id="4" name="Shape 2"/>
          <p:cNvSpPr/>
          <p:nvPr/>
        </p:nvSpPr>
        <p:spPr>
          <a:xfrm>
            <a:off x="7410807" y="2482096"/>
            <a:ext cx="6454735" cy="2027039"/>
          </a:xfrm>
          <a:prstGeom prst="roundRect">
            <a:avLst>
              <a:gd name="adj" fmla="val 8490"/>
            </a:avLst>
          </a:prstGeom>
          <a:solidFill>
            <a:schemeClr val="accent6">
              <a:lumMod val="20000"/>
              <a:lumOff val="80000"/>
              <a:alpha val="95000"/>
            </a:schemeClr>
          </a:solidFill>
          <a:ln w="22860">
            <a:solidFill>
              <a:srgbClr val="B7D5CA"/>
            </a:solidFill>
            <a:prstDash val="solid"/>
          </a:ln>
        </p:spPr>
      </p:sp>
      <p:sp>
        <p:nvSpPr>
          <p:cNvPr id="5" name="Shape 3"/>
          <p:cNvSpPr/>
          <p:nvPr/>
        </p:nvSpPr>
        <p:spPr>
          <a:xfrm>
            <a:off x="7433667" y="2504956"/>
            <a:ext cx="6409015" cy="573643"/>
          </a:xfrm>
          <a:prstGeom prst="roundRect">
            <a:avLst>
              <a:gd name="adj" fmla="val 25218"/>
            </a:avLst>
          </a:prstGeom>
          <a:solidFill>
            <a:schemeClr val="accent6">
              <a:lumMod val="60000"/>
              <a:lumOff val="40000"/>
            </a:schemeClr>
          </a:solidFill>
          <a:ln/>
        </p:spPr>
      </p:sp>
      <p:sp>
        <p:nvSpPr>
          <p:cNvPr id="6" name="Text 4"/>
          <p:cNvSpPr/>
          <p:nvPr/>
        </p:nvSpPr>
        <p:spPr>
          <a:xfrm>
            <a:off x="10494764" y="2608659"/>
            <a:ext cx="286822" cy="358497"/>
          </a:xfrm>
          <a:prstGeom prst="rect">
            <a:avLst/>
          </a:prstGeom>
          <a:noFill/>
          <a:ln/>
        </p:spPr>
        <p:txBody>
          <a:bodyPr wrap="none" lIns="0" tIns="0" rIns="0" bIns="0" rtlCol="0" anchor="t"/>
          <a:lstStyle/>
          <a:p>
            <a:pPr marL="0" indent="0" algn="r" rtl="1">
              <a:lnSpc>
                <a:spcPts val="2250"/>
              </a:lnSpc>
              <a:buNone/>
            </a:pPr>
            <a:r>
              <a:rPr lang="en-US" sz="2250" b="1" dirty="0">
                <a:solidFill>
                  <a:srgbClr val="4B4A4A"/>
                </a:solidFill>
                <a:latin typeface="Noto Serif SC Bold" pitchFamily="34" charset="0"/>
                <a:ea typeface="Noto Serif SC Bold" pitchFamily="34" charset="-122"/>
                <a:cs typeface="Noto Serif SC Bold" pitchFamily="34" charset="-120"/>
              </a:rPr>
              <a:t>1</a:t>
            </a:r>
            <a:endParaRPr lang="en-US" sz="2250" dirty="0"/>
          </a:p>
        </p:txBody>
      </p:sp>
      <p:sp>
        <p:nvSpPr>
          <p:cNvPr id="7" name="Text 5"/>
          <p:cNvSpPr/>
          <p:nvPr/>
        </p:nvSpPr>
        <p:spPr>
          <a:xfrm>
            <a:off x="11261288" y="3269813"/>
            <a:ext cx="2390180" cy="298847"/>
          </a:xfrm>
          <a:prstGeom prst="rect">
            <a:avLst/>
          </a:prstGeom>
          <a:noFill/>
          <a:ln/>
        </p:spPr>
        <p:txBody>
          <a:bodyPr wrap="none" lIns="0" tIns="0" rIns="0" bIns="0" rtlCol="0" anchor="t"/>
          <a:lstStyle/>
          <a:p>
            <a:pPr marL="0" indent="0" algn="r" rtl="1">
              <a:lnSpc>
                <a:spcPts val="2350"/>
              </a:lnSpc>
              <a:buNone/>
            </a:pPr>
            <a:r>
              <a:rPr lang="en-US" sz="2400" b="1" dirty="0">
                <a:solidFill>
                  <a:schemeClr val="accent6"/>
                </a:solidFill>
                <a:latin typeface="Times New Roman" panose="02020603050405020304" pitchFamily="18" charset="0"/>
                <a:ea typeface="Noto Serif SC Bold" pitchFamily="34" charset="-122"/>
                <a:cs typeface="Times New Roman" panose="02020603050405020304" pitchFamily="18" charset="0"/>
              </a:rPr>
              <a:t>استقلالية البنوك</a:t>
            </a:r>
            <a:endParaRPr lang="en-US" sz="2400" dirty="0">
              <a:solidFill>
                <a:schemeClr val="accent6"/>
              </a:solidFill>
              <a:latin typeface="Times New Roman" panose="02020603050405020304" pitchFamily="18" charset="0"/>
              <a:cs typeface="Times New Roman" panose="02020603050405020304" pitchFamily="18" charset="0"/>
            </a:endParaRPr>
          </a:p>
        </p:txBody>
      </p:sp>
      <p:sp>
        <p:nvSpPr>
          <p:cNvPr id="8" name="Text 6"/>
          <p:cNvSpPr/>
          <p:nvPr/>
        </p:nvSpPr>
        <p:spPr>
          <a:xfrm>
            <a:off x="7624882" y="3683317"/>
            <a:ext cx="6026587" cy="611743"/>
          </a:xfrm>
          <a:prstGeom prst="rect">
            <a:avLst/>
          </a:prstGeom>
          <a:noFill/>
          <a:ln/>
        </p:spPr>
        <p:txBody>
          <a:bodyPr wrap="square" lIns="0" tIns="0" rIns="0" bIns="0" rtlCol="0" anchor="t"/>
          <a:lstStyle/>
          <a:p>
            <a:pPr marL="0" indent="0" algn="r" rtl="1">
              <a:lnSpc>
                <a:spcPts val="2400"/>
              </a:lnSpc>
              <a:buNone/>
            </a:pP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تمتع البنوك بالاستقلالية اللازمة لتحسين كفاءتها التنافسية واتخاذ قرارات مرنة وفعالة.</a:t>
            </a:r>
            <a:endParaRPr lang="en-US" sz="2000" b="1" dirty="0">
              <a:latin typeface="Times New Roman" panose="02020603050405020304" pitchFamily="18" charset="0"/>
              <a:cs typeface="Times New Roman" panose="02020603050405020304" pitchFamily="18" charset="0"/>
            </a:endParaRPr>
          </a:p>
        </p:txBody>
      </p:sp>
      <p:sp>
        <p:nvSpPr>
          <p:cNvPr id="9" name="Shape 7"/>
          <p:cNvSpPr/>
          <p:nvPr/>
        </p:nvSpPr>
        <p:spPr>
          <a:xfrm>
            <a:off x="753428" y="2525431"/>
            <a:ext cx="6454735" cy="2027039"/>
          </a:xfrm>
          <a:prstGeom prst="roundRect">
            <a:avLst>
              <a:gd name="adj" fmla="val 8490"/>
            </a:avLst>
          </a:prstGeom>
          <a:solidFill>
            <a:schemeClr val="accent6">
              <a:lumMod val="20000"/>
              <a:lumOff val="80000"/>
              <a:alpha val="95000"/>
            </a:schemeClr>
          </a:solidFill>
          <a:ln w="22860">
            <a:solidFill>
              <a:srgbClr val="B7D5CA"/>
            </a:solidFill>
            <a:prstDash val="solid"/>
          </a:ln>
        </p:spPr>
      </p:sp>
      <p:sp>
        <p:nvSpPr>
          <p:cNvPr id="10" name="Shape 8"/>
          <p:cNvSpPr/>
          <p:nvPr/>
        </p:nvSpPr>
        <p:spPr>
          <a:xfrm>
            <a:off x="787718" y="2504956"/>
            <a:ext cx="6409015" cy="573643"/>
          </a:xfrm>
          <a:prstGeom prst="roundRect">
            <a:avLst>
              <a:gd name="adj" fmla="val 25218"/>
            </a:avLst>
          </a:prstGeom>
          <a:solidFill>
            <a:schemeClr val="accent6">
              <a:lumMod val="60000"/>
              <a:lumOff val="40000"/>
            </a:schemeClr>
          </a:solidFill>
          <a:ln/>
        </p:spPr>
      </p:sp>
      <p:sp>
        <p:nvSpPr>
          <p:cNvPr id="11" name="Text 9"/>
          <p:cNvSpPr/>
          <p:nvPr/>
        </p:nvSpPr>
        <p:spPr>
          <a:xfrm>
            <a:off x="3848814" y="2608659"/>
            <a:ext cx="286822" cy="358497"/>
          </a:xfrm>
          <a:prstGeom prst="rect">
            <a:avLst/>
          </a:prstGeom>
          <a:noFill/>
          <a:ln/>
        </p:spPr>
        <p:txBody>
          <a:bodyPr wrap="none" lIns="0" tIns="0" rIns="0" bIns="0" rtlCol="0" anchor="t"/>
          <a:lstStyle/>
          <a:p>
            <a:pPr marL="0" indent="0" algn="r" rtl="1">
              <a:lnSpc>
                <a:spcPts val="2250"/>
              </a:lnSpc>
              <a:buNone/>
            </a:pPr>
            <a:r>
              <a:rPr lang="en-US" sz="2250" b="1" dirty="0">
                <a:solidFill>
                  <a:srgbClr val="4B4A4A"/>
                </a:solidFill>
                <a:latin typeface="Noto Serif SC Bold" pitchFamily="34" charset="0"/>
                <a:ea typeface="Noto Serif SC Bold" pitchFamily="34" charset="-122"/>
                <a:cs typeface="Noto Serif SC Bold" pitchFamily="34" charset="-120"/>
              </a:rPr>
              <a:t>2</a:t>
            </a:r>
            <a:endParaRPr lang="en-US" sz="2250" dirty="0"/>
          </a:p>
        </p:txBody>
      </p:sp>
      <p:sp>
        <p:nvSpPr>
          <p:cNvPr id="12" name="Text 10"/>
          <p:cNvSpPr/>
          <p:nvPr/>
        </p:nvSpPr>
        <p:spPr>
          <a:xfrm>
            <a:off x="4615339" y="3269813"/>
            <a:ext cx="2390180" cy="298847"/>
          </a:xfrm>
          <a:prstGeom prst="rect">
            <a:avLst/>
          </a:prstGeom>
          <a:noFill/>
          <a:ln/>
        </p:spPr>
        <p:txBody>
          <a:bodyPr wrap="none" lIns="0" tIns="0" rIns="0" bIns="0" rtlCol="0" anchor="t"/>
          <a:lstStyle/>
          <a:p>
            <a:pPr algn="r" rtl="1">
              <a:lnSpc>
                <a:spcPts val="2350"/>
              </a:lnSpc>
            </a:pPr>
            <a:r>
              <a:rPr lang="en-US" sz="2400" b="1" dirty="0">
                <a:solidFill>
                  <a:schemeClr val="accent6"/>
                </a:solidFill>
                <a:latin typeface="Times New Roman" panose="02020603050405020304" pitchFamily="18" charset="0"/>
                <a:ea typeface="Noto Serif SC Bold" pitchFamily="34" charset="-122"/>
                <a:cs typeface="Times New Roman" panose="02020603050405020304" pitchFamily="18" charset="0"/>
              </a:rPr>
              <a:t>تعزيز دور البنك المركزي</a:t>
            </a:r>
          </a:p>
        </p:txBody>
      </p:sp>
      <p:sp>
        <p:nvSpPr>
          <p:cNvPr id="13" name="Text 11"/>
          <p:cNvSpPr/>
          <p:nvPr/>
        </p:nvSpPr>
        <p:spPr>
          <a:xfrm>
            <a:off x="978932" y="3683317"/>
            <a:ext cx="6026587" cy="611743"/>
          </a:xfrm>
          <a:prstGeom prst="rect">
            <a:avLst/>
          </a:prstGeom>
          <a:noFill/>
          <a:ln/>
        </p:spPr>
        <p:txBody>
          <a:bodyPr wrap="square" lIns="0" tIns="0" rIns="0" bIns="0" rtlCol="0" anchor="t"/>
          <a:lstStyle/>
          <a:p>
            <a:pPr marL="0" indent="0" algn="r" rtl="1">
              <a:lnSpc>
                <a:spcPts val="2400"/>
              </a:lnSpc>
              <a:buNone/>
            </a:pP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عمل القانون على تعزيز دور البنك المركزي كجهة تنظيمية ورقابية، مع إعفاؤه من تقديم كفالات أو مصاريف قضائية.</a:t>
            </a:r>
            <a:endParaRPr lang="en-US" sz="2000" b="1" dirty="0">
              <a:latin typeface="Times New Roman" panose="02020603050405020304" pitchFamily="18" charset="0"/>
              <a:cs typeface="Times New Roman" panose="02020603050405020304" pitchFamily="18" charset="0"/>
            </a:endParaRPr>
          </a:p>
        </p:txBody>
      </p:sp>
      <p:sp>
        <p:nvSpPr>
          <p:cNvPr id="14" name="Shape 12"/>
          <p:cNvSpPr/>
          <p:nvPr/>
        </p:nvSpPr>
        <p:spPr>
          <a:xfrm>
            <a:off x="7433667" y="4700348"/>
            <a:ext cx="6454735" cy="2221020"/>
          </a:xfrm>
          <a:prstGeom prst="roundRect">
            <a:avLst>
              <a:gd name="adj" fmla="val 8490"/>
            </a:avLst>
          </a:prstGeom>
          <a:solidFill>
            <a:schemeClr val="accent6">
              <a:lumMod val="20000"/>
              <a:lumOff val="80000"/>
              <a:alpha val="95000"/>
            </a:schemeClr>
          </a:solidFill>
          <a:ln w="22860">
            <a:solidFill>
              <a:srgbClr val="B7D5CA"/>
            </a:solidFill>
            <a:prstDash val="solid"/>
          </a:ln>
        </p:spPr>
      </p:sp>
      <p:sp>
        <p:nvSpPr>
          <p:cNvPr id="15" name="Shape 13"/>
          <p:cNvSpPr/>
          <p:nvPr/>
        </p:nvSpPr>
        <p:spPr>
          <a:xfrm>
            <a:off x="7433667" y="4723209"/>
            <a:ext cx="6454735" cy="573643"/>
          </a:xfrm>
          <a:prstGeom prst="roundRect">
            <a:avLst>
              <a:gd name="adj" fmla="val 25218"/>
            </a:avLst>
          </a:prstGeom>
          <a:solidFill>
            <a:schemeClr val="accent6">
              <a:lumMod val="60000"/>
              <a:lumOff val="40000"/>
            </a:schemeClr>
          </a:solidFill>
          <a:ln/>
        </p:spPr>
      </p:sp>
      <p:sp>
        <p:nvSpPr>
          <p:cNvPr id="16" name="Text 14"/>
          <p:cNvSpPr/>
          <p:nvPr/>
        </p:nvSpPr>
        <p:spPr>
          <a:xfrm>
            <a:off x="10494764" y="4826913"/>
            <a:ext cx="286822" cy="358497"/>
          </a:xfrm>
          <a:prstGeom prst="rect">
            <a:avLst/>
          </a:prstGeom>
          <a:noFill/>
          <a:ln/>
        </p:spPr>
        <p:txBody>
          <a:bodyPr wrap="none" lIns="0" tIns="0" rIns="0" bIns="0" rtlCol="0" anchor="t"/>
          <a:lstStyle/>
          <a:p>
            <a:pPr marL="0" indent="0" algn="r" rtl="1">
              <a:lnSpc>
                <a:spcPts val="2250"/>
              </a:lnSpc>
              <a:buNone/>
            </a:pPr>
            <a:r>
              <a:rPr lang="en-US" sz="2250" b="1" dirty="0">
                <a:solidFill>
                  <a:srgbClr val="4B4A4A"/>
                </a:solidFill>
                <a:latin typeface="Noto Serif SC Bold" pitchFamily="34" charset="0"/>
                <a:ea typeface="Noto Serif SC Bold" pitchFamily="34" charset="-122"/>
                <a:cs typeface="Noto Serif SC Bold" pitchFamily="34" charset="-120"/>
              </a:rPr>
              <a:t>3</a:t>
            </a:r>
            <a:endParaRPr lang="en-US" sz="2250" dirty="0"/>
          </a:p>
        </p:txBody>
      </p:sp>
      <p:sp>
        <p:nvSpPr>
          <p:cNvPr id="17" name="Text 15"/>
          <p:cNvSpPr/>
          <p:nvPr/>
        </p:nvSpPr>
        <p:spPr>
          <a:xfrm>
            <a:off x="11261288" y="5488067"/>
            <a:ext cx="2390180" cy="298847"/>
          </a:xfrm>
          <a:prstGeom prst="rect">
            <a:avLst/>
          </a:prstGeom>
          <a:noFill/>
          <a:ln/>
        </p:spPr>
        <p:txBody>
          <a:bodyPr wrap="none" lIns="0" tIns="0" rIns="0" bIns="0" rtlCol="0" anchor="t"/>
          <a:lstStyle/>
          <a:p>
            <a:pPr marL="0" indent="0" algn="r" rtl="1">
              <a:lnSpc>
                <a:spcPts val="2350"/>
              </a:lnSpc>
              <a:buNone/>
            </a:pPr>
            <a:r>
              <a:rPr lang="ar-DZ" sz="2400" b="1" dirty="0" smtClean="0">
                <a:solidFill>
                  <a:schemeClr val="accent6"/>
                </a:solidFill>
                <a:latin typeface="Times New Roman" panose="02020603050405020304" pitchFamily="18" charset="0"/>
                <a:ea typeface="Noto Serif SC Bold" pitchFamily="34" charset="-122"/>
                <a:cs typeface="Times New Roman" panose="02020603050405020304" pitchFamily="18" charset="0"/>
              </a:rPr>
              <a:t>تطبيق </a:t>
            </a:r>
            <a:r>
              <a:rPr lang="en-US" sz="2400" b="1" dirty="0" err="1" smtClean="0">
                <a:solidFill>
                  <a:schemeClr val="accent6"/>
                </a:solidFill>
                <a:latin typeface="Times New Roman" panose="02020603050405020304" pitchFamily="18" charset="0"/>
                <a:ea typeface="Noto Serif SC Bold" pitchFamily="34" charset="-122"/>
                <a:cs typeface="Times New Roman" panose="02020603050405020304" pitchFamily="18" charset="0"/>
              </a:rPr>
              <a:t>القواع</a:t>
            </a:r>
            <a:r>
              <a:rPr lang="ar-DZ" sz="2400" b="1" dirty="0">
                <a:solidFill>
                  <a:schemeClr val="accent6"/>
                </a:solidFill>
                <a:latin typeface="Times New Roman" panose="02020603050405020304" pitchFamily="18" charset="0"/>
                <a:ea typeface="Noto Serif SC Bold" pitchFamily="34" charset="-122"/>
                <a:cs typeface="Times New Roman" panose="02020603050405020304" pitchFamily="18" charset="0"/>
              </a:rPr>
              <a:t>د</a:t>
            </a:r>
            <a:r>
              <a:rPr lang="en-US" sz="2400" b="1" dirty="0">
                <a:solidFill>
                  <a:schemeClr val="accent6"/>
                </a:solidFill>
                <a:latin typeface="Times New Roman" panose="02020603050405020304" pitchFamily="18" charset="0"/>
                <a:ea typeface="Noto Serif SC Bold" pitchFamily="34" charset="-122"/>
                <a:cs typeface="Times New Roman" panose="02020603050405020304" pitchFamily="18" charset="0"/>
              </a:rPr>
              <a:t> </a:t>
            </a:r>
            <a:r>
              <a:rPr lang="en-US" sz="2400" b="1" dirty="0">
                <a:solidFill>
                  <a:schemeClr val="accent6"/>
                </a:solidFill>
                <a:latin typeface="Times New Roman" panose="02020603050405020304" pitchFamily="18" charset="0"/>
                <a:ea typeface="Noto Serif SC Bold" pitchFamily="34" charset="-122"/>
                <a:cs typeface="Times New Roman" panose="02020603050405020304" pitchFamily="18" charset="0"/>
              </a:rPr>
              <a:t>التجارية</a:t>
            </a:r>
          </a:p>
        </p:txBody>
      </p:sp>
      <p:sp>
        <p:nvSpPr>
          <p:cNvPr id="18" name="Text 16"/>
          <p:cNvSpPr/>
          <p:nvPr/>
        </p:nvSpPr>
        <p:spPr>
          <a:xfrm>
            <a:off x="7624882" y="5901571"/>
            <a:ext cx="6026587" cy="982441"/>
          </a:xfrm>
          <a:prstGeom prst="rect">
            <a:avLst/>
          </a:prstGeom>
          <a:noFill/>
          <a:ln/>
        </p:spPr>
        <p:txBody>
          <a:bodyPr wrap="square" lIns="0" tIns="0" rIns="0" bIns="0" rtlCol="0" anchor="t"/>
          <a:lstStyle/>
          <a:p>
            <a:pPr algn="just" rtl="1">
              <a:lnSpc>
                <a:spcPts val="2400"/>
              </a:lnSpc>
            </a:pP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إخضاع جميع البنوك للقواعد التجارية، مما يعني أن عملياتها تخضع لمبادئ الاقتصاد الحر والاستقلال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المالي</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a:t>
            </a: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أُدخلت مبادئ الربحية والجدوى الاقتصادية كمعايير أساسية في تقديم القروض</a:t>
            </a:r>
            <a:r>
              <a:rPr lang="ar-DZ" sz="2000" dirty="0"/>
              <a:t>.</a:t>
            </a:r>
          </a:p>
          <a:p>
            <a:pPr marL="0" indent="0" algn="r" rtl="1">
              <a:lnSpc>
                <a:spcPts val="2400"/>
              </a:lnSpc>
              <a:buNone/>
            </a:pPr>
            <a:endParaRPr lang="en-US" sz="2000" b="1" dirty="0">
              <a:latin typeface="Times New Roman" panose="02020603050405020304" pitchFamily="18" charset="0"/>
              <a:cs typeface="Times New Roman" panose="02020603050405020304" pitchFamily="18" charset="0"/>
            </a:endParaRPr>
          </a:p>
        </p:txBody>
      </p:sp>
      <p:sp>
        <p:nvSpPr>
          <p:cNvPr id="19" name="Shape 17"/>
          <p:cNvSpPr/>
          <p:nvPr/>
        </p:nvSpPr>
        <p:spPr>
          <a:xfrm>
            <a:off x="764858" y="4700349"/>
            <a:ext cx="6454735" cy="2221019"/>
          </a:xfrm>
          <a:prstGeom prst="roundRect">
            <a:avLst>
              <a:gd name="adj" fmla="val 8490"/>
            </a:avLst>
          </a:prstGeom>
          <a:solidFill>
            <a:schemeClr val="accent6">
              <a:lumMod val="20000"/>
              <a:lumOff val="80000"/>
              <a:alpha val="95000"/>
            </a:schemeClr>
          </a:solidFill>
          <a:ln w="22860">
            <a:solidFill>
              <a:srgbClr val="B7D5CA"/>
            </a:solidFill>
            <a:prstDash val="solid"/>
          </a:ln>
        </p:spPr>
      </p:sp>
      <p:sp>
        <p:nvSpPr>
          <p:cNvPr id="20" name="Shape 18"/>
          <p:cNvSpPr/>
          <p:nvPr/>
        </p:nvSpPr>
        <p:spPr>
          <a:xfrm>
            <a:off x="787718" y="4723209"/>
            <a:ext cx="6409015" cy="573643"/>
          </a:xfrm>
          <a:prstGeom prst="roundRect">
            <a:avLst>
              <a:gd name="adj" fmla="val 25218"/>
            </a:avLst>
          </a:prstGeom>
          <a:solidFill>
            <a:schemeClr val="accent6">
              <a:lumMod val="60000"/>
              <a:lumOff val="40000"/>
            </a:schemeClr>
          </a:solidFill>
          <a:ln/>
        </p:spPr>
      </p:sp>
      <p:sp>
        <p:nvSpPr>
          <p:cNvPr id="21" name="Text 19"/>
          <p:cNvSpPr/>
          <p:nvPr/>
        </p:nvSpPr>
        <p:spPr>
          <a:xfrm>
            <a:off x="3848814" y="4826913"/>
            <a:ext cx="286822" cy="358497"/>
          </a:xfrm>
          <a:prstGeom prst="rect">
            <a:avLst/>
          </a:prstGeom>
          <a:noFill/>
          <a:ln/>
        </p:spPr>
        <p:txBody>
          <a:bodyPr wrap="none" lIns="0" tIns="0" rIns="0" bIns="0" rtlCol="0" anchor="t"/>
          <a:lstStyle/>
          <a:p>
            <a:pPr marL="0" indent="0" algn="r" rtl="1">
              <a:lnSpc>
                <a:spcPts val="2250"/>
              </a:lnSpc>
              <a:buNone/>
            </a:pPr>
            <a:r>
              <a:rPr lang="en-US" sz="2250" b="1" dirty="0">
                <a:solidFill>
                  <a:srgbClr val="4B4A4A"/>
                </a:solidFill>
                <a:latin typeface="Noto Serif SC Bold" pitchFamily="34" charset="0"/>
                <a:ea typeface="Noto Serif SC Bold" pitchFamily="34" charset="-122"/>
                <a:cs typeface="Noto Serif SC Bold" pitchFamily="34" charset="-120"/>
              </a:rPr>
              <a:t>4</a:t>
            </a:r>
            <a:endParaRPr lang="en-US" sz="2250" dirty="0"/>
          </a:p>
        </p:txBody>
      </p:sp>
      <p:sp>
        <p:nvSpPr>
          <p:cNvPr id="22" name="Text 20"/>
          <p:cNvSpPr/>
          <p:nvPr/>
        </p:nvSpPr>
        <p:spPr>
          <a:xfrm>
            <a:off x="4615339" y="5488067"/>
            <a:ext cx="2390180" cy="298847"/>
          </a:xfrm>
          <a:prstGeom prst="rect">
            <a:avLst/>
          </a:prstGeom>
          <a:noFill/>
          <a:ln/>
        </p:spPr>
        <p:txBody>
          <a:bodyPr wrap="none" lIns="0" tIns="0" rIns="0" bIns="0" rtlCol="0" anchor="t"/>
          <a:lstStyle/>
          <a:p>
            <a:pPr indent="0" algn="r" rtl="1">
              <a:lnSpc>
                <a:spcPts val="2350"/>
              </a:lnSpc>
              <a:buNone/>
            </a:pPr>
            <a:r>
              <a:rPr lang="en-US" sz="2400" b="1" dirty="0">
                <a:solidFill>
                  <a:schemeClr val="accent6"/>
                </a:solidFill>
                <a:latin typeface="Times New Roman" panose="02020603050405020304" pitchFamily="18" charset="0"/>
                <a:ea typeface="Noto Serif SC Bold" pitchFamily="34" charset="-122"/>
                <a:cs typeface="Times New Roman" panose="02020603050405020304" pitchFamily="18" charset="0"/>
              </a:rPr>
              <a:t>مفهوم المردودية</a:t>
            </a:r>
          </a:p>
        </p:txBody>
      </p:sp>
      <p:sp>
        <p:nvSpPr>
          <p:cNvPr id="23" name="Text 21"/>
          <p:cNvSpPr/>
          <p:nvPr/>
        </p:nvSpPr>
        <p:spPr>
          <a:xfrm>
            <a:off x="978932" y="5901571"/>
            <a:ext cx="6026587" cy="611743"/>
          </a:xfrm>
          <a:prstGeom prst="rect">
            <a:avLst/>
          </a:prstGeom>
          <a:noFill/>
          <a:ln/>
        </p:spPr>
        <p:txBody>
          <a:bodyPr wrap="square" lIns="0" tIns="0" rIns="0" bIns="0" rtlCol="0" anchor="t"/>
          <a:lstStyle/>
          <a:p>
            <a:pPr marL="0" indent="0" algn="r" rtl="1">
              <a:lnSpc>
                <a:spcPts val="2400"/>
              </a:lnSpc>
              <a:buNone/>
            </a:pP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إدخال مفهوم المردودية على المعاملات البنكية، مما يعني أن البنوك ملزمة بتحقيق عوائد مالية جيدة على استثماراتها.</a:t>
            </a:r>
            <a:endParaRPr lang="en-US" sz="2000" b="1" dirty="0">
              <a:latin typeface="Times New Roman" panose="02020603050405020304" pitchFamily="18" charset="0"/>
              <a:cs typeface="Times New Roman" panose="02020603050405020304" pitchFamily="18" charset="0"/>
            </a:endParaRPr>
          </a:p>
        </p:txBody>
      </p:sp>
      <p:sp>
        <p:nvSpPr>
          <p:cNvPr id="24" name="Text 22"/>
          <p:cNvSpPr/>
          <p:nvPr/>
        </p:nvSpPr>
        <p:spPr>
          <a:xfrm>
            <a:off x="764858" y="6942415"/>
            <a:ext cx="13100685" cy="611743"/>
          </a:xfrm>
          <a:prstGeom prst="rect">
            <a:avLst/>
          </a:prstGeom>
          <a:noFill/>
          <a:ln/>
        </p:spPr>
        <p:txBody>
          <a:bodyPr wrap="square" lIns="0" tIns="0" rIns="0" bIns="0" rtlCol="0" anchor="t"/>
          <a:lstStyle/>
          <a:p>
            <a:pPr marL="0" indent="0" algn="r" rtl="1">
              <a:lnSpc>
                <a:spcPts val="2400"/>
              </a:lnSpc>
              <a:buNone/>
            </a:pPr>
            <a:endParaRPr lang="en-US" sz="15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180643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à coins arrondis 24"/>
          <p:cNvSpPr/>
          <p:nvPr/>
        </p:nvSpPr>
        <p:spPr>
          <a:xfrm>
            <a:off x="0" y="-84561"/>
            <a:ext cx="14630400" cy="813766"/>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 name="Text 0"/>
          <p:cNvSpPr/>
          <p:nvPr/>
        </p:nvSpPr>
        <p:spPr>
          <a:xfrm>
            <a:off x="2518995" y="131749"/>
            <a:ext cx="8383429" cy="597456"/>
          </a:xfrm>
          <a:prstGeom prst="rect">
            <a:avLst/>
          </a:prstGeom>
          <a:noFill/>
          <a:ln/>
        </p:spPr>
        <p:txBody>
          <a:bodyPr wrap="none" lIns="0" tIns="0" rIns="0" bIns="0" rtlCol="0" anchor="t"/>
          <a:lstStyle/>
          <a:p>
            <a:pPr marL="742950" indent="-742950" algn="ctr" rtl="1">
              <a:lnSpc>
                <a:spcPts val="4700"/>
              </a:lnSpc>
              <a:buFont typeface="+mj-lt"/>
              <a:buAutoNum type="arabicPeriod" startAt="4"/>
            </a:pPr>
            <a:r>
              <a:rPr lang="ar-DZ" sz="3750" b="1" dirty="0" smtClean="0">
                <a:solidFill>
                  <a:srgbClr val="006747"/>
                </a:solidFill>
                <a:latin typeface="Noto Serif SC Bold" pitchFamily="34" charset="0"/>
                <a:ea typeface="Noto Serif SC Bold" pitchFamily="34" charset="-122"/>
                <a:cs typeface="Noto Serif SC Bold" pitchFamily="34" charset="-120"/>
              </a:rPr>
              <a:t>النظام البنكي في ظل قانون 1988 (تابع)</a:t>
            </a:r>
            <a:endParaRPr lang="en-US" sz="3750" dirty="0"/>
          </a:p>
        </p:txBody>
      </p:sp>
      <p:sp>
        <p:nvSpPr>
          <p:cNvPr id="4" name="Shape 2"/>
          <p:cNvSpPr/>
          <p:nvPr/>
        </p:nvSpPr>
        <p:spPr>
          <a:xfrm>
            <a:off x="7410807" y="2482096"/>
            <a:ext cx="6454735" cy="2372254"/>
          </a:xfrm>
          <a:prstGeom prst="roundRect">
            <a:avLst>
              <a:gd name="adj" fmla="val 8490"/>
            </a:avLst>
          </a:prstGeom>
          <a:solidFill>
            <a:schemeClr val="accent6">
              <a:lumMod val="20000"/>
              <a:lumOff val="80000"/>
              <a:alpha val="95000"/>
            </a:schemeClr>
          </a:solidFill>
          <a:ln w="22860">
            <a:solidFill>
              <a:srgbClr val="B7D5CA"/>
            </a:solidFill>
            <a:prstDash val="solid"/>
          </a:ln>
        </p:spPr>
      </p:sp>
      <p:sp>
        <p:nvSpPr>
          <p:cNvPr id="5" name="Shape 3"/>
          <p:cNvSpPr/>
          <p:nvPr/>
        </p:nvSpPr>
        <p:spPr>
          <a:xfrm>
            <a:off x="7433667" y="2504956"/>
            <a:ext cx="6409015" cy="573643"/>
          </a:xfrm>
          <a:prstGeom prst="roundRect">
            <a:avLst>
              <a:gd name="adj" fmla="val 25218"/>
            </a:avLst>
          </a:prstGeom>
          <a:solidFill>
            <a:schemeClr val="accent6">
              <a:lumMod val="60000"/>
              <a:lumOff val="40000"/>
            </a:schemeClr>
          </a:solidFill>
          <a:ln/>
        </p:spPr>
      </p:sp>
      <p:sp>
        <p:nvSpPr>
          <p:cNvPr id="6" name="Text 4"/>
          <p:cNvSpPr/>
          <p:nvPr/>
        </p:nvSpPr>
        <p:spPr>
          <a:xfrm>
            <a:off x="10494764" y="2608659"/>
            <a:ext cx="286822" cy="358497"/>
          </a:xfrm>
          <a:prstGeom prst="rect">
            <a:avLst/>
          </a:prstGeom>
          <a:noFill/>
          <a:ln/>
        </p:spPr>
        <p:txBody>
          <a:bodyPr wrap="none" lIns="0" tIns="0" rIns="0" bIns="0" rtlCol="0" anchor="t"/>
          <a:lstStyle/>
          <a:p>
            <a:pPr marL="0" indent="0" algn="r" rtl="1">
              <a:lnSpc>
                <a:spcPts val="2250"/>
              </a:lnSpc>
              <a:buNone/>
            </a:pPr>
            <a:r>
              <a:rPr lang="ar-DZ" sz="2250" b="1" dirty="0" smtClean="0">
                <a:solidFill>
                  <a:srgbClr val="4B4A4A"/>
                </a:solidFill>
                <a:latin typeface="Noto Serif SC Bold" pitchFamily="34" charset="0"/>
                <a:ea typeface="Noto Serif SC Bold" pitchFamily="34" charset="-122"/>
                <a:cs typeface="Noto Serif SC Bold" pitchFamily="34" charset="-120"/>
              </a:rPr>
              <a:t>5</a:t>
            </a:r>
            <a:endParaRPr lang="en-US" sz="2250" dirty="0"/>
          </a:p>
        </p:txBody>
      </p:sp>
      <p:sp>
        <p:nvSpPr>
          <p:cNvPr id="7" name="Text 5"/>
          <p:cNvSpPr/>
          <p:nvPr/>
        </p:nvSpPr>
        <p:spPr>
          <a:xfrm>
            <a:off x="11261288" y="3269813"/>
            <a:ext cx="2390180" cy="298847"/>
          </a:xfrm>
          <a:prstGeom prst="rect">
            <a:avLst/>
          </a:prstGeom>
          <a:noFill/>
          <a:ln/>
        </p:spPr>
        <p:txBody>
          <a:bodyPr wrap="none" lIns="0" tIns="0" rIns="0" bIns="0" rtlCol="0" anchor="t"/>
          <a:lstStyle/>
          <a:p>
            <a:pPr marL="0" indent="0" algn="r" rtl="1">
              <a:lnSpc>
                <a:spcPts val="2350"/>
              </a:lnSpc>
              <a:buNone/>
            </a:pPr>
            <a:r>
              <a:rPr lang="ar-DZ" sz="2400" b="1" dirty="0" smtClean="0">
                <a:solidFill>
                  <a:schemeClr val="accent6"/>
                </a:solidFill>
                <a:latin typeface="Times New Roman" panose="02020603050405020304" pitchFamily="18" charset="0"/>
                <a:ea typeface="Noto Serif SC Bold" pitchFamily="34" charset="-122"/>
                <a:cs typeface="Times New Roman" panose="02020603050405020304" pitchFamily="18" charset="0"/>
              </a:rPr>
              <a:t>الإصلاحات الهيكلية</a:t>
            </a:r>
            <a:endParaRPr lang="en-US" sz="2400" dirty="0">
              <a:solidFill>
                <a:schemeClr val="accent6"/>
              </a:solidFill>
              <a:latin typeface="Times New Roman" panose="02020603050405020304" pitchFamily="18" charset="0"/>
              <a:cs typeface="Times New Roman" panose="02020603050405020304" pitchFamily="18" charset="0"/>
            </a:endParaRPr>
          </a:p>
        </p:txBody>
      </p:sp>
      <p:sp>
        <p:nvSpPr>
          <p:cNvPr id="8" name="Text 6"/>
          <p:cNvSpPr/>
          <p:nvPr/>
        </p:nvSpPr>
        <p:spPr>
          <a:xfrm>
            <a:off x="7624882" y="3683317"/>
            <a:ext cx="6026587" cy="1036730"/>
          </a:xfrm>
          <a:prstGeom prst="rect">
            <a:avLst/>
          </a:prstGeom>
          <a:noFill/>
          <a:ln/>
        </p:spPr>
        <p:txBody>
          <a:bodyPr wrap="square" lIns="0" tIns="0" rIns="0" bIns="0" rtlCol="0" anchor="t"/>
          <a:lstStyle/>
          <a:p>
            <a:pPr algn="r" rtl="1">
              <a:lnSpc>
                <a:spcPts val="2400"/>
              </a:lnSpc>
            </a:pPr>
            <a:r>
              <a:rPr lang="ar-DZ" sz="2000" b="1" dirty="0">
                <a:solidFill>
                  <a:srgbClr val="4B4A4A"/>
                </a:solidFill>
                <a:latin typeface="Times New Roman" panose="02020603050405020304" pitchFamily="18" charset="0"/>
                <a:ea typeface="Geist" pitchFamily="34" charset="-122"/>
                <a:cs typeface="Times New Roman" panose="02020603050405020304" pitchFamily="18" charset="0"/>
              </a:rPr>
              <a:t>تم وضع هيكل تنظيمي جديد للنظام المصرفي، حيث تم إنشاء هيئات جديدة للرقابة، مثل هيئة الرقابة البنكية، مما يعزز من قدرة النظام المصرفي على التعامل مع المخاطر المالية.</a:t>
            </a:r>
          </a:p>
          <a:p>
            <a:pPr marL="0" indent="0" algn="r" rtl="1">
              <a:lnSpc>
                <a:spcPts val="2400"/>
              </a:lnSpc>
              <a:buNone/>
            </a:pPr>
            <a:endParaRPr lang="en-US" sz="2000" b="1" dirty="0">
              <a:latin typeface="Times New Roman" panose="02020603050405020304" pitchFamily="18" charset="0"/>
              <a:cs typeface="Times New Roman" panose="02020603050405020304" pitchFamily="18" charset="0"/>
            </a:endParaRPr>
          </a:p>
        </p:txBody>
      </p:sp>
      <p:sp>
        <p:nvSpPr>
          <p:cNvPr id="9" name="Shape 7"/>
          <p:cNvSpPr/>
          <p:nvPr/>
        </p:nvSpPr>
        <p:spPr>
          <a:xfrm>
            <a:off x="753428" y="2525431"/>
            <a:ext cx="6454735" cy="2328919"/>
          </a:xfrm>
          <a:prstGeom prst="roundRect">
            <a:avLst>
              <a:gd name="adj" fmla="val 8490"/>
            </a:avLst>
          </a:prstGeom>
          <a:solidFill>
            <a:schemeClr val="accent6">
              <a:lumMod val="20000"/>
              <a:lumOff val="80000"/>
              <a:alpha val="95000"/>
            </a:schemeClr>
          </a:solidFill>
          <a:ln w="22860">
            <a:solidFill>
              <a:srgbClr val="B7D5CA"/>
            </a:solidFill>
            <a:prstDash val="solid"/>
          </a:ln>
        </p:spPr>
      </p:sp>
      <p:sp>
        <p:nvSpPr>
          <p:cNvPr id="10" name="Shape 8"/>
          <p:cNvSpPr/>
          <p:nvPr/>
        </p:nvSpPr>
        <p:spPr>
          <a:xfrm>
            <a:off x="787718" y="2504956"/>
            <a:ext cx="6409015" cy="573643"/>
          </a:xfrm>
          <a:prstGeom prst="roundRect">
            <a:avLst>
              <a:gd name="adj" fmla="val 25218"/>
            </a:avLst>
          </a:prstGeom>
          <a:solidFill>
            <a:schemeClr val="accent6">
              <a:lumMod val="60000"/>
              <a:lumOff val="40000"/>
            </a:schemeClr>
          </a:solidFill>
          <a:ln/>
        </p:spPr>
      </p:sp>
      <p:sp>
        <p:nvSpPr>
          <p:cNvPr id="11" name="Text 9"/>
          <p:cNvSpPr/>
          <p:nvPr/>
        </p:nvSpPr>
        <p:spPr>
          <a:xfrm>
            <a:off x="3848814" y="2608659"/>
            <a:ext cx="286822" cy="358497"/>
          </a:xfrm>
          <a:prstGeom prst="rect">
            <a:avLst/>
          </a:prstGeom>
          <a:noFill/>
          <a:ln/>
        </p:spPr>
        <p:txBody>
          <a:bodyPr wrap="none" lIns="0" tIns="0" rIns="0" bIns="0" rtlCol="0" anchor="t"/>
          <a:lstStyle/>
          <a:p>
            <a:pPr marL="0" indent="0" algn="r" rtl="1">
              <a:lnSpc>
                <a:spcPts val="2250"/>
              </a:lnSpc>
              <a:buNone/>
            </a:pPr>
            <a:r>
              <a:rPr lang="ar-DZ" sz="2250" b="1" dirty="0" smtClean="0">
                <a:solidFill>
                  <a:srgbClr val="4B4A4A"/>
                </a:solidFill>
                <a:latin typeface="Noto Serif SC Bold" pitchFamily="34" charset="0"/>
                <a:ea typeface="Noto Serif SC Bold" pitchFamily="34" charset="-122"/>
                <a:cs typeface="Noto Serif SC Bold" pitchFamily="34" charset="-120"/>
              </a:rPr>
              <a:t>6</a:t>
            </a:r>
            <a:endParaRPr lang="en-US" sz="2250" dirty="0"/>
          </a:p>
        </p:txBody>
      </p:sp>
      <p:sp>
        <p:nvSpPr>
          <p:cNvPr id="12" name="Text 10"/>
          <p:cNvSpPr/>
          <p:nvPr/>
        </p:nvSpPr>
        <p:spPr>
          <a:xfrm>
            <a:off x="4615339" y="3269813"/>
            <a:ext cx="2390180" cy="298847"/>
          </a:xfrm>
          <a:prstGeom prst="rect">
            <a:avLst/>
          </a:prstGeom>
          <a:noFill/>
          <a:ln/>
        </p:spPr>
        <p:txBody>
          <a:bodyPr wrap="none" lIns="0" tIns="0" rIns="0" bIns="0" rtlCol="0" anchor="t"/>
          <a:lstStyle/>
          <a:p>
            <a:pPr algn="r" rtl="1">
              <a:lnSpc>
                <a:spcPts val="2350"/>
              </a:lnSpc>
            </a:pPr>
            <a:r>
              <a:rPr lang="ar-DZ" sz="2400" b="1" dirty="0" smtClean="0">
                <a:solidFill>
                  <a:schemeClr val="accent6"/>
                </a:solidFill>
                <a:latin typeface="Times New Roman" panose="02020603050405020304" pitchFamily="18" charset="0"/>
                <a:ea typeface="Noto Serif SC Bold" pitchFamily="34" charset="-122"/>
                <a:cs typeface="Times New Roman" panose="02020603050405020304" pitchFamily="18" charset="0"/>
              </a:rPr>
              <a:t>ادماج البنوك في الإصلاحات الاقتصادية</a:t>
            </a:r>
            <a:endParaRPr lang="en-US" sz="2400" b="1" dirty="0">
              <a:solidFill>
                <a:schemeClr val="accent6"/>
              </a:solidFill>
              <a:latin typeface="Times New Roman" panose="02020603050405020304" pitchFamily="18" charset="0"/>
              <a:ea typeface="Noto Serif SC Bold" pitchFamily="34" charset="-122"/>
              <a:cs typeface="Times New Roman" panose="02020603050405020304" pitchFamily="18" charset="0"/>
            </a:endParaRPr>
          </a:p>
        </p:txBody>
      </p:sp>
      <p:sp>
        <p:nvSpPr>
          <p:cNvPr id="13" name="Text 11"/>
          <p:cNvSpPr/>
          <p:nvPr/>
        </p:nvSpPr>
        <p:spPr>
          <a:xfrm>
            <a:off x="978932" y="3683317"/>
            <a:ext cx="6026587" cy="611743"/>
          </a:xfrm>
          <a:prstGeom prst="rect">
            <a:avLst/>
          </a:prstGeom>
          <a:noFill/>
          <a:ln/>
        </p:spPr>
        <p:txBody>
          <a:bodyPr wrap="square" lIns="0" tIns="0" rIns="0" bIns="0" rtlCol="0" anchor="t"/>
          <a:lstStyle/>
          <a:p>
            <a:pPr algn="just" rtl="1">
              <a:lnSpc>
                <a:spcPts val="2400"/>
              </a:lnSpc>
            </a:pP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أصبح</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للبنوك</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دور</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مركزي</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في</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تعزيز</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التنمية</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الاقتصادية</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من</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خلال</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التمويل</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المناسب</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للمشاريع</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الاستثمارية</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مما</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ساهم</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في</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دعم</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القطاع</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الخاص</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وتعزيز</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a:solidFill>
                  <a:srgbClr val="4B4A4A"/>
                </a:solidFill>
                <a:latin typeface="Times New Roman" panose="02020603050405020304" pitchFamily="18" charset="0"/>
                <a:ea typeface="Geist" pitchFamily="34" charset="-122"/>
                <a:cs typeface="Times New Roman" panose="02020603050405020304" pitchFamily="18" charset="0"/>
              </a:rPr>
              <a:t>الإنتاجية</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marL="0" indent="0" algn="r" rtl="1">
              <a:lnSpc>
                <a:spcPts val="2400"/>
              </a:lnSpc>
              <a:buNone/>
            </a:pPr>
            <a:endParaRPr lang="en-US" sz="2000" b="1" dirty="0">
              <a:latin typeface="Times New Roman" panose="02020603050405020304" pitchFamily="18" charset="0"/>
              <a:cs typeface="Times New Roman" panose="02020603050405020304" pitchFamily="18" charset="0"/>
            </a:endParaRPr>
          </a:p>
        </p:txBody>
      </p:sp>
      <p:sp>
        <p:nvSpPr>
          <p:cNvPr id="24" name="Text 22"/>
          <p:cNvSpPr/>
          <p:nvPr/>
        </p:nvSpPr>
        <p:spPr>
          <a:xfrm>
            <a:off x="-1283861" y="5270863"/>
            <a:ext cx="13100685" cy="611743"/>
          </a:xfrm>
          <a:prstGeom prst="rect">
            <a:avLst/>
          </a:prstGeom>
          <a:noFill/>
          <a:ln/>
        </p:spPr>
        <p:txBody>
          <a:bodyPr wrap="square" lIns="0" tIns="0" rIns="0" bIns="0" rtlCol="0" anchor="t"/>
          <a:lstStyle/>
          <a:p>
            <a:pPr marL="0" indent="0" algn="r" rtl="1">
              <a:lnSpc>
                <a:spcPts val="2400"/>
              </a:lnSpc>
              <a:buNone/>
            </a:pPr>
            <a:endParaRPr lang="en-US" sz="1500" b="1" dirty="0">
              <a:latin typeface="Times New Roman" panose="02020603050405020304" pitchFamily="18" charset="0"/>
              <a:cs typeface="Times New Roman" panose="02020603050405020304" pitchFamily="18" charset="0"/>
            </a:endParaRPr>
          </a:p>
        </p:txBody>
      </p:sp>
      <p:sp>
        <p:nvSpPr>
          <p:cNvPr id="26" name="Rectangle 25"/>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26579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à coins arrondis 5"/>
          <p:cNvSpPr/>
          <p:nvPr/>
        </p:nvSpPr>
        <p:spPr>
          <a:xfrm>
            <a:off x="0" y="-96135"/>
            <a:ext cx="14630400" cy="1174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4000" b="1" dirty="0" smtClean="0">
                <a:solidFill>
                  <a:srgbClr val="006747"/>
                </a:solidFill>
                <a:latin typeface="Noto Serif SC Bold" pitchFamily="34" charset="0"/>
                <a:ea typeface="Noto Serif SC Bold" pitchFamily="34" charset="-122"/>
                <a:cs typeface="Noto Serif SC Bold" pitchFamily="34" charset="-120"/>
              </a:rPr>
              <a:t>مقــدمـــــــة</a:t>
            </a:r>
            <a:endParaRPr lang="fr-FR" sz="4000" dirty="0"/>
          </a:p>
        </p:txBody>
      </p:sp>
      <p:sp>
        <p:nvSpPr>
          <p:cNvPr id="3" name="Text 0"/>
          <p:cNvSpPr/>
          <p:nvPr/>
        </p:nvSpPr>
        <p:spPr>
          <a:xfrm>
            <a:off x="304759" y="1494732"/>
            <a:ext cx="10084904" cy="5913839"/>
          </a:xfrm>
          <a:prstGeom prst="rect">
            <a:avLst/>
          </a:prstGeom>
          <a:noFill/>
          <a:ln/>
        </p:spPr>
        <p:txBody>
          <a:bodyPr wrap="square" lIns="0" tIns="0" rIns="0" bIns="0" rtlCol="0" anchor="t"/>
          <a:lstStyle/>
          <a:p>
            <a:pPr algn="just" rtl="1"/>
            <a:r>
              <a:rPr lang="ar-DZ" sz="2800" dirty="0"/>
              <a:t>تُعدّ التشريعات البنكية أحد الركائز الأساسية التي يقوم عليها النظام المالي في أي دولة، فهي الإطار القانوني الذي ينظّم عمل البنوك، ويحدّد العلاقة بينها وبين الزبائن، وبينها وبين السلطات النقدية والمالية. وفي الجزائر، اكتسبت هذه التشريعات أهمية خاصة نظراً للدور الحيوي الذي يلعبه القطاع البنكي في دعم الاقتصاد الوطني وتمويل التنمية</a:t>
            </a:r>
            <a:r>
              <a:rPr lang="ar-DZ" sz="2800" dirty="0" smtClean="0"/>
              <a:t>.</a:t>
            </a:r>
          </a:p>
          <a:p>
            <a:pPr algn="just" rtl="1"/>
            <a:r>
              <a:rPr lang="ar-DZ" sz="2800" dirty="0"/>
              <a:t/>
            </a:r>
            <a:br>
              <a:rPr lang="ar-DZ" sz="2800" dirty="0"/>
            </a:br>
            <a:r>
              <a:rPr lang="ar-DZ" sz="2800" dirty="0" smtClean="0"/>
              <a:t>فمن </a:t>
            </a:r>
            <a:r>
              <a:rPr lang="ar-DZ" sz="2800" dirty="0"/>
              <a:t>خلال هذه المحاضرة، سنسعى </a:t>
            </a:r>
            <a:r>
              <a:rPr lang="ar-DZ" sz="2800" dirty="0" smtClean="0"/>
              <a:t>للتعرف </a:t>
            </a:r>
            <a:r>
              <a:rPr lang="ar-DZ" sz="2800" dirty="0"/>
              <a:t>على الإطار القانوني المنظم للنشاط البنكي في الجزائر، من خلال استعراض تطوره التاريخي منذ الاستقلال، وتحليل القوانين الأساسية مثل قانون النقد والقرض، إضافة إلى التطرق إلى دور </a:t>
            </a:r>
            <a:r>
              <a:rPr lang="ar-DZ" sz="2800" dirty="0" smtClean="0"/>
              <a:t>البنك المركزي وهيئات </a:t>
            </a:r>
            <a:r>
              <a:rPr lang="ar-DZ" sz="2800" dirty="0"/>
              <a:t>الرقابة والإشراف المالي في ضمان استقرار النظام </a:t>
            </a:r>
            <a:r>
              <a:rPr lang="ar-DZ" sz="2800" dirty="0" smtClean="0"/>
              <a:t>البنكي </a:t>
            </a:r>
            <a:r>
              <a:rPr lang="ar-DZ" sz="2800" dirty="0"/>
              <a:t>وحماية مصالح المتعاملين الاقتصاديين</a:t>
            </a:r>
            <a:r>
              <a:rPr lang="ar-DZ" sz="2800" dirty="0" smtClean="0"/>
              <a:t>.</a:t>
            </a:r>
          </a:p>
          <a:p>
            <a:pPr algn="just" rtl="1"/>
            <a:r>
              <a:rPr lang="ar-DZ" sz="2800" dirty="0"/>
              <a:t/>
            </a:r>
            <a:br>
              <a:rPr lang="ar-DZ" sz="2800" dirty="0"/>
            </a:br>
            <a:r>
              <a:rPr lang="ar-DZ" sz="2800" dirty="0"/>
              <a:t>وتهدف هذه المحاضرة إلى تمكين </a:t>
            </a:r>
            <a:r>
              <a:rPr lang="ar-DZ" sz="2800" dirty="0" smtClean="0"/>
              <a:t>الطالب </a:t>
            </a:r>
            <a:r>
              <a:rPr lang="ar-DZ" sz="2800" dirty="0"/>
              <a:t>من فهم البنية القانونية التي تحكم العمل البنكي في الجزائر، واستيعاب العلاقة الوثيقة بين التشريع البنكي والسياسة الاقتصادية والمالية للدولة.</a:t>
            </a:r>
          </a:p>
        </p:txBody>
      </p:sp>
      <p:sp>
        <p:nvSpPr>
          <p:cNvPr id="5" name="Text 2"/>
          <p:cNvSpPr/>
          <p:nvPr/>
        </p:nvSpPr>
        <p:spPr>
          <a:xfrm>
            <a:off x="960844" y="1828800"/>
            <a:ext cx="7556421" cy="4694753"/>
          </a:xfrm>
          <a:prstGeom prst="rect">
            <a:avLst/>
          </a:prstGeom>
          <a:noFill/>
          <a:ln/>
        </p:spPr>
        <p:txBody>
          <a:bodyPr wrap="square" lIns="0" tIns="0" rIns="0" bIns="0" rtlCol="0" anchor="t"/>
          <a:lstStyle/>
          <a:p>
            <a:pPr algn="r" rtl="1">
              <a:lnSpc>
                <a:spcPts val="3100"/>
              </a:lnSpc>
            </a:pPr>
            <a:endParaRPr lang="en-US" sz="1950" dirty="0">
              <a:solidFill>
                <a:srgbClr val="4B4A4A"/>
              </a:solidFill>
              <a:latin typeface="Times New Roman" panose="02020603050405020304" pitchFamily="18" charset="0"/>
              <a:ea typeface="Geist" pitchFamily="34" charset="-122"/>
              <a:cs typeface="Times New Roman" panose="02020603050405020304" pitchFamily="18" charset="0"/>
            </a:endParaRP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4422" y="1078817"/>
            <a:ext cx="3935978" cy="7078152"/>
          </a:xfrm>
          <a:prstGeom prst="rect">
            <a:avLst/>
          </a:prstGeom>
        </p:spPr>
      </p:pic>
      <p:sp>
        <p:nvSpPr>
          <p:cNvPr id="8" name="Rectangle 7"/>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593427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98248" y="2006528"/>
            <a:ext cx="10532962" cy="466459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2"/>
          <p:cNvGrpSpPr/>
          <p:nvPr/>
        </p:nvGrpSpPr>
        <p:grpSpPr>
          <a:xfrm>
            <a:off x="4359739" y="2980647"/>
            <a:ext cx="9718087" cy="3650679"/>
            <a:chOff x="-21330" y="-1065977"/>
            <a:chExt cx="14461135" cy="6084463"/>
          </a:xfrm>
        </p:grpSpPr>
        <p:sp>
          <p:nvSpPr>
            <p:cNvPr id="3" name="TextBox 3"/>
            <p:cNvSpPr txBox="1"/>
            <p:nvPr/>
          </p:nvSpPr>
          <p:spPr>
            <a:xfrm>
              <a:off x="0" y="52493"/>
              <a:ext cx="14439805" cy="2073216"/>
            </a:xfrm>
            <a:prstGeom prst="rect">
              <a:avLst/>
            </a:prstGeom>
          </p:spPr>
          <p:txBody>
            <a:bodyPr lIns="0" tIns="0" rIns="0" bIns="0" rtlCol="0" anchor="t">
              <a:spAutoFit/>
            </a:bodyPr>
            <a:lstStyle/>
            <a:p>
              <a:pPr algn="r" rtl="1">
                <a:lnSpc>
                  <a:spcPts val="9701"/>
                </a:lnSpc>
                <a:spcBef>
                  <a:spcPct val="0"/>
                </a:spcBef>
              </a:pPr>
              <a:endParaRPr lang="ar-EG" sz="8819" b="1" dirty="0">
                <a:solidFill>
                  <a:srgbClr val="FFFFFF"/>
                </a:solidFill>
                <a:latin typeface="Times New Roman Bold"/>
                <a:ea typeface="Times New Roman Bold"/>
                <a:cs typeface="Times New Roman Bold"/>
                <a:sym typeface="Times New Roman Bold"/>
                <a:rtl/>
              </a:endParaRPr>
            </a:p>
          </p:txBody>
        </p:sp>
        <p:sp>
          <p:nvSpPr>
            <p:cNvPr id="4" name="TextBox 4"/>
            <p:cNvSpPr txBox="1"/>
            <p:nvPr/>
          </p:nvSpPr>
          <p:spPr>
            <a:xfrm>
              <a:off x="-21330" y="-1065977"/>
              <a:ext cx="12419465" cy="6084463"/>
            </a:xfrm>
            <a:prstGeom prst="rect">
              <a:avLst/>
            </a:prstGeom>
          </p:spPr>
          <p:txBody>
            <a:bodyPr lIns="0" tIns="0" rIns="0" bIns="0" rtlCol="0" anchor="t">
              <a:spAutoFit/>
            </a:bodyPr>
            <a:lstStyle/>
            <a:p>
              <a:pPr lvl="0" algn="ctr" rtl="1">
                <a:lnSpc>
                  <a:spcPts val="7331"/>
                </a:lnSpc>
                <a:spcBef>
                  <a:spcPct val="0"/>
                </a:spcBef>
              </a:pPr>
              <a:r>
                <a:rPr lang="ar-EG" sz="9600" b="1" dirty="0" smtClean="0">
                  <a:solidFill>
                    <a:schemeClr val="tx1">
                      <a:lumMod val="85000"/>
                      <a:lumOff val="15000"/>
                    </a:schemeClr>
                  </a:solidFill>
                  <a:latin typeface="Times New Roman Bold"/>
                  <a:ea typeface="Times New Roman Bold"/>
                  <a:cs typeface="Times New Roman Bold"/>
                  <a:sym typeface="Times New Roman Bold"/>
                  <a:rtl/>
                </a:rPr>
                <a:t>شكرا</a:t>
              </a:r>
              <a:endParaRPr lang="ar-DZ" sz="9600" b="1" dirty="0" smtClean="0">
                <a:solidFill>
                  <a:schemeClr val="tx1">
                    <a:lumMod val="85000"/>
                    <a:lumOff val="15000"/>
                  </a:schemeClr>
                </a:solidFill>
                <a:latin typeface="Times New Roman Bold"/>
                <a:ea typeface="Times New Roman Bold"/>
                <a:cs typeface="Times New Roman Bold"/>
                <a:sym typeface="Times New Roman Bold"/>
                <a:rtl/>
              </a:endParaRPr>
            </a:p>
            <a:p>
              <a:pPr lvl="0" algn="ctr" rtl="1">
                <a:lnSpc>
                  <a:spcPts val="7331"/>
                </a:lnSpc>
                <a:spcBef>
                  <a:spcPct val="0"/>
                </a:spcBef>
              </a:pPr>
              <a:endParaRPr lang="ar-DZ" sz="9600" b="1" dirty="0">
                <a:solidFill>
                  <a:schemeClr val="tx1">
                    <a:lumMod val="85000"/>
                    <a:lumOff val="15000"/>
                  </a:schemeClr>
                </a:solidFill>
                <a:latin typeface="Times New Roman Bold"/>
                <a:ea typeface="Times New Roman Bold"/>
                <a:cs typeface="Times New Roman Bold"/>
                <a:sym typeface="Times New Roman Bold"/>
                <a:rtl/>
              </a:endParaRPr>
            </a:p>
            <a:p>
              <a:pPr lvl="0" algn="ctr" rtl="1">
                <a:lnSpc>
                  <a:spcPts val="7331"/>
                </a:lnSpc>
                <a:spcBef>
                  <a:spcPct val="0"/>
                </a:spcBef>
              </a:pPr>
              <a:r>
                <a:rPr lang="ar-DZ" sz="4800" b="1" dirty="0" smtClean="0">
                  <a:solidFill>
                    <a:schemeClr val="tx1">
                      <a:lumMod val="85000"/>
                      <a:lumOff val="15000"/>
                    </a:schemeClr>
                  </a:solidFill>
                  <a:latin typeface="Times New Roman Bold"/>
                  <a:ea typeface="Times New Roman Bold"/>
                  <a:cs typeface="Times New Roman Bold"/>
                  <a:sym typeface="Times New Roman Bold"/>
                  <a:rtl/>
                </a:rPr>
                <a:t>                على حسن الاصغاء والمتابعة</a:t>
              </a:r>
              <a:endParaRPr lang="ar-EG" sz="4800" b="1" dirty="0">
                <a:solidFill>
                  <a:schemeClr val="tx1">
                    <a:lumMod val="85000"/>
                    <a:lumOff val="15000"/>
                  </a:schemeClr>
                </a:solidFill>
                <a:latin typeface="Times New Roman Bold"/>
                <a:ea typeface="Times New Roman Bold"/>
                <a:cs typeface="Times New Roman Bold"/>
                <a:sym typeface="Times New Roman Bold"/>
                <a:rtl/>
              </a:endParaRPr>
            </a:p>
          </p:txBody>
        </p:sp>
      </p:grpSp>
      <p:grpSp>
        <p:nvGrpSpPr>
          <p:cNvPr id="5" name="Group 5"/>
          <p:cNvGrpSpPr/>
          <p:nvPr/>
        </p:nvGrpSpPr>
        <p:grpSpPr>
          <a:xfrm>
            <a:off x="9296479" y="7020147"/>
            <a:ext cx="6818632" cy="3513950"/>
            <a:chOff x="0" y="0"/>
            <a:chExt cx="10424273" cy="5372100"/>
          </a:xfrm>
          <a:solidFill>
            <a:schemeClr val="accent6">
              <a:lumMod val="75000"/>
            </a:schemeClr>
          </a:solidFill>
        </p:grpSpPr>
        <p:sp>
          <p:nvSpPr>
            <p:cNvPr id="6" name="Freeform 6"/>
            <p:cNvSpPr/>
            <p:nvPr/>
          </p:nvSpPr>
          <p:spPr>
            <a:xfrm>
              <a:off x="0" y="0"/>
              <a:ext cx="10424273" cy="5372100"/>
            </a:xfrm>
            <a:custGeom>
              <a:avLst/>
              <a:gdLst/>
              <a:ahLst/>
              <a:cxnLst/>
              <a:rect l="l" t="t" r="r" b="b"/>
              <a:pathLst>
                <a:path w="10424273" h="5372100">
                  <a:moveTo>
                    <a:pt x="8873603" y="0"/>
                  </a:moveTo>
                  <a:lnTo>
                    <a:pt x="1550670" y="0"/>
                  </a:lnTo>
                  <a:lnTo>
                    <a:pt x="0" y="2686050"/>
                  </a:lnTo>
                  <a:lnTo>
                    <a:pt x="1550670" y="5372100"/>
                  </a:lnTo>
                  <a:lnTo>
                    <a:pt x="8873603" y="5372100"/>
                  </a:lnTo>
                  <a:lnTo>
                    <a:pt x="10424273" y="2686050"/>
                  </a:lnTo>
                  <a:lnTo>
                    <a:pt x="8873603" y="0"/>
                  </a:lnTo>
                  <a:close/>
                </a:path>
              </a:pathLst>
            </a:custGeom>
            <a:grpFill/>
          </p:spPr>
        </p:sp>
      </p:grpSp>
      <p:grpSp>
        <p:nvGrpSpPr>
          <p:cNvPr id="7" name="Group 7"/>
          <p:cNvGrpSpPr/>
          <p:nvPr/>
        </p:nvGrpSpPr>
        <p:grpSpPr>
          <a:xfrm>
            <a:off x="7933333" y="7406640"/>
            <a:ext cx="2726295" cy="3513950"/>
            <a:chOff x="0" y="0"/>
            <a:chExt cx="4167939" cy="5372100"/>
          </a:xfrm>
          <a:solidFill>
            <a:schemeClr val="accent6">
              <a:lumMod val="60000"/>
              <a:lumOff val="40000"/>
            </a:schemeClr>
          </a:solidFill>
        </p:grpSpPr>
        <p:sp>
          <p:nvSpPr>
            <p:cNvPr id="8" name="Freeform 8"/>
            <p:cNvSpPr/>
            <p:nvPr/>
          </p:nvSpPr>
          <p:spPr>
            <a:xfrm>
              <a:off x="0" y="0"/>
              <a:ext cx="4167939" cy="5372100"/>
            </a:xfrm>
            <a:custGeom>
              <a:avLst/>
              <a:gdLst/>
              <a:ahLst/>
              <a:cxnLst/>
              <a:rect l="l" t="t" r="r" b="b"/>
              <a:pathLst>
                <a:path w="4167939" h="5372100">
                  <a:moveTo>
                    <a:pt x="2617269" y="0"/>
                  </a:moveTo>
                  <a:lnTo>
                    <a:pt x="1550670" y="0"/>
                  </a:lnTo>
                  <a:lnTo>
                    <a:pt x="0" y="2686050"/>
                  </a:lnTo>
                  <a:lnTo>
                    <a:pt x="1550670" y="5372100"/>
                  </a:lnTo>
                  <a:lnTo>
                    <a:pt x="2617269" y="5372100"/>
                  </a:lnTo>
                  <a:lnTo>
                    <a:pt x="4167939" y="2686050"/>
                  </a:lnTo>
                  <a:lnTo>
                    <a:pt x="2617269" y="0"/>
                  </a:lnTo>
                  <a:close/>
                </a:path>
              </a:pathLst>
            </a:custGeom>
            <a:grpFill/>
          </p:spPr>
        </p:sp>
      </p:grpSp>
      <p:grpSp>
        <p:nvGrpSpPr>
          <p:cNvPr id="9" name="Group 9"/>
          <p:cNvGrpSpPr/>
          <p:nvPr/>
        </p:nvGrpSpPr>
        <p:grpSpPr>
          <a:xfrm rot="-10800000">
            <a:off x="-2882213" y="-3022947"/>
            <a:ext cx="8612046" cy="4504450"/>
            <a:chOff x="0" y="0"/>
            <a:chExt cx="10270904" cy="5372100"/>
          </a:xfrm>
        </p:grpSpPr>
        <p:sp>
          <p:nvSpPr>
            <p:cNvPr id="10" name="Freeform 10"/>
            <p:cNvSpPr/>
            <p:nvPr/>
          </p:nvSpPr>
          <p:spPr>
            <a:xfrm>
              <a:off x="0" y="0"/>
              <a:ext cx="10270904" cy="5372100"/>
            </a:xfrm>
            <a:custGeom>
              <a:avLst/>
              <a:gdLst/>
              <a:ahLst/>
              <a:cxnLst/>
              <a:rect l="l" t="t" r="r" b="b"/>
              <a:pathLst>
                <a:path w="10270904" h="5372100">
                  <a:moveTo>
                    <a:pt x="8720234" y="0"/>
                  </a:moveTo>
                  <a:lnTo>
                    <a:pt x="1550670" y="0"/>
                  </a:lnTo>
                  <a:lnTo>
                    <a:pt x="0" y="2686050"/>
                  </a:lnTo>
                  <a:lnTo>
                    <a:pt x="1550670" y="5372100"/>
                  </a:lnTo>
                  <a:lnTo>
                    <a:pt x="8720234" y="5372100"/>
                  </a:lnTo>
                  <a:lnTo>
                    <a:pt x="10270904" y="2686050"/>
                  </a:lnTo>
                  <a:lnTo>
                    <a:pt x="8720234" y="0"/>
                  </a:lnTo>
                  <a:close/>
                </a:path>
              </a:pathLst>
            </a:custGeom>
            <a:solidFill>
              <a:srgbClr val="FFFFFF"/>
            </a:solidFill>
          </p:spPr>
        </p:sp>
      </p:grpSp>
      <p:sp>
        <p:nvSpPr>
          <p:cNvPr id="11" name="Freeform 11"/>
          <p:cNvSpPr/>
          <p:nvPr/>
        </p:nvSpPr>
        <p:spPr>
          <a:xfrm>
            <a:off x="0" y="-277307"/>
            <a:ext cx="14630400" cy="1758810"/>
          </a:xfrm>
          <a:custGeom>
            <a:avLst/>
            <a:gdLst/>
            <a:ahLst/>
            <a:cxnLst/>
            <a:rect l="l" t="t" r="r" b="b"/>
            <a:pathLst>
              <a:path w="3850505" h="2198512">
                <a:moveTo>
                  <a:pt x="0" y="0"/>
                </a:moveTo>
                <a:lnTo>
                  <a:pt x="3850505" y="0"/>
                </a:lnTo>
                <a:lnTo>
                  <a:pt x="3850505" y="2198512"/>
                </a:lnTo>
                <a:lnTo>
                  <a:pt x="0" y="2198512"/>
                </a:lnTo>
                <a:lnTo>
                  <a:pt x="0" y="0"/>
                </a:lnTo>
                <a:close/>
              </a:path>
            </a:pathLst>
          </a:custGeom>
          <a:solidFill>
            <a:schemeClr val="accent6"/>
          </a:solidFill>
        </p:spPr>
      </p:sp>
    </p:spTree>
    <p:extLst>
      <p:ext uri="{BB962C8B-B14F-4D97-AF65-F5344CB8AC3E}">
        <p14:creationId xmlns:p14="http://schemas.microsoft.com/office/powerpoint/2010/main" val="4120142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042999" y="204339"/>
            <a:ext cx="7678307" cy="620078"/>
          </a:xfrm>
          <a:prstGeom prst="rect">
            <a:avLst/>
          </a:prstGeom>
          <a:noFill/>
          <a:ln/>
        </p:spPr>
        <p:txBody>
          <a:bodyPr wrap="none" lIns="0" tIns="0" rIns="0" bIns="0" rtlCol="0" anchor="t"/>
          <a:lstStyle/>
          <a:p>
            <a:pPr marL="0" indent="0" algn="ctr" rtl="1">
              <a:lnSpc>
                <a:spcPts val="4850"/>
              </a:lnSpc>
              <a:buNone/>
            </a:pPr>
            <a:endParaRPr lang="en-US" sz="4000" dirty="0"/>
          </a:p>
        </p:txBody>
      </p:sp>
      <p:sp>
        <p:nvSpPr>
          <p:cNvPr id="19" name="Rectangle 18"/>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graphicFrame>
        <p:nvGraphicFramePr>
          <p:cNvPr id="35" name="Diagramme 34"/>
          <p:cNvGraphicFramePr/>
          <p:nvPr>
            <p:extLst>
              <p:ext uri="{D42A27DB-BD31-4B8C-83A1-F6EECF244321}">
                <p14:modId xmlns:p14="http://schemas.microsoft.com/office/powerpoint/2010/main" val="1186962446"/>
              </p:ext>
            </p:extLst>
          </p:nvPr>
        </p:nvGraphicFramePr>
        <p:xfrm>
          <a:off x="1524000" y="1400537"/>
          <a:ext cx="10513671" cy="5606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413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flipH="1">
            <a:off x="174778" y="4391567"/>
            <a:ext cx="6120972" cy="0"/>
          </a:xfrm>
          <a:prstGeom prst="line">
            <a:avLst/>
          </a:prstGeom>
          <a:ln w="63500" cap="rnd">
            <a:solidFill>
              <a:srgbClr val="86C7ED"/>
            </a:solidFill>
            <a:prstDash val="sysDot"/>
            <a:headEnd type="none" w="sm" len="sm"/>
            <a:tailEnd type="none" w="sm" len="sm"/>
          </a:ln>
        </p:spPr>
      </p:sp>
      <p:sp>
        <p:nvSpPr>
          <p:cNvPr id="4" name="TextBox 4"/>
          <p:cNvSpPr txBox="1"/>
          <p:nvPr/>
        </p:nvSpPr>
        <p:spPr>
          <a:xfrm>
            <a:off x="540259" y="3265611"/>
            <a:ext cx="5644382" cy="1457066"/>
          </a:xfrm>
          <a:prstGeom prst="rect">
            <a:avLst/>
          </a:prstGeom>
        </p:spPr>
        <p:txBody>
          <a:bodyPr lIns="0" tIns="0" rIns="0" bIns="0" rtlCol="0" anchor="t">
            <a:spAutoFit/>
          </a:bodyPr>
          <a:lstStyle/>
          <a:p>
            <a:pPr algn="ctr" rtl="1">
              <a:lnSpc>
                <a:spcPts val="3919"/>
              </a:lnSpc>
              <a:spcBef>
                <a:spcPct val="0"/>
              </a:spcBef>
            </a:pPr>
            <a:r>
              <a:rPr lang="ar-DZ" sz="2400" b="1" dirty="0">
                <a:latin typeface="Noto Serif SC Bold" pitchFamily="34" charset="0"/>
                <a:ea typeface="Noto Serif SC Bold" pitchFamily="34" charset="-122"/>
                <a:cs typeface="Noto Serif SC Bold" pitchFamily="34" charset="-120"/>
              </a:rPr>
              <a:t>ثالثا: </a:t>
            </a:r>
            <a:r>
              <a:rPr lang="en-US" sz="2400" b="1" dirty="0" err="1">
                <a:latin typeface="Noto Serif SC Bold" pitchFamily="34" charset="0"/>
                <a:ea typeface="Noto Serif SC Bold" pitchFamily="34" charset="-122"/>
                <a:cs typeface="Noto Serif SC Bold" pitchFamily="34" charset="-120"/>
              </a:rPr>
              <a:t>النظام</a:t>
            </a:r>
            <a:r>
              <a:rPr lang="en-US" sz="2400" b="1" dirty="0">
                <a:latin typeface="Noto Serif SC Bold" pitchFamily="34" charset="0"/>
                <a:ea typeface="Noto Serif SC Bold" pitchFamily="34" charset="-122"/>
                <a:cs typeface="Noto Serif SC Bold" pitchFamily="34" charset="-120"/>
              </a:rPr>
              <a:t> </a:t>
            </a:r>
            <a:r>
              <a:rPr lang="ar-DZ" sz="2400" b="1" dirty="0" smtClean="0">
                <a:latin typeface="Noto Serif SC Bold" pitchFamily="34" charset="0"/>
                <a:ea typeface="Noto Serif SC Bold" pitchFamily="34" charset="-122"/>
                <a:cs typeface="Noto Serif SC Bold" pitchFamily="34" charset="-120"/>
              </a:rPr>
              <a:t>البنكي </a:t>
            </a:r>
            <a:r>
              <a:rPr lang="ar-DZ" sz="2400" b="1" dirty="0">
                <a:latin typeface="Noto Serif SC Bold" pitchFamily="34" charset="0"/>
                <a:ea typeface="Noto Serif SC Bold" pitchFamily="34" charset="-122"/>
                <a:cs typeface="Noto Serif SC Bold" pitchFamily="34" charset="-120"/>
              </a:rPr>
              <a:t>خلال </a:t>
            </a:r>
            <a:r>
              <a:rPr lang="ar-DZ" sz="2400" b="1" dirty="0">
                <a:latin typeface="Noto Serif SC Bold" pitchFamily="34" charset="0"/>
                <a:ea typeface="Noto Serif SC Bold" pitchFamily="34" charset="-122"/>
                <a:cs typeface="Noto Serif SC Bold" pitchFamily="34" charset="-120"/>
              </a:rPr>
              <a:t>الفترة الممتدة ما بين 1971 و1990 (الإصلاحات والتشريعات)</a:t>
            </a:r>
            <a:endParaRPr lang="en-US" sz="2400" b="1" dirty="0">
              <a:latin typeface="Noto Serif SC Bold" pitchFamily="34" charset="0"/>
              <a:ea typeface="Noto Serif SC Bold" pitchFamily="34" charset="-122"/>
              <a:cs typeface="Noto Serif SC Bold" pitchFamily="34" charset="-120"/>
            </a:endParaRPr>
          </a:p>
          <a:p>
            <a:pPr algn="ctr" rtl="1">
              <a:lnSpc>
                <a:spcPts val="3919"/>
              </a:lnSpc>
              <a:spcBef>
                <a:spcPct val="0"/>
              </a:spcBef>
            </a:pPr>
            <a:endParaRPr lang="ar-EG" sz="2799" b="1" dirty="0">
              <a:solidFill>
                <a:srgbClr val="000000"/>
              </a:solidFill>
              <a:latin typeface="Times New Roman Bold"/>
              <a:ea typeface="Times New Roman Bold"/>
              <a:cs typeface="Times New Roman Bold"/>
              <a:sym typeface="Times New Roman Bold"/>
              <a:rtl/>
            </a:endParaRPr>
          </a:p>
        </p:txBody>
      </p:sp>
      <p:sp>
        <p:nvSpPr>
          <p:cNvPr id="5" name="AutoShape 5"/>
          <p:cNvSpPr/>
          <p:nvPr/>
        </p:nvSpPr>
        <p:spPr>
          <a:xfrm flipH="1">
            <a:off x="174778" y="5061712"/>
            <a:ext cx="6120972" cy="0"/>
          </a:xfrm>
          <a:prstGeom prst="line">
            <a:avLst/>
          </a:prstGeom>
          <a:ln w="63500" cap="rnd">
            <a:solidFill>
              <a:srgbClr val="86C7ED"/>
            </a:solidFill>
            <a:prstDash val="sysDot"/>
            <a:headEnd type="none" w="sm" len="sm"/>
            <a:tailEnd type="none" w="sm" len="sm"/>
          </a:ln>
        </p:spPr>
      </p:sp>
      <p:sp>
        <p:nvSpPr>
          <p:cNvPr id="6" name="TextBox 6"/>
          <p:cNvSpPr txBox="1"/>
          <p:nvPr/>
        </p:nvSpPr>
        <p:spPr>
          <a:xfrm>
            <a:off x="174778" y="4474587"/>
            <a:ext cx="5644382" cy="835165"/>
          </a:xfrm>
          <a:prstGeom prst="rect">
            <a:avLst/>
          </a:prstGeom>
        </p:spPr>
        <p:txBody>
          <a:bodyPr lIns="0" tIns="0" rIns="0" bIns="0" rtlCol="0" anchor="t">
            <a:spAutoFit/>
          </a:bodyPr>
          <a:lstStyle/>
          <a:p>
            <a:pPr marL="457200" indent="-457200" algn="r" rtl="1">
              <a:lnSpc>
                <a:spcPts val="3359"/>
              </a:lnSpc>
              <a:spcBef>
                <a:spcPct val="0"/>
              </a:spcBef>
              <a:buFont typeface="+mj-lt"/>
              <a:buAutoNum type="arabicPeriod"/>
            </a:pPr>
            <a:r>
              <a:rPr lang="ar-DZ" sz="2000" b="1" dirty="0">
                <a:solidFill>
                  <a:srgbClr val="006747"/>
                </a:solidFill>
                <a:latin typeface="Noto Serif SC Bold" pitchFamily="34" charset="0"/>
                <a:ea typeface="Noto Serif SC Bold" pitchFamily="34" charset="-122"/>
                <a:cs typeface="Noto Serif SC Bold" pitchFamily="34" charset="-120"/>
              </a:rPr>
              <a:t>النظام</a:t>
            </a:r>
            <a:r>
              <a:rPr lang="ar-DZ" sz="2400" b="1" dirty="0">
                <a:solidFill>
                  <a:srgbClr val="006747"/>
                </a:solidFill>
                <a:latin typeface="Noto Serif SC Bold" pitchFamily="34" charset="0"/>
                <a:ea typeface="Noto Serif SC Bold" pitchFamily="34" charset="-122"/>
                <a:cs typeface="Noto Serif SC Bold" pitchFamily="34" charset="-120"/>
              </a:rPr>
              <a:t> البنكي في ظل الإصلاح المالي 1971</a:t>
            </a:r>
            <a:endParaRPr lang="en-US" sz="2400" dirty="0"/>
          </a:p>
          <a:p>
            <a:pPr algn="ctr">
              <a:lnSpc>
                <a:spcPts val="3359"/>
              </a:lnSpc>
              <a:spcBef>
                <a:spcPct val="0"/>
              </a:spcBef>
            </a:pPr>
            <a:endParaRPr lang="en-US" sz="2399" dirty="0">
              <a:solidFill>
                <a:srgbClr val="000000"/>
              </a:solidFill>
              <a:latin typeface="Times New Roman"/>
              <a:ea typeface="Times New Roman"/>
              <a:cs typeface="Times New Roman"/>
              <a:sym typeface="Times New Roman"/>
            </a:endParaRPr>
          </a:p>
        </p:txBody>
      </p:sp>
      <p:sp>
        <p:nvSpPr>
          <p:cNvPr id="7" name="AutoShape 7"/>
          <p:cNvSpPr/>
          <p:nvPr/>
        </p:nvSpPr>
        <p:spPr>
          <a:xfrm flipH="1">
            <a:off x="174778" y="5731857"/>
            <a:ext cx="6120972" cy="0"/>
          </a:xfrm>
          <a:prstGeom prst="line">
            <a:avLst/>
          </a:prstGeom>
          <a:ln w="63500" cap="rnd">
            <a:solidFill>
              <a:srgbClr val="86C7ED"/>
            </a:solidFill>
            <a:prstDash val="sysDot"/>
            <a:headEnd type="none" w="sm" len="sm"/>
            <a:tailEnd type="none" w="sm" len="sm"/>
          </a:ln>
        </p:spPr>
      </p:sp>
      <p:sp>
        <p:nvSpPr>
          <p:cNvPr id="8" name="TextBox 8"/>
          <p:cNvSpPr txBox="1"/>
          <p:nvPr/>
        </p:nvSpPr>
        <p:spPr>
          <a:xfrm>
            <a:off x="174778" y="5144732"/>
            <a:ext cx="6120972" cy="835165"/>
          </a:xfrm>
          <a:prstGeom prst="rect">
            <a:avLst/>
          </a:prstGeom>
        </p:spPr>
        <p:txBody>
          <a:bodyPr wrap="square" lIns="0" tIns="0" rIns="0" bIns="0" rtlCol="0" anchor="t">
            <a:spAutoFit/>
          </a:bodyPr>
          <a:lstStyle/>
          <a:p>
            <a:pPr algn="ctr" rtl="1">
              <a:lnSpc>
                <a:spcPts val="3359"/>
              </a:lnSpc>
              <a:spcBef>
                <a:spcPct val="0"/>
              </a:spcBef>
            </a:pPr>
            <a:r>
              <a:rPr lang="ar-DZ" sz="2400" b="1" dirty="0">
                <a:solidFill>
                  <a:schemeClr val="tx1">
                    <a:lumMod val="85000"/>
                    <a:lumOff val="15000"/>
                  </a:schemeClr>
                </a:solidFill>
                <a:latin typeface="Noto Serif SC Bold" pitchFamily="34" charset="0"/>
                <a:ea typeface="Noto Serif SC Bold" pitchFamily="34" charset="-122"/>
                <a:cs typeface="Noto Serif SC Bold" pitchFamily="34" charset="-120"/>
              </a:rPr>
              <a:t>أهم التغيرات التي طرأت على الهياكل</a:t>
            </a:r>
            <a:r>
              <a:rPr lang="fr-FR" sz="2400" b="1" dirty="0">
                <a:solidFill>
                  <a:schemeClr val="tx1">
                    <a:lumMod val="85000"/>
                    <a:lumOff val="15000"/>
                  </a:schemeClr>
                </a:solidFill>
                <a:latin typeface="Noto Serif SC Bold" pitchFamily="34" charset="0"/>
                <a:ea typeface="Noto Serif SC Bold" pitchFamily="34" charset="-122"/>
                <a:cs typeface="Noto Serif SC Bold" pitchFamily="34" charset="-120"/>
              </a:rPr>
              <a:t> </a:t>
            </a:r>
            <a:r>
              <a:rPr lang="ar-DZ" sz="2400" b="1" dirty="0">
                <a:solidFill>
                  <a:schemeClr val="tx1">
                    <a:lumMod val="85000"/>
                    <a:lumOff val="15000"/>
                  </a:schemeClr>
                </a:solidFill>
                <a:latin typeface="Noto Serif SC Bold" pitchFamily="34" charset="0"/>
                <a:ea typeface="Noto Serif SC Bold" pitchFamily="34" charset="-122"/>
                <a:cs typeface="Noto Serif SC Bold" pitchFamily="34" charset="-120"/>
              </a:rPr>
              <a:t> البنكية سنة 1971</a:t>
            </a:r>
            <a:endParaRPr lang="en-US" sz="2400" dirty="0">
              <a:solidFill>
                <a:schemeClr val="tx1">
                  <a:lumMod val="85000"/>
                  <a:lumOff val="15000"/>
                </a:schemeClr>
              </a:solidFill>
            </a:endParaRPr>
          </a:p>
          <a:p>
            <a:pPr algn="ctr" rtl="1">
              <a:lnSpc>
                <a:spcPts val="3359"/>
              </a:lnSpc>
              <a:spcBef>
                <a:spcPct val="0"/>
              </a:spcBef>
            </a:pPr>
            <a:endParaRPr lang="ar-EG" sz="2399" dirty="0">
              <a:solidFill>
                <a:srgbClr val="000000"/>
              </a:solidFill>
              <a:latin typeface="Times New Roman"/>
              <a:ea typeface="Times New Roman"/>
              <a:cs typeface="Times New Roman"/>
              <a:sym typeface="Times New Roman"/>
              <a:rtl/>
            </a:endParaRPr>
          </a:p>
        </p:txBody>
      </p:sp>
      <p:sp>
        <p:nvSpPr>
          <p:cNvPr id="9" name="AutoShape 9"/>
          <p:cNvSpPr/>
          <p:nvPr/>
        </p:nvSpPr>
        <p:spPr>
          <a:xfrm flipH="1">
            <a:off x="174778" y="6402001"/>
            <a:ext cx="6120972" cy="0"/>
          </a:xfrm>
          <a:prstGeom prst="line">
            <a:avLst/>
          </a:prstGeom>
          <a:ln w="63500" cap="rnd">
            <a:solidFill>
              <a:srgbClr val="86C7ED"/>
            </a:solidFill>
            <a:prstDash val="sysDot"/>
            <a:headEnd type="none" w="sm" len="sm"/>
            <a:tailEnd type="none" w="sm" len="sm"/>
          </a:ln>
        </p:spPr>
      </p:sp>
      <p:sp>
        <p:nvSpPr>
          <p:cNvPr id="10" name="TextBox 10"/>
          <p:cNvSpPr txBox="1"/>
          <p:nvPr/>
        </p:nvSpPr>
        <p:spPr>
          <a:xfrm>
            <a:off x="174778" y="5814875"/>
            <a:ext cx="5644382" cy="835165"/>
          </a:xfrm>
          <a:prstGeom prst="rect">
            <a:avLst/>
          </a:prstGeom>
        </p:spPr>
        <p:txBody>
          <a:bodyPr lIns="0" tIns="0" rIns="0" bIns="0" rtlCol="0" anchor="t">
            <a:spAutoFit/>
          </a:bodyPr>
          <a:lstStyle/>
          <a:p>
            <a:pPr marL="457200" indent="-457200" algn="r" rtl="1">
              <a:lnSpc>
                <a:spcPts val="3359"/>
              </a:lnSpc>
              <a:spcBef>
                <a:spcPct val="0"/>
              </a:spcBef>
              <a:buFont typeface="+mj-lt"/>
              <a:buAutoNum type="arabicPeriod" startAt="2"/>
            </a:pPr>
            <a:r>
              <a:rPr lang="ar-DZ" sz="2400" b="1" dirty="0">
                <a:solidFill>
                  <a:srgbClr val="006747"/>
                </a:solidFill>
                <a:latin typeface="Noto Serif SC Bold" pitchFamily="34" charset="0"/>
                <a:ea typeface="Noto Serif SC Bold" pitchFamily="34" charset="-122"/>
              </a:rPr>
              <a:t>النظام البنكي في ظل قانون المالية 1982</a:t>
            </a:r>
            <a:endParaRPr lang="en-US" sz="2400" dirty="0"/>
          </a:p>
          <a:p>
            <a:pPr marL="457200" indent="-457200" algn="ctr" rtl="1">
              <a:lnSpc>
                <a:spcPts val="3359"/>
              </a:lnSpc>
              <a:spcBef>
                <a:spcPct val="0"/>
              </a:spcBef>
              <a:buFont typeface="+mj-lt"/>
              <a:buAutoNum type="arabicPeriod" startAt="2"/>
            </a:pPr>
            <a:endParaRPr lang="ar-EG" sz="2399" dirty="0">
              <a:solidFill>
                <a:srgbClr val="000000"/>
              </a:solidFill>
              <a:latin typeface="Times New Roman"/>
              <a:ea typeface="Times New Roman"/>
              <a:cs typeface="Times New Roman"/>
              <a:sym typeface="Times New Roman"/>
              <a:rtl/>
            </a:endParaRPr>
          </a:p>
        </p:txBody>
      </p:sp>
      <p:sp>
        <p:nvSpPr>
          <p:cNvPr id="11" name="AutoShape 11"/>
          <p:cNvSpPr/>
          <p:nvPr/>
        </p:nvSpPr>
        <p:spPr>
          <a:xfrm flipH="1">
            <a:off x="174778" y="7072146"/>
            <a:ext cx="6120972" cy="0"/>
          </a:xfrm>
          <a:prstGeom prst="line">
            <a:avLst/>
          </a:prstGeom>
          <a:ln w="63500" cap="rnd">
            <a:solidFill>
              <a:srgbClr val="86C7ED"/>
            </a:solidFill>
            <a:prstDash val="sysDot"/>
            <a:headEnd type="none" w="sm" len="sm"/>
            <a:tailEnd type="none" w="sm" len="sm"/>
          </a:ln>
        </p:spPr>
      </p:sp>
      <p:sp>
        <p:nvSpPr>
          <p:cNvPr id="12" name="TextBox 12"/>
          <p:cNvSpPr txBox="1"/>
          <p:nvPr/>
        </p:nvSpPr>
        <p:spPr>
          <a:xfrm>
            <a:off x="174778" y="6485020"/>
            <a:ext cx="5644382" cy="835165"/>
          </a:xfrm>
          <a:prstGeom prst="rect">
            <a:avLst/>
          </a:prstGeom>
        </p:spPr>
        <p:txBody>
          <a:bodyPr lIns="0" tIns="0" rIns="0" bIns="0" rtlCol="0" anchor="t">
            <a:spAutoFit/>
          </a:bodyPr>
          <a:lstStyle/>
          <a:p>
            <a:pPr marL="457200" indent="-457200" algn="r" rtl="1">
              <a:lnSpc>
                <a:spcPts val="3359"/>
              </a:lnSpc>
              <a:spcBef>
                <a:spcPct val="0"/>
              </a:spcBef>
              <a:buFont typeface="+mj-lt"/>
              <a:buAutoNum type="arabicPeriod" startAt="3"/>
            </a:pPr>
            <a:r>
              <a:rPr lang="ar-DZ" sz="2400" b="1" dirty="0" smtClean="0">
                <a:solidFill>
                  <a:srgbClr val="006747"/>
                </a:solidFill>
                <a:latin typeface="Noto Serif SC Bold" pitchFamily="34" charset="0"/>
                <a:ea typeface="Noto Serif SC Bold" pitchFamily="34" charset="-122"/>
              </a:rPr>
              <a:t>النظام البنكي في ظل قانون 1986</a:t>
            </a:r>
            <a:endParaRPr lang="en-US" sz="2400" b="1" dirty="0" smtClean="0">
              <a:solidFill>
                <a:srgbClr val="006747"/>
              </a:solidFill>
              <a:latin typeface="Noto Serif SC Bold" pitchFamily="34" charset="0"/>
              <a:ea typeface="Noto Serif SC Bold" pitchFamily="34" charset="-122"/>
            </a:endParaRPr>
          </a:p>
          <a:p>
            <a:pPr marL="457200" indent="-457200" algn="ctr">
              <a:lnSpc>
                <a:spcPts val="3359"/>
              </a:lnSpc>
              <a:spcBef>
                <a:spcPct val="0"/>
              </a:spcBef>
              <a:buFont typeface="+mj-lt"/>
              <a:buAutoNum type="arabicPeriod" startAt="3"/>
            </a:pPr>
            <a:endParaRPr lang="en-US" sz="2399" dirty="0">
              <a:solidFill>
                <a:srgbClr val="000000"/>
              </a:solidFill>
              <a:latin typeface="Times New Roman"/>
              <a:ea typeface="Times New Roman"/>
              <a:cs typeface="Times New Roman"/>
              <a:sym typeface="Times New Roman"/>
            </a:endParaRPr>
          </a:p>
        </p:txBody>
      </p:sp>
      <p:grpSp>
        <p:nvGrpSpPr>
          <p:cNvPr id="13" name="Group 13"/>
          <p:cNvGrpSpPr/>
          <p:nvPr/>
        </p:nvGrpSpPr>
        <p:grpSpPr>
          <a:xfrm>
            <a:off x="7026711" y="3194322"/>
            <a:ext cx="6120972" cy="5208870"/>
            <a:chOff x="0" y="-134254"/>
            <a:chExt cx="10201619" cy="8681451"/>
          </a:xfrm>
        </p:grpSpPr>
        <p:sp>
          <p:nvSpPr>
            <p:cNvPr id="14" name="AutoShape 14"/>
            <p:cNvSpPr/>
            <p:nvPr/>
          </p:nvSpPr>
          <p:spPr>
            <a:xfrm flipH="1">
              <a:off x="0" y="1034422"/>
              <a:ext cx="10201619" cy="0"/>
            </a:xfrm>
            <a:prstGeom prst="line">
              <a:avLst/>
            </a:prstGeom>
            <a:ln w="63500" cap="rnd">
              <a:solidFill>
                <a:srgbClr val="86C7ED"/>
              </a:solidFill>
              <a:prstDash val="sysDot"/>
              <a:headEnd type="none" w="sm" len="sm"/>
              <a:tailEnd type="none" w="sm" len="sm"/>
            </a:ln>
          </p:spPr>
        </p:sp>
        <p:sp>
          <p:nvSpPr>
            <p:cNvPr id="15" name="TextBox 15"/>
            <p:cNvSpPr txBox="1"/>
            <p:nvPr/>
          </p:nvSpPr>
          <p:spPr>
            <a:xfrm>
              <a:off x="0" y="-134254"/>
              <a:ext cx="9407302" cy="916918"/>
            </a:xfrm>
            <a:prstGeom prst="rect">
              <a:avLst/>
            </a:prstGeom>
          </p:spPr>
          <p:txBody>
            <a:bodyPr lIns="0" tIns="0" rIns="0" bIns="0" rtlCol="0" anchor="t">
              <a:spAutoFit/>
            </a:bodyPr>
            <a:lstStyle/>
            <a:p>
              <a:pPr algn="ctr" rtl="1">
                <a:lnSpc>
                  <a:spcPts val="4850"/>
                </a:lnSpc>
              </a:pPr>
              <a:r>
                <a:rPr lang="ar-DZ" sz="2400" b="1" dirty="0" smtClean="0">
                  <a:latin typeface="Times New Roman Bold"/>
                  <a:ea typeface="Times New Roman Bold"/>
                  <a:cs typeface="Times New Roman Bold"/>
                  <a:sym typeface="Times New Roman Bold"/>
                  <a:rtl/>
                </a:rPr>
                <a:t>أولا: </a:t>
              </a:r>
              <a:r>
                <a:rPr lang="en-US" sz="2400" b="1" dirty="0" err="1">
                  <a:latin typeface="Noto Serif SC Bold" pitchFamily="34" charset="0"/>
                  <a:ea typeface="Noto Serif SC Bold" pitchFamily="34" charset="-122"/>
                  <a:cs typeface="Noto Serif SC Bold" pitchFamily="34" charset="-120"/>
                </a:rPr>
                <a:t>النظام</a:t>
              </a:r>
              <a:r>
                <a:rPr lang="en-US" sz="2400" b="1" dirty="0">
                  <a:latin typeface="Noto Serif SC Bold" pitchFamily="34" charset="0"/>
                  <a:ea typeface="Noto Serif SC Bold" pitchFamily="34" charset="-122"/>
                  <a:cs typeface="Noto Serif SC Bold" pitchFamily="34" charset="-120"/>
                </a:rPr>
                <a:t> ا</a:t>
              </a:r>
              <a:r>
                <a:rPr lang="ar-DZ" sz="2400" b="1" dirty="0">
                  <a:latin typeface="Noto Serif SC Bold" pitchFamily="34" charset="0"/>
                  <a:ea typeface="Noto Serif SC Bold" pitchFamily="34" charset="-122"/>
                  <a:cs typeface="Noto Serif SC Bold" pitchFamily="34" charset="-120"/>
                </a:rPr>
                <a:t>لبنكي</a:t>
              </a:r>
              <a:r>
                <a:rPr lang="en-US" sz="2400" b="1" dirty="0">
                  <a:latin typeface="Noto Serif SC Bold" pitchFamily="34" charset="0"/>
                  <a:ea typeface="Noto Serif SC Bold" pitchFamily="34" charset="-122"/>
                  <a:cs typeface="Noto Serif SC Bold" pitchFamily="34" charset="-120"/>
                </a:rPr>
                <a:t> </a:t>
              </a:r>
              <a:r>
                <a:rPr lang="en-US" sz="2400" b="1" dirty="0" err="1">
                  <a:latin typeface="Noto Serif SC Bold" pitchFamily="34" charset="0"/>
                  <a:ea typeface="Noto Serif SC Bold" pitchFamily="34" charset="-122"/>
                  <a:cs typeface="Noto Serif SC Bold" pitchFamily="34" charset="-120"/>
                </a:rPr>
                <a:t>المفروض</a:t>
              </a:r>
              <a:r>
                <a:rPr lang="en-US" sz="2400" b="1" dirty="0">
                  <a:latin typeface="Noto Serif SC Bold" pitchFamily="34" charset="0"/>
                  <a:ea typeface="Noto Serif SC Bold" pitchFamily="34" charset="-122"/>
                  <a:cs typeface="Noto Serif SC Bold" pitchFamily="34" charset="-120"/>
                </a:rPr>
                <a:t> </a:t>
              </a:r>
              <a:r>
                <a:rPr lang="en-US" sz="2400" b="1" dirty="0" err="1">
                  <a:latin typeface="Noto Serif SC Bold" pitchFamily="34" charset="0"/>
                  <a:ea typeface="Noto Serif SC Bold" pitchFamily="34" charset="-122"/>
                  <a:cs typeface="Noto Serif SC Bold" pitchFamily="34" charset="-120"/>
                </a:rPr>
                <a:t>خلال</a:t>
              </a:r>
              <a:r>
                <a:rPr lang="ar-DZ" sz="2400" b="1" dirty="0">
                  <a:latin typeface="Noto Serif SC Bold" pitchFamily="34" charset="0"/>
                  <a:ea typeface="Noto Serif SC Bold" pitchFamily="34" charset="-122"/>
                  <a:cs typeface="Noto Serif SC Bold" pitchFamily="34" charset="-120"/>
                </a:rPr>
                <a:t> الفترة</a:t>
              </a:r>
              <a:r>
                <a:rPr lang="en-US" sz="2400" b="1" dirty="0">
                  <a:latin typeface="Noto Serif SC Bold" pitchFamily="34" charset="0"/>
                  <a:ea typeface="Noto Serif SC Bold" pitchFamily="34" charset="-122"/>
                  <a:cs typeface="Noto Serif SC Bold" pitchFamily="34" charset="-120"/>
                </a:rPr>
                <a:t> الاستعمار</a:t>
              </a:r>
              <a:r>
                <a:rPr lang="ar-DZ" sz="2400" b="1" dirty="0" err="1">
                  <a:latin typeface="Noto Serif SC Bold" pitchFamily="34" charset="0"/>
                  <a:ea typeface="Noto Serif SC Bold" pitchFamily="34" charset="-122"/>
                  <a:cs typeface="Noto Serif SC Bold" pitchFamily="34" charset="-120"/>
                </a:rPr>
                <a:t>ية</a:t>
              </a:r>
              <a:r>
                <a:rPr lang="en-US" sz="2400" b="1" dirty="0">
                  <a:latin typeface="Noto Serif SC Bold" pitchFamily="34" charset="0"/>
                  <a:ea typeface="Noto Serif SC Bold" pitchFamily="34" charset="-122"/>
                  <a:cs typeface="Noto Serif SC Bold" pitchFamily="34" charset="-120"/>
                </a:rPr>
                <a:t> </a:t>
              </a:r>
              <a:endParaRPr lang="en-US" sz="2400" dirty="0"/>
            </a:p>
          </p:txBody>
        </p:sp>
        <p:sp>
          <p:nvSpPr>
            <p:cNvPr id="17" name="TextBox 17"/>
            <p:cNvSpPr txBox="1"/>
            <p:nvPr/>
          </p:nvSpPr>
          <p:spPr>
            <a:xfrm>
              <a:off x="0" y="1450908"/>
              <a:ext cx="9663396" cy="2180083"/>
            </a:xfrm>
            <a:prstGeom prst="rect">
              <a:avLst/>
            </a:prstGeom>
          </p:spPr>
          <p:txBody>
            <a:bodyPr wrap="square" lIns="0" tIns="0" rIns="0" bIns="0" rtlCol="0" anchor="t">
              <a:spAutoFit/>
            </a:bodyPr>
            <a:lstStyle/>
            <a:p>
              <a:pPr algn="ctr" rtl="1">
                <a:lnSpc>
                  <a:spcPts val="3359"/>
                </a:lnSpc>
                <a:spcBef>
                  <a:spcPct val="0"/>
                </a:spcBef>
              </a:pPr>
              <a:r>
                <a:rPr lang="ar-DZ" sz="2400" b="1" dirty="0">
                  <a:latin typeface="Noto Serif SC Bold" pitchFamily="34" charset="0"/>
                  <a:ea typeface="Noto Serif SC Bold" pitchFamily="34" charset="-122"/>
                  <a:cs typeface="Noto Serif SC Bold" pitchFamily="34" charset="-120"/>
                </a:rPr>
                <a:t>ثانيا: </a:t>
              </a:r>
              <a:r>
                <a:rPr lang="en-US" sz="2400" b="1" dirty="0" err="1">
                  <a:latin typeface="Noto Serif SC Bold" pitchFamily="34" charset="0"/>
                  <a:ea typeface="Noto Serif SC Bold" pitchFamily="34" charset="-122"/>
                  <a:cs typeface="Noto Serif SC Bold" pitchFamily="34" charset="-120"/>
                </a:rPr>
                <a:t>النظام</a:t>
              </a:r>
              <a:r>
                <a:rPr lang="en-US" sz="2400" b="1" dirty="0">
                  <a:latin typeface="Noto Serif SC Bold" pitchFamily="34" charset="0"/>
                  <a:ea typeface="Noto Serif SC Bold" pitchFamily="34" charset="-122"/>
                  <a:cs typeface="Noto Serif SC Bold" pitchFamily="34" charset="-120"/>
                </a:rPr>
                <a:t> </a:t>
              </a:r>
              <a:r>
                <a:rPr lang="ar-DZ" sz="2400" b="1" dirty="0">
                  <a:latin typeface="Noto Serif SC Bold" pitchFamily="34" charset="0"/>
                  <a:ea typeface="Noto Serif SC Bold" pitchFamily="34" charset="-122"/>
                  <a:cs typeface="Noto Serif SC Bold" pitchFamily="34" charset="-120"/>
                </a:rPr>
                <a:t>البنكي خلال الفترة الممتدة ما بين 1962 و1970 (الإصلاحات والتشريعات)</a:t>
              </a:r>
              <a:endParaRPr lang="en-US" sz="2400" b="1" dirty="0">
                <a:latin typeface="Noto Serif SC Bold" pitchFamily="34" charset="0"/>
                <a:ea typeface="Noto Serif SC Bold" pitchFamily="34" charset="-122"/>
                <a:cs typeface="Noto Serif SC Bold" pitchFamily="34" charset="-120"/>
              </a:endParaRPr>
            </a:p>
            <a:p>
              <a:pPr algn="ctr" rtl="1">
                <a:lnSpc>
                  <a:spcPts val="3359"/>
                </a:lnSpc>
                <a:spcBef>
                  <a:spcPct val="0"/>
                </a:spcBef>
              </a:pPr>
              <a:endParaRPr lang="ar-EG" sz="2399" dirty="0">
                <a:solidFill>
                  <a:srgbClr val="000000"/>
                </a:solidFill>
                <a:latin typeface="Times New Roman"/>
                <a:ea typeface="Times New Roman"/>
                <a:cs typeface="Times New Roman"/>
                <a:sym typeface="Times New Roman"/>
                <a:rtl/>
              </a:endParaRPr>
            </a:p>
          </p:txBody>
        </p:sp>
        <p:sp>
          <p:nvSpPr>
            <p:cNvPr id="18" name="AutoShape 18"/>
            <p:cNvSpPr/>
            <p:nvPr/>
          </p:nvSpPr>
          <p:spPr>
            <a:xfrm flipH="1">
              <a:off x="0" y="3268238"/>
              <a:ext cx="10201619" cy="0"/>
            </a:xfrm>
            <a:prstGeom prst="line">
              <a:avLst/>
            </a:prstGeom>
            <a:ln w="63500" cap="rnd">
              <a:solidFill>
                <a:srgbClr val="86C7ED"/>
              </a:solidFill>
              <a:prstDash val="sysDot"/>
              <a:headEnd type="none" w="sm" len="sm"/>
              <a:tailEnd type="none" w="sm" len="sm"/>
            </a:ln>
          </p:spPr>
        </p:sp>
        <p:sp>
          <p:nvSpPr>
            <p:cNvPr id="19" name="TextBox 19"/>
            <p:cNvSpPr txBox="1"/>
            <p:nvPr/>
          </p:nvSpPr>
          <p:spPr>
            <a:xfrm>
              <a:off x="0" y="2289696"/>
              <a:ext cx="9407302" cy="665247"/>
            </a:xfrm>
            <a:prstGeom prst="rect">
              <a:avLst/>
            </a:prstGeom>
          </p:spPr>
          <p:txBody>
            <a:bodyPr lIns="0" tIns="0" rIns="0" bIns="0" rtlCol="0" anchor="t">
              <a:spAutoFit/>
            </a:bodyPr>
            <a:lstStyle/>
            <a:p>
              <a:pPr algn="ctr">
                <a:lnSpc>
                  <a:spcPts val="3359"/>
                </a:lnSpc>
                <a:spcBef>
                  <a:spcPct val="0"/>
                </a:spcBef>
              </a:pPr>
              <a:endParaRPr lang="ar-EG" sz="2399" dirty="0">
                <a:solidFill>
                  <a:srgbClr val="000000"/>
                </a:solidFill>
                <a:latin typeface="Times New Roman"/>
                <a:ea typeface="Times New Roman"/>
                <a:cs typeface="Times New Roman"/>
                <a:sym typeface="Times New Roman"/>
                <a:rtl/>
              </a:endParaRPr>
            </a:p>
          </p:txBody>
        </p:sp>
        <p:sp>
          <p:nvSpPr>
            <p:cNvPr id="20" name="AutoShape 20"/>
            <p:cNvSpPr/>
            <p:nvPr/>
          </p:nvSpPr>
          <p:spPr>
            <a:xfrm flipH="1">
              <a:off x="0" y="4385146"/>
              <a:ext cx="10201619" cy="0"/>
            </a:xfrm>
            <a:prstGeom prst="line">
              <a:avLst/>
            </a:prstGeom>
            <a:ln w="63500" cap="rnd">
              <a:solidFill>
                <a:srgbClr val="86C7ED"/>
              </a:solidFill>
              <a:prstDash val="sysDot"/>
              <a:headEnd type="none" w="sm" len="sm"/>
              <a:tailEnd type="none" w="sm" len="sm"/>
            </a:ln>
          </p:spPr>
        </p:sp>
        <p:sp>
          <p:nvSpPr>
            <p:cNvPr id="21" name="TextBox 21"/>
            <p:cNvSpPr txBox="1"/>
            <p:nvPr/>
          </p:nvSpPr>
          <p:spPr>
            <a:xfrm>
              <a:off x="0" y="3406605"/>
              <a:ext cx="9407302" cy="1391942"/>
            </a:xfrm>
            <a:prstGeom prst="rect">
              <a:avLst/>
            </a:prstGeom>
          </p:spPr>
          <p:txBody>
            <a:bodyPr lIns="0" tIns="0" rIns="0" bIns="0" rtlCol="0" anchor="t">
              <a:spAutoFit/>
            </a:bodyPr>
            <a:lstStyle/>
            <a:p>
              <a:pPr marL="457200" indent="-457200" algn="r" rtl="1">
                <a:lnSpc>
                  <a:spcPts val="3359"/>
                </a:lnSpc>
                <a:spcBef>
                  <a:spcPct val="0"/>
                </a:spcBef>
                <a:buFont typeface="+mj-lt"/>
                <a:buAutoNum type="arabicPeriod"/>
              </a:pPr>
              <a:r>
                <a:rPr lang="ar-DZ" sz="2400" b="1" dirty="0">
                  <a:solidFill>
                    <a:srgbClr val="006747"/>
                  </a:solidFill>
                  <a:latin typeface="Noto Serif SC Bold" pitchFamily="34" charset="0"/>
                  <a:ea typeface="Noto Serif SC Bold" pitchFamily="34" charset="-122"/>
                  <a:cs typeface="Noto Serif SC Bold" pitchFamily="34" charset="-120"/>
                </a:rPr>
                <a:t>انشاء البنك المركزي</a:t>
              </a:r>
              <a:endParaRPr lang="en-US" sz="2400" dirty="0"/>
            </a:p>
            <a:p>
              <a:pPr marL="457200" indent="-457200" algn="ctr" rtl="1">
                <a:lnSpc>
                  <a:spcPts val="3359"/>
                </a:lnSpc>
                <a:spcBef>
                  <a:spcPct val="0"/>
                </a:spcBef>
                <a:buFont typeface="+mj-lt"/>
                <a:buAutoNum type="arabicPeriod"/>
              </a:pPr>
              <a:endParaRPr lang="ar-EG" sz="2399" dirty="0">
                <a:solidFill>
                  <a:srgbClr val="000000"/>
                </a:solidFill>
                <a:latin typeface="Times New Roman"/>
                <a:ea typeface="Times New Roman"/>
                <a:cs typeface="Times New Roman"/>
                <a:sym typeface="Times New Roman"/>
                <a:rtl/>
              </a:endParaRPr>
            </a:p>
          </p:txBody>
        </p:sp>
        <p:sp>
          <p:nvSpPr>
            <p:cNvPr id="22" name="AutoShape 22"/>
            <p:cNvSpPr/>
            <p:nvPr/>
          </p:nvSpPr>
          <p:spPr>
            <a:xfrm flipH="1">
              <a:off x="0" y="5502054"/>
              <a:ext cx="10201619" cy="0"/>
            </a:xfrm>
            <a:prstGeom prst="line">
              <a:avLst/>
            </a:prstGeom>
            <a:ln w="63500" cap="rnd">
              <a:solidFill>
                <a:srgbClr val="86C7ED"/>
              </a:solidFill>
              <a:prstDash val="sysDot"/>
              <a:headEnd type="none" w="sm" len="sm"/>
              <a:tailEnd type="none" w="sm" len="sm"/>
            </a:ln>
          </p:spPr>
        </p:sp>
        <p:sp>
          <p:nvSpPr>
            <p:cNvPr id="23" name="TextBox 23"/>
            <p:cNvSpPr txBox="1"/>
            <p:nvPr/>
          </p:nvSpPr>
          <p:spPr>
            <a:xfrm>
              <a:off x="0" y="4523511"/>
              <a:ext cx="9407302" cy="1391942"/>
            </a:xfrm>
            <a:prstGeom prst="rect">
              <a:avLst/>
            </a:prstGeom>
          </p:spPr>
          <p:txBody>
            <a:bodyPr lIns="0" tIns="0" rIns="0" bIns="0" rtlCol="0" anchor="t">
              <a:spAutoFit/>
            </a:bodyPr>
            <a:lstStyle/>
            <a:p>
              <a:pPr marL="457200" indent="-457200" algn="r" rtl="1">
                <a:lnSpc>
                  <a:spcPts val="3359"/>
                </a:lnSpc>
                <a:spcBef>
                  <a:spcPct val="0"/>
                </a:spcBef>
                <a:buFont typeface="+mj-lt"/>
                <a:buAutoNum type="arabicPeriod" startAt="2"/>
              </a:pPr>
              <a:r>
                <a:rPr lang="ar-DZ" sz="2400" b="1" dirty="0" smtClean="0">
                  <a:solidFill>
                    <a:srgbClr val="006747"/>
                  </a:solidFill>
                  <a:latin typeface="Noto Serif SC Bold" pitchFamily="34" charset="0"/>
                  <a:ea typeface="Noto Serif SC Bold" pitchFamily="34" charset="-122"/>
                  <a:cs typeface="Noto Serif SC Bold" pitchFamily="34" charset="-120"/>
                </a:rPr>
                <a:t>انشاء </a:t>
              </a:r>
              <a:r>
                <a:rPr lang="en-US" sz="2400" b="1" dirty="0" err="1">
                  <a:solidFill>
                    <a:srgbClr val="006747"/>
                  </a:solidFill>
                  <a:latin typeface="Noto Serif SC Bold" pitchFamily="34" charset="0"/>
                  <a:ea typeface="Noto Serif SC Bold" pitchFamily="34" charset="-122"/>
                  <a:cs typeface="Noto Serif SC Bold" pitchFamily="34" charset="-120"/>
                </a:rPr>
                <a:t>المؤسسات</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err="1">
                  <a:solidFill>
                    <a:srgbClr val="006747"/>
                  </a:solidFill>
                  <a:latin typeface="Noto Serif SC Bold" pitchFamily="34" charset="0"/>
                  <a:ea typeface="Noto Serif SC Bold" pitchFamily="34" charset="-122"/>
                  <a:cs typeface="Noto Serif SC Bold" pitchFamily="34" charset="-120"/>
                </a:rPr>
                <a:t>المالية</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err="1">
                  <a:solidFill>
                    <a:srgbClr val="006747"/>
                  </a:solidFill>
                  <a:latin typeface="Noto Serif SC Bold" pitchFamily="34" charset="0"/>
                  <a:ea typeface="Noto Serif SC Bold" pitchFamily="34" charset="-122"/>
                  <a:cs typeface="Noto Serif SC Bold" pitchFamily="34" charset="-120"/>
                </a:rPr>
                <a:t>الجديدة</a:t>
              </a:r>
              <a:endParaRPr lang="en-US" sz="2400" dirty="0"/>
            </a:p>
            <a:p>
              <a:pPr algn="ctr" rtl="1">
                <a:lnSpc>
                  <a:spcPts val="3359"/>
                </a:lnSpc>
                <a:spcBef>
                  <a:spcPct val="0"/>
                </a:spcBef>
              </a:pPr>
              <a:r>
                <a:rPr lang="ar-EG" sz="2399" dirty="0" smtClean="0">
                  <a:solidFill>
                    <a:srgbClr val="000000"/>
                  </a:solidFill>
                  <a:latin typeface="Times New Roman"/>
                  <a:ea typeface="Times New Roman"/>
                  <a:cs typeface="Times New Roman"/>
                  <a:sym typeface="Times New Roman"/>
                  <a:rtl/>
                </a:rPr>
                <a:t> </a:t>
              </a:r>
              <a:endParaRPr lang="ar-EG" sz="2399" dirty="0">
                <a:solidFill>
                  <a:srgbClr val="000000"/>
                </a:solidFill>
                <a:latin typeface="Times New Roman"/>
                <a:ea typeface="Times New Roman"/>
                <a:cs typeface="Times New Roman"/>
                <a:sym typeface="Times New Roman"/>
                <a:rtl/>
              </a:endParaRPr>
            </a:p>
          </p:txBody>
        </p:sp>
        <p:sp>
          <p:nvSpPr>
            <p:cNvPr id="24" name="TextBox 24"/>
            <p:cNvSpPr txBox="1"/>
            <p:nvPr/>
          </p:nvSpPr>
          <p:spPr>
            <a:xfrm>
              <a:off x="0" y="5640418"/>
              <a:ext cx="9407302" cy="2906779"/>
            </a:xfrm>
            <a:prstGeom prst="rect">
              <a:avLst/>
            </a:prstGeom>
          </p:spPr>
          <p:txBody>
            <a:bodyPr lIns="0" tIns="0" rIns="0" bIns="0" rtlCol="0" anchor="t">
              <a:spAutoFit/>
            </a:bodyPr>
            <a:lstStyle/>
            <a:p>
              <a:pPr marL="457200" indent="-457200" algn="r" rtl="1">
                <a:lnSpc>
                  <a:spcPts val="3359"/>
                </a:lnSpc>
                <a:spcBef>
                  <a:spcPct val="0"/>
                </a:spcBef>
                <a:buFont typeface="+mj-lt"/>
                <a:buAutoNum type="arabicPeriod" startAt="3"/>
              </a:pPr>
              <a:r>
                <a:rPr lang="ar-DZ" sz="2400" b="1" dirty="0">
                  <a:solidFill>
                    <a:srgbClr val="006747"/>
                  </a:solidFill>
                  <a:latin typeface="Noto Serif SC Bold" pitchFamily="34" charset="0"/>
                  <a:ea typeface="Noto Serif SC Bold" pitchFamily="34" charset="-122"/>
                  <a:cs typeface="Noto Serif SC Bold" pitchFamily="34" charset="-120"/>
                </a:rPr>
                <a:t>انشاء </a:t>
              </a:r>
              <a:r>
                <a:rPr lang="en-US" sz="2400" b="1" dirty="0" err="1">
                  <a:solidFill>
                    <a:srgbClr val="006747"/>
                  </a:solidFill>
                  <a:latin typeface="Noto Serif SC Bold" pitchFamily="34" charset="0"/>
                  <a:ea typeface="Noto Serif SC Bold" pitchFamily="34" charset="-122"/>
                  <a:cs typeface="Noto Serif SC Bold" pitchFamily="34" charset="-120"/>
                </a:rPr>
                <a:t>البنك</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err="1">
                  <a:solidFill>
                    <a:srgbClr val="006747"/>
                  </a:solidFill>
                  <a:latin typeface="Noto Serif SC Bold" pitchFamily="34" charset="0"/>
                  <a:ea typeface="Noto Serif SC Bold" pitchFamily="34" charset="-122"/>
                  <a:cs typeface="Noto Serif SC Bold" pitchFamily="34" charset="-120"/>
                </a:rPr>
                <a:t>الخارجي</a:t>
              </a:r>
              <a:r>
                <a:rPr lang="en-US" sz="2400" b="1" dirty="0">
                  <a:solidFill>
                    <a:srgbClr val="006747"/>
                  </a:solidFill>
                  <a:latin typeface="Noto Serif SC Bold" pitchFamily="34" charset="0"/>
                  <a:ea typeface="Noto Serif SC Bold" pitchFamily="34" charset="-122"/>
                  <a:cs typeface="Noto Serif SC Bold" pitchFamily="34" charset="-120"/>
                </a:rPr>
                <a:t> </a:t>
              </a:r>
              <a:r>
                <a:rPr lang="en-US" sz="2400" b="1" dirty="0" err="1" smtClean="0">
                  <a:solidFill>
                    <a:srgbClr val="006747"/>
                  </a:solidFill>
                  <a:latin typeface="Noto Serif SC Bold" pitchFamily="34" charset="0"/>
                  <a:ea typeface="Noto Serif SC Bold" pitchFamily="34" charset="-122"/>
                  <a:cs typeface="Noto Serif SC Bold" pitchFamily="34" charset="-120"/>
                </a:rPr>
                <a:t>الجزائري</a:t>
              </a:r>
              <a:endParaRPr lang="ar-DZ" sz="2400" b="1" dirty="0" smtClean="0">
                <a:solidFill>
                  <a:srgbClr val="006747"/>
                </a:solidFill>
                <a:latin typeface="Noto Serif SC Bold" pitchFamily="34" charset="0"/>
                <a:ea typeface="Noto Serif SC Bold" pitchFamily="34" charset="-122"/>
                <a:cs typeface="Noto Serif SC Bold" pitchFamily="34" charset="-120"/>
              </a:endParaRPr>
            </a:p>
            <a:p>
              <a:pPr marL="457200" indent="-457200" algn="ctr" rtl="1">
                <a:lnSpc>
                  <a:spcPts val="3359"/>
                </a:lnSpc>
                <a:spcBef>
                  <a:spcPct val="0"/>
                </a:spcBef>
                <a:buFont typeface="+mj-lt"/>
                <a:buAutoNum type="arabicPeriod" startAt="3"/>
              </a:pPr>
              <a:endParaRPr lang="en-US" sz="2400" dirty="0"/>
            </a:p>
            <a:p>
              <a:pPr algn="ctr">
                <a:lnSpc>
                  <a:spcPts val="3359"/>
                </a:lnSpc>
                <a:spcBef>
                  <a:spcPct val="0"/>
                </a:spcBef>
              </a:pPr>
              <a:r>
                <a:rPr lang="en-US" sz="2400" b="1" dirty="0" err="1">
                  <a:solidFill>
                    <a:schemeClr val="tx1">
                      <a:lumMod val="85000"/>
                      <a:lumOff val="15000"/>
                    </a:schemeClr>
                  </a:solidFill>
                  <a:latin typeface="Noto Serif SC Bold" pitchFamily="34" charset="0"/>
                  <a:ea typeface="Noto Serif SC Bold" pitchFamily="34" charset="-122"/>
                  <a:cs typeface="Noto Serif SC Bold" pitchFamily="34" charset="-120"/>
                </a:rPr>
                <a:t>خصائص</a:t>
              </a:r>
              <a:r>
                <a:rPr lang="en-US" sz="2400" b="1" dirty="0">
                  <a:solidFill>
                    <a:schemeClr val="tx1">
                      <a:lumMod val="85000"/>
                      <a:lumOff val="15000"/>
                    </a:schemeClr>
                  </a:solidFill>
                  <a:latin typeface="Noto Serif SC Bold" pitchFamily="34" charset="0"/>
                  <a:ea typeface="Noto Serif SC Bold" pitchFamily="34" charset="-122"/>
                  <a:cs typeface="Noto Serif SC Bold" pitchFamily="34" charset="-120"/>
                </a:rPr>
                <a:t> </a:t>
              </a:r>
              <a:r>
                <a:rPr lang="en-US" sz="2400" b="1" dirty="0" err="1">
                  <a:solidFill>
                    <a:schemeClr val="tx1">
                      <a:lumMod val="85000"/>
                      <a:lumOff val="15000"/>
                    </a:schemeClr>
                  </a:solidFill>
                  <a:latin typeface="Noto Serif SC Bold" pitchFamily="34" charset="0"/>
                  <a:ea typeface="Noto Serif SC Bold" pitchFamily="34" charset="-122"/>
                  <a:cs typeface="Noto Serif SC Bold" pitchFamily="34" charset="-120"/>
                </a:rPr>
                <a:t>المنظومة</a:t>
              </a:r>
              <a:r>
                <a:rPr lang="en-US" sz="2400" b="1" dirty="0">
                  <a:solidFill>
                    <a:schemeClr val="tx1">
                      <a:lumMod val="85000"/>
                      <a:lumOff val="15000"/>
                    </a:schemeClr>
                  </a:solidFill>
                  <a:latin typeface="Noto Serif SC Bold" pitchFamily="34" charset="0"/>
                  <a:ea typeface="Noto Serif SC Bold" pitchFamily="34" charset="-122"/>
                  <a:cs typeface="Noto Serif SC Bold" pitchFamily="34" charset="-120"/>
                </a:rPr>
                <a:t> </a:t>
              </a:r>
              <a:r>
                <a:rPr lang="en-US" sz="2400" b="1" dirty="0" err="1">
                  <a:solidFill>
                    <a:schemeClr val="tx1">
                      <a:lumMod val="85000"/>
                      <a:lumOff val="15000"/>
                    </a:schemeClr>
                  </a:solidFill>
                  <a:latin typeface="Noto Serif SC Bold" pitchFamily="34" charset="0"/>
                  <a:ea typeface="Noto Serif SC Bold" pitchFamily="34" charset="-122"/>
                  <a:cs typeface="Noto Serif SC Bold" pitchFamily="34" charset="-120"/>
                </a:rPr>
                <a:t>ال</a:t>
              </a:r>
              <a:r>
                <a:rPr lang="ar-DZ" sz="2400" b="1" dirty="0">
                  <a:solidFill>
                    <a:schemeClr val="tx1">
                      <a:lumMod val="85000"/>
                      <a:lumOff val="15000"/>
                    </a:schemeClr>
                  </a:solidFill>
                  <a:latin typeface="Noto Serif SC Bold" pitchFamily="34" charset="0"/>
                  <a:ea typeface="Noto Serif SC Bold" pitchFamily="34" charset="-122"/>
                  <a:cs typeface="Noto Serif SC Bold" pitchFamily="34" charset="-120"/>
                </a:rPr>
                <a:t>بنكية</a:t>
              </a:r>
              <a:r>
                <a:rPr lang="en-US" sz="2400" b="1" dirty="0">
                  <a:solidFill>
                    <a:schemeClr val="tx1">
                      <a:lumMod val="85000"/>
                      <a:lumOff val="15000"/>
                    </a:schemeClr>
                  </a:solidFill>
                  <a:latin typeface="Noto Serif SC Bold" pitchFamily="34" charset="0"/>
                  <a:ea typeface="Noto Serif SC Bold" pitchFamily="34" charset="-122"/>
                  <a:cs typeface="Noto Serif SC Bold" pitchFamily="34" charset="-120"/>
                </a:rPr>
                <a:t> </a:t>
              </a:r>
              <a:r>
                <a:rPr lang="en-US" sz="2400" b="1" dirty="0" err="1">
                  <a:solidFill>
                    <a:schemeClr val="tx1">
                      <a:lumMod val="85000"/>
                      <a:lumOff val="15000"/>
                    </a:schemeClr>
                  </a:solidFill>
                  <a:latin typeface="Noto Serif SC Bold" pitchFamily="34" charset="0"/>
                  <a:ea typeface="Noto Serif SC Bold" pitchFamily="34" charset="-122"/>
                  <a:cs typeface="Noto Serif SC Bold" pitchFamily="34" charset="-120"/>
                </a:rPr>
                <a:t>في</a:t>
              </a:r>
              <a:r>
                <a:rPr lang="en-US" sz="2400" b="1" dirty="0">
                  <a:solidFill>
                    <a:schemeClr val="tx1">
                      <a:lumMod val="85000"/>
                      <a:lumOff val="15000"/>
                    </a:schemeClr>
                  </a:solidFill>
                  <a:latin typeface="Noto Serif SC Bold" pitchFamily="34" charset="0"/>
                  <a:ea typeface="Noto Serif SC Bold" pitchFamily="34" charset="-122"/>
                  <a:cs typeface="Noto Serif SC Bold" pitchFamily="34" charset="-120"/>
                </a:rPr>
                <a:t> </a:t>
              </a:r>
              <a:r>
                <a:rPr lang="en-US" sz="2400" b="1" dirty="0" err="1">
                  <a:solidFill>
                    <a:schemeClr val="tx1">
                      <a:lumMod val="85000"/>
                      <a:lumOff val="15000"/>
                    </a:schemeClr>
                  </a:solidFill>
                  <a:latin typeface="Noto Serif SC Bold" pitchFamily="34" charset="0"/>
                  <a:ea typeface="Noto Serif SC Bold" pitchFamily="34" charset="-122"/>
                  <a:cs typeface="Noto Serif SC Bold" pitchFamily="34" charset="-120"/>
                </a:rPr>
                <a:t>الفترة</a:t>
              </a:r>
              <a:r>
                <a:rPr lang="en-US" sz="2400" b="1" dirty="0">
                  <a:solidFill>
                    <a:schemeClr val="tx1">
                      <a:lumMod val="85000"/>
                      <a:lumOff val="15000"/>
                    </a:schemeClr>
                  </a:solidFill>
                  <a:latin typeface="Noto Serif SC Bold" pitchFamily="34" charset="0"/>
                  <a:ea typeface="Noto Serif SC Bold" pitchFamily="34" charset="-122"/>
                  <a:cs typeface="Noto Serif SC Bold" pitchFamily="34" charset="-120"/>
                </a:rPr>
                <a:t> </a:t>
              </a:r>
              <a:r>
                <a:rPr lang="ar-DZ" sz="2400" b="1" dirty="0">
                  <a:solidFill>
                    <a:schemeClr val="tx1">
                      <a:lumMod val="85000"/>
                      <a:lumOff val="15000"/>
                    </a:schemeClr>
                  </a:solidFill>
                  <a:latin typeface="Noto Serif SC Bold" pitchFamily="34" charset="0"/>
                  <a:ea typeface="Noto Serif SC Bold" pitchFamily="34" charset="-122"/>
                  <a:cs typeface="Noto Serif SC Bold" pitchFamily="34" charset="-120"/>
                </a:rPr>
                <a:t>1962-1970</a:t>
              </a:r>
              <a:endParaRPr lang="en-US" sz="2400" dirty="0">
                <a:solidFill>
                  <a:schemeClr val="tx1">
                    <a:lumMod val="85000"/>
                    <a:lumOff val="15000"/>
                  </a:schemeClr>
                </a:solidFill>
              </a:endParaRPr>
            </a:p>
            <a:p>
              <a:pPr algn="ctr">
                <a:lnSpc>
                  <a:spcPts val="3359"/>
                </a:lnSpc>
                <a:spcBef>
                  <a:spcPct val="0"/>
                </a:spcBef>
              </a:pPr>
              <a:endParaRPr lang="ar-EG" sz="2399" dirty="0">
                <a:solidFill>
                  <a:srgbClr val="000000"/>
                </a:solidFill>
                <a:latin typeface="Times New Roman"/>
                <a:ea typeface="Times New Roman"/>
                <a:cs typeface="Times New Roman"/>
                <a:sym typeface="Times New Roman"/>
                <a:rtl/>
              </a:endParaRPr>
            </a:p>
          </p:txBody>
        </p:sp>
      </p:grpSp>
      <p:grpSp>
        <p:nvGrpSpPr>
          <p:cNvPr id="25" name="Group 25"/>
          <p:cNvGrpSpPr/>
          <p:nvPr/>
        </p:nvGrpSpPr>
        <p:grpSpPr>
          <a:xfrm rot="-10800000">
            <a:off x="-3" y="-2490454"/>
            <a:ext cx="14734573" cy="4296105"/>
            <a:chOff x="0" y="0"/>
            <a:chExt cx="13666499" cy="5372100"/>
          </a:xfrm>
          <a:solidFill>
            <a:schemeClr val="accent6"/>
          </a:solidFill>
        </p:grpSpPr>
        <p:sp>
          <p:nvSpPr>
            <p:cNvPr id="26" name="Freeform 26"/>
            <p:cNvSpPr/>
            <p:nvPr/>
          </p:nvSpPr>
          <p:spPr>
            <a:xfrm>
              <a:off x="0" y="0"/>
              <a:ext cx="13666499" cy="5372100"/>
            </a:xfrm>
            <a:custGeom>
              <a:avLst/>
              <a:gdLst/>
              <a:ahLst/>
              <a:cxnLst/>
              <a:rect l="l" t="t" r="r" b="b"/>
              <a:pathLst>
                <a:path w="13666499" h="5372100">
                  <a:moveTo>
                    <a:pt x="12115829" y="0"/>
                  </a:moveTo>
                  <a:lnTo>
                    <a:pt x="1550670" y="0"/>
                  </a:lnTo>
                  <a:lnTo>
                    <a:pt x="0" y="2686050"/>
                  </a:lnTo>
                  <a:lnTo>
                    <a:pt x="1550670" y="5372100"/>
                  </a:lnTo>
                  <a:lnTo>
                    <a:pt x="12115829" y="5372100"/>
                  </a:lnTo>
                  <a:lnTo>
                    <a:pt x="13666499" y="2686050"/>
                  </a:lnTo>
                  <a:lnTo>
                    <a:pt x="12115829" y="0"/>
                  </a:lnTo>
                  <a:close/>
                </a:path>
              </a:pathLst>
            </a:custGeom>
            <a:grpFill/>
          </p:spPr>
        </p:sp>
      </p:grpSp>
      <p:sp>
        <p:nvSpPr>
          <p:cNvPr id="27" name="TextBox 27"/>
          <p:cNvSpPr txBox="1"/>
          <p:nvPr/>
        </p:nvSpPr>
        <p:spPr>
          <a:xfrm>
            <a:off x="4554492" y="500638"/>
            <a:ext cx="4778879" cy="897682"/>
          </a:xfrm>
          <a:prstGeom prst="rect">
            <a:avLst/>
          </a:prstGeom>
        </p:spPr>
        <p:txBody>
          <a:bodyPr lIns="0" tIns="0" rIns="0" bIns="0" rtlCol="0" anchor="t">
            <a:spAutoFit/>
          </a:bodyPr>
          <a:lstStyle/>
          <a:p>
            <a:pPr algn="r" rtl="1">
              <a:lnSpc>
                <a:spcPts val="6974"/>
              </a:lnSpc>
              <a:spcBef>
                <a:spcPct val="0"/>
              </a:spcBef>
            </a:pPr>
            <a:r>
              <a:rPr lang="ar-EG" sz="6340" b="1" dirty="0">
                <a:solidFill>
                  <a:srgbClr val="FFFFFF"/>
                </a:solidFill>
                <a:latin typeface="Times New Roman Bold"/>
                <a:ea typeface="Times New Roman Bold"/>
                <a:cs typeface="Times New Roman Bold"/>
                <a:sym typeface="Times New Roman Bold"/>
                <a:rtl/>
              </a:rPr>
              <a:t>محتوى المحاضرة</a:t>
            </a:r>
          </a:p>
        </p:txBody>
      </p:sp>
      <p:sp>
        <p:nvSpPr>
          <p:cNvPr id="29" name="TextBox 15"/>
          <p:cNvSpPr txBox="1"/>
          <p:nvPr/>
        </p:nvSpPr>
        <p:spPr>
          <a:xfrm>
            <a:off x="486137" y="2246486"/>
            <a:ext cx="13321303" cy="1477328"/>
          </a:xfrm>
          <a:prstGeom prst="rect">
            <a:avLst/>
          </a:prstGeom>
        </p:spPr>
        <p:txBody>
          <a:bodyPr wrap="square" lIns="0" tIns="0" rIns="0" bIns="0" rtlCol="0" anchor="t">
            <a:spAutoFit/>
          </a:bodyPr>
          <a:lstStyle/>
          <a:p>
            <a:pPr algn="ctr" rtl="1">
              <a:lnSpc>
                <a:spcPct val="150000"/>
              </a:lnSpc>
            </a:pPr>
            <a:r>
              <a:rPr lang="ar-EG" sz="3200" b="1" dirty="0">
                <a:latin typeface="Noto Serif SC Bold" pitchFamily="34" charset="0"/>
                <a:ea typeface="Noto Serif SC Bold" pitchFamily="34" charset="-122"/>
                <a:sym typeface="Times New Roman Bold"/>
              </a:rPr>
              <a:t>المحور </a:t>
            </a:r>
            <a:r>
              <a:rPr lang="ar-EG" sz="3200" b="1" dirty="0">
                <a:latin typeface="Noto Serif SC Bold" pitchFamily="34" charset="0"/>
                <a:ea typeface="Noto Serif SC Bold" pitchFamily="34" charset="-122"/>
                <a:sym typeface="Times New Roman Bold"/>
              </a:rPr>
              <a:t>ا</a:t>
            </a:r>
            <a:r>
              <a:rPr lang="ar-DZ" sz="3200" b="1" dirty="0">
                <a:latin typeface="Noto Serif SC Bold" pitchFamily="34" charset="0"/>
                <a:ea typeface="Noto Serif SC Bold" pitchFamily="34" charset="-122"/>
                <a:sym typeface="Times New Roman Bold"/>
              </a:rPr>
              <a:t>لأول: </a:t>
            </a:r>
            <a:r>
              <a:rPr lang="ar-DZ" sz="3200" b="1" dirty="0">
                <a:latin typeface="Noto Serif SC Bold" pitchFamily="34" charset="0"/>
                <a:ea typeface="Noto Serif SC Bold" pitchFamily="34" charset="-122"/>
              </a:rPr>
              <a:t>التشريعات </a:t>
            </a:r>
            <a:r>
              <a:rPr lang="en-US" sz="3200" b="1" dirty="0">
                <a:latin typeface="Noto Serif SC Bold" pitchFamily="34" charset="0"/>
                <a:ea typeface="Noto Serif SC Bold" pitchFamily="34" charset="-122"/>
              </a:rPr>
              <a:t>البنكية </a:t>
            </a:r>
            <a:r>
              <a:rPr lang="en-US" sz="3200" b="1" dirty="0" err="1" smtClean="0">
                <a:latin typeface="Noto Serif SC Bold" pitchFamily="34" charset="0"/>
                <a:ea typeface="Noto Serif SC Bold" pitchFamily="34" charset="-122"/>
              </a:rPr>
              <a:t>في</a:t>
            </a:r>
            <a:r>
              <a:rPr lang="ar-DZ" sz="3200" b="1" dirty="0" smtClean="0">
                <a:latin typeface="Noto Serif SC Bold" pitchFamily="34" charset="0"/>
                <a:ea typeface="Noto Serif SC Bold" pitchFamily="34" charset="-122"/>
              </a:rPr>
              <a:t> </a:t>
            </a:r>
            <a:r>
              <a:rPr lang="en-US" sz="3200" b="1" dirty="0" smtClean="0">
                <a:latin typeface="Noto Serif SC Bold" pitchFamily="34" charset="0"/>
                <a:ea typeface="Noto Serif SC Bold" pitchFamily="34" charset="-122"/>
              </a:rPr>
              <a:t> </a:t>
            </a:r>
            <a:r>
              <a:rPr lang="en-US" sz="3200" b="1" dirty="0" err="1" smtClean="0">
                <a:latin typeface="Noto Serif SC Bold" pitchFamily="34" charset="0"/>
                <a:ea typeface="Noto Serif SC Bold" pitchFamily="34" charset="-122"/>
              </a:rPr>
              <a:t>الجزائر</a:t>
            </a:r>
            <a:r>
              <a:rPr lang="en-US" sz="3200" b="1" dirty="0" smtClean="0">
                <a:solidFill>
                  <a:srgbClr val="FF0000"/>
                </a:solidFill>
                <a:latin typeface="Noto Serif SC Bold" pitchFamily="34" charset="0"/>
                <a:ea typeface="Noto Serif SC Bold" pitchFamily="34" charset="-122"/>
              </a:rPr>
              <a:t> </a:t>
            </a:r>
            <a:r>
              <a:rPr lang="ar-DZ" sz="3200" b="1" dirty="0">
                <a:solidFill>
                  <a:srgbClr val="FF0000"/>
                </a:solidFill>
                <a:latin typeface="Noto Serif SC Bold" pitchFamily="34" charset="0"/>
                <a:ea typeface="Noto Serif SC Bold" pitchFamily="34" charset="-122"/>
              </a:rPr>
              <a:t>قبل </a:t>
            </a:r>
            <a:r>
              <a:rPr lang="ar-DZ" sz="3200" b="1" dirty="0">
                <a:latin typeface="Noto Serif SC Bold" pitchFamily="34" charset="0"/>
                <a:ea typeface="Noto Serif SC Bold" pitchFamily="34" charset="-122"/>
              </a:rPr>
              <a:t>صدور قانون النقد والقرض </a:t>
            </a:r>
            <a:endParaRPr lang="ar-EG" sz="2879" b="1" dirty="0">
              <a:latin typeface="Times New Roman Bold"/>
              <a:ea typeface="Times New Roman Bold"/>
              <a:cs typeface="Times New Roman Bold"/>
              <a:sym typeface="Times New Roman Bold"/>
              <a:rtl/>
            </a:endParaRPr>
          </a:p>
          <a:p>
            <a:pPr lvl="0" algn="ctr" rtl="1">
              <a:lnSpc>
                <a:spcPct val="150000"/>
              </a:lnSpc>
            </a:pPr>
            <a:endParaRPr lang="en-US" sz="3200" b="1" dirty="0">
              <a:solidFill>
                <a:schemeClr val="accent6">
                  <a:lumMod val="75000"/>
                </a:schemeClr>
              </a:solidFill>
              <a:latin typeface="Noto Serif SC Bold" pitchFamily="34" charset="0"/>
              <a:ea typeface="Noto Serif SC Bold" pitchFamily="34" charset="-122"/>
            </a:endParaRPr>
          </a:p>
        </p:txBody>
      </p:sp>
      <p:sp>
        <p:nvSpPr>
          <p:cNvPr id="40" name="AutoShape 11"/>
          <p:cNvSpPr/>
          <p:nvPr/>
        </p:nvSpPr>
        <p:spPr>
          <a:xfrm flipH="1">
            <a:off x="174778" y="7048178"/>
            <a:ext cx="6120972" cy="0"/>
          </a:xfrm>
          <a:prstGeom prst="line">
            <a:avLst/>
          </a:prstGeom>
          <a:ln w="63500" cap="rnd">
            <a:solidFill>
              <a:srgbClr val="86C7ED"/>
            </a:solidFill>
            <a:prstDash val="sysDot"/>
            <a:headEnd type="none" w="sm" len="sm"/>
            <a:tailEnd type="none" w="sm" len="sm"/>
          </a:ln>
        </p:spPr>
      </p:sp>
      <p:sp>
        <p:nvSpPr>
          <p:cNvPr id="41" name="AutoShape 11"/>
          <p:cNvSpPr/>
          <p:nvPr/>
        </p:nvSpPr>
        <p:spPr>
          <a:xfrm flipH="1">
            <a:off x="6788416" y="7316326"/>
            <a:ext cx="6120972" cy="0"/>
          </a:xfrm>
          <a:prstGeom prst="line">
            <a:avLst/>
          </a:prstGeom>
          <a:ln w="63500" cap="rnd">
            <a:solidFill>
              <a:srgbClr val="86C7ED"/>
            </a:solidFill>
            <a:prstDash val="sysDot"/>
            <a:headEnd type="none" w="sm" len="sm"/>
            <a:tailEnd type="none" w="sm" len="sm"/>
          </a:ln>
        </p:spPr>
      </p:sp>
      <p:sp>
        <p:nvSpPr>
          <p:cNvPr id="42" name="Rectangle 41"/>
          <p:cNvSpPr/>
          <p:nvPr/>
        </p:nvSpPr>
        <p:spPr>
          <a:xfrm>
            <a:off x="1888800" y="7098786"/>
            <a:ext cx="4049507" cy="695062"/>
          </a:xfrm>
          <a:prstGeom prst="rect">
            <a:avLst/>
          </a:prstGeom>
        </p:spPr>
        <p:txBody>
          <a:bodyPr wrap="none">
            <a:spAutoFit/>
          </a:bodyPr>
          <a:lstStyle/>
          <a:p>
            <a:pPr marL="457200" indent="-457200" algn="just" rtl="1">
              <a:lnSpc>
                <a:spcPts val="4700"/>
              </a:lnSpc>
              <a:buFont typeface="+mj-lt"/>
              <a:buAutoNum type="arabicPeriod" startAt="4"/>
            </a:pPr>
            <a:r>
              <a:rPr lang="ar-DZ" sz="2400" b="1" dirty="0">
                <a:solidFill>
                  <a:srgbClr val="006747"/>
                </a:solidFill>
                <a:latin typeface="Noto Serif SC Bold" pitchFamily="34" charset="0"/>
                <a:ea typeface="Noto Serif SC Bold" pitchFamily="34" charset="-122"/>
              </a:rPr>
              <a:t>النظام البنكي في ظل قانون 1988</a:t>
            </a:r>
            <a:endParaRPr lang="en-US" sz="2400" b="1" dirty="0">
              <a:solidFill>
                <a:srgbClr val="006747"/>
              </a:solidFill>
              <a:latin typeface="Noto Serif SC Bold" pitchFamily="34" charset="0"/>
              <a:ea typeface="Noto Serif SC Bold" pitchFamily="34" charset="-122"/>
            </a:endParaRPr>
          </a:p>
        </p:txBody>
      </p:sp>
    </p:spTree>
    <p:extLst>
      <p:ext uri="{BB962C8B-B14F-4D97-AF65-F5344CB8AC3E}">
        <p14:creationId xmlns:p14="http://schemas.microsoft.com/office/powerpoint/2010/main" val="1947461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isocèle 1"/>
          <p:cNvSpPr/>
          <p:nvPr/>
        </p:nvSpPr>
        <p:spPr>
          <a:xfrm rot="16200000">
            <a:off x="8559480" y="2204977"/>
            <a:ext cx="8229600" cy="3819645"/>
          </a:xfrm>
          <a:prstGeom prst="triangle">
            <a:avLst>
              <a:gd name="adj" fmla="val 5124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3" name="Rectangle 2"/>
          <p:cNvSpPr/>
          <p:nvPr/>
        </p:nvSpPr>
        <p:spPr>
          <a:xfrm>
            <a:off x="-699188" y="2867442"/>
            <a:ext cx="11463645" cy="3139321"/>
          </a:xfrm>
          <a:prstGeom prst="rect">
            <a:avLst/>
          </a:prstGeom>
        </p:spPr>
        <p:txBody>
          <a:bodyPr wrap="square">
            <a:spAutoFit/>
          </a:bodyPr>
          <a:lstStyle/>
          <a:p>
            <a:pPr lvl="0" algn="r" rtl="1"/>
            <a:r>
              <a:rPr lang="ar-DZ" sz="4400" b="1" dirty="0" smtClean="0">
                <a:solidFill>
                  <a:schemeClr val="accent6">
                    <a:lumMod val="50000"/>
                  </a:schemeClr>
                </a:solidFill>
                <a:latin typeface="Noto Serif SC Bold" pitchFamily="34" charset="0"/>
                <a:ea typeface="Noto Serif SC Bold" pitchFamily="34" charset="-122"/>
              </a:rPr>
              <a:t>المحور الأول:</a:t>
            </a:r>
          </a:p>
          <a:p>
            <a:pPr lvl="0" algn="ctr" rtl="1">
              <a:lnSpc>
                <a:spcPct val="150000"/>
              </a:lnSpc>
            </a:pPr>
            <a:r>
              <a:rPr lang="ar-DZ" sz="4400" b="1" dirty="0" smtClean="0">
                <a:solidFill>
                  <a:schemeClr val="accent6">
                    <a:lumMod val="75000"/>
                  </a:schemeClr>
                </a:solidFill>
                <a:latin typeface="Noto Serif SC Bold" pitchFamily="34" charset="0"/>
                <a:ea typeface="Noto Serif SC Bold" pitchFamily="34" charset="-122"/>
              </a:rPr>
              <a:t>التشريعات </a:t>
            </a:r>
            <a:r>
              <a:rPr lang="en-US" sz="4400" b="1" dirty="0">
                <a:solidFill>
                  <a:schemeClr val="accent6">
                    <a:lumMod val="75000"/>
                  </a:schemeClr>
                </a:solidFill>
                <a:latin typeface="Noto Serif SC Bold" pitchFamily="34" charset="0"/>
                <a:ea typeface="Noto Serif SC Bold" pitchFamily="34" charset="-122"/>
              </a:rPr>
              <a:t>البنكية </a:t>
            </a:r>
            <a:r>
              <a:rPr lang="en-US" sz="4400" b="1" dirty="0" err="1">
                <a:solidFill>
                  <a:schemeClr val="accent6">
                    <a:lumMod val="75000"/>
                  </a:schemeClr>
                </a:solidFill>
                <a:latin typeface="Noto Serif SC Bold" pitchFamily="34" charset="0"/>
                <a:ea typeface="Noto Serif SC Bold" pitchFamily="34" charset="-122"/>
              </a:rPr>
              <a:t>في</a:t>
            </a:r>
            <a:r>
              <a:rPr lang="en-US" sz="4400" b="1" dirty="0">
                <a:solidFill>
                  <a:schemeClr val="accent6">
                    <a:lumMod val="75000"/>
                  </a:schemeClr>
                </a:solidFill>
                <a:latin typeface="Noto Serif SC Bold" pitchFamily="34" charset="0"/>
                <a:ea typeface="Noto Serif SC Bold" pitchFamily="34" charset="-122"/>
              </a:rPr>
              <a:t> </a:t>
            </a:r>
            <a:r>
              <a:rPr lang="en-US" sz="4400" b="1" dirty="0" err="1" smtClean="0">
                <a:solidFill>
                  <a:schemeClr val="accent6">
                    <a:lumMod val="75000"/>
                  </a:schemeClr>
                </a:solidFill>
                <a:latin typeface="Noto Serif SC Bold" pitchFamily="34" charset="0"/>
                <a:ea typeface="Noto Serif SC Bold" pitchFamily="34" charset="-122"/>
              </a:rPr>
              <a:t>الجزائر</a:t>
            </a:r>
            <a:endParaRPr lang="en-US" sz="4400" b="1" dirty="0" smtClean="0">
              <a:solidFill>
                <a:schemeClr val="accent6">
                  <a:lumMod val="75000"/>
                </a:schemeClr>
              </a:solidFill>
              <a:latin typeface="Noto Serif SC Bold" pitchFamily="34" charset="0"/>
              <a:ea typeface="Noto Serif SC Bold" pitchFamily="34" charset="-122"/>
            </a:endParaRPr>
          </a:p>
          <a:p>
            <a:pPr lvl="0" algn="ctr" rtl="1"/>
            <a:r>
              <a:rPr lang="en-US" sz="4400" b="1" dirty="0" smtClean="0">
                <a:solidFill>
                  <a:schemeClr val="accent6">
                    <a:lumMod val="75000"/>
                  </a:schemeClr>
                </a:solidFill>
                <a:latin typeface="Noto Serif SC Bold" pitchFamily="34" charset="0"/>
                <a:ea typeface="Noto Serif SC Bold" pitchFamily="34" charset="-122"/>
              </a:rPr>
              <a:t> </a:t>
            </a:r>
            <a:r>
              <a:rPr lang="ar-DZ" sz="4400" b="1" dirty="0">
                <a:solidFill>
                  <a:schemeClr val="accent6">
                    <a:lumMod val="75000"/>
                  </a:schemeClr>
                </a:solidFill>
                <a:latin typeface="Noto Serif SC Bold" pitchFamily="34" charset="0"/>
                <a:ea typeface="Noto Serif SC Bold" pitchFamily="34" charset="-122"/>
              </a:rPr>
              <a:t>قبل صدور قانون النقد والقرض 1990</a:t>
            </a:r>
            <a:endParaRPr lang="fr-FR" sz="4400" dirty="0">
              <a:solidFill>
                <a:schemeClr val="accent6">
                  <a:lumMod val="75000"/>
                </a:schemeClr>
              </a:solidFill>
            </a:endParaRPr>
          </a:p>
          <a:p>
            <a:pPr algn="ctr" rtl="1"/>
            <a:endParaRPr lang="en-US" sz="4400" b="1" dirty="0">
              <a:solidFill>
                <a:srgbClr val="006747"/>
              </a:solidFill>
              <a:latin typeface="Noto Serif SC Bold" pitchFamily="34" charset="0"/>
              <a:ea typeface="Noto Serif SC Bold" pitchFamily="34" charset="-122"/>
              <a:cs typeface="+mj-cs"/>
            </a:endParaRPr>
          </a:p>
        </p:txBody>
      </p:sp>
    </p:spTree>
    <p:extLst>
      <p:ext uri="{BB962C8B-B14F-4D97-AF65-F5344CB8AC3E}">
        <p14:creationId xmlns:p14="http://schemas.microsoft.com/office/powerpoint/2010/main" val="3361007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à coins arrondis 17"/>
          <p:cNvSpPr/>
          <p:nvPr/>
        </p:nvSpPr>
        <p:spPr>
          <a:xfrm>
            <a:off x="0" y="-96135"/>
            <a:ext cx="14630400" cy="1174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 name="Text 0"/>
          <p:cNvSpPr/>
          <p:nvPr/>
        </p:nvSpPr>
        <p:spPr>
          <a:xfrm>
            <a:off x="3042999" y="204339"/>
            <a:ext cx="7678307" cy="620078"/>
          </a:xfrm>
          <a:prstGeom prst="rect">
            <a:avLst/>
          </a:prstGeom>
          <a:noFill/>
          <a:ln/>
        </p:spPr>
        <p:txBody>
          <a:bodyPr wrap="none" lIns="0" tIns="0" rIns="0" bIns="0" rtlCol="0" anchor="t"/>
          <a:lstStyle/>
          <a:p>
            <a:pPr marL="0" indent="0" algn="ctr" rtl="1">
              <a:lnSpc>
                <a:spcPts val="4850"/>
              </a:lnSpc>
              <a:buNone/>
            </a:pPr>
            <a:r>
              <a:rPr lang="ar-DZ" sz="4000" b="1" dirty="0" smtClean="0">
                <a:solidFill>
                  <a:srgbClr val="006747"/>
                </a:solidFill>
                <a:latin typeface="Noto Serif SC Bold" pitchFamily="34" charset="0"/>
                <a:ea typeface="Noto Serif SC Bold" pitchFamily="34" charset="-122"/>
                <a:cs typeface="Noto Serif SC Bold" pitchFamily="34" charset="-120"/>
              </a:rPr>
              <a:t>أولا</a:t>
            </a:r>
            <a:r>
              <a:rPr lang="ar-DZ" sz="4000" b="1" dirty="0" smtClean="0">
                <a:solidFill>
                  <a:srgbClr val="006747"/>
                </a:solidFill>
                <a:latin typeface="Noto Serif SC Bold" pitchFamily="34" charset="0"/>
                <a:ea typeface="Noto Serif SC Bold" pitchFamily="34" charset="-122"/>
                <a:cs typeface="Noto Serif SC Bold" pitchFamily="34" charset="-120"/>
              </a:rPr>
              <a:t>: </a:t>
            </a:r>
            <a:r>
              <a:rPr lang="en-US" sz="4000" b="1" dirty="0" err="1" smtClean="0">
                <a:solidFill>
                  <a:srgbClr val="006747"/>
                </a:solidFill>
                <a:latin typeface="Noto Serif SC Bold" pitchFamily="34" charset="0"/>
                <a:ea typeface="Noto Serif SC Bold" pitchFamily="34" charset="-122"/>
                <a:cs typeface="Noto Serif SC Bold" pitchFamily="34" charset="-120"/>
              </a:rPr>
              <a:t>النظام</a:t>
            </a:r>
            <a:r>
              <a:rPr lang="en-US" sz="4000" b="1" dirty="0" smtClean="0">
                <a:solidFill>
                  <a:srgbClr val="006747"/>
                </a:solidFill>
                <a:latin typeface="Noto Serif SC Bold" pitchFamily="34" charset="0"/>
                <a:ea typeface="Noto Serif SC Bold" pitchFamily="34" charset="-122"/>
                <a:cs typeface="Noto Serif SC Bold" pitchFamily="34" charset="-120"/>
              </a:rPr>
              <a:t> ا</a:t>
            </a:r>
            <a:r>
              <a:rPr lang="ar-DZ" sz="4000" b="1" dirty="0" smtClean="0">
                <a:solidFill>
                  <a:srgbClr val="006747"/>
                </a:solidFill>
                <a:latin typeface="Noto Serif SC Bold" pitchFamily="34" charset="0"/>
                <a:ea typeface="Noto Serif SC Bold" pitchFamily="34" charset="-122"/>
                <a:cs typeface="Noto Serif SC Bold" pitchFamily="34" charset="-120"/>
              </a:rPr>
              <a:t>لبنكي</a:t>
            </a:r>
            <a:r>
              <a:rPr lang="en-US" sz="4000" b="1" dirty="0" smtClean="0">
                <a:solidFill>
                  <a:srgbClr val="006747"/>
                </a:solidFill>
                <a:latin typeface="Noto Serif SC Bold" pitchFamily="34" charset="0"/>
                <a:ea typeface="Noto Serif SC Bold" pitchFamily="34" charset="-122"/>
                <a:cs typeface="Noto Serif SC Bold" pitchFamily="34" charset="-120"/>
              </a:rPr>
              <a:t> </a:t>
            </a:r>
            <a:r>
              <a:rPr lang="en-US" sz="4000" b="1" dirty="0" err="1">
                <a:solidFill>
                  <a:srgbClr val="006747"/>
                </a:solidFill>
                <a:latin typeface="Noto Serif SC Bold" pitchFamily="34" charset="0"/>
                <a:ea typeface="Noto Serif SC Bold" pitchFamily="34" charset="-122"/>
                <a:cs typeface="Noto Serif SC Bold" pitchFamily="34" charset="-120"/>
              </a:rPr>
              <a:t>المفروض</a:t>
            </a:r>
            <a:r>
              <a:rPr lang="en-US" sz="4000" b="1" dirty="0">
                <a:solidFill>
                  <a:srgbClr val="006747"/>
                </a:solidFill>
                <a:latin typeface="Noto Serif SC Bold" pitchFamily="34" charset="0"/>
                <a:ea typeface="Noto Serif SC Bold" pitchFamily="34" charset="-122"/>
                <a:cs typeface="Noto Serif SC Bold" pitchFamily="34" charset="-120"/>
              </a:rPr>
              <a:t> </a:t>
            </a:r>
            <a:r>
              <a:rPr lang="en-US" sz="4000" b="1" dirty="0" err="1" smtClean="0">
                <a:solidFill>
                  <a:srgbClr val="006747"/>
                </a:solidFill>
                <a:latin typeface="Noto Serif SC Bold" pitchFamily="34" charset="0"/>
                <a:ea typeface="Noto Serif SC Bold" pitchFamily="34" charset="-122"/>
                <a:cs typeface="Noto Serif SC Bold" pitchFamily="34" charset="-120"/>
              </a:rPr>
              <a:t>خلال</a:t>
            </a:r>
            <a:r>
              <a:rPr lang="ar-DZ" sz="4000" b="1" dirty="0" smtClean="0">
                <a:solidFill>
                  <a:srgbClr val="006747"/>
                </a:solidFill>
                <a:latin typeface="Noto Serif SC Bold" pitchFamily="34" charset="0"/>
                <a:ea typeface="Noto Serif SC Bold" pitchFamily="34" charset="-122"/>
                <a:cs typeface="Noto Serif SC Bold" pitchFamily="34" charset="-120"/>
              </a:rPr>
              <a:t> الفترة</a:t>
            </a:r>
            <a:r>
              <a:rPr lang="en-US" sz="4000" b="1" dirty="0" smtClean="0">
                <a:solidFill>
                  <a:srgbClr val="006747"/>
                </a:solidFill>
                <a:latin typeface="Noto Serif SC Bold" pitchFamily="34" charset="0"/>
                <a:ea typeface="Noto Serif SC Bold" pitchFamily="34" charset="-122"/>
                <a:cs typeface="Noto Serif SC Bold" pitchFamily="34" charset="-120"/>
              </a:rPr>
              <a:t> الاستعمار</a:t>
            </a:r>
            <a:r>
              <a:rPr lang="ar-DZ" sz="4000" b="1" dirty="0" err="1" smtClean="0">
                <a:solidFill>
                  <a:srgbClr val="006747"/>
                </a:solidFill>
                <a:latin typeface="Noto Serif SC Bold" pitchFamily="34" charset="0"/>
                <a:ea typeface="Noto Serif SC Bold" pitchFamily="34" charset="-122"/>
                <a:cs typeface="Noto Serif SC Bold" pitchFamily="34" charset="-120"/>
              </a:rPr>
              <a:t>ية</a:t>
            </a:r>
            <a:r>
              <a:rPr lang="en-US" sz="4000" b="1" dirty="0" smtClean="0">
                <a:solidFill>
                  <a:srgbClr val="006747"/>
                </a:solidFill>
                <a:latin typeface="Noto Serif SC Bold" pitchFamily="34" charset="0"/>
                <a:ea typeface="Noto Serif SC Bold" pitchFamily="34" charset="-122"/>
                <a:cs typeface="Noto Serif SC Bold" pitchFamily="34" charset="-120"/>
              </a:rPr>
              <a:t> </a:t>
            </a:r>
            <a:endParaRPr lang="en-US" sz="4000" dirty="0"/>
          </a:p>
        </p:txBody>
      </p:sp>
      <p:sp>
        <p:nvSpPr>
          <p:cNvPr id="3" name="Text 1"/>
          <p:cNvSpPr/>
          <p:nvPr/>
        </p:nvSpPr>
        <p:spPr>
          <a:xfrm>
            <a:off x="987936" y="1815197"/>
            <a:ext cx="12654527" cy="1320433"/>
          </a:xfrm>
          <a:prstGeom prst="rect">
            <a:avLst/>
          </a:prstGeom>
          <a:noFill/>
          <a:ln/>
        </p:spPr>
        <p:txBody>
          <a:bodyPr wrap="square" lIns="0" tIns="0" rIns="0" bIns="0" rtlCol="0" anchor="t"/>
          <a:lstStyle/>
          <a:p>
            <a:pPr marL="0" indent="0" algn="just" rtl="1">
              <a:lnSpc>
                <a:spcPts val="2500"/>
              </a:lnSpc>
              <a:buNone/>
            </a:pPr>
            <a:r>
              <a:rPr lang="en-US" sz="2000" b="1" dirty="0"/>
              <a:t>خلال العشرية الأولى من التواجد الاستعماري الفرنسي في الجزائر، بدأ الاستعمار في تأسيس مؤسسات مالية تهدف إلى خدمة المصالح الاستعمارية الفرنسية وتعزيز الاقتصاد الفرنسي على حساب الاقتصاد الجزائري المحلي. كانت هذه المؤسسات تهدف بشكل أساسي إلى تمويل الاستعمار </a:t>
            </a:r>
            <a:r>
              <a:rPr lang="en-US" sz="2000" b="1" dirty="0" smtClean="0"/>
              <a:t>و</a:t>
            </a:r>
            <a:r>
              <a:rPr lang="ar-DZ" sz="2000" b="1" dirty="0" smtClean="0"/>
              <a:t>توسيع</a:t>
            </a:r>
            <a:r>
              <a:rPr lang="en-US" sz="2000" b="1" dirty="0" smtClean="0"/>
              <a:t> </a:t>
            </a:r>
            <a:r>
              <a:rPr lang="en-US" sz="2000" b="1" dirty="0"/>
              <a:t>السيطرة الاقتصادية على الأراضي الجزائرية</a:t>
            </a:r>
            <a:r>
              <a:rPr lang="en-US" sz="2000" b="1" dirty="0" smtClean="0"/>
              <a:t>.</a:t>
            </a:r>
            <a:endParaRPr lang="ar-DZ" sz="2000" b="1" dirty="0" smtClean="0"/>
          </a:p>
        </p:txBody>
      </p:sp>
      <p:sp>
        <p:nvSpPr>
          <p:cNvPr id="4" name="Text 2"/>
          <p:cNvSpPr/>
          <p:nvPr/>
        </p:nvSpPr>
        <p:spPr>
          <a:xfrm>
            <a:off x="8424888" y="3129971"/>
            <a:ext cx="4592836" cy="372070"/>
          </a:xfrm>
          <a:prstGeom prst="rect">
            <a:avLst/>
          </a:prstGeom>
          <a:noFill/>
          <a:ln/>
        </p:spPr>
        <p:txBody>
          <a:bodyPr wrap="none" lIns="0" tIns="0" rIns="0" bIns="0" rtlCol="0" anchor="t"/>
          <a:lstStyle/>
          <a:p>
            <a:pPr marL="0" indent="0" algn="r" rtl="1">
              <a:lnSpc>
                <a:spcPts val="2900"/>
              </a:lnSpc>
              <a:buNone/>
            </a:pPr>
            <a:r>
              <a:rPr lang="en-US" sz="2400" b="1" dirty="0">
                <a:solidFill>
                  <a:schemeClr val="accent6"/>
                </a:solidFill>
                <a:latin typeface="Noto Serif SC Bold" pitchFamily="34" charset="0"/>
                <a:ea typeface="Noto Serif SC Bold" pitchFamily="34" charset="-122"/>
                <a:cs typeface="Noto Serif SC Bold" pitchFamily="34" charset="-120"/>
              </a:rPr>
              <a:t>المؤسسات المالية الاستعمارية الرئيسية</a:t>
            </a:r>
            <a:endParaRPr lang="en-US" sz="2400" dirty="0">
              <a:solidFill>
                <a:schemeClr val="accent6"/>
              </a:solidFill>
            </a:endParaRPr>
          </a:p>
        </p:txBody>
      </p:sp>
      <p:sp>
        <p:nvSpPr>
          <p:cNvPr id="5" name="Shape 3"/>
          <p:cNvSpPr/>
          <p:nvPr/>
        </p:nvSpPr>
        <p:spPr>
          <a:xfrm>
            <a:off x="9621322" y="3924419"/>
            <a:ext cx="4215289" cy="2141815"/>
          </a:xfrm>
          <a:prstGeom prst="roundRect">
            <a:avLst>
              <a:gd name="adj" fmla="val 5123"/>
            </a:avLst>
          </a:prstGeom>
          <a:solidFill>
            <a:schemeClr val="accent6">
              <a:lumMod val="60000"/>
              <a:lumOff val="40000"/>
              <a:alpha val="95000"/>
            </a:schemeClr>
          </a:solidFill>
          <a:ln w="22860">
            <a:solidFill>
              <a:srgbClr val="B7D5CA"/>
            </a:solidFill>
            <a:prstDash val="solid"/>
          </a:ln>
        </p:spPr>
      </p:sp>
      <p:sp>
        <p:nvSpPr>
          <p:cNvPr id="6" name="Shape 4"/>
          <p:cNvSpPr/>
          <p:nvPr/>
        </p:nvSpPr>
        <p:spPr>
          <a:xfrm>
            <a:off x="13768030" y="3924419"/>
            <a:ext cx="91440" cy="2141815"/>
          </a:xfrm>
          <a:prstGeom prst="roundRect">
            <a:avLst>
              <a:gd name="adj" fmla="val 195349"/>
            </a:avLst>
          </a:prstGeom>
          <a:solidFill>
            <a:srgbClr val="006747"/>
          </a:solidFill>
          <a:ln/>
        </p:spPr>
      </p:sp>
      <p:sp>
        <p:nvSpPr>
          <p:cNvPr id="7" name="Text 5"/>
          <p:cNvSpPr/>
          <p:nvPr/>
        </p:nvSpPr>
        <p:spPr>
          <a:xfrm>
            <a:off x="10366474" y="4115872"/>
            <a:ext cx="2480905" cy="310158"/>
          </a:xfrm>
          <a:prstGeom prst="rect">
            <a:avLst/>
          </a:prstGeom>
          <a:noFill/>
          <a:ln/>
        </p:spPr>
        <p:txBody>
          <a:bodyPr wrap="none" lIns="0" tIns="0" rIns="0" bIns="0" rtlCol="0" anchor="t"/>
          <a:lstStyle/>
          <a:p>
            <a:pPr marL="0" indent="0" algn="ctr" rtl="1">
              <a:lnSpc>
                <a:spcPts val="2400"/>
              </a:lnSpc>
              <a:buNone/>
            </a:pPr>
            <a:r>
              <a:rPr lang="en-US" sz="2400" b="1" u="sng" dirty="0">
                <a:solidFill>
                  <a:srgbClr val="4B4A4A"/>
                </a:solidFill>
                <a:latin typeface="Noto Serif SC Bold" pitchFamily="34" charset="0"/>
                <a:ea typeface="Noto Serif SC Bold" pitchFamily="34" charset="-122"/>
                <a:cs typeface="Noto Serif SC Bold" pitchFamily="34" charset="-120"/>
              </a:rPr>
              <a:t>بنك الاحتلال الجزائري</a:t>
            </a:r>
            <a:endParaRPr lang="en-US" sz="2400" u="sng" dirty="0"/>
          </a:p>
        </p:txBody>
      </p:sp>
      <p:sp>
        <p:nvSpPr>
          <p:cNvPr id="8" name="Text 6"/>
          <p:cNvSpPr/>
          <p:nvPr/>
        </p:nvSpPr>
        <p:spPr>
          <a:xfrm>
            <a:off x="9842540" y="4574858"/>
            <a:ext cx="3704273" cy="952619"/>
          </a:xfrm>
          <a:prstGeom prst="rect">
            <a:avLst/>
          </a:prstGeom>
          <a:noFill/>
          <a:ln/>
        </p:spPr>
        <p:txBody>
          <a:bodyPr wrap="square" lIns="0" tIns="0" rIns="0" bIns="0" rtlCol="0" anchor="t"/>
          <a:lstStyle/>
          <a:p>
            <a:pPr marL="0" indent="0" algn="ctr" rtl="1">
              <a:lnSpc>
                <a:spcPts val="25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كان يهدف إلى توفير التمويل للمستوطنين الفرنسيين ودعم المشاريع الزراعية والتجارية التي تعزز الوجود الاستعماري في الجزائر.</a:t>
            </a:r>
            <a:endParaRPr lang="en-US" sz="1600" b="1" dirty="0">
              <a:latin typeface="Times New Roman" panose="02020603050405020304" pitchFamily="18" charset="0"/>
              <a:cs typeface="Times New Roman" panose="02020603050405020304" pitchFamily="18" charset="0"/>
            </a:endParaRPr>
          </a:p>
        </p:txBody>
      </p:sp>
      <p:sp>
        <p:nvSpPr>
          <p:cNvPr id="9" name="Shape 7"/>
          <p:cNvSpPr/>
          <p:nvPr/>
        </p:nvSpPr>
        <p:spPr>
          <a:xfrm>
            <a:off x="5230415" y="3925108"/>
            <a:ext cx="4215408" cy="2141815"/>
          </a:xfrm>
          <a:prstGeom prst="roundRect">
            <a:avLst>
              <a:gd name="adj" fmla="val 5123"/>
            </a:avLst>
          </a:prstGeom>
          <a:solidFill>
            <a:schemeClr val="accent6">
              <a:lumMod val="60000"/>
              <a:lumOff val="40000"/>
              <a:alpha val="95000"/>
            </a:schemeClr>
          </a:solidFill>
          <a:ln w="22860">
            <a:solidFill>
              <a:srgbClr val="B7D5CA"/>
            </a:solidFill>
            <a:prstDash val="solid"/>
          </a:ln>
        </p:spPr>
      </p:sp>
      <p:sp>
        <p:nvSpPr>
          <p:cNvPr id="10" name="Shape 8"/>
          <p:cNvSpPr/>
          <p:nvPr/>
        </p:nvSpPr>
        <p:spPr>
          <a:xfrm>
            <a:off x="9354383" y="3924419"/>
            <a:ext cx="91440" cy="2141815"/>
          </a:xfrm>
          <a:prstGeom prst="roundRect">
            <a:avLst>
              <a:gd name="adj" fmla="val 195349"/>
            </a:avLst>
          </a:prstGeom>
          <a:solidFill>
            <a:srgbClr val="006747"/>
          </a:solidFill>
          <a:ln/>
        </p:spPr>
      </p:sp>
      <p:sp>
        <p:nvSpPr>
          <p:cNvPr id="11" name="Text 9"/>
          <p:cNvSpPr/>
          <p:nvPr/>
        </p:nvSpPr>
        <p:spPr>
          <a:xfrm>
            <a:off x="6041767" y="4109277"/>
            <a:ext cx="2546866" cy="310158"/>
          </a:xfrm>
          <a:prstGeom prst="rect">
            <a:avLst/>
          </a:prstGeom>
          <a:noFill/>
          <a:ln/>
        </p:spPr>
        <p:txBody>
          <a:bodyPr wrap="none" lIns="0" tIns="0" rIns="0" bIns="0" rtlCol="0" anchor="t"/>
          <a:lstStyle/>
          <a:p>
            <a:pPr marL="0" indent="0" algn="ctr" rtl="1">
              <a:lnSpc>
                <a:spcPts val="2400"/>
              </a:lnSpc>
              <a:buNone/>
            </a:pPr>
            <a:r>
              <a:rPr lang="en-US" sz="2400" b="1" u="sng" dirty="0">
                <a:solidFill>
                  <a:srgbClr val="4B4A4A"/>
                </a:solidFill>
                <a:latin typeface="Noto Serif SC Bold" pitchFamily="34" charset="0"/>
                <a:ea typeface="Noto Serif SC Bold" pitchFamily="34" charset="-122"/>
                <a:cs typeface="Noto Serif SC Bold" pitchFamily="34" charset="-120"/>
              </a:rPr>
              <a:t>البنك الاستعماري الجزائري</a:t>
            </a:r>
            <a:endParaRPr lang="en-US" sz="2400" u="sng" dirty="0"/>
          </a:p>
        </p:txBody>
      </p:sp>
      <p:sp>
        <p:nvSpPr>
          <p:cNvPr id="12" name="Text 10"/>
          <p:cNvSpPr/>
          <p:nvPr/>
        </p:nvSpPr>
        <p:spPr>
          <a:xfrm>
            <a:off x="5428774" y="4574858"/>
            <a:ext cx="3704392" cy="1270159"/>
          </a:xfrm>
          <a:prstGeom prst="rect">
            <a:avLst/>
          </a:prstGeom>
          <a:noFill/>
          <a:ln/>
        </p:spPr>
        <p:txBody>
          <a:bodyPr wrap="square" lIns="0" tIns="0" rIns="0" bIns="0" rtlCol="0" anchor="t"/>
          <a:lstStyle/>
          <a:p>
            <a:pPr marL="0" indent="0" algn="ctr" rtl="1">
              <a:lnSpc>
                <a:spcPts val="2500"/>
              </a:lnSpc>
              <a:buNone/>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عمل كذراع مالي رئيسي للاستعمار، حيث قام بتمويل المشاريع الكبرى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التي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ت</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خدم</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المستوطنين الفرنسيين والمصالح الاقتصادية الفرنسية في الجزائر.</a:t>
            </a:r>
            <a:endParaRPr lang="en-US" sz="1600" b="1" dirty="0">
              <a:latin typeface="Times New Roman" panose="02020603050405020304" pitchFamily="18" charset="0"/>
              <a:cs typeface="Times New Roman" panose="02020603050405020304" pitchFamily="18" charset="0"/>
            </a:endParaRPr>
          </a:p>
        </p:txBody>
      </p:sp>
      <p:sp>
        <p:nvSpPr>
          <p:cNvPr id="13" name="Shape 11"/>
          <p:cNvSpPr/>
          <p:nvPr/>
        </p:nvSpPr>
        <p:spPr>
          <a:xfrm>
            <a:off x="742885" y="3924419"/>
            <a:ext cx="4215289" cy="2141815"/>
          </a:xfrm>
          <a:prstGeom prst="roundRect">
            <a:avLst>
              <a:gd name="adj" fmla="val 5123"/>
            </a:avLst>
          </a:prstGeom>
          <a:solidFill>
            <a:schemeClr val="accent6">
              <a:lumMod val="60000"/>
              <a:lumOff val="40000"/>
              <a:alpha val="95000"/>
            </a:schemeClr>
          </a:solidFill>
          <a:ln w="22860">
            <a:solidFill>
              <a:srgbClr val="B7D5CA"/>
            </a:solidFill>
            <a:prstDash val="solid"/>
          </a:ln>
        </p:spPr>
      </p:sp>
      <p:sp>
        <p:nvSpPr>
          <p:cNvPr id="14" name="Shape 12"/>
          <p:cNvSpPr/>
          <p:nvPr/>
        </p:nvSpPr>
        <p:spPr>
          <a:xfrm>
            <a:off x="4940618" y="3924419"/>
            <a:ext cx="91440" cy="2141815"/>
          </a:xfrm>
          <a:prstGeom prst="roundRect">
            <a:avLst>
              <a:gd name="adj" fmla="val 195349"/>
            </a:avLst>
          </a:prstGeom>
          <a:solidFill>
            <a:srgbClr val="006747"/>
          </a:solidFill>
          <a:ln/>
        </p:spPr>
      </p:sp>
      <p:sp>
        <p:nvSpPr>
          <p:cNvPr id="15" name="Text 13"/>
          <p:cNvSpPr/>
          <p:nvPr/>
        </p:nvSpPr>
        <p:spPr>
          <a:xfrm>
            <a:off x="1204943" y="4111177"/>
            <a:ext cx="3352800" cy="310158"/>
          </a:xfrm>
          <a:prstGeom prst="rect">
            <a:avLst/>
          </a:prstGeom>
          <a:noFill/>
          <a:ln/>
        </p:spPr>
        <p:txBody>
          <a:bodyPr wrap="none" lIns="0" tIns="0" rIns="0" bIns="0" rtlCol="0" anchor="t"/>
          <a:lstStyle/>
          <a:p>
            <a:pPr marL="0" indent="0" algn="ctr" rtl="1">
              <a:lnSpc>
                <a:spcPts val="2400"/>
              </a:lnSpc>
              <a:buNone/>
            </a:pPr>
            <a:r>
              <a:rPr lang="en-US" sz="2400" b="1" u="sng" dirty="0">
                <a:solidFill>
                  <a:srgbClr val="4B4A4A"/>
                </a:solidFill>
                <a:latin typeface="Noto Serif SC Bold" pitchFamily="34" charset="0"/>
                <a:ea typeface="Noto Serif SC Bold" pitchFamily="34" charset="-122"/>
                <a:cs typeface="Noto Serif SC Bold" pitchFamily="34" charset="-120"/>
              </a:rPr>
              <a:t>البنك الاستعماري الجزائري المركزي</a:t>
            </a:r>
            <a:endParaRPr lang="en-US" sz="2400" u="sng" dirty="0"/>
          </a:p>
        </p:txBody>
      </p:sp>
      <p:sp>
        <p:nvSpPr>
          <p:cNvPr id="16" name="Text 14"/>
          <p:cNvSpPr/>
          <p:nvPr/>
        </p:nvSpPr>
        <p:spPr>
          <a:xfrm>
            <a:off x="1015127" y="4574858"/>
            <a:ext cx="3704273" cy="1270159"/>
          </a:xfrm>
          <a:prstGeom prst="rect">
            <a:avLst/>
          </a:prstGeom>
          <a:noFill/>
          <a:ln/>
        </p:spPr>
        <p:txBody>
          <a:bodyPr wrap="square" lIns="0" tIns="0" rIns="0" bIns="0" rtlCol="0" anchor="t"/>
          <a:lstStyle/>
          <a:p>
            <a:pPr algn="ctr" rtl="1">
              <a:lnSpc>
                <a:spcPts val="2500"/>
              </a:lnSpc>
            </a:pP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تم تأسيسه كفرع لبنك فرنسا منذ عام 1848،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أهم </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وظائفه</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ا</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صدار</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العملة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a:solidFill>
                  <a:srgbClr val="4B4A4A"/>
                </a:solidFill>
                <a:latin typeface="Times New Roman" panose="02020603050405020304" pitchFamily="18" charset="0"/>
                <a:ea typeface="Geist" pitchFamily="34" charset="-122"/>
                <a:cs typeface="Times New Roman" panose="02020603050405020304" pitchFamily="18" charset="0"/>
              </a:rPr>
              <a:t>وهو دور تقليدي للبنوك المركزية، حيث سيطر هذا البنك على النظام النقدي في الجزائر وجعله مرتبطًا بشكل كامل بالنظام المالي الفرنسي</a:t>
            </a:r>
          </a:p>
          <a:p>
            <a:pPr marL="0" indent="0" algn="ctr" rtl="1">
              <a:lnSpc>
                <a:spcPts val="2500"/>
              </a:lnSpc>
              <a:buNone/>
            </a:pPr>
            <a:endPar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p:txBody>
      </p:sp>
      <p:sp>
        <p:nvSpPr>
          <p:cNvPr id="17" name="Text 15"/>
          <p:cNvSpPr/>
          <p:nvPr/>
        </p:nvSpPr>
        <p:spPr>
          <a:xfrm>
            <a:off x="793790" y="6289477"/>
            <a:ext cx="13042821" cy="1168598"/>
          </a:xfrm>
          <a:prstGeom prst="rect">
            <a:avLst/>
          </a:prstGeom>
          <a:noFill/>
          <a:ln/>
        </p:spPr>
        <p:txBody>
          <a:bodyPr wrap="square" lIns="0" tIns="0" rIns="0" bIns="0" rtlCol="0" anchor="t"/>
          <a:lstStyle/>
          <a:p>
            <a:pPr marL="0" indent="0" algn="just" rtl="1">
              <a:lnSpc>
                <a:spcPts val="2500"/>
              </a:lnSpc>
              <a:buNone/>
            </a:pPr>
            <a:r>
              <a:rPr lang="en-US" sz="2000" b="1" dirty="0">
                <a:solidFill>
                  <a:schemeClr val="accent6"/>
                </a:solidFill>
                <a:latin typeface="Times New Roman" panose="02020603050405020304" pitchFamily="18" charset="0"/>
                <a:ea typeface="Geist" pitchFamily="34" charset="-122"/>
                <a:cs typeface="Times New Roman" panose="02020603050405020304" pitchFamily="18" charset="0"/>
              </a:rPr>
              <a:t>الدور </a:t>
            </a:r>
            <a:r>
              <a:rPr lang="en-US" sz="2000" b="1" dirty="0" err="1">
                <a:solidFill>
                  <a:schemeClr val="accent6"/>
                </a:solidFill>
                <a:latin typeface="Times New Roman" panose="02020603050405020304" pitchFamily="18" charset="0"/>
                <a:ea typeface="Geist" pitchFamily="34" charset="-122"/>
                <a:cs typeface="Times New Roman" panose="02020603050405020304" pitchFamily="18" charset="0"/>
              </a:rPr>
              <a:t>الاستراتيجي</a:t>
            </a:r>
            <a:r>
              <a:rPr lang="en-US" sz="2000" b="1" dirty="0">
                <a:solidFill>
                  <a:schemeClr val="accent6"/>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chemeClr val="accent6"/>
                </a:solidFill>
                <a:latin typeface="Times New Roman" panose="02020603050405020304" pitchFamily="18" charset="0"/>
                <a:ea typeface="Geist" pitchFamily="34" charset="-122"/>
                <a:cs typeface="Times New Roman" panose="02020603050405020304" pitchFamily="18" charset="0"/>
              </a:rPr>
              <a:t>للنظام</a:t>
            </a:r>
            <a:r>
              <a:rPr lang="en-US" sz="2000" b="1" dirty="0" smtClean="0">
                <a:solidFill>
                  <a:schemeClr val="accent6"/>
                </a:solidFill>
                <a:latin typeface="Times New Roman" panose="02020603050405020304" pitchFamily="18" charset="0"/>
                <a:ea typeface="Geist" pitchFamily="34" charset="-122"/>
                <a:cs typeface="Times New Roman" panose="02020603050405020304" pitchFamily="18" charset="0"/>
              </a:rPr>
              <a:t> </a:t>
            </a:r>
            <a:r>
              <a:rPr lang="ar-DZ" sz="2000" b="1" dirty="0" smtClean="0">
                <a:solidFill>
                  <a:schemeClr val="accent6"/>
                </a:solidFill>
                <a:latin typeface="Times New Roman" panose="02020603050405020304" pitchFamily="18" charset="0"/>
                <a:ea typeface="Geist" pitchFamily="34" charset="-122"/>
                <a:cs typeface="Times New Roman" panose="02020603050405020304" pitchFamily="18" charset="0"/>
              </a:rPr>
              <a:t>البنكي: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كانت</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هذه</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المؤسسات</a:t>
            </a:r>
            <a:r>
              <a:rPr lang="en-US" sz="20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000" b="1" dirty="0">
                <a:solidFill>
                  <a:srgbClr val="4B4A4A"/>
                </a:solidFill>
                <a:latin typeface="Times New Roman" panose="02020603050405020304" pitchFamily="18" charset="0"/>
                <a:ea typeface="Geist" pitchFamily="34" charset="-122"/>
                <a:cs typeface="Times New Roman" panose="02020603050405020304" pitchFamily="18" charset="0"/>
              </a:rPr>
              <a:t>المالية أدوات استعمارية فعالة لتعميق التبعية الاقتصادية. من خلال السيطرة على النظام النقدي وتمويل المشاريع الاستعمارية فقط، تمكن الاستعمار من استنزاف الموارد الجزائرية وتحويلها لصالح فرنسا، مما أدى إلى تهميش الاقتصاد المحلي الجزائري وتعطيل تطوره الطبيعي.</a:t>
            </a:r>
            <a:endParaRPr lang="en-US" sz="20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942507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7358680" y="3763268"/>
            <a:ext cx="6095167" cy="566976"/>
          </a:xfrm>
          <a:prstGeom prst="rect">
            <a:avLst/>
          </a:prstGeom>
          <a:noFill/>
          <a:ln/>
        </p:spPr>
        <p:txBody>
          <a:bodyPr wrap="none" lIns="0" tIns="0" rIns="0" bIns="0" rtlCol="0" anchor="t"/>
          <a:lstStyle/>
          <a:p>
            <a:pPr marL="0" indent="0" algn="r" rtl="1">
              <a:lnSpc>
                <a:spcPts val="4450"/>
              </a:lnSpc>
              <a:buNone/>
            </a:pPr>
            <a:endParaRPr lang="en-US" sz="3550" dirty="0"/>
          </a:p>
        </p:txBody>
      </p:sp>
      <p:sp>
        <p:nvSpPr>
          <p:cNvPr id="4" name="Shape 1"/>
          <p:cNvSpPr/>
          <p:nvPr/>
        </p:nvSpPr>
        <p:spPr>
          <a:xfrm>
            <a:off x="2425147" y="2266121"/>
            <a:ext cx="9993381" cy="4692629"/>
          </a:xfrm>
          <a:prstGeom prst="roundRect">
            <a:avLst>
              <a:gd name="adj" fmla="val 6988"/>
            </a:avLst>
          </a:prstGeom>
          <a:solidFill>
            <a:srgbClr val="E5F9F2">
              <a:alpha val="95000"/>
            </a:srgbClr>
          </a:solidFill>
          <a:ln w="30480">
            <a:solidFill>
              <a:srgbClr val="B7D5CA"/>
            </a:solidFill>
            <a:prstDash val="solid"/>
          </a:ln>
        </p:spPr>
      </p:sp>
      <p:sp>
        <p:nvSpPr>
          <p:cNvPr id="5" name="Shape 2"/>
          <p:cNvSpPr/>
          <p:nvPr/>
        </p:nvSpPr>
        <p:spPr>
          <a:xfrm>
            <a:off x="11807687" y="2332382"/>
            <a:ext cx="610842" cy="4692629"/>
          </a:xfrm>
          <a:prstGeom prst="roundRect">
            <a:avLst>
              <a:gd name="adj" fmla="val 167442"/>
            </a:avLst>
          </a:prstGeom>
          <a:solidFill>
            <a:srgbClr val="006747"/>
          </a:solidFill>
          <a:ln/>
        </p:spPr>
      </p:sp>
      <p:sp>
        <p:nvSpPr>
          <p:cNvPr id="6" name="Text 3"/>
          <p:cNvSpPr/>
          <p:nvPr/>
        </p:nvSpPr>
        <p:spPr>
          <a:xfrm>
            <a:off x="3365441" y="4878467"/>
            <a:ext cx="2835235" cy="354330"/>
          </a:xfrm>
          <a:prstGeom prst="rect">
            <a:avLst/>
          </a:prstGeom>
          <a:noFill/>
          <a:ln/>
        </p:spPr>
        <p:txBody>
          <a:bodyPr wrap="none" lIns="0" tIns="0" rIns="0" bIns="0" rtlCol="0" anchor="t"/>
          <a:lstStyle/>
          <a:p>
            <a:pPr marL="0" indent="0" algn="r" rtl="1">
              <a:lnSpc>
                <a:spcPts val="2750"/>
              </a:lnSpc>
              <a:buNone/>
            </a:pPr>
            <a:endParaRPr lang="en-US" sz="2200" dirty="0"/>
          </a:p>
        </p:txBody>
      </p:sp>
      <p:sp>
        <p:nvSpPr>
          <p:cNvPr id="10" name="Text 7"/>
          <p:cNvSpPr/>
          <p:nvPr/>
        </p:nvSpPr>
        <p:spPr>
          <a:xfrm>
            <a:off x="10652641" y="4939070"/>
            <a:ext cx="2835235" cy="354330"/>
          </a:xfrm>
          <a:prstGeom prst="rect">
            <a:avLst/>
          </a:prstGeom>
          <a:noFill/>
          <a:ln/>
        </p:spPr>
        <p:txBody>
          <a:bodyPr wrap="none" lIns="0" tIns="0" rIns="0" bIns="0" rtlCol="0" anchor="t"/>
          <a:lstStyle/>
          <a:p>
            <a:pPr marL="0" indent="0" algn="r" rtl="1">
              <a:lnSpc>
                <a:spcPts val="2750"/>
              </a:lnSpc>
              <a:buNone/>
            </a:pPr>
            <a:endParaRPr lang="en-US" sz="2200" dirty="0"/>
          </a:p>
        </p:txBody>
      </p:sp>
      <p:sp>
        <p:nvSpPr>
          <p:cNvPr id="11" name="Text 8"/>
          <p:cNvSpPr/>
          <p:nvPr/>
        </p:nvSpPr>
        <p:spPr>
          <a:xfrm>
            <a:off x="9317620" y="5429488"/>
            <a:ext cx="4170257" cy="1088708"/>
          </a:xfrm>
          <a:prstGeom prst="rect">
            <a:avLst/>
          </a:prstGeom>
          <a:noFill/>
          <a:ln/>
        </p:spPr>
        <p:txBody>
          <a:bodyPr wrap="square" lIns="0" tIns="0" rIns="0" bIns="0" rtlCol="0" anchor="t"/>
          <a:lstStyle/>
          <a:p>
            <a:pPr marL="0" indent="0" algn="r" rtl="1">
              <a:lnSpc>
                <a:spcPts val="2850"/>
              </a:lnSpc>
              <a:buNone/>
            </a:pPr>
            <a:endParaRPr lang="en-US" sz="1750" b="1" dirty="0">
              <a:latin typeface="Times New Roman" panose="02020603050405020304" pitchFamily="18" charset="0"/>
              <a:cs typeface="Times New Roman" panose="02020603050405020304" pitchFamily="18" charset="0"/>
            </a:endParaRPr>
          </a:p>
        </p:txBody>
      </p:sp>
      <p:sp>
        <p:nvSpPr>
          <p:cNvPr id="2" name="Rectangle 1"/>
          <p:cNvSpPr/>
          <p:nvPr/>
        </p:nvSpPr>
        <p:spPr>
          <a:xfrm>
            <a:off x="2782957" y="2478093"/>
            <a:ext cx="8619792" cy="4401205"/>
          </a:xfrm>
          <a:prstGeom prst="rect">
            <a:avLst/>
          </a:prstGeom>
        </p:spPr>
        <p:txBody>
          <a:bodyPr wrap="square">
            <a:spAutoFit/>
          </a:bodyPr>
          <a:lstStyle/>
          <a:p>
            <a:pPr algn="just" rtl="1">
              <a:lnSpc>
                <a:spcPct val="200000"/>
              </a:lnSpc>
            </a:pPr>
            <a:r>
              <a:rPr lang="en-US" sz="2800" b="1" dirty="0" smtClean="0">
                <a:solidFill>
                  <a:srgbClr val="4B4A4A"/>
                </a:solidFill>
                <a:latin typeface="Times New Roman" panose="02020603050405020304" pitchFamily="18" charset="0"/>
                <a:ea typeface="Geist" pitchFamily="34" charset="-122"/>
              </a:rPr>
              <a:t>بعد </a:t>
            </a:r>
            <a:r>
              <a:rPr lang="en-US" sz="2800" b="1" dirty="0" err="1" smtClean="0">
                <a:solidFill>
                  <a:srgbClr val="4B4A4A"/>
                </a:solidFill>
                <a:latin typeface="Times New Roman" panose="02020603050405020304" pitchFamily="18" charset="0"/>
                <a:ea typeface="Geist" pitchFamily="34" charset="-122"/>
              </a:rPr>
              <a:t>استقلال</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الجزائر</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في</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عام</a:t>
            </a:r>
            <a:r>
              <a:rPr lang="en-US" sz="2800" b="1" dirty="0" smtClean="0">
                <a:solidFill>
                  <a:srgbClr val="4B4A4A"/>
                </a:solidFill>
                <a:latin typeface="Times New Roman" panose="02020603050405020304" pitchFamily="18" charset="0"/>
                <a:ea typeface="Geist" pitchFamily="34" charset="-122"/>
              </a:rPr>
              <a:t> 1962، </a:t>
            </a:r>
            <a:r>
              <a:rPr lang="en-US" sz="2800" b="1" dirty="0" err="1" smtClean="0">
                <a:solidFill>
                  <a:srgbClr val="4B4A4A"/>
                </a:solidFill>
                <a:latin typeface="Times New Roman" panose="02020603050405020304" pitchFamily="18" charset="0"/>
                <a:ea typeface="Geist" pitchFamily="34" charset="-122"/>
              </a:rPr>
              <a:t>واجهت</a:t>
            </a:r>
            <a:r>
              <a:rPr lang="en-US" sz="2800" b="1" dirty="0" smtClean="0">
                <a:solidFill>
                  <a:srgbClr val="4B4A4A"/>
                </a:solidFill>
                <a:latin typeface="Times New Roman" panose="02020603050405020304" pitchFamily="18" charset="0"/>
                <a:ea typeface="Geist" pitchFamily="34" charset="-122"/>
              </a:rPr>
              <a:t> </a:t>
            </a:r>
            <a:r>
              <a:rPr lang="ar-DZ" sz="2800" b="1" dirty="0" smtClean="0">
                <a:solidFill>
                  <a:srgbClr val="4B4A4A"/>
                </a:solidFill>
                <a:latin typeface="Times New Roman" panose="02020603050405020304" pitchFamily="18" charset="0"/>
                <a:ea typeface="Geist" pitchFamily="34" charset="-122"/>
              </a:rPr>
              <a:t>الحكومة الجزائرية </a:t>
            </a:r>
            <a:r>
              <a:rPr lang="en-US" sz="2800" b="1" dirty="0" err="1" smtClean="0">
                <a:solidFill>
                  <a:srgbClr val="4B4A4A"/>
                </a:solidFill>
                <a:latin typeface="Times New Roman" panose="02020603050405020304" pitchFamily="18" charset="0"/>
                <a:ea typeface="Geist" pitchFamily="34" charset="-122"/>
              </a:rPr>
              <a:t>تحديًا</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تشريعيًا</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معقدًا</a:t>
            </a:r>
            <a:r>
              <a:rPr lang="en-US" sz="2800" b="1" dirty="0" smtClean="0">
                <a:solidFill>
                  <a:srgbClr val="4B4A4A"/>
                </a:solidFill>
                <a:latin typeface="Times New Roman" panose="02020603050405020304" pitchFamily="18" charset="0"/>
                <a:ea typeface="Geist" pitchFamily="34" charset="-122"/>
              </a:rPr>
              <a:t>. </a:t>
            </a:r>
            <a:r>
              <a:rPr lang="ar-DZ" sz="2800" b="1" dirty="0" smtClean="0">
                <a:solidFill>
                  <a:srgbClr val="4B4A4A"/>
                </a:solidFill>
                <a:latin typeface="Times New Roman" panose="02020603050405020304" pitchFamily="18" charset="0"/>
                <a:ea typeface="Geist" pitchFamily="34" charset="-122"/>
              </a:rPr>
              <a:t>مما أرغمها على اتخاذ </a:t>
            </a:r>
            <a:r>
              <a:rPr lang="en-US" sz="2800" b="1" dirty="0" err="1" smtClean="0">
                <a:solidFill>
                  <a:srgbClr val="4B4A4A"/>
                </a:solidFill>
                <a:latin typeface="Times New Roman" panose="02020603050405020304" pitchFamily="18" charset="0"/>
                <a:ea typeface="Geist" pitchFamily="34" charset="-122"/>
              </a:rPr>
              <a:t>قرار</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استراتيجي</a:t>
            </a:r>
            <a:r>
              <a:rPr lang="ar-DZ" sz="2800" b="1" dirty="0">
                <a:solidFill>
                  <a:srgbClr val="4B4A4A"/>
                </a:solidFill>
                <a:latin typeface="Times New Roman" panose="02020603050405020304" pitchFamily="18" charset="0"/>
                <a:ea typeface="Geist" pitchFamily="34" charset="-122"/>
              </a:rPr>
              <a:t> </a:t>
            </a:r>
            <a:r>
              <a:rPr lang="ar-DZ" sz="2800" b="1" dirty="0" smtClean="0">
                <a:solidFill>
                  <a:srgbClr val="4B4A4A"/>
                </a:solidFill>
                <a:latin typeface="Times New Roman" panose="02020603050405020304" pitchFamily="18" charset="0"/>
                <a:ea typeface="Geist" pitchFamily="34" charset="-122"/>
              </a:rPr>
              <a:t>يتمثل في ا</a:t>
            </a:r>
            <a:r>
              <a:rPr lang="en-US" sz="2800" b="1" dirty="0" err="1" smtClean="0">
                <a:solidFill>
                  <a:srgbClr val="4B4A4A"/>
                </a:solidFill>
                <a:latin typeface="Times New Roman" panose="02020603050405020304" pitchFamily="18" charset="0"/>
                <a:ea typeface="Geist" pitchFamily="34" charset="-122"/>
              </a:rPr>
              <a:t>لاحتفاظ</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بتطبيق</a:t>
            </a:r>
            <a:r>
              <a:rPr lang="en-US" sz="2800" b="1" dirty="0" smtClean="0">
                <a:solidFill>
                  <a:srgbClr val="4B4A4A"/>
                </a:solidFill>
                <a:latin typeface="Times New Roman" panose="02020603050405020304" pitchFamily="18" charset="0"/>
                <a:ea typeface="Geist" pitchFamily="34" charset="-122"/>
              </a:rPr>
              <a:t> التشريعات الفرنسية </a:t>
            </a:r>
            <a:r>
              <a:rPr lang="en-US" sz="2800" b="1" dirty="0" err="1" smtClean="0">
                <a:solidFill>
                  <a:srgbClr val="4B4A4A"/>
                </a:solidFill>
                <a:latin typeface="Times New Roman" panose="02020603050405020304" pitchFamily="18" charset="0"/>
                <a:ea typeface="Geist" pitchFamily="34" charset="-122"/>
              </a:rPr>
              <a:t>التي</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كانت</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سارية</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أثناء</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فترة</a:t>
            </a:r>
            <a:r>
              <a:rPr lang="en-US" sz="2800" b="1" dirty="0" smtClean="0">
                <a:solidFill>
                  <a:srgbClr val="4B4A4A"/>
                </a:solidFill>
                <a:latin typeface="Times New Roman" panose="02020603050405020304" pitchFamily="18" charset="0"/>
                <a:ea typeface="Geist" pitchFamily="34" charset="-122"/>
              </a:rPr>
              <a:t> الاستعمار، </a:t>
            </a:r>
            <a:r>
              <a:rPr lang="en-US" sz="2800" b="1" dirty="0" err="1" smtClean="0">
                <a:solidFill>
                  <a:srgbClr val="4B4A4A"/>
                </a:solidFill>
                <a:latin typeface="Times New Roman" panose="02020603050405020304" pitchFamily="18" charset="0"/>
                <a:ea typeface="Geist" pitchFamily="34" charset="-122"/>
              </a:rPr>
              <a:t>باستثناء</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تلك</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التي</a:t>
            </a:r>
            <a:r>
              <a:rPr lang="en-US" sz="2800" b="1" dirty="0" smtClean="0">
                <a:solidFill>
                  <a:srgbClr val="4B4A4A"/>
                </a:solidFill>
                <a:latin typeface="Times New Roman" panose="02020603050405020304" pitchFamily="18" charset="0"/>
                <a:ea typeface="Geist" pitchFamily="34" charset="-122"/>
              </a:rPr>
              <a:t> </a:t>
            </a:r>
            <a:r>
              <a:rPr lang="en-US" sz="2800" b="1" dirty="0" err="1" smtClean="0">
                <a:solidFill>
                  <a:srgbClr val="4B4A4A"/>
                </a:solidFill>
                <a:latin typeface="Times New Roman" panose="02020603050405020304" pitchFamily="18" charset="0"/>
                <a:ea typeface="Geist" pitchFamily="34" charset="-122"/>
              </a:rPr>
              <a:t>تعارض</a:t>
            </a:r>
            <a:r>
              <a:rPr lang="en-US" sz="2800" b="1" dirty="0" smtClean="0">
                <a:solidFill>
                  <a:srgbClr val="4B4A4A"/>
                </a:solidFill>
                <a:latin typeface="Times New Roman" panose="02020603050405020304" pitchFamily="18" charset="0"/>
                <a:ea typeface="Geist" pitchFamily="34" charset="-122"/>
              </a:rPr>
              <a:t> السيادة </a:t>
            </a:r>
            <a:r>
              <a:rPr lang="en-US" sz="2800" b="1" dirty="0" err="1" smtClean="0">
                <a:solidFill>
                  <a:srgbClr val="4B4A4A"/>
                </a:solidFill>
                <a:latin typeface="Times New Roman" panose="02020603050405020304" pitchFamily="18" charset="0"/>
                <a:ea typeface="Geist" pitchFamily="34" charset="-122"/>
              </a:rPr>
              <a:t>الوطنية</a:t>
            </a:r>
            <a:r>
              <a:rPr lang="en-US" sz="2800" b="1" dirty="0" smtClean="0">
                <a:solidFill>
                  <a:srgbClr val="4B4A4A"/>
                </a:solidFill>
                <a:latin typeface="Times New Roman" panose="02020603050405020304" pitchFamily="18" charset="0"/>
                <a:ea typeface="Geist" pitchFamily="34" charset="-122"/>
              </a:rPr>
              <a:t> والاستقلال.</a:t>
            </a:r>
            <a:r>
              <a:rPr lang="ar-DZ" sz="2800" b="1" dirty="0" smtClean="0">
                <a:solidFill>
                  <a:srgbClr val="4B4A4A"/>
                </a:solidFill>
                <a:latin typeface="Times New Roman" panose="02020603050405020304" pitchFamily="18" charset="0"/>
                <a:ea typeface="Geist" pitchFamily="34" charset="-122"/>
              </a:rPr>
              <a:t> وذلك بهدف تفادي الفراغ التشريعي الذي كان من الممكن أن يحدث في دولة حديثة الاستقلال</a:t>
            </a:r>
            <a:r>
              <a:rPr lang="ar-DZ" sz="2400" b="1" dirty="0" smtClean="0">
                <a:solidFill>
                  <a:srgbClr val="4B4A4A"/>
                </a:solidFill>
                <a:latin typeface="Times New Roman" panose="02020603050405020304" pitchFamily="18" charset="0"/>
                <a:ea typeface="Geist" pitchFamily="34" charset="-122"/>
              </a:rPr>
              <a:t>.</a:t>
            </a:r>
            <a:endParaRPr lang="ar-DZ" sz="2400" b="1" dirty="0">
              <a:solidFill>
                <a:srgbClr val="4B4A4A"/>
              </a:solidFill>
              <a:latin typeface="Times New Roman" panose="02020603050405020304" pitchFamily="18" charset="0"/>
              <a:ea typeface="Geist" pitchFamily="34" charset="-122"/>
            </a:endParaRPr>
          </a:p>
        </p:txBody>
      </p:sp>
      <p:sp>
        <p:nvSpPr>
          <p:cNvPr id="13" name="Rectangle à coins arrondis 12"/>
          <p:cNvSpPr/>
          <p:nvPr/>
        </p:nvSpPr>
        <p:spPr>
          <a:xfrm>
            <a:off x="0" y="-96135"/>
            <a:ext cx="14630400" cy="11749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lnSpc>
                <a:spcPts val="4850"/>
              </a:lnSpc>
            </a:pPr>
            <a:r>
              <a:rPr lang="ar-DZ" sz="3900" b="1" dirty="0">
                <a:solidFill>
                  <a:srgbClr val="006747"/>
                </a:solidFill>
                <a:latin typeface="Noto Serif SC Bold" pitchFamily="34" charset="0"/>
                <a:ea typeface="Noto Serif SC Bold" pitchFamily="34" charset="-122"/>
                <a:cs typeface="Noto Serif SC Bold" pitchFamily="34" charset="-120"/>
              </a:rPr>
              <a:t>ثانيا: </a:t>
            </a:r>
            <a:r>
              <a:rPr lang="en-US" sz="3900" b="1" dirty="0" err="1">
                <a:solidFill>
                  <a:srgbClr val="006747"/>
                </a:solidFill>
                <a:latin typeface="Noto Serif SC Bold" pitchFamily="34" charset="0"/>
                <a:ea typeface="Noto Serif SC Bold" pitchFamily="34" charset="-122"/>
                <a:cs typeface="Noto Serif SC Bold" pitchFamily="34" charset="-120"/>
              </a:rPr>
              <a:t>النظام</a:t>
            </a:r>
            <a:r>
              <a:rPr lang="en-US" sz="3900" b="1" dirty="0">
                <a:solidFill>
                  <a:srgbClr val="006747"/>
                </a:solidFill>
                <a:latin typeface="Noto Serif SC Bold" pitchFamily="34" charset="0"/>
                <a:ea typeface="Noto Serif SC Bold" pitchFamily="34" charset="-122"/>
                <a:cs typeface="Noto Serif SC Bold" pitchFamily="34" charset="-120"/>
              </a:rPr>
              <a:t> </a:t>
            </a:r>
            <a:r>
              <a:rPr lang="ar-DZ" sz="3900" b="1" dirty="0">
                <a:solidFill>
                  <a:srgbClr val="006747"/>
                </a:solidFill>
                <a:latin typeface="Noto Serif SC Bold" pitchFamily="34" charset="0"/>
                <a:ea typeface="Noto Serif SC Bold" pitchFamily="34" charset="-122"/>
                <a:cs typeface="Noto Serif SC Bold" pitchFamily="34" charset="-120"/>
              </a:rPr>
              <a:t>البنكي خلال الفترة الممتدة ما بين 1962 و1970 (الإصلاحات والتشريعات)</a:t>
            </a:r>
            <a:endParaRPr lang="en-US" sz="3900" dirty="0"/>
          </a:p>
        </p:txBody>
      </p:sp>
    </p:spTree>
    <p:extLst>
      <p:ext uri="{BB962C8B-B14F-4D97-AF65-F5344CB8AC3E}">
        <p14:creationId xmlns:p14="http://schemas.microsoft.com/office/powerpoint/2010/main" val="4168563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5"/>
          <p:cNvSpPr/>
          <p:nvPr/>
        </p:nvSpPr>
        <p:spPr>
          <a:xfrm>
            <a:off x="513665" y="4373759"/>
            <a:ext cx="6451963" cy="2721521"/>
          </a:xfrm>
          <a:prstGeom prst="roundRect">
            <a:avLst>
              <a:gd name="adj" fmla="val 6988"/>
            </a:avLst>
          </a:prstGeom>
          <a:solidFill>
            <a:srgbClr val="E5F9F2">
              <a:alpha val="95000"/>
            </a:srgbClr>
          </a:solidFill>
          <a:ln w="30480">
            <a:solidFill>
              <a:srgbClr val="B7D5CA"/>
            </a:solidFill>
            <a:prstDash val="solid"/>
          </a:ln>
        </p:spPr>
      </p:sp>
      <p:sp>
        <p:nvSpPr>
          <p:cNvPr id="22" name="Shape 5"/>
          <p:cNvSpPr/>
          <p:nvPr/>
        </p:nvSpPr>
        <p:spPr>
          <a:xfrm>
            <a:off x="7210273" y="4394946"/>
            <a:ext cx="6451963" cy="2700334"/>
          </a:xfrm>
          <a:prstGeom prst="roundRect">
            <a:avLst>
              <a:gd name="adj" fmla="val 6988"/>
            </a:avLst>
          </a:prstGeom>
          <a:solidFill>
            <a:srgbClr val="E5F9F2">
              <a:alpha val="95000"/>
            </a:srgbClr>
          </a:solidFill>
          <a:ln w="30480">
            <a:solidFill>
              <a:srgbClr val="B7D5CA"/>
            </a:solidFill>
            <a:prstDash val="solid"/>
          </a:ln>
        </p:spPr>
      </p:sp>
      <p:sp>
        <p:nvSpPr>
          <p:cNvPr id="20" name="Rectangle à coins arrondis 19"/>
          <p:cNvSpPr/>
          <p:nvPr/>
        </p:nvSpPr>
        <p:spPr>
          <a:xfrm>
            <a:off x="0" y="-96135"/>
            <a:ext cx="14630400" cy="744621"/>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2" name="Shape 10"/>
          <p:cNvSpPr/>
          <p:nvPr/>
        </p:nvSpPr>
        <p:spPr>
          <a:xfrm>
            <a:off x="6283146" y="4516807"/>
            <a:ext cx="446484" cy="446484"/>
          </a:xfrm>
          <a:prstGeom prst="roundRect">
            <a:avLst>
              <a:gd name="adj" fmla="val 40008"/>
            </a:avLst>
          </a:prstGeom>
          <a:solidFill>
            <a:srgbClr val="D1EFE4"/>
          </a:solidFill>
          <a:ln w="7620">
            <a:solidFill>
              <a:srgbClr val="B7D5CA"/>
            </a:solidFill>
            <a:prstDash val="solid"/>
          </a:ln>
        </p:spPr>
      </p:sp>
      <p:sp>
        <p:nvSpPr>
          <p:cNvPr id="2" name="Text 0"/>
          <p:cNvSpPr/>
          <p:nvPr/>
        </p:nvSpPr>
        <p:spPr>
          <a:xfrm>
            <a:off x="4877221" y="28408"/>
            <a:ext cx="3516292" cy="620078"/>
          </a:xfrm>
          <a:prstGeom prst="rect">
            <a:avLst/>
          </a:prstGeom>
          <a:noFill/>
          <a:ln/>
        </p:spPr>
        <p:txBody>
          <a:bodyPr wrap="none" lIns="0" tIns="0" rIns="0" bIns="0" rtlCol="0" anchor="t"/>
          <a:lstStyle/>
          <a:p>
            <a:pPr marL="742950" indent="-742950" algn="ctr" rtl="1">
              <a:lnSpc>
                <a:spcPts val="4850"/>
              </a:lnSpc>
              <a:buFont typeface="+mj-lt"/>
              <a:buAutoNum type="arabicPeriod"/>
            </a:pPr>
            <a:r>
              <a:rPr lang="ar-DZ" sz="3200" b="1" dirty="0" smtClean="0">
                <a:solidFill>
                  <a:srgbClr val="006747"/>
                </a:solidFill>
                <a:latin typeface="Noto Serif SC Bold" pitchFamily="34" charset="0"/>
                <a:ea typeface="Noto Serif SC Bold" pitchFamily="34" charset="-122"/>
                <a:cs typeface="Noto Serif SC Bold" pitchFamily="34" charset="-120"/>
              </a:rPr>
              <a:t>انشاء البنك المركزي</a:t>
            </a:r>
            <a:endParaRPr lang="en-US" sz="3200" dirty="0" smtClean="0"/>
          </a:p>
          <a:p>
            <a:pPr marL="742950" indent="-742950" algn="ctr" rtl="1">
              <a:lnSpc>
                <a:spcPts val="4850"/>
              </a:lnSpc>
              <a:buFont typeface="+mj-lt"/>
              <a:buAutoNum type="arabicPeriod"/>
            </a:pPr>
            <a:endParaRPr lang="en-US" sz="3900" dirty="0"/>
          </a:p>
        </p:txBody>
      </p:sp>
      <p:sp>
        <p:nvSpPr>
          <p:cNvPr id="4" name="Shape 2"/>
          <p:cNvSpPr/>
          <p:nvPr/>
        </p:nvSpPr>
        <p:spPr>
          <a:xfrm>
            <a:off x="12680649" y="4460821"/>
            <a:ext cx="446484" cy="446484"/>
          </a:xfrm>
          <a:prstGeom prst="roundRect">
            <a:avLst>
              <a:gd name="adj" fmla="val 40008"/>
            </a:avLst>
          </a:prstGeom>
          <a:solidFill>
            <a:srgbClr val="D1EFE4"/>
          </a:solidFill>
          <a:ln w="7620">
            <a:solidFill>
              <a:srgbClr val="B7D5CA"/>
            </a:solidFill>
            <a:prstDash val="solid"/>
          </a:ln>
        </p:spPr>
      </p:sp>
      <p:sp>
        <p:nvSpPr>
          <p:cNvPr id="5" name="Text 3"/>
          <p:cNvSpPr/>
          <p:nvPr/>
        </p:nvSpPr>
        <p:spPr>
          <a:xfrm>
            <a:off x="12809523" y="4572500"/>
            <a:ext cx="297656" cy="372070"/>
          </a:xfrm>
          <a:prstGeom prst="rect">
            <a:avLst/>
          </a:prstGeom>
          <a:noFill/>
          <a:ln/>
        </p:spPr>
        <p:txBody>
          <a:bodyPr wrap="none" lIns="0" tIns="0" rIns="0" bIns="0" rtlCol="0" anchor="t"/>
          <a:lstStyle/>
          <a:p>
            <a:pPr marL="0" indent="0" algn="ctr" rtl="1">
              <a:lnSpc>
                <a:spcPts val="2300"/>
              </a:lnSpc>
              <a:buNone/>
            </a:pPr>
            <a:r>
              <a:rPr lang="en-US" sz="2300" b="1" dirty="0">
                <a:solidFill>
                  <a:srgbClr val="4B4A4A"/>
                </a:solidFill>
                <a:latin typeface="Noto Serif SC Bold" pitchFamily="34" charset="0"/>
                <a:ea typeface="Noto Serif SC Bold" pitchFamily="34" charset="-122"/>
                <a:cs typeface="Noto Serif SC Bold" pitchFamily="34" charset="-120"/>
              </a:rPr>
              <a:t>1</a:t>
            </a:r>
            <a:endParaRPr lang="en-US" sz="2300" dirty="0"/>
          </a:p>
        </p:txBody>
      </p:sp>
      <p:sp>
        <p:nvSpPr>
          <p:cNvPr id="6" name="Text 4"/>
          <p:cNvSpPr/>
          <p:nvPr/>
        </p:nvSpPr>
        <p:spPr>
          <a:xfrm>
            <a:off x="3636769" y="4549034"/>
            <a:ext cx="2480905" cy="310158"/>
          </a:xfrm>
          <a:prstGeom prst="rect">
            <a:avLst/>
          </a:prstGeom>
          <a:noFill/>
          <a:ln/>
        </p:spPr>
        <p:txBody>
          <a:bodyPr wrap="none" lIns="0" tIns="0" rIns="0" bIns="0" rtlCol="0" anchor="t"/>
          <a:lstStyle/>
          <a:p>
            <a:pPr algn="r" rtl="1">
              <a:lnSpc>
                <a:spcPts val="2400"/>
              </a:lnSpc>
            </a:pPr>
            <a:r>
              <a:rPr lang="en-US" sz="2000" b="1" dirty="0" err="1">
                <a:solidFill>
                  <a:schemeClr val="accent6">
                    <a:lumMod val="75000"/>
                  </a:schemeClr>
                </a:solidFill>
                <a:latin typeface="Noto Serif SC Bold" pitchFamily="34" charset="0"/>
                <a:ea typeface="Noto Serif SC Bold" pitchFamily="34" charset="-122"/>
                <a:cs typeface="Noto Serif SC Bold" pitchFamily="34" charset="-120"/>
              </a:rPr>
              <a:t>إدارة</a:t>
            </a:r>
            <a:r>
              <a:rPr lang="en-US" sz="2000" b="1" dirty="0">
                <a:solidFill>
                  <a:schemeClr val="accent6">
                    <a:lumMod val="75000"/>
                  </a:schemeClr>
                </a:solidFill>
                <a:latin typeface="Noto Serif SC Bold" pitchFamily="34" charset="0"/>
                <a:ea typeface="Noto Serif SC Bold" pitchFamily="34" charset="-122"/>
                <a:cs typeface="Noto Serif SC Bold" pitchFamily="34" charset="-120"/>
              </a:rPr>
              <a:t> </a:t>
            </a:r>
            <a:r>
              <a:rPr lang="en-US" sz="2000" b="1" dirty="0" err="1">
                <a:solidFill>
                  <a:schemeClr val="accent6">
                    <a:lumMod val="75000"/>
                  </a:schemeClr>
                </a:solidFill>
                <a:latin typeface="Noto Serif SC Bold" pitchFamily="34" charset="0"/>
                <a:ea typeface="Noto Serif SC Bold" pitchFamily="34" charset="-122"/>
                <a:cs typeface="Noto Serif SC Bold" pitchFamily="34" charset="-120"/>
              </a:rPr>
              <a:t>النظام</a:t>
            </a:r>
            <a:r>
              <a:rPr lang="en-US" sz="2000" b="1" dirty="0">
                <a:solidFill>
                  <a:schemeClr val="accent6">
                    <a:lumMod val="75000"/>
                  </a:schemeClr>
                </a:solidFill>
                <a:latin typeface="Noto Serif SC Bold" pitchFamily="34" charset="0"/>
                <a:ea typeface="Noto Serif SC Bold" pitchFamily="34" charset="-122"/>
                <a:cs typeface="Noto Serif SC Bold" pitchFamily="34" charset="-120"/>
              </a:rPr>
              <a:t> </a:t>
            </a:r>
            <a:r>
              <a:rPr lang="en-US" sz="2000" b="1" dirty="0" err="1">
                <a:solidFill>
                  <a:schemeClr val="accent6">
                    <a:lumMod val="75000"/>
                  </a:schemeClr>
                </a:solidFill>
                <a:latin typeface="Noto Serif SC Bold" pitchFamily="34" charset="0"/>
                <a:ea typeface="Noto Serif SC Bold" pitchFamily="34" charset="-122"/>
                <a:cs typeface="Noto Serif SC Bold" pitchFamily="34" charset="-120"/>
              </a:rPr>
              <a:t>المالي</a:t>
            </a:r>
            <a:endParaRPr lang="en-US" sz="2000" dirty="0">
              <a:solidFill>
                <a:schemeClr val="accent6">
                  <a:lumMod val="75000"/>
                </a:schemeClr>
              </a:solidFill>
            </a:endParaRPr>
          </a:p>
          <a:p>
            <a:pPr marL="0" indent="0" algn="r" rtl="1">
              <a:lnSpc>
                <a:spcPts val="2400"/>
              </a:lnSpc>
              <a:buNone/>
            </a:pPr>
            <a:endParaRPr lang="en-US" sz="2000" dirty="0">
              <a:solidFill>
                <a:schemeClr val="accent6">
                  <a:lumMod val="75000"/>
                </a:schemeClr>
              </a:solidFill>
            </a:endParaRPr>
          </a:p>
        </p:txBody>
      </p:sp>
      <p:sp>
        <p:nvSpPr>
          <p:cNvPr id="7" name="Text 5"/>
          <p:cNvSpPr/>
          <p:nvPr/>
        </p:nvSpPr>
        <p:spPr>
          <a:xfrm>
            <a:off x="1438459" y="5237133"/>
            <a:ext cx="5067929" cy="1270159"/>
          </a:xfrm>
          <a:prstGeom prst="rect">
            <a:avLst/>
          </a:prstGeom>
          <a:noFill/>
          <a:ln/>
        </p:spPr>
        <p:txBody>
          <a:bodyPr wrap="square" lIns="0" tIns="0" rIns="0" bIns="0" rtlCol="0" anchor="t"/>
          <a:lstStyle/>
          <a:p>
            <a:pPr algn="r" rtl="1">
              <a:lnSpc>
                <a:spcPts val="2500"/>
              </a:lnSpc>
            </a:pP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كان</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دوره</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يتمثل</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في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p>
          <a:p>
            <a:pPr algn="r" rtl="1">
              <a:lnSpc>
                <a:spcPts val="2500"/>
              </a:lnSpc>
            </a:pPr>
            <a:endPar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285750" indent="-285750" algn="r" rtl="1">
              <a:lnSpc>
                <a:spcPts val="2500"/>
              </a:lnSpc>
              <a:buFont typeface="Arial" panose="020B0604020202020204" pitchFamily="34" charset="0"/>
              <a:buChar char="•"/>
            </a:pP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ض</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م</a:t>
            </a:r>
            <a:r>
              <a:rPr lang="en-US" sz="16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ان</a:t>
            </a: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استقرار</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sz="1600" b="1" dirty="0" smtClean="0">
                <a:solidFill>
                  <a:srgbClr val="4B4A4A"/>
                </a:solidFill>
                <a:latin typeface="Times New Roman" panose="02020603050405020304" pitchFamily="18" charset="0"/>
                <a:ea typeface="Geist" pitchFamily="34" charset="-122"/>
                <a:cs typeface="Times New Roman" panose="02020603050405020304" pitchFamily="18" charset="0"/>
              </a:rPr>
              <a:t>سعر الصرف</a:t>
            </a:r>
          </a:p>
          <a:p>
            <a:pPr marL="285750" indent="-285750" algn="r" rtl="1">
              <a:lnSpc>
                <a:spcPts val="2500"/>
              </a:lnSpc>
              <a:buFont typeface="Arial" panose="020B0604020202020204" pitchFamily="34" charset="0"/>
              <a:buChar char="•"/>
            </a:pPr>
            <a:r>
              <a:rPr lang="en-US" sz="16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وتنفيذ</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السياسات</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النقدية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التي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تدعم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النمو</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الاقتصادي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الوطني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a:p>
            <a:pPr marL="285750" indent="-285750" algn="r" rtl="1">
              <a:lnSpc>
                <a:spcPts val="2500"/>
              </a:lnSpc>
              <a:buFont typeface="Arial" panose="020B0604020202020204" pitchFamily="34" charset="0"/>
              <a:buChar char="•"/>
            </a:pP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تنظيم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النشاط</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المالي</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بما</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يخدم</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السياسات</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الاقتصادية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1600" b="1" dirty="0" err="1">
                <a:solidFill>
                  <a:srgbClr val="4B4A4A"/>
                </a:solidFill>
                <a:latin typeface="Times New Roman" panose="02020603050405020304" pitchFamily="18" charset="0"/>
                <a:ea typeface="Geist" pitchFamily="34" charset="-122"/>
                <a:cs typeface="Times New Roman" panose="02020603050405020304" pitchFamily="18" charset="0"/>
              </a:rPr>
              <a:t>للحكومة</a:t>
            </a:r>
            <a:r>
              <a:rPr lang="en-US" sz="1600" b="1" dirty="0">
                <a:solidFill>
                  <a:srgbClr val="4B4A4A"/>
                </a:solidFill>
                <a:latin typeface="Times New Roman" panose="02020603050405020304" pitchFamily="18" charset="0"/>
                <a:ea typeface="Geist" pitchFamily="34" charset="-122"/>
                <a:cs typeface="Times New Roman" panose="02020603050405020304" pitchFamily="18" charset="0"/>
              </a:rPr>
              <a:t> الجزائرية.</a:t>
            </a:r>
            <a:endParaRPr lang="en-US" sz="1600" b="1" dirty="0">
              <a:latin typeface="Times New Roman" panose="02020603050405020304" pitchFamily="18" charset="0"/>
              <a:cs typeface="Times New Roman" panose="02020603050405020304" pitchFamily="18" charset="0"/>
            </a:endParaRPr>
          </a:p>
          <a:p>
            <a:pPr marL="285750" indent="-285750" algn="r" rtl="1">
              <a:lnSpc>
                <a:spcPts val="2500"/>
              </a:lnSpc>
              <a:buFont typeface="Arial" panose="020B0604020202020204" pitchFamily="34" charset="0"/>
              <a:buChar char="•"/>
            </a:pPr>
            <a:endParaRPr lang="en-US" sz="1600" b="1" dirty="0">
              <a:latin typeface="Times New Roman" panose="02020603050405020304" pitchFamily="18" charset="0"/>
              <a:cs typeface="Times New Roman" panose="02020603050405020304" pitchFamily="18" charset="0"/>
            </a:endParaRPr>
          </a:p>
        </p:txBody>
      </p:sp>
      <p:sp>
        <p:nvSpPr>
          <p:cNvPr id="9" name="Text 7"/>
          <p:cNvSpPr/>
          <p:nvPr/>
        </p:nvSpPr>
        <p:spPr>
          <a:xfrm>
            <a:off x="6357560" y="4585314"/>
            <a:ext cx="297656" cy="372070"/>
          </a:xfrm>
          <a:prstGeom prst="rect">
            <a:avLst/>
          </a:prstGeom>
          <a:noFill/>
          <a:ln/>
        </p:spPr>
        <p:txBody>
          <a:bodyPr wrap="none" lIns="0" tIns="0" rIns="0" bIns="0" rtlCol="0" anchor="t"/>
          <a:lstStyle/>
          <a:p>
            <a:pPr marL="0" indent="0" algn="ctr" rtl="1">
              <a:lnSpc>
                <a:spcPts val="2300"/>
              </a:lnSpc>
              <a:buNone/>
            </a:pPr>
            <a:r>
              <a:rPr lang="en-US" sz="2300" b="1" dirty="0">
                <a:solidFill>
                  <a:srgbClr val="4B4A4A"/>
                </a:solidFill>
                <a:latin typeface="Noto Serif SC Bold" pitchFamily="34" charset="0"/>
                <a:ea typeface="Noto Serif SC Bold" pitchFamily="34" charset="-122"/>
                <a:cs typeface="Noto Serif SC Bold" pitchFamily="34" charset="-120"/>
              </a:rPr>
              <a:t>2</a:t>
            </a:r>
            <a:endParaRPr lang="en-US" sz="2300" dirty="0"/>
          </a:p>
        </p:txBody>
      </p:sp>
      <p:sp>
        <p:nvSpPr>
          <p:cNvPr id="14" name="Text 12"/>
          <p:cNvSpPr/>
          <p:nvPr/>
        </p:nvSpPr>
        <p:spPr>
          <a:xfrm>
            <a:off x="10111125" y="4572500"/>
            <a:ext cx="2480905" cy="310158"/>
          </a:xfrm>
          <a:prstGeom prst="rect">
            <a:avLst/>
          </a:prstGeom>
          <a:noFill/>
          <a:ln/>
        </p:spPr>
        <p:txBody>
          <a:bodyPr wrap="none" lIns="0" tIns="0" rIns="0" bIns="0" rtlCol="0" anchor="t"/>
          <a:lstStyle/>
          <a:p>
            <a:pPr marL="0" indent="0" algn="r" rtl="1">
              <a:lnSpc>
                <a:spcPts val="2400"/>
              </a:lnSpc>
              <a:buNone/>
            </a:pPr>
            <a:r>
              <a:rPr lang="ar-DZ" sz="2000" b="1" dirty="0" smtClean="0">
                <a:solidFill>
                  <a:schemeClr val="accent6">
                    <a:lumMod val="75000"/>
                  </a:schemeClr>
                </a:solidFill>
                <a:latin typeface="Noto Serif SC Bold" pitchFamily="34" charset="0"/>
                <a:ea typeface="Noto Serif SC Bold" pitchFamily="34" charset="-122"/>
              </a:rPr>
              <a:t>اصدار العملة الوطنية</a:t>
            </a:r>
            <a:endParaRPr lang="en-US" sz="2000" dirty="0">
              <a:solidFill>
                <a:schemeClr val="accent6">
                  <a:lumMod val="75000"/>
                </a:schemeClr>
              </a:solidFill>
            </a:endParaRPr>
          </a:p>
        </p:txBody>
      </p:sp>
      <p:sp>
        <p:nvSpPr>
          <p:cNvPr id="18" name="Rectangle 17"/>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19" name="Rectangle 18"/>
          <p:cNvSpPr/>
          <p:nvPr/>
        </p:nvSpPr>
        <p:spPr>
          <a:xfrm>
            <a:off x="10086068" y="3609805"/>
            <a:ext cx="2651688" cy="584775"/>
          </a:xfrm>
          <a:prstGeom prst="rect">
            <a:avLst/>
          </a:prstGeom>
        </p:spPr>
        <p:txBody>
          <a:bodyPr wrap="none">
            <a:spAutoFit/>
          </a:bodyPr>
          <a:lstStyle/>
          <a:p>
            <a:r>
              <a:rPr lang="en-US" sz="3200" b="1" dirty="0" err="1">
                <a:solidFill>
                  <a:srgbClr val="006747"/>
                </a:solidFill>
                <a:latin typeface="Times New Roman" panose="02020603050405020304" pitchFamily="18" charset="0"/>
                <a:ea typeface="Noto Serif SC Bold" pitchFamily="34" charset="-122"/>
                <a:cs typeface="Times New Roman" panose="02020603050405020304" pitchFamily="18" charset="0"/>
              </a:rPr>
              <a:t>دور</a:t>
            </a:r>
            <a:r>
              <a:rPr lang="en-US" sz="3200" b="1" dirty="0">
                <a:solidFill>
                  <a:srgbClr val="006747"/>
                </a:solidFill>
                <a:latin typeface="Times New Roman" panose="02020603050405020304" pitchFamily="18" charset="0"/>
                <a:ea typeface="Noto Serif SC Bold" pitchFamily="34" charset="-122"/>
                <a:cs typeface="Times New Roman" panose="02020603050405020304" pitchFamily="18" charset="0"/>
              </a:rPr>
              <a:t> </a:t>
            </a:r>
            <a:r>
              <a:rPr lang="en-US" sz="3200" b="1" dirty="0" err="1">
                <a:solidFill>
                  <a:srgbClr val="006747"/>
                </a:solidFill>
                <a:latin typeface="Times New Roman" panose="02020603050405020304" pitchFamily="18" charset="0"/>
                <a:ea typeface="Noto Serif SC Bold" pitchFamily="34" charset="-122"/>
                <a:cs typeface="Times New Roman" panose="02020603050405020304" pitchFamily="18" charset="0"/>
              </a:rPr>
              <a:t>البنك</a:t>
            </a:r>
            <a:r>
              <a:rPr lang="en-US" sz="3200" b="1" dirty="0">
                <a:solidFill>
                  <a:srgbClr val="006747"/>
                </a:solidFill>
                <a:latin typeface="Times New Roman" panose="02020603050405020304" pitchFamily="18" charset="0"/>
                <a:ea typeface="Noto Serif SC Bold" pitchFamily="34" charset="-122"/>
                <a:cs typeface="Times New Roman" panose="02020603050405020304" pitchFamily="18" charset="0"/>
              </a:rPr>
              <a:t> </a:t>
            </a:r>
            <a:r>
              <a:rPr lang="en-US" sz="3200" b="1" dirty="0" err="1">
                <a:solidFill>
                  <a:srgbClr val="006747"/>
                </a:solidFill>
                <a:latin typeface="Times New Roman" panose="02020603050405020304" pitchFamily="18" charset="0"/>
                <a:ea typeface="Noto Serif SC Bold" pitchFamily="34" charset="-122"/>
                <a:cs typeface="Times New Roman" panose="02020603050405020304" pitchFamily="18" charset="0"/>
              </a:rPr>
              <a:t>المركزي</a:t>
            </a:r>
            <a:endParaRPr lang="fr-FR" sz="3200" dirty="0">
              <a:latin typeface="Times New Roman" panose="02020603050405020304" pitchFamily="18" charset="0"/>
              <a:cs typeface="Times New Roman" panose="02020603050405020304" pitchFamily="18" charset="0"/>
            </a:endParaRPr>
          </a:p>
        </p:txBody>
      </p:sp>
      <p:sp>
        <p:nvSpPr>
          <p:cNvPr id="21" name="Text 1"/>
          <p:cNvSpPr/>
          <p:nvPr/>
        </p:nvSpPr>
        <p:spPr>
          <a:xfrm>
            <a:off x="776783" y="812114"/>
            <a:ext cx="6391280" cy="2827256"/>
          </a:xfrm>
          <a:prstGeom prst="rect">
            <a:avLst/>
          </a:prstGeom>
          <a:noFill/>
          <a:ln/>
        </p:spPr>
        <p:txBody>
          <a:bodyPr wrap="square" lIns="0" tIns="0" rIns="0" bIns="0" rtlCol="0" anchor="t"/>
          <a:lstStyle/>
          <a:p>
            <a:pPr marL="0" indent="0" algn="just" rtl="1">
              <a:lnSpc>
                <a:spcPct val="150000"/>
              </a:lnSpc>
              <a:buNone/>
            </a:pP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استرجعت</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الجزائر</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حقوقها</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المتعلقة</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بالإدارة</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النقدية</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والجهاز</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المصرفي</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فقامت</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بتأسيس</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نظام</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مصرفي</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مستقل</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يتماشى</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مع</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المصالح</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الوطنية</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a:t>
            </a:r>
            <a:endParaRPr lang="ar-DZ" sz="23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0" indent="0" algn="just" rtl="1">
              <a:lnSpc>
                <a:spcPct val="150000"/>
              </a:lnSpc>
              <a:buNone/>
            </a:pP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بدءا</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بإنشاء</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البنك</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المركزي</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تحت</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اسم</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البنك</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المركزي</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الجزائري</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وذلك</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بموجب</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القانون</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رقم</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26-144 </a:t>
            </a:r>
            <a:r>
              <a:rPr lang="ar-DZ"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الصادر</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بتاريخ</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13 </a:t>
            </a:r>
            <a:r>
              <a:rPr lang="en-US" sz="2300" b="1" dirty="0" err="1" smtClean="0">
                <a:solidFill>
                  <a:srgbClr val="4B4A4A"/>
                </a:solidFill>
                <a:latin typeface="Times New Roman" panose="02020603050405020304" pitchFamily="18" charset="0"/>
                <a:ea typeface="Geist" pitchFamily="34" charset="-122"/>
                <a:cs typeface="Times New Roman" panose="02020603050405020304" pitchFamily="18" charset="0"/>
              </a:rPr>
              <a:t>سبتمبر</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300" b="1" dirty="0" smtClean="0">
                <a:solidFill>
                  <a:srgbClr val="4B4A4A"/>
                </a:solidFill>
                <a:latin typeface="Times New Roman" panose="02020603050405020304" pitchFamily="18" charset="0"/>
                <a:ea typeface="Geist" pitchFamily="34" charset="-122"/>
                <a:cs typeface="Times New Roman" panose="02020603050405020304" pitchFamily="18" charset="0"/>
              </a:rPr>
              <a:t>1962</a:t>
            </a:r>
            <a:endParaRPr lang="en-US" sz="2300" b="1" dirty="0">
              <a:latin typeface="Times New Roman" panose="02020603050405020304" pitchFamily="18" charset="0"/>
              <a:cs typeface="Times New Roman" panose="02020603050405020304" pitchFamily="18" charset="0"/>
            </a:endParaRPr>
          </a:p>
        </p:txBody>
      </p:sp>
      <p:sp>
        <p:nvSpPr>
          <p:cNvPr id="24" name="Rectangle 23"/>
          <p:cNvSpPr/>
          <p:nvPr/>
        </p:nvSpPr>
        <p:spPr>
          <a:xfrm>
            <a:off x="7029743" y="5132557"/>
            <a:ext cx="6317841" cy="1695336"/>
          </a:xfrm>
          <a:prstGeom prst="rect">
            <a:avLst/>
          </a:prstGeom>
        </p:spPr>
        <p:txBody>
          <a:bodyPr wrap="square">
            <a:spAutoFit/>
          </a:bodyPr>
          <a:lstStyle/>
          <a:p>
            <a:pPr algn="r" rtl="1">
              <a:lnSpc>
                <a:spcPts val="2500"/>
              </a:lnSpc>
            </a:pP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تم</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إصدار</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الدينار</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الجزائري</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عام</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1964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كعملة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وطنية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رسمية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a:t>
            </a:r>
            <a:r>
              <a:rPr lang="ar-DZ" b="1" dirty="0">
                <a:solidFill>
                  <a:srgbClr val="4B4A4A"/>
                </a:solidFill>
                <a:latin typeface="Times New Roman" panose="02020603050405020304" pitchFamily="18" charset="0"/>
                <a:ea typeface="Geist" pitchFamily="34" charset="-122"/>
                <a:cs typeface="Times New Roman" panose="02020603050405020304" pitchFamily="18" charset="0"/>
              </a:rPr>
              <a:t> ف</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أصبح</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ar-DZ"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مسؤولًا</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عن</a:t>
            </a:r>
            <a:r>
              <a:rPr lang="ar-DZ" b="1" dirty="0" smtClean="0">
                <a:solidFill>
                  <a:srgbClr val="4B4A4A"/>
                </a:solidFill>
                <a:latin typeface="Times New Roman" panose="02020603050405020304" pitchFamily="18" charset="0"/>
                <a:ea typeface="Geist" pitchFamily="34" charset="-122"/>
                <a:cs typeface="Times New Roman" panose="02020603050405020304" pitchFamily="18" charset="0"/>
              </a:rPr>
              <a:t>:</a:t>
            </a:r>
          </a:p>
          <a:p>
            <a:pPr algn="r" rtl="1">
              <a:lnSpc>
                <a:spcPts val="2500"/>
              </a:lnSpc>
            </a:pPr>
            <a:endParaRPr lang="ar-DZ" b="1" dirty="0">
              <a:solidFill>
                <a:srgbClr val="4B4A4A"/>
              </a:solidFill>
              <a:latin typeface="Times New Roman" panose="02020603050405020304" pitchFamily="18" charset="0"/>
              <a:ea typeface="Geist" pitchFamily="34" charset="-122"/>
              <a:cs typeface="Times New Roman" panose="02020603050405020304" pitchFamily="18" charset="0"/>
            </a:endParaRPr>
          </a:p>
          <a:p>
            <a:pPr marL="285750" indent="-285750" algn="r" rtl="1">
              <a:lnSpc>
                <a:spcPts val="2500"/>
              </a:lnSpc>
              <a:buFont typeface="Arial" panose="020B0604020202020204" pitchFamily="34" charset="0"/>
              <a:buChar char="•"/>
            </a:pP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smtClean="0">
                <a:solidFill>
                  <a:srgbClr val="4B4A4A"/>
                </a:solidFill>
                <a:latin typeface="Times New Roman" panose="02020603050405020304" pitchFamily="18" charset="0"/>
                <a:ea typeface="Geist" pitchFamily="34" charset="-122"/>
                <a:cs typeface="Times New Roman" panose="02020603050405020304" pitchFamily="18" charset="0"/>
              </a:rPr>
              <a:t>إصدار</a:t>
            </a:r>
            <a:r>
              <a:rPr lang="en-US"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ar-DZ" b="1" dirty="0" smtClean="0">
                <a:solidFill>
                  <a:srgbClr val="4B4A4A"/>
                </a:solidFill>
                <a:latin typeface="Times New Roman" panose="02020603050405020304" pitchFamily="18" charset="0"/>
                <a:ea typeface="Geist" pitchFamily="34" charset="-122"/>
                <a:cs typeface="Times New Roman" panose="02020603050405020304" pitchFamily="18" charset="0"/>
              </a:rPr>
              <a:t>العملة الوطنية</a:t>
            </a:r>
            <a:endParaRPr lang="ar-DZ"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285750" indent="-285750" algn="r" rtl="1">
              <a:lnSpc>
                <a:spcPts val="2500"/>
              </a:lnSpc>
              <a:buFont typeface="Arial" panose="020B0604020202020204" pitchFamily="34" charset="0"/>
              <a:buChar char="•"/>
            </a:pPr>
            <a:r>
              <a:rPr lang="en-US" b="1" dirty="0" err="1" smtClean="0">
                <a:solidFill>
                  <a:srgbClr val="4B4A4A"/>
                </a:solidFill>
                <a:latin typeface="Times New Roman" panose="02020603050405020304" pitchFamily="18" charset="0"/>
                <a:ea typeface="Geist" pitchFamily="34" charset="-122"/>
                <a:cs typeface="Times New Roman" panose="02020603050405020304" pitchFamily="18" charset="0"/>
              </a:rPr>
              <a:t>إدارة</a:t>
            </a:r>
            <a:r>
              <a:rPr lang="en-US"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احتياطات</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النقد</a:t>
            </a:r>
            <a:endParaRPr lang="ar-DZ" b="1" dirty="0">
              <a:solidFill>
                <a:srgbClr val="4B4A4A"/>
              </a:solidFill>
              <a:latin typeface="Times New Roman" panose="02020603050405020304" pitchFamily="18" charset="0"/>
              <a:ea typeface="Geist" pitchFamily="34" charset="-122"/>
              <a:cs typeface="Times New Roman" panose="02020603050405020304" pitchFamily="18" charset="0"/>
            </a:endParaRPr>
          </a:p>
          <a:p>
            <a:pPr marL="285750" indent="-285750" algn="r" rtl="1">
              <a:lnSpc>
                <a:spcPts val="2500"/>
              </a:lnSpc>
              <a:buFont typeface="Arial" panose="020B0604020202020204" pitchFamily="34" charset="0"/>
              <a:buChar char="•"/>
            </a:pP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الإشراف</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على</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البنوك</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b="1" dirty="0" err="1">
                <a:solidFill>
                  <a:srgbClr val="4B4A4A"/>
                </a:solidFill>
                <a:latin typeface="Times New Roman" panose="02020603050405020304" pitchFamily="18" charset="0"/>
                <a:ea typeface="Geist" pitchFamily="34" charset="-122"/>
                <a:cs typeface="Times New Roman" panose="02020603050405020304" pitchFamily="18" charset="0"/>
              </a:rPr>
              <a:t>التجارية</a:t>
            </a:r>
            <a:r>
              <a:rPr lang="en-US" b="1" dirty="0">
                <a:solidFill>
                  <a:srgbClr val="4B4A4A"/>
                </a:solidFill>
                <a:latin typeface="Times New Roman" panose="02020603050405020304" pitchFamily="18" charset="0"/>
                <a:ea typeface="Geist" pitchFamily="34" charset="-122"/>
                <a:cs typeface="Times New Roman" panose="02020603050405020304" pitchFamily="18" charset="0"/>
              </a:rPr>
              <a:t> </a:t>
            </a:r>
            <a:endParaRPr lang="ar-DZ" b="1" dirty="0">
              <a:solidFill>
                <a:srgbClr val="4B4A4A"/>
              </a:solidFill>
              <a:latin typeface="Times New Roman" panose="02020603050405020304" pitchFamily="18" charset="0"/>
              <a:ea typeface="Geist" pitchFamily="34" charset="-122"/>
              <a:cs typeface="Times New Roman" panose="02020603050405020304" pitchFamily="18" charset="0"/>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454" y="912173"/>
            <a:ext cx="5577130" cy="2552055"/>
          </a:xfrm>
          <a:prstGeom prst="rect">
            <a:avLst/>
          </a:prstGeom>
        </p:spPr>
      </p:pic>
    </p:spTree>
    <p:extLst>
      <p:ext uri="{BB962C8B-B14F-4D97-AF65-F5344CB8AC3E}">
        <p14:creationId xmlns:p14="http://schemas.microsoft.com/office/powerpoint/2010/main" val="3888453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0" y="-96135"/>
            <a:ext cx="14630400" cy="917938"/>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 name="Text 0"/>
          <p:cNvSpPr/>
          <p:nvPr/>
        </p:nvSpPr>
        <p:spPr>
          <a:xfrm>
            <a:off x="2738167" y="46331"/>
            <a:ext cx="7556421" cy="1240155"/>
          </a:xfrm>
          <a:prstGeom prst="rect">
            <a:avLst/>
          </a:prstGeom>
          <a:noFill/>
          <a:ln/>
        </p:spPr>
        <p:txBody>
          <a:bodyPr wrap="square" lIns="0" tIns="0" rIns="0" bIns="0" rtlCol="0" anchor="t"/>
          <a:lstStyle/>
          <a:p>
            <a:pPr marL="0" indent="0" algn="r" rtl="1">
              <a:lnSpc>
                <a:spcPts val="4850"/>
              </a:lnSpc>
              <a:buNone/>
            </a:pPr>
            <a:r>
              <a:rPr lang="ar-DZ" sz="3900" b="1" dirty="0" smtClean="0">
                <a:solidFill>
                  <a:srgbClr val="006747"/>
                </a:solidFill>
                <a:latin typeface="Noto Serif SC Bold" pitchFamily="34" charset="0"/>
                <a:ea typeface="Noto Serif SC Bold" pitchFamily="34" charset="-122"/>
                <a:cs typeface="Noto Serif SC Bold" pitchFamily="34" charset="-120"/>
              </a:rPr>
              <a:t>الهيكل التنظيمي للبنك المركزي </a:t>
            </a:r>
            <a:r>
              <a:rPr lang="en-US" sz="3900" b="1" dirty="0" err="1" smtClean="0">
                <a:solidFill>
                  <a:srgbClr val="006747"/>
                </a:solidFill>
                <a:latin typeface="Noto Serif SC Bold" pitchFamily="34" charset="0"/>
                <a:ea typeface="Noto Serif SC Bold" pitchFamily="34" charset="-122"/>
                <a:cs typeface="Noto Serif SC Bold" pitchFamily="34" charset="-120"/>
              </a:rPr>
              <a:t>الجزائري</a:t>
            </a:r>
            <a:endParaRPr lang="en-US" sz="3900" dirty="0"/>
          </a:p>
        </p:txBody>
      </p:sp>
      <p:sp>
        <p:nvSpPr>
          <p:cNvPr id="4" name="Text 1"/>
          <p:cNvSpPr/>
          <p:nvPr/>
        </p:nvSpPr>
        <p:spPr>
          <a:xfrm>
            <a:off x="1678329" y="2067365"/>
            <a:ext cx="11273742" cy="3268579"/>
          </a:xfrm>
          <a:prstGeom prst="rect">
            <a:avLst/>
          </a:prstGeom>
          <a:noFill/>
          <a:ln/>
        </p:spPr>
        <p:txBody>
          <a:bodyPr wrap="square" lIns="0" tIns="0" rIns="0" bIns="0" rtlCol="0" anchor="t"/>
          <a:lstStyle/>
          <a:p>
            <a:pPr marL="0" indent="0" algn="just" rtl="1">
              <a:lnSpc>
                <a:spcPct val="150000"/>
              </a:lnSpc>
              <a:buNone/>
            </a:pP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يشكل البنك المركزي الجزائري العمود الفقري للنظام المالي الوطني، حيث يتولى مسؤوليات جسيمة في إدارة السياسة النقدية والإشراف على الاستقرار المالي. </a:t>
            </a:r>
            <a:endPar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0" indent="0" algn="just" rtl="1">
              <a:lnSpc>
                <a:spcPct val="150000"/>
              </a:lnSpc>
              <a:buNone/>
            </a:pPr>
            <a:r>
              <a:rPr lang="en-US" sz="2800" b="1" dirty="0" err="1" smtClean="0">
                <a:solidFill>
                  <a:srgbClr val="4B4A4A"/>
                </a:solidFill>
                <a:latin typeface="Times New Roman" panose="02020603050405020304" pitchFamily="18" charset="0"/>
                <a:ea typeface="Geist" pitchFamily="34" charset="-122"/>
                <a:cs typeface="Times New Roman" panose="02020603050405020304" pitchFamily="18" charset="0"/>
              </a:rPr>
              <a:t>يتكون</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مجلس إدارة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البنك</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smtClean="0">
                <a:solidFill>
                  <a:srgbClr val="4B4A4A"/>
                </a:solidFill>
                <a:latin typeface="Times New Roman" panose="02020603050405020304" pitchFamily="18" charset="0"/>
                <a:ea typeface="Geist" pitchFamily="34" charset="-122"/>
                <a:cs typeface="Times New Roman" panose="02020603050405020304" pitchFamily="18" charset="0"/>
              </a:rPr>
              <a:t>من</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a:solidFill>
                  <a:srgbClr val="4B4A4A"/>
                </a:solidFill>
                <a:latin typeface="Times New Roman" panose="02020603050405020304" pitchFamily="18" charset="0"/>
                <a:ea typeface="Geist" pitchFamily="34" charset="-122"/>
                <a:cs typeface="Times New Roman" panose="02020603050405020304" pitchFamily="18" charset="0"/>
              </a:rPr>
              <a:t>المحافظ</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smtClean="0">
                <a:solidFill>
                  <a:srgbClr val="4B4A4A"/>
                </a:solidFill>
                <a:latin typeface="Times New Roman" panose="02020603050405020304" pitchFamily="18" charset="0"/>
                <a:ea typeface="Geist" pitchFamily="34" charset="-122"/>
                <a:cs typeface="Times New Roman" panose="02020603050405020304" pitchFamily="18" charset="0"/>
              </a:rPr>
              <a:t>كرئيس</a:t>
            </a:r>
            <a:r>
              <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err="1" smtClean="0">
                <a:solidFill>
                  <a:srgbClr val="4B4A4A"/>
                </a:solidFill>
                <a:latin typeface="Times New Roman" panose="02020603050405020304" pitchFamily="18" charset="0"/>
                <a:ea typeface="Geist" pitchFamily="34" charset="-122"/>
                <a:cs typeface="Times New Roman" panose="02020603050405020304" pitchFamily="18" charset="0"/>
              </a:rPr>
              <a:t>والمدير</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العام كعضو، بالإضافة إلى عدد من الأعضاء يتراوح بين أربعة إلى عشرة أعضاء يتم تعيينهم بمراسيم رئاسية. </a:t>
            </a:r>
            <a:endParaRPr lang="ar-DZ" sz="2800" b="1" dirty="0" smtClean="0">
              <a:solidFill>
                <a:srgbClr val="4B4A4A"/>
              </a:solidFill>
              <a:latin typeface="Times New Roman" panose="02020603050405020304" pitchFamily="18" charset="0"/>
              <a:ea typeface="Geist" pitchFamily="34" charset="-122"/>
              <a:cs typeface="Times New Roman" panose="02020603050405020304" pitchFamily="18" charset="0"/>
            </a:endParaRPr>
          </a:p>
          <a:p>
            <a:pPr marL="0" indent="0" algn="just" rtl="1">
              <a:lnSpc>
                <a:spcPct val="150000"/>
              </a:lnSpc>
              <a:buNone/>
            </a:pPr>
            <a:r>
              <a:rPr lang="en-US" sz="2800" b="1" dirty="0" err="1" smtClean="0">
                <a:solidFill>
                  <a:srgbClr val="4B4A4A"/>
                </a:solidFill>
                <a:latin typeface="Times New Roman" panose="02020603050405020304" pitchFamily="18" charset="0"/>
                <a:ea typeface="Geist" pitchFamily="34" charset="-122"/>
                <a:cs typeface="Times New Roman" panose="02020603050405020304" pitchFamily="18" charset="0"/>
              </a:rPr>
              <a:t>يضم</a:t>
            </a:r>
            <a:r>
              <a:rPr lang="en-US" sz="2800" b="1" dirty="0" smtClean="0">
                <a:solidFill>
                  <a:srgbClr val="4B4A4A"/>
                </a:solidFill>
                <a:latin typeface="Times New Roman" panose="02020603050405020304" pitchFamily="18" charset="0"/>
                <a:ea typeface="Geist" pitchFamily="34" charset="-122"/>
                <a:cs typeface="Times New Roman" panose="02020603050405020304" pitchFamily="18" charset="0"/>
              </a:rPr>
              <a:t> </a:t>
            </a:r>
            <a:r>
              <a:rPr lang="en-US" sz="2800" b="1" dirty="0">
                <a:solidFill>
                  <a:srgbClr val="4B4A4A"/>
                </a:solidFill>
                <a:latin typeface="Times New Roman" panose="02020603050405020304" pitchFamily="18" charset="0"/>
                <a:ea typeface="Geist" pitchFamily="34" charset="-122"/>
                <a:cs typeface="Times New Roman" panose="02020603050405020304" pitchFamily="18" charset="0"/>
              </a:rPr>
              <a:t>المجلس مستشارين متخصصين في الإدارة الاقتصادية والمالية يمثلون المؤسسات العمومية وشبه العمومية، ويتمتعون بدرجة من الاستقلالية رغم خضوعهم لإشراف وزارات معينة.</a:t>
            </a:r>
            <a:endParaRPr lang="en-US" sz="2800" b="1" dirty="0">
              <a:latin typeface="Times New Roman" panose="02020603050405020304" pitchFamily="18" charset="0"/>
              <a:cs typeface="Times New Roman" panose="02020603050405020304" pitchFamily="18" charset="0"/>
            </a:endParaRPr>
          </a:p>
        </p:txBody>
      </p:sp>
      <p:sp>
        <p:nvSpPr>
          <p:cNvPr id="6" name="Rectangle 5"/>
          <p:cNvSpPr/>
          <p:nvPr/>
        </p:nvSpPr>
        <p:spPr>
          <a:xfrm>
            <a:off x="0" y="7824486"/>
            <a:ext cx="14630400" cy="4051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21917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3867</TotalTime>
  <Words>2161</Words>
  <Application>Microsoft Office PowerPoint</Application>
  <PresentationFormat>Personnalisé</PresentationFormat>
  <Paragraphs>204</Paragraphs>
  <Slides>20</Slides>
  <Notes>17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Arial</vt:lpstr>
      <vt:lpstr>Noto Serif SC Bold</vt:lpstr>
      <vt:lpstr>Noto Serif SC Light</vt:lpstr>
      <vt:lpstr>Calibri</vt:lpstr>
      <vt:lpstr>Times New Roman Bold</vt:lpstr>
      <vt:lpstr>Times New Roman</vt:lpstr>
      <vt:lpstr>Wingdings</vt:lpstr>
      <vt:lpstr>Geist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user</dc:creator>
  <cp:lastModifiedBy>user</cp:lastModifiedBy>
  <cp:revision>172</cp:revision>
  <dcterms:created xsi:type="dcterms:W3CDTF">2025-11-06T19:59:19Z</dcterms:created>
  <dcterms:modified xsi:type="dcterms:W3CDTF">2025-11-09T12:29:29Z</dcterms:modified>
</cp:coreProperties>
</file>