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AF77BD4-CF40-427E-B4D2-A612309331D5}" type="datetimeFigureOut">
              <a:rPr lang="fr-FR" smtClean="0"/>
              <a:t>08/10/2024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5212779-3B0D-4761-A6C7-81458C2315B2}"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AF77BD4-CF40-427E-B4D2-A612309331D5}" type="datetimeFigureOut">
              <a:rPr lang="fr-FR" smtClean="0"/>
              <a:t>08/10/2024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5212779-3B0D-4761-A6C7-81458C2315B2}"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AF77BD4-CF40-427E-B4D2-A612309331D5}" type="datetimeFigureOut">
              <a:rPr lang="fr-FR" smtClean="0"/>
              <a:t>08/10/2024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5212779-3B0D-4761-A6C7-81458C2315B2}"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AF77BD4-CF40-427E-B4D2-A612309331D5}" type="datetimeFigureOut">
              <a:rPr lang="fr-FR" smtClean="0"/>
              <a:t>08/10/2024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5212779-3B0D-4761-A6C7-81458C2315B2}"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AF77BD4-CF40-427E-B4D2-A612309331D5}" type="datetimeFigureOut">
              <a:rPr lang="fr-FR" smtClean="0"/>
              <a:t>08/10/2024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5212779-3B0D-4761-A6C7-81458C2315B2}"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AF77BD4-CF40-427E-B4D2-A612309331D5}" type="datetimeFigureOut">
              <a:rPr lang="fr-FR" smtClean="0"/>
              <a:t>08/10/2024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5212779-3B0D-4761-A6C7-81458C2315B2}"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AF77BD4-CF40-427E-B4D2-A612309331D5}" type="datetimeFigureOut">
              <a:rPr lang="fr-FR" smtClean="0"/>
              <a:t>08/10/2024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5212779-3B0D-4761-A6C7-81458C2315B2}"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AF77BD4-CF40-427E-B4D2-A612309331D5}" type="datetimeFigureOut">
              <a:rPr lang="fr-FR" smtClean="0"/>
              <a:t>08/10/2024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5212779-3B0D-4761-A6C7-81458C2315B2}"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AF77BD4-CF40-427E-B4D2-A612309331D5}" type="datetimeFigureOut">
              <a:rPr lang="fr-FR" smtClean="0"/>
              <a:t>08/10/2024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5212779-3B0D-4761-A6C7-81458C2315B2}"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AF77BD4-CF40-427E-B4D2-A612309331D5}" type="datetimeFigureOut">
              <a:rPr lang="fr-FR" smtClean="0"/>
              <a:t>08/10/2024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5212779-3B0D-4761-A6C7-81458C2315B2}"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AF77BD4-CF40-427E-B4D2-A612309331D5}" type="datetimeFigureOut">
              <a:rPr lang="fr-FR" smtClean="0"/>
              <a:t>08/10/2024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5212779-3B0D-4761-A6C7-81458C2315B2}"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F77BD4-CF40-427E-B4D2-A612309331D5}" type="datetimeFigureOut">
              <a:rPr lang="fr-FR" smtClean="0"/>
              <a:t>08/10/2024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12779-3B0D-4761-A6C7-81458C2315B2}"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almrsal.com/post/846952" TargetMode="External"/><Relationship Id="rId7" Type="http://schemas.openxmlformats.org/officeDocument/2006/relationships/hyperlink" Target="https://www.almrsal.com/post/589355" TargetMode="External"/><Relationship Id="rId2" Type="http://schemas.openxmlformats.org/officeDocument/2006/relationships/hyperlink" Target="https://www.almrsal.com/post/845151" TargetMode="External"/><Relationship Id="rId1" Type="http://schemas.openxmlformats.org/officeDocument/2006/relationships/slideLayout" Target="../slideLayouts/slideLayout2.xml"/><Relationship Id="rId6" Type="http://schemas.openxmlformats.org/officeDocument/2006/relationships/hyperlink" Target="https://www.almrsal.com/post/844569" TargetMode="External"/><Relationship Id="rId5" Type="http://schemas.openxmlformats.org/officeDocument/2006/relationships/hyperlink" Target="https://www.almrsal.com/post/845455" TargetMode="External"/><Relationship Id="rId4" Type="http://schemas.openxmlformats.org/officeDocument/2006/relationships/hyperlink" Target="https://www.almrsal.com/post/829711"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txBody>
          <a:bodyPr>
            <a:normAutofit fontScale="85000" lnSpcReduction="20000"/>
          </a:bodyPr>
          <a:lstStyle/>
          <a:p>
            <a:pPr algn="r" rtl="1"/>
            <a:r>
              <a:rPr lang="ar-DZ" b="1" dirty="0">
                <a:solidFill>
                  <a:schemeClr val="tx1"/>
                </a:solidFill>
              </a:rPr>
              <a:t>الفصل الثاني- المحاسبة المالية  في المصارف الإسلامية </a:t>
            </a:r>
            <a:endParaRPr lang="fr-FR" dirty="0">
              <a:solidFill>
                <a:schemeClr val="tx1"/>
              </a:solidFill>
            </a:endParaRPr>
          </a:p>
          <a:p>
            <a:pPr algn="r" rtl="1"/>
            <a:r>
              <a:rPr lang="ar-DZ" b="1" dirty="0">
                <a:solidFill>
                  <a:schemeClr val="tx1"/>
                </a:solidFill>
              </a:rPr>
              <a:t>تمهيد:</a:t>
            </a:r>
            <a:endParaRPr lang="fr-FR" dirty="0">
              <a:solidFill>
                <a:schemeClr val="tx1"/>
              </a:solidFill>
            </a:endParaRPr>
          </a:p>
          <a:p>
            <a:pPr algn="r" rtl="1"/>
            <a:r>
              <a:rPr lang="ar-SA" dirty="0">
                <a:solidFill>
                  <a:schemeClr val="tx1"/>
                </a:solidFill>
              </a:rPr>
              <a:t>لقد اهتم الإسلام بالمحاسبة في باب كتابة الأموال في كتب الفقه ، وكان هناك متخصصون في صنعه الكتابة ، وكان يطلق على المحاسب كاتب أو حافظ المال ، ولقد اقتبس كثير من كتاب المحاسبة في دول أوروبا من التجار العرب الكثير من مفاهيم وأسس المحاسبة في الإسلام ، فالفكر المحاسبي الإسلامي له أصوله المستنبطة من مصادر الشريعة الإسلامية ومرجعيته المستقاة من فقه المعاملات وله تطبيقاته البارزة في صدر الدولة الإسلامية منها على سبيل المثال نظم المحاسبة في دواوين بيت المال ونظم محاسبة الشركات الإسلامية ونظم محاسبة الزكاة والوقف والمواريث وغير ذلك . </a:t>
            </a:r>
            <a:endParaRPr lang="fr-FR" b="1" dirty="0">
              <a:solidFill>
                <a:schemeClr val="tx1"/>
              </a:solidFill>
            </a:endParaRPr>
          </a:p>
          <a:p>
            <a:pPr algn="r" rtl="1"/>
            <a:r>
              <a:rPr lang="ar-SA" dirty="0">
                <a:solidFill>
                  <a:schemeClr val="tx1"/>
                </a:solidFill>
              </a:rPr>
              <a:t>وحيث أن المصارف الإسلامية تلتزم بشريعة الإسلام في كل معاملاتها، لذلك يجب أن تصمم وتشغل نظمها المحاسبية في ضوء القواعد الكلية التي تحكم الفكر المحاسبي الإسلامي ، ولا يجوز أن يطبق عليها أسس ونظم محاسبة البنوك التقليدية بدعوى خاطئة بأن المحاسبة هي المحاسبة وأنه لا يوجد ما يسمى بالمحاسبة في الإسلام أو في المصارف الإسلامية .</a:t>
            </a:r>
            <a:endParaRPr lang="fr-FR" dirty="0">
              <a:solidFill>
                <a:schemeClr val="tx1"/>
              </a:solidFill>
            </a:endParaRPr>
          </a:p>
          <a:p>
            <a:pPr algn="r" rtl="1"/>
            <a:r>
              <a:rPr lang="ar-SA" dirty="0">
                <a:solidFill>
                  <a:schemeClr val="tx1"/>
                </a:solidFill>
              </a:rPr>
              <a:t>سوف يتضمن هذا الفصل لمحة موجزة عن المصارف الإسلامية  ( تطورها، مفاهيمها، أهدافها ووظائفها ) ، إضافة إلى المحاسبة في المصارف الإسلامية من خلال إصدارات هيئة المحاسبة والمراجعة أيوف</a:t>
            </a:r>
            <a:r>
              <a:rPr lang="ar-SA" dirty="0"/>
              <a:t>ي</a:t>
            </a:r>
            <a:r>
              <a:rPr lang="fr-FR" dirty="0"/>
              <a:t>.</a:t>
            </a:r>
          </a:p>
          <a:p>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10000"/>
          </a:bodyPr>
          <a:lstStyle/>
          <a:p>
            <a:pPr algn="r" rtl="1">
              <a:buNone/>
            </a:pPr>
            <a:r>
              <a:rPr lang="ar-SA" b="1" dirty="0"/>
              <a:t>أهداف المصارف الإسلامية</a:t>
            </a:r>
            <a:r>
              <a:rPr lang="ar-SA" dirty="0"/>
              <a:t>: تسعى المصارف الإسلامية إلى تحقيق الأهداف </a:t>
            </a:r>
            <a:r>
              <a:rPr lang="ar-SA" dirty="0" smtClean="0"/>
              <a:t>التالية</a:t>
            </a:r>
            <a:r>
              <a:rPr lang="ar-DZ" dirty="0" smtClean="0"/>
              <a:t>:</a:t>
            </a:r>
          </a:p>
          <a:p>
            <a:pPr algn="r" rtl="1"/>
            <a:r>
              <a:rPr lang="ar-SA" b="1" dirty="0"/>
              <a:t>جذب </a:t>
            </a:r>
            <a:r>
              <a:rPr lang="ar-SA" b="1" dirty="0" smtClean="0"/>
              <a:t>الودائع</a:t>
            </a:r>
            <a:endParaRPr lang="fr-FR" dirty="0"/>
          </a:p>
          <a:p>
            <a:pPr algn="r" rtl="1"/>
            <a:r>
              <a:rPr lang="ar-SA" b="1" dirty="0" smtClean="0"/>
              <a:t>المصارف </a:t>
            </a:r>
            <a:r>
              <a:rPr lang="ar-SA" b="1" dirty="0"/>
              <a:t>الإسلامية لا تتاجر بالديون</a:t>
            </a:r>
            <a:r>
              <a:rPr lang="ar-SA" dirty="0"/>
              <a:t>، </a:t>
            </a:r>
            <a:endParaRPr lang="fr-FR" dirty="0"/>
          </a:p>
          <a:p>
            <a:pPr algn="r" rtl="1"/>
            <a:r>
              <a:rPr lang="ar-SA" b="1" dirty="0" smtClean="0"/>
              <a:t>استثمار </a:t>
            </a:r>
            <a:r>
              <a:rPr lang="ar-SA" b="1" dirty="0"/>
              <a:t>الأموال وتحقيق الأرباح</a:t>
            </a:r>
            <a:r>
              <a:rPr lang="ar-SA" dirty="0" smtClean="0"/>
              <a:t>:</a:t>
            </a:r>
            <a:endParaRPr lang="fr-FR" dirty="0"/>
          </a:p>
          <a:p>
            <a:pPr algn="r" rtl="1"/>
            <a:r>
              <a:rPr lang="ar-SA" b="1" dirty="0" smtClean="0"/>
              <a:t>تقديم </a:t>
            </a:r>
            <a:r>
              <a:rPr lang="ar-SA" b="1" dirty="0"/>
              <a:t>الخدمات المصرفية للمودعين</a:t>
            </a:r>
            <a:r>
              <a:rPr lang="fr-FR" b="1" dirty="0"/>
              <a:t>.</a:t>
            </a:r>
          </a:p>
          <a:p>
            <a:pPr algn="r" rtl="1"/>
            <a:r>
              <a:rPr lang="ar-SA" b="1" dirty="0" smtClean="0"/>
              <a:t>تحقيق </a:t>
            </a:r>
            <a:r>
              <a:rPr lang="ar-SA" b="1" dirty="0"/>
              <a:t>الانتشار الجغرافي </a:t>
            </a:r>
            <a:r>
              <a:rPr lang="ar-SA" b="1" dirty="0" smtClean="0"/>
              <a:t>والاجتماعي</a:t>
            </a:r>
            <a:endParaRPr lang="ar-DZ" b="1" dirty="0" smtClean="0"/>
          </a:p>
          <a:p>
            <a:pPr algn="r" rtl="1">
              <a:buNone/>
            </a:pPr>
            <a:endParaRPr lang="ar-DZ" b="1" dirty="0" smtClean="0"/>
          </a:p>
          <a:p>
            <a:pPr algn="r" rtl="1">
              <a:buNone/>
            </a:pPr>
            <a:r>
              <a:rPr lang="ar-SA" b="1" dirty="0" smtClean="0"/>
              <a:t>وظائف </a:t>
            </a:r>
            <a:r>
              <a:rPr lang="ar-SA" b="1" dirty="0"/>
              <a:t>المصارف الإسلامية:</a:t>
            </a:r>
            <a:r>
              <a:rPr lang="ar-SA" dirty="0"/>
              <a:t>تتمثل وظائف المصارف الإسلامية في </a:t>
            </a:r>
            <a:r>
              <a:rPr lang="ar-SA" dirty="0" smtClean="0"/>
              <a:t>:</a:t>
            </a:r>
            <a:endParaRPr lang="ar-DZ" dirty="0" smtClean="0"/>
          </a:p>
          <a:p>
            <a:pPr algn="r" rtl="1">
              <a:buNone/>
            </a:pPr>
            <a:r>
              <a:rPr lang="ar-DZ" b="1" dirty="0" smtClean="0"/>
              <a:t>-</a:t>
            </a:r>
            <a:r>
              <a:rPr lang="ar-SA" b="1" dirty="0" smtClean="0"/>
              <a:t>إدارة </a:t>
            </a:r>
            <a:r>
              <a:rPr lang="ar-SA" b="1" dirty="0"/>
              <a:t>استثمارات أموال </a:t>
            </a:r>
            <a:r>
              <a:rPr lang="ar-SA" b="1" dirty="0" smtClean="0"/>
              <a:t>الغير</a:t>
            </a:r>
            <a:r>
              <a:rPr lang="ar-DZ" b="1" dirty="0" smtClean="0"/>
              <a:t>( بصفته مضاربا)</a:t>
            </a:r>
          </a:p>
          <a:p>
            <a:pPr algn="r" rtl="1">
              <a:buNone/>
            </a:pPr>
            <a:r>
              <a:rPr lang="ar-DZ" b="1" dirty="0" smtClean="0"/>
              <a:t>-</a:t>
            </a:r>
            <a:r>
              <a:rPr lang="ar-SA" b="1" dirty="0"/>
              <a:t>استثمار </a:t>
            </a:r>
            <a:r>
              <a:rPr lang="ar-SA" b="1" dirty="0" smtClean="0"/>
              <a:t>الأموال</a:t>
            </a:r>
            <a:endParaRPr lang="ar-DZ" b="1" dirty="0" smtClean="0"/>
          </a:p>
          <a:p>
            <a:pPr algn="r" rtl="1">
              <a:buNone/>
            </a:pPr>
            <a:r>
              <a:rPr lang="ar-DZ" b="1" dirty="0" smtClean="0"/>
              <a:t>-تقديم </a:t>
            </a:r>
            <a:r>
              <a:rPr lang="ar-SA" b="1" dirty="0"/>
              <a:t>الخدمات </a:t>
            </a:r>
            <a:r>
              <a:rPr lang="ar-SA" b="1" dirty="0" smtClean="0"/>
              <a:t>المصرفية</a:t>
            </a:r>
            <a:r>
              <a:rPr lang="ar-DZ" b="1" dirty="0" smtClean="0"/>
              <a:t> ( فتح الحسابات)</a:t>
            </a:r>
            <a:endParaRPr lang="fr-FR" b="1" dirty="0"/>
          </a:p>
          <a:p>
            <a:pPr algn="r" rtl="1">
              <a:buNone/>
            </a:pPr>
            <a:r>
              <a:rPr lang="ar-DZ" b="1" dirty="0" smtClean="0"/>
              <a:t>-تقديم </a:t>
            </a:r>
            <a:r>
              <a:rPr lang="ar-SA" b="1" dirty="0"/>
              <a:t>الخدمات </a:t>
            </a:r>
            <a:r>
              <a:rPr lang="ar-SA" b="1" dirty="0" smtClean="0"/>
              <a:t>الاجتماعية</a:t>
            </a:r>
            <a:r>
              <a:rPr lang="ar-DZ" b="1" dirty="0" smtClean="0"/>
              <a:t> ( منح القروض الحسنة..)</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10000"/>
          </a:bodyPr>
          <a:lstStyle/>
          <a:p>
            <a:pPr algn="r" rtl="1"/>
            <a:r>
              <a:rPr lang="ar-SA" b="1" dirty="0"/>
              <a:t>القوائم المالية</a:t>
            </a:r>
            <a:r>
              <a:rPr lang="ar-SA" dirty="0"/>
              <a:t> : تستدعي الوظائف التي يقوم </a:t>
            </a:r>
            <a:r>
              <a:rPr lang="ar-SA" dirty="0" err="1"/>
              <a:t>بها</a:t>
            </a:r>
            <a:r>
              <a:rPr lang="ar-SA" dirty="0"/>
              <a:t> المصرف ضرورة التعريف بمجموعة مناسبة من القوائم المالية تعبر عن هذه الوظائف وما يترتب على تنفيذها من نتائج </a:t>
            </a:r>
            <a:r>
              <a:rPr lang="ar-SA" dirty="0" err="1"/>
              <a:t>و</a:t>
            </a:r>
            <a:r>
              <a:rPr lang="ar-SA" dirty="0"/>
              <a:t> حقوق للمصرف وحقوق  للغير. توجد مجموعة من  القوائم المالية المناسبة نذكرها فيما </a:t>
            </a:r>
            <a:r>
              <a:rPr lang="ar-SA" dirty="0" smtClean="0"/>
              <a:t>يلي</a:t>
            </a:r>
            <a:r>
              <a:rPr lang="ar-DZ" dirty="0" smtClean="0"/>
              <a:t>:</a:t>
            </a:r>
          </a:p>
          <a:p>
            <a:pPr algn="r" rtl="1">
              <a:buNone/>
            </a:pPr>
            <a:r>
              <a:rPr lang="ar-DZ" dirty="0" smtClean="0"/>
              <a:t>1- </a:t>
            </a:r>
            <a:r>
              <a:rPr lang="ar-SA" dirty="0" smtClean="0"/>
              <a:t>قوائم </a:t>
            </a:r>
            <a:r>
              <a:rPr lang="ar-SA" dirty="0"/>
              <a:t>مالية تعبر عن وظيفة المصرف بصفته مستثمرا والحقوق التي له أو عليه، وتتمثل هذه القوائم المالية في:</a:t>
            </a:r>
            <a:endParaRPr lang="fr-FR" dirty="0"/>
          </a:p>
          <a:p>
            <a:pPr lvl="0" algn="r" rtl="1"/>
            <a:r>
              <a:rPr lang="ar-SA" dirty="0"/>
              <a:t>قائمة المركز المالي،</a:t>
            </a:r>
            <a:endParaRPr lang="fr-FR" dirty="0"/>
          </a:p>
          <a:p>
            <a:pPr lvl="0" algn="r" rtl="1"/>
            <a:r>
              <a:rPr lang="ar-SA" dirty="0"/>
              <a:t>قائمة الدخل،</a:t>
            </a:r>
            <a:endParaRPr lang="fr-FR" dirty="0"/>
          </a:p>
          <a:p>
            <a:pPr lvl="0" algn="r" rtl="1"/>
            <a:r>
              <a:rPr lang="ar-SA" dirty="0"/>
              <a:t>قائمة التدفقات النقدية،</a:t>
            </a:r>
            <a:endParaRPr lang="fr-FR" dirty="0"/>
          </a:p>
          <a:p>
            <a:pPr algn="r" rtl="1"/>
            <a:r>
              <a:rPr lang="ar-SA" dirty="0"/>
              <a:t>قائمة الأرباح المبقاة أو قائمة التغيرات في حقوق </a:t>
            </a:r>
            <a:r>
              <a:rPr lang="ar-SA" dirty="0" smtClean="0"/>
              <a:t>الملكية</a:t>
            </a:r>
            <a:endParaRPr lang="ar-DZ" dirty="0" smtClean="0"/>
          </a:p>
          <a:p>
            <a:pPr algn="r" rtl="1">
              <a:buNone/>
            </a:pPr>
            <a:r>
              <a:rPr lang="ar-DZ" dirty="0" smtClean="0"/>
              <a:t>2</a:t>
            </a:r>
            <a:r>
              <a:rPr lang="ar-SA" dirty="0" smtClean="0"/>
              <a:t>- </a:t>
            </a:r>
            <a:r>
              <a:rPr lang="ar-SA" dirty="0"/>
              <a:t>قائمة مالية تعبر عن وظيفة المصرف بصفته مديرا للاستثمارات المقيدة والحقوق المترتبة عليها، </a:t>
            </a:r>
            <a:endParaRPr lang="ar-DZ" dirty="0" smtClean="0"/>
          </a:p>
          <a:p>
            <a:pPr algn="r" rtl="1">
              <a:buNone/>
            </a:pPr>
            <a:r>
              <a:rPr lang="ar-DZ" dirty="0" smtClean="0"/>
              <a:t>3-</a:t>
            </a:r>
            <a:r>
              <a:rPr lang="ar-SA" dirty="0"/>
              <a:t>- قائمتان ماليتان لصندوق الزكاة والصدقات ( إذا تولى المصرف مسؤولية  جمع الزكاة وتوزيعها كليا </a:t>
            </a:r>
            <a:r>
              <a:rPr lang="ar-DZ" dirty="0" smtClean="0"/>
              <a:t>أو جزئيا)</a:t>
            </a:r>
            <a:r>
              <a:rPr lang="ar-SA" dirty="0" smtClean="0"/>
              <a:t> </a:t>
            </a:r>
            <a:r>
              <a:rPr lang="ar-SA" dirty="0"/>
              <a:t>وصندوق القرض</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pPr lvl="0" algn="r" rtl="1"/>
            <a:r>
              <a:rPr lang="ar-DZ" b="1" dirty="0"/>
              <a:t>هيئة المحاسبة والمراجعة للمؤسسات المالية الإسلامية </a:t>
            </a:r>
            <a:r>
              <a:rPr lang="fr-FR" b="1" dirty="0"/>
              <a:t>(AAOIFI)</a:t>
            </a:r>
            <a:endParaRPr lang="fr-FR" dirty="0"/>
          </a:p>
          <a:p>
            <a:pPr lvl="0" algn="r" rtl="1">
              <a:buNone/>
            </a:pPr>
            <a:r>
              <a:rPr lang="ar-DZ" dirty="0" smtClean="0"/>
              <a:t> </a:t>
            </a:r>
            <a:r>
              <a:rPr lang="ar-DZ" dirty="0"/>
              <a:t>ا</a:t>
            </a:r>
            <a:r>
              <a:rPr lang="ar-SA" dirty="0"/>
              <a:t>ن هيئة المحاسبة والمراجعة للمؤسسات المالية الإسلامية(</a:t>
            </a:r>
            <a:r>
              <a:rPr lang="fr-FR" dirty="0"/>
              <a:t>AAOIFI</a:t>
            </a:r>
            <a:r>
              <a:rPr lang="ar-SA" dirty="0"/>
              <a:t>) هي منظمة دولية غير هادفة للربح تضطلع بإعداد وإصدار معايير المحاسبة المالية والمراجعة والضبط وأخلاقيات العمل والمعايير الشرعية للمؤسسات المالية الإسلامية خاصة والصناعة المصرفية والمالية الإسلامية على وجه العموم. كما تنظم الهيئة عدداً من برامج التطوير المهني (وخاصة برنامج المحاسب القانوني الإسلامي وبرنامج المراقب والمدقق الشرعي) في سعيها الرامي إلى رفع سوية الموارد البشرية العاملة في هذه الصناعة وتطوير هياكل الضوابط </a:t>
            </a:r>
            <a:r>
              <a:rPr lang="ar-SA" dirty="0" err="1"/>
              <a:t>والحوكمة</a:t>
            </a:r>
            <a:r>
              <a:rPr lang="ar-SA" dirty="0"/>
              <a:t> لدى مؤسساتها</a:t>
            </a:r>
            <a:r>
              <a:rPr lang="fr-FR" dirty="0"/>
              <a:t>.</a:t>
            </a:r>
          </a:p>
          <a:p>
            <a:pPr algn="r" rtl="1"/>
            <a:r>
              <a:rPr lang="ar-SA" dirty="0"/>
              <a:t>لقد تأسست الهيئة بموجب اتفاقية التأسيس التي وقعها عدد من المؤسسات المالية الإسلامية بتاريخ 1 صفر 1410هـ الموافق 26 فبراير 1990م في الجزائر. وقد تم تسجيل الهيئة في 11 رمضان 1411هـ الموافق 27 مارس 1991م في دولة البحرين (مملكة البحرين، الآن) وبصفتها منظمة دولية مستقلة، تحظى الهيئة بدعم عدد كبير من المؤسسات ذات الصفة الاعتبارية حول العالم (200 عضواً من أكثر من 45 بلداً، حتى الآن) ومنها المصارف المركزية والمؤسسات المالية الإسلامية وغيرها من الأطراف العاملة في الصناعة المالية والمصرفية الإسلامية الدولية</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62500" lnSpcReduction="20000"/>
          </a:bodyPr>
          <a:lstStyle/>
          <a:p>
            <a:pPr lvl="0" algn="r" rtl="1"/>
            <a:r>
              <a:rPr lang="ar-SA" b="1" dirty="0"/>
              <a:t>أهداف الهيئة</a:t>
            </a:r>
            <a:r>
              <a:rPr lang="fr-FR" dirty="0"/>
              <a:t>:</a:t>
            </a:r>
          </a:p>
          <a:p>
            <a:pPr lvl="0" algn="r" rtl="1"/>
            <a:r>
              <a:rPr lang="ar-SA" dirty="0"/>
              <a:t>تهدف الهيئة في إطار أحكام الشريعة الإسلامية إلى ما يلي</a:t>
            </a:r>
            <a:r>
              <a:rPr lang="fr-FR" dirty="0"/>
              <a:t>:</a:t>
            </a:r>
          </a:p>
          <a:p>
            <a:pPr lvl="0" algn="r" rtl="1"/>
            <a:r>
              <a:rPr lang="ar-SA" dirty="0"/>
              <a:t>-تطوير فكر المحاسبة والمراجعة </a:t>
            </a:r>
            <a:r>
              <a:rPr lang="ar-SA" dirty="0" err="1"/>
              <a:t>والحوكمة</a:t>
            </a:r>
            <a:r>
              <a:rPr lang="ar-SA" dirty="0"/>
              <a:t> والأخلاقيات ذات العلاقة بأنشطة المؤسسات المالية الإسلامية</a:t>
            </a:r>
            <a:r>
              <a:rPr lang="fr-FR" dirty="0"/>
              <a:t>.</a:t>
            </a:r>
          </a:p>
          <a:p>
            <a:pPr lvl="0" algn="r" rtl="1"/>
            <a:r>
              <a:rPr lang="ar-SA" dirty="0"/>
              <a:t>1 - نشر فكر المحاسبة والمراجعة </a:t>
            </a:r>
            <a:r>
              <a:rPr lang="ar-SA" dirty="0" err="1"/>
              <a:t>والحوكمة</a:t>
            </a:r>
            <a:r>
              <a:rPr lang="ar-SA" dirty="0"/>
              <a:t> والأخلاقيات  المتعلقة بأنشطة المؤسسات المالية الإسلامية وتطبيقاته عن طريق التدريب وعقد الندوات وإصدار النشرات الدورية وإعداد الأبحاث والتقارير وغير ذلك من الوسائل</a:t>
            </a:r>
            <a:r>
              <a:rPr lang="fr-FR" dirty="0"/>
              <a:t>.</a:t>
            </a:r>
          </a:p>
          <a:p>
            <a:pPr lvl="0" algn="r" rtl="1"/>
            <a:r>
              <a:rPr lang="ar-SA" dirty="0"/>
              <a:t>2 -إعداد وإصدار معايير المحاسبة والمراجعة للمؤسسات المالية الإسلامية وتفسيرها لتوفيق ما بين الممارسات المحاسبية التي تتبعها المؤسسات المالية الإسلامية في إعداد قوائمها المالية وكذلك التوفيق بين إجراءات المراجعة التي تتبع في مراجعة القوائم المالية التي تعدها المؤسسات المالية الإسلامية</a:t>
            </a:r>
            <a:r>
              <a:rPr lang="fr-FR" dirty="0"/>
              <a:t>.</a:t>
            </a:r>
          </a:p>
          <a:p>
            <a:pPr lvl="0" algn="r" rtl="1"/>
            <a:r>
              <a:rPr lang="ar-SA" dirty="0"/>
              <a:t>3– تحقيق التقارب (التطابق) في التصورات والتطبيقات بين هيئات الرقابة الشرعية للمؤسسات المالية الإسلامية لتجنب التضارب بين الفتاوى والتطبيقات لتلك المؤسسات من أجل تفعيل دور هيئات الرقابة من خلال إعداد وإصدار معايير شرعية ومتطلبات شرعية لصيغ الاستثمار والتمويل والتأمين وتفسيرها.</a:t>
            </a:r>
            <a:endParaRPr lang="fr-FR" dirty="0"/>
          </a:p>
          <a:p>
            <a:pPr lvl="0" algn="r" rtl="1"/>
            <a:r>
              <a:rPr lang="ar-SA" dirty="0"/>
              <a:t>4 -السعي لاستخدام وتطبيق معايير المحاسبة والمراجعة والبيانات والإرشادات المتعلقة بالممارسات المصرفية والاستثمارية وأعمال التأمين، التي تصدرها الهيئة، من قبل كل مـن الجهات الرقابية ذات الصلة والمؤسسات المالية الإسلامية وغيرها ممن يباشر نشاطا ماليا إسلاميا ومكاتب المحاسبة والمراجعة</a:t>
            </a:r>
            <a:r>
              <a:rPr lang="fr-FR" dirty="0"/>
              <a:t>.</a:t>
            </a:r>
            <a:br>
              <a:rPr lang="fr-FR" dirty="0"/>
            </a:br>
            <a:r>
              <a:rPr lang="ar-SA" dirty="0"/>
              <a:t>5– تقديم البرامج التعليمية والتدريبية ، بما في ذلك برامج التطوير المهنية المتعلقة بالمحاسبة والمراجعة والأخلاقيات </a:t>
            </a:r>
            <a:r>
              <a:rPr lang="ar-SA" dirty="0" err="1"/>
              <a:t>والحوكمة</a:t>
            </a:r>
            <a:r>
              <a:rPr lang="ar-SA" dirty="0"/>
              <a:t> والمبادئ الشرعية من أجل زيادة المعرفة </a:t>
            </a:r>
            <a:r>
              <a:rPr lang="ar-SA" dirty="0" err="1"/>
              <a:t>بالصيرفة</a:t>
            </a:r>
            <a:r>
              <a:rPr lang="ar-SA" dirty="0"/>
              <a:t> والتمويل الإسلامي، ويتم تنفيذ البرامج التدريبية والاختبارات  وشهادات الاعتماد من قبل هيئة المحاسبة والمراجعة للمؤسسات المالية الإسلامية أو بالتنسيق مع مؤسسات أخرى.</a:t>
            </a:r>
            <a:r>
              <a:rPr lang="fr-FR" dirty="0"/>
              <a:t/>
            </a:r>
            <a:br>
              <a:rPr lang="fr-FR" dirty="0"/>
            </a:br>
            <a:r>
              <a:rPr lang="ar-SA" dirty="0"/>
              <a:t>6- تنفيذ الأنشطة الأخرى ، بما في ذلك اعتماد الالتزام بمعايير هيئة المحاسبة والمراجعة للمؤسسات المالية </a:t>
            </a:r>
            <a:r>
              <a:rPr lang="ar-SA" dirty="0" smtClean="0"/>
              <a:t>الإسلامي</a:t>
            </a:r>
            <a:r>
              <a:rPr lang="ar-DZ" dirty="0" smtClean="0"/>
              <a:t>ة</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10000"/>
          </a:bodyPr>
          <a:lstStyle/>
          <a:p>
            <a:pPr lvl="0" algn="r" rtl="1">
              <a:buNone/>
            </a:pPr>
            <a:r>
              <a:rPr lang="ar-DZ" b="1" dirty="0" smtClean="0"/>
              <a:t>إصدارات الهيئة:</a:t>
            </a:r>
            <a:r>
              <a:rPr lang="ar-SA" dirty="0" smtClean="0"/>
              <a:t> تصدر الهيئة خمس أنواع من المعايير:</a:t>
            </a:r>
            <a:endParaRPr lang="fr-FR" dirty="0" smtClean="0"/>
          </a:p>
          <a:p>
            <a:pPr lvl="0" algn="r" rtl="1"/>
            <a:r>
              <a:rPr lang="ar-SA" dirty="0" smtClean="0"/>
              <a:t>-معايير أخلاقية (02)، تتمثل في ميثاق أخلاقيات المحاسب والمراجع الخارجي للمؤسسات المالية الإسلامية، وميثاق أخلاقيات العاملين فيها،</a:t>
            </a:r>
            <a:endParaRPr lang="fr-FR" dirty="0" smtClean="0"/>
          </a:p>
          <a:p>
            <a:pPr lvl="0" algn="r" rtl="1"/>
            <a:r>
              <a:rPr lang="ar-SA" dirty="0" smtClean="0"/>
              <a:t>-معايير شرعية (58)، ومن أمثلتها المرابحة للآمر بالشراء، </a:t>
            </a:r>
            <a:r>
              <a:rPr lang="ar-SA" dirty="0" err="1" smtClean="0"/>
              <a:t>والأجارة</a:t>
            </a:r>
            <a:r>
              <a:rPr lang="ar-SA" dirty="0" smtClean="0"/>
              <a:t> </a:t>
            </a:r>
            <a:r>
              <a:rPr lang="ar-SA" dirty="0" err="1" smtClean="0"/>
              <a:t>والأجارة</a:t>
            </a:r>
            <a:r>
              <a:rPr lang="ar-SA" dirty="0" smtClean="0"/>
              <a:t> المنتهية بالتمليك، والسلم والسلم الموازي، </a:t>
            </a:r>
            <a:r>
              <a:rPr lang="ar-SA" dirty="0" err="1" smtClean="0"/>
              <a:t>والاستصناع</a:t>
            </a:r>
            <a:r>
              <a:rPr lang="ar-SA" dirty="0" smtClean="0"/>
              <a:t> </a:t>
            </a:r>
            <a:r>
              <a:rPr lang="ar-SA" dirty="0" err="1" smtClean="0"/>
              <a:t>والاستصناع</a:t>
            </a:r>
            <a:r>
              <a:rPr lang="ar-SA" dirty="0" smtClean="0"/>
              <a:t> الموازي...،</a:t>
            </a:r>
            <a:endParaRPr lang="fr-FR" dirty="0" smtClean="0"/>
          </a:p>
          <a:p>
            <a:pPr lvl="0" algn="r" rtl="1"/>
            <a:r>
              <a:rPr lang="ar-SA" dirty="0" smtClean="0"/>
              <a:t>-معايير محاسبية (26)،ومن أمثلتها العرض والإفصاح في القوائم المالية للمصارف الإسلامية، وحسابات الاستثمار، والمرابحة والمرابحة للآمر بالشراء،...الخ</a:t>
            </a:r>
            <a:endParaRPr lang="fr-FR" dirty="0" smtClean="0"/>
          </a:p>
          <a:p>
            <a:pPr lvl="0" algn="r" rtl="1"/>
            <a:r>
              <a:rPr lang="ar-SA" dirty="0" smtClean="0"/>
              <a:t>-معايير </a:t>
            </a:r>
            <a:r>
              <a:rPr lang="ar-SA" dirty="0" err="1" smtClean="0"/>
              <a:t>الحوكمة</a:t>
            </a:r>
            <a:r>
              <a:rPr lang="ar-SA" dirty="0" smtClean="0"/>
              <a:t> (07)، وتشمل الرقابة الشرعية، والرقابة الشرعية الداخلية، ولجنة المراجعة </a:t>
            </a:r>
            <a:r>
              <a:rPr lang="ar-SA" dirty="0" err="1" smtClean="0"/>
              <a:t>والحوكمة</a:t>
            </a:r>
            <a:r>
              <a:rPr lang="ar-SA" dirty="0" smtClean="0"/>
              <a:t> للمؤسسات المالية الإسلامية،</a:t>
            </a:r>
            <a:endParaRPr lang="fr-FR" dirty="0" smtClean="0"/>
          </a:p>
          <a:p>
            <a:pPr lvl="0" algn="r" rtl="1"/>
            <a:r>
              <a:rPr lang="ar-SA" dirty="0" smtClean="0"/>
              <a:t>- معايير مراجعة (05)، وشمل هدف المراجعة ومبادئها، وتقرير المراجع </a:t>
            </a:r>
            <a:r>
              <a:rPr lang="ar-SA" dirty="0" err="1" smtClean="0"/>
              <a:t>الخار</a:t>
            </a:r>
            <a:r>
              <a:rPr lang="ar-SA" dirty="0" err="1" smtClean="0"/>
              <a:t>حص</a:t>
            </a:r>
            <a:r>
              <a:rPr lang="ar-SA" dirty="0" smtClean="0"/>
              <a:t> </a:t>
            </a:r>
            <a:r>
              <a:rPr lang="ar-SA" dirty="0"/>
              <a:t>المراجع الخارجي عن مدى الالتزام بأحكام ومبادئ الشريعة الإسلامية...الخ</a:t>
            </a:r>
            <a:endParaRPr lang="fr-FR" dirty="0"/>
          </a:p>
          <a:p>
            <a:pPr algn="r" rtl="1">
              <a:buNone/>
            </a:pP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pPr lvl="0" algn="r" rtl="1"/>
            <a:r>
              <a:rPr lang="ar-DZ" b="1" dirty="0"/>
              <a:t>المحاسبة المالية في المصارف الإسلامية:</a:t>
            </a:r>
            <a:endParaRPr lang="fr-FR" dirty="0"/>
          </a:p>
          <a:p>
            <a:pPr lvl="0" algn="r" rtl="1">
              <a:buNone/>
            </a:pPr>
            <a:r>
              <a:rPr lang="ar-DZ" dirty="0" smtClean="0"/>
              <a:t>  </a:t>
            </a:r>
            <a:r>
              <a:rPr lang="ar-SA" dirty="0" smtClean="0"/>
              <a:t>وتعتمد </a:t>
            </a:r>
            <a:r>
              <a:rPr lang="ar-SA" dirty="0"/>
              <a:t>محاسبة المصارف الإسلامية على الفكر المحاسبي الإسلامي من حيث المفهوم والخصائص والأسس ، أما الأساليب والإجراءات فقد تتكيف حسب طبيعة أنشطة تلك المصارف وأحجامها والبيئة التي تعمل فيها.</a:t>
            </a:r>
            <a:endParaRPr lang="fr-FR" dirty="0"/>
          </a:p>
          <a:p>
            <a:pPr algn="r" rtl="1">
              <a:buNone/>
            </a:pPr>
            <a:r>
              <a:rPr lang="ar-SA" b="1" dirty="0"/>
              <a:t>أهداف المحاسبة المالية:</a:t>
            </a:r>
            <a:r>
              <a:rPr lang="ar-DZ" dirty="0"/>
              <a:t> تهدف المحاسبة بصورة رئيسية إلى تزويد المستخدمين مع المنشأة  بالتقارير المالية التي تساعدهم اتخاذ قراراتهم تجاه علاقاتهم بالمنشأة ، وذلك عن طريق إصدار تقارير مالية دورية عن مركزها المالي ونتائج أعمالها وتدفقاتها النقدية . </a:t>
            </a:r>
            <a:r>
              <a:rPr lang="ar-DZ" dirty="0" err="1"/>
              <a:t>وبمأن</a:t>
            </a:r>
            <a:r>
              <a:rPr lang="ar-DZ" dirty="0"/>
              <a:t> المتعاملين مع المصارف الإسلامية يهمهم إرضاء الله تعالى أولا من خلال الاستثمار والتعامل الحلال، وبالتالي فان أهداف المحاسبة المالية في المصارف الإسلامية تختلف عن أهداف المحاسبة التقليدية تبعا لاختلاف أهداف المستخدمين واحتياجاتهم من المعلومات</a:t>
            </a:r>
            <a:r>
              <a:rPr lang="fr-FR" dirty="0" smtClean="0"/>
              <a:t> </a:t>
            </a:r>
            <a:r>
              <a:rPr lang="ar-DZ" dirty="0"/>
              <a:t> </a:t>
            </a:r>
            <a:r>
              <a:rPr lang="ar-DZ" dirty="0" smtClean="0"/>
              <a:t>)</a:t>
            </a:r>
            <a:endParaRPr lang="fr-FR" dirty="0"/>
          </a:p>
          <a:p>
            <a:pPr algn="r" rtl="1">
              <a:buNone/>
            </a:pP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0000" lnSpcReduction="20000"/>
          </a:bodyPr>
          <a:lstStyle/>
          <a:p>
            <a:pPr lvl="0" algn="r" rtl="1"/>
            <a:r>
              <a:rPr lang="ar-DZ" b="1" dirty="0"/>
              <a:t>أهداف التقارير المالية : </a:t>
            </a:r>
            <a:r>
              <a:rPr lang="ar-DZ" dirty="0"/>
              <a:t>تهدف التقارير المالية الموجهة إلى مستخدميها من خارج المصارف إلى تقديم معلومات حول:</a:t>
            </a:r>
            <a:endParaRPr lang="fr-FR" dirty="0"/>
          </a:p>
          <a:p>
            <a:pPr lvl="0" algn="r" rtl="1">
              <a:buNone/>
            </a:pPr>
            <a:r>
              <a:rPr lang="ar-DZ" dirty="0" smtClean="0"/>
              <a:t>-</a:t>
            </a:r>
            <a:r>
              <a:rPr lang="ar-DZ" dirty="0"/>
              <a:t>معلومات عن التزام المصرف بالشريعة الإسلامية في عملياته ومعاملاته، وتوفير معلومات تساعد على تحديد الكسب والصرف المخالفين للشريعة – في حالة حدوثها- والتحقق من فصل الكسب المخالف للشريعة وكيفية التصرف فيه( فقرة 37)،</a:t>
            </a:r>
            <a:endParaRPr lang="fr-FR" dirty="0"/>
          </a:p>
          <a:p>
            <a:pPr lvl="0" algn="r" rtl="1">
              <a:buNone/>
            </a:pPr>
            <a:r>
              <a:rPr lang="ar-DZ" dirty="0" smtClean="0"/>
              <a:t>-</a:t>
            </a:r>
            <a:r>
              <a:rPr lang="ar-DZ" dirty="0"/>
              <a:t>معلومات عن الموارد الاقتصادية للمصرف والالتزامات الناشئة عن هذه الموارد، وتأثير العمليات  والأحداث والظروف التي تؤدي </a:t>
            </a:r>
            <a:r>
              <a:rPr lang="ar-DZ" dirty="0" err="1"/>
              <a:t>الى</a:t>
            </a:r>
            <a:r>
              <a:rPr lang="ar-DZ" dirty="0"/>
              <a:t> تغيير في الموارد </a:t>
            </a:r>
            <a:r>
              <a:rPr lang="ar-DZ" dirty="0" err="1"/>
              <a:t>و</a:t>
            </a:r>
            <a:r>
              <a:rPr lang="ar-DZ" dirty="0"/>
              <a:t> الالتزامات المترتبة على ذلك. ويجب أن تساعد هذه المعلومات مستخدم التقارير المالية  أساسا على تقويم كفاية رأس مال المصرف وتقوي درجة المخاطرة الكامنة في استثماراته وتقدير درجة السيولة المتاحة في موجودات ومتطلبات السيولة الكامنة في التزاماته المختلفة( الفقرة )</a:t>
            </a:r>
            <a:r>
              <a:rPr lang="ar-DZ" dirty="0" smtClean="0"/>
              <a:t>38.</a:t>
            </a:r>
            <a:endParaRPr lang="ar-DZ" dirty="0" smtClean="0"/>
          </a:p>
          <a:p>
            <a:pPr lvl="0" algn="r" rtl="1">
              <a:buNone/>
            </a:pPr>
            <a:r>
              <a:rPr lang="ar-DZ" dirty="0" smtClean="0"/>
              <a:t>-معلومات </a:t>
            </a:r>
            <a:r>
              <a:rPr lang="ar-DZ" dirty="0"/>
              <a:t>تساعد الجهة المختصة على تحديد الزكاة الواجبة في أموال المصرف وأوجه استخدامها،</a:t>
            </a:r>
            <a:endParaRPr lang="fr-FR" dirty="0"/>
          </a:p>
          <a:p>
            <a:pPr lvl="0" algn="r" rtl="1">
              <a:buNone/>
            </a:pPr>
            <a:r>
              <a:rPr lang="ar-DZ" dirty="0" smtClean="0"/>
              <a:t>-</a:t>
            </a:r>
            <a:r>
              <a:rPr lang="ar-DZ" dirty="0"/>
              <a:t>معلومات تساعد الجهة المختصة على تحديد الزكاة الواجبة في أموال المصرف وأوجه صرفها( الفقرة 39)،</a:t>
            </a:r>
            <a:endParaRPr lang="fr-FR" dirty="0"/>
          </a:p>
          <a:p>
            <a:pPr lvl="0" algn="r" rtl="1">
              <a:buNone/>
            </a:pPr>
            <a:r>
              <a:rPr lang="ar-DZ" dirty="0" smtClean="0"/>
              <a:t>-</a:t>
            </a:r>
            <a:r>
              <a:rPr lang="ar-DZ" dirty="0"/>
              <a:t>معلومات تساعد  على تقدير التدفقات النقدية وتوقيتها ودرجة المخاطر المحيطة بتحققها ( الفقرة 40)،</a:t>
            </a:r>
            <a:endParaRPr lang="fr-FR" dirty="0"/>
          </a:p>
          <a:p>
            <a:pPr lvl="0" algn="r" rtl="1">
              <a:buNone/>
            </a:pPr>
            <a:r>
              <a:rPr lang="ar-DZ" dirty="0" smtClean="0"/>
              <a:t>- </a:t>
            </a:r>
            <a:r>
              <a:rPr lang="ar-DZ" dirty="0"/>
              <a:t>معلومات تساعد على تقويم أداء المصرف للأمانة </a:t>
            </a:r>
            <a:r>
              <a:rPr lang="ar-DZ" dirty="0" err="1"/>
              <a:t>المنوطة</a:t>
            </a:r>
            <a:r>
              <a:rPr lang="ar-DZ" dirty="0"/>
              <a:t> </a:t>
            </a:r>
            <a:r>
              <a:rPr lang="ar-DZ" dirty="0" err="1"/>
              <a:t>به</a:t>
            </a:r>
            <a:r>
              <a:rPr lang="ar-DZ" dirty="0"/>
              <a:t> في حفظ الأموال  وتنميتها بالمستوى الملائم، ومعلومات عن معدلات أرباح الاستثمار ومعدلات توزيع </a:t>
            </a:r>
            <a:r>
              <a:rPr lang="ar-DZ" dirty="0" err="1"/>
              <a:t>الرباح</a:t>
            </a:r>
            <a:r>
              <a:rPr lang="ar-DZ" dirty="0"/>
              <a:t> الاستثمارية على أصحاب حقوق لملكية وأصحاب حسابات الاستثمار ( الفقرة 41)،</a:t>
            </a:r>
            <a:endParaRPr lang="fr-FR" dirty="0"/>
          </a:p>
          <a:p>
            <a:pPr lvl="0" algn="r" rtl="1">
              <a:buNone/>
            </a:pPr>
            <a:r>
              <a:rPr lang="ar-DZ" dirty="0"/>
              <a:t>-</a:t>
            </a:r>
            <a:r>
              <a:rPr lang="ar-DZ" dirty="0" smtClean="0"/>
              <a:t>معلومات </a:t>
            </a:r>
            <a:r>
              <a:rPr lang="ar-DZ" dirty="0"/>
              <a:t>عن أداء المصرف لمسؤولياته تجاه المجتمع ( الفقرة 42).</a:t>
            </a:r>
            <a:endParaRPr lang="fr-FR" dirty="0"/>
          </a:p>
          <a:p>
            <a:pPr algn="r" rtl="1"/>
            <a:r>
              <a:rPr lang="ar-DZ" dirty="0"/>
              <a:t> </a:t>
            </a:r>
            <a:endParaRPr lang="fr-FR" dirty="0"/>
          </a:p>
          <a:p>
            <a:pPr algn="r" rtl="1"/>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7500" lnSpcReduction="20000"/>
          </a:bodyPr>
          <a:lstStyle/>
          <a:p>
            <a:pPr lvl="0" algn="r" rtl="1"/>
            <a:r>
              <a:rPr lang="ar-DZ" b="1" dirty="0"/>
              <a:t>اختلاف أهداف المحاسبة للمصارف الإسلامية عن غيرها</a:t>
            </a:r>
            <a:r>
              <a:rPr lang="ar-DZ" dirty="0"/>
              <a:t>: تهدف المحاسبة بصورة رئيسية إلى تزويد المستخدمين مع المنشأة  بالتقارير المالية التي تساعدهم اتخاذ قراراتهم، </a:t>
            </a:r>
            <a:r>
              <a:rPr lang="ar-DZ" dirty="0" err="1"/>
              <a:t>و</a:t>
            </a:r>
            <a:r>
              <a:rPr lang="ar-DZ" dirty="0"/>
              <a:t> نظرا  لأن المتعاملين مع المصارف الإسلامية يهمهم أولا إرضاء الله عز وجل من خلال الاستثمار والتعامل الحلال، ونظرا لأن الدراسات المحاسبية السائدة حاليا  في مجملها نشأت  في بيئات غير إسلامية فمن الطبيعي أن يكون هناك اختلاف في أهداف المحاسبة المالية تبعا لاختلاف أهداف المستخدمين واحتياجاتهم من المعلومات. إضافة إلى ذلك، هناك أسباب أخرى تتطلب إعادة صياغة أهداف خاصة بالمصارف الإسلامية ، نذكر منها:</a:t>
            </a:r>
            <a:endParaRPr lang="fr-FR" dirty="0"/>
          </a:p>
          <a:p>
            <a:pPr lvl="0" algn="r" rtl="1">
              <a:buNone/>
            </a:pPr>
            <a:r>
              <a:rPr lang="ar-DZ" dirty="0"/>
              <a:t>1- ضرورة التزام المصارف الإسلامية في جميع معاملاتها بأحكام الشريعة الإسلامية،</a:t>
            </a:r>
            <a:endParaRPr lang="fr-FR" dirty="0"/>
          </a:p>
          <a:p>
            <a:pPr lvl="0" algn="r" rtl="1">
              <a:buNone/>
            </a:pPr>
            <a:r>
              <a:rPr lang="ar-DZ" dirty="0" smtClean="0"/>
              <a:t>2- </a:t>
            </a:r>
            <a:r>
              <a:rPr lang="ar-DZ" dirty="0"/>
              <a:t>اختلاف وظائف المصارف الإسلامية في جوهر معاملاتها اختلافا جذريا عن المصارف التقليدية،</a:t>
            </a:r>
            <a:endParaRPr lang="fr-FR" dirty="0"/>
          </a:p>
          <a:p>
            <a:pPr lvl="0" algn="r" rtl="1">
              <a:buNone/>
            </a:pPr>
            <a:r>
              <a:rPr lang="ar-DZ" dirty="0" smtClean="0"/>
              <a:t>3- </a:t>
            </a:r>
            <a:r>
              <a:rPr lang="ar-DZ" dirty="0"/>
              <a:t>المصارف الإسلامية تستبعد في معاملاتها الفائدة، في حين تقوم معاملات البنوك التقليدية على الربا ( الفائدة ).</a:t>
            </a:r>
            <a:endParaRPr lang="fr-FR" dirty="0"/>
          </a:p>
          <a:p>
            <a:pPr lvl="0" algn="r" rtl="1">
              <a:buNone/>
            </a:pPr>
            <a:r>
              <a:rPr lang="ar-DZ" dirty="0" smtClean="0"/>
              <a:t> نظرا للأسباب  </a:t>
            </a:r>
            <a:r>
              <a:rPr lang="ar-DZ" dirty="0"/>
              <a:t>سالفة الذكر فان المصارف الإسلامية بحاجة إلى تطوير معايير تناسب عملياتها، ومع ذلك لا يوجد مانع في أن يسترشد المجلس في تطوير معايير المحاسبة المالية للمصارف الإسلامية بأهداف ملائمة للتقارير المالية لتلك المصارف ومفاهيم واضحة على أن تتسق تلك الأهداف مع أحكام الشريعة الإسلامية. </a:t>
            </a:r>
            <a:endParaRPr lang="fr-FR" dirty="0"/>
          </a:p>
          <a:p>
            <a:pPr rtl="1">
              <a:buNone/>
            </a:pPr>
            <a:r>
              <a:rPr lang="ar-DZ" b="1" dirty="0" smtClean="0"/>
              <a:t>تم </a:t>
            </a:r>
            <a:r>
              <a:rPr lang="ar-DZ" b="1" smtClean="0"/>
              <a:t>بحمد الله</a:t>
            </a:r>
            <a:r>
              <a:rPr lang="en-GB" b="1" dirty="0"/>
              <a:t> </a:t>
            </a:r>
            <a:endParaRPr lang="fr-FR" dirty="0"/>
          </a:p>
          <a:p>
            <a:pPr algn="r" rtl="1"/>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r>
              <a:rPr lang="ar-SA" b="1" dirty="0"/>
              <a:t>-المصارف الإسلامية:</a:t>
            </a:r>
            <a:endParaRPr lang="fr-FR" dirty="0"/>
          </a:p>
          <a:p>
            <a:pPr algn="r" rtl="1">
              <a:buNone/>
            </a:pPr>
            <a:r>
              <a:rPr lang="ar-SA" dirty="0"/>
              <a:t> إن ظهور المصارف الإسلامية وما رافقها من اختلاف في التفسيرات والمعالجات المحاسبية ساهم في إنشاء هيئة المحاسبة والمراجعة للمؤسسات المالية الإسلامية، من أجل إصدار معايير محاسبية تمتثل لأحكام الشريعة الإسلامية ، وذلك  لمعالجة المعاملات في تلك المصارف من أجل تقديم معلومات </a:t>
            </a:r>
            <a:r>
              <a:rPr lang="ar-SA" dirty="0" err="1"/>
              <a:t>موثوقة</a:t>
            </a:r>
            <a:r>
              <a:rPr lang="ar-SA" dirty="0"/>
              <a:t> وقابلة للمقارنة وملائمة لمستخدمي القوائم المالية</a:t>
            </a:r>
            <a:r>
              <a:rPr lang="fr-FR" dirty="0" smtClean="0"/>
              <a:t> </a:t>
            </a:r>
            <a:r>
              <a:rPr lang="ar-DZ" dirty="0" smtClean="0"/>
              <a:t>).</a:t>
            </a:r>
          </a:p>
          <a:p>
            <a:pPr algn="r" rtl="1"/>
            <a:endParaRPr lang="ar-DZ" dirty="0"/>
          </a:p>
          <a:p>
            <a:pPr algn="r" rtl="1"/>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7500" lnSpcReduction="20000"/>
          </a:bodyPr>
          <a:lstStyle/>
          <a:p>
            <a:pPr algn="r" rtl="1"/>
            <a:r>
              <a:rPr lang="ar-SA" b="1" dirty="0"/>
              <a:t>التطور التاريخي للمصارف الإسلامية:</a:t>
            </a:r>
            <a:endParaRPr lang="fr-FR" dirty="0"/>
          </a:p>
          <a:p>
            <a:pPr algn="r" rtl="1"/>
            <a:r>
              <a:rPr lang="ar-SA" dirty="0"/>
              <a:t>إن بدايات العمل المصرفي الإسلامي بمعناه الواسع يعود إلى الأيام الأولى لتطور الحضارة الإسلامية إذ تضمنت نظاما تشريعيا يتكون من قواعد ولوائح لحكم المعاملات، إضافة إلى وجود نظام قضائي لمتابعة تنفيذ العقود الشرعية بين الأطراف المتعاقدة. ولقد أدى ازدهار التجارة الداخلية والخارجية في فجر الإسلام إلى إنشاء أدوات مالية إسلامية كالودائع، وتحويل الأموال، والشيكات، وسندات الصرف وغيرها من الأدوات. </a:t>
            </a:r>
            <a:endParaRPr lang="fr-FR" dirty="0"/>
          </a:p>
          <a:p>
            <a:pPr algn="r" rtl="1"/>
            <a:r>
              <a:rPr lang="ar-SA" dirty="0"/>
              <a:t>وظهر في القرن الرابع للهجرة ما يسمى بالجهابذة وهي كلمة أطلقت على الصراف،  وتطور مدلولها ووظائفها مع الزمن ، حيث مارس هؤلاء الجهابذة عمليات تحويل الأموال وحفظ الودائع واستثمارها في المضاربة والمشاركة.</a:t>
            </a:r>
            <a:endParaRPr lang="fr-FR" dirty="0"/>
          </a:p>
          <a:p>
            <a:pPr algn="r" rtl="1"/>
            <a:r>
              <a:rPr lang="ar-DZ" dirty="0"/>
              <a:t>و يمكن اعتبار أن سنة (1940) تعتبر بداية انطلاق العمل المصرفي الحديث حيث تم إنشاء صناديق الادخار في ماليزيا تعمل دون فائدة، وبعدها بعشر سنوات بدأت باكستان بوضع تقنيات من أجل التمويلات التي تراعي التعاليم الإسلامية. وفي أوائل  الستينات من القرن الماضي ظهرت مصادر الادخار المحلية  وبالتحديد عام (1963)أنشئ أول بنك إسلامي في مصر </a:t>
            </a:r>
            <a:r>
              <a:rPr lang="ar-DZ" dirty="0" err="1"/>
              <a:t>و</a:t>
            </a:r>
            <a:r>
              <a:rPr lang="ar-DZ" dirty="0"/>
              <a:t> هو بنك ميت غمر ناصر أطلق عليه بنك الادخار وكان يهدف إلى منح قروض إلى الفقراء خالية من الفائدة </a:t>
            </a:r>
            <a:r>
              <a:rPr lang="ar-DZ" b="1" dirty="0"/>
              <a:t>، ثم </a:t>
            </a:r>
            <a:r>
              <a:rPr lang="ar-DZ" dirty="0"/>
              <a:t>مجمع دلال بركة سنة(1969 ) في السعودية، وبنك التنمية الإسلامي تم إنشاؤه سنة (1975 ) في جدة (السعودية</a:t>
            </a:r>
            <a:r>
              <a:rPr lang="ar-DZ" b="1" dirty="0"/>
              <a:t>، </a:t>
            </a:r>
            <a:r>
              <a:rPr lang="ar-DZ" dirty="0"/>
              <a:t>وهكذا توالت عمليات إنشاء البنوك الإسلامية في الدول العربية كدار المال الإسلامي سعودي سنة (1981) ، والبنك الإسلامي الأردني، </a:t>
            </a:r>
            <a:r>
              <a:rPr lang="ar-DZ" dirty="0" err="1"/>
              <a:t>و</a:t>
            </a:r>
            <a:r>
              <a:rPr lang="ar-DZ" dirty="0"/>
              <a:t> بنك دبي الإسلامي وغيرها من البنوك الإسلامية .</a:t>
            </a:r>
            <a:endParaRPr lang="fr-FR" dirty="0"/>
          </a:p>
          <a:p>
            <a:pPr algn="r" rtl="1"/>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10000"/>
          </a:bodyPr>
          <a:lstStyle/>
          <a:p>
            <a:pPr algn="r" rtl="1"/>
            <a:r>
              <a:rPr lang="ar-DZ" dirty="0" smtClean="0"/>
              <a:t>لقد انتشرت المصارف الإسلامية في تسعينيات القرن الماضي وبشكل واسع، وقد كانت بداية العمل المصرفي الإسلامي في الجزائر  سنة 1990ب</a:t>
            </a:r>
            <a:r>
              <a:rPr lang="ar-SA" dirty="0" smtClean="0"/>
              <a:t>تأسيس أول بنك إسلامي بالجزائر (بنك البركة) ، لكن </a:t>
            </a:r>
            <a:r>
              <a:rPr lang="ar-SA" dirty="0" err="1" smtClean="0"/>
              <a:t>الصيرفة</a:t>
            </a:r>
            <a:r>
              <a:rPr lang="ar-SA" dirty="0" smtClean="0"/>
              <a:t> الإسلامية تواجه عقبات حالت دون انتشارها، لاسيما في ظل افتقارها إلى نظام تشريعي وتنظيمي يرسم معالم </a:t>
            </a:r>
            <a:r>
              <a:rPr lang="ar-SA" dirty="0" err="1" smtClean="0"/>
              <a:t>الصيرفة</a:t>
            </a:r>
            <a:r>
              <a:rPr lang="ar-SA" dirty="0" smtClean="0"/>
              <a:t> الإسلامية في الدولة، حيث يبقى المشكل في عدم امتلاك البنك المركزي لهيئة مؤهلة لإعطاء رأي شرعي في المنتجات البنكية التي ستقدمها البنوك التقليدية عبر وحداتها الإسلامية، وهو ما وقع في السابق مع البنوك الإسلامية المعتمدة التي لم يفصل البنك المركزي في تطابق تعاملاتها مع "الشريعة الإسلامية" رغم نشاطها لأكثر من 20 عامًا، كما هو الحال مع بنك البركة</a:t>
            </a:r>
            <a:r>
              <a:rPr lang="fr-FR" dirty="0" smtClean="0"/>
              <a:t>. </a:t>
            </a:r>
            <a:r>
              <a:rPr lang="ar-SA" dirty="0" smtClean="0"/>
              <a:t>واقتصرت </a:t>
            </a:r>
            <a:r>
              <a:rPr lang="ar-SA" dirty="0" err="1" smtClean="0"/>
              <a:t>الصيرفة</a:t>
            </a:r>
            <a:r>
              <a:rPr lang="ar-SA" dirty="0" smtClean="0"/>
              <a:t> الإسلامية على بنوك أجنبية (خليجية) بالدرجة الأولى، على غرار فرع الجزائر لمجموعة "البركة" البحرينية، وفرع "بنك الخليج الجزائر" الكويتي، وبنك السلام الإماراتي، </a:t>
            </a:r>
            <a:r>
              <a:rPr lang="fr-FR" dirty="0" smtClean="0"/>
              <a:t> </a:t>
            </a:r>
            <a:r>
              <a:rPr lang="ar-SA" dirty="0" smtClean="0"/>
              <a:t>كما سمحت الحكومة لثلاثة بنوك عمومية بفتح شبابيك (نوافذ) إسلامية بدءاً من نوفمبر عام 2017، وهي بنك "القرض الشعبي الوطني" وبنك "الصندوق الوطني للتوفير والاحتياط" </a:t>
            </a:r>
            <a:r>
              <a:rPr lang="ar-SA" dirty="0" err="1" smtClean="0"/>
              <a:t>و</a:t>
            </a:r>
            <a:r>
              <a:rPr lang="ar-SA" dirty="0" smtClean="0"/>
              <a:t>"بنك التنمية المحلية</a:t>
            </a:r>
            <a:r>
              <a:rPr lang="fr-FR" dirty="0" smtClean="0"/>
              <a:t>".</a:t>
            </a:r>
          </a:p>
          <a:p>
            <a:pPr algn="r" rtl="1">
              <a:buNone/>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a:bodyPr>
          <a:lstStyle/>
          <a:p>
            <a:pPr algn="r" rtl="1"/>
            <a:r>
              <a:rPr lang="ar-SA" b="1" dirty="0"/>
              <a:t>تعريف المصرف</a:t>
            </a:r>
            <a:r>
              <a:rPr lang="ar-SA" dirty="0"/>
              <a:t> : يعرف</a:t>
            </a:r>
            <a:r>
              <a:rPr lang="ar-SA" b="1" dirty="0"/>
              <a:t> </a:t>
            </a:r>
            <a:r>
              <a:rPr lang="ar-SA" dirty="0"/>
              <a:t> </a:t>
            </a:r>
            <a:r>
              <a:rPr lang="ar-SA" b="1" dirty="0"/>
              <a:t>المصرف</a:t>
            </a:r>
            <a:r>
              <a:rPr lang="ar-SA" dirty="0"/>
              <a:t> في اللغة باعتباره مكان</a:t>
            </a:r>
            <a:r>
              <a:rPr lang="fr-FR" dirty="0"/>
              <a:t> </a:t>
            </a:r>
            <a:r>
              <a:rPr lang="ar-SA" u="sng" dirty="0">
                <a:hlinkClick r:id="rId2"/>
              </a:rPr>
              <a:t>الصرف</a:t>
            </a:r>
            <a:r>
              <a:rPr lang="fr-FR" dirty="0"/>
              <a:t> , </a:t>
            </a:r>
            <a:r>
              <a:rPr lang="ar-SA" dirty="0"/>
              <a:t>واستخدم كمصطلح للتعبير عن المنشأة ذاتها , والتي تقوم بدورها بكافة العمليات الائتمانية ، مثل قبول الودائع , إصدار</a:t>
            </a:r>
            <a:r>
              <a:rPr lang="fr-FR" dirty="0"/>
              <a:t> </a:t>
            </a:r>
            <a:r>
              <a:rPr lang="ar-SA" u="sng" dirty="0">
                <a:hlinkClick r:id="rId3"/>
              </a:rPr>
              <a:t>النقود</a:t>
            </a:r>
            <a:r>
              <a:rPr lang="fr-FR" dirty="0"/>
              <a:t> , </a:t>
            </a:r>
            <a:r>
              <a:rPr lang="ar-SA" dirty="0"/>
              <a:t>تقديم القروض وحتى تسهيل عمليات الدفع . وهو كلمة عربية الأصل تشير إلى كافة منشئات صرف</a:t>
            </a:r>
            <a:r>
              <a:rPr lang="fr-FR" dirty="0"/>
              <a:t> </a:t>
            </a:r>
            <a:r>
              <a:rPr lang="ar-SA" u="sng" dirty="0">
                <a:hlinkClick r:id="rId4"/>
              </a:rPr>
              <a:t>الأموال</a:t>
            </a:r>
            <a:r>
              <a:rPr lang="ar-SA" dirty="0"/>
              <a:t>،</a:t>
            </a:r>
            <a:endParaRPr lang="fr-FR" dirty="0"/>
          </a:p>
          <a:p>
            <a:pPr algn="r" rtl="1"/>
            <a:r>
              <a:rPr lang="ar-SA" b="1" dirty="0"/>
              <a:t>أما البنك</a:t>
            </a:r>
            <a:r>
              <a:rPr lang="ar-SA" dirty="0"/>
              <a:t> فهو كلمة لا أصل لها في</a:t>
            </a:r>
            <a:r>
              <a:rPr lang="fr-FR" dirty="0"/>
              <a:t> </a:t>
            </a:r>
            <a:r>
              <a:rPr lang="ar-SA" u="sng" dirty="0">
                <a:hlinkClick r:id="rId5"/>
              </a:rPr>
              <a:t>اللغة العربية</a:t>
            </a:r>
            <a:r>
              <a:rPr lang="fr-FR" dirty="0"/>
              <a:t> </a:t>
            </a:r>
            <a:r>
              <a:rPr lang="ar-SA" dirty="0"/>
              <a:t>، لأن هذا المعنى قد عُرف كما ذكرنا سابقاً بكلمة “مصرِف”فقط لا غير. والبنك هو المؤسسة التي تقوم بجميع عمليات</a:t>
            </a:r>
            <a:endParaRPr lang="fr-FR" dirty="0"/>
          </a:p>
          <a:p>
            <a:pPr algn="r" rtl="1"/>
            <a:r>
              <a:rPr lang="ar-SA" dirty="0"/>
              <a:t>الائتمان بالإقراض والاقتراض لخدمة الأغراض التجارية, كما يمكن خلاله استمرار الأموال والودائع. وكلمة بنك تعود في الأساس إلى</a:t>
            </a:r>
            <a:r>
              <a:rPr lang="fr-FR" dirty="0"/>
              <a:t> </a:t>
            </a:r>
            <a:r>
              <a:rPr lang="ar-SA" u="sng" dirty="0">
                <a:hlinkClick r:id="rId6"/>
              </a:rPr>
              <a:t>اللغة الإنجليزية</a:t>
            </a:r>
            <a:r>
              <a:rPr lang="fr-FR" dirty="0"/>
              <a:t> , </a:t>
            </a:r>
            <a:r>
              <a:rPr lang="ar-SA" dirty="0"/>
              <a:t>حيث كانت تشير إلى نوع الطاولات الذي يستخدمه عاملو الصرافة في المصرف لتأدية عملهم , وقد كانت دارجة أيضاً في</a:t>
            </a:r>
            <a:r>
              <a:rPr lang="fr-FR" dirty="0"/>
              <a:t> </a:t>
            </a:r>
            <a:r>
              <a:rPr lang="ar-SA" u="sng" dirty="0">
                <a:hlinkClick r:id="rId7"/>
              </a:rPr>
              <a:t>الثقافة</a:t>
            </a:r>
            <a:r>
              <a:rPr lang="fr-FR" dirty="0"/>
              <a:t> </a:t>
            </a:r>
            <a:r>
              <a:rPr lang="ar-SA" dirty="0"/>
              <a:t>الإيطالية وجميع دول الإتحاد الأوروبي حتى اتسعت وغزت العالم بأسره , وأصبحت هي المصطلح الرائج في كل مكان</a:t>
            </a:r>
            <a:r>
              <a:rPr lang="fr-FR" dirty="0"/>
              <a:t> .</a:t>
            </a:r>
          </a:p>
          <a:p>
            <a:pPr algn="r" rtl="1"/>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r>
              <a:rPr lang="ar-DZ" b="1" dirty="0"/>
              <a:t>- تعريف المصارف الإسلامية: </a:t>
            </a:r>
            <a:r>
              <a:rPr lang="ar-DZ" dirty="0"/>
              <a:t>أشارت الأدبيات إلى عدة </a:t>
            </a:r>
            <a:r>
              <a:rPr lang="ar-DZ" dirty="0" err="1"/>
              <a:t>تعاريف</a:t>
            </a:r>
            <a:r>
              <a:rPr lang="ar-DZ" dirty="0"/>
              <a:t> للمصارف الإسلامية حيث عرفها الخضري "بأنها مؤسسة تقوم بتقديم خدمات مصرفية على أساس غير ربوي وتزاول فتح الحسابات الجارية وقبول الودائع الاستثمارية لاستخدامها في أنظمة السيولة السائدة في المصرف إلى جانب موارده المالية في تمويل المشروعات التجارية وفقا للمبادئ الإسلامية".</a:t>
            </a:r>
            <a:endParaRPr lang="fr-FR" dirty="0"/>
          </a:p>
          <a:p>
            <a:pPr algn="r" rtl="1"/>
            <a:r>
              <a:rPr lang="ar-SA" b="1" dirty="0" smtClean="0"/>
              <a:t>ضوابط عمل المصارف الإسلامية:</a:t>
            </a:r>
            <a:endParaRPr lang="fr-FR" dirty="0" smtClean="0"/>
          </a:p>
          <a:p>
            <a:pPr algn="r" rtl="1"/>
            <a:r>
              <a:rPr lang="ar-SA" dirty="0" smtClean="0"/>
              <a:t>يلتزم </a:t>
            </a:r>
            <a:r>
              <a:rPr lang="ar-SA" dirty="0"/>
              <a:t>المصرف الإسلامي في عمله بمجموعة من القواعد والضوابط الفقهية وذلك في استثمار ما لديه من أموال</a:t>
            </a:r>
            <a:r>
              <a:rPr lang="fr-FR" dirty="0" smtClean="0"/>
              <a:t>:</a:t>
            </a:r>
            <a:endParaRPr lang="ar-DZ" dirty="0" smtClean="0"/>
          </a:p>
          <a:p>
            <a:pPr algn="r" rtl="1">
              <a:buNone/>
            </a:pPr>
            <a:r>
              <a:rPr lang="ar-SA" b="1" dirty="0"/>
              <a:t>الغنم </a:t>
            </a:r>
            <a:r>
              <a:rPr lang="ar-SA" b="1" dirty="0" smtClean="0"/>
              <a:t>بالغرم</a:t>
            </a:r>
            <a:endParaRPr lang="ar-DZ" b="1" dirty="0" smtClean="0"/>
          </a:p>
          <a:p>
            <a:pPr algn="r" rtl="1">
              <a:buNone/>
            </a:pPr>
            <a:r>
              <a:rPr lang="ar-SA" b="1" dirty="0"/>
              <a:t>الخراج </a:t>
            </a:r>
            <a:r>
              <a:rPr lang="ar-SA" b="1" dirty="0" smtClean="0"/>
              <a:t>بالضمان</a:t>
            </a:r>
            <a:endParaRPr lang="ar-DZ" b="1" dirty="0" smtClean="0"/>
          </a:p>
          <a:p>
            <a:pPr algn="r" rtl="1">
              <a:buNone/>
            </a:pPr>
            <a:endParaRPr lang="fr-FR" dirty="0"/>
          </a:p>
          <a:p>
            <a:pPr algn="r" rtl="1">
              <a:buNone/>
            </a:pP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1890</Words>
  <Application>Microsoft Office PowerPoint</Application>
  <PresentationFormat>Affichage à l'écran (4:3)</PresentationFormat>
  <Paragraphs>74</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DJEMAA</dc:creator>
  <cp:lastModifiedBy>DJEMAA</cp:lastModifiedBy>
  <cp:revision>34</cp:revision>
  <dcterms:created xsi:type="dcterms:W3CDTF">2024-10-08T05:11:03Z</dcterms:created>
  <dcterms:modified xsi:type="dcterms:W3CDTF">2024-10-08T05:39:26Z</dcterms:modified>
</cp:coreProperties>
</file>