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5" r:id="rId6"/>
    <p:sldId id="267" r:id="rId7"/>
    <p:sldId id="272" r:id="rId8"/>
    <p:sldId id="273" r:id="rId9"/>
    <p:sldId id="274" r:id="rId10"/>
    <p:sldId id="268" r:id="rId11"/>
    <p:sldId id="269" r:id="rId12"/>
    <p:sldId id="270" r:id="rId13"/>
    <p:sldId id="271"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62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A911D3D-C789-4110-B024-BD26E645DF83}" type="datetimeFigureOut">
              <a:rPr lang="fr-FR" smtClean="0"/>
              <a:pPr/>
              <a:t>23/10/2023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DF58B8-FAF1-4853-BBB0-99E1EB6AEA7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11D3D-C789-4110-B024-BD26E645DF83}" type="datetimeFigureOut">
              <a:rPr lang="fr-FR" smtClean="0"/>
              <a:pPr/>
              <a:t>23/10/2023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F58B8-FAF1-4853-BBB0-99E1EB6AEA7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4" name="Picture 14" descr="Concept De Respect De L'environnement Avec Voiture écologique | Vecteur  Premium"/>
          <p:cNvPicPr>
            <a:picLocks noChangeAspect="1" noChangeArrowheads="1"/>
          </p:cNvPicPr>
          <p:nvPr/>
        </p:nvPicPr>
        <p:blipFill>
          <a:blip r:embed="rId2">
            <a:lum bright="10000"/>
          </a:blip>
          <a:srcRect/>
          <a:stretch>
            <a:fillRect/>
          </a:stretch>
        </p:blipFill>
        <p:spPr bwMode="auto">
          <a:xfrm>
            <a:off x="0" y="0"/>
            <a:ext cx="9144000" cy="6500834"/>
          </a:xfrm>
          <a:prstGeom prst="rect">
            <a:avLst/>
          </a:prstGeom>
          <a:ln>
            <a:noFill/>
          </a:ln>
          <a:effectLst>
            <a:softEdge rad="112500"/>
          </a:effectLst>
        </p:spPr>
      </p:pic>
      <p:sp>
        <p:nvSpPr>
          <p:cNvPr id="2" name="Titre 1"/>
          <p:cNvSpPr>
            <a:spLocks noGrp="1"/>
          </p:cNvSpPr>
          <p:nvPr>
            <p:ph type="ctrTitle"/>
          </p:nvPr>
        </p:nvSpPr>
        <p:spPr>
          <a:xfrm>
            <a:off x="0" y="1571612"/>
            <a:ext cx="5500694" cy="500066"/>
          </a:xfrm>
        </p:spPr>
        <p:txBody>
          <a:bodyPr>
            <a:normAutofit fontScale="90000"/>
          </a:bodyPr>
          <a:lstStyle/>
          <a:p>
            <a:r>
              <a:rPr lang="ar-DZ" dirty="0" smtClean="0">
                <a:solidFill>
                  <a:srgbClr val="00B050"/>
                </a:solidFill>
              </a:rPr>
              <a:t>المسؤولية الاجتماعية </a:t>
            </a:r>
            <a:br>
              <a:rPr lang="ar-DZ" dirty="0" smtClean="0">
                <a:solidFill>
                  <a:srgbClr val="00B050"/>
                </a:solidFill>
              </a:rPr>
            </a:br>
            <a:r>
              <a:rPr lang="ar-DZ" dirty="0" smtClean="0">
                <a:solidFill>
                  <a:srgbClr val="00B050"/>
                </a:solidFill>
              </a:rPr>
              <a:t>للمؤسسات</a:t>
            </a:r>
            <a:r>
              <a:rPr lang="fr-FR" dirty="0" smtClean="0">
                <a:solidFill>
                  <a:srgbClr val="00B050"/>
                </a:solidFill>
              </a:rPr>
              <a:t/>
            </a:r>
            <a:br>
              <a:rPr lang="fr-FR" dirty="0" smtClean="0">
                <a:solidFill>
                  <a:srgbClr val="00B050"/>
                </a:solidFill>
              </a:rPr>
            </a:br>
            <a:r>
              <a:rPr lang="fr-FR" dirty="0" smtClean="0">
                <a:solidFill>
                  <a:srgbClr val="00B050"/>
                </a:solidFill>
              </a:rPr>
              <a:t>RSE </a:t>
            </a:r>
            <a:br>
              <a:rPr lang="fr-FR" dirty="0" smtClean="0">
                <a:solidFill>
                  <a:srgbClr val="00B050"/>
                </a:solidFill>
              </a:rPr>
            </a:br>
            <a:r>
              <a:rPr lang="fr-FR" dirty="0" smtClean="0">
                <a:solidFill>
                  <a:srgbClr val="00B050"/>
                </a:solidFill>
              </a:rPr>
              <a:t>responsabilité </a:t>
            </a:r>
            <a:r>
              <a:rPr lang="fr-FR" dirty="0" err="1" smtClean="0">
                <a:solidFill>
                  <a:srgbClr val="00B050"/>
                </a:solidFill>
              </a:rPr>
              <a:t>soicétale</a:t>
            </a:r>
            <a:r>
              <a:rPr lang="fr-FR" dirty="0" smtClean="0">
                <a:solidFill>
                  <a:srgbClr val="00B050"/>
                </a:solidFill>
              </a:rPr>
              <a:t> des entreprises</a:t>
            </a:r>
            <a:r>
              <a:rPr lang="ar-DZ" dirty="0" smtClean="0">
                <a:solidFill>
                  <a:srgbClr val="00B050"/>
                </a:solidFill>
              </a:rPr>
              <a:t> </a:t>
            </a:r>
            <a:endParaRPr lang="fr-FR" dirty="0">
              <a:solidFill>
                <a:srgbClr val="00B050"/>
              </a:solidFill>
            </a:endParaRPr>
          </a:p>
        </p:txBody>
      </p:sp>
      <p:sp>
        <p:nvSpPr>
          <p:cNvPr id="3" name="Sous-titre 2"/>
          <p:cNvSpPr>
            <a:spLocks noGrp="1"/>
          </p:cNvSpPr>
          <p:nvPr>
            <p:ph type="subTitle" idx="1"/>
          </p:nvPr>
        </p:nvSpPr>
        <p:spPr>
          <a:xfrm>
            <a:off x="1285852" y="5357826"/>
            <a:ext cx="6400800" cy="1752600"/>
          </a:xfrm>
        </p:spPr>
        <p:txBody>
          <a:bodyPr>
            <a:normAutofit/>
          </a:bodyPr>
          <a:lstStyle/>
          <a:p>
            <a:r>
              <a:rPr lang="ar-DZ" sz="2400" b="1" i="1" u="sng" dirty="0" smtClean="0">
                <a:solidFill>
                  <a:schemeClr val="accent6">
                    <a:lumMod val="50000"/>
                  </a:schemeClr>
                </a:solidFill>
                <a:effectLst>
                  <a:outerShdw blurRad="38100" dist="38100" dir="2700000" algn="tl">
                    <a:srgbClr val="000000">
                      <a:alpha val="43137"/>
                    </a:srgbClr>
                  </a:outerShdw>
                </a:effectLst>
              </a:rPr>
              <a:t>مقدمة من طرف : الأستاذة الدكتورة برجم حنان</a:t>
            </a:r>
            <a:endParaRPr lang="fr-FR" sz="2400" b="1" i="1" u="sng" dirty="0">
              <a:solidFill>
                <a:schemeClr val="accent6">
                  <a:lumMod val="50000"/>
                </a:schemeClr>
              </a:solidFill>
              <a:effectLst>
                <a:outerShdw blurRad="38100" dist="38100" dir="2700000" algn="tl">
                  <a:srgbClr val="000000">
                    <a:alpha val="43137"/>
                  </a:srgbClr>
                </a:outerShdw>
              </a:effectLst>
            </a:endParaRPr>
          </a:p>
        </p:txBody>
      </p:sp>
      <p:sp>
        <p:nvSpPr>
          <p:cNvPr id="10244" name="AutoShape 4" descr="Comment intègrer le respect de l'environnement dans une démarche RS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6" name="AutoShape 6" descr="Comment intègrer le respect de l'environnement dans une démarche RS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8" name="AutoShape 8" descr="Comment allier création d'entreprise à l'international et respect de l' environnement ? - AS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50" name="AutoShape 10" descr="Comment allier création d'entreprise à l'international et respect de l' environnement ? - AS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52" name="AutoShape 12" descr="Comment allier création d'entreprise à l'international et respect de l' environnement ? - AS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قضايا المسؤولية الاجتماعية </a:t>
            </a:r>
            <a:endParaRPr lang="fr-FR" dirty="0"/>
          </a:p>
        </p:txBody>
      </p:sp>
      <p:sp>
        <p:nvSpPr>
          <p:cNvPr id="3" name="Espace réservé du contenu 2"/>
          <p:cNvSpPr>
            <a:spLocks noGrp="1"/>
          </p:cNvSpPr>
          <p:nvPr>
            <p:ph idx="1"/>
          </p:nvPr>
        </p:nvSpPr>
        <p:spPr>
          <a:xfrm>
            <a:off x="3786182" y="1600200"/>
            <a:ext cx="4900618" cy="4525963"/>
          </a:xfrm>
        </p:spPr>
        <p:txBody>
          <a:bodyPr>
            <a:normAutofit/>
          </a:bodyPr>
          <a:lstStyle/>
          <a:p>
            <a:pPr algn="just" rtl="1"/>
            <a:r>
              <a:rPr lang="ar-DZ" sz="2000" dirty="0" smtClean="0"/>
              <a:t>البيئة الطبيعية :تلوث الهواء والماء والتربة </a:t>
            </a:r>
          </a:p>
          <a:p>
            <a:pPr algn="just" rtl="1"/>
            <a:r>
              <a:rPr lang="ar-DZ" sz="2000" dirty="0" smtClean="0"/>
              <a:t>حماية حقوق المستهلكين :حق الأمان، حق العلم، حق الاختيار، حق الكلام</a:t>
            </a:r>
          </a:p>
          <a:p>
            <a:pPr algn="just" rtl="1"/>
            <a:r>
              <a:rPr lang="ar-DZ" sz="2000" dirty="0" smtClean="0"/>
              <a:t>التنوع :توفر فرص متساوية للتوظيف، والدمج، وتقدير كيفية مساهمة الفروق في النجاح، عدم التمييز العنصري واحترام التنوع </a:t>
            </a:r>
            <a:r>
              <a:rPr lang="ar-DZ" sz="2000" dirty="0" err="1" smtClean="0"/>
              <a:t>الديمغرافي</a:t>
            </a:r>
            <a:endParaRPr lang="ar-DZ" sz="2000" dirty="0" smtClean="0"/>
          </a:p>
          <a:p>
            <a:pPr algn="just" rtl="1"/>
            <a:r>
              <a:rPr lang="ar-DZ" sz="2000" dirty="0" smtClean="0"/>
              <a:t>العلاقات الاجتماعية :مواضيع المساواة، والأفراد الأقل خطا في المجتمع والصحة والسلامة، والتعليم والرفاهية العامة</a:t>
            </a:r>
          </a:p>
          <a:p>
            <a:pPr algn="just" rtl="1"/>
            <a:endParaRPr lang="fr-FR" sz="2000" dirty="0"/>
          </a:p>
        </p:txBody>
      </p:sp>
      <p:pic>
        <p:nvPicPr>
          <p:cNvPr id="4098" name="Picture 2" descr="Gender Discrimination in the Workplace - Martin Bullock Lawyers"/>
          <p:cNvPicPr>
            <a:picLocks noChangeAspect="1" noChangeArrowheads="1"/>
          </p:cNvPicPr>
          <p:nvPr/>
        </p:nvPicPr>
        <p:blipFill>
          <a:blip r:embed="rId2"/>
          <a:srcRect/>
          <a:stretch>
            <a:fillRect/>
          </a:stretch>
        </p:blipFill>
        <p:spPr bwMode="auto">
          <a:xfrm>
            <a:off x="214282" y="2000240"/>
            <a:ext cx="2857500" cy="21431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Kiabi</a:t>
            </a:r>
            <a:r>
              <a:rPr lang="fr-FR" dirty="0" smtClean="0"/>
              <a:t> environnement</a:t>
            </a:r>
            <a:endParaRPr lang="fr-FR" dirty="0"/>
          </a:p>
        </p:txBody>
      </p:sp>
      <p:sp>
        <p:nvSpPr>
          <p:cNvPr id="3" name="Espace réservé du contenu 2"/>
          <p:cNvSpPr>
            <a:spLocks noGrp="1"/>
          </p:cNvSpPr>
          <p:nvPr>
            <p:ph idx="1"/>
          </p:nvPr>
        </p:nvSpPr>
        <p:spPr/>
        <p:txBody>
          <a:bodyPr/>
          <a:lstStyle/>
          <a:p>
            <a:endParaRPr lang="fr-FR" dirty="0"/>
          </a:p>
        </p:txBody>
      </p:sp>
      <p:pic>
        <p:nvPicPr>
          <p:cNvPr id="3074" name="Picture 2" descr="Chaussettes garçons - taille 1/2A - Kiabi"/>
          <p:cNvPicPr>
            <a:picLocks noChangeAspect="1" noChangeArrowheads="1"/>
          </p:cNvPicPr>
          <p:nvPr/>
        </p:nvPicPr>
        <p:blipFill>
          <a:blip r:embed="rId2"/>
          <a:srcRect/>
          <a:stretch>
            <a:fillRect/>
          </a:stretch>
        </p:blipFill>
        <p:spPr bwMode="auto">
          <a:xfrm>
            <a:off x="214282" y="1500174"/>
            <a:ext cx="3333750" cy="4533902"/>
          </a:xfrm>
          <a:prstGeom prst="rect">
            <a:avLst/>
          </a:prstGeom>
          <a:noFill/>
        </p:spPr>
      </p:pic>
      <p:pic>
        <p:nvPicPr>
          <p:cNvPr id="3076" name="Picture 4" descr="Chaussettes pour hommes en vente à Alger | Facebook Marketplace | Facebook"/>
          <p:cNvPicPr>
            <a:picLocks noChangeAspect="1" noChangeArrowheads="1"/>
          </p:cNvPicPr>
          <p:nvPr/>
        </p:nvPicPr>
        <p:blipFill>
          <a:blip r:embed="rId3"/>
          <a:srcRect/>
          <a:stretch>
            <a:fillRect/>
          </a:stretch>
        </p:blipFill>
        <p:spPr bwMode="auto">
          <a:xfrm>
            <a:off x="4000496" y="1571612"/>
            <a:ext cx="3286148" cy="42862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descr="Comment bien gérer la fin de vie de vos produits avec Kiabi"/>
          <p:cNvPicPr>
            <a:picLocks noChangeAspect="1" noChangeArrowheads="1"/>
          </p:cNvPicPr>
          <p:nvPr/>
        </p:nvPicPr>
        <p:blipFill>
          <a:blip r:embed="rId2" cstate="print"/>
          <a:srcRect/>
          <a:stretch>
            <a:fillRect/>
          </a:stretch>
        </p:blipFill>
        <p:spPr bwMode="auto">
          <a:xfrm>
            <a:off x="2143108" y="1428736"/>
            <a:ext cx="4572032" cy="42148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3357563"/>
            <a:ext cx="8229600" cy="1285884"/>
          </a:xfrm>
        </p:spPr>
        <p:txBody>
          <a:bodyPr/>
          <a:lstStyle/>
          <a:p>
            <a:pPr algn="ctr"/>
            <a:r>
              <a:rPr lang="fr-FR" dirty="0" smtClean="0"/>
              <a:t>Merci pour votre attention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smtClean="0"/>
              <a:t>المسؤولية الاجتماعية.</a:t>
            </a:r>
            <a:br>
              <a:rPr lang="ar-DZ" b="1" dirty="0" smtClean="0"/>
            </a:br>
            <a:endParaRPr lang="fr-FR" dirty="0"/>
          </a:p>
        </p:txBody>
      </p:sp>
      <p:sp>
        <p:nvSpPr>
          <p:cNvPr id="3" name="Espace réservé du contenu 2"/>
          <p:cNvSpPr>
            <a:spLocks noGrp="1"/>
          </p:cNvSpPr>
          <p:nvPr>
            <p:ph idx="1"/>
          </p:nvPr>
        </p:nvSpPr>
        <p:spPr>
          <a:xfrm>
            <a:off x="2714612" y="1600200"/>
            <a:ext cx="5972188" cy="4525963"/>
          </a:xfrm>
        </p:spPr>
        <p:txBody>
          <a:bodyPr>
            <a:normAutofit/>
          </a:bodyPr>
          <a:lstStyle/>
          <a:p>
            <a:pPr algn="just" rtl="1"/>
            <a:r>
              <a:rPr lang="ar-DZ" sz="2000" dirty="0" smtClean="0"/>
              <a:t>بات </a:t>
            </a:r>
            <a:r>
              <a:rPr lang="ar-DZ" sz="2000" dirty="0"/>
              <a:t>من الواضح بأن المنظمات الاقتصادية تواجه اليوم تحديات كبيرة وكثيرة </a:t>
            </a:r>
            <a:r>
              <a:rPr lang="ar-DZ" sz="2000" dirty="0" smtClean="0"/>
              <a:t>في مسيرة </a:t>
            </a:r>
            <a:r>
              <a:rPr lang="ar-DZ" sz="2000" dirty="0"/>
              <a:t>عملها وتفاعلها المنشود مع السوق والمجتمع، وذلك سعيا لتحقيق الاستجابة </a:t>
            </a:r>
            <a:r>
              <a:rPr lang="ar-DZ" sz="2000" dirty="0" smtClean="0"/>
              <a:t>الدقيقة لتوجهات </a:t>
            </a:r>
            <a:r>
              <a:rPr lang="ar-DZ" sz="2000" dirty="0"/>
              <a:t>واحتياجات ورغبات المجتمع، وعليه يعد امتلاك القوة التأثيرية لهذه </a:t>
            </a:r>
            <a:r>
              <a:rPr lang="ar-DZ" sz="2000" dirty="0" smtClean="0"/>
              <a:t>المنظمات المختلفة </a:t>
            </a:r>
            <a:r>
              <a:rPr lang="ar-DZ" sz="2000" dirty="0"/>
              <a:t>مؤشرا لمقدار انتمائها الحقيقي للمجتمع.</a:t>
            </a:r>
          </a:p>
          <a:p>
            <a:pPr algn="just" rtl="1"/>
            <a:r>
              <a:rPr lang="ar-DZ" sz="2000" dirty="0"/>
              <a:t>وتأسيسا على ذلك أصبحت المسؤولية الاجتماعية جزء من إستراتيجية </a:t>
            </a:r>
            <a:r>
              <a:rPr lang="ar-DZ" sz="2000" dirty="0" smtClean="0"/>
              <a:t>المنظمات الحديثة </a:t>
            </a:r>
            <a:r>
              <a:rPr lang="ar-DZ" sz="2000" dirty="0"/>
              <a:t>للتفاعل مع البيئة بكل متغيراتها، فضلا عن تحقيق أهدافها الإستراتيجية </a:t>
            </a:r>
            <a:r>
              <a:rPr lang="ar-DZ" sz="2000" dirty="0" smtClean="0"/>
              <a:t>التقليدية في </a:t>
            </a:r>
            <a:r>
              <a:rPr lang="ar-DZ" sz="2000" dirty="0"/>
              <a:t>الربح والبقاء والنمو، ولعل النشاط التسويقي يعد العنصر الأهم في اتصال </a:t>
            </a:r>
            <a:r>
              <a:rPr lang="ar-DZ" sz="2000" dirty="0" smtClean="0"/>
              <a:t>المنظمة بالمجتمع </a:t>
            </a:r>
            <a:r>
              <a:rPr lang="ar-DZ" sz="2000" dirty="0"/>
              <a:t>عبر ما تقدمه من سلع وخدمات مختلفة، وعليه أصبحت المسؤولية </a:t>
            </a:r>
            <a:r>
              <a:rPr lang="ar-DZ" sz="2000" dirty="0" smtClean="0"/>
              <a:t>الاجتماعية بمنظورها </a:t>
            </a:r>
            <a:r>
              <a:rPr lang="ar-DZ" sz="2000" dirty="0"/>
              <a:t>التسويقي الأكثر وضوحا لدى الطرفين (المنظمة، المجتمع)، فما هو </a:t>
            </a:r>
            <a:r>
              <a:rPr lang="ar-DZ" sz="2000" dirty="0" smtClean="0"/>
              <a:t>مفهوم المسؤولية </a:t>
            </a:r>
            <a:r>
              <a:rPr lang="ar-DZ" sz="2000" dirty="0"/>
              <a:t>الاجتماعية؟.</a:t>
            </a:r>
            <a:endParaRPr lang="fr-FR" sz="2000" dirty="0"/>
          </a:p>
        </p:txBody>
      </p:sp>
      <p:pic>
        <p:nvPicPr>
          <p:cNvPr id="9218" name="Picture 2" descr="La RSE, facteur d'attachement à l'entreprise et d'efficacité pour les  salariés"/>
          <p:cNvPicPr>
            <a:picLocks noChangeAspect="1" noChangeArrowheads="1"/>
          </p:cNvPicPr>
          <p:nvPr/>
        </p:nvPicPr>
        <p:blipFill>
          <a:blip r:embed="rId2"/>
          <a:srcRect/>
          <a:stretch>
            <a:fillRect/>
          </a:stretch>
        </p:blipFill>
        <p:spPr bwMode="auto">
          <a:xfrm>
            <a:off x="0" y="428604"/>
            <a:ext cx="2571767" cy="50720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ar-DZ" dirty="0" smtClean="0"/>
              <a:t>تعريف المسؤولية الاجتماعية للمؤسسات </a:t>
            </a:r>
            <a:endParaRPr lang="fr-FR" dirty="0"/>
          </a:p>
        </p:txBody>
      </p:sp>
      <p:sp>
        <p:nvSpPr>
          <p:cNvPr id="3" name="Espace réservé du contenu 2"/>
          <p:cNvSpPr>
            <a:spLocks noGrp="1"/>
          </p:cNvSpPr>
          <p:nvPr>
            <p:ph idx="1"/>
          </p:nvPr>
        </p:nvSpPr>
        <p:spPr>
          <a:xfrm>
            <a:off x="2214546" y="1600200"/>
            <a:ext cx="6472254" cy="4525963"/>
          </a:xfrm>
        </p:spPr>
        <p:txBody>
          <a:bodyPr>
            <a:normAutofit/>
          </a:bodyPr>
          <a:lstStyle/>
          <a:p>
            <a:pPr algn="just" rtl="1"/>
            <a:r>
              <a:rPr lang="fr-FR" dirty="0"/>
              <a:t>" </a:t>
            </a:r>
            <a:r>
              <a:rPr lang="fr-FR" sz="2000" dirty="0"/>
              <a:t>P</a:t>
            </a:r>
            <a:r>
              <a:rPr lang="fr-FR" dirty="0"/>
              <a:t>. </a:t>
            </a:r>
            <a:r>
              <a:rPr lang="fr-FR" sz="2000" dirty="0"/>
              <a:t>Drucker </a:t>
            </a:r>
            <a:r>
              <a:rPr lang="ar-DZ" sz="2000" dirty="0" smtClean="0"/>
              <a:t>عرفها على </a:t>
            </a:r>
            <a:r>
              <a:rPr lang="ar-DZ" sz="2000" dirty="0" err="1" smtClean="0"/>
              <a:t>انها</a:t>
            </a:r>
            <a:r>
              <a:rPr lang="ar-DZ" sz="2000" dirty="0" smtClean="0"/>
              <a:t> :</a:t>
            </a:r>
            <a:endParaRPr lang="ar-DZ" sz="2000" dirty="0"/>
          </a:p>
          <a:p>
            <a:pPr algn="just" rtl="1"/>
            <a:r>
              <a:rPr lang="ar-DZ" sz="2000" dirty="0"/>
              <a:t>التزام المؤسسة تجاه المجتمع الذي تعمل فيه"، </a:t>
            </a:r>
            <a:r>
              <a:rPr lang="ar-DZ" sz="2000" dirty="0" smtClean="0"/>
              <a:t>وقد </a:t>
            </a:r>
            <a:r>
              <a:rPr lang="ar-DZ" sz="2000" dirty="0"/>
              <a:t>شكل هذا التعريف منطلق </a:t>
            </a:r>
            <a:r>
              <a:rPr lang="ar-DZ" sz="2000" dirty="0" smtClean="0"/>
              <a:t>لدراسات لاحقة </a:t>
            </a:r>
            <a:r>
              <a:rPr lang="ar-DZ" sz="2000" dirty="0"/>
              <a:t>فتحت الباب واسعا لدراسة الموضوع في اتجاهات </a:t>
            </a:r>
            <a:r>
              <a:rPr lang="ar-DZ" sz="2000" dirty="0" err="1"/>
              <a:t>و</a:t>
            </a:r>
            <a:r>
              <a:rPr lang="ar-DZ" sz="2000" dirty="0"/>
              <a:t> توجهات مختلفة</a:t>
            </a:r>
            <a:r>
              <a:rPr lang="ar-DZ" sz="2000" dirty="0" smtClean="0"/>
              <a:t>.</a:t>
            </a:r>
          </a:p>
          <a:p>
            <a:pPr algn="just" rtl="1"/>
            <a:r>
              <a:rPr lang="ar-DZ" sz="2000" dirty="0" smtClean="0"/>
              <a:t>المسؤولية </a:t>
            </a:r>
            <a:r>
              <a:rPr lang="ar-DZ" sz="2000" dirty="0"/>
              <a:t>الاجتماعية هي مجموعة من القرارات والأفعال تتخذها </a:t>
            </a:r>
            <a:r>
              <a:rPr lang="ar-DZ" sz="2000" dirty="0" smtClean="0"/>
              <a:t>المنظمة للوصول </a:t>
            </a:r>
            <a:r>
              <a:rPr lang="ar-DZ" sz="2000" dirty="0"/>
              <a:t>إلى تحقيق وتقوية القيم السائدة في المجتمع، والتي تتمثل في نهاية الأمر </a:t>
            </a:r>
            <a:r>
              <a:rPr lang="ar-DZ" sz="2000" dirty="0" smtClean="0"/>
              <a:t>جزءا من </a:t>
            </a:r>
            <a:r>
              <a:rPr lang="ar-DZ" sz="2000" dirty="0"/>
              <a:t>المنافع الاقتصادية المباشرة لإدارات المنظمات والتي تسعى إلى تحقيقها كجزء </a:t>
            </a:r>
            <a:r>
              <a:rPr lang="ar-DZ" sz="2000" dirty="0" smtClean="0"/>
              <a:t>من إستراتيجيتها.</a:t>
            </a:r>
            <a:endParaRPr lang="fr-FR" sz="2000" dirty="0" smtClean="0"/>
          </a:p>
          <a:p>
            <a:pPr algn="just" rtl="1"/>
            <a:r>
              <a:rPr lang="ar-DZ" sz="2000" dirty="0" smtClean="0"/>
              <a:t>تعريف الاتحاد </a:t>
            </a:r>
            <a:r>
              <a:rPr lang="ar-DZ" sz="2000" dirty="0" err="1" smtClean="0"/>
              <a:t>الاوروبي</a:t>
            </a:r>
            <a:r>
              <a:rPr lang="ar-DZ" sz="2000" dirty="0" smtClean="0"/>
              <a:t> : عام 2001 : الاندماج التطوعي </a:t>
            </a:r>
            <a:r>
              <a:rPr lang="ar-DZ" sz="2000" dirty="0" err="1" smtClean="0"/>
              <a:t>او</a:t>
            </a:r>
            <a:r>
              <a:rPr lang="ar-DZ" sz="2000" dirty="0" smtClean="0"/>
              <a:t> </a:t>
            </a:r>
            <a:r>
              <a:rPr lang="ar-DZ" sz="2000" dirty="0" err="1" smtClean="0"/>
              <a:t>الارادي</a:t>
            </a:r>
            <a:r>
              <a:rPr lang="ar-DZ" sz="2000" dirty="0" smtClean="0"/>
              <a:t> في القضايا الاجتماعية والبيئية للمؤسسات </a:t>
            </a:r>
            <a:r>
              <a:rPr lang="ar-DZ" sz="2000" dirty="0" err="1" smtClean="0"/>
              <a:t>و</a:t>
            </a:r>
            <a:r>
              <a:rPr lang="ar-DZ" sz="2000" dirty="0" smtClean="0"/>
              <a:t> </a:t>
            </a:r>
            <a:r>
              <a:rPr lang="ar-DZ" sz="2000" dirty="0" err="1" smtClean="0"/>
              <a:t>ارتبتطها</a:t>
            </a:r>
            <a:r>
              <a:rPr lang="ar-DZ" sz="2000" dirty="0" smtClean="0"/>
              <a:t> بالممارسات التجارية </a:t>
            </a:r>
            <a:r>
              <a:rPr lang="ar-DZ" sz="2000" dirty="0" err="1" smtClean="0"/>
              <a:t>و</a:t>
            </a:r>
            <a:r>
              <a:rPr lang="ar-DZ" sz="2000" dirty="0" smtClean="0"/>
              <a:t> علاقة المؤسسة بالمجتمع </a:t>
            </a:r>
            <a:r>
              <a:rPr lang="ar-DZ" sz="2000" dirty="0" err="1" smtClean="0"/>
              <a:t>و</a:t>
            </a:r>
            <a:r>
              <a:rPr lang="ar-DZ" sz="2000" dirty="0" smtClean="0"/>
              <a:t> </a:t>
            </a:r>
            <a:r>
              <a:rPr lang="ar-DZ" sz="2000" dirty="0" err="1" smtClean="0"/>
              <a:t>الاطراف</a:t>
            </a:r>
            <a:r>
              <a:rPr lang="ar-DZ" sz="2000" dirty="0" smtClean="0"/>
              <a:t> الفاعلة .</a:t>
            </a:r>
            <a:endParaRPr lang="fr-FR" sz="2000" dirty="0"/>
          </a:p>
        </p:txBody>
      </p:sp>
      <p:pic>
        <p:nvPicPr>
          <p:cNvPr id="8194" name="Picture 2" descr="Responsabilité sociétale des entreprises (RSE)"/>
          <p:cNvPicPr>
            <a:picLocks noChangeAspect="1" noChangeArrowheads="1"/>
          </p:cNvPicPr>
          <p:nvPr/>
        </p:nvPicPr>
        <p:blipFill>
          <a:blip r:embed="rId2"/>
          <a:srcRect/>
          <a:stretch>
            <a:fillRect/>
          </a:stretch>
        </p:blipFill>
        <p:spPr bwMode="auto">
          <a:xfrm>
            <a:off x="0" y="928670"/>
            <a:ext cx="2214546" cy="45720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smtClean="0"/>
              <a:t>أبعاد المسؤولية الاجتماعية</a:t>
            </a:r>
            <a:endParaRPr lang="fr-FR" dirty="0"/>
          </a:p>
        </p:txBody>
      </p:sp>
      <p:sp>
        <p:nvSpPr>
          <p:cNvPr id="3" name="Espace réservé du contenu 2"/>
          <p:cNvSpPr>
            <a:spLocks noGrp="1"/>
          </p:cNvSpPr>
          <p:nvPr>
            <p:ph idx="1"/>
          </p:nvPr>
        </p:nvSpPr>
        <p:spPr>
          <a:xfrm>
            <a:off x="3428992" y="1600200"/>
            <a:ext cx="5257808" cy="4525963"/>
          </a:xfrm>
        </p:spPr>
        <p:txBody>
          <a:bodyPr>
            <a:normAutofit fontScale="92500" lnSpcReduction="10000"/>
          </a:bodyPr>
          <a:lstStyle/>
          <a:p>
            <a:pPr algn="just" rtl="1"/>
            <a:r>
              <a:rPr lang="ar-DZ" sz="1800" dirty="0" smtClean="0"/>
              <a:t>قرارات المؤسسة تكون  ذات بعد أخلاقي وإنساني واجتماعي للمساهمة في رقي حياة الفرد حتى عدت هذه المنظمات التي تتبنى </a:t>
            </a:r>
            <a:r>
              <a:rPr lang="ar-DZ" sz="1800" dirty="0" err="1" smtClean="0"/>
              <a:t>المسؤوليةالاجتماعية</a:t>
            </a:r>
            <a:r>
              <a:rPr lang="ar-DZ" sz="1800" dirty="0" smtClean="0"/>
              <a:t>  </a:t>
            </a:r>
            <a:r>
              <a:rPr lang="fr-FR" sz="1800" dirty="0" smtClean="0"/>
              <a:t>Marketing </a:t>
            </a:r>
            <a:r>
              <a:rPr lang="fr-FR" sz="1800" dirty="0" err="1" smtClean="0"/>
              <a:t>citizenship</a:t>
            </a:r>
            <a:r>
              <a:rPr lang="fr-FR" sz="1800" dirty="0" smtClean="0"/>
              <a:t> " </a:t>
            </a:r>
            <a:r>
              <a:rPr lang="ar-DZ" sz="1800" dirty="0" smtClean="0"/>
              <a:t>ب"مواطنة التسويق</a:t>
            </a:r>
          </a:p>
          <a:p>
            <a:pPr algn="just" rtl="1"/>
            <a:r>
              <a:rPr lang="ar-DZ" sz="1800" dirty="0" smtClean="0"/>
              <a:t> من خلال اهتمامها بالجوانب الاقتصادية والقانونية والأخلاقية والإنسانية (الأعمال الخيرية) عند بناء إستراتيجيتها التسويقية</a:t>
            </a:r>
          </a:p>
          <a:p>
            <a:pPr algn="just" rtl="1"/>
            <a:r>
              <a:rPr lang="ar-DZ" sz="1800" dirty="0" smtClean="0">
                <a:solidFill>
                  <a:srgbClr val="FF0000"/>
                </a:solidFill>
              </a:rPr>
              <a:t>البعد الاقتصادي :</a:t>
            </a:r>
            <a:r>
              <a:rPr lang="ar-DZ" sz="1800" dirty="0" smtClean="0"/>
              <a:t>يتمثل ومنذ القدم في عمل المنظمات على تحقيق الأرباح وزيادة العائد على الاستثمار للمساهمين في الشركة، فضلا عن مسؤوليتها في توفير أجواء العمل المناسبة وحماية العاملين من أخطار العمل مع ضمان حقهم في العمل </a:t>
            </a:r>
          </a:p>
          <a:p>
            <a:pPr algn="just" rtl="1"/>
            <a:r>
              <a:rPr lang="ar-DZ" sz="1800" i="1" dirty="0" smtClean="0">
                <a:solidFill>
                  <a:schemeClr val="accent4">
                    <a:lumMod val="75000"/>
                  </a:schemeClr>
                </a:solidFill>
              </a:rPr>
              <a:t>شركة</a:t>
            </a:r>
            <a:r>
              <a:rPr lang="fr-FR" sz="1800" i="1" dirty="0" smtClean="0">
                <a:solidFill>
                  <a:schemeClr val="accent4">
                    <a:lumMod val="75000"/>
                  </a:schemeClr>
                </a:solidFill>
              </a:rPr>
              <a:t>(BMW)</a:t>
            </a:r>
            <a:r>
              <a:rPr lang="ar-DZ" sz="1800" i="1" dirty="0" smtClean="0">
                <a:solidFill>
                  <a:schemeClr val="accent4">
                    <a:lumMod val="75000"/>
                  </a:schemeClr>
                </a:solidFill>
              </a:rPr>
              <a:t> قامت بتخفيض عدد ساعات العمل من 37 ساعة أسبوعيا إلى ( 31 ساعة)، مع إبقاء مستوى الأجور على حاله.</a:t>
            </a:r>
          </a:p>
          <a:p>
            <a:pPr algn="just" rtl="1"/>
            <a:r>
              <a:rPr lang="ar-DZ" sz="1800" b="1" i="1" u="sng" dirty="0" smtClean="0">
                <a:solidFill>
                  <a:srgbClr val="FF0000"/>
                </a:solidFill>
                <a:effectLst>
                  <a:outerShdw blurRad="38100" dist="38100" dir="2700000" algn="tl">
                    <a:srgbClr val="000000">
                      <a:alpha val="43137"/>
                    </a:srgbClr>
                  </a:outerShdw>
                </a:effectLst>
              </a:rPr>
              <a:t>البعد القانوني </a:t>
            </a:r>
            <a:r>
              <a:rPr lang="ar-DZ" sz="1800" dirty="0" smtClean="0"/>
              <a:t>يمثل التزام المنظمة بالقوانين والتشريعات والأنظمة التي تسنها الدولة أو المجتمع والتي تعتبر بمثابة تشجيع وإلزام لهذه المنظمات بأن تنتهج سلوك </a:t>
            </a:r>
            <a:r>
              <a:rPr lang="ar-DZ" sz="1800" dirty="0" err="1" smtClean="0"/>
              <a:t>مسؤول</a:t>
            </a:r>
            <a:r>
              <a:rPr lang="ar-DZ" sz="1800" dirty="0" smtClean="0"/>
              <a:t> ومقبول في أنشطتها أو مخرجاتها المقدمة للمجتمع.</a:t>
            </a:r>
          </a:p>
          <a:p>
            <a:pPr algn="just" rtl="1"/>
            <a:r>
              <a:rPr lang="ar-DZ" sz="1800" i="1" dirty="0" smtClean="0">
                <a:solidFill>
                  <a:schemeClr val="accent4">
                    <a:lumMod val="75000"/>
                  </a:schemeClr>
                </a:solidFill>
              </a:rPr>
              <a:t>مثلا : </a:t>
            </a:r>
            <a:r>
              <a:rPr lang="ar-DZ" sz="1800" i="1" dirty="0" err="1" smtClean="0">
                <a:solidFill>
                  <a:schemeClr val="accent4">
                    <a:lumMod val="75000"/>
                  </a:schemeClr>
                </a:solidFill>
              </a:rPr>
              <a:t>اساليب</a:t>
            </a:r>
            <a:r>
              <a:rPr lang="ar-DZ" sz="1800" i="1" dirty="0" smtClean="0">
                <a:solidFill>
                  <a:schemeClr val="accent4">
                    <a:lumMod val="75000"/>
                  </a:schemeClr>
                </a:solidFill>
              </a:rPr>
              <a:t> المنافسة غير العادلة </a:t>
            </a:r>
          </a:p>
        </p:txBody>
      </p:sp>
      <p:sp>
        <p:nvSpPr>
          <p:cNvPr id="7170" name="AutoShape 2" descr="Offres d'emploi BMW/MINI chez Märtin en Allemag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74" name="Picture 6" descr="Afp) - Les employés se tenir autour d'une BMW 320i limousine de la  cinquième génération de sparkling graphite métallisé et applaudir leurs  mains dans l'usine d'assemblage de BMW à Leipzig, Allemagne, 01"/>
          <p:cNvPicPr>
            <a:picLocks noChangeAspect="1" noChangeArrowheads="1"/>
          </p:cNvPicPr>
          <p:nvPr/>
        </p:nvPicPr>
        <p:blipFill>
          <a:blip r:embed="rId2"/>
          <a:srcRect/>
          <a:stretch>
            <a:fillRect/>
          </a:stretch>
        </p:blipFill>
        <p:spPr bwMode="auto">
          <a:xfrm>
            <a:off x="285720" y="1142984"/>
            <a:ext cx="2571768" cy="48577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تابع ...</a:t>
            </a:r>
            <a:endParaRPr lang="fr-FR" dirty="0"/>
          </a:p>
        </p:txBody>
      </p:sp>
      <p:sp>
        <p:nvSpPr>
          <p:cNvPr id="3" name="Espace réservé du contenu 2"/>
          <p:cNvSpPr>
            <a:spLocks noGrp="1"/>
          </p:cNvSpPr>
          <p:nvPr>
            <p:ph idx="1"/>
          </p:nvPr>
        </p:nvSpPr>
        <p:spPr/>
        <p:txBody>
          <a:bodyPr>
            <a:normAutofit/>
          </a:bodyPr>
          <a:lstStyle/>
          <a:p>
            <a:pPr algn="just" rtl="1"/>
            <a:r>
              <a:rPr lang="ar-DZ" sz="1800" b="1" i="1" u="sng" dirty="0" smtClean="0">
                <a:solidFill>
                  <a:srgbClr val="FF0000"/>
                </a:solidFill>
                <a:effectLst>
                  <a:outerShdw blurRad="38100" dist="38100" dir="2700000" algn="tl">
                    <a:srgbClr val="000000">
                      <a:alpha val="43137"/>
                    </a:srgbClr>
                  </a:outerShdw>
                </a:effectLst>
              </a:rPr>
              <a:t>البعد الأخلاقي</a:t>
            </a:r>
            <a:r>
              <a:rPr lang="ar-DZ" sz="1800" dirty="0" smtClean="0"/>
              <a:t> يمثل السلوك التسويقي المقبول والذي يقر من قبل المساهمين، العامة من أفراد المجتمع، المستثمرون، المستهلكون، والمنظمات الصناعية ذاتها،</a:t>
            </a:r>
          </a:p>
          <a:p>
            <a:pPr algn="just" rtl="1"/>
            <a:r>
              <a:rPr lang="ar-DZ" sz="1800" b="1" i="1" u="sng" dirty="0" smtClean="0">
                <a:solidFill>
                  <a:srgbClr val="FF0000"/>
                </a:solidFill>
                <a:effectLst>
                  <a:outerShdw blurRad="38100" dist="38100" dir="2700000" algn="tl">
                    <a:srgbClr val="000000">
                      <a:alpha val="43137"/>
                    </a:srgbClr>
                  </a:outerShdw>
                </a:effectLst>
              </a:rPr>
              <a:t>البعد الإنساني (الخيري) </a:t>
            </a:r>
            <a:r>
              <a:rPr lang="ar-DZ" sz="1800" dirty="0" smtClean="0"/>
              <a:t>قمة الهرم في المسؤولية الاجتماعية والذي قد لا يمثل أحد متطلبات العمل في الشركة، إلا أنه في حقيقته يمثل الرفاهية والشهرة والمكانة التي تحتلها الشركة، عبر ما تقوم </a:t>
            </a:r>
            <a:r>
              <a:rPr lang="ar-DZ" sz="1800" dirty="0" err="1" smtClean="0"/>
              <a:t>به</a:t>
            </a:r>
            <a:r>
              <a:rPr lang="ar-DZ" sz="1800" dirty="0" smtClean="0"/>
              <a:t> من فعاليات وأنشطة تدعمها بالأبعاد الثلاثة المكونة لقاعدة الهرم، في تحقيق المسؤولية الاجتماعية، وعلى سبيل المثال فإن الشركات الأمريكية تنفق ما يقرب من 6 مليار دولار سنويا لقضايا تتعلق بالمجتمع والبيئة، والبعض منها تخصص نسبة مئوية من صافي الأرباح لإنفاقها على قضايا اجتماعية وإنسانية كما هو مثلا في مجال تلوث المياه والهواء والأرض والحماية من الأخطار البيئية المختلفة.</a:t>
            </a:r>
          </a:p>
          <a:p>
            <a:pPr algn="just" rtl="1"/>
            <a:endParaRPr lang="fr-FR" sz="1800" dirty="0"/>
          </a:p>
        </p:txBody>
      </p:sp>
      <p:pic>
        <p:nvPicPr>
          <p:cNvPr id="6146" name="Picture 2" descr="Pyramide de la RSE d'après Archie Carroll 1979 | Download Scientific Diagram"/>
          <p:cNvPicPr>
            <a:picLocks noChangeAspect="1" noChangeArrowheads="1"/>
          </p:cNvPicPr>
          <p:nvPr/>
        </p:nvPicPr>
        <p:blipFill>
          <a:blip r:embed="rId2"/>
          <a:srcRect/>
          <a:stretch>
            <a:fillRect/>
          </a:stretch>
        </p:blipFill>
        <p:spPr bwMode="auto">
          <a:xfrm>
            <a:off x="1142976" y="4071942"/>
            <a:ext cx="6715172" cy="211126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الابعاد</a:t>
            </a:r>
            <a:r>
              <a:rPr lang="ar-DZ" dirty="0" smtClean="0"/>
              <a:t> التسويقية </a:t>
            </a:r>
            <a:endParaRPr lang="fr-FR" dirty="0"/>
          </a:p>
        </p:txBody>
      </p:sp>
      <p:sp>
        <p:nvSpPr>
          <p:cNvPr id="3" name="Espace réservé du contenu 2"/>
          <p:cNvSpPr>
            <a:spLocks noGrp="1"/>
          </p:cNvSpPr>
          <p:nvPr>
            <p:ph idx="1"/>
          </p:nvPr>
        </p:nvSpPr>
        <p:spPr>
          <a:xfrm>
            <a:off x="3500430" y="1600200"/>
            <a:ext cx="5186370" cy="4525963"/>
          </a:xfrm>
        </p:spPr>
        <p:txBody>
          <a:bodyPr>
            <a:normAutofit lnSpcReduction="10000"/>
          </a:bodyPr>
          <a:lstStyle/>
          <a:p>
            <a:pPr algn="just" rtl="1"/>
            <a:r>
              <a:rPr lang="ar-DZ" sz="2000" dirty="0" smtClean="0"/>
              <a:t>المسؤولية تجاه تحقيق </a:t>
            </a:r>
            <a:r>
              <a:rPr lang="ar-DZ" sz="2000" dirty="0" err="1" smtClean="0"/>
              <a:t>الارباح</a:t>
            </a:r>
            <a:r>
              <a:rPr lang="ar-DZ" sz="2000" dirty="0" smtClean="0"/>
              <a:t> :وهو تصميم المؤسسة على تجنيد كل مواردها بطريقة عقلانية للوصول </a:t>
            </a:r>
            <a:r>
              <a:rPr lang="ar-DZ" sz="2000" dirty="0" err="1" smtClean="0"/>
              <a:t>الى</a:t>
            </a:r>
            <a:r>
              <a:rPr lang="ar-DZ" sz="2000" dirty="0" smtClean="0"/>
              <a:t> تحقيق </a:t>
            </a:r>
            <a:r>
              <a:rPr lang="ar-DZ" sz="2000" dirty="0" err="1" smtClean="0"/>
              <a:t>الارباح</a:t>
            </a:r>
            <a:r>
              <a:rPr lang="ar-DZ" sz="2000" dirty="0" smtClean="0"/>
              <a:t> </a:t>
            </a:r>
          </a:p>
          <a:p>
            <a:pPr algn="just" rtl="1"/>
            <a:r>
              <a:rPr lang="ar-DZ" sz="2000" dirty="0" smtClean="0"/>
              <a:t>المسؤولية تجاه المرتبطين بالمؤسسة ومتمثلة بالعاملين في المنظمة، المستهلكون، الموزعون والمجهزون، حيث تكون المسؤولية الاجتماعية في جانبها التسويقي واضحة في تعاملها مع هؤلاء الأطراف والسعي لإدامة العلاقة معهم أو تقديم السلع أو الخدمات المناسبة لهم.مثال شركة </a:t>
            </a:r>
            <a:r>
              <a:rPr lang="fr-FR" sz="2000" dirty="0" err="1" smtClean="0"/>
              <a:t>perrier</a:t>
            </a:r>
            <a:r>
              <a:rPr lang="fr-FR" sz="2000" dirty="0" smtClean="0"/>
              <a:t> </a:t>
            </a:r>
            <a:r>
              <a:rPr lang="ar-DZ" sz="2000" dirty="0" smtClean="0"/>
              <a:t> اكتشفت مواد كيميائية سمية في </a:t>
            </a:r>
            <a:r>
              <a:rPr lang="ar-DZ" sz="2000" dirty="0" err="1" smtClean="0"/>
              <a:t>احدى</a:t>
            </a:r>
            <a:r>
              <a:rPr lang="ar-DZ" sz="2000" dirty="0" smtClean="0"/>
              <a:t> العبوات </a:t>
            </a:r>
            <a:r>
              <a:rPr lang="ar-DZ" sz="2000" dirty="0" err="1" smtClean="0"/>
              <a:t>ادى</a:t>
            </a:r>
            <a:r>
              <a:rPr lang="ar-DZ" sz="2000" dirty="0" smtClean="0"/>
              <a:t> </a:t>
            </a:r>
            <a:r>
              <a:rPr lang="ar-DZ" sz="2000" dirty="0" err="1" smtClean="0"/>
              <a:t>بها</a:t>
            </a:r>
            <a:r>
              <a:rPr lang="ar-DZ" sz="2000" dirty="0" smtClean="0"/>
              <a:t> </a:t>
            </a:r>
            <a:r>
              <a:rPr lang="ar-DZ" sz="2000" dirty="0" err="1" smtClean="0"/>
              <a:t>الى</a:t>
            </a:r>
            <a:r>
              <a:rPr lang="ar-DZ" sz="2000" dirty="0" smtClean="0"/>
              <a:t> </a:t>
            </a:r>
            <a:r>
              <a:rPr lang="ar-DZ" sz="2000" dirty="0" err="1" smtClean="0"/>
              <a:t>اعادة</a:t>
            </a:r>
            <a:r>
              <a:rPr lang="ar-DZ" sz="2000" dirty="0" smtClean="0"/>
              <a:t> جمع كل العلب وكلفها ذلك غاليا لكنها حافظت على سمعة مورديها وموزعيها عبرت عن مسؤوليتها اتجاه سلامة مستهلكيها وسمعة الوسطاء والموزعون والأطراف الأخرى في العملية التسويقية.</a:t>
            </a:r>
          </a:p>
          <a:p>
            <a:pPr algn="just" rtl="1">
              <a:buNone/>
            </a:pPr>
            <a:r>
              <a:rPr lang="ar-DZ" sz="2000" b="1" dirty="0" smtClean="0"/>
              <a:t> المسؤولية اتجاه المجتمع: والتي لا تعلو عليها </a:t>
            </a:r>
            <a:r>
              <a:rPr lang="ar-DZ" sz="2000" b="1" dirty="0" err="1" smtClean="0"/>
              <a:t>اية</a:t>
            </a:r>
            <a:r>
              <a:rPr lang="ar-DZ" sz="2000" b="1" dirty="0" smtClean="0"/>
              <a:t> مسؤولية </a:t>
            </a:r>
            <a:r>
              <a:rPr lang="ar-DZ" sz="2000" b="1" dirty="0" err="1" smtClean="0"/>
              <a:t>اخرى</a:t>
            </a:r>
            <a:r>
              <a:rPr lang="ar-DZ" sz="2000" b="1" dirty="0" smtClean="0"/>
              <a:t> </a:t>
            </a:r>
            <a:endParaRPr lang="ar-DZ" sz="2000" dirty="0" smtClean="0"/>
          </a:p>
          <a:p>
            <a:pPr algn="just" rtl="1"/>
            <a:endParaRPr lang="fr-FR" sz="2000" dirty="0"/>
          </a:p>
        </p:txBody>
      </p:sp>
      <p:pic>
        <p:nvPicPr>
          <p:cNvPr id="5122" name="Picture 2" descr="Perrier, l'eau minérale gazeuse d'exception - Apéritissimo - octobre 2023"/>
          <p:cNvPicPr>
            <a:picLocks noChangeAspect="1" noChangeArrowheads="1"/>
          </p:cNvPicPr>
          <p:nvPr/>
        </p:nvPicPr>
        <p:blipFill>
          <a:blip r:embed="rId2"/>
          <a:srcRect/>
          <a:stretch>
            <a:fillRect/>
          </a:stretch>
        </p:blipFill>
        <p:spPr bwMode="auto">
          <a:xfrm>
            <a:off x="285720" y="1000108"/>
            <a:ext cx="2571768" cy="43577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IKEA Canada soutient de grands projets de restauration écologique"/>
          <p:cNvPicPr>
            <a:picLocks noChangeAspect="1" noChangeArrowheads="1"/>
          </p:cNvPicPr>
          <p:nvPr/>
        </p:nvPicPr>
        <p:blipFill>
          <a:blip r:embed="rId2"/>
          <a:srcRect/>
          <a:stretch>
            <a:fillRect/>
          </a:stretch>
        </p:blipFill>
        <p:spPr bwMode="auto">
          <a:xfrm>
            <a:off x="4572000" y="1643050"/>
            <a:ext cx="3973748" cy="2079595"/>
          </a:xfrm>
          <a:prstGeom prst="rect">
            <a:avLst/>
          </a:prstGeom>
          <a:noFill/>
        </p:spPr>
      </p:pic>
      <p:pic>
        <p:nvPicPr>
          <p:cNvPr id="1028" name="Picture 4" descr="Dijon. Ikea vous invite à planter plus de 2 000 arbres sur son parking  vendredi"/>
          <p:cNvPicPr>
            <a:picLocks noChangeAspect="1" noChangeArrowheads="1"/>
          </p:cNvPicPr>
          <p:nvPr/>
        </p:nvPicPr>
        <p:blipFill>
          <a:blip r:embed="rId3"/>
          <a:srcRect/>
          <a:stretch>
            <a:fillRect/>
          </a:stretch>
        </p:blipFill>
        <p:spPr bwMode="auto">
          <a:xfrm>
            <a:off x="928662" y="1643050"/>
            <a:ext cx="2571768" cy="2163537"/>
          </a:xfrm>
          <a:prstGeom prst="rect">
            <a:avLst/>
          </a:prstGeom>
          <a:noFill/>
        </p:spPr>
      </p:pic>
      <p:pic>
        <p:nvPicPr>
          <p:cNvPr id="1030" name="Picture 6" descr="IKEA et Ingvar Kamprad: une histoire d'allumettes et d'apprentissage -  Inspire Média"/>
          <p:cNvPicPr>
            <a:picLocks noChangeAspect="1" noChangeArrowheads="1"/>
          </p:cNvPicPr>
          <p:nvPr/>
        </p:nvPicPr>
        <p:blipFill>
          <a:blip r:embed="rId4"/>
          <a:srcRect/>
          <a:stretch>
            <a:fillRect/>
          </a:stretch>
        </p:blipFill>
        <p:spPr bwMode="auto">
          <a:xfrm>
            <a:off x="3000364" y="4071942"/>
            <a:ext cx="3465317" cy="22145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24578" name="Picture 2" descr="Walmart adjusts online pricing strategy | Supermarket News"/>
          <p:cNvPicPr>
            <a:picLocks noChangeAspect="1" noChangeArrowheads="1"/>
          </p:cNvPicPr>
          <p:nvPr/>
        </p:nvPicPr>
        <p:blipFill>
          <a:blip r:embed="rId2" cstate="print"/>
          <a:srcRect/>
          <a:stretch>
            <a:fillRect/>
          </a:stretch>
        </p:blipFill>
        <p:spPr bwMode="auto">
          <a:xfrm>
            <a:off x="2643174" y="0"/>
            <a:ext cx="4125544" cy="1500150"/>
          </a:xfrm>
          <a:prstGeom prst="rect">
            <a:avLst/>
          </a:prstGeom>
          <a:noFill/>
        </p:spPr>
      </p:pic>
      <p:pic>
        <p:nvPicPr>
          <p:cNvPr id="24580" name="Picture 4" descr="Walmart et Schneider Electric : une collaboration révolutionnaire pour  aider les fournisseurs à accéder aux énergies renouvelables (Tecsol blog)"/>
          <p:cNvPicPr>
            <a:picLocks noChangeAspect="1" noChangeArrowheads="1"/>
          </p:cNvPicPr>
          <p:nvPr/>
        </p:nvPicPr>
        <p:blipFill>
          <a:blip r:embed="rId3"/>
          <a:srcRect/>
          <a:stretch>
            <a:fillRect/>
          </a:stretch>
        </p:blipFill>
        <p:spPr bwMode="auto">
          <a:xfrm>
            <a:off x="428596" y="1571612"/>
            <a:ext cx="8286808" cy="44291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Toms : américaine par </a:t>
            </a:r>
            <a:r>
              <a:rPr lang="fr-FR" sz="2400" dirty="0" err="1" smtClean="0"/>
              <a:t>blake</a:t>
            </a:r>
            <a:r>
              <a:rPr lang="fr-FR" sz="2400" dirty="0" smtClean="0"/>
              <a:t> </a:t>
            </a:r>
            <a:r>
              <a:rPr lang="fr-FR" sz="2400" dirty="0" err="1" smtClean="0"/>
              <a:t>mycoski</a:t>
            </a:r>
            <a:r>
              <a:rPr lang="fr-FR" sz="2400" dirty="0" smtClean="0"/>
              <a:t> 2006</a:t>
            </a:r>
            <a:endParaRPr lang="fr-FR" sz="2400" dirty="0"/>
          </a:p>
        </p:txBody>
      </p:sp>
      <p:sp>
        <p:nvSpPr>
          <p:cNvPr id="3" name="Espace réservé du contenu 2"/>
          <p:cNvSpPr>
            <a:spLocks noGrp="1"/>
          </p:cNvSpPr>
          <p:nvPr>
            <p:ph idx="1"/>
          </p:nvPr>
        </p:nvSpPr>
        <p:spPr/>
        <p:txBody>
          <a:bodyPr/>
          <a:lstStyle/>
          <a:p>
            <a:endParaRPr lang="fr-FR" dirty="0"/>
          </a:p>
        </p:txBody>
      </p:sp>
      <p:pic>
        <p:nvPicPr>
          <p:cNvPr id="25602" name="Picture 2" descr="TOMS Chief Shoe-Giver Celebrates One Millionth Free Pair | Vanity Fair"/>
          <p:cNvPicPr>
            <a:picLocks noChangeAspect="1" noChangeArrowheads="1"/>
          </p:cNvPicPr>
          <p:nvPr/>
        </p:nvPicPr>
        <p:blipFill>
          <a:blip r:embed="rId2"/>
          <a:srcRect/>
          <a:stretch>
            <a:fillRect/>
          </a:stretch>
        </p:blipFill>
        <p:spPr bwMode="auto">
          <a:xfrm>
            <a:off x="1000100" y="1571612"/>
            <a:ext cx="7000924" cy="3067050"/>
          </a:xfrm>
          <a:prstGeom prst="rect">
            <a:avLst/>
          </a:prstGeom>
          <a:noFill/>
        </p:spPr>
      </p:pic>
      <p:pic>
        <p:nvPicPr>
          <p:cNvPr id="25604" name="Picture 4" descr="Shoes for Social Impact: An Interview with the Chief Strategy and Impact  Officer of TOMS"/>
          <p:cNvPicPr>
            <a:picLocks noChangeAspect="1" noChangeArrowheads="1"/>
          </p:cNvPicPr>
          <p:nvPr/>
        </p:nvPicPr>
        <p:blipFill>
          <a:blip r:embed="rId3"/>
          <a:srcRect/>
          <a:stretch>
            <a:fillRect/>
          </a:stretch>
        </p:blipFill>
        <p:spPr bwMode="auto">
          <a:xfrm>
            <a:off x="1285852" y="4643447"/>
            <a:ext cx="6357982" cy="221455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685</Words>
  <Application>Microsoft Office PowerPoint</Application>
  <PresentationFormat>Affichage à l'écran (4:3)</PresentationFormat>
  <Paragraphs>32</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المسؤولية الاجتماعية  للمؤسسات RSE  responsabilité soicétale des entreprises </vt:lpstr>
      <vt:lpstr>المسؤولية الاجتماعية. </vt:lpstr>
      <vt:lpstr>تعريف المسؤولية الاجتماعية للمؤسسات </vt:lpstr>
      <vt:lpstr>أبعاد المسؤولية الاجتماعية</vt:lpstr>
      <vt:lpstr>تابع ...</vt:lpstr>
      <vt:lpstr>الابعاد التسويقية </vt:lpstr>
      <vt:lpstr>Diapositive 7</vt:lpstr>
      <vt:lpstr>Diapositive 8</vt:lpstr>
      <vt:lpstr>Toms : américaine par blake mycoski 2006</vt:lpstr>
      <vt:lpstr>قضايا المسؤولية الاجتماعية </vt:lpstr>
      <vt:lpstr>Kiabi environnement</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المسؤولية الاجتماعية</dc:title>
  <dc:creator>DELL</dc:creator>
  <cp:lastModifiedBy>DELL</cp:lastModifiedBy>
  <cp:revision>14</cp:revision>
  <dcterms:created xsi:type="dcterms:W3CDTF">2023-10-15T11:16:04Z</dcterms:created>
  <dcterms:modified xsi:type="dcterms:W3CDTF">2023-10-23T10:06:52Z</dcterms:modified>
</cp:coreProperties>
</file>