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0" r:id="rId3"/>
    <p:sldId id="271" r:id="rId4"/>
    <p:sldId id="272" r:id="rId5"/>
    <p:sldId id="273" r:id="rId6"/>
    <p:sldId id="274" r:id="rId7"/>
    <p:sldId id="275" r:id="rId8"/>
    <p:sldId id="27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2" autoAdjust="0"/>
    <p:restoredTop sz="94660"/>
  </p:normalViewPr>
  <p:slideViewPr>
    <p:cSldViewPr snapToGrid="0">
      <p:cViewPr varScale="1">
        <p:scale>
          <a:sx n="71" d="100"/>
          <a:sy n="71" d="100"/>
        </p:scale>
        <p:origin x="57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r-FR" smtClean="0"/>
              <a:t>Modifiez le style du titre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lvl1pPr algn="l">
              <a:defRPr/>
            </a:lvl1pPr>
          </a:lstStyle>
          <a:p>
            <a:fld id="{63A1C593-65D0-4073-BCC9-577B9352EA97}"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816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1414362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r-FR" smtClean="0"/>
              <a:t>Modifiez le style du titre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142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3931478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r-FR" smtClean="0"/>
              <a:t>Modifiez le style du titre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3A1C593-65D0-4073-BCC9-577B9352EA97}"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245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3A1C593-65D0-4073-BCC9-577B9352EA97}"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49304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24128" y="2967788"/>
            <a:ext cx="4754880" cy="33415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r-FR" smtClean="0"/>
              <a:t>Modifiez les styles du texte du masque</a:t>
            </a:r>
          </a:p>
        </p:txBody>
      </p:sp>
      <p:sp>
        <p:nvSpPr>
          <p:cNvPr id="6" name="Content Placeholder 5"/>
          <p:cNvSpPr>
            <a:spLocks noGrp="1"/>
          </p:cNvSpPr>
          <p:nvPr>
            <p:ph sz="quarter" idx="4"/>
          </p:nvPr>
        </p:nvSpPr>
        <p:spPr>
          <a:xfrm>
            <a:off x="5990888" y="2967788"/>
            <a:ext cx="4754880" cy="33415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3A1C593-65D0-4073-BCC9-577B9352EA97}" type="datetimeFigureOut">
              <a:rPr lang="en-US" smtClean="0"/>
              <a:t>10/11/2025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587619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3A1C593-65D0-4073-BCC9-577B9352EA97}" type="datetimeFigureOut">
              <a:rPr lang="en-US" smtClean="0"/>
              <a:t>10/11/2025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3805195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10/11/2025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755652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r-FR" smtClean="0"/>
              <a:t>Modifiez le style du titre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3A1C593-65D0-4073-BCC9-577B9352EA97}"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3027302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3A1C593-65D0-4073-BCC9-577B9352EA97}"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‹N°›</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1594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3A1C593-65D0-4073-BCC9-577B9352EA97}" type="datetimeFigureOut">
              <a:rPr lang="en-US" smtClean="0"/>
              <a:t>10/11/2025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B618960-8005-486C-9A75-10CB2AAC16F9}" type="slidenum">
              <a:rPr lang="en-US" smtClean="0"/>
              <a:t>‹N°›</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35248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73584"/>
            <a:ext cx="7772400" cy="1463040"/>
          </a:xfrm>
        </p:spPr>
        <p:txBody>
          <a:bodyPr/>
          <a:lstStyle/>
          <a:p>
            <a:pPr algn="ctr"/>
            <a:r>
              <a:rPr lang="ar-DZ" dirty="0"/>
              <a:t>معايير إعداد التقارير </a:t>
            </a:r>
            <a:r>
              <a:rPr lang="ar-DZ" dirty="0" smtClean="0"/>
              <a:t>المالية 1</a:t>
            </a:r>
            <a:endParaRPr lang="en-US" dirty="0"/>
          </a:p>
        </p:txBody>
      </p:sp>
      <p:sp>
        <p:nvSpPr>
          <p:cNvPr id="3" name="Subtitle 2"/>
          <p:cNvSpPr>
            <a:spLocks noGrp="1"/>
          </p:cNvSpPr>
          <p:nvPr>
            <p:ph type="subTitle" idx="1"/>
          </p:nvPr>
        </p:nvSpPr>
        <p:spPr>
          <a:xfrm>
            <a:off x="8610600" y="5795681"/>
            <a:ext cx="3200400" cy="627495"/>
          </a:xfrm>
        </p:spPr>
        <p:txBody>
          <a:bodyPr>
            <a:normAutofit fontScale="77500" lnSpcReduction="20000"/>
          </a:bodyPr>
          <a:lstStyle/>
          <a:p>
            <a:r>
              <a:rPr lang="ar-DZ" sz="2800" dirty="0" smtClean="0"/>
              <a:t>الأستاذة الدكتورة   بن قارة إيمان</a:t>
            </a:r>
            <a:endParaRPr lang="en-US" sz="2800" dirty="0"/>
          </a:p>
        </p:txBody>
      </p:sp>
      <p:sp>
        <p:nvSpPr>
          <p:cNvPr id="4" name="Subtitle 2"/>
          <p:cNvSpPr txBox="1">
            <a:spLocks/>
          </p:cNvSpPr>
          <p:nvPr/>
        </p:nvSpPr>
        <p:spPr>
          <a:xfrm>
            <a:off x="5410200" y="4090594"/>
            <a:ext cx="3200400" cy="1463040"/>
          </a:xfrm>
          <a:prstGeom prst="rect">
            <a:avLst/>
          </a:prstGeom>
        </p:spPr>
        <p:txBody>
          <a:bodyPr vert="horz" lIns="91440" tIns="45720" rIns="91440" bIns="45720" rtlCol="0" anchor="ctr">
            <a:normAutofit/>
          </a:bodyPr>
          <a:lstStyle>
            <a:lvl1pPr marL="0" indent="0" algn="l" defTabSz="914400" rtl="0" eaLnBrk="1" latinLnBrk="0" hangingPunct="1">
              <a:lnSpc>
                <a:spcPct val="100000"/>
              </a:lnSpc>
              <a:spcBef>
                <a:spcPts val="0"/>
              </a:spcBef>
              <a:spcAft>
                <a:spcPts val="200"/>
              </a:spcAft>
              <a:buClr>
                <a:schemeClr val="accent1"/>
              </a:buClr>
              <a:buSzPct val="100000"/>
              <a:buFont typeface="Tw Cen MT" panose="020B0602020104020603" pitchFamily="34" charset="0"/>
              <a:buNone/>
              <a:defRPr sz="1800" kern="1200">
                <a:solidFill>
                  <a:schemeClr val="tx1">
                    <a:lumMod val="95000"/>
                    <a:lumOff val="5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9pPr>
          </a:lstStyle>
          <a:p>
            <a:r>
              <a:rPr lang="ar-DZ" sz="2800" dirty="0" smtClean="0"/>
              <a:t>محاضرات في مقياس</a:t>
            </a:r>
            <a:endParaRPr lang="fr-FR" sz="2800" dirty="0" smtClean="0"/>
          </a:p>
        </p:txBody>
      </p:sp>
      <p:sp>
        <p:nvSpPr>
          <p:cNvPr id="5" name="Subtitle 2"/>
          <p:cNvSpPr txBox="1">
            <a:spLocks/>
          </p:cNvSpPr>
          <p:nvPr/>
        </p:nvSpPr>
        <p:spPr>
          <a:xfrm>
            <a:off x="2415988" y="281524"/>
            <a:ext cx="6795247" cy="1463040"/>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200"/>
              </a:spcAft>
              <a:buClr>
                <a:schemeClr val="accent1"/>
              </a:buClr>
              <a:buSzPct val="100000"/>
              <a:buFont typeface="Tw Cen MT" panose="020B0602020104020603" pitchFamily="34" charset="0"/>
              <a:buNone/>
              <a:defRPr sz="1800" kern="1200">
                <a:solidFill>
                  <a:schemeClr val="tx1">
                    <a:lumMod val="95000"/>
                    <a:lumOff val="5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9pPr>
          </a:lstStyle>
          <a:p>
            <a:pPr algn="ctr"/>
            <a:r>
              <a:rPr lang="ar-DZ" sz="3200" dirty="0" smtClean="0"/>
              <a:t>جامعة باجي مختار عنابة</a:t>
            </a:r>
          </a:p>
          <a:p>
            <a:pPr algn="ctr"/>
            <a:r>
              <a:rPr lang="ar-DZ" sz="3200" dirty="0" smtClean="0"/>
              <a:t>كلية العلوم الاقتصادية و علوم التسيير </a:t>
            </a:r>
          </a:p>
          <a:p>
            <a:pPr algn="ctr"/>
            <a:r>
              <a:rPr lang="ar-DZ" sz="3200" dirty="0" smtClean="0"/>
              <a:t>قسم العلوم المالية </a:t>
            </a:r>
            <a:endParaRPr lang="en-US" sz="3200" dirty="0"/>
          </a:p>
        </p:txBody>
      </p:sp>
      <p:sp>
        <p:nvSpPr>
          <p:cNvPr id="6" name="Subtitle 2"/>
          <p:cNvSpPr txBox="1">
            <a:spLocks/>
          </p:cNvSpPr>
          <p:nvPr/>
        </p:nvSpPr>
        <p:spPr>
          <a:xfrm>
            <a:off x="242046" y="3264943"/>
            <a:ext cx="5571565" cy="1463040"/>
          </a:xfrm>
          <a:prstGeom prst="rect">
            <a:avLst/>
          </a:prstGeom>
        </p:spPr>
        <p:txBody>
          <a:bodyPr vert="horz" lIns="91440" tIns="45720" rIns="91440" bIns="45720" rtlCol="0" anchor="ctr">
            <a:normAutofit/>
          </a:bodyPr>
          <a:lstStyle>
            <a:lvl1pPr marL="0" indent="0" algn="l" defTabSz="914400" rtl="0" eaLnBrk="1" latinLnBrk="0" hangingPunct="1">
              <a:lnSpc>
                <a:spcPct val="100000"/>
              </a:lnSpc>
              <a:spcBef>
                <a:spcPts val="0"/>
              </a:spcBef>
              <a:spcAft>
                <a:spcPts val="200"/>
              </a:spcAft>
              <a:buClr>
                <a:schemeClr val="accent1"/>
              </a:buClr>
              <a:buSzPct val="100000"/>
              <a:buFont typeface="Tw Cen MT" panose="020B0602020104020603" pitchFamily="34" charset="0"/>
              <a:buNone/>
              <a:defRPr sz="1800" kern="1200">
                <a:solidFill>
                  <a:schemeClr val="tx1">
                    <a:lumMod val="95000"/>
                    <a:lumOff val="5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Wingdings 3" pitchFamily="18" charset="2"/>
              <a:buNone/>
              <a:defRPr sz="1800" kern="1200">
                <a:solidFill>
                  <a:schemeClr val="tx1"/>
                </a:solidFill>
                <a:latin typeface="+mn-lt"/>
                <a:ea typeface="+mn-ea"/>
                <a:cs typeface="+mn-cs"/>
              </a:defRPr>
            </a:lvl9pPr>
          </a:lstStyle>
          <a:p>
            <a:r>
              <a:rPr lang="ar-DZ" sz="3200" dirty="0" smtClean="0"/>
              <a:t>ماستر 1 محاسبة و جباية</a:t>
            </a:r>
          </a:p>
        </p:txBody>
      </p:sp>
      <p:sp>
        <p:nvSpPr>
          <p:cNvPr id="7" name="Rectangle 6"/>
          <p:cNvSpPr/>
          <p:nvPr/>
        </p:nvSpPr>
        <p:spPr>
          <a:xfrm>
            <a:off x="7173172" y="2528372"/>
            <a:ext cx="2957861" cy="707886"/>
          </a:xfrm>
          <a:prstGeom prst="rect">
            <a:avLst/>
          </a:prstGeom>
        </p:spPr>
        <p:txBody>
          <a:bodyPr wrap="none">
            <a:spAutoFit/>
          </a:bodyPr>
          <a:lstStyle/>
          <a:p>
            <a:r>
              <a:rPr lang="ar-DZ" sz="4000" b="1" dirty="0"/>
              <a:t>المحاضرة </a:t>
            </a:r>
            <a:r>
              <a:rPr lang="ar-DZ" sz="4000" b="1" dirty="0" smtClean="0"/>
              <a:t>02 </a:t>
            </a:r>
            <a:r>
              <a:rPr lang="ar-DZ" sz="4000" b="1" dirty="0"/>
              <a:t>: </a:t>
            </a:r>
            <a:endParaRPr lang="en-US" sz="4000" b="1" dirty="0"/>
          </a:p>
        </p:txBody>
      </p:sp>
    </p:spTree>
    <p:extLst>
      <p:ext uri="{BB962C8B-B14F-4D97-AF65-F5344CB8AC3E}">
        <p14:creationId xmlns:p14="http://schemas.microsoft.com/office/powerpoint/2010/main" val="3072013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9" y="4960137"/>
            <a:ext cx="10206319" cy="1463040"/>
          </a:xfrm>
        </p:spPr>
        <p:txBody>
          <a:bodyPr/>
          <a:lstStyle/>
          <a:p>
            <a:pPr rtl="1"/>
            <a:r>
              <a:rPr lang="ar-DZ" dirty="0" smtClean="0"/>
              <a:t>المعيار المحاسبي الولي </a:t>
            </a:r>
            <a:r>
              <a:rPr lang="fr-FR" dirty="0" smtClean="0"/>
              <a:t>IAS 32</a:t>
            </a:r>
            <a:r>
              <a:rPr lang="ar-DZ" dirty="0" smtClean="0"/>
              <a:t> : العرض</a:t>
            </a:r>
            <a:endParaRPr lang="fr-FR" dirty="0"/>
          </a:p>
        </p:txBody>
      </p:sp>
    </p:spTree>
    <p:extLst>
      <p:ext uri="{BB962C8B-B14F-4D97-AF65-F5344CB8AC3E}">
        <p14:creationId xmlns:p14="http://schemas.microsoft.com/office/powerpoint/2010/main" val="307164508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alpha val="58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970341" y="113164"/>
            <a:ext cx="9720072" cy="1029836"/>
          </a:xfrm>
        </p:spPr>
        <p:txBody>
          <a:bodyPr/>
          <a:lstStyle/>
          <a:p>
            <a:pPr algn="ctr"/>
            <a:r>
              <a:rPr lang="ar-DZ" dirty="0" smtClean="0"/>
              <a:t>نبذة عن المعيار</a:t>
            </a:r>
            <a:endParaRPr lang="fr-FR" dirty="0"/>
          </a:p>
        </p:txBody>
      </p:sp>
      <p:sp>
        <p:nvSpPr>
          <p:cNvPr id="4" name="Rectangle à coins arrondis 3"/>
          <p:cNvSpPr/>
          <p:nvPr/>
        </p:nvSpPr>
        <p:spPr>
          <a:xfrm>
            <a:off x="1415070" y="926981"/>
            <a:ext cx="8830613" cy="2340655"/>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just" rtl="1" eaLnBrk="0" fontAlgn="base" hangingPunct="0">
              <a:spcBef>
                <a:spcPct val="20000"/>
              </a:spcBef>
              <a:spcAft>
                <a:spcPct val="0"/>
              </a:spcAft>
              <a:buClr>
                <a:srgbClr val="CC0000"/>
              </a:buClr>
            </a:pPr>
            <a:r>
              <a:rPr lang="ar-DZ" sz="2800" kern="0" dirty="0" smtClean="0">
                <a:solidFill>
                  <a:srgbClr val="000000"/>
                </a:solidFill>
                <a:latin typeface="Verdana"/>
                <a:cs typeface="Arial"/>
              </a:rPr>
              <a:t>صدر المعيار أول مرة سنة 1996 تحت مسمى: الأدوات المالية-العرض والافصاح، وفي سنة 2007 تم إلغاء البنود المتعلقة بالإفصاح وتم تخصيص معيار منفص</a:t>
            </a:r>
            <a:r>
              <a:rPr lang="ar-DZ" sz="2800" kern="0" dirty="0">
                <a:solidFill>
                  <a:srgbClr val="000000"/>
                </a:solidFill>
                <a:latin typeface="Verdana"/>
                <a:cs typeface="Arial"/>
              </a:rPr>
              <a:t>ل</a:t>
            </a:r>
            <a:r>
              <a:rPr lang="ar-DZ" sz="2800" kern="0" dirty="0" smtClean="0">
                <a:solidFill>
                  <a:srgbClr val="000000"/>
                </a:solidFill>
                <a:latin typeface="Verdana"/>
                <a:cs typeface="Arial"/>
              </a:rPr>
              <a:t> للإفصاح وهو </a:t>
            </a:r>
            <a:r>
              <a:rPr lang="fr-FR" sz="2800" kern="0" dirty="0" smtClean="0">
                <a:solidFill>
                  <a:srgbClr val="000000"/>
                </a:solidFill>
                <a:latin typeface="Verdana"/>
                <a:cs typeface="Arial"/>
              </a:rPr>
              <a:t>IFRS 7</a:t>
            </a:r>
            <a:r>
              <a:rPr lang="ar-DZ" sz="2800" kern="0" dirty="0" smtClean="0">
                <a:solidFill>
                  <a:srgbClr val="000000"/>
                </a:solidFill>
                <a:latin typeface="Verdana"/>
                <a:cs typeface="Arial"/>
              </a:rPr>
              <a:t> .</a:t>
            </a:r>
            <a:endParaRPr lang="fr-FR" sz="2800" kern="0" dirty="0">
              <a:solidFill>
                <a:srgbClr val="000000"/>
              </a:solidFill>
              <a:latin typeface="Verdana"/>
              <a:cs typeface="Arial"/>
            </a:endParaRPr>
          </a:p>
        </p:txBody>
      </p:sp>
      <p:sp>
        <p:nvSpPr>
          <p:cNvPr id="6" name="Titre 1"/>
          <p:cNvSpPr txBox="1">
            <a:spLocks/>
          </p:cNvSpPr>
          <p:nvPr/>
        </p:nvSpPr>
        <p:spPr>
          <a:xfrm>
            <a:off x="970340" y="2974595"/>
            <a:ext cx="9720072" cy="149961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lgn="ctr"/>
            <a:r>
              <a:rPr lang="ar-DZ" dirty="0" smtClean="0"/>
              <a:t>هدف المعيار</a:t>
            </a:r>
            <a:endParaRPr lang="fr-FR" dirty="0"/>
          </a:p>
        </p:txBody>
      </p:sp>
      <p:sp>
        <p:nvSpPr>
          <p:cNvPr id="7" name="Rectangle à coins arrondis 6"/>
          <p:cNvSpPr/>
          <p:nvPr/>
        </p:nvSpPr>
        <p:spPr>
          <a:xfrm>
            <a:off x="1143000" y="3965151"/>
            <a:ext cx="10596282" cy="270459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marL="514350" indent="-514350" algn="just" rtl="1" eaLnBrk="0" fontAlgn="base" hangingPunct="0">
              <a:spcBef>
                <a:spcPct val="20000"/>
              </a:spcBef>
              <a:spcAft>
                <a:spcPct val="0"/>
              </a:spcAft>
              <a:buClr>
                <a:srgbClr val="CC0000"/>
              </a:buClr>
              <a:buAutoNum type="arabicParenR"/>
            </a:pPr>
            <a:r>
              <a:rPr lang="ar-DZ" sz="2800" kern="0" dirty="0" smtClean="0">
                <a:solidFill>
                  <a:srgbClr val="000000"/>
                </a:solidFill>
                <a:latin typeface="Verdana"/>
                <a:cs typeface="Arial"/>
              </a:rPr>
              <a:t>تصنيف الأدوات المالية الصادرة من قبل المنشأة </a:t>
            </a:r>
            <a:r>
              <a:rPr lang="ar-DZ" sz="2800" kern="0" dirty="0">
                <a:solidFill>
                  <a:srgbClr val="000000"/>
                </a:solidFill>
                <a:latin typeface="Verdana"/>
                <a:cs typeface="Arial"/>
              </a:rPr>
              <a:t>إ</a:t>
            </a:r>
            <a:r>
              <a:rPr lang="ar-DZ" sz="2800" kern="0" dirty="0" smtClean="0">
                <a:solidFill>
                  <a:srgbClr val="000000"/>
                </a:solidFill>
                <a:latin typeface="Verdana"/>
                <a:cs typeface="Arial"/>
              </a:rPr>
              <a:t>ما</a:t>
            </a:r>
            <a:r>
              <a:rPr lang="ar-DZ" sz="2800" b="1" kern="0" dirty="0" smtClean="0">
                <a:solidFill>
                  <a:srgbClr val="000000"/>
                </a:solidFill>
                <a:latin typeface="Verdana"/>
                <a:cs typeface="Arial"/>
              </a:rPr>
              <a:t> </a:t>
            </a:r>
            <a:r>
              <a:rPr lang="ar-DZ" sz="2800" b="1" kern="0" dirty="0" err="1" smtClean="0">
                <a:solidFill>
                  <a:srgbClr val="C00000"/>
                </a:solidFill>
                <a:latin typeface="Verdana"/>
                <a:cs typeface="Arial"/>
              </a:rPr>
              <a:t>إلتزام</a:t>
            </a:r>
            <a:r>
              <a:rPr lang="ar-DZ" sz="2800" b="1" kern="0" dirty="0" smtClean="0">
                <a:solidFill>
                  <a:srgbClr val="C00000"/>
                </a:solidFill>
                <a:latin typeface="Verdana"/>
                <a:cs typeface="Arial"/>
              </a:rPr>
              <a:t> مالي</a:t>
            </a:r>
            <a:r>
              <a:rPr lang="ar-DZ" sz="2800" kern="0" dirty="0" smtClean="0">
                <a:solidFill>
                  <a:srgbClr val="C00000"/>
                </a:solidFill>
                <a:latin typeface="Verdana"/>
                <a:cs typeface="Arial"/>
              </a:rPr>
              <a:t> </a:t>
            </a:r>
            <a:r>
              <a:rPr lang="ar-DZ" sz="2800" kern="0" dirty="0" smtClean="0">
                <a:solidFill>
                  <a:srgbClr val="000000"/>
                </a:solidFill>
                <a:latin typeface="Verdana"/>
                <a:cs typeface="Arial"/>
              </a:rPr>
              <a:t>أو </a:t>
            </a:r>
            <a:r>
              <a:rPr lang="ar-DZ" sz="2800" b="1" kern="0" dirty="0" smtClean="0">
                <a:solidFill>
                  <a:srgbClr val="000000"/>
                </a:solidFill>
                <a:latin typeface="Verdana"/>
                <a:cs typeface="Arial"/>
              </a:rPr>
              <a:t>أداة </a:t>
            </a:r>
            <a:r>
              <a:rPr lang="ar-DZ" sz="2800" b="1" kern="0" dirty="0" smtClean="0">
                <a:solidFill>
                  <a:srgbClr val="C00000"/>
                </a:solidFill>
                <a:latin typeface="Verdana"/>
                <a:cs typeface="Arial"/>
              </a:rPr>
              <a:t>حق ملكية</a:t>
            </a:r>
            <a:r>
              <a:rPr lang="ar-DZ" sz="2800" kern="0" dirty="0" smtClean="0">
                <a:solidFill>
                  <a:srgbClr val="000000"/>
                </a:solidFill>
                <a:latin typeface="Verdana"/>
                <a:cs typeface="Arial"/>
              </a:rPr>
              <a:t>.</a:t>
            </a:r>
          </a:p>
          <a:p>
            <a:pPr marL="514350" indent="-514350" algn="just" rtl="1" eaLnBrk="0" fontAlgn="base" hangingPunct="0">
              <a:spcBef>
                <a:spcPct val="20000"/>
              </a:spcBef>
              <a:spcAft>
                <a:spcPct val="0"/>
              </a:spcAft>
              <a:buClr>
                <a:srgbClr val="CC0000"/>
              </a:buClr>
              <a:buAutoNum type="arabicParenR"/>
            </a:pPr>
            <a:r>
              <a:rPr lang="ar-DZ" sz="2800" kern="0" dirty="0" smtClean="0">
                <a:solidFill>
                  <a:srgbClr val="000000"/>
                </a:solidFill>
                <a:latin typeface="Verdana"/>
                <a:cs typeface="Arial"/>
              </a:rPr>
              <a:t>كيفية فصل وتقديم مكونات </a:t>
            </a:r>
            <a:r>
              <a:rPr lang="ar-DZ" sz="2800" b="1" kern="0" dirty="0" smtClean="0">
                <a:solidFill>
                  <a:srgbClr val="C00000"/>
                </a:solidFill>
                <a:latin typeface="Verdana"/>
                <a:cs typeface="Arial"/>
              </a:rPr>
              <a:t>أداة مالية مركبة </a:t>
            </a:r>
            <a:r>
              <a:rPr lang="ar-DZ" sz="2800" kern="0" dirty="0" smtClean="0">
                <a:solidFill>
                  <a:srgbClr val="000000"/>
                </a:solidFill>
                <a:latin typeface="Verdana"/>
                <a:cs typeface="Arial"/>
              </a:rPr>
              <a:t>.</a:t>
            </a:r>
          </a:p>
          <a:p>
            <a:pPr marL="514350" indent="-514350" algn="just" rtl="1" eaLnBrk="0" fontAlgn="base" hangingPunct="0">
              <a:spcBef>
                <a:spcPct val="20000"/>
              </a:spcBef>
              <a:spcAft>
                <a:spcPct val="0"/>
              </a:spcAft>
              <a:buClr>
                <a:srgbClr val="CC0000"/>
              </a:buClr>
              <a:buAutoNum type="arabicParenR"/>
            </a:pPr>
            <a:r>
              <a:rPr lang="ar-DZ" sz="2800" kern="0" dirty="0" smtClean="0">
                <a:solidFill>
                  <a:srgbClr val="000000"/>
                </a:solidFill>
                <a:latin typeface="Verdana"/>
                <a:cs typeface="Arial"/>
              </a:rPr>
              <a:t> المعالجة المحاسبية </a:t>
            </a:r>
            <a:r>
              <a:rPr lang="ar-DZ" sz="2800" kern="0" dirty="0" err="1" smtClean="0">
                <a:solidFill>
                  <a:srgbClr val="000000"/>
                </a:solidFill>
                <a:latin typeface="Verdana"/>
                <a:cs typeface="Arial"/>
              </a:rPr>
              <a:t>لادوات</a:t>
            </a:r>
            <a:r>
              <a:rPr lang="ar-DZ" sz="2800" kern="0" dirty="0" smtClean="0">
                <a:solidFill>
                  <a:srgbClr val="000000"/>
                </a:solidFill>
                <a:latin typeface="Verdana"/>
                <a:cs typeface="Arial"/>
              </a:rPr>
              <a:t> حقوق الملكية المعاد شراؤها في المنشأة : </a:t>
            </a:r>
            <a:r>
              <a:rPr lang="ar-DZ" sz="2800" b="1" kern="0" dirty="0">
                <a:solidFill>
                  <a:srgbClr val="C00000"/>
                </a:solidFill>
                <a:latin typeface="Verdana"/>
                <a:cs typeface="Arial"/>
              </a:rPr>
              <a:t>أ</a:t>
            </a:r>
            <a:r>
              <a:rPr lang="ar-DZ" sz="2800" b="1" kern="0" dirty="0" smtClean="0">
                <a:solidFill>
                  <a:srgbClr val="C00000"/>
                </a:solidFill>
                <a:latin typeface="Verdana"/>
                <a:cs typeface="Arial"/>
              </a:rPr>
              <a:t>سهم الخزينة</a:t>
            </a:r>
            <a:r>
              <a:rPr lang="ar-DZ" sz="2800" kern="0" dirty="0" smtClean="0">
                <a:solidFill>
                  <a:srgbClr val="000000"/>
                </a:solidFill>
                <a:latin typeface="Verdana"/>
                <a:cs typeface="Arial"/>
              </a:rPr>
              <a:t>.</a:t>
            </a:r>
          </a:p>
          <a:p>
            <a:pPr marL="514350" indent="-514350" algn="just" rtl="1" eaLnBrk="0" fontAlgn="base" hangingPunct="0">
              <a:spcBef>
                <a:spcPct val="20000"/>
              </a:spcBef>
              <a:spcAft>
                <a:spcPct val="0"/>
              </a:spcAft>
              <a:buClr>
                <a:srgbClr val="CC0000"/>
              </a:buClr>
              <a:buAutoNum type="arabicParenR"/>
            </a:pPr>
            <a:r>
              <a:rPr lang="ar-DZ" sz="2800" kern="0" dirty="0" smtClean="0">
                <a:solidFill>
                  <a:srgbClr val="000000"/>
                </a:solidFill>
                <a:latin typeface="Verdana"/>
                <a:cs typeface="Arial"/>
              </a:rPr>
              <a:t>عرض </a:t>
            </a:r>
            <a:r>
              <a:rPr lang="ar-DZ" sz="2800" b="1" kern="0" dirty="0" smtClean="0">
                <a:solidFill>
                  <a:srgbClr val="000000"/>
                </a:solidFill>
                <a:latin typeface="Verdana"/>
                <a:cs typeface="Arial"/>
              </a:rPr>
              <a:t>الفوائد </a:t>
            </a:r>
            <a:r>
              <a:rPr lang="ar-DZ" sz="2800" kern="0" dirty="0" smtClean="0">
                <a:solidFill>
                  <a:srgbClr val="000000"/>
                </a:solidFill>
                <a:latin typeface="Verdana"/>
                <a:cs typeface="Arial"/>
              </a:rPr>
              <a:t>و </a:t>
            </a:r>
            <a:r>
              <a:rPr lang="ar-DZ" sz="2800" b="1" kern="0" dirty="0" smtClean="0">
                <a:solidFill>
                  <a:srgbClr val="000000"/>
                </a:solidFill>
                <a:latin typeface="Verdana"/>
                <a:cs typeface="Arial"/>
              </a:rPr>
              <a:t>أرباح</a:t>
            </a:r>
            <a:r>
              <a:rPr lang="ar-DZ" sz="2800" kern="0" dirty="0" smtClean="0">
                <a:solidFill>
                  <a:srgbClr val="000000"/>
                </a:solidFill>
                <a:latin typeface="Verdana"/>
                <a:cs typeface="Arial"/>
              </a:rPr>
              <a:t> الأسهم و </a:t>
            </a:r>
            <a:r>
              <a:rPr lang="ar-DZ" sz="2800" b="1" kern="0" dirty="0" smtClean="0">
                <a:solidFill>
                  <a:srgbClr val="000000"/>
                </a:solidFill>
                <a:latin typeface="Verdana"/>
                <a:cs typeface="Arial"/>
              </a:rPr>
              <a:t>الخسائر</a:t>
            </a:r>
            <a:r>
              <a:rPr lang="ar-DZ" sz="2800" kern="0" dirty="0" smtClean="0">
                <a:solidFill>
                  <a:srgbClr val="000000"/>
                </a:solidFill>
                <a:latin typeface="Verdana"/>
                <a:cs typeface="Arial"/>
              </a:rPr>
              <a:t> و الأرباح المتعلقة بالأدوات المالية.</a:t>
            </a:r>
          </a:p>
          <a:p>
            <a:pPr marL="514350" indent="-514350" algn="just" rtl="1" eaLnBrk="0" fontAlgn="base" hangingPunct="0">
              <a:spcBef>
                <a:spcPct val="20000"/>
              </a:spcBef>
              <a:spcAft>
                <a:spcPct val="0"/>
              </a:spcAft>
              <a:buClr>
                <a:srgbClr val="CC0000"/>
              </a:buClr>
              <a:buAutoNum type="arabicParenR"/>
            </a:pPr>
            <a:r>
              <a:rPr lang="ar-DZ" sz="2800" b="1" kern="0" dirty="0" smtClean="0">
                <a:solidFill>
                  <a:srgbClr val="C00000"/>
                </a:solidFill>
                <a:latin typeface="Verdana"/>
                <a:cs typeface="Arial"/>
              </a:rPr>
              <a:t>المقاصة</a:t>
            </a:r>
            <a:r>
              <a:rPr lang="ar-DZ" sz="2800" kern="0" dirty="0" smtClean="0">
                <a:solidFill>
                  <a:srgbClr val="000000"/>
                </a:solidFill>
                <a:latin typeface="Verdana"/>
                <a:cs typeface="Arial"/>
              </a:rPr>
              <a:t> بين الأصل المالي و الالتزام المالي.</a:t>
            </a:r>
            <a:endParaRPr lang="fr-FR" sz="2800" kern="0" dirty="0">
              <a:solidFill>
                <a:srgbClr val="000000"/>
              </a:solidFill>
              <a:latin typeface="Verdana"/>
              <a:cs typeface="Arial"/>
            </a:endParaRPr>
          </a:p>
        </p:txBody>
      </p:sp>
    </p:spTree>
    <p:extLst>
      <p:ext uri="{BB962C8B-B14F-4D97-AF65-F5344CB8AC3E}">
        <p14:creationId xmlns:p14="http://schemas.microsoft.com/office/powerpoint/2010/main" val="833878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4" name="Rectangle à coins arrondis 3"/>
          <p:cNvSpPr/>
          <p:nvPr/>
        </p:nvSpPr>
        <p:spPr>
          <a:xfrm>
            <a:off x="2248094" y="203970"/>
            <a:ext cx="6305971" cy="8996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prstClr val="black"/>
                </a:solidFill>
              </a:rPr>
              <a:t>عرض الأدوات المالية </a:t>
            </a:r>
            <a:r>
              <a:rPr lang="ar-DZ" sz="3200" b="1" dirty="0" err="1" smtClean="0">
                <a:solidFill>
                  <a:prstClr val="black"/>
                </a:solidFill>
              </a:rPr>
              <a:t>كإلتزام</a:t>
            </a:r>
            <a:r>
              <a:rPr lang="ar-DZ" sz="3200" b="1" dirty="0" smtClean="0">
                <a:solidFill>
                  <a:prstClr val="black"/>
                </a:solidFill>
              </a:rPr>
              <a:t> أو أداة ملكية</a:t>
            </a:r>
            <a:endParaRPr lang="fr-FR" sz="3200" b="1" dirty="0">
              <a:solidFill>
                <a:prstClr val="black"/>
              </a:solidFill>
            </a:endParaRPr>
          </a:p>
        </p:txBody>
      </p:sp>
      <p:sp>
        <p:nvSpPr>
          <p:cNvPr id="11" name="Ellipse 10"/>
          <p:cNvSpPr/>
          <p:nvPr/>
        </p:nvSpPr>
        <p:spPr>
          <a:xfrm>
            <a:off x="9252998" y="4041307"/>
            <a:ext cx="2639961" cy="11946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smtClean="0">
                <a:solidFill>
                  <a:prstClr val="black"/>
                </a:solidFill>
              </a:rPr>
              <a:t>الأسهم الممتازة </a:t>
            </a:r>
            <a:endParaRPr lang="fr-FR" sz="4400" dirty="0">
              <a:solidFill>
                <a:prstClr val="black"/>
              </a:solidFill>
            </a:endParaRPr>
          </a:p>
        </p:txBody>
      </p:sp>
      <p:sp>
        <p:nvSpPr>
          <p:cNvPr id="13" name="Flèche vers le bas 12"/>
          <p:cNvSpPr/>
          <p:nvPr/>
        </p:nvSpPr>
        <p:spPr>
          <a:xfrm rot="5400000">
            <a:off x="8429166" y="3270675"/>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16" name="Rectangle 15"/>
          <p:cNvSpPr/>
          <p:nvPr/>
        </p:nvSpPr>
        <p:spPr>
          <a:xfrm>
            <a:off x="3392170" y="2765023"/>
            <a:ext cx="4697796" cy="1908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rtl="1">
              <a:buFontTx/>
              <a:buChar char="-"/>
            </a:pPr>
            <a:r>
              <a:rPr lang="ar-DZ" sz="2800" dirty="0" smtClean="0">
                <a:solidFill>
                  <a:prstClr val="black"/>
                </a:solidFill>
              </a:rPr>
              <a:t>اذا كانت تشترط </a:t>
            </a:r>
            <a:r>
              <a:rPr lang="ar-DZ" sz="2800" b="1" dirty="0" smtClean="0">
                <a:solidFill>
                  <a:srgbClr val="C00000"/>
                </a:solidFill>
              </a:rPr>
              <a:t>الاسترداد الالزامي </a:t>
            </a:r>
            <a:r>
              <a:rPr lang="ar-DZ" sz="2800" dirty="0" smtClean="0">
                <a:solidFill>
                  <a:prstClr val="black"/>
                </a:solidFill>
              </a:rPr>
              <a:t>من قبل المنشأة المصدرة مقابل مبلغ مالي ثابت أو قابل للتحديد بتاريخ مستقبلي محدد أو قابل للتحديد</a:t>
            </a:r>
            <a:endParaRPr lang="ar-DZ" sz="2800" dirty="0" smtClean="0">
              <a:solidFill>
                <a:prstClr val="black"/>
              </a:solidFill>
            </a:endParaRPr>
          </a:p>
        </p:txBody>
      </p:sp>
      <p:sp>
        <p:nvSpPr>
          <p:cNvPr id="2" name="Ellipse 1"/>
          <p:cNvSpPr/>
          <p:nvPr/>
        </p:nvSpPr>
        <p:spPr>
          <a:xfrm>
            <a:off x="8981414" y="341572"/>
            <a:ext cx="872921" cy="7261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rgbClr val="C00000"/>
                </a:solidFill>
              </a:rPr>
              <a:t>1</a:t>
            </a:r>
            <a:endParaRPr lang="fr-FR" sz="2400" b="1" dirty="0">
              <a:solidFill>
                <a:srgbClr val="C00000"/>
              </a:solidFill>
            </a:endParaRPr>
          </a:p>
        </p:txBody>
      </p:sp>
      <p:sp>
        <p:nvSpPr>
          <p:cNvPr id="3" name="Pensées 2"/>
          <p:cNvSpPr/>
          <p:nvPr/>
        </p:nvSpPr>
        <p:spPr>
          <a:xfrm>
            <a:off x="3644154" y="1155316"/>
            <a:ext cx="3404420" cy="1345837"/>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b="1" dirty="0" smtClean="0">
                <a:solidFill>
                  <a:srgbClr val="C00000"/>
                </a:solidFill>
              </a:rPr>
              <a:t>الجوهر يطغى على الشكل</a:t>
            </a:r>
            <a:endParaRPr lang="fr-FR" sz="2800" b="1" dirty="0">
              <a:solidFill>
                <a:srgbClr val="C00000"/>
              </a:solidFill>
            </a:endParaRPr>
          </a:p>
        </p:txBody>
      </p:sp>
      <p:sp>
        <p:nvSpPr>
          <p:cNvPr id="17" name="Rectangle 16"/>
          <p:cNvSpPr/>
          <p:nvPr/>
        </p:nvSpPr>
        <p:spPr>
          <a:xfrm>
            <a:off x="3392170" y="4802795"/>
            <a:ext cx="4697796" cy="1908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rtl="1">
              <a:buFontTx/>
              <a:buChar char="-"/>
            </a:pPr>
            <a:r>
              <a:rPr lang="ar-DZ" sz="2800" dirty="0" smtClean="0">
                <a:solidFill>
                  <a:prstClr val="black"/>
                </a:solidFill>
              </a:rPr>
              <a:t>اذا كانت تعطي لحاملها الحق في أن </a:t>
            </a:r>
            <a:r>
              <a:rPr lang="ar-DZ" sz="2800" dirty="0" smtClean="0">
                <a:solidFill>
                  <a:srgbClr val="C00000"/>
                </a:solidFill>
              </a:rPr>
              <a:t>يطلب استرداد </a:t>
            </a:r>
            <a:r>
              <a:rPr lang="ar-DZ" sz="2800" dirty="0" smtClean="0">
                <a:solidFill>
                  <a:prstClr val="black"/>
                </a:solidFill>
              </a:rPr>
              <a:t>الأداة المالية</a:t>
            </a:r>
            <a:endParaRPr lang="ar-DZ" sz="2800" dirty="0" smtClean="0">
              <a:solidFill>
                <a:prstClr val="black"/>
              </a:solidFill>
            </a:endParaRPr>
          </a:p>
        </p:txBody>
      </p:sp>
      <p:sp>
        <p:nvSpPr>
          <p:cNvPr id="18" name="Flèche vers le bas 17"/>
          <p:cNvSpPr/>
          <p:nvPr/>
        </p:nvSpPr>
        <p:spPr>
          <a:xfrm rot="5400000">
            <a:off x="8429166" y="5033880"/>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20" name="Flèche vers le bas 19"/>
          <p:cNvSpPr/>
          <p:nvPr/>
        </p:nvSpPr>
        <p:spPr>
          <a:xfrm rot="5400000">
            <a:off x="2650776" y="3302568"/>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21" name="Flèche vers le bas 20"/>
          <p:cNvSpPr/>
          <p:nvPr/>
        </p:nvSpPr>
        <p:spPr>
          <a:xfrm rot="5400000">
            <a:off x="2568338" y="5340340"/>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22" name="Triangle isocèle 21"/>
          <p:cNvSpPr/>
          <p:nvPr/>
        </p:nvSpPr>
        <p:spPr>
          <a:xfrm>
            <a:off x="709184" y="4494153"/>
            <a:ext cx="1519954" cy="157330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err="1" smtClean="0">
                <a:solidFill>
                  <a:schemeClr val="tx1"/>
                </a:solidFill>
              </a:rPr>
              <a:t>إلتزام</a:t>
            </a:r>
            <a:r>
              <a:rPr lang="ar-DZ" sz="2400" b="1" dirty="0" smtClean="0">
                <a:solidFill>
                  <a:schemeClr val="tx1"/>
                </a:solidFill>
              </a:rPr>
              <a:t> مالي</a:t>
            </a:r>
            <a:endParaRPr lang="fr-FR" sz="2400" b="1" dirty="0">
              <a:solidFill>
                <a:schemeClr val="tx1"/>
              </a:solidFill>
            </a:endParaRPr>
          </a:p>
        </p:txBody>
      </p:sp>
      <p:sp>
        <p:nvSpPr>
          <p:cNvPr id="23" name="Triangle isocèle 22"/>
          <p:cNvSpPr/>
          <p:nvPr/>
        </p:nvSpPr>
        <p:spPr>
          <a:xfrm>
            <a:off x="709184" y="2690240"/>
            <a:ext cx="1519954" cy="157330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err="1" smtClean="0">
                <a:solidFill>
                  <a:schemeClr val="tx1"/>
                </a:solidFill>
              </a:rPr>
              <a:t>إلتزام</a:t>
            </a:r>
            <a:r>
              <a:rPr lang="ar-DZ" sz="2400" b="1" dirty="0" smtClean="0">
                <a:solidFill>
                  <a:schemeClr val="tx1"/>
                </a:solidFill>
              </a:rPr>
              <a:t> مالي</a:t>
            </a:r>
            <a:endParaRPr lang="fr-FR" sz="2400" b="1" dirty="0">
              <a:solidFill>
                <a:schemeClr val="tx1"/>
              </a:solidFill>
            </a:endParaRPr>
          </a:p>
        </p:txBody>
      </p:sp>
      <p:sp>
        <p:nvSpPr>
          <p:cNvPr id="24" name="Flèche vers le bas 23"/>
          <p:cNvSpPr/>
          <p:nvPr/>
        </p:nvSpPr>
        <p:spPr>
          <a:xfrm rot="5400000">
            <a:off x="8581566" y="3423075"/>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25" name="Rectangle 24"/>
          <p:cNvSpPr/>
          <p:nvPr/>
        </p:nvSpPr>
        <p:spPr>
          <a:xfrm>
            <a:off x="3544570" y="2917423"/>
            <a:ext cx="4697796" cy="1908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rtl="1">
              <a:buFontTx/>
              <a:buChar char="-"/>
            </a:pPr>
            <a:r>
              <a:rPr lang="ar-DZ" sz="2800" dirty="0" smtClean="0">
                <a:solidFill>
                  <a:prstClr val="black"/>
                </a:solidFill>
              </a:rPr>
              <a:t>اذا كانت </a:t>
            </a:r>
            <a:r>
              <a:rPr lang="ar-DZ" sz="2800" b="1" dirty="0" smtClean="0">
                <a:solidFill>
                  <a:srgbClr val="C00000"/>
                </a:solidFill>
              </a:rPr>
              <a:t>لا تشترط </a:t>
            </a:r>
            <a:r>
              <a:rPr lang="ar-DZ" sz="2800" b="1" dirty="0" smtClean="0">
                <a:solidFill>
                  <a:schemeClr val="tx1"/>
                </a:solidFill>
              </a:rPr>
              <a:t>الاسترداد الالزامي </a:t>
            </a:r>
            <a:r>
              <a:rPr lang="ar-DZ" sz="2800" dirty="0" smtClean="0">
                <a:solidFill>
                  <a:prstClr val="black"/>
                </a:solidFill>
              </a:rPr>
              <a:t>من قبل المنشأة المصدرة بتاريخ مستقبلي محدد أو قابل للتحديد</a:t>
            </a:r>
            <a:endParaRPr lang="ar-DZ" sz="2800" dirty="0" smtClean="0">
              <a:solidFill>
                <a:prstClr val="black"/>
              </a:solidFill>
            </a:endParaRPr>
          </a:p>
        </p:txBody>
      </p:sp>
      <p:sp>
        <p:nvSpPr>
          <p:cNvPr id="26" name="Rectangle 25"/>
          <p:cNvSpPr/>
          <p:nvPr/>
        </p:nvSpPr>
        <p:spPr>
          <a:xfrm>
            <a:off x="3462133" y="4949627"/>
            <a:ext cx="4697796" cy="1908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rtl="1">
              <a:buFontTx/>
              <a:buChar char="-"/>
            </a:pPr>
            <a:r>
              <a:rPr lang="ar-DZ" sz="2800" dirty="0" smtClean="0">
                <a:solidFill>
                  <a:prstClr val="black"/>
                </a:solidFill>
              </a:rPr>
              <a:t>اذا كانت </a:t>
            </a:r>
            <a:r>
              <a:rPr lang="ar-DZ" sz="2800" b="1" dirty="0" smtClean="0">
                <a:solidFill>
                  <a:srgbClr val="C00000"/>
                </a:solidFill>
              </a:rPr>
              <a:t>لا تعطي </a:t>
            </a:r>
            <a:r>
              <a:rPr lang="ar-DZ" sz="2800" dirty="0" smtClean="0">
                <a:solidFill>
                  <a:prstClr val="black"/>
                </a:solidFill>
              </a:rPr>
              <a:t>لحاملها الحق في أن </a:t>
            </a:r>
            <a:r>
              <a:rPr lang="ar-DZ" sz="2800" dirty="0" smtClean="0">
                <a:solidFill>
                  <a:schemeClr val="tx1"/>
                </a:solidFill>
              </a:rPr>
              <a:t>يطلب استرداد الأداة المالية</a:t>
            </a:r>
            <a:endParaRPr lang="ar-DZ" sz="2800" dirty="0" smtClean="0">
              <a:solidFill>
                <a:schemeClr val="tx1"/>
              </a:solidFill>
            </a:endParaRPr>
          </a:p>
        </p:txBody>
      </p:sp>
      <p:sp>
        <p:nvSpPr>
          <p:cNvPr id="27" name="Flèche vers le bas 26"/>
          <p:cNvSpPr/>
          <p:nvPr/>
        </p:nvSpPr>
        <p:spPr>
          <a:xfrm rot="5400000">
            <a:off x="8581566" y="5186280"/>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28" name="Flèche vers le bas 27"/>
          <p:cNvSpPr/>
          <p:nvPr/>
        </p:nvSpPr>
        <p:spPr>
          <a:xfrm rot="5400000">
            <a:off x="2803176" y="3454968"/>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29" name="Flèche vers le bas 28"/>
          <p:cNvSpPr/>
          <p:nvPr/>
        </p:nvSpPr>
        <p:spPr>
          <a:xfrm rot="5400000">
            <a:off x="2720738" y="5492740"/>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30" name="Triangle isocèle 29"/>
          <p:cNvSpPr/>
          <p:nvPr/>
        </p:nvSpPr>
        <p:spPr>
          <a:xfrm>
            <a:off x="861584" y="4646553"/>
            <a:ext cx="1519954" cy="157330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حق ملكية</a:t>
            </a:r>
            <a:endParaRPr lang="fr-FR" sz="2400" b="1" dirty="0">
              <a:solidFill>
                <a:schemeClr val="tx1"/>
              </a:solidFill>
            </a:endParaRPr>
          </a:p>
        </p:txBody>
      </p:sp>
      <p:sp>
        <p:nvSpPr>
          <p:cNvPr id="31" name="Triangle isocèle 30"/>
          <p:cNvSpPr/>
          <p:nvPr/>
        </p:nvSpPr>
        <p:spPr>
          <a:xfrm>
            <a:off x="861584" y="2842640"/>
            <a:ext cx="1519954" cy="157330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حق ملكية</a:t>
            </a:r>
            <a:endParaRPr lang="fr-FR" sz="2400" b="1" dirty="0">
              <a:solidFill>
                <a:schemeClr val="tx1"/>
              </a:solidFill>
            </a:endParaRPr>
          </a:p>
        </p:txBody>
      </p:sp>
    </p:spTree>
    <p:extLst>
      <p:ext uri="{BB962C8B-B14F-4D97-AF65-F5344CB8AC3E}">
        <p14:creationId xmlns:p14="http://schemas.microsoft.com/office/powerpoint/2010/main" val="3864182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1000" fill="hold"/>
                                        <p:tgtEl>
                                          <p:spTgt spid="3"/>
                                        </p:tgtEl>
                                        <p:attrNameLst>
                                          <p:attrName>ppt_w</p:attrName>
                                        </p:attrNameLst>
                                      </p:cBhvr>
                                      <p:tavLst>
                                        <p:tav tm="0">
                                          <p:val>
                                            <p:fltVal val="0"/>
                                          </p:val>
                                        </p:tav>
                                        <p:tav tm="100000">
                                          <p:val>
                                            <p:strVal val="#ppt_w"/>
                                          </p:val>
                                        </p:tav>
                                      </p:tavLst>
                                    </p:anim>
                                    <p:anim calcmode="lin" valueType="num">
                                      <p:cBhvr>
                                        <p:cTn id="17" dur="1000" fill="hold"/>
                                        <p:tgtEl>
                                          <p:spTgt spid="3"/>
                                        </p:tgtEl>
                                        <p:attrNameLst>
                                          <p:attrName>ppt_h</p:attrName>
                                        </p:attrNameLst>
                                      </p:cBhvr>
                                      <p:tavLst>
                                        <p:tav tm="0">
                                          <p:val>
                                            <p:fltVal val="0"/>
                                          </p:val>
                                        </p:tav>
                                        <p:tav tm="100000">
                                          <p:val>
                                            <p:strVal val="#ppt_h"/>
                                          </p:val>
                                        </p:tav>
                                      </p:tavLst>
                                    </p:anim>
                                    <p:anim calcmode="lin" valueType="num">
                                      <p:cBhvr>
                                        <p:cTn id="18" dur="1000" fill="hold"/>
                                        <p:tgtEl>
                                          <p:spTgt spid="3"/>
                                        </p:tgtEl>
                                        <p:attrNameLst>
                                          <p:attrName>style.rotation</p:attrName>
                                        </p:attrNameLst>
                                      </p:cBhvr>
                                      <p:tavLst>
                                        <p:tav tm="0">
                                          <p:val>
                                            <p:fltVal val="90"/>
                                          </p:val>
                                        </p:tav>
                                        <p:tav tm="100000">
                                          <p:val>
                                            <p:fltVal val="0"/>
                                          </p:val>
                                        </p:tav>
                                      </p:tavLst>
                                    </p:anim>
                                    <p:animEffect transition="in" filter="fade">
                                      <p:cBhvr>
                                        <p:cTn id="19" dur="10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arn(inVertical)">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fade">
                                      <p:cBhvr>
                                        <p:cTn id="34" dur="1000"/>
                                        <p:tgtEl>
                                          <p:spTgt spid="16"/>
                                        </p:tgtEl>
                                      </p:cBhvr>
                                    </p:animEffect>
                                    <p:anim calcmode="lin" valueType="num">
                                      <p:cBhvr>
                                        <p:cTn id="35" dur="1000" fill="hold"/>
                                        <p:tgtEl>
                                          <p:spTgt spid="16"/>
                                        </p:tgtEl>
                                        <p:attrNameLst>
                                          <p:attrName>ppt_x</p:attrName>
                                        </p:attrNameLst>
                                      </p:cBhvr>
                                      <p:tavLst>
                                        <p:tav tm="0">
                                          <p:val>
                                            <p:strVal val="#ppt_x"/>
                                          </p:val>
                                        </p:tav>
                                        <p:tav tm="100000">
                                          <p:val>
                                            <p:strVal val="#ppt_x"/>
                                          </p:val>
                                        </p:tav>
                                      </p:tavLst>
                                    </p:anim>
                                    <p:anim calcmode="lin" valueType="num">
                                      <p:cBhvr>
                                        <p:cTn id="3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barn(inVertical)">
                                      <p:cBhvr>
                                        <p:cTn id="41" dur="500"/>
                                        <p:tgtEl>
                                          <p:spTgt spid="20"/>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fade">
                                      <p:cBhvr>
                                        <p:cTn id="46" dur="1000"/>
                                        <p:tgtEl>
                                          <p:spTgt spid="23"/>
                                        </p:tgtEl>
                                      </p:cBhvr>
                                    </p:animEffect>
                                    <p:anim calcmode="lin" valueType="num">
                                      <p:cBhvr>
                                        <p:cTn id="47" dur="1000" fill="hold"/>
                                        <p:tgtEl>
                                          <p:spTgt spid="23"/>
                                        </p:tgtEl>
                                        <p:attrNameLst>
                                          <p:attrName>ppt_x</p:attrName>
                                        </p:attrNameLst>
                                      </p:cBhvr>
                                      <p:tavLst>
                                        <p:tav tm="0">
                                          <p:val>
                                            <p:strVal val="#ppt_x"/>
                                          </p:val>
                                        </p:tav>
                                        <p:tav tm="100000">
                                          <p:val>
                                            <p:strVal val="#ppt_x"/>
                                          </p:val>
                                        </p:tav>
                                      </p:tavLst>
                                    </p:anim>
                                    <p:anim calcmode="lin" valueType="num">
                                      <p:cBhvr>
                                        <p:cTn id="4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barn(inVertical)">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fade">
                                      <p:cBhvr>
                                        <p:cTn id="58" dur="1000"/>
                                        <p:tgtEl>
                                          <p:spTgt spid="17"/>
                                        </p:tgtEl>
                                      </p:cBhvr>
                                    </p:animEffect>
                                    <p:anim calcmode="lin" valueType="num">
                                      <p:cBhvr>
                                        <p:cTn id="59" dur="1000" fill="hold"/>
                                        <p:tgtEl>
                                          <p:spTgt spid="17"/>
                                        </p:tgtEl>
                                        <p:attrNameLst>
                                          <p:attrName>ppt_x</p:attrName>
                                        </p:attrNameLst>
                                      </p:cBhvr>
                                      <p:tavLst>
                                        <p:tav tm="0">
                                          <p:val>
                                            <p:strVal val="#ppt_x"/>
                                          </p:val>
                                        </p:tav>
                                        <p:tav tm="100000">
                                          <p:val>
                                            <p:strVal val="#ppt_x"/>
                                          </p:val>
                                        </p:tav>
                                      </p:tavLst>
                                    </p:anim>
                                    <p:anim calcmode="lin" valueType="num">
                                      <p:cBhvr>
                                        <p:cTn id="6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barn(inVertical)">
                                      <p:cBhvr>
                                        <p:cTn id="65" dur="500"/>
                                        <p:tgtEl>
                                          <p:spTgt spid="21"/>
                                        </p:tgtEl>
                                      </p:cBhvr>
                                    </p:animEffect>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fade">
                                      <p:cBhvr>
                                        <p:cTn id="70" dur="1000"/>
                                        <p:tgtEl>
                                          <p:spTgt spid="22"/>
                                        </p:tgtEl>
                                      </p:cBhvr>
                                    </p:animEffect>
                                    <p:anim calcmode="lin" valueType="num">
                                      <p:cBhvr>
                                        <p:cTn id="71" dur="1000" fill="hold"/>
                                        <p:tgtEl>
                                          <p:spTgt spid="22"/>
                                        </p:tgtEl>
                                        <p:attrNameLst>
                                          <p:attrName>ppt_x</p:attrName>
                                        </p:attrNameLst>
                                      </p:cBhvr>
                                      <p:tavLst>
                                        <p:tav tm="0">
                                          <p:val>
                                            <p:strVal val="#ppt_x"/>
                                          </p:val>
                                        </p:tav>
                                        <p:tav tm="100000">
                                          <p:val>
                                            <p:strVal val="#ppt_x"/>
                                          </p:val>
                                        </p:tav>
                                      </p:tavLst>
                                    </p:anim>
                                    <p:anim calcmode="lin" valueType="num">
                                      <p:cBhvr>
                                        <p:cTn id="72"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4"/>
                                        </p:tgtEl>
                                        <p:attrNameLst>
                                          <p:attrName>style.visibility</p:attrName>
                                        </p:attrNameLst>
                                      </p:cBhvr>
                                      <p:to>
                                        <p:strVal val="visible"/>
                                      </p:to>
                                    </p:set>
                                    <p:animEffect transition="in" filter="fade">
                                      <p:cBhvr>
                                        <p:cTn id="77" dur="500"/>
                                        <p:tgtEl>
                                          <p:spTgt spid="24"/>
                                        </p:tgtEl>
                                      </p:cBhvr>
                                    </p:animEffect>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fade">
                                      <p:cBhvr>
                                        <p:cTn id="82" dur="1000"/>
                                        <p:tgtEl>
                                          <p:spTgt spid="25"/>
                                        </p:tgtEl>
                                      </p:cBhvr>
                                    </p:animEffect>
                                    <p:anim calcmode="lin" valueType="num">
                                      <p:cBhvr>
                                        <p:cTn id="83" dur="1000" fill="hold"/>
                                        <p:tgtEl>
                                          <p:spTgt spid="25"/>
                                        </p:tgtEl>
                                        <p:attrNameLst>
                                          <p:attrName>ppt_x</p:attrName>
                                        </p:attrNameLst>
                                      </p:cBhvr>
                                      <p:tavLst>
                                        <p:tav tm="0">
                                          <p:val>
                                            <p:strVal val="#ppt_x"/>
                                          </p:val>
                                        </p:tav>
                                        <p:tav tm="100000">
                                          <p:val>
                                            <p:strVal val="#ppt_x"/>
                                          </p:val>
                                        </p:tav>
                                      </p:tavLst>
                                    </p:anim>
                                    <p:anim calcmode="lin" valueType="num">
                                      <p:cBhvr>
                                        <p:cTn id="8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grpId="0" nodeType="clickEffect">
                                  <p:stCondLst>
                                    <p:cond delay="0"/>
                                  </p:stCondLst>
                                  <p:childTnLst>
                                    <p:set>
                                      <p:cBhvr>
                                        <p:cTn id="88" dur="1" fill="hold">
                                          <p:stCondLst>
                                            <p:cond delay="0"/>
                                          </p:stCondLst>
                                        </p:cTn>
                                        <p:tgtEl>
                                          <p:spTgt spid="28"/>
                                        </p:tgtEl>
                                        <p:attrNameLst>
                                          <p:attrName>style.visibility</p:attrName>
                                        </p:attrNameLst>
                                      </p:cBhvr>
                                      <p:to>
                                        <p:strVal val="visible"/>
                                      </p:to>
                                    </p:set>
                                    <p:animEffect transition="in" filter="barn(inVertical)">
                                      <p:cBhvr>
                                        <p:cTn id="89" dur="500"/>
                                        <p:tgtEl>
                                          <p:spTgt spid="28"/>
                                        </p:tgtEl>
                                      </p:cBhvr>
                                    </p:animEffect>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grpId="0" nodeType="clickEffect">
                                  <p:stCondLst>
                                    <p:cond delay="0"/>
                                  </p:stCondLst>
                                  <p:childTnLst>
                                    <p:set>
                                      <p:cBhvr>
                                        <p:cTn id="93" dur="1" fill="hold">
                                          <p:stCondLst>
                                            <p:cond delay="0"/>
                                          </p:stCondLst>
                                        </p:cTn>
                                        <p:tgtEl>
                                          <p:spTgt spid="31"/>
                                        </p:tgtEl>
                                        <p:attrNameLst>
                                          <p:attrName>style.visibility</p:attrName>
                                        </p:attrNameLst>
                                      </p:cBhvr>
                                      <p:to>
                                        <p:strVal val="visible"/>
                                      </p:to>
                                    </p:set>
                                    <p:animEffect transition="in" filter="fade">
                                      <p:cBhvr>
                                        <p:cTn id="94" dur="1000"/>
                                        <p:tgtEl>
                                          <p:spTgt spid="31"/>
                                        </p:tgtEl>
                                      </p:cBhvr>
                                    </p:animEffect>
                                    <p:anim calcmode="lin" valueType="num">
                                      <p:cBhvr>
                                        <p:cTn id="95" dur="1000" fill="hold"/>
                                        <p:tgtEl>
                                          <p:spTgt spid="31"/>
                                        </p:tgtEl>
                                        <p:attrNameLst>
                                          <p:attrName>ppt_x</p:attrName>
                                        </p:attrNameLst>
                                      </p:cBhvr>
                                      <p:tavLst>
                                        <p:tav tm="0">
                                          <p:val>
                                            <p:strVal val="#ppt_x"/>
                                          </p:val>
                                        </p:tav>
                                        <p:tav tm="100000">
                                          <p:val>
                                            <p:strVal val="#ppt_x"/>
                                          </p:val>
                                        </p:tav>
                                      </p:tavLst>
                                    </p:anim>
                                    <p:anim calcmode="lin" valueType="num">
                                      <p:cBhvr>
                                        <p:cTn id="9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grpId="0" nodeType="clickEffect">
                                  <p:stCondLst>
                                    <p:cond delay="0"/>
                                  </p:stCondLst>
                                  <p:childTnLst>
                                    <p:set>
                                      <p:cBhvr>
                                        <p:cTn id="100" dur="1" fill="hold">
                                          <p:stCondLst>
                                            <p:cond delay="0"/>
                                          </p:stCondLst>
                                        </p:cTn>
                                        <p:tgtEl>
                                          <p:spTgt spid="27"/>
                                        </p:tgtEl>
                                        <p:attrNameLst>
                                          <p:attrName>style.visibility</p:attrName>
                                        </p:attrNameLst>
                                      </p:cBhvr>
                                      <p:to>
                                        <p:strVal val="visible"/>
                                      </p:to>
                                    </p:set>
                                    <p:animEffect transition="in" filter="barn(inVertical)">
                                      <p:cBhvr>
                                        <p:cTn id="101" dur="500"/>
                                        <p:tgtEl>
                                          <p:spTgt spid="27"/>
                                        </p:tgtEl>
                                      </p:cBhvr>
                                    </p:animEffect>
                                  </p:childTnLst>
                                </p:cTn>
                              </p:par>
                            </p:childTnLst>
                          </p:cTn>
                        </p:par>
                      </p:childTnLst>
                    </p:cTn>
                  </p:par>
                  <p:par>
                    <p:cTn id="102" fill="hold">
                      <p:stCondLst>
                        <p:cond delay="indefinite"/>
                      </p:stCondLst>
                      <p:childTnLst>
                        <p:par>
                          <p:cTn id="103" fill="hold">
                            <p:stCondLst>
                              <p:cond delay="0"/>
                            </p:stCondLst>
                            <p:childTnLst>
                              <p:par>
                                <p:cTn id="104" presetID="42" presetClass="entr" presetSubtype="0" fill="hold" grpId="0" nodeType="clickEffect">
                                  <p:stCondLst>
                                    <p:cond delay="0"/>
                                  </p:stCondLst>
                                  <p:childTnLst>
                                    <p:set>
                                      <p:cBhvr>
                                        <p:cTn id="105" dur="1" fill="hold">
                                          <p:stCondLst>
                                            <p:cond delay="0"/>
                                          </p:stCondLst>
                                        </p:cTn>
                                        <p:tgtEl>
                                          <p:spTgt spid="26"/>
                                        </p:tgtEl>
                                        <p:attrNameLst>
                                          <p:attrName>style.visibility</p:attrName>
                                        </p:attrNameLst>
                                      </p:cBhvr>
                                      <p:to>
                                        <p:strVal val="visible"/>
                                      </p:to>
                                    </p:set>
                                    <p:animEffect transition="in" filter="fade">
                                      <p:cBhvr>
                                        <p:cTn id="106" dur="1000"/>
                                        <p:tgtEl>
                                          <p:spTgt spid="26"/>
                                        </p:tgtEl>
                                      </p:cBhvr>
                                    </p:animEffect>
                                    <p:anim calcmode="lin" valueType="num">
                                      <p:cBhvr>
                                        <p:cTn id="107" dur="1000" fill="hold"/>
                                        <p:tgtEl>
                                          <p:spTgt spid="26"/>
                                        </p:tgtEl>
                                        <p:attrNameLst>
                                          <p:attrName>ppt_x</p:attrName>
                                        </p:attrNameLst>
                                      </p:cBhvr>
                                      <p:tavLst>
                                        <p:tav tm="0">
                                          <p:val>
                                            <p:strVal val="#ppt_x"/>
                                          </p:val>
                                        </p:tav>
                                        <p:tav tm="100000">
                                          <p:val>
                                            <p:strVal val="#ppt_x"/>
                                          </p:val>
                                        </p:tav>
                                      </p:tavLst>
                                    </p:anim>
                                    <p:anim calcmode="lin" valueType="num">
                                      <p:cBhvr>
                                        <p:cTn id="108"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16" presetClass="entr" presetSubtype="21" fill="hold" grpId="0" nodeType="clickEffect">
                                  <p:stCondLst>
                                    <p:cond delay="0"/>
                                  </p:stCondLst>
                                  <p:childTnLst>
                                    <p:set>
                                      <p:cBhvr>
                                        <p:cTn id="112" dur="1" fill="hold">
                                          <p:stCondLst>
                                            <p:cond delay="0"/>
                                          </p:stCondLst>
                                        </p:cTn>
                                        <p:tgtEl>
                                          <p:spTgt spid="29"/>
                                        </p:tgtEl>
                                        <p:attrNameLst>
                                          <p:attrName>style.visibility</p:attrName>
                                        </p:attrNameLst>
                                      </p:cBhvr>
                                      <p:to>
                                        <p:strVal val="visible"/>
                                      </p:to>
                                    </p:set>
                                    <p:animEffect transition="in" filter="barn(inVertical)">
                                      <p:cBhvr>
                                        <p:cTn id="113" dur="500"/>
                                        <p:tgtEl>
                                          <p:spTgt spid="29"/>
                                        </p:tgtEl>
                                      </p:cBhvr>
                                    </p:animEffect>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grpId="0" nodeType="clickEffect">
                                  <p:stCondLst>
                                    <p:cond delay="0"/>
                                  </p:stCondLst>
                                  <p:childTnLst>
                                    <p:set>
                                      <p:cBhvr>
                                        <p:cTn id="117" dur="1" fill="hold">
                                          <p:stCondLst>
                                            <p:cond delay="0"/>
                                          </p:stCondLst>
                                        </p:cTn>
                                        <p:tgtEl>
                                          <p:spTgt spid="30"/>
                                        </p:tgtEl>
                                        <p:attrNameLst>
                                          <p:attrName>style.visibility</p:attrName>
                                        </p:attrNameLst>
                                      </p:cBhvr>
                                      <p:to>
                                        <p:strVal val="visible"/>
                                      </p:to>
                                    </p:set>
                                    <p:animEffect transition="in" filter="fade">
                                      <p:cBhvr>
                                        <p:cTn id="118" dur="1000"/>
                                        <p:tgtEl>
                                          <p:spTgt spid="30"/>
                                        </p:tgtEl>
                                      </p:cBhvr>
                                    </p:animEffect>
                                    <p:anim calcmode="lin" valueType="num">
                                      <p:cBhvr>
                                        <p:cTn id="119" dur="1000" fill="hold"/>
                                        <p:tgtEl>
                                          <p:spTgt spid="30"/>
                                        </p:tgtEl>
                                        <p:attrNameLst>
                                          <p:attrName>ppt_x</p:attrName>
                                        </p:attrNameLst>
                                      </p:cBhvr>
                                      <p:tavLst>
                                        <p:tav tm="0">
                                          <p:val>
                                            <p:strVal val="#ppt_x"/>
                                          </p:val>
                                        </p:tav>
                                        <p:tav tm="100000">
                                          <p:val>
                                            <p:strVal val="#ppt_x"/>
                                          </p:val>
                                        </p:tav>
                                      </p:tavLst>
                                    </p:anim>
                                    <p:anim calcmode="lin" valueType="num">
                                      <p:cBhvr>
                                        <p:cTn id="120"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13" grpId="0" animBg="1"/>
      <p:bldP spid="16" grpId="0" animBg="1"/>
      <p:bldP spid="2" grpId="0" animBg="1"/>
      <p:bldP spid="3" grpId="0" animBg="1"/>
      <p:bldP spid="17" grpId="0" animBg="1"/>
      <p:bldP spid="18"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4" name="Rectangle à coins arrondis 3"/>
          <p:cNvSpPr/>
          <p:nvPr/>
        </p:nvSpPr>
        <p:spPr>
          <a:xfrm>
            <a:off x="2248094" y="203970"/>
            <a:ext cx="6305971" cy="8996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prstClr val="black"/>
                </a:solidFill>
              </a:rPr>
              <a:t>عرض الأدوات المالية </a:t>
            </a:r>
            <a:r>
              <a:rPr lang="ar-DZ" sz="3200" b="1" dirty="0" err="1" smtClean="0">
                <a:solidFill>
                  <a:prstClr val="black"/>
                </a:solidFill>
              </a:rPr>
              <a:t>كإلتزام</a:t>
            </a:r>
            <a:r>
              <a:rPr lang="ar-DZ" sz="3200" b="1" dirty="0" smtClean="0">
                <a:solidFill>
                  <a:prstClr val="black"/>
                </a:solidFill>
              </a:rPr>
              <a:t> أو أداة ملكية</a:t>
            </a:r>
            <a:endParaRPr lang="fr-FR" sz="3200" b="1" dirty="0">
              <a:solidFill>
                <a:prstClr val="black"/>
              </a:solidFill>
            </a:endParaRPr>
          </a:p>
        </p:txBody>
      </p:sp>
      <p:sp>
        <p:nvSpPr>
          <p:cNvPr id="11" name="Ellipse 10"/>
          <p:cNvSpPr/>
          <p:nvPr/>
        </p:nvSpPr>
        <p:spPr>
          <a:xfrm>
            <a:off x="9252998" y="4041307"/>
            <a:ext cx="2639961" cy="11946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smtClean="0">
                <a:solidFill>
                  <a:prstClr val="black"/>
                </a:solidFill>
              </a:rPr>
              <a:t>السندات</a:t>
            </a:r>
            <a:endParaRPr lang="fr-FR" sz="4400" dirty="0">
              <a:solidFill>
                <a:prstClr val="black"/>
              </a:solidFill>
            </a:endParaRPr>
          </a:p>
        </p:txBody>
      </p:sp>
      <p:sp>
        <p:nvSpPr>
          <p:cNvPr id="13" name="Flèche vers le bas 12"/>
          <p:cNvSpPr/>
          <p:nvPr/>
        </p:nvSpPr>
        <p:spPr>
          <a:xfrm rot="5400000">
            <a:off x="8429166" y="3270675"/>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16" name="Rectangle 15"/>
          <p:cNvSpPr/>
          <p:nvPr/>
        </p:nvSpPr>
        <p:spPr>
          <a:xfrm>
            <a:off x="3392170" y="2765023"/>
            <a:ext cx="4697796" cy="1908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rtl="1">
              <a:buFontTx/>
              <a:buChar char="-"/>
            </a:pPr>
            <a:r>
              <a:rPr lang="ar-DZ" sz="2800" dirty="0" smtClean="0">
                <a:solidFill>
                  <a:prstClr val="black"/>
                </a:solidFill>
              </a:rPr>
              <a:t>سندات ثابتة (مستمرة) ليس لها تاريخ استحقاق مقابل سعر فائدة  سنوي واضح </a:t>
            </a:r>
            <a:endParaRPr lang="ar-DZ" sz="2800" dirty="0" smtClean="0">
              <a:solidFill>
                <a:prstClr val="black"/>
              </a:solidFill>
            </a:endParaRPr>
          </a:p>
        </p:txBody>
      </p:sp>
      <p:sp>
        <p:nvSpPr>
          <p:cNvPr id="2" name="Ellipse 1"/>
          <p:cNvSpPr/>
          <p:nvPr/>
        </p:nvSpPr>
        <p:spPr>
          <a:xfrm>
            <a:off x="8981414" y="341572"/>
            <a:ext cx="872921" cy="7261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rgbClr val="C00000"/>
                </a:solidFill>
              </a:rPr>
              <a:t>1</a:t>
            </a:r>
            <a:endParaRPr lang="fr-FR" sz="2400" b="1" dirty="0">
              <a:solidFill>
                <a:srgbClr val="C00000"/>
              </a:solidFill>
            </a:endParaRPr>
          </a:p>
        </p:txBody>
      </p:sp>
      <p:sp>
        <p:nvSpPr>
          <p:cNvPr id="3" name="Pensées 2"/>
          <p:cNvSpPr/>
          <p:nvPr/>
        </p:nvSpPr>
        <p:spPr>
          <a:xfrm>
            <a:off x="3644154" y="1155316"/>
            <a:ext cx="3404420" cy="1345837"/>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b="1" dirty="0" smtClean="0">
                <a:solidFill>
                  <a:srgbClr val="C00000"/>
                </a:solidFill>
              </a:rPr>
              <a:t>الجوهر يطغى على الشكل</a:t>
            </a:r>
            <a:endParaRPr lang="fr-FR" sz="2800" b="1" dirty="0">
              <a:solidFill>
                <a:srgbClr val="C00000"/>
              </a:solidFill>
            </a:endParaRPr>
          </a:p>
        </p:txBody>
      </p:sp>
      <p:sp>
        <p:nvSpPr>
          <p:cNvPr id="17" name="Rectangle 16"/>
          <p:cNvSpPr/>
          <p:nvPr/>
        </p:nvSpPr>
        <p:spPr>
          <a:xfrm>
            <a:off x="3392170" y="4802795"/>
            <a:ext cx="4697796" cy="1908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rtl="1">
              <a:buFontTx/>
              <a:buChar char="-"/>
            </a:pPr>
            <a:r>
              <a:rPr lang="ar-DZ" sz="2800" dirty="0" smtClean="0">
                <a:solidFill>
                  <a:prstClr val="black"/>
                </a:solidFill>
              </a:rPr>
              <a:t>سندات مطروحة للبيع دون إمكانية تحويلها لأسهم</a:t>
            </a:r>
            <a:endParaRPr lang="ar-DZ" sz="2800" dirty="0" smtClean="0">
              <a:solidFill>
                <a:prstClr val="black"/>
              </a:solidFill>
            </a:endParaRPr>
          </a:p>
        </p:txBody>
      </p:sp>
      <p:sp>
        <p:nvSpPr>
          <p:cNvPr id="18" name="Flèche vers le bas 17"/>
          <p:cNvSpPr/>
          <p:nvPr/>
        </p:nvSpPr>
        <p:spPr>
          <a:xfrm rot="5400000">
            <a:off x="8429166" y="5033880"/>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20" name="Flèche vers le bas 19"/>
          <p:cNvSpPr/>
          <p:nvPr/>
        </p:nvSpPr>
        <p:spPr>
          <a:xfrm rot="5400000">
            <a:off x="2650776" y="3302568"/>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21" name="Flèche vers le bas 20"/>
          <p:cNvSpPr/>
          <p:nvPr/>
        </p:nvSpPr>
        <p:spPr>
          <a:xfrm rot="5400000">
            <a:off x="2568338" y="5340340"/>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22" name="Triangle isocèle 21"/>
          <p:cNvSpPr/>
          <p:nvPr/>
        </p:nvSpPr>
        <p:spPr>
          <a:xfrm>
            <a:off x="709184" y="4494153"/>
            <a:ext cx="1519954" cy="157330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err="1" smtClean="0">
                <a:solidFill>
                  <a:prstClr val="black"/>
                </a:solidFill>
              </a:rPr>
              <a:t>إلتزام</a:t>
            </a:r>
            <a:r>
              <a:rPr lang="ar-DZ" sz="2400" b="1" dirty="0" smtClean="0">
                <a:solidFill>
                  <a:prstClr val="black"/>
                </a:solidFill>
              </a:rPr>
              <a:t> مالي</a:t>
            </a:r>
            <a:endParaRPr lang="fr-FR" sz="2400" b="1" dirty="0">
              <a:solidFill>
                <a:prstClr val="black"/>
              </a:solidFill>
            </a:endParaRPr>
          </a:p>
        </p:txBody>
      </p:sp>
      <p:sp>
        <p:nvSpPr>
          <p:cNvPr id="23" name="Triangle isocèle 22"/>
          <p:cNvSpPr/>
          <p:nvPr/>
        </p:nvSpPr>
        <p:spPr>
          <a:xfrm>
            <a:off x="709184" y="2690240"/>
            <a:ext cx="1519954" cy="157330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err="1" smtClean="0">
                <a:solidFill>
                  <a:prstClr val="black"/>
                </a:solidFill>
              </a:rPr>
              <a:t>إلتزام</a:t>
            </a:r>
            <a:r>
              <a:rPr lang="ar-DZ" sz="2400" b="1" dirty="0" smtClean="0">
                <a:solidFill>
                  <a:prstClr val="black"/>
                </a:solidFill>
              </a:rPr>
              <a:t> مالي</a:t>
            </a:r>
            <a:endParaRPr lang="fr-FR" sz="2400" b="1" dirty="0">
              <a:solidFill>
                <a:prstClr val="black"/>
              </a:solidFill>
            </a:endParaRPr>
          </a:p>
        </p:txBody>
      </p:sp>
      <p:sp>
        <p:nvSpPr>
          <p:cNvPr id="24" name="Flèche vers le bas 23"/>
          <p:cNvSpPr/>
          <p:nvPr/>
        </p:nvSpPr>
        <p:spPr>
          <a:xfrm rot="5400000">
            <a:off x="8581566" y="3423075"/>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25" name="Rectangle 24"/>
          <p:cNvSpPr/>
          <p:nvPr/>
        </p:nvSpPr>
        <p:spPr>
          <a:xfrm>
            <a:off x="3403036" y="2765023"/>
            <a:ext cx="4697796" cy="1908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rtl="1">
              <a:buFontTx/>
              <a:buChar char="-"/>
            </a:pPr>
            <a:r>
              <a:rPr lang="ar-DZ" sz="2800" dirty="0" smtClean="0">
                <a:solidFill>
                  <a:prstClr val="black"/>
                </a:solidFill>
              </a:rPr>
              <a:t>سندات مطروحة للبيع مع إمكانية تحويلها لأسهم حسب اختيار حاملها</a:t>
            </a:r>
            <a:endParaRPr lang="ar-DZ" sz="2800" dirty="0" smtClean="0">
              <a:solidFill>
                <a:prstClr val="black"/>
              </a:solidFill>
            </a:endParaRPr>
          </a:p>
        </p:txBody>
      </p:sp>
      <p:sp>
        <p:nvSpPr>
          <p:cNvPr id="26" name="Rectangle 25"/>
          <p:cNvSpPr/>
          <p:nvPr/>
        </p:nvSpPr>
        <p:spPr>
          <a:xfrm>
            <a:off x="3361562" y="4851430"/>
            <a:ext cx="4697796" cy="1908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rtl="1">
              <a:buFontTx/>
              <a:buChar char="-"/>
            </a:pPr>
            <a:r>
              <a:rPr lang="ar-DZ" sz="2800" dirty="0" smtClean="0">
                <a:solidFill>
                  <a:prstClr val="black"/>
                </a:solidFill>
              </a:rPr>
              <a:t>سندات مطروحة للبيع مقابل نسبة فائدة ثابت و بتاريخ استحقاق محدد</a:t>
            </a:r>
            <a:endParaRPr lang="ar-DZ" sz="2800" dirty="0" smtClean="0">
              <a:solidFill>
                <a:prstClr val="black"/>
              </a:solidFill>
            </a:endParaRPr>
          </a:p>
        </p:txBody>
      </p:sp>
      <p:sp>
        <p:nvSpPr>
          <p:cNvPr id="28" name="Flèche vers le bas 27"/>
          <p:cNvSpPr/>
          <p:nvPr/>
        </p:nvSpPr>
        <p:spPr>
          <a:xfrm rot="5400000">
            <a:off x="2803176" y="3454968"/>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29" name="Flèche vers le bas 28"/>
          <p:cNvSpPr/>
          <p:nvPr/>
        </p:nvSpPr>
        <p:spPr>
          <a:xfrm rot="5400000">
            <a:off x="2720738" y="5492740"/>
            <a:ext cx="484632" cy="8332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prstClr val="white"/>
              </a:solidFill>
            </a:endParaRPr>
          </a:p>
        </p:txBody>
      </p:sp>
      <p:sp>
        <p:nvSpPr>
          <p:cNvPr id="30" name="Triangle isocèle 29"/>
          <p:cNvSpPr/>
          <p:nvPr/>
        </p:nvSpPr>
        <p:spPr>
          <a:xfrm>
            <a:off x="861584" y="4646553"/>
            <a:ext cx="1519954" cy="157330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err="1" smtClean="0">
                <a:solidFill>
                  <a:prstClr val="black"/>
                </a:solidFill>
              </a:rPr>
              <a:t>إلتزام</a:t>
            </a:r>
            <a:r>
              <a:rPr lang="ar-DZ" sz="2400" b="1" dirty="0" smtClean="0">
                <a:solidFill>
                  <a:prstClr val="black"/>
                </a:solidFill>
              </a:rPr>
              <a:t> مالي</a:t>
            </a:r>
            <a:endParaRPr lang="fr-FR" sz="2400" b="1" dirty="0">
              <a:solidFill>
                <a:prstClr val="black"/>
              </a:solidFill>
            </a:endParaRPr>
          </a:p>
        </p:txBody>
      </p:sp>
      <p:sp>
        <p:nvSpPr>
          <p:cNvPr id="31" name="Triangle isocèle 30"/>
          <p:cNvSpPr/>
          <p:nvPr/>
        </p:nvSpPr>
        <p:spPr>
          <a:xfrm>
            <a:off x="182880" y="1589648"/>
            <a:ext cx="2291961" cy="278920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prstClr val="black"/>
                </a:solidFill>
              </a:rPr>
              <a:t>حق </a:t>
            </a:r>
            <a:r>
              <a:rPr lang="ar-DZ" sz="2400" b="1" dirty="0" smtClean="0">
                <a:solidFill>
                  <a:prstClr val="black"/>
                </a:solidFill>
              </a:rPr>
              <a:t>ملكية و التزام مالي</a:t>
            </a:r>
            <a:endParaRPr lang="fr-FR" sz="2400" b="1" dirty="0">
              <a:solidFill>
                <a:prstClr val="black"/>
              </a:solidFill>
            </a:endParaRPr>
          </a:p>
        </p:txBody>
      </p:sp>
      <p:sp>
        <p:nvSpPr>
          <p:cNvPr id="32" name="Rectangle 31"/>
          <p:cNvSpPr/>
          <p:nvPr/>
        </p:nvSpPr>
        <p:spPr>
          <a:xfrm>
            <a:off x="315525" y="2712771"/>
            <a:ext cx="11489547" cy="35909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rtl="1">
              <a:buFontTx/>
              <a:buChar char="-"/>
            </a:pPr>
            <a:r>
              <a:rPr lang="ar-DZ" sz="2800" dirty="0" smtClean="0">
                <a:solidFill>
                  <a:prstClr val="black"/>
                </a:solidFill>
              </a:rPr>
              <a:t>فيما يخص </a:t>
            </a:r>
            <a:r>
              <a:rPr lang="ar-DZ" sz="2800" b="1" dirty="0" smtClean="0">
                <a:solidFill>
                  <a:srgbClr val="FF0000"/>
                </a:solidFill>
              </a:rPr>
              <a:t>الأسهم العادية </a:t>
            </a:r>
            <a:r>
              <a:rPr lang="ar-DZ" sz="2800" dirty="0" smtClean="0">
                <a:solidFill>
                  <a:prstClr val="black"/>
                </a:solidFill>
              </a:rPr>
              <a:t>فهي لا تعطي الحق لحاملها </a:t>
            </a:r>
            <a:r>
              <a:rPr lang="ar-DZ" sz="2800" dirty="0" err="1" smtClean="0">
                <a:solidFill>
                  <a:prstClr val="black"/>
                </a:solidFill>
              </a:rPr>
              <a:t>بإستردادها</a:t>
            </a:r>
            <a:r>
              <a:rPr lang="ar-DZ" sz="2800" dirty="0" smtClean="0">
                <a:solidFill>
                  <a:prstClr val="black"/>
                </a:solidFill>
              </a:rPr>
              <a:t> لذلك تصنف </a:t>
            </a:r>
            <a:r>
              <a:rPr lang="ar-DZ" sz="2800" b="1" dirty="0" smtClean="0">
                <a:solidFill>
                  <a:prstClr val="black"/>
                </a:solidFill>
              </a:rPr>
              <a:t>كحقوق ملكية </a:t>
            </a:r>
            <a:r>
              <a:rPr lang="ar-DZ" sz="2800" dirty="0" smtClean="0">
                <a:solidFill>
                  <a:prstClr val="black"/>
                </a:solidFill>
              </a:rPr>
              <a:t>(يعني حاملها ليس له نقود ولا سيطرة على المنشأة المستثمر فيها )</a:t>
            </a:r>
          </a:p>
          <a:p>
            <a:pPr marL="285750" indent="-285750" algn="just" rtl="1">
              <a:buFontTx/>
              <a:buChar char="-"/>
            </a:pPr>
            <a:r>
              <a:rPr lang="ar-DZ" sz="2800" dirty="0" smtClean="0">
                <a:solidFill>
                  <a:prstClr val="black"/>
                </a:solidFill>
              </a:rPr>
              <a:t>اما في حالة وجود نقود على المنشأة هنا لا نطبق المعيار </a:t>
            </a:r>
            <a:r>
              <a:rPr lang="fr-FR" sz="2800" dirty="0" smtClean="0">
                <a:solidFill>
                  <a:prstClr val="black"/>
                </a:solidFill>
              </a:rPr>
              <a:t>IAS 32</a:t>
            </a:r>
            <a:r>
              <a:rPr lang="ar-DZ" sz="2800" dirty="0" smtClean="0">
                <a:solidFill>
                  <a:prstClr val="black"/>
                </a:solidFill>
              </a:rPr>
              <a:t> بل نطبق المعيار </a:t>
            </a:r>
            <a:r>
              <a:rPr lang="fr-FR" sz="2800" dirty="0" smtClean="0">
                <a:solidFill>
                  <a:prstClr val="black"/>
                </a:solidFill>
              </a:rPr>
              <a:t>IAS 28</a:t>
            </a:r>
          </a:p>
          <a:p>
            <a:pPr marL="285750" lvl="0" indent="-285750" algn="just" rtl="1">
              <a:buFontTx/>
              <a:buChar char="-"/>
            </a:pPr>
            <a:r>
              <a:rPr lang="ar-DZ" sz="2800" dirty="0">
                <a:solidFill>
                  <a:prstClr val="black"/>
                </a:solidFill>
              </a:rPr>
              <a:t>اما في حالة وجود </a:t>
            </a:r>
            <a:r>
              <a:rPr lang="ar-DZ" sz="2800" dirty="0" smtClean="0">
                <a:solidFill>
                  <a:prstClr val="black"/>
                </a:solidFill>
              </a:rPr>
              <a:t>سيطرة على </a:t>
            </a:r>
            <a:r>
              <a:rPr lang="ar-DZ" sz="2800" dirty="0">
                <a:solidFill>
                  <a:prstClr val="black"/>
                </a:solidFill>
              </a:rPr>
              <a:t>المنشأة هنا لا نطبق المعيار </a:t>
            </a:r>
            <a:r>
              <a:rPr lang="fr-FR" sz="2800" dirty="0">
                <a:solidFill>
                  <a:prstClr val="black"/>
                </a:solidFill>
              </a:rPr>
              <a:t>IAS 32</a:t>
            </a:r>
            <a:r>
              <a:rPr lang="ar-DZ" sz="2800" dirty="0">
                <a:solidFill>
                  <a:prstClr val="black"/>
                </a:solidFill>
              </a:rPr>
              <a:t> بل نطبق المعيار </a:t>
            </a:r>
            <a:r>
              <a:rPr lang="fr-FR" sz="2800" dirty="0" smtClean="0">
                <a:solidFill>
                  <a:prstClr val="black"/>
                </a:solidFill>
              </a:rPr>
              <a:t>IFRS 10</a:t>
            </a:r>
            <a:endParaRPr lang="fr-FR" sz="2800" dirty="0">
              <a:solidFill>
                <a:prstClr val="black"/>
              </a:solidFill>
            </a:endParaRPr>
          </a:p>
          <a:p>
            <a:pPr marL="285750" indent="-285750" algn="just" rtl="1">
              <a:buFontTx/>
              <a:buChar char="-"/>
            </a:pPr>
            <a:endParaRPr lang="fr-FR" sz="2800" dirty="0" smtClean="0">
              <a:solidFill>
                <a:prstClr val="black"/>
              </a:solidFill>
            </a:endParaRPr>
          </a:p>
          <a:p>
            <a:pPr marL="285750" indent="-285750" algn="just" rtl="1">
              <a:buFontTx/>
              <a:buChar char="-"/>
            </a:pPr>
            <a:endParaRPr lang="ar-DZ" sz="2800" dirty="0" smtClean="0">
              <a:solidFill>
                <a:prstClr val="black"/>
              </a:solidFill>
            </a:endParaRPr>
          </a:p>
        </p:txBody>
      </p:sp>
    </p:spTree>
    <p:extLst>
      <p:ext uri="{BB962C8B-B14F-4D97-AF65-F5344CB8AC3E}">
        <p14:creationId xmlns:p14="http://schemas.microsoft.com/office/powerpoint/2010/main" val="2261136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1000" fill="hold"/>
                                        <p:tgtEl>
                                          <p:spTgt spid="3"/>
                                        </p:tgtEl>
                                        <p:attrNameLst>
                                          <p:attrName>ppt_w</p:attrName>
                                        </p:attrNameLst>
                                      </p:cBhvr>
                                      <p:tavLst>
                                        <p:tav tm="0">
                                          <p:val>
                                            <p:fltVal val="0"/>
                                          </p:val>
                                        </p:tav>
                                        <p:tav tm="100000">
                                          <p:val>
                                            <p:strVal val="#ppt_w"/>
                                          </p:val>
                                        </p:tav>
                                      </p:tavLst>
                                    </p:anim>
                                    <p:anim calcmode="lin" valueType="num">
                                      <p:cBhvr>
                                        <p:cTn id="17" dur="1000" fill="hold"/>
                                        <p:tgtEl>
                                          <p:spTgt spid="3"/>
                                        </p:tgtEl>
                                        <p:attrNameLst>
                                          <p:attrName>ppt_h</p:attrName>
                                        </p:attrNameLst>
                                      </p:cBhvr>
                                      <p:tavLst>
                                        <p:tav tm="0">
                                          <p:val>
                                            <p:fltVal val="0"/>
                                          </p:val>
                                        </p:tav>
                                        <p:tav tm="100000">
                                          <p:val>
                                            <p:strVal val="#ppt_h"/>
                                          </p:val>
                                        </p:tav>
                                      </p:tavLst>
                                    </p:anim>
                                    <p:anim calcmode="lin" valueType="num">
                                      <p:cBhvr>
                                        <p:cTn id="18" dur="1000" fill="hold"/>
                                        <p:tgtEl>
                                          <p:spTgt spid="3"/>
                                        </p:tgtEl>
                                        <p:attrNameLst>
                                          <p:attrName>style.rotation</p:attrName>
                                        </p:attrNameLst>
                                      </p:cBhvr>
                                      <p:tavLst>
                                        <p:tav tm="0">
                                          <p:val>
                                            <p:fltVal val="90"/>
                                          </p:val>
                                        </p:tav>
                                        <p:tav tm="100000">
                                          <p:val>
                                            <p:fltVal val="0"/>
                                          </p:val>
                                        </p:tav>
                                      </p:tavLst>
                                    </p:anim>
                                    <p:animEffect transition="in" filter="fade">
                                      <p:cBhvr>
                                        <p:cTn id="19" dur="10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arn(inVertical)">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fade">
                                      <p:cBhvr>
                                        <p:cTn id="34" dur="1000"/>
                                        <p:tgtEl>
                                          <p:spTgt spid="16"/>
                                        </p:tgtEl>
                                      </p:cBhvr>
                                    </p:animEffect>
                                    <p:anim calcmode="lin" valueType="num">
                                      <p:cBhvr>
                                        <p:cTn id="35" dur="1000" fill="hold"/>
                                        <p:tgtEl>
                                          <p:spTgt spid="16"/>
                                        </p:tgtEl>
                                        <p:attrNameLst>
                                          <p:attrName>ppt_x</p:attrName>
                                        </p:attrNameLst>
                                      </p:cBhvr>
                                      <p:tavLst>
                                        <p:tav tm="0">
                                          <p:val>
                                            <p:strVal val="#ppt_x"/>
                                          </p:val>
                                        </p:tav>
                                        <p:tav tm="100000">
                                          <p:val>
                                            <p:strVal val="#ppt_x"/>
                                          </p:val>
                                        </p:tav>
                                      </p:tavLst>
                                    </p:anim>
                                    <p:anim calcmode="lin" valueType="num">
                                      <p:cBhvr>
                                        <p:cTn id="3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barn(inVertical)">
                                      <p:cBhvr>
                                        <p:cTn id="41" dur="500"/>
                                        <p:tgtEl>
                                          <p:spTgt spid="20"/>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fade">
                                      <p:cBhvr>
                                        <p:cTn id="46" dur="1000"/>
                                        <p:tgtEl>
                                          <p:spTgt spid="23"/>
                                        </p:tgtEl>
                                      </p:cBhvr>
                                    </p:animEffect>
                                    <p:anim calcmode="lin" valueType="num">
                                      <p:cBhvr>
                                        <p:cTn id="47" dur="1000" fill="hold"/>
                                        <p:tgtEl>
                                          <p:spTgt spid="23"/>
                                        </p:tgtEl>
                                        <p:attrNameLst>
                                          <p:attrName>ppt_x</p:attrName>
                                        </p:attrNameLst>
                                      </p:cBhvr>
                                      <p:tavLst>
                                        <p:tav tm="0">
                                          <p:val>
                                            <p:strVal val="#ppt_x"/>
                                          </p:val>
                                        </p:tav>
                                        <p:tav tm="100000">
                                          <p:val>
                                            <p:strVal val="#ppt_x"/>
                                          </p:val>
                                        </p:tav>
                                      </p:tavLst>
                                    </p:anim>
                                    <p:anim calcmode="lin" valueType="num">
                                      <p:cBhvr>
                                        <p:cTn id="4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barn(inVertical)">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fade">
                                      <p:cBhvr>
                                        <p:cTn id="58" dur="1000"/>
                                        <p:tgtEl>
                                          <p:spTgt spid="17"/>
                                        </p:tgtEl>
                                      </p:cBhvr>
                                    </p:animEffect>
                                    <p:anim calcmode="lin" valueType="num">
                                      <p:cBhvr>
                                        <p:cTn id="59" dur="1000" fill="hold"/>
                                        <p:tgtEl>
                                          <p:spTgt spid="17"/>
                                        </p:tgtEl>
                                        <p:attrNameLst>
                                          <p:attrName>ppt_x</p:attrName>
                                        </p:attrNameLst>
                                      </p:cBhvr>
                                      <p:tavLst>
                                        <p:tav tm="0">
                                          <p:val>
                                            <p:strVal val="#ppt_x"/>
                                          </p:val>
                                        </p:tav>
                                        <p:tav tm="100000">
                                          <p:val>
                                            <p:strVal val="#ppt_x"/>
                                          </p:val>
                                        </p:tav>
                                      </p:tavLst>
                                    </p:anim>
                                    <p:anim calcmode="lin" valueType="num">
                                      <p:cBhvr>
                                        <p:cTn id="6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barn(inVertical)">
                                      <p:cBhvr>
                                        <p:cTn id="65" dur="500"/>
                                        <p:tgtEl>
                                          <p:spTgt spid="21"/>
                                        </p:tgtEl>
                                      </p:cBhvr>
                                    </p:animEffect>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fade">
                                      <p:cBhvr>
                                        <p:cTn id="70" dur="1000"/>
                                        <p:tgtEl>
                                          <p:spTgt spid="22"/>
                                        </p:tgtEl>
                                      </p:cBhvr>
                                    </p:animEffect>
                                    <p:anim calcmode="lin" valueType="num">
                                      <p:cBhvr>
                                        <p:cTn id="71" dur="1000" fill="hold"/>
                                        <p:tgtEl>
                                          <p:spTgt spid="22"/>
                                        </p:tgtEl>
                                        <p:attrNameLst>
                                          <p:attrName>ppt_x</p:attrName>
                                        </p:attrNameLst>
                                      </p:cBhvr>
                                      <p:tavLst>
                                        <p:tav tm="0">
                                          <p:val>
                                            <p:strVal val="#ppt_x"/>
                                          </p:val>
                                        </p:tav>
                                        <p:tav tm="100000">
                                          <p:val>
                                            <p:strVal val="#ppt_x"/>
                                          </p:val>
                                        </p:tav>
                                      </p:tavLst>
                                    </p:anim>
                                    <p:anim calcmode="lin" valueType="num">
                                      <p:cBhvr>
                                        <p:cTn id="72"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4"/>
                                        </p:tgtEl>
                                        <p:attrNameLst>
                                          <p:attrName>style.visibility</p:attrName>
                                        </p:attrNameLst>
                                      </p:cBhvr>
                                      <p:to>
                                        <p:strVal val="visible"/>
                                      </p:to>
                                    </p:set>
                                    <p:animEffect transition="in" filter="fade">
                                      <p:cBhvr>
                                        <p:cTn id="77" dur="500"/>
                                        <p:tgtEl>
                                          <p:spTgt spid="24"/>
                                        </p:tgtEl>
                                      </p:cBhvr>
                                    </p:animEffect>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fade">
                                      <p:cBhvr>
                                        <p:cTn id="82" dur="1000"/>
                                        <p:tgtEl>
                                          <p:spTgt spid="25"/>
                                        </p:tgtEl>
                                      </p:cBhvr>
                                    </p:animEffect>
                                    <p:anim calcmode="lin" valueType="num">
                                      <p:cBhvr>
                                        <p:cTn id="83" dur="1000" fill="hold"/>
                                        <p:tgtEl>
                                          <p:spTgt spid="25"/>
                                        </p:tgtEl>
                                        <p:attrNameLst>
                                          <p:attrName>ppt_x</p:attrName>
                                        </p:attrNameLst>
                                      </p:cBhvr>
                                      <p:tavLst>
                                        <p:tav tm="0">
                                          <p:val>
                                            <p:strVal val="#ppt_x"/>
                                          </p:val>
                                        </p:tav>
                                        <p:tav tm="100000">
                                          <p:val>
                                            <p:strVal val="#ppt_x"/>
                                          </p:val>
                                        </p:tav>
                                      </p:tavLst>
                                    </p:anim>
                                    <p:anim calcmode="lin" valueType="num">
                                      <p:cBhvr>
                                        <p:cTn id="8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grpId="0" nodeType="clickEffect">
                                  <p:stCondLst>
                                    <p:cond delay="0"/>
                                  </p:stCondLst>
                                  <p:childTnLst>
                                    <p:set>
                                      <p:cBhvr>
                                        <p:cTn id="88" dur="1" fill="hold">
                                          <p:stCondLst>
                                            <p:cond delay="0"/>
                                          </p:stCondLst>
                                        </p:cTn>
                                        <p:tgtEl>
                                          <p:spTgt spid="28"/>
                                        </p:tgtEl>
                                        <p:attrNameLst>
                                          <p:attrName>style.visibility</p:attrName>
                                        </p:attrNameLst>
                                      </p:cBhvr>
                                      <p:to>
                                        <p:strVal val="visible"/>
                                      </p:to>
                                    </p:set>
                                    <p:animEffect transition="in" filter="barn(inVertical)">
                                      <p:cBhvr>
                                        <p:cTn id="89" dur="500"/>
                                        <p:tgtEl>
                                          <p:spTgt spid="28"/>
                                        </p:tgtEl>
                                      </p:cBhvr>
                                    </p:animEffect>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grpId="0" nodeType="clickEffect">
                                  <p:stCondLst>
                                    <p:cond delay="0"/>
                                  </p:stCondLst>
                                  <p:childTnLst>
                                    <p:set>
                                      <p:cBhvr>
                                        <p:cTn id="93" dur="1" fill="hold">
                                          <p:stCondLst>
                                            <p:cond delay="0"/>
                                          </p:stCondLst>
                                        </p:cTn>
                                        <p:tgtEl>
                                          <p:spTgt spid="31"/>
                                        </p:tgtEl>
                                        <p:attrNameLst>
                                          <p:attrName>style.visibility</p:attrName>
                                        </p:attrNameLst>
                                      </p:cBhvr>
                                      <p:to>
                                        <p:strVal val="visible"/>
                                      </p:to>
                                    </p:set>
                                    <p:animEffect transition="in" filter="fade">
                                      <p:cBhvr>
                                        <p:cTn id="94" dur="1000"/>
                                        <p:tgtEl>
                                          <p:spTgt spid="31"/>
                                        </p:tgtEl>
                                      </p:cBhvr>
                                    </p:animEffect>
                                    <p:anim calcmode="lin" valueType="num">
                                      <p:cBhvr>
                                        <p:cTn id="95" dur="1000" fill="hold"/>
                                        <p:tgtEl>
                                          <p:spTgt spid="31"/>
                                        </p:tgtEl>
                                        <p:attrNameLst>
                                          <p:attrName>ppt_x</p:attrName>
                                        </p:attrNameLst>
                                      </p:cBhvr>
                                      <p:tavLst>
                                        <p:tav tm="0">
                                          <p:val>
                                            <p:strVal val="#ppt_x"/>
                                          </p:val>
                                        </p:tav>
                                        <p:tav tm="100000">
                                          <p:val>
                                            <p:strVal val="#ppt_x"/>
                                          </p:val>
                                        </p:tav>
                                      </p:tavLst>
                                    </p:anim>
                                    <p:anim calcmode="lin" valueType="num">
                                      <p:cBhvr>
                                        <p:cTn id="9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2" presetClass="entr" presetSubtype="0" fill="hold" grpId="0" nodeType="clickEffect">
                                  <p:stCondLst>
                                    <p:cond delay="0"/>
                                  </p:stCondLst>
                                  <p:childTnLst>
                                    <p:set>
                                      <p:cBhvr>
                                        <p:cTn id="100" dur="1" fill="hold">
                                          <p:stCondLst>
                                            <p:cond delay="0"/>
                                          </p:stCondLst>
                                        </p:cTn>
                                        <p:tgtEl>
                                          <p:spTgt spid="26"/>
                                        </p:tgtEl>
                                        <p:attrNameLst>
                                          <p:attrName>style.visibility</p:attrName>
                                        </p:attrNameLst>
                                      </p:cBhvr>
                                      <p:to>
                                        <p:strVal val="visible"/>
                                      </p:to>
                                    </p:set>
                                    <p:animEffect transition="in" filter="fade">
                                      <p:cBhvr>
                                        <p:cTn id="101" dur="1000"/>
                                        <p:tgtEl>
                                          <p:spTgt spid="26"/>
                                        </p:tgtEl>
                                      </p:cBhvr>
                                    </p:animEffect>
                                    <p:anim calcmode="lin" valueType="num">
                                      <p:cBhvr>
                                        <p:cTn id="102" dur="1000" fill="hold"/>
                                        <p:tgtEl>
                                          <p:spTgt spid="26"/>
                                        </p:tgtEl>
                                        <p:attrNameLst>
                                          <p:attrName>ppt_x</p:attrName>
                                        </p:attrNameLst>
                                      </p:cBhvr>
                                      <p:tavLst>
                                        <p:tav tm="0">
                                          <p:val>
                                            <p:strVal val="#ppt_x"/>
                                          </p:val>
                                        </p:tav>
                                        <p:tav tm="100000">
                                          <p:val>
                                            <p:strVal val="#ppt_x"/>
                                          </p:val>
                                        </p:tav>
                                      </p:tavLst>
                                    </p:anim>
                                    <p:anim calcmode="lin" valueType="num">
                                      <p:cBhvr>
                                        <p:cTn id="103"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grpId="0" nodeType="clickEffect">
                                  <p:stCondLst>
                                    <p:cond delay="0"/>
                                  </p:stCondLst>
                                  <p:childTnLst>
                                    <p:set>
                                      <p:cBhvr>
                                        <p:cTn id="107" dur="1" fill="hold">
                                          <p:stCondLst>
                                            <p:cond delay="0"/>
                                          </p:stCondLst>
                                        </p:cTn>
                                        <p:tgtEl>
                                          <p:spTgt spid="29"/>
                                        </p:tgtEl>
                                        <p:attrNameLst>
                                          <p:attrName>style.visibility</p:attrName>
                                        </p:attrNameLst>
                                      </p:cBhvr>
                                      <p:to>
                                        <p:strVal val="visible"/>
                                      </p:to>
                                    </p:set>
                                    <p:animEffect transition="in" filter="barn(inVertical)">
                                      <p:cBhvr>
                                        <p:cTn id="108" dur="500"/>
                                        <p:tgtEl>
                                          <p:spTgt spid="29"/>
                                        </p:tgtEl>
                                      </p:cBhvr>
                                    </p:animEffect>
                                  </p:childTnLst>
                                </p:cTn>
                              </p:par>
                            </p:childTnLst>
                          </p:cTn>
                        </p:par>
                      </p:childTnLst>
                    </p:cTn>
                  </p:par>
                  <p:par>
                    <p:cTn id="109" fill="hold">
                      <p:stCondLst>
                        <p:cond delay="indefinite"/>
                      </p:stCondLst>
                      <p:childTnLst>
                        <p:par>
                          <p:cTn id="110" fill="hold">
                            <p:stCondLst>
                              <p:cond delay="0"/>
                            </p:stCondLst>
                            <p:childTnLst>
                              <p:par>
                                <p:cTn id="111" presetID="42" presetClass="entr" presetSubtype="0" fill="hold" grpId="0" nodeType="clickEffect">
                                  <p:stCondLst>
                                    <p:cond delay="0"/>
                                  </p:stCondLst>
                                  <p:childTnLst>
                                    <p:set>
                                      <p:cBhvr>
                                        <p:cTn id="112" dur="1" fill="hold">
                                          <p:stCondLst>
                                            <p:cond delay="0"/>
                                          </p:stCondLst>
                                        </p:cTn>
                                        <p:tgtEl>
                                          <p:spTgt spid="30"/>
                                        </p:tgtEl>
                                        <p:attrNameLst>
                                          <p:attrName>style.visibility</p:attrName>
                                        </p:attrNameLst>
                                      </p:cBhvr>
                                      <p:to>
                                        <p:strVal val="visible"/>
                                      </p:to>
                                    </p:set>
                                    <p:animEffect transition="in" filter="fade">
                                      <p:cBhvr>
                                        <p:cTn id="113" dur="1000"/>
                                        <p:tgtEl>
                                          <p:spTgt spid="30"/>
                                        </p:tgtEl>
                                      </p:cBhvr>
                                    </p:animEffect>
                                    <p:anim calcmode="lin" valueType="num">
                                      <p:cBhvr>
                                        <p:cTn id="114" dur="1000" fill="hold"/>
                                        <p:tgtEl>
                                          <p:spTgt spid="30"/>
                                        </p:tgtEl>
                                        <p:attrNameLst>
                                          <p:attrName>ppt_x</p:attrName>
                                        </p:attrNameLst>
                                      </p:cBhvr>
                                      <p:tavLst>
                                        <p:tav tm="0">
                                          <p:val>
                                            <p:strVal val="#ppt_x"/>
                                          </p:val>
                                        </p:tav>
                                        <p:tav tm="100000">
                                          <p:val>
                                            <p:strVal val="#ppt_x"/>
                                          </p:val>
                                        </p:tav>
                                      </p:tavLst>
                                    </p:anim>
                                    <p:anim calcmode="lin" valueType="num">
                                      <p:cBhvr>
                                        <p:cTn id="115"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42" presetClass="entr" presetSubtype="0" fill="hold" grpId="0" nodeType="clickEffect">
                                  <p:stCondLst>
                                    <p:cond delay="0"/>
                                  </p:stCondLst>
                                  <p:childTnLst>
                                    <p:set>
                                      <p:cBhvr>
                                        <p:cTn id="119" dur="1" fill="hold">
                                          <p:stCondLst>
                                            <p:cond delay="0"/>
                                          </p:stCondLst>
                                        </p:cTn>
                                        <p:tgtEl>
                                          <p:spTgt spid="32"/>
                                        </p:tgtEl>
                                        <p:attrNameLst>
                                          <p:attrName>style.visibility</p:attrName>
                                        </p:attrNameLst>
                                      </p:cBhvr>
                                      <p:to>
                                        <p:strVal val="visible"/>
                                      </p:to>
                                    </p:set>
                                    <p:animEffect transition="in" filter="fade">
                                      <p:cBhvr>
                                        <p:cTn id="120" dur="1000"/>
                                        <p:tgtEl>
                                          <p:spTgt spid="32"/>
                                        </p:tgtEl>
                                      </p:cBhvr>
                                    </p:animEffect>
                                    <p:anim calcmode="lin" valueType="num">
                                      <p:cBhvr>
                                        <p:cTn id="121" dur="1000" fill="hold"/>
                                        <p:tgtEl>
                                          <p:spTgt spid="32"/>
                                        </p:tgtEl>
                                        <p:attrNameLst>
                                          <p:attrName>ppt_x</p:attrName>
                                        </p:attrNameLst>
                                      </p:cBhvr>
                                      <p:tavLst>
                                        <p:tav tm="0">
                                          <p:val>
                                            <p:strVal val="#ppt_x"/>
                                          </p:val>
                                        </p:tav>
                                        <p:tav tm="100000">
                                          <p:val>
                                            <p:strVal val="#ppt_x"/>
                                          </p:val>
                                        </p:tav>
                                      </p:tavLst>
                                    </p:anim>
                                    <p:anim calcmode="lin" valueType="num">
                                      <p:cBhvr>
                                        <p:cTn id="122"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13" grpId="0" animBg="1"/>
      <p:bldP spid="16" grpId="0" animBg="1"/>
      <p:bldP spid="2" grpId="0" animBg="1"/>
      <p:bldP spid="3" grpId="0" animBg="1"/>
      <p:bldP spid="17" grpId="0" animBg="1"/>
      <p:bldP spid="18" grpId="0" animBg="1"/>
      <p:bldP spid="20" grpId="0" animBg="1"/>
      <p:bldP spid="21" grpId="0" animBg="1"/>
      <p:bldP spid="22" grpId="0" animBg="1"/>
      <p:bldP spid="23" grpId="0" animBg="1"/>
      <p:bldP spid="24" grpId="0" animBg="1"/>
      <p:bldP spid="25" grpId="0" animBg="1"/>
      <p:bldP spid="26" grpId="0" animBg="1"/>
      <p:bldP spid="28" grpId="0" animBg="1"/>
      <p:bldP spid="29" grpId="0" animBg="1"/>
      <p:bldP spid="30" grpId="0" animBg="1"/>
      <p:bldP spid="31" grpId="0" animBg="1"/>
      <p:bldP spid="3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4" name="Rectangle à coins arrondis 3"/>
          <p:cNvSpPr/>
          <p:nvPr/>
        </p:nvSpPr>
        <p:spPr>
          <a:xfrm>
            <a:off x="2248094" y="203970"/>
            <a:ext cx="6305971" cy="8996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prstClr val="black"/>
                </a:solidFill>
              </a:rPr>
              <a:t>الأدوات المالية المركبة</a:t>
            </a:r>
            <a:endParaRPr lang="fr-FR" sz="3200" b="1" dirty="0">
              <a:solidFill>
                <a:prstClr val="black"/>
              </a:solidFill>
            </a:endParaRPr>
          </a:p>
        </p:txBody>
      </p:sp>
      <p:sp>
        <p:nvSpPr>
          <p:cNvPr id="16" name="Rectangle 15"/>
          <p:cNvSpPr/>
          <p:nvPr/>
        </p:nvSpPr>
        <p:spPr>
          <a:xfrm>
            <a:off x="3054535" y="2682416"/>
            <a:ext cx="4910668" cy="11457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1"/>
                </a:solidFill>
              </a:rPr>
              <a:t>اصدار سندات قابلة للتحويل لأسهم </a:t>
            </a:r>
            <a:endParaRPr lang="ar-DZ" sz="2800" b="1" dirty="0" smtClean="0">
              <a:solidFill>
                <a:schemeClr val="tx1"/>
              </a:solidFill>
            </a:endParaRPr>
          </a:p>
        </p:txBody>
      </p:sp>
      <p:sp>
        <p:nvSpPr>
          <p:cNvPr id="2" name="Ellipse 1"/>
          <p:cNvSpPr/>
          <p:nvPr/>
        </p:nvSpPr>
        <p:spPr>
          <a:xfrm>
            <a:off x="8954519" y="377480"/>
            <a:ext cx="872921" cy="7261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rgbClr val="C00000"/>
                </a:solidFill>
              </a:rPr>
              <a:t>2</a:t>
            </a:r>
            <a:endParaRPr lang="fr-FR" sz="2400" b="1" dirty="0">
              <a:solidFill>
                <a:srgbClr val="C00000"/>
              </a:solidFill>
            </a:endParaRPr>
          </a:p>
        </p:txBody>
      </p:sp>
      <p:sp>
        <p:nvSpPr>
          <p:cNvPr id="3" name="Pensées 2"/>
          <p:cNvSpPr/>
          <p:nvPr/>
        </p:nvSpPr>
        <p:spPr>
          <a:xfrm>
            <a:off x="2893092" y="1139451"/>
            <a:ext cx="4667036" cy="1345837"/>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b="1" dirty="0" smtClean="0">
                <a:solidFill>
                  <a:srgbClr val="C00000"/>
                </a:solidFill>
              </a:rPr>
              <a:t>الأداة تتكون من </a:t>
            </a:r>
            <a:r>
              <a:rPr lang="ar-DZ" sz="2800" b="1" dirty="0" err="1" smtClean="0">
                <a:solidFill>
                  <a:srgbClr val="C00000"/>
                </a:solidFill>
              </a:rPr>
              <a:t>جزئين</a:t>
            </a:r>
            <a:r>
              <a:rPr lang="ar-DZ" sz="2800" b="1" dirty="0" smtClean="0">
                <a:solidFill>
                  <a:srgbClr val="C00000"/>
                </a:solidFill>
              </a:rPr>
              <a:t>: التزام + حق ملكية</a:t>
            </a:r>
            <a:endParaRPr lang="fr-FR" sz="2800" b="1" dirty="0">
              <a:solidFill>
                <a:srgbClr val="C00000"/>
              </a:solidFill>
            </a:endParaRPr>
          </a:p>
        </p:txBody>
      </p:sp>
      <p:sp>
        <p:nvSpPr>
          <p:cNvPr id="5" name="Ellipse 4"/>
          <p:cNvSpPr/>
          <p:nvPr/>
        </p:nvSpPr>
        <p:spPr>
          <a:xfrm>
            <a:off x="8370277" y="1812369"/>
            <a:ext cx="2377440" cy="13082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مثال 1</a:t>
            </a:r>
            <a:endParaRPr lang="fr-FR" sz="2400" b="1" dirty="0">
              <a:solidFill>
                <a:schemeClr val="tx1"/>
              </a:solidFill>
            </a:endParaRPr>
          </a:p>
        </p:txBody>
      </p:sp>
      <p:sp>
        <p:nvSpPr>
          <p:cNvPr id="6" name="Rectangle à coins arrondis 5"/>
          <p:cNvSpPr/>
          <p:nvPr/>
        </p:nvSpPr>
        <p:spPr>
          <a:xfrm>
            <a:off x="8296485" y="4461915"/>
            <a:ext cx="3629465" cy="20538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r" rtl="1">
              <a:buFont typeface="Arial" panose="020B0604020202020204" pitchFamily="34" charset="0"/>
              <a:buChar char="•"/>
            </a:pPr>
            <a:r>
              <a:rPr lang="ar-DZ" sz="2800" dirty="0" smtClean="0">
                <a:solidFill>
                  <a:schemeClr val="tx1"/>
                </a:solidFill>
              </a:rPr>
              <a:t>دفع فائدة سنوية</a:t>
            </a:r>
          </a:p>
          <a:p>
            <a:pPr marL="457200" indent="-457200" algn="r" rtl="1">
              <a:buFont typeface="Arial" panose="020B0604020202020204" pitchFamily="34" charset="0"/>
              <a:buChar char="•"/>
            </a:pPr>
            <a:r>
              <a:rPr lang="ar-DZ" sz="2800" dirty="0" smtClean="0">
                <a:solidFill>
                  <a:schemeClr val="tx1"/>
                </a:solidFill>
              </a:rPr>
              <a:t>سداد القيمة الاسمية للسند عند تاريخ الاستحقاق</a:t>
            </a:r>
            <a:endParaRPr lang="fr-FR" sz="2800" dirty="0">
              <a:solidFill>
                <a:schemeClr val="tx1"/>
              </a:solidFill>
            </a:endParaRPr>
          </a:p>
        </p:txBody>
      </p:sp>
      <p:sp>
        <p:nvSpPr>
          <p:cNvPr id="32" name="Rectangle à coins arrondis 31"/>
          <p:cNvSpPr/>
          <p:nvPr/>
        </p:nvSpPr>
        <p:spPr>
          <a:xfrm>
            <a:off x="2187659" y="4573415"/>
            <a:ext cx="3441446" cy="19423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dirty="0" smtClean="0">
                <a:solidFill>
                  <a:schemeClr val="tx1"/>
                </a:solidFill>
              </a:rPr>
              <a:t>يتمثل في خيار حق التحويل الممنوح لحامل السند أي عند استعمال حق التحويل يحول السند إلى سهم عادي</a:t>
            </a:r>
            <a:endParaRPr lang="fr-FR" sz="2400" dirty="0">
              <a:solidFill>
                <a:schemeClr val="tx1"/>
              </a:solidFill>
            </a:endParaRPr>
          </a:p>
        </p:txBody>
      </p:sp>
      <p:sp>
        <p:nvSpPr>
          <p:cNvPr id="7" name="Flèche droite 6"/>
          <p:cNvSpPr/>
          <p:nvPr/>
        </p:nvSpPr>
        <p:spPr>
          <a:xfrm rot="1958050">
            <a:off x="7491327" y="3679912"/>
            <a:ext cx="1352824" cy="10418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err="1" smtClean="0">
                <a:solidFill>
                  <a:srgbClr val="C00000"/>
                </a:solidFill>
              </a:rPr>
              <a:t>إلتزام</a:t>
            </a:r>
            <a:r>
              <a:rPr lang="ar-DZ" sz="2000" b="1" dirty="0" smtClean="0">
                <a:solidFill>
                  <a:srgbClr val="C00000"/>
                </a:solidFill>
              </a:rPr>
              <a:t> مالي</a:t>
            </a:r>
            <a:endParaRPr lang="fr-FR" sz="2000" b="1" dirty="0">
              <a:solidFill>
                <a:srgbClr val="C00000"/>
              </a:solidFill>
            </a:endParaRPr>
          </a:p>
        </p:txBody>
      </p:sp>
      <p:sp>
        <p:nvSpPr>
          <p:cNvPr id="8" name="Flèche gauche 7"/>
          <p:cNvSpPr/>
          <p:nvPr/>
        </p:nvSpPr>
        <p:spPr>
          <a:xfrm rot="19394171">
            <a:off x="2842838" y="3681128"/>
            <a:ext cx="1379676" cy="9592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srgbClr val="C00000"/>
                </a:solidFill>
              </a:rPr>
              <a:t>حق ملكية</a:t>
            </a:r>
            <a:endParaRPr lang="fr-FR" sz="2400" dirty="0">
              <a:solidFill>
                <a:srgbClr val="C00000"/>
              </a:solidFill>
            </a:endParaRPr>
          </a:p>
        </p:txBody>
      </p:sp>
      <p:sp>
        <p:nvSpPr>
          <p:cNvPr id="12" name="Rectangle avec flèche vers la droite 11"/>
          <p:cNvSpPr/>
          <p:nvPr/>
        </p:nvSpPr>
        <p:spPr>
          <a:xfrm>
            <a:off x="6134420" y="4698795"/>
            <a:ext cx="2223817" cy="1803122"/>
          </a:xfrm>
          <a:prstGeom prst="rightArrowCallout">
            <a:avLst>
              <a:gd name="adj1" fmla="val 25000"/>
              <a:gd name="adj2" fmla="val 25000"/>
              <a:gd name="adj3" fmla="val 10176"/>
              <a:gd name="adj4" fmla="val 81837"/>
            </a:avLst>
          </a:prstGeom>
        </p:spPr>
        <p:style>
          <a:lnRef idx="2">
            <a:schemeClr val="accent6"/>
          </a:lnRef>
          <a:fillRef idx="1">
            <a:schemeClr val="lt1"/>
          </a:fillRef>
          <a:effectRef idx="0">
            <a:schemeClr val="accent6"/>
          </a:effectRef>
          <a:fontRef idx="minor">
            <a:schemeClr val="dk1"/>
          </a:fontRef>
        </p:style>
        <p:txBody>
          <a:bodyPr rtlCol="0" anchor="ctr"/>
          <a:lstStyle/>
          <a:p>
            <a:pPr lvl="0" algn="ctr"/>
            <a:r>
              <a:rPr lang="ar-DZ" sz="2400" dirty="0">
                <a:solidFill>
                  <a:prstClr val="black"/>
                </a:solidFill>
              </a:rPr>
              <a:t>يتم اظهار الفائدة </a:t>
            </a:r>
            <a:r>
              <a:rPr lang="ar-DZ" sz="2400" dirty="0" smtClean="0">
                <a:solidFill>
                  <a:prstClr val="black"/>
                </a:solidFill>
              </a:rPr>
              <a:t>والأرباح </a:t>
            </a:r>
            <a:r>
              <a:rPr lang="ar-DZ" sz="2400" dirty="0">
                <a:solidFill>
                  <a:prstClr val="black"/>
                </a:solidFill>
              </a:rPr>
              <a:t>و الخسائر في قائمة الدخل</a:t>
            </a:r>
            <a:endParaRPr lang="fr-FR" sz="2400" dirty="0">
              <a:solidFill>
                <a:prstClr val="black"/>
              </a:solidFill>
            </a:endParaRPr>
          </a:p>
        </p:txBody>
      </p:sp>
      <p:sp>
        <p:nvSpPr>
          <p:cNvPr id="33" name="Rectangle avec flèche vers la droite 32"/>
          <p:cNvSpPr/>
          <p:nvPr/>
        </p:nvSpPr>
        <p:spPr>
          <a:xfrm>
            <a:off x="25594" y="4461915"/>
            <a:ext cx="2222500" cy="2053883"/>
          </a:xfrm>
          <a:prstGeom prst="rightArrowCallout">
            <a:avLst>
              <a:gd name="adj1" fmla="val 25000"/>
              <a:gd name="adj2" fmla="val 25000"/>
              <a:gd name="adj3" fmla="val 10176"/>
              <a:gd name="adj4" fmla="val 81837"/>
            </a:avLst>
          </a:prstGeom>
        </p:spPr>
        <p:style>
          <a:lnRef idx="2">
            <a:schemeClr val="accent6"/>
          </a:lnRef>
          <a:fillRef idx="1">
            <a:schemeClr val="lt1"/>
          </a:fillRef>
          <a:effectRef idx="0">
            <a:schemeClr val="accent6"/>
          </a:effectRef>
          <a:fontRef idx="minor">
            <a:schemeClr val="dk1"/>
          </a:fontRef>
        </p:style>
        <p:txBody>
          <a:bodyPr rtlCol="0" anchor="ctr"/>
          <a:lstStyle/>
          <a:p>
            <a:pPr lvl="0" algn="ctr"/>
            <a:r>
              <a:rPr lang="ar-DZ" sz="2400" dirty="0">
                <a:solidFill>
                  <a:prstClr val="black"/>
                </a:solidFill>
              </a:rPr>
              <a:t>يتم اظهار </a:t>
            </a:r>
            <a:r>
              <a:rPr lang="ar-DZ" sz="2400" dirty="0" smtClean="0">
                <a:solidFill>
                  <a:prstClr val="black"/>
                </a:solidFill>
              </a:rPr>
              <a:t>توزيعات  الأرباح للسهم ضمن التوزيعات (حقوق الملكية)</a:t>
            </a:r>
            <a:endParaRPr lang="fr-FR" sz="2400" dirty="0">
              <a:solidFill>
                <a:prstClr val="black"/>
              </a:solidFill>
            </a:endParaRPr>
          </a:p>
        </p:txBody>
      </p:sp>
    </p:spTree>
    <p:extLst>
      <p:ext uri="{BB962C8B-B14F-4D97-AF65-F5344CB8AC3E}">
        <p14:creationId xmlns:p14="http://schemas.microsoft.com/office/powerpoint/2010/main" val="1345689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1000" fill="hold"/>
                                        <p:tgtEl>
                                          <p:spTgt spid="3"/>
                                        </p:tgtEl>
                                        <p:attrNameLst>
                                          <p:attrName>ppt_w</p:attrName>
                                        </p:attrNameLst>
                                      </p:cBhvr>
                                      <p:tavLst>
                                        <p:tav tm="0">
                                          <p:val>
                                            <p:fltVal val="0"/>
                                          </p:val>
                                        </p:tav>
                                        <p:tav tm="100000">
                                          <p:val>
                                            <p:strVal val="#ppt_w"/>
                                          </p:val>
                                        </p:tav>
                                      </p:tavLst>
                                    </p:anim>
                                    <p:anim calcmode="lin" valueType="num">
                                      <p:cBhvr>
                                        <p:cTn id="17" dur="1000" fill="hold"/>
                                        <p:tgtEl>
                                          <p:spTgt spid="3"/>
                                        </p:tgtEl>
                                        <p:attrNameLst>
                                          <p:attrName>ppt_h</p:attrName>
                                        </p:attrNameLst>
                                      </p:cBhvr>
                                      <p:tavLst>
                                        <p:tav tm="0">
                                          <p:val>
                                            <p:fltVal val="0"/>
                                          </p:val>
                                        </p:tav>
                                        <p:tav tm="100000">
                                          <p:val>
                                            <p:strVal val="#ppt_h"/>
                                          </p:val>
                                        </p:tav>
                                      </p:tavLst>
                                    </p:anim>
                                    <p:anim calcmode="lin" valueType="num">
                                      <p:cBhvr>
                                        <p:cTn id="18" dur="1000" fill="hold"/>
                                        <p:tgtEl>
                                          <p:spTgt spid="3"/>
                                        </p:tgtEl>
                                        <p:attrNameLst>
                                          <p:attrName>style.rotation</p:attrName>
                                        </p:attrNameLst>
                                      </p:cBhvr>
                                      <p:tavLst>
                                        <p:tav tm="0">
                                          <p:val>
                                            <p:fltVal val="90"/>
                                          </p:val>
                                        </p:tav>
                                        <p:tav tm="100000">
                                          <p:val>
                                            <p:fltVal val="0"/>
                                          </p:val>
                                        </p:tav>
                                      </p:tavLst>
                                    </p:anim>
                                    <p:animEffect transition="in" filter="fade">
                                      <p:cBhvr>
                                        <p:cTn id="19" dur="10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barn(inVertical)">
                                      <p:cBhvr>
                                        <p:cTn id="29" dur="500"/>
                                        <p:tgtEl>
                                          <p:spTgt spid="16"/>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fade">
                                      <p:cBhvr>
                                        <p:cTn id="41" dur="1000"/>
                                        <p:tgtEl>
                                          <p:spTgt spid="6"/>
                                        </p:tgtEl>
                                      </p:cBhvr>
                                    </p:animEffect>
                                    <p:anim calcmode="lin" valueType="num">
                                      <p:cBhvr>
                                        <p:cTn id="42" dur="1000" fill="hold"/>
                                        <p:tgtEl>
                                          <p:spTgt spid="6"/>
                                        </p:tgtEl>
                                        <p:attrNameLst>
                                          <p:attrName>ppt_x</p:attrName>
                                        </p:attrNameLst>
                                      </p:cBhvr>
                                      <p:tavLst>
                                        <p:tav tm="0">
                                          <p:val>
                                            <p:strVal val="#ppt_x"/>
                                          </p:val>
                                        </p:tav>
                                        <p:tav tm="100000">
                                          <p:val>
                                            <p:strVal val="#ppt_x"/>
                                          </p:val>
                                        </p:tav>
                                      </p:tavLst>
                                    </p:anim>
                                    <p:anim calcmode="lin" valueType="num">
                                      <p:cBhvr>
                                        <p:cTn id="4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barn(inVertical)">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1000"/>
                                        <p:tgtEl>
                                          <p:spTgt spid="8"/>
                                        </p:tgtEl>
                                      </p:cBhvr>
                                    </p:animEffect>
                                    <p:anim calcmode="lin" valueType="num">
                                      <p:cBhvr>
                                        <p:cTn id="54" dur="1000" fill="hold"/>
                                        <p:tgtEl>
                                          <p:spTgt spid="8"/>
                                        </p:tgtEl>
                                        <p:attrNameLst>
                                          <p:attrName>ppt_x</p:attrName>
                                        </p:attrNameLst>
                                      </p:cBhvr>
                                      <p:tavLst>
                                        <p:tav tm="0">
                                          <p:val>
                                            <p:strVal val="#ppt_x"/>
                                          </p:val>
                                        </p:tav>
                                        <p:tav tm="100000">
                                          <p:val>
                                            <p:strVal val="#ppt_x"/>
                                          </p:val>
                                        </p:tav>
                                      </p:tavLst>
                                    </p:anim>
                                    <p:anim calcmode="lin" valueType="num">
                                      <p:cBhvr>
                                        <p:cTn id="5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fade">
                                      <p:cBhvr>
                                        <p:cTn id="60" dur="1000"/>
                                        <p:tgtEl>
                                          <p:spTgt spid="32"/>
                                        </p:tgtEl>
                                      </p:cBhvr>
                                    </p:animEffect>
                                    <p:anim calcmode="lin" valueType="num">
                                      <p:cBhvr>
                                        <p:cTn id="61" dur="1000" fill="hold"/>
                                        <p:tgtEl>
                                          <p:spTgt spid="32"/>
                                        </p:tgtEl>
                                        <p:attrNameLst>
                                          <p:attrName>ppt_x</p:attrName>
                                        </p:attrNameLst>
                                      </p:cBhvr>
                                      <p:tavLst>
                                        <p:tav tm="0">
                                          <p:val>
                                            <p:strVal val="#ppt_x"/>
                                          </p:val>
                                        </p:tav>
                                        <p:tav tm="100000">
                                          <p:val>
                                            <p:strVal val="#ppt_x"/>
                                          </p:val>
                                        </p:tav>
                                      </p:tavLst>
                                    </p:anim>
                                    <p:anim calcmode="lin" valueType="num">
                                      <p:cBhvr>
                                        <p:cTn id="62"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33"/>
                                        </p:tgtEl>
                                        <p:attrNameLst>
                                          <p:attrName>style.visibility</p:attrName>
                                        </p:attrNameLst>
                                      </p:cBhvr>
                                      <p:to>
                                        <p:strVal val="visible"/>
                                      </p:to>
                                    </p:set>
                                    <p:animEffect transition="in" filter="barn(inVertical)">
                                      <p:cBhvr>
                                        <p:cTn id="6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animBg="1"/>
      <p:bldP spid="2" grpId="0" animBg="1"/>
      <p:bldP spid="3" grpId="0" animBg="1"/>
      <p:bldP spid="5" grpId="0" animBg="1"/>
      <p:bldP spid="6" grpId="0" animBg="1"/>
      <p:bldP spid="32" grpId="0" animBg="1"/>
      <p:bldP spid="7" grpId="0" animBg="1"/>
      <p:bldP spid="8" grpId="0" animBg="1"/>
      <p:bldP spid="12" grpId="0" animBg="1"/>
      <p:bldP spid="3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alpha val="58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177254" y="-88542"/>
            <a:ext cx="9720072" cy="1499616"/>
          </a:xfrm>
        </p:spPr>
        <p:txBody>
          <a:bodyPr/>
          <a:lstStyle/>
          <a:p>
            <a:pPr algn="ctr"/>
            <a:r>
              <a:rPr lang="ar-DZ" dirty="0" smtClean="0"/>
              <a:t>مثال 1 تطبيقي</a:t>
            </a:r>
            <a:endParaRPr lang="fr-FR" dirty="0"/>
          </a:p>
        </p:txBody>
      </p:sp>
      <p:sp>
        <p:nvSpPr>
          <p:cNvPr id="4" name="Rectangle à coins arrondis 3"/>
          <p:cNvSpPr/>
          <p:nvPr/>
        </p:nvSpPr>
        <p:spPr>
          <a:xfrm>
            <a:off x="699248" y="914400"/>
            <a:ext cx="10071846" cy="5634317"/>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r" rtl="1">
              <a:lnSpc>
                <a:spcPct val="150000"/>
              </a:lnSpc>
              <a:spcBef>
                <a:spcPts val="1200"/>
              </a:spcBef>
              <a:spcAft>
                <a:spcPts val="200"/>
              </a:spcAft>
              <a:buClr>
                <a:srgbClr val="1CADE4"/>
              </a:buClr>
              <a:buSzPct val="100000"/>
            </a:pPr>
            <a:endParaRPr lang="ar-DZ" sz="2400" dirty="0">
              <a:solidFill>
                <a:prstClr val="black"/>
              </a:solidFill>
              <a:latin typeface="Times New Roman" panose="02020603050405020304" pitchFamily="18" charset="0"/>
              <a:cs typeface="Times New Roman" panose="02020603050405020304" pitchFamily="18" charset="0"/>
            </a:endParaRPr>
          </a:p>
          <a:p>
            <a:pPr marL="0" lvl="4" algn="just" rtl="1">
              <a:lnSpc>
                <a:spcPct val="150000"/>
              </a:lnSpc>
              <a:spcBef>
                <a:spcPts val="200"/>
              </a:spcBef>
              <a:spcAft>
                <a:spcPts val="400"/>
              </a:spcAft>
              <a:buClr>
                <a:srgbClr val="1CADE4"/>
              </a:buClr>
            </a:pPr>
            <a:r>
              <a:rPr lang="ar-DZ" sz="2400" dirty="0" smtClean="0">
                <a:solidFill>
                  <a:prstClr val="black"/>
                </a:solidFill>
                <a:latin typeface="Times New Roman" panose="02020603050405020304" pitchFamily="18" charset="0"/>
                <a:cs typeface="Times New Roman" panose="02020603050405020304" pitchFamily="18" charset="0"/>
              </a:rPr>
              <a:t>أصدرت الشركة </a:t>
            </a:r>
            <a:r>
              <a:rPr lang="fr-FR" sz="2400" dirty="0" smtClean="0">
                <a:solidFill>
                  <a:prstClr val="black"/>
                </a:solidFill>
                <a:latin typeface="Times New Roman" panose="02020603050405020304" pitchFamily="18" charset="0"/>
                <a:cs typeface="Times New Roman" panose="02020603050405020304" pitchFamily="18" charset="0"/>
              </a:rPr>
              <a:t>X </a:t>
            </a:r>
            <a:r>
              <a:rPr lang="ar-DZ" sz="2400" dirty="0" smtClean="0">
                <a:solidFill>
                  <a:prstClr val="black"/>
                </a:solidFill>
                <a:latin typeface="Times New Roman" panose="02020603050405020304" pitchFamily="18" charset="0"/>
                <a:cs typeface="Times New Roman" panose="02020603050405020304" pitchFamily="18" charset="0"/>
              </a:rPr>
              <a:t>  في 1-1-2020 سندات قابلة للتحويل لأسهم عادية قيمتها 50.000 دج نقدا بفائدة 12</a:t>
            </a:r>
            <a:r>
              <a:rPr lang="fr-FR" sz="2400" dirty="0" smtClean="0">
                <a:solidFill>
                  <a:prstClr val="black"/>
                </a:solidFill>
                <a:latin typeface="Times New Roman" panose="02020603050405020304" pitchFamily="18" charset="0"/>
                <a:cs typeface="Times New Roman" panose="02020603050405020304" pitchFamily="18" charset="0"/>
              </a:rPr>
              <a:t>%</a:t>
            </a:r>
            <a:r>
              <a:rPr lang="ar-DZ" sz="2400" dirty="0" smtClean="0">
                <a:solidFill>
                  <a:prstClr val="black"/>
                </a:solidFill>
                <a:latin typeface="Times New Roman" panose="02020603050405020304" pitchFamily="18" charset="0"/>
                <a:cs typeface="Times New Roman" panose="02020603050405020304" pitchFamily="18" charset="0"/>
              </a:rPr>
              <a:t> سنويا لمدة 5 سنوات. </a:t>
            </a:r>
            <a:endParaRPr lang="ar-DZ" sz="2400" dirty="0">
              <a:solidFill>
                <a:prstClr val="black"/>
              </a:solidFill>
              <a:latin typeface="Times New Roman" panose="02020603050405020304" pitchFamily="18" charset="0"/>
              <a:cs typeface="Times New Roman" panose="02020603050405020304" pitchFamily="18" charset="0"/>
            </a:endParaRPr>
          </a:p>
          <a:p>
            <a:pPr marL="0" lvl="4" algn="just" rtl="1">
              <a:lnSpc>
                <a:spcPct val="150000"/>
              </a:lnSpc>
              <a:spcBef>
                <a:spcPts val="200"/>
              </a:spcBef>
              <a:spcAft>
                <a:spcPts val="400"/>
              </a:spcAft>
              <a:buClr>
                <a:srgbClr val="1CADE4"/>
              </a:buClr>
            </a:pPr>
            <a:r>
              <a:rPr lang="ar-DZ" sz="2400" dirty="0" smtClean="0">
                <a:solidFill>
                  <a:prstClr val="black"/>
                </a:solidFill>
                <a:latin typeface="Times New Roman" panose="02020603050405020304" pitchFamily="18" charset="0"/>
                <a:cs typeface="Times New Roman" panose="02020603050405020304" pitchFamily="18" charset="0"/>
              </a:rPr>
              <a:t>عند خصم التدفقات النقدية </a:t>
            </a:r>
            <a:r>
              <a:rPr lang="ar-DZ" sz="2400" dirty="0" err="1" smtClean="0">
                <a:solidFill>
                  <a:prstClr val="black"/>
                </a:solidFill>
                <a:latin typeface="Times New Roman" panose="02020603050405020304" pitchFamily="18" charset="0"/>
                <a:cs typeface="Times New Roman" panose="02020603050405020304" pitchFamily="18" charset="0"/>
              </a:rPr>
              <a:t>لفيمة</a:t>
            </a:r>
            <a:r>
              <a:rPr lang="ar-DZ" sz="2400" dirty="0" smtClean="0">
                <a:solidFill>
                  <a:prstClr val="black"/>
                </a:solidFill>
                <a:latin typeface="Times New Roman" panose="02020603050405020304" pitchFamily="18" charset="0"/>
                <a:cs typeface="Times New Roman" panose="02020603050405020304" pitchFamily="18" charset="0"/>
              </a:rPr>
              <a:t> السندات و الفائدة الخاصة بها باستخدام أسعار الفائدة السائدة للسندات المماثلة لها عند إصدارها بدون أي عنصر لحقوق الملكية أي بدون قابلية التحويل لأسهم ودج انها تبلغ قيمة 41.000 دج وهي تمثل القيمة العادلة للسندات بدون حق التحويل  </a:t>
            </a:r>
          </a:p>
          <a:p>
            <a:pPr marL="0" lvl="4" algn="just" rtl="1">
              <a:lnSpc>
                <a:spcPct val="150000"/>
              </a:lnSpc>
              <a:spcBef>
                <a:spcPts val="200"/>
              </a:spcBef>
              <a:spcAft>
                <a:spcPts val="400"/>
              </a:spcAft>
              <a:buClr>
                <a:srgbClr val="1CADE4"/>
              </a:buClr>
            </a:pPr>
            <a:r>
              <a:rPr lang="ar-DZ" sz="2400" dirty="0" smtClean="0">
                <a:solidFill>
                  <a:prstClr val="black"/>
                </a:solidFill>
                <a:latin typeface="Times New Roman" panose="02020603050405020304" pitchFamily="18" charset="0"/>
                <a:cs typeface="Times New Roman" panose="02020603050405020304" pitchFamily="18" charset="0"/>
              </a:rPr>
              <a:t>المطلوب: </a:t>
            </a:r>
          </a:p>
          <a:p>
            <a:pPr marL="0" lvl="4" algn="just" rtl="1">
              <a:lnSpc>
                <a:spcPct val="150000"/>
              </a:lnSpc>
              <a:spcBef>
                <a:spcPts val="200"/>
              </a:spcBef>
              <a:spcAft>
                <a:spcPts val="400"/>
              </a:spcAft>
              <a:buClr>
                <a:srgbClr val="1CADE4"/>
              </a:buClr>
            </a:pPr>
            <a:r>
              <a:rPr lang="ar-DZ" sz="2400" dirty="0" smtClean="0">
                <a:solidFill>
                  <a:prstClr val="black"/>
                </a:solidFill>
                <a:latin typeface="Times New Roman" panose="02020603050405020304" pitchFamily="18" charset="0"/>
                <a:cs typeface="Times New Roman" panose="02020603050405020304" pitchFamily="18" charset="0"/>
              </a:rPr>
              <a:t>ماهي قيمة كل مكون من مكونات السندات القابلة للتحويل لأسهم؟</a:t>
            </a:r>
            <a:endParaRPr lang="ar-DZ" sz="2400" dirty="0" smtClean="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4456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alpha val="58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177254" y="-88542"/>
            <a:ext cx="9720072" cy="1499616"/>
          </a:xfrm>
        </p:spPr>
        <p:txBody>
          <a:bodyPr/>
          <a:lstStyle/>
          <a:p>
            <a:pPr algn="ctr"/>
            <a:r>
              <a:rPr lang="ar-DZ" dirty="0" smtClean="0"/>
              <a:t>الحل</a:t>
            </a:r>
            <a:endParaRPr lang="fr-FR" dirty="0"/>
          </a:p>
        </p:txBody>
      </p:sp>
      <p:sp>
        <p:nvSpPr>
          <p:cNvPr id="4" name="Rectangle à coins arrondis 3"/>
          <p:cNvSpPr/>
          <p:nvPr/>
        </p:nvSpPr>
        <p:spPr>
          <a:xfrm>
            <a:off x="645459" y="954741"/>
            <a:ext cx="10071846" cy="272975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r" rtl="1">
              <a:lnSpc>
                <a:spcPct val="150000"/>
              </a:lnSpc>
              <a:spcBef>
                <a:spcPts val="1200"/>
              </a:spcBef>
              <a:spcAft>
                <a:spcPts val="200"/>
              </a:spcAft>
              <a:buClr>
                <a:srgbClr val="1CADE4"/>
              </a:buClr>
              <a:buSzPct val="100000"/>
            </a:pPr>
            <a:endParaRPr lang="ar-DZ" sz="2400" dirty="0">
              <a:solidFill>
                <a:prstClr val="black"/>
              </a:solidFill>
              <a:latin typeface="Times New Roman" panose="02020603050405020304" pitchFamily="18" charset="0"/>
              <a:cs typeface="Times New Roman" panose="02020603050405020304" pitchFamily="18" charset="0"/>
            </a:endParaRPr>
          </a:p>
          <a:p>
            <a:pPr marL="0" lvl="4" algn="just" rtl="1">
              <a:lnSpc>
                <a:spcPct val="150000"/>
              </a:lnSpc>
              <a:spcBef>
                <a:spcPts val="200"/>
              </a:spcBef>
              <a:spcAft>
                <a:spcPts val="400"/>
              </a:spcAft>
              <a:buClr>
                <a:srgbClr val="1CADE4"/>
              </a:buClr>
            </a:pPr>
            <a:r>
              <a:rPr lang="ar-DZ" sz="2400" dirty="0" smtClean="0">
                <a:solidFill>
                  <a:prstClr val="black"/>
                </a:solidFill>
                <a:latin typeface="Times New Roman" panose="02020603050405020304" pitchFamily="18" charset="0"/>
                <a:cs typeface="Times New Roman" panose="02020603050405020304" pitchFamily="18" charset="0"/>
              </a:rPr>
              <a:t>القيمة العادلة لعنصر الالتزام قدرت بــ : 50.000 دج </a:t>
            </a:r>
          </a:p>
          <a:p>
            <a:pPr marL="0" lvl="4" algn="just" rtl="1">
              <a:lnSpc>
                <a:spcPct val="150000"/>
              </a:lnSpc>
              <a:spcBef>
                <a:spcPts val="200"/>
              </a:spcBef>
              <a:spcAft>
                <a:spcPts val="400"/>
              </a:spcAft>
              <a:buClr>
                <a:srgbClr val="1CADE4"/>
              </a:buClr>
            </a:pPr>
            <a:r>
              <a:rPr lang="ar-DZ" sz="2400" dirty="0" smtClean="0">
                <a:solidFill>
                  <a:prstClr val="black"/>
                </a:solidFill>
                <a:latin typeface="Times New Roman" panose="02020603050405020304" pitchFamily="18" charset="0"/>
                <a:cs typeface="Times New Roman" panose="02020603050405020304" pitchFamily="18" charset="0"/>
              </a:rPr>
              <a:t>القيمة العادلة للأداة المالية المركبة قدرت بـــ: 41.000 دج</a:t>
            </a:r>
          </a:p>
          <a:p>
            <a:pPr marL="0" lvl="4" algn="just" rtl="1">
              <a:lnSpc>
                <a:spcPct val="150000"/>
              </a:lnSpc>
              <a:spcBef>
                <a:spcPts val="200"/>
              </a:spcBef>
              <a:spcAft>
                <a:spcPts val="400"/>
              </a:spcAft>
              <a:buClr>
                <a:srgbClr val="1CADE4"/>
              </a:buClr>
            </a:pPr>
            <a:r>
              <a:rPr lang="ar-DZ" sz="2400" dirty="0" smtClean="0">
                <a:solidFill>
                  <a:prstClr val="black"/>
                </a:solidFill>
                <a:latin typeface="Times New Roman" panose="02020603050405020304" pitchFamily="18" charset="0"/>
                <a:cs typeface="Times New Roman" panose="02020603050405020304" pitchFamily="18" charset="0"/>
              </a:rPr>
              <a:t>الفرق بينهما هو 9.000 دج مدفوع مقابل استخدام خيار التحويل لأسهم عادية إذا يعرض كعنصر حق ملكية</a:t>
            </a:r>
          </a:p>
          <a:p>
            <a:pPr marL="0" lvl="4" algn="just" rtl="1">
              <a:lnSpc>
                <a:spcPct val="150000"/>
              </a:lnSpc>
              <a:spcBef>
                <a:spcPts val="200"/>
              </a:spcBef>
              <a:spcAft>
                <a:spcPts val="400"/>
              </a:spcAft>
              <a:buClr>
                <a:srgbClr val="1CADE4"/>
              </a:buClr>
            </a:pPr>
            <a:endParaRPr lang="ar-DZ" sz="2400" dirty="0" smtClean="0">
              <a:solidFill>
                <a:prstClr val="black"/>
              </a:solidFill>
              <a:latin typeface="Times New Roman" panose="02020603050405020304" pitchFamily="18" charset="0"/>
              <a:cs typeface="Times New Roman" panose="02020603050405020304" pitchFamily="18" charset="0"/>
            </a:endParaRPr>
          </a:p>
        </p:txBody>
      </p:sp>
      <p:graphicFrame>
        <p:nvGraphicFramePr>
          <p:cNvPr id="3" name="Tableau 2"/>
          <p:cNvGraphicFramePr>
            <a:graphicFrameLocks noGrp="1"/>
          </p:cNvGraphicFramePr>
          <p:nvPr>
            <p:extLst>
              <p:ext uri="{D42A27DB-BD31-4B8C-83A1-F6EECF244321}">
                <p14:modId xmlns:p14="http://schemas.microsoft.com/office/powerpoint/2010/main" val="865544599"/>
              </p:ext>
            </p:extLst>
          </p:nvPr>
        </p:nvGraphicFramePr>
        <p:xfrm>
          <a:off x="2274047" y="4296584"/>
          <a:ext cx="8128000" cy="1381760"/>
        </p:xfrm>
        <a:graphic>
          <a:graphicData uri="http://schemas.openxmlformats.org/drawingml/2006/table">
            <a:tbl>
              <a:tblPr firstRow="1" bandRow="1">
                <a:tableStyleId>{616DA210-FB5B-4158-B5E0-FEB733F419BA}</a:tableStyleId>
              </a:tblPr>
              <a:tblGrid>
                <a:gridCol w="2032000"/>
                <a:gridCol w="2032000"/>
                <a:gridCol w="2032000"/>
                <a:gridCol w="2032000"/>
              </a:tblGrid>
              <a:tr h="370840">
                <a:tc>
                  <a:txBody>
                    <a:bodyPr/>
                    <a:lstStyle/>
                    <a:p>
                      <a:endParaRPr lang="fr-FR" dirty="0"/>
                    </a:p>
                  </a:txBody>
                  <a:tcPr>
                    <a:solidFill>
                      <a:schemeClr val="bg1"/>
                    </a:solidFill>
                  </a:tcPr>
                </a:tc>
                <a:tc>
                  <a:txBody>
                    <a:bodyPr/>
                    <a:lstStyle/>
                    <a:p>
                      <a:pPr algn="ctr"/>
                      <a:r>
                        <a:rPr lang="ar-DZ" dirty="0" smtClean="0"/>
                        <a:t>50.000</a:t>
                      </a:r>
                      <a:endParaRPr lang="fr-FR" dirty="0"/>
                    </a:p>
                  </a:txBody>
                  <a:tcPr>
                    <a:solidFill>
                      <a:schemeClr val="bg1"/>
                    </a:solidFill>
                  </a:tcPr>
                </a:tc>
                <a:tc>
                  <a:txBody>
                    <a:bodyPr/>
                    <a:lstStyle/>
                    <a:p>
                      <a:endParaRPr lang="fr-FR"/>
                    </a:p>
                  </a:txBody>
                  <a:tcPr>
                    <a:solidFill>
                      <a:schemeClr val="bg1"/>
                    </a:solidFill>
                  </a:tcPr>
                </a:tc>
                <a:tc>
                  <a:txBody>
                    <a:bodyPr/>
                    <a:lstStyle/>
                    <a:p>
                      <a:pPr algn="r"/>
                      <a:r>
                        <a:rPr lang="ar-DZ" dirty="0" smtClean="0"/>
                        <a:t>النقدية</a:t>
                      </a:r>
                      <a:endParaRPr lang="fr-FR" dirty="0"/>
                    </a:p>
                  </a:txBody>
                  <a:tcPr>
                    <a:solidFill>
                      <a:schemeClr val="bg1"/>
                    </a:solidFill>
                  </a:tcPr>
                </a:tc>
              </a:tr>
              <a:tr h="370840">
                <a:tc>
                  <a:txBody>
                    <a:bodyPr/>
                    <a:lstStyle/>
                    <a:p>
                      <a:pPr algn="ctr"/>
                      <a:r>
                        <a:rPr lang="ar-DZ" dirty="0" smtClean="0"/>
                        <a:t>41.000</a:t>
                      </a:r>
                      <a:endParaRPr lang="fr-FR" dirty="0"/>
                    </a:p>
                  </a:txBody>
                  <a:tcPr>
                    <a:solidFill>
                      <a:schemeClr val="bg1"/>
                    </a:solidFill>
                  </a:tcPr>
                </a:tc>
                <a:tc>
                  <a:txBody>
                    <a:bodyPr/>
                    <a:lstStyle/>
                    <a:p>
                      <a:endParaRPr lang="fr-FR"/>
                    </a:p>
                  </a:txBody>
                  <a:tcPr>
                    <a:solidFill>
                      <a:schemeClr val="bg1"/>
                    </a:solidFill>
                  </a:tcPr>
                </a:tc>
                <a:tc>
                  <a:txBody>
                    <a:bodyPr/>
                    <a:lstStyle/>
                    <a:p>
                      <a:pPr algn="r"/>
                      <a:r>
                        <a:rPr lang="ar-DZ" dirty="0" smtClean="0"/>
                        <a:t>التزامات</a:t>
                      </a:r>
                      <a:r>
                        <a:rPr lang="ar-DZ" baseline="0" dirty="0" smtClean="0"/>
                        <a:t> قصيرة الأجل</a:t>
                      </a:r>
                      <a:endParaRPr lang="fr-FR" dirty="0"/>
                    </a:p>
                  </a:txBody>
                  <a:tcPr>
                    <a:solidFill>
                      <a:schemeClr val="bg1"/>
                    </a:solidFill>
                  </a:tcPr>
                </a:tc>
                <a:tc>
                  <a:txBody>
                    <a:bodyPr/>
                    <a:lstStyle/>
                    <a:p>
                      <a:endParaRPr lang="fr-FR" dirty="0"/>
                    </a:p>
                  </a:txBody>
                  <a:tcPr>
                    <a:solidFill>
                      <a:schemeClr val="bg1"/>
                    </a:solidFill>
                  </a:tcPr>
                </a:tc>
              </a:tr>
              <a:tr h="370840">
                <a:tc>
                  <a:txBody>
                    <a:bodyPr/>
                    <a:lstStyle/>
                    <a:p>
                      <a:pPr algn="ctr"/>
                      <a:r>
                        <a:rPr lang="ar-DZ" dirty="0" smtClean="0"/>
                        <a:t>9.000</a:t>
                      </a:r>
                      <a:endParaRPr lang="fr-FR" dirty="0"/>
                    </a:p>
                  </a:txBody>
                  <a:tcPr>
                    <a:solidFill>
                      <a:schemeClr val="bg1"/>
                    </a:solidFill>
                  </a:tcPr>
                </a:tc>
                <a:tc>
                  <a:txBody>
                    <a:bodyPr/>
                    <a:lstStyle/>
                    <a:p>
                      <a:endParaRPr lang="fr-FR"/>
                    </a:p>
                  </a:txBody>
                  <a:tcPr>
                    <a:solidFill>
                      <a:schemeClr val="bg1"/>
                    </a:solidFill>
                  </a:tcPr>
                </a:tc>
                <a:tc>
                  <a:txBody>
                    <a:bodyPr/>
                    <a:lstStyle/>
                    <a:p>
                      <a:pPr algn="r"/>
                      <a:r>
                        <a:rPr lang="ar-DZ" dirty="0" smtClean="0"/>
                        <a:t>علاوة اصدار-خيار تحويل لاسهم (حق ملكية)</a:t>
                      </a:r>
                      <a:endParaRPr lang="fr-FR" dirty="0"/>
                    </a:p>
                  </a:txBody>
                  <a:tcPr>
                    <a:solidFill>
                      <a:schemeClr val="bg1"/>
                    </a:solidFill>
                  </a:tcPr>
                </a:tc>
                <a:tc>
                  <a:txBody>
                    <a:bodyPr/>
                    <a:lstStyle/>
                    <a:p>
                      <a:endParaRPr lang="fr-FR" dirty="0"/>
                    </a:p>
                  </a:txBody>
                  <a:tcPr>
                    <a:solidFill>
                      <a:schemeClr val="bg1"/>
                    </a:solidFill>
                  </a:tcPr>
                </a:tc>
              </a:tr>
            </a:tbl>
          </a:graphicData>
        </a:graphic>
      </p:graphicFrame>
    </p:spTree>
    <p:extLst>
      <p:ext uri="{BB962C8B-B14F-4D97-AF65-F5344CB8AC3E}">
        <p14:creationId xmlns:p14="http://schemas.microsoft.com/office/powerpoint/2010/main" val="2973507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égral">
  <a:themeElements>
    <a:clrScheme name="Inté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é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é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1397</TotalTime>
  <Words>551</Words>
  <Application>Microsoft Office PowerPoint</Application>
  <PresentationFormat>Grand écran</PresentationFormat>
  <Paragraphs>73</Paragraphs>
  <Slides>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8</vt:i4>
      </vt:variant>
    </vt:vector>
  </HeadingPairs>
  <TitlesOfParts>
    <vt:vector size="15" baseType="lpstr">
      <vt:lpstr>Arial</vt:lpstr>
      <vt:lpstr>Times New Roman</vt:lpstr>
      <vt:lpstr>Tw Cen MT</vt:lpstr>
      <vt:lpstr>Tw Cen MT Condensed</vt:lpstr>
      <vt:lpstr>Verdana</vt:lpstr>
      <vt:lpstr>Wingdings 3</vt:lpstr>
      <vt:lpstr>Intégral</vt:lpstr>
      <vt:lpstr>معايير إعداد التقارير المالية 1</vt:lpstr>
      <vt:lpstr>المعيار المحاسبي الولي IAS 32 : العرض</vt:lpstr>
      <vt:lpstr>نبذة عن المعيار</vt:lpstr>
      <vt:lpstr>Présentation PowerPoint</vt:lpstr>
      <vt:lpstr>Présentation PowerPoint</vt:lpstr>
      <vt:lpstr>Présentation PowerPoint</vt:lpstr>
      <vt:lpstr>مثال 1 تطبيقي</vt:lpstr>
      <vt:lpstr>الحل</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imybe</dc:creator>
  <cp:lastModifiedBy>imybe</cp:lastModifiedBy>
  <cp:revision>72</cp:revision>
  <dcterms:created xsi:type="dcterms:W3CDTF">2021-03-30T17:59:31Z</dcterms:created>
  <dcterms:modified xsi:type="dcterms:W3CDTF">2025-10-11T18:59:08Z</dcterms:modified>
</cp:coreProperties>
</file>