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3A95A79-28D9-4984-B181-1B1BC1D47C6F}" type="datetimeFigureOut">
              <a:rPr lang="fr-FR" smtClean="0"/>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4070771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A95A79-28D9-4984-B181-1B1BC1D47C6F}" type="datetimeFigureOut">
              <a:rPr lang="fr-FR" smtClean="0"/>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803014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A95A79-28D9-4984-B181-1B1BC1D47C6F}" type="datetimeFigureOut">
              <a:rPr lang="fr-FR" smtClean="0"/>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34906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A95A79-28D9-4984-B181-1B1BC1D47C6F}" type="datetimeFigureOut">
              <a:rPr lang="fr-FR" smtClean="0"/>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154947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3A95A79-28D9-4984-B181-1B1BC1D47C6F}" type="datetimeFigureOut">
              <a:rPr lang="fr-FR" smtClean="0"/>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292259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3A95A79-28D9-4984-B181-1B1BC1D47C6F}" type="datetimeFigureOut">
              <a:rPr lang="fr-FR" smtClean="0"/>
              <a:t>29/11/2024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374223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3A95A79-28D9-4984-B181-1B1BC1D47C6F}" type="datetimeFigureOut">
              <a:rPr lang="fr-FR" smtClean="0"/>
              <a:t>29/11/2024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11893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3A95A79-28D9-4984-B181-1B1BC1D47C6F}" type="datetimeFigureOut">
              <a:rPr lang="fr-FR" smtClean="0"/>
              <a:t>29/11/2024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340728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3A95A79-28D9-4984-B181-1B1BC1D47C6F}" type="datetimeFigureOut">
              <a:rPr lang="fr-FR" smtClean="0"/>
              <a:t>29/11/2024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207524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3A95A79-28D9-4984-B181-1B1BC1D47C6F}" type="datetimeFigureOut">
              <a:rPr lang="fr-FR" smtClean="0"/>
              <a:t>29/11/2024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2816143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3A95A79-28D9-4984-B181-1B1BC1D47C6F}" type="datetimeFigureOut">
              <a:rPr lang="fr-FR" smtClean="0"/>
              <a:t>29/11/2024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3316CC-8B0C-42B1-B557-588B9DF74D06}" type="slidenum">
              <a:rPr lang="fr-FR" smtClean="0"/>
              <a:t>‹N°›</a:t>
            </a:fld>
            <a:endParaRPr lang="fr-FR"/>
          </a:p>
        </p:txBody>
      </p:sp>
    </p:spTree>
    <p:extLst>
      <p:ext uri="{BB962C8B-B14F-4D97-AF65-F5344CB8AC3E}">
        <p14:creationId xmlns:p14="http://schemas.microsoft.com/office/powerpoint/2010/main" val="1228328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95A79-28D9-4984-B181-1B1BC1D47C6F}" type="datetimeFigureOut">
              <a:rPr lang="fr-FR" smtClean="0"/>
              <a:t>29/11/2024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316CC-8B0C-42B1-B557-588B9DF74D06}" type="slidenum">
              <a:rPr lang="fr-FR" smtClean="0"/>
              <a:t>‹N°›</a:t>
            </a:fld>
            <a:endParaRPr lang="fr-FR"/>
          </a:p>
        </p:txBody>
      </p:sp>
    </p:spTree>
    <p:extLst>
      <p:ext uri="{BB962C8B-B14F-4D97-AF65-F5344CB8AC3E}">
        <p14:creationId xmlns:p14="http://schemas.microsoft.com/office/powerpoint/2010/main" val="300137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00011" y="2369713"/>
            <a:ext cx="8306874" cy="923330"/>
          </a:xfrm>
          <a:prstGeom prst="rect">
            <a:avLst/>
          </a:prstGeom>
          <a:noFill/>
        </p:spPr>
        <p:txBody>
          <a:bodyPr wrap="square" rtlCol="0">
            <a:spAutoFit/>
          </a:bodyPr>
          <a:lstStyle/>
          <a:p>
            <a:pPr algn="ctr" rtl="1"/>
            <a:r>
              <a:rPr lang="ar-DZ" sz="5400" dirty="0" err="1" smtClean="0"/>
              <a:t>الاستقرارية</a:t>
            </a:r>
            <a:endParaRPr lang="fr-FR" sz="5400" dirty="0"/>
          </a:p>
        </p:txBody>
      </p:sp>
    </p:spTree>
    <p:extLst>
      <p:ext uri="{BB962C8B-B14F-4D97-AF65-F5344CB8AC3E}">
        <p14:creationId xmlns:p14="http://schemas.microsoft.com/office/powerpoint/2010/main" val="609073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363704" y="299215"/>
            <a:ext cx="9335803" cy="5048955"/>
          </a:xfrm>
          <a:prstGeom prst="rect">
            <a:avLst/>
          </a:prstGeom>
        </p:spPr>
      </p:pic>
    </p:spTree>
    <p:extLst>
      <p:ext uri="{BB962C8B-B14F-4D97-AF65-F5344CB8AC3E}">
        <p14:creationId xmlns:p14="http://schemas.microsoft.com/office/powerpoint/2010/main" val="1757215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575" y="669701"/>
            <a:ext cx="9144000" cy="4353060"/>
          </a:xfrm>
          <a:prstGeom prst="rect">
            <a:avLst/>
          </a:prstGeom>
        </p:spPr>
      </p:pic>
      <p:cxnSp>
        <p:nvCxnSpPr>
          <p:cNvPr id="6" name="Connecteur droit avec flèche 5"/>
          <p:cNvCxnSpPr/>
          <p:nvPr/>
        </p:nvCxnSpPr>
        <p:spPr>
          <a:xfrm>
            <a:off x="592429" y="528034"/>
            <a:ext cx="953037" cy="48939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8" name="Connecteur droit avec flèche 7"/>
          <p:cNvCxnSpPr/>
          <p:nvPr/>
        </p:nvCxnSpPr>
        <p:spPr>
          <a:xfrm>
            <a:off x="259725" y="1493949"/>
            <a:ext cx="1429555" cy="108182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610082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7938" y="553793"/>
            <a:ext cx="9144000" cy="5164428"/>
          </a:xfrm>
          <a:prstGeom prst="rect">
            <a:avLst/>
          </a:prstGeom>
        </p:spPr>
      </p:pic>
    </p:spTree>
    <p:extLst>
      <p:ext uri="{BB962C8B-B14F-4D97-AF65-F5344CB8AC3E}">
        <p14:creationId xmlns:p14="http://schemas.microsoft.com/office/powerpoint/2010/main" val="1613461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21218" y="928338"/>
            <a:ext cx="9232946" cy="5001323"/>
          </a:xfrm>
          <a:prstGeom prst="rect">
            <a:avLst/>
          </a:prstGeom>
        </p:spPr>
      </p:pic>
    </p:spTree>
    <p:extLst>
      <p:ext uri="{BB962C8B-B14F-4D97-AF65-F5344CB8AC3E}">
        <p14:creationId xmlns:p14="http://schemas.microsoft.com/office/powerpoint/2010/main" val="1941751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493949" y="909286"/>
            <a:ext cx="8822028" cy="5039428"/>
          </a:xfrm>
          <a:prstGeom prst="rect">
            <a:avLst/>
          </a:prstGeom>
        </p:spPr>
      </p:pic>
      <p:cxnSp>
        <p:nvCxnSpPr>
          <p:cNvPr id="6" name="Connecteur droit avec flèche 5"/>
          <p:cNvCxnSpPr/>
          <p:nvPr/>
        </p:nvCxnSpPr>
        <p:spPr>
          <a:xfrm flipH="1">
            <a:off x="8448540" y="1944710"/>
            <a:ext cx="643944" cy="103031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87547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170887" y="1142681"/>
            <a:ext cx="9850225" cy="4572638"/>
          </a:xfrm>
          <a:prstGeom prst="rect">
            <a:avLst/>
          </a:prstGeom>
        </p:spPr>
      </p:pic>
      <p:sp>
        <p:nvSpPr>
          <p:cNvPr id="5" name="ZoneTexte 4"/>
          <p:cNvSpPr txBox="1"/>
          <p:nvPr/>
        </p:nvSpPr>
        <p:spPr>
          <a:xfrm>
            <a:off x="8178085" y="296214"/>
            <a:ext cx="3013656" cy="369332"/>
          </a:xfrm>
          <a:prstGeom prst="rect">
            <a:avLst/>
          </a:prstGeom>
          <a:noFill/>
        </p:spPr>
        <p:txBody>
          <a:bodyPr wrap="square" rtlCol="0">
            <a:spAutoFit/>
          </a:bodyPr>
          <a:lstStyle/>
          <a:p>
            <a:pPr algn="r" rtl="1"/>
            <a:r>
              <a:rPr lang="ar-DZ" dirty="0" smtClean="0"/>
              <a:t>تحديد شكل النموذج</a:t>
            </a:r>
            <a:endParaRPr lang="fr-FR" dirty="0"/>
          </a:p>
        </p:txBody>
      </p:sp>
    </p:spTree>
    <p:extLst>
      <p:ext uri="{BB962C8B-B14F-4D97-AF65-F5344CB8AC3E}">
        <p14:creationId xmlns:p14="http://schemas.microsoft.com/office/powerpoint/2010/main" val="2163943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p:cNvPicPr>
            <a:picLocks noChangeAspect="1"/>
          </p:cNvPicPr>
          <p:nvPr/>
        </p:nvPicPr>
        <p:blipFill>
          <a:blip r:embed="rId2"/>
          <a:stretch>
            <a:fillRect/>
          </a:stretch>
        </p:blipFill>
        <p:spPr>
          <a:xfrm>
            <a:off x="476519" y="779270"/>
            <a:ext cx="10625070" cy="5325218"/>
          </a:xfrm>
          <a:prstGeom prst="rect">
            <a:avLst/>
          </a:prstGeom>
        </p:spPr>
      </p:pic>
      <p:cxnSp>
        <p:nvCxnSpPr>
          <p:cNvPr id="15" name="Connecteur droit avec flèche 14"/>
          <p:cNvCxnSpPr/>
          <p:nvPr/>
        </p:nvCxnSpPr>
        <p:spPr>
          <a:xfrm flipV="1">
            <a:off x="6014434" y="5409127"/>
            <a:ext cx="785611" cy="24469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7" name="Connecteur droit avec flèche 16"/>
          <p:cNvCxnSpPr/>
          <p:nvPr/>
        </p:nvCxnSpPr>
        <p:spPr>
          <a:xfrm flipV="1">
            <a:off x="6091707" y="5628068"/>
            <a:ext cx="798490" cy="2060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8" name="ZoneTexte 17"/>
          <p:cNvSpPr txBox="1"/>
          <p:nvPr/>
        </p:nvSpPr>
        <p:spPr>
          <a:xfrm>
            <a:off x="7109138" y="5164428"/>
            <a:ext cx="1056068" cy="369332"/>
          </a:xfrm>
          <a:prstGeom prst="rect">
            <a:avLst/>
          </a:prstGeom>
          <a:noFill/>
        </p:spPr>
        <p:txBody>
          <a:bodyPr wrap="square" rtlCol="0">
            <a:spAutoFit/>
          </a:bodyPr>
          <a:lstStyle/>
          <a:p>
            <a:r>
              <a:rPr lang="ar-DZ" dirty="0" smtClean="0"/>
              <a:t>غير معنوي</a:t>
            </a:r>
            <a:endParaRPr lang="fr-FR" dirty="0"/>
          </a:p>
        </p:txBody>
      </p:sp>
    </p:spTree>
    <p:extLst>
      <p:ext uri="{BB962C8B-B14F-4D97-AF65-F5344CB8AC3E}">
        <p14:creationId xmlns:p14="http://schemas.microsoft.com/office/powerpoint/2010/main" val="2082702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953038" y="847364"/>
            <a:ext cx="9548890" cy="5163271"/>
          </a:xfrm>
          <a:prstGeom prst="rect">
            <a:avLst/>
          </a:prstGeom>
        </p:spPr>
      </p:pic>
      <p:cxnSp>
        <p:nvCxnSpPr>
          <p:cNvPr id="6" name="Connecteur droit avec flèche 5"/>
          <p:cNvCxnSpPr/>
          <p:nvPr/>
        </p:nvCxnSpPr>
        <p:spPr>
          <a:xfrm flipH="1" flipV="1">
            <a:off x="3734873" y="1635617"/>
            <a:ext cx="2382592" cy="32325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112134" y="1171977"/>
            <a:ext cx="2614412" cy="369332"/>
          </a:xfrm>
          <a:prstGeom prst="rect">
            <a:avLst/>
          </a:prstGeom>
          <a:noFill/>
        </p:spPr>
        <p:txBody>
          <a:bodyPr wrap="square" rtlCol="0">
            <a:spAutoFit/>
          </a:bodyPr>
          <a:lstStyle/>
          <a:p>
            <a:r>
              <a:rPr lang="ar-DZ" dirty="0" smtClean="0"/>
              <a:t>نموذج دون اتجاه ودون ثابت</a:t>
            </a:r>
            <a:endParaRPr lang="fr-FR" dirty="0"/>
          </a:p>
        </p:txBody>
      </p:sp>
    </p:spTree>
    <p:extLst>
      <p:ext uri="{BB962C8B-B14F-4D97-AF65-F5344CB8AC3E}">
        <p14:creationId xmlns:p14="http://schemas.microsoft.com/office/powerpoint/2010/main" val="263697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306873" y="656823"/>
            <a:ext cx="2871989" cy="369332"/>
          </a:xfrm>
          <a:prstGeom prst="rect">
            <a:avLst/>
          </a:prstGeom>
          <a:noFill/>
        </p:spPr>
        <p:txBody>
          <a:bodyPr wrap="square" rtlCol="0">
            <a:spAutoFit/>
          </a:bodyPr>
          <a:lstStyle/>
          <a:p>
            <a:pPr algn="r" rtl="1"/>
            <a:r>
              <a:rPr lang="ar-DZ" dirty="0" smtClean="0"/>
              <a:t>الخطوة الثالثة اختبار جدر الوحدة</a:t>
            </a:r>
            <a:endParaRPr lang="fr-FR" dirty="0"/>
          </a:p>
        </p:txBody>
      </p:sp>
      <p:pic>
        <p:nvPicPr>
          <p:cNvPr id="5" name="Image 4"/>
          <p:cNvPicPr>
            <a:picLocks noChangeAspect="1"/>
          </p:cNvPicPr>
          <p:nvPr/>
        </p:nvPicPr>
        <p:blipFill>
          <a:blip r:embed="rId2"/>
          <a:stretch>
            <a:fillRect/>
          </a:stretch>
        </p:blipFill>
        <p:spPr>
          <a:xfrm>
            <a:off x="1043189" y="1990378"/>
            <a:ext cx="9800823" cy="4010585"/>
          </a:xfrm>
          <a:prstGeom prst="rect">
            <a:avLst/>
          </a:prstGeom>
        </p:spPr>
      </p:pic>
      <p:cxnSp>
        <p:nvCxnSpPr>
          <p:cNvPr id="7" name="Connecteur droit avec flèche 6"/>
          <p:cNvCxnSpPr/>
          <p:nvPr/>
        </p:nvCxnSpPr>
        <p:spPr>
          <a:xfrm flipV="1">
            <a:off x="8139448" y="1635617"/>
            <a:ext cx="824248" cy="1313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9118242" y="1173952"/>
            <a:ext cx="2356834" cy="923330"/>
          </a:xfrm>
          <a:prstGeom prst="rect">
            <a:avLst/>
          </a:prstGeom>
          <a:noFill/>
        </p:spPr>
        <p:txBody>
          <a:bodyPr wrap="square" rtlCol="0">
            <a:spAutoFit/>
          </a:bodyPr>
          <a:lstStyle/>
          <a:p>
            <a:pPr algn="just" rtl="1"/>
            <a:r>
              <a:rPr lang="ar-DZ" dirty="0" smtClean="0"/>
              <a:t>غير معنوي  نقبل فرضية العدم أي وجود جدر الوحدة أي عدم </a:t>
            </a:r>
            <a:r>
              <a:rPr lang="ar-DZ" dirty="0" err="1" smtClean="0"/>
              <a:t>الاستقرارية</a:t>
            </a:r>
            <a:endParaRPr lang="fr-FR" dirty="0"/>
          </a:p>
        </p:txBody>
      </p:sp>
      <p:cxnSp>
        <p:nvCxnSpPr>
          <p:cNvPr id="11" name="Connecteur droit avec flèche 10"/>
          <p:cNvCxnSpPr/>
          <p:nvPr/>
        </p:nvCxnSpPr>
        <p:spPr>
          <a:xfrm flipV="1">
            <a:off x="2240924" y="1173952"/>
            <a:ext cx="2459865" cy="92333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2" name="ZoneTexte 11"/>
          <p:cNvSpPr txBox="1"/>
          <p:nvPr/>
        </p:nvSpPr>
        <p:spPr>
          <a:xfrm>
            <a:off x="4649273" y="450761"/>
            <a:ext cx="1777285" cy="369332"/>
          </a:xfrm>
          <a:prstGeom prst="rect">
            <a:avLst/>
          </a:prstGeom>
          <a:noFill/>
        </p:spPr>
        <p:txBody>
          <a:bodyPr wrap="square" rtlCol="0">
            <a:spAutoFit/>
          </a:bodyPr>
          <a:lstStyle/>
          <a:p>
            <a:r>
              <a:rPr lang="ar-DZ" dirty="0" smtClean="0"/>
              <a:t>فرضية العدم</a:t>
            </a:r>
            <a:endParaRPr lang="fr-FR" dirty="0"/>
          </a:p>
        </p:txBody>
      </p:sp>
    </p:spTree>
    <p:extLst>
      <p:ext uri="{BB962C8B-B14F-4D97-AF65-F5344CB8AC3E}">
        <p14:creationId xmlns:p14="http://schemas.microsoft.com/office/powerpoint/2010/main" val="1703071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431110" y="360608"/>
            <a:ext cx="3979572" cy="369332"/>
          </a:xfrm>
          <a:prstGeom prst="rect">
            <a:avLst/>
          </a:prstGeom>
          <a:noFill/>
        </p:spPr>
        <p:txBody>
          <a:bodyPr wrap="square" rtlCol="0">
            <a:spAutoFit/>
          </a:bodyPr>
          <a:lstStyle/>
          <a:p>
            <a:pPr algn="just" rtl="1"/>
            <a:r>
              <a:rPr lang="ar-DZ" dirty="0" smtClean="0"/>
              <a:t>طريقة الفروقات من الدرجة 1 لتحقيق </a:t>
            </a:r>
            <a:r>
              <a:rPr lang="ar-DZ" dirty="0" err="1" smtClean="0"/>
              <a:t>الاستقرارية</a:t>
            </a:r>
            <a:endParaRPr lang="fr-FR" dirty="0"/>
          </a:p>
        </p:txBody>
      </p:sp>
      <p:pic>
        <p:nvPicPr>
          <p:cNvPr id="6" name="Image 5"/>
          <p:cNvPicPr>
            <a:picLocks noChangeAspect="1"/>
          </p:cNvPicPr>
          <p:nvPr/>
        </p:nvPicPr>
        <p:blipFill>
          <a:blip r:embed="rId2"/>
          <a:stretch>
            <a:fillRect/>
          </a:stretch>
        </p:blipFill>
        <p:spPr>
          <a:xfrm>
            <a:off x="1370940" y="1056944"/>
            <a:ext cx="9450119" cy="4744112"/>
          </a:xfrm>
          <a:prstGeom prst="rect">
            <a:avLst/>
          </a:prstGeom>
        </p:spPr>
      </p:pic>
      <p:cxnSp>
        <p:nvCxnSpPr>
          <p:cNvPr id="8" name="Connecteur droit avec flèche 7"/>
          <p:cNvCxnSpPr/>
          <p:nvPr/>
        </p:nvCxnSpPr>
        <p:spPr>
          <a:xfrm>
            <a:off x="5009882" y="978794"/>
            <a:ext cx="1094704" cy="262729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08002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53038" y="1504637"/>
            <a:ext cx="10419008" cy="2569934"/>
          </a:xfrm>
          <a:prstGeom prst="rect">
            <a:avLst/>
          </a:prstGeom>
        </p:spPr>
        <p:txBody>
          <a:bodyPr wrap="square">
            <a:spAutoFit/>
          </a:bodyPr>
          <a:lstStyle/>
          <a:p>
            <a:pPr algn="just" rtl="1">
              <a:lnSpc>
                <a:spcPct val="115000"/>
              </a:lnSpc>
              <a:spcAft>
                <a:spcPts val="800"/>
              </a:spcAft>
            </a:pPr>
            <a:r>
              <a:rPr lang="fr-FR" sz="2800" b="1" dirty="0" smtClean="0">
                <a:effectLst/>
                <a:latin typeface="Sakkal Majalla" panose="02000000000000000000" pitchFamily="2" charset="-78"/>
                <a:ea typeface="Calibri" panose="020F0502020204030204" pitchFamily="34" charset="0"/>
                <a:cs typeface="Arial" panose="020B0604020202020204" pitchFamily="34" charset="0"/>
              </a:rPr>
              <a:t> </a:t>
            </a:r>
            <a:r>
              <a:rPr lang="ar-DZ" sz="2800" b="1" dirty="0" err="1">
                <a:latin typeface="Sakkal Majalla" panose="02000000000000000000" pitchFamily="2" charset="-78"/>
                <a:ea typeface="Calibri" panose="020F0502020204030204" pitchFamily="34" charset="0"/>
              </a:rPr>
              <a:t>الاستقرارية</a:t>
            </a:r>
            <a:r>
              <a:rPr lang="ar-DZ" sz="2800" dirty="0" smtClean="0">
                <a:effectLst/>
                <a:latin typeface="Calibri" panose="020F0502020204030204" pitchFamily="34" charset="0"/>
                <a:ea typeface="Calibri" panose="020F0502020204030204" pitchFamily="34" charset="0"/>
                <a:cs typeface="Sakkal Majalla" panose="02000000000000000000" pitchFamily="2" charset="-78"/>
              </a:rPr>
              <a:t>: </a:t>
            </a:r>
            <a:r>
              <a:rPr lang="fr-FR" sz="2800" dirty="0" smtClean="0">
                <a:effectLst/>
                <a:latin typeface="Sakkal Majalla" panose="02000000000000000000" pitchFamily="2" charset="-78"/>
                <a:ea typeface="Calibri" panose="020F0502020204030204" pitchFamily="34" charset="0"/>
                <a:cs typeface="Arial" panose="020B0604020202020204" pitchFamily="34" charset="0"/>
              </a:rPr>
              <a:t>  </a:t>
            </a:r>
            <a:r>
              <a:rPr lang="ar-DZ" sz="2800" dirty="0" smtClean="0">
                <a:effectLst/>
                <a:latin typeface="Calibri" panose="020F0502020204030204" pitchFamily="34" charset="0"/>
                <a:ea typeface="Calibri" panose="020F0502020204030204" pitchFamily="34" charset="0"/>
                <a:cs typeface="Sakkal Majalla" panose="02000000000000000000" pitchFamily="2" charset="-78"/>
              </a:rPr>
              <a:t>يقال عن السلسلة الزمنية أنها مستقرة إذا كانت الخصائص الإحصائية لها ثابتة خلال الزمن، أي أن هذه  الخصائص لا تتغير بالإزاحة إلى الأمام أو إلى الخلف، والخصائص الإحصائية للسلسلة  يمكن وصفها بشكل مؤكد وكامل عن طريق دالة الاحتمال التراكمي، حيث يمكن وصفها بشكل جزئي عن طريق بعض المؤشرات الهامة وأهمها التوقع والتباين والتغاير (عزوم الدرجة الأولى والثانية) وهناك </a:t>
            </a:r>
            <a:r>
              <a:rPr lang="ar-DZ" sz="2800" dirty="0" err="1" smtClean="0">
                <a:effectLst/>
                <a:latin typeface="Calibri" panose="020F0502020204030204" pitchFamily="34" charset="0"/>
                <a:ea typeface="Calibri" panose="020F0502020204030204" pitchFamily="34" charset="0"/>
                <a:cs typeface="Sakkal Majalla" panose="02000000000000000000" pitchFamily="2" charset="-78"/>
              </a:rPr>
              <a:t>استقرارية</a:t>
            </a:r>
            <a:r>
              <a:rPr lang="ar-DZ" sz="2800" dirty="0" smtClean="0">
                <a:effectLst/>
                <a:latin typeface="Calibri" panose="020F0502020204030204" pitchFamily="34" charset="0"/>
                <a:ea typeface="Calibri" panose="020F0502020204030204" pitchFamily="34" charset="0"/>
                <a:cs typeface="Sakkal Majalla" panose="02000000000000000000" pitchFamily="2" charset="-78"/>
              </a:rPr>
              <a:t> تامة </a:t>
            </a:r>
            <a:r>
              <a:rPr lang="ar-DZ" sz="2800" dirty="0" err="1" smtClean="0">
                <a:effectLst/>
                <a:latin typeface="Calibri" panose="020F0502020204030204" pitchFamily="34" charset="0"/>
                <a:ea typeface="Calibri" panose="020F0502020204030204" pitchFamily="34" charset="0"/>
                <a:cs typeface="Sakkal Majalla" panose="02000000000000000000" pitchFamily="2" charset="-78"/>
              </a:rPr>
              <a:t>واستقرارية</a:t>
            </a:r>
            <a:r>
              <a:rPr lang="ar-DZ" sz="2800" dirty="0" smtClean="0">
                <a:effectLst/>
                <a:latin typeface="Calibri" panose="020F0502020204030204" pitchFamily="34" charset="0"/>
                <a:ea typeface="Calibri" panose="020F0502020204030204" pitchFamily="34" charset="0"/>
                <a:cs typeface="Sakkal Majalla" panose="02000000000000000000" pitchFamily="2" charset="-78"/>
              </a:rPr>
              <a:t> ضعيفة.</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1412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98490" y="914049"/>
            <a:ext cx="9289042" cy="5029902"/>
          </a:xfrm>
          <a:prstGeom prst="rect">
            <a:avLst/>
          </a:prstGeom>
        </p:spPr>
      </p:pic>
      <p:cxnSp>
        <p:nvCxnSpPr>
          <p:cNvPr id="6" name="Connecteur droit avec flèche 5"/>
          <p:cNvCxnSpPr/>
          <p:nvPr/>
        </p:nvCxnSpPr>
        <p:spPr>
          <a:xfrm flipV="1">
            <a:off x="5434885" y="2884868"/>
            <a:ext cx="837126" cy="1287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ZoneTexte 6"/>
          <p:cNvSpPr txBox="1"/>
          <p:nvPr/>
        </p:nvSpPr>
        <p:spPr>
          <a:xfrm>
            <a:off x="6542467" y="2423203"/>
            <a:ext cx="2356834" cy="923330"/>
          </a:xfrm>
          <a:prstGeom prst="rect">
            <a:avLst/>
          </a:prstGeom>
          <a:noFill/>
        </p:spPr>
        <p:txBody>
          <a:bodyPr wrap="square" rtlCol="0">
            <a:spAutoFit/>
          </a:bodyPr>
          <a:lstStyle/>
          <a:p>
            <a:pPr algn="just" rtl="1"/>
            <a:r>
              <a:rPr lang="ar-DZ" dirty="0" smtClean="0"/>
              <a:t>معنوي  نرفض فرضية العدم أي عدم وجود جدر الوحدة أي تحقيق </a:t>
            </a:r>
            <a:r>
              <a:rPr lang="ar-DZ" dirty="0" err="1" smtClean="0"/>
              <a:t>الاستقرارية</a:t>
            </a:r>
            <a:endParaRPr lang="fr-FR" dirty="0"/>
          </a:p>
        </p:txBody>
      </p:sp>
    </p:spTree>
    <p:extLst>
      <p:ext uri="{BB962C8B-B14F-4D97-AF65-F5344CB8AC3E}">
        <p14:creationId xmlns:p14="http://schemas.microsoft.com/office/powerpoint/2010/main" val="196730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effectLst/>
                <a:ea typeface="Calibri" panose="020F0502020204030204" pitchFamily="34" charset="0"/>
                <a:cs typeface="Sakkal Majalla" panose="02000000000000000000" pitchFamily="2" charset="-78"/>
              </a:rPr>
              <a:t>اختبارات الكشف عن </a:t>
            </a:r>
            <a:r>
              <a:rPr lang="ar-DZ" b="1" dirty="0" err="1" smtClean="0">
                <a:effectLst/>
                <a:ea typeface="Calibri" panose="020F0502020204030204" pitchFamily="34" charset="0"/>
                <a:cs typeface="Sakkal Majalla" panose="02000000000000000000" pitchFamily="2" charset="-78"/>
              </a:rPr>
              <a:t>الاستقراية</a:t>
            </a:r>
            <a:r>
              <a:rPr lang="ar-DZ" b="1" dirty="0" smtClean="0">
                <a:effectLst/>
                <a:ea typeface="Calibri" panose="020F0502020204030204" pitchFamily="34" charset="0"/>
                <a:cs typeface="Sakkal Majalla" panose="02000000000000000000" pitchFamily="2" charset="-78"/>
              </a:rPr>
              <a:t> </a:t>
            </a:r>
            <a:endParaRPr lang="fr-FR" dirty="0"/>
          </a:p>
        </p:txBody>
      </p:sp>
      <p:sp>
        <p:nvSpPr>
          <p:cNvPr id="4" name="ZoneTexte 3"/>
          <p:cNvSpPr txBox="1"/>
          <p:nvPr/>
        </p:nvSpPr>
        <p:spPr>
          <a:xfrm>
            <a:off x="-218940" y="1027906"/>
            <a:ext cx="3090931" cy="954107"/>
          </a:xfrm>
          <a:prstGeom prst="rect">
            <a:avLst/>
          </a:prstGeom>
          <a:noFill/>
        </p:spPr>
        <p:txBody>
          <a:bodyPr wrap="square" rtlCol="0">
            <a:spAutoFit/>
          </a:bodyPr>
          <a:lstStyle/>
          <a:p>
            <a:pPr algn="r"/>
            <a:r>
              <a:rPr lang="fr-FR" sz="2800" dirty="0" smtClean="0"/>
              <a:t/>
            </a:r>
            <a:br>
              <a:rPr lang="fr-FR" sz="2800" dirty="0" smtClean="0"/>
            </a:br>
            <a:r>
              <a:rPr lang="fr-FR" sz="2800" dirty="0" err="1"/>
              <a:t>Corrélogramme</a:t>
            </a:r>
            <a:endParaRPr lang="fr-FR" sz="2800" dirty="0"/>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6525" y="1982013"/>
            <a:ext cx="9144000" cy="4198512"/>
          </a:xfrm>
          <a:prstGeom prst="rect">
            <a:avLst/>
          </a:prstGeom>
        </p:spPr>
      </p:pic>
      <p:cxnSp>
        <p:nvCxnSpPr>
          <p:cNvPr id="9" name="Connecteur droit avec flèche 8"/>
          <p:cNvCxnSpPr/>
          <p:nvPr/>
        </p:nvCxnSpPr>
        <p:spPr>
          <a:xfrm>
            <a:off x="669701" y="2644794"/>
            <a:ext cx="914400" cy="54916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Connecteur droit avec flèche 10"/>
          <p:cNvCxnSpPr/>
          <p:nvPr/>
        </p:nvCxnSpPr>
        <p:spPr>
          <a:xfrm>
            <a:off x="669701" y="4081269"/>
            <a:ext cx="978795" cy="36194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76202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875764" y="763944"/>
            <a:ext cx="9182636" cy="5005791"/>
          </a:xfrm>
          <a:prstGeom prst="rect">
            <a:avLst/>
          </a:prstGeom>
        </p:spPr>
      </p:pic>
    </p:spTree>
    <p:extLst>
      <p:ext uri="{BB962C8B-B14F-4D97-AF65-F5344CB8AC3E}">
        <p14:creationId xmlns:p14="http://schemas.microsoft.com/office/powerpoint/2010/main" val="294089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450760" y="647294"/>
            <a:ext cx="10818253" cy="4867954"/>
          </a:xfrm>
          <a:prstGeom prst="rect">
            <a:avLst/>
          </a:prstGeom>
        </p:spPr>
      </p:pic>
      <p:sp>
        <p:nvSpPr>
          <p:cNvPr id="5" name="ZoneTexte 4"/>
          <p:cNvSpPr txBox="1"/>
          <p:nvPr/>
        </p:nvSpPr>
        <p:spPr>
          <a:xfrm>
            <a:off x="7714445" y="2833352"/>
            <a:ext cx="3709116" cy="646331"/>
          </a:xfrm>
          <a:prstGeom prst="rect">
            <a:avLst/>
          </a:prstGeom>
          <a:noFill/>
        </p:spPr>
        <p:txBody>
          <a:bodyPr wrap="square" rtlCol="0">
            <a:spAutoFit/>
          </a:bodyPr>
          <a:lstStyle/>
          <a:p>
            <a:r>
              <a:rPr lang="fr-FR" dirty="0" smtClean="0"/>
              <a:t>H0:</a:t>
            </a:r>
            <a:r>
              <a:rPr lang="ar-DZ" dirty="0" smtClean="0"/>
              <a:t>سلسلة  مستقرة </a:t>
            </a:r>
            <a:endParaRPr lang="fr-FR" dirty="0" smtClean="0"/>
          </a:p>
          <a:p>
            <a:r>
              <a:rPr lang="fr-FR" dirty="0" smtClean="0"/>
              <a:t>H1: </a:t>
            </a:r>
            <a:r>
              <a:rPr lang="ar-DZ" dirty="0" smtClean="0"/>
              <a:t>سلسلة غير مستقرة</a:t>
            </a:r>
            <a:endParaRPr lang="fr-FR" dirty="0"/>
          </a:p>
        </p:txBody>
      </p:sp>
      <p:sp>
        <p:nvSpPr>
          <p:cNvPr id="6" name="ZoneTexte 5"/>
          <p:cNvSpPr txBox="1"/>
          <p:nvPr/>
        </p:nvSpPr>
        <p:spPr>
          <a:xfrm>
            <a:off x="6658378" y="3812146"/>
            <a:ext cx="4301544" cy="369332"/>
          </a:xfrm>
          <a:prstGeom prst="rect">
            <a:avLst/>
          </a:prstGeom>
          <a:noFill/>
        </p:spPr>
        <p:txBody>
          <a:bodyPr wrap="square" rtlCol="0">
            <a:spAutoFit/>
          </a:bodyPr>
          <a:lstStyle/>
          <a:p>
            <a:pPr algn="r" rtl="1"/>
            <a:r>
              <a:rPr lang="ar-DZ" dirty="0" smtClean="0"/>
              <a:t>القيمة المحسوبة أكبر من القيمة الجدولية نرفض </a:t>
            </a:r>
            <a:r>
              <a:rPr lang="fr-FR" dirty="0" smtClean="0"/>
              <a:t>H0</a:t>
            </a:r>
            <a:endParaRPr lang="fr-FR" dirty="0"/>
          </a:p>
        </p:txBody>
      </p:sp>
      <p:cxnSp>
        <p:nvCxnSpPr>
          <p:cNvPr id="10" name="Connecteur droit avec flèche 9"/>
          <p:cNvCxnSpPr/>
          <p:nvPr/>
        </p:nvCxnSpPr>
        <p:spPr>
          <a:xfrm>
            <a:off x="5203065" y="4572000"/>
            <a:ext cx="193183" cy="28333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83570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6980350" y="321972"/>
            <a:ext cx="4868214" cy="369332"/>
          </a:xfrm>
          <a:prstGeom prst="rect">
            <a:avLst/>
          </a:prstGeom>
          <a:noFill/>
        </p:spPr>
        <p:txBody>
          <a:bodyPr wrap="square" rtlCol="0">
            <a:spAutoFit/>
          </a:bodyPr>
          <a:lstStyle/>
          <a:p>
            <a:pPr lvl="0" rtl="1"/>
            <a:r>
              <a:rPr lang="ar-DZ" b="1" dirty="0"/>
              <a:t>اختبار ديكي </a:t>
            </a:r>
            <a:r>
              <a:rPr lang="ar-DZ" b="1" dirty="0" err="1"/>
              <a:t>فولر</a:t>
            </a:r>
            <a:r>
              <a:rPr lang="ar-DZ" b="1" dirty="0"/>
              <a:t> </a:t>
            </a:r>
            <a:r>
              <a:rPr lang="ar-DZ" b="1" dirty="0" smtClean="0"/>
              <a:t>البسيط</a:t>
            </a:r>
            <a:r>
              <a:rPr lang="fr-FR" b="1" dirty="0" smtClean="0"/>
              <a:t> DF  </a:t>
            </a:r>
            <a:r>
              <a:rPr lang="fr-FR" b="1" dirty="0" err="1"/>
              <a:t>Dickey</a:t>
            </a:r>
            <a:r>
              <a:rPr lang="fr-FR" b="1" dirty="0"/>
              <a:t> – </a:t>
            </a:r>
            <a:r>
              <a:rPr lang="fr-FR" b="1" dirty="0" smtClean="0"/>
              <a:t>Fuller </a:t>
            </a:r>
            <a:endParaRPr lang="fr-FR" dirty="0"/>
          </a:p>
        </p:txBody>
      </p:sp>
      <p:pic>
        <p:nvPicPr>
          <p:cNvPr id="6" name="Image 5"/>
          <p:cNvPicPr>
            <a:picLocks noChangeAspect="1"/>
          </p:cNvPicPr>
          <p:nvPr/>
        </p:nvPicPr>
        <p:blipFill>
          <a:blip r:embed="rId2"/>
          <a:stretch>
            <a:fillRect/>
          </a:stretch>
        </p:blipFill>
        <p:spPr>
          <a:xfrm>
            <a:off x="3922660" y="890854"/>
            <a:ext cx="7154273" cy="1933845"/>
          </a:xfrm>
          <a:prstGeom prst="rect">
            <a:avLst/>
          </a:prstGeom>
        </p:spPr>
      </p:pic>
      <p:pic>
        <p:nvPicPr>
          <p:cNvPr id="7" name="Image 6"/>
          <p:cNvPicPr>
            <a:picLocks noChangeAspect="1"/>
          </p:cNvPicPr>
          <p:nvPr/>
        </p:nvPicPr>
        <p:blipFill>
          <a:blip r:embed="rId3"/>
          <a:stretch>
            <a:fillRect/>
          </a:stretch>
        </p:blipFill>
        <p:spPr>
          <a:xfrm>
            <a:off x="3855975" y="3265166"/>
            <a:ext cx="7220958" cy="2362530"/>
          </a:xfrm>
          <a:prstGeom prst="rect">
            <a:avLst/>
          </a:prstGeom>
        </p:spPr>
      </p:pic>
    </p:spTree>
    <p:extLst>
      <p:ext uri="{BB962C8B-B14F-4D97-AF65-F5344CB8AC3E}">
        <p14:creationId xmlns:p14="http://schemas.microsoft.com/office/powerpoint/2010/main" val="4243969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400024" y="548566"/>
            <a:ext cx="7406472" cy="866896"/>
          </a:xfrm>
          <a:prstGeom prst="rect">
            <a:avLst/>
          </a:prstGeom>
        </p:spPr>
      </p:pic>
      <p:sp>
        <p:nvSpPr>
          <p:cNvPr id="5" name="ZoneTexte 4"/>
          <p:cNvSpPr txBox="1"/>
          <p:nvPr/>
        </p:nvSpPr>
        <p:spPr>
          <a:xfrm>
            <a:off x="334851" y="982014"/>
            <a:ext cx="3065173" cy="369332"/>
          </a:xfrm>
          <a:prstGeom prst="rect">
            <a:avLst/>
          </a:prstGeom>
          <a:noFill/>
        </p:spPr>
        <p:txBody>
          <a:bodyPr wrap="square" rtlCol="0">
            <a:spAutoFit/>
          </a:bodyPr>
          <a:lstStyle/>
          <a:p>
            <a:pPr algn="r" rtl="1"/>
            <a:r>
              <a:rPr lang="ar-DZ" dirty="0" smtClean="0"/>
              <a:t>أي وجود جدر الوحدة (</a:t>
            </a:r>
            <a:r>
              <a:rPr lang="fr-FR" dirty="0"/>
              <a:t>(</a:t>
            </a:r>
            <a:r>
              <a:rPr lang="fr-FR" dirty="0" smtClean="0"/>
              <a:t>unit </a:t>
            </a:r>
            <a:r>
              <a:rPr lang="fr-FR" dirty="0" err="1" smtClean="0"/>
              <a:t>root</a:t>
            </a:r>
            <a:endParaRPr lang="fr-FR" dirty="0"/>
          </a:p>
        </p:txBody>
      </p:sp>
      <p:pic>
        <p:nvPicPr>
          <p:cNvPr id="6" name="Image 5"/>
          <p:cNvPicPr>
            <a:picLocks noChangeAspect="1"/>
          </p:cNvPicPr>
          <p:nvPr/>
        </p:nvPicPr>
        <p:blipFill>
          <a:blip r:embed="rId3"/>
          <a:stretch>
            <a:fillRect/>
          </a:stretch>
        </p:blipFill>
        <p:spPr>
          <a:xfrm>
            <a:off x="1184856" y="1415462"/>
            <a:ext cx="9978878" cy="2718656"/>
          </a:xfrm>
          <a:prstGeom prst="rect">
            <a:avLst/>
          </a:prstGeom>
        </p:spPr>
      </p:pic>
    </p:spTree>
    <p:extLst>
      <p:ext uri="{BB962C8B-B14F-4D97-AF65-F5344CB8AC3E}">
        <p14:creationId xmlns:p14="http://schemas.microsoft.com/office/powerpoint/2010/main" val="2140092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830355" y="450761"/>
            <a:ext cx="3837904" cy="369332"/>
          </a:xfrm>
          <a:prstGeom prst="rect">
            <a:avLst/>
          </a:prstGeom>
          <a:noFill/>
        </p:spPr>
        <p:txBody>
          <a:bodyPr wrap="square" rtlCol="0">
            <a:spAutoFit/>
          </a:bodyPr>
          <a:lstStyle/>
          <a:p>
            <a:pPr algn="r" rtl="1"/>
            <a:r>
              <a:rPr lang="ar-DZ" dirty="0" smtClean="0"/>
              <a:t>الخطوة الأولى نحدد درجة التأخر</a:t>
            </a:r>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7488" y="1068946"/>
            <a:ext cx="9144000" cy="5409127"/>
          </a:xfrm>
          <a:prstGeom prst="rect">
            <a:avLst/>
          </a:prstGeom>
        </p:spPr>
      </p:pic>
      <p:cxnSp>
        <p:nvCxnSpPr>
          <p:cNvPr id="7" name="Connecteur droit avec flèche 6"/>
          <p:cNvCxnSpPr/>
          <p:nvPr/>
        </p:nvCxnSpPr>
        <p:spPr>
          <a:xfrm>
            <a:off x="4468969" y="321972"/>
            <a:ext cx="991673" cy="105606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9" name="Connecteur droit avec flèche 8"/>
          <p:cNvCxnSpPr/>
          <p:nvPr/>
        </p:nvCxnSpPr>
        <p:spPr>
          <a:xfrm>
            <a:off x="4031087" y="2897746"/>
            <a:ext cx="1687133" cy="100455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549683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481904" y="394131"/>
            <a:ext cx="9202434" cy="5039428"/>
          </a:xfrm>
          <a:prstGeom prst="rect">
            <a:avLst/>
          </a:prstGeom>
        </p:spPr>
      </p:pic>
    </p:spTree>
    <p:extLst>
      <p:ext uri="{BB962C8B-B14F-4D97-AF65-F5344CB8AC3E}">
        <p14:creationId xmlns:p14="http://schemas.microsoft.com/office/powerpoint/2010/main" val="5048425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1382</TotalTime>
  <Words>161</Words>
  <Application>Microsoft Office PowerPoint</Application>
  <PresentationFormat>Grand écran</PresentationFormat>
  <Paragraphs>18</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Calibri Light</vt:lpstr>
      <vt:lpstr>Sakkal Majalla</vt:lpstr>
      <vt:lpstr>Thème Office</vt:lpstr>
      <vt:lpstr>Présentation PowerPoint</vt:lpstr>
      <vt:lpstr>Présentation PowerPoint</vt:lpstr>
      <vt:lpstr>اختبارات الكشف عن الاستقراية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15</cp:revision>
  <dcterms:created xsi:type="dcterms:W3CDTF">2024-11-28T23:39:59Z</dcterms:created>
  <dcterms:modified xsi:type="dcterms:W3CDTF">2024-11-29T22:42:14Z</dcterms:modified>
</cp:coreProperties>
</file>