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374D-64A8-4421-80B2-05181B60A9E2}" type="datetimeFigureOut">
              <a:rPr lang="fr-FR" smtClean="0"/>
              <a:pPr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66D07-DE06-469F-ABB0-4EAF8741A0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072338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IFRS 10-</a:t>
            </a:r>
            <a:r>
              <a:rPr lang="fr-FR" b="1" dirty="0" err="1">
                <a:solidFill>
                  <a:srgbClr val="FF0000"/>
                </a:solidFill>
              </a:rPr>
              <a:t>Consolidated</a:t>
            </a:r>
            <a:r>
              <a:rPr lang="fr-FR" b="1" dirty="0">
                <a:solidFill>
                  <a:srgbClr val="FF0000"/>
                </a:solidFill>
              </a:rPr>
              <a:t> financial </a:t>
            </a:r>
            <a:r>
              <a:rPr lang="fr-FR" b="1" dirty="0" err="1" smtClean="0">
                <a:solidFill>
                  <a:srgbClr val="FF0000"/>
                </a:solidFill>
              </a:rPr>
              <a:t>statements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l"/>
            <a:r>
              <a:rPr lang="fr-FR" b="1" dirty="0">
                <a:solidFill>
                  <a:schemeClr val="tx1"/>
                </a:solidFill>
              </a:rPr>
              <a:t>IFRS 10 </a:t>
            </a:r>
            <a:r>
              <a:rPr lang="fr-FR" b="1" dirty="0" err="1">
                <a:solidFill>
                  <a:schemeClr val="tx1"/>
                </a:solidFill>
              </a:rPr>
              <a:t>was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err="1">
                <a:solidFill>
                  <a:schemeClr val="tx1"/>
                </a:solidFill>
              </a:rPr>
              <a:t>issued</a:t>
            </a:r>
            <a:r>
              <a:rPr lang="fr-FR" b="1" dirty="0">
                <a:solidFill>
                  <a:schemeClr val="tx1"/>
                </a:solidFill>
              </a:rPr>
              <a:t> in </a:t>
            </a:r>
            <a:r>
              <a:rPr lang="fr-FR" b="1" dirty="0">
                <a:solidFill>
                  <a:srgbClr val="FF0000"/>
                </a:solidFill>
              </a:rPr>
              <a:t>May 2011 </a:t>
            </a:r>
            <a:r>
              <a:rPr lang="fr-FR" b="1" dirty="0">
                <a:solidFill>
                  <a:schemeClr val="tx1"/>
                </a:solidFill>
              </a:rPr>
              <a:t>and </a:t>
            </a:r>
            <a:r>
              <a:rPr lang="fr-FR" b="1" dirty="0" err="1">
                <a:solidFill>
                  <a:schemeClr val="tx1"/>
                </a:solidFill>
              </a:rPr>
              <a:t>applies</a:t>
            </a:r>
            <a:r>
              <a:rPr lang="fr-FR" b="1" dirty="0">
                <a:solidFill>
                  <a:schemeClr val="tx1"/>
                </a:solidFill>
              </a:rPr>
              <a:t> to </a:t>
            </a:r>
            <a:r>
              <a:rPr lang="fr-FR" b="1" dirty="0" err="1">
                <a:solidFill>
                  <a:schemeClr val="tx1"/>
                </a:solidFill>
              </a:rPr>
              <a:t>annual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err="1">
                <a:solidFill>
                  <a:schemeClr val="tx1"/>
                </a:solidFill>
              </a:rPr>
              <a:t>periods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err="1">
                <a:solidFill>
                  <a:schemeClr val="tx1"/>
                </a:solidFill>
              </a:rPr>
              <a:t>beginning</a:t>
            </a:r>
            <a:r>
              <a:rPr lang="fr-FR" b="1" dirty="0">
                <a:solidFill>
                  <a:schemeClr val="tx1"/>
                </a:solidFill>
              </a:rPr>
              <a:t> on or </a:t>
            </a:r>
            <a:r>
              <a:rPr lang="fr-FR" b="1" dirty="0" err="1">
                <a:solidFill>
                  <a:schemeClr val="tx1"/>
                </a:solidFill>
              </a:rPr>
              <a:t>after</a:t>
            </a:r>
            <a:r>
              <a:rPr lang="fr-FR" b="1" dirty="0">
                <a:solidFill>
                  <a:schemeClr val="tx1"/>
                </a:solidFill>
              </a:rPr>
              <a:t> 1 </a:t>
            </a:r>
            <a:r>
              <a:rPr lang="fr-FR" b="1" dirty="0" err="1">
                <a:solidFill>
                  <a:schemeClr val="tx1"/>
                </a:solidFill>
              </a:rPr>
              <a:t>January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2013.</a:t>
            </a:r>
            <a:r>
              <a:rPr lang="fr-FR" b="1" dirty="0">
                <a:solidFill>
                  <a:schemeClr val="tx1"/>
                </a:solidFill>
              </a:rPr>
              <a:t> This standard </a:t>
            </a:r>
            <a:r>
              <a:rPr lang="fr-FR" b="1" dirty="0" err="1">
                <a:solidFill>
                  <a:schemeClr val="tx1"/>
                </a:solidFill>
              </a:rPr>
              <a:t>replaced</a:t>
            </a:r>
            <a:r>
              <a:rPr lang="fr-FR" b="1" dirty="0">
                <a:solidFill>
                  <a:schemeClr val="tx1"/>
                </a:solidFill>
              </a:rPr>
              <a:t> the </a:t>
            </a:r>
            <a:r>
              <a:rPr lang="fr-FR" b="1" dirty="0" err="1">
                <a:solidFill>
                  <a:schemeClr val="tx1"/>
                </a:solidFill>
              </a:rPr>
              <a:t>previous</a:t>
            </a:r>
            <a:r>
              <a:rPr lang="fr-FR" b="1" dirty="0">
                <a:solidFill>
                  <a:schemeClr val="tx1"/>
                </a:solidFill>
              </a:rPr>
              <a:t> International </a:t>
            </a:r>
            <a:r>
              <a:rPr lang="fr-FR" b="1" dirty="0" err="1">
                <a:solidFill>
                  <a:schemeClr val="tx1"/>
                </a:solidFill>
              </a:rPr>
              <a:t>Accounting</a:t>
            </a:r>
            <a:r>
              <a:rPr lang="fr-FR" b="1" dirty="0">
                <a:solidFill>
                  <a:schemeClr val="tx1"/>
                </a:solidFill>
              </a:rPr>
              <a:t> Standard IAS 27 “</a:t>
            </a:r>
            <a:r>
              <a:rPr lang="fr-FR" b="1" dirty="0" err="1">
                <a:solidFill>
                  <a:schemeClr val="tx1"/>
                </a:solidFill>
              </a:rPr>
              <a:t>Consolidated</a:t>
            </a:r>
            <a:r>
              <a:rPr lang="fr-FR" b="1" dirty="0">
                <a:solidFill>
                  <a:schemeClr val="tx1"/>
                </a:solidFill>
              </a:rPr>
              <a:t> and </a:t>
            </a:r>
            <a:r>
              <a:rPr lang="fr-FR" b="1" dirty="0" err="1">
                <a:solidFill>
                  <a:schemeClr val="tx1"/>
                </a:solidFill>
              </a:rPr>
              <a:t>Separate</a:t>
            </a:r>
            <a:r>
              <a:rPr lang="fr-FR" b="1" dirty="0">
                <a:solidFill>
                  <a:schemeClr val="tx1"/>
                </a:solidFill>
              </a:rPr>
              <a:t> Financial </a:t>
            </a:r>
            <a:r>
              <a:rPr lang="fr-FR" b="1" dirty="0" err="1">
                <a:solidFill>
                  <a:schemeClr val="tx1"/>
                </a:solidFill>
              </a:rPr>
              <a:t>Statements</a:t>
            </a:r>
            <a:r>
              <a:rPr lang="fr-FR" dirty="0" smtClean="0">
                <a:solidFill>
                  <a:schemeClr val="tx1"/>
                </a:solidFill>
              </a:rPr>
              <a:t>”</a:t>
            </a:r>
          </a:p>
          <a:p>
            <a:pPr algn="l"/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b="1" dirty="0">
                <a:solidFill>
                  <a:schemeClr val="tx1"/>
                </a:solidFill>
              </a:rPr>
              <a:t>This standard </a:t>
            </a:r>
            <a:r>
              <a:rPr lang="fr-FR" b="1" dirty="0" err="1">
                <a:solidFill>
                  <a:schemeClr val="tx1"/>
                </a:solidFill>
              </a:rPr>
              <a:t>requires</a:t>
            </a:r>
            <a:r>
              <a:rPr lang="fr-FR" b="1" dirty="0">
                <a:solidFill>
                  <a:schemeClr val="tx1"/>
                </a:solidFill>
              </a:rPr>
              <a:t>  </a:t>
            </a:r>
            <a:r>
              <a:rPr lang="fr-FR" b="1" dirty="0" err="1">
                <a:solidFill>
                  <a:schemeClr val="tx1"/>
                </a:solidFill>
              </a:rPr>
              <a:t>entities</a:t>
            </a:r>
            <a:r>
              <a:rPr lang="fr-FR" b="1" dirty="0">
                <a:solidFill>
                  <a:schemeClr val="tx1"/>
                </a:solidFill>
              </a:rPr>
              <a:t> to </a:t>
            </a:r>
            <a:r>
              <a:rPr lang="fr-FR" b="1" dirty="0" err="1">
                <a:solidFill>
                  <a:schemeClr val="tx1"/>
                </a:solidFill>
              </a:rPr>
              <a:t>consolidate</a:t>
            </a:r>
            <a:r>
              <a:rPr lang="fr-FR" b="1" dirty="0">
                <a:solidFill>
                  <a:schemeClr val="tx1"/>
                </a:solidFill>
              </a:rPr>
              <a:t>  the financial </a:t>
            </a:r>
            <a:r>
              <a:rPr lang="fr-FR" b="1" dirty="0" err="1">
                <a:solidFill>
                  <a:schemeClr val="tx1"/>
                </a:solidFill>
              </a:rPr>
              <a:t>statetements</a:t>
            </a:r>
            <a:r>
              <a:rPr lang="fr-FR" b="1" dirty="0">
                <a:solidFill>
                  <a:schemeClr val="tx1"/>
                </a:solidFill>
              </a:rPr>
              <a:t> of </a:t>
            </a:r>
            <a:r>
              <a:rPr lang="fr-FR" b="1" dirty="0" err="1">
                <a:solidFill>
                  <a:schemeClr val="tx1"/>
                </a:solidFill>
              </a:rPr>
              <a:t>entities</a:t>
            </a:r>
            <a:r>
              <a:rPr lang="fr-FR" b="1" dirty="0">
                <a:solidFill>
                  <a:schemeClr val="tx1"/>
                </a:solidFill>
              </a:rPr>
              <a:t> it </a:t>
            </a:r>
            <a:r>
              <a:rPr lang="fr-FR" b="1" dirty="0" err="1">
                <a:solidFill>
                  <a:schemeClr val="tx1"/>
                </a:solidFill>
              </a:rPr>
              <a:t>controls</a:t>
            </a:r>
            <a:r>
              <a:rPr lang="fr-FR" b="1" dirty="0">
                <a:solidFill>
                  <a:schemeClr val="tx1"/>
                </a:solidFill>
              </a:rPr>
              <a:t>. Control </a:t>
            </a:r>
            <a:r>
              <a:rPr lang="fr-FR" b="1" dirty="0" err="1">
                <a:solidFill>
                  <a:schemeClr val="tx1"/>
                </a:solidFill>
              </a:rPr>
              <a:t>requires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err="1">
                <a:solidFill>
                  <a:schemeClr val="tx1"/>
                </a:solidFill>
              </a:rPr>
              <a:t>exposure</a:t>
            </a:r>
            <a:r>
              <a:rPr lang="fr-FR" b="1" dirty="0">
                <a:solidFill>
                  <a:schemeClr val="tx1"/>
                </a:solidFill>
              </a:rPr>
              <a:t> or to variable </a:t>
            </a:r>
            <a:r>
              <a:rPr lang="fr-FR" b="1" dirty="0" err="1">
                <a:solidFill>
                  <a:schemeClr val="tx1"/>
                </a:solidFill>
              </a:rPr>
              <a:t>returns</a:t>
            </a:r>
            <a:r>
              <a:rPr lang="fr-FR" b="1" dirty="0">
                <a:solidFill>
                  <a:schemeClr val="tx1"/>
                </a:solidFill>
              </a:rPr>
              <a:t> and the </a:t>
            </a:r>
            <a:r>
              <a:rPr lang="fr-FR" b="1" dirty="0" err="1">
                <a:solidFill>
                  <a:schemeClr val="tx1"/>
                </a:solidFill>
              </a:rPr>
              <a:t>ability</a:t>
            </a:r>
            <a:r>
              <a:rPr lang="fr-FR" b="1" dirty="0">
                <a:solidFill>
                  <a:schemeClr val="tx1"/>
                </a:solidFill>
              </a:rPr>
              <a:t> to affect </a:t>
            </a:r>
            <a:r>
              <a:rPr lang="fr-FR" b="1" dirty="0" err="1">
                <a:solidFill>
                  <a:schemeClr val="tx1"/>
                </a:solidFill>
              </a:rPr>
              <a:t>thosereturns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err="1">
                <a:solidFill>
                  <a:schemeClr val="tx1"/>
                </a:solidFill>
              </a:rPr>
              <a:t>through</a:t>
            </a:r>
            <a:r>
              <a:rPr lang="fr-FR" b="1" dirty="0">
                <a:solidFill>
                  <a:schemeClr val="tx1"/>
                </a:solidFill>
              </a:rPr>
              <a:t> power over an </a:t>
            </a:r>
            <a:r>
              <a:rPr lang="fr-FR" b="1" dirty="0" err="1">
                <a:solidFill>
                  <a:schemeClr val="tx1"/>
                </a:solidFill>
              </a:rPr>
              <a:t>investee</a:t>
            </a:r>
            <a:r>
              <a:rPr lang="fr-FR" b="1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fr-FR" b="1" dirty="0">
                <a:solidFill>
                  <a:schemeClr val="tx1"/>
                </a:solidFill>
              </a:rPr>
              <a:t> </a:t>
            </a:r>
          </a:p>
          <a:p>
            <a:pPr algn="l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1521" y="302138"/>
          <a:ext cx="8712965" cy="5261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800"/>
                <a:gridCol w="1108923"/>
                <a:gridCol w="1108924"/>
                <a:gridCol w="2297054"/>
                <a:gridCol w="1188132"/>
                <a:gridCol w="1188132"/>
              </a:tblGrid>
              <a:tr h="7040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A(000)</a:t>
                      </a:r>
                      <a:endParaRPr lang="en-US" sz="20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Liabilities</a:t>
                      </a: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 and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equity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C(000)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13721"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PPE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Investments in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Deferred Tax  Asset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Inventory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Client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Clients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Cash and cash equivalents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5000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Equity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Capital A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Capital C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Earnings Retained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Deferred Tax Liability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Debt A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 Debt</a:t>
                      </a: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Short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Loan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 smtClean="0"/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 smtClean="0"/>
                    </a:p>
                    <a:p>
                      <a:endParaRPr lang="en-US" sz="2000" b="1" dirty="0" smtClean="0"/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12000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135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Total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2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200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2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Solution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/>
              <a:t>1-Accounting Procedures in accordance with IFRS 10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Step 1- </a:t>
            </a:r>
            <a:r>
              <a:rPr lang="en-US" dirty="0" smtClean="0"/>
              <a:t>Combine the items of the statement of financial position for both </a:t>
            </a:r>
            <a:r>
              <a:rPr lang="en-US" dirty="0" err="1" smtClean="0"/>
              <a:t>Aand</a:t>
            </a:r>
            <a:r>
              <a:rPr lang="en-US" dirty="0" smtClean="0"/>
              <a:t> C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Step 2- </a:t>
            </a:r>
            <a:r>
              <a:rPr lang="en-US" dirty="0" smtClean="0"/>
              <a:t>offset (eliminate) the carrying amount of the parent's investment in each subsidiary C  and the parent's portion of equity of each .</a:t>
            </a:r>
          </a:p>
          <a:p>
            <a:pPr>
              <a:buNone/>
            </a:pPr>
            <a:r>
              <a:rPr lang="en-US" b="1" dirty="0" smtClean="0"/>
              <a:t>Step3</a:t>
            </a:r>
            <a:r>
              <a:rPr lang="en-US" dirty="0" smtClean="0"/>
              <a:t>- eliminate in full </a:t>
            </a:r>
            <a:r>
              <a:rPr lang="en-US" dirty="0" err="1" smtClean="0"/>
              <a:t>intragroup</a:t>
            </a:r>
            <a:r>
              <a:rPr lang="en-US" dirty="0" smtClean="0"/>
              <a:t> assets and liabilities, equity, income, expenses and cash flows relating to transactions between entities of the group.</a:t>
            </a:r>
          </a:p>
          <a:p>
            <a:pPr>
              <a:buNone/>
            </a:pPr>
            <a:r>
              <a:rPr lang="en-US" dirty="0" smtClean="0"/>
              <a:t>These steps are summarized in table below 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620688"/>
          <a:ext cx="9144000" cy="5629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811"/>
                <a:gridCol w="1360265"/>
                <a:gridCol w="1209124"/>
                <a:gridCol w="1209122"/>
                <a:gridCol w="1133554"/>
                <a:gridCol w="120912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 step1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Eliminations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Step2 ,3-</a:t>
                      </a:r>
                      <a:r>
                        <a:rPr lang="fr-FR" sz="1400" b="1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=dddq32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consolidation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614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PPE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Investments in C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Deferred Tax  Asset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Inventory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Client C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Clients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Cash and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cash equiv.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Goodwill¹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Calibri"/>
                          <a:cs typeface="Arial"/>
                        </a:rPr>
                        <a:t>120000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Calibri"/>
                          <a:cs typeface="Arial"/>
                        </a:rPr>
                        <a:t>70000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Calibri"/>
                          <a:cs typeface="Arial"/>
                        </a:rPr>
                        <a:t>4000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Calibri"/>
                          <a:cs typeface="Arial"/>
                        </a:rPr>
                        <a:t>55000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Times New Roman"/>
                          <a:ea typeface="Calibri"/>
                          <a:cs typeface="Arial"/>
                        </a:rPr>
                        <a:t>8000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30000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20000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90000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34000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210000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70000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89000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(70000)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(8000)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6000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210000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89000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6000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Total </a:t>
                      </a:r>
                      <a:r>
                        <a:rPr lang="fr-FR" sz="14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Assets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454000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382000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013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Equity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Capital A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Capital C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Earnings Retained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Deferred Tax Liability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Debt A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Other Debt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Short Term Loan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N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CI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62000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107000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(80000)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 (9000)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(8000)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98000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10000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Total Equity and Liabilities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307000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147000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454000</a:t>
                      </a: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382000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¹Fair value of consideration transferred    70,000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+NCI share at purchase (80000×20%)       16,000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- Net assets at purchase (                            </a:t>
            </a:r>
            <a:r>
              <a:rPr lang="en-US" b="1" u="sng" dirty="0" smtClean="0"/>
              <a:t>(  80,000)  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Goodwill                                                        6,000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²</a:t>
            </a:r>
            <a:r>
              <a:rPr lang="en-US" b="1" u="sng" dirty="0" smtClean="0"/>
              <a:t>Non-controlling interest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Net assets C                                             125,000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NCI share 20 %  of </a:t>
            </a:r>
            <a:r>
              <a:rPr lang="en-US" b="1" smtClean="0"/>
              <a:t>125,000                    25,000</a:t>
            </a: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Objective of </a:t>
            </a:r>
            <a:r>
              <a:rPr lang="fr-FR" b="1" dirty="0" smtClean="0">
                <a:solidFill>
                  <a:srgbClr val="FF0000"/>
                </a:solidFill>
              </a:rPr>
              <a:t>t </a:t>
            </a:r>
            <a:r>
              <a:rPr lang="fr-FR" b="1" dirty="0">
                <a:solidFill>
                  <a:srgbClr val="FF0000"/>
                </a:solidFill>
              </a:rPr>
              <a:t>standard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</a:t>
            </a:r>
            <a:r>
              <a:rPr lang="fr-FR" b="1" dirty="0" smtClean="0"/>
              <a:t>The </a:t>
            </a:r>
            <a:r>
              <a:rPr lang="fr-FR" b="1" dirty="0"/>
              <a:t>objective of IFRS 10 </a:t>
            </a:r>
            <a:r>
              <a:rPr lang="fr-FR" b="1" dirty="0" err="1"/>
              <a:t>is</a:t>
            </a:r>
            <a:r>
              <a:rPr lang="fr-FR" b="1" dirty="0"/>
              <a:t> to </a:t>
            </a:r>
            <a:r>
              <a:rPr lang="fr-FR" b="1" dirty="0" err="1"/>
              <a:t>establish</a:t>
            </a:r>
            <a:r>
              <a:rPr lang="fr-FR" b="1" dirty="0"/>
              <a:t> </a:t>
            </a:r>
            <a:r>
              <a:rPr lang="fr-FR" b="1" dirty="0" err="1"/>
              <a:t>principles</a:t>
            </a:r>
            <a:r>
              <a:rPr lang="fr-FR" b="1" dirty="0"/>
              <a:t> </a:t>
            </a:r>
            <a:r>
              <a:rPr lang="fr-FR" b="1" dirty="0" smtClean="0"/>
              <a:t>for the </a:t>
            </a:r>
            <a:r>
              <a:rPr lang="fr-FR" b="1" dirty="0" err="1"/>
              <a:t>presentation</a:t>
            </a:r>
            <a:r>
              <a:rPr lang="fr-FR" b="1" dirty="0"/>
              <a:t> and </a:t>
            </a:r>
            <a:r>
              <a:rPr lang="fr-FR" b="1" dirty="0" err="1"/>
              <a:t>preparation</a:t>
            </a:r>
            <a:r>
              <a:rPr lang="fr-FR" b="1" dirty="0"/>
              <a:t> of </a:t>
            </a:r>
            <a:r>
              <a:rPr lang="fr-FR" b="1" dirty="0" err="1"/>
              <a:t>consolidated</a:t>
            </a:r>
            <a:r>
              <a:rPr lang="fr-FR" b="1" dirty="0"/>
              <a:t> financial </a:t>
            </a:r>
            <a:r>
              <a:rPr lang="fr-FR" b="1" dirty="0" err="1"/>
              <a:t>statements</a:t>
            </a:r>
            <a:r>
              <a:rPr lang="fr-FR" b="1" dirty="0"/>
              <a:t> </a:t>
            </a:r>
            <a:r>
              <a:rPr lang="fr-FR" b="1" dirty="0" err="1"/>
              <a:t>when</a:t>
            </a:r>
            <a:r>
              <a:rPr lang="fr-FR" b="1" dirty="0"/>
              <a:t> an </a:t>
            </a:r>
            <a:r>
              <a:rPr lang="fr-FR" b="1" dirty="0" err="1" smtClean="0"/>
              <a:t>entity</a:t>
            </a:r>
            <a:r>
              <a:rPr lang="fr-FR" b="1" dirty="0" smtClean="0"/>
              <a:t> </a:t>
            </a:r>
            <a:r>
              <a:rPr lang="fr-FR" b="1" dirty="0" err="1" smtClean="0"/>
              <a:t>controls</a:t>
            </a:r>
            <a:r>
              <a:rPr lang="fr-FR" b="1" dirty="0" smtClean="0"/>
              <a:t> </a:t>
            </a:r>
            <a:r>
              <a:rPr lang="fr-FR" b="1" dirty="0"/>
              <a:t>one or more </a:t>
            </a:r>
            <a:r>
              <a:rPr lang="fr-FR" b="1" dirty="0" err="1"/>
              <a:t>other</a:t>
            </a:r>
            <a:r>
              <a:rPr lang="fr-FR" b="1" dirty="0"/>
              <a:t> </a:t>
            </a:r>
            <a:r>
              <a:rPr lang="fr-FR" b="1" dirty="0" err="1"/>
              <a:t>entities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Scope of the standard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/>
              <a:t>IFRS 10 </a:t>
            </a:r>
            <a:r>
              <a:rPr lang="fr-FR" b="1" dirty="0" err="1"/>
              <a:t>requires</a:t>
            </a:r>
            <a:r>
              <a:rPr lang="fr-FR" b="1" dirty="0"/>
              <a:t> </a:t>
            </a:r>
            <a:r>
              <a:rPr lang="fr-FR" b="1" dirty="0" err="1"/>
              <a:t>that</a:t>
            </a:r>
            <a:r>
              <a:rPr lang="fr-FR" b="1" dirty="0"/>
              <a:t> an </a:t>
            </a:r>
            <a:r>
              <a:rPr lang="fr-FR" b="1" dirty="0" err="1"/>
              <a:t>entity</a:t>
            </a:r>
            <a:r>
              <a:rPr lang="fr-FR" b="1" dirty="0"/>
              <a:t> (</a:t>
            </a:r>
            <a:r>
              <a:rPr lang="fr-FR" b="1" dirty="0" err="1"/>
              <a:t>i.e</a:t>
            </a:r>
            <a:r>
              <a:rPr lang="fr-FR" b="1" dirty="0"/>
              <a:t> </a:t>
            </a:r>
            <a:r>
              <a:rPr lang="fr-FR" b="1" dirty="0" err="1"/>
              <a:t>that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a parent) must </a:t>
            </a:r>
            <a:r>
              <a:rPr lang="fr-FR" b="1" dirty="0" err="1"/>
              <a:t>present</a:t>
            </a:r>
            <a:r>
              <a:rPr lang="fr-FR" b="1" dirty="0"/>
              <a:t> </a:t>
            </a:r>
            <a:r>
              <a:rPr lang="fr-FR" b="1" dirty="0" err="1"/>
              <a:t>its</a:t>
            </a:r>
            <a:r>
              <a:rPr lang="fr-FR" b="1" dirty="0"/>
              <a:t>  </a:t>
            </a:r>
            <a:r>
              <a:rPr lang="fr-FR" b="1" dirty="0" err="1"/>
              <a:t>consolidated</a:t>
            </a:r>
            <a:r>
              <a:rPr lang="fr-FR" b="1" dirty="0"/>
              <a:t> financial </a:t>
            </a:r>
            <a:r>
              <a:rPr lang="fr-FR" b="1" dirty="0" err="1"/>
              <a:t>statements</a:t>
            </a:r>
            <a:r>
              <a:rPr lang="fr-FR" b="1" dirty="0"/>
              <a:t>. </a:t>
            </a:r>
            <a:r>
              <a:rPr lang="fr-FR" b="1" dirty="0" err="1"/>
              <a:t>Three</a:t>
            </a:r>
            <a:r>
              <a:rPr lang="fr-FR" b="1" dirty="0"/>
              <a:t> exceptions to </a:t>
            </a:r>
            <a:r>
              <a:rPr lang="fr-FR" b="1" dirty="0" err="1"/>
              <a:t>this</a:t>
            </a:r>
            <a:r>
              <a:rPr lang="fr-FR" b="1" dirty="0"/>
              <a:t> </a:t>
            </a:r>
            <a:r>
              <a:rPr lang="fr-FR" b="1" dirty="0" err="1"/>
              <a:t>rule</a:t>
            </a:r>
            <a:r>
              <a:rPr lang="fr-FR" b="1" dirty="0"/>
              <a:t> are </a:t>
            </a:r>
            <a:r>
              <a:rPr lang="fr-FR" dirty="0"/>
              <a:t>:</a:t>
            </a:r>
          </a:p>
          <a:p>
            <a:pPr>
              <a:buNone/>
            </a:pPr>
            <a:r>
              <a:rPr lang="fr-FR" b="1" dirty="0"/>
              <a:t>a-A parent </a:t>
            </a:r>
            <a:r>
              <a:rPr lang="fr-FR" b="1" dirty="0" err="1"/>
              <a:t>need</a:t>
            </a:r>
            <a:r>
              <a:rPr lang="fr-FR" b="1" dirty="0"/>
              <a:t> not </a:t>
            </a:r>
            <a:r>
              <a:rPr lang="fr-FR" b="1" dirty="0" err="1"/>
              <a:t>present</a:t>
            </a:r>
            <a:r>
              <a:rPr lang="fr-FR" b="1" dirty="0"/>
              <a:t> </a:t>
            </a:r>
            <a:r>
              <a:rPr lang="fr-FR" b="1" dirty="0" err="1"/>
              <a:t>consolidated</a:t>
            </a:r>
            <a:r>
              <a:rPr lang="fr-FR" b="1" dirty="0"/>
              <a:t> financial </a:t>
            </a:r>
            <a:r>
              <a:rPr lang="fr-FR" b="1" dirty="0" err="1"/>
              <a:t>statements</a:t>
            </a:r>
            <a:r>
              <a:rPr lang="fr-FR" b="1" dirty="0"/>
              <a:t> if all the </a:t>
            </a:r>
            <a:r>
              <a:rPr lang="fr-FR" b="1" dirty="0" err="1"/>
              <a:t>following</a:t>
            </a:r>
            <a:r>
              <a:rPr lang="fr-FR" b="1" dirty="0"/>
              <a:t> </a:t>
            </a:r>
            <a:r>
              <a:rPr lang="fr-FR" b="1" dirty="0" err="1"/>
              <a:t>criteria</a:t>
            </a:r>
            <a:r>
              <a:rPr lang="fr-FR" b="1" dirty="0"/>
              <a:t> are met</a:t>
            </a:r>
            <a:r>
              <a:rPr lang="fr-FR" dirty="0"/>
              <a:t>:</a:t>
            </a:r>
          </a:p>
          <a:p>
            <a:pPr lvl="0">
              <a:buNone/>
            </a:pPr>
            <a:r>
              <a:rPr lang="fr-FR" dirty="0" smtClean="0"/>
              <a:t>*The </a:t>
            </a:r>
            <a:r>
              <a:rPr lang="fr-FR" dirty="0"/>
              <a:t>parent </a:t>
            </a:r>
            <a:r>
              <a:rPr lang="fr-FR" dirty="0" err="1"/>
              <a:t>itself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b="1" dirty="0" err="1"/>
              <a:t>wholly</a:t>
            </a:r>
            <a:r>
              <a:rPr lang="fr-FR" b="1" dirty="0"/>
              <a:t> </a:t>
            </a:r>
            <a:r>
              <a:rPr lang="fr-FR" b="1" dirty="0" err="1"/>
              <a:t>owned</a:t>
            </a:r>
            <a:r>
              <a:rPr lang="fr-FR" b="1" dirty="0"/>
              <a:t> </a:t>
            </a:r>
            <a:r>
              <a:rPr lang="fr-FR" b="1" dirty="0" err="1"/>
              <a:t>subsidiary</a:t>
            </a:r>
            <a:r>
              <a:rPr lang="fr-FR" b="1" dirty="0"/>
              <a:t> </a:t>
            </a:r>
            <a:r>
              <a:rPr lang="fr-FR" dirty="0"/>
              <a:t>or it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b="1" dirty="0" err="1"/>
              <a:t>partially</a:t>
            </a:r>
            <a:r>
              <a:rPr lang="fr-FR" b="1" dirty="0"/>
              <a:t>-</a:t>
            </a:r>
            <a:r>
              <a:rPr lang="fr-FR" b="1" dirty="0" err="1"/>
              <a:t>owned</a:t>
            </a:r>
            <a:r>
              <a:rPr lang="fr-FR" b="1" dirty="0"/>
              <a:t> </a:t>
            </a:r>
            <a:r>
              <a:rPr lang="fr-FR" b="1" dirty="0" err="1"/>
              <a:t>subsidiary</a:t>
            </a:r>
            <a:r>
              <a:rPr lang="fr-FR" b="1" dirty="0"/>
              <a:t> </a:t>
            </a:r>
            <a:r>
              <a:rPr lang="fr-FR" dirty="0"/>
              <a:t>of </a:t>
            </a:r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entity</a:t>
            </a:r>
            <a:r>
              <a:rPr lang="fr-FR" dirty="0"/>
              <a:t> .</a:t>
            </a:r>
          </a:p>
          <a:p>
            <a:pPr lvl="0">
              <a:buNone/>
            </a:pPr>
            <a:r>
              <a:rPr lang="fr-FR" dirty="0" smtClean="0"/>
              <a:t>*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b="1" dirty="0" err="1"/>
              <a:t>debt</a:t>
            </a:r>
            <a:r>
              <a:rPr lang="fr-FR" b="1" dirty="0"/>
              <a:t> and </a:t>
            </a:r>
            <a:r>
              <a:rPr lang="fr-FR" b="1" dirty="0" err="1"/>
              <a:t>equity</a:t>
            </a:r>
            <a:r>
              <a:rPr lang="fr-FR" b="1" dirty="0"/>
              <a:t> instruments </a:t>
            </a:r>
            <a:r>
              <a:rPr lang="fr-FR" dirty="0"/>
              <a:t>are not </a:t>
            </a:r>
            <a:r>
              <a:rPr lang="fr-FR" dirty="0" err="1"/>
              <a:t>traded</a:t>
            </a:r>
            <a:r>
              <a:rPr lang="fr-FR" dirty="0"/>
              <a:t> in a public </a:t>
            </a:r>
            <a:r>
              <a:rPr lang="fr-FR" dirty="0" err="1"/>
              <a:t>market</a:t>
            </a:r>
            <a:r>
              <a:rPr lang="fr-FR" dirty="0"/>
              <a:t>;</a:t>
            </a:r>
          </a:p>
          <a:p>
            <a:pPr lvl="0">
              <a:buNone/>
            </a:pPr>
            <a:r>
              <a:rPr lang="fr-FR" dirty="0" smtClean="0"/>
              <a:t>* </a:t>
            </a:r>
            <a:r>
              <a:rPr lang="fr-FR" dirty="0"/>
              <a:t>It </a:t>
            </a:r>
            <a:r>
              <a:rPr lang="fr-FR" b="1" dirty="0" err="1"/>
              <a:t>did</a:t>
            </a:r>
            <a:r>
              <a:rPr lang="fr-FR" b="1" dirty="0"/>
              <a:t> not file</a:t>
            </a:r>
            <a:r>
              <a:rPr lang="fr-FR" dirty="0"/>
              <a:t>, </a:t>
            </a:r>
            <a:r>
              <a:rPr lang="fr-FR" dirty="0" err="1"/>
              <a:t>nor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it in the </a:t>
            </a:r>
            <a:r>
              <a:rPr lang="fr-FR" dirty="0" err="1"/>
              <a:t>process</a:t>
            </a:r>
            <a:r>
              <a:rPr lang="fr-FR" dirty="0"/>
              <a:t> of </a:t>
            </a:r>
            <a:r>
              <a:rPr lang="fr-FR" dirty="0" err="1"/>
              <a:t>filing</a:t>
            </a:r>
            <a:r>
              <a:rPr lang="fr-FR" dirty="0"/>
              <a:t>, </a:t>
            </a:r>
            <a:r>
              <a:rPr lang="fr-FR" dirty="0" err="1"/>
              <a:t>its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with a </a:t>
            </a:r>
            <a:r>
              <a:rPr lang="fr-FR" dirty="0" err="1"/>
              <a:t>securities</a:t>
            </a:r>
            <a:r>
              <a:rPr lang="fr-FR" dirty="0"/>
              <a:t> exchange commission.</a:t>
            </a:r>
          </a:p>
          <a:p>
            <a:pPr lvl="0">
              <a:buNone/>
            </a:pPr>
            <a:r>
              <a:rPr lang="fr-FR" dirty="0" smtClean="0"/>
              <a:t>*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b="1" dirty="0" err="1"/>
              <a:t>ultimate</a:t>
            </a:r>
            <a:r>
              <a:rPr lang="fr-FR" b="1" dirty="0"/>
              <a:t> or </a:t>
            </a:r>
            <a:r>
              <a:rPr lang="fr-FR" b="1" dirty="0" err="1"/>
              <a:t>intermediate</a:t>
            </a:r>
            <a:r>
              <a:rPr lang="fr-FR" b="1" dirty="0"/>
              <a:t> </a:t>
            </a:r>
            <a:r>
              <a:rPr lang="fr-FR" dirty="0"/>
              <a:t>parent </a:t>
            </a:r>
            <a:r>
              <a:rPr lang="fr-FR" dirty="0" err="1"/>
              <a:t>produces</a:t>
            </a:r>
            <a:r>
              <a:rPr lang="fr-FR" dirty="0"/>
              <a:t> 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available</a:t>
            </a:r>
            <a:r>
              <a:rPr lang="fr-FR" dirty="0"/>
              <a:t> for public use and </a:t>
            </a:r>
            <a:r>
              <a:rPr lang="fr-FR" dirty="0" err="1"/>
              <a:t>comply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smtClean="0"/>
              <a:t>IFRS</a:t>
            </a:r>
          </a:p>
          <a:p>
            <a:pPr lvl="0"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b- post-</a:t>
            </a:r>
            <a:r>
              <a:rPr lang="fr-FR" b="1" dirty="0" err="1" smtClean="0"/>
              <a:t>employment</a:t>
            </a:r>
            <a:r>
              <a:rPr lang="fr-FR" b="1" dirty="0" smtClean="0"/>
              <a:t> </a:t>
            </a:r>
            <a:r>
              <a:rPr lang="fr-FR" b="1" dirty="0" err="1" smtClean="0"/>
              <a:t>benefit</a:t>
            </a:r>
            <a:r>
              <a:rPr lang="fr-FR" b="1" dirty="0" smtClean="0"/>
              <a:t> plans or </a:t>
            </a:r>
            <a:r>
              <a:rPr lang="fr-FR" b="1" dirty="0" err="1" smtClean="0"/>
              <a:t>other</a:t>
            </a:r>
            <a:r>
              <a:rPr lang="fr-FR" b="1" dirty="0" smtClean="0"/>
              <a:t> long-</a:t>
            </a:r>
            <a:r>
              <a:rPr lang="fr-FR" b="1" dirty="0" err="1" smtClean="0"/>
              <a:t>term</a:t>
            </a:r>
            <a:r>
              <a:rPr lang="fr-FR" b="1" dirty="0" smtClean="0"/>
              <a:t> </a:t>
            </a:r>
            <a:r>
              <a:rPr lang="fr-FR" b="1" dirty="0" err="1" smtClean="0"/>
              <a:t>employee</a:t>
            </a:r>
            <a:r>
              <a:rPr lang="fr-FR" b="1" dirty="0" smtClean="0"/>
              <a:t> </a:t>
            </a:r>
            <a:r>
              <a:rPr lang="fr-FR" b="1" dirty="0" err="1" smtClean="0"/>
              <a:t>benefits</a:t>
            </a:r>
            <a:r>
              <a:rPr lang="fr-FR" b="1" dirty="0" smtClean="0"/>
              <a:t> plans to</a:t>
            </a:r>
            <a:endParaRPr lang="en-US" b="1" dirty="0" smtClean="0"/>
          </a:p>
          <a:p>
            <a:pPr>
              <a:buNone/>
            </a:pPr>
            <a:r>
              <a:rPr lang="fr-FR" b="1" dirty="0" err="1" smtClean="0"/>
              <a:t>which</a:t>
            </a:r>
            <a:r>
              <a:rPr lang="fr-FR" b="1" dirty="0" smtClean="0"/>
              <a:t> IAS 19, </a:t>
            </a:r>
            <a:r>
              <a:rPr lang="fr-FR" b="1" dirty="0" err="1" smtClean="0"/>
              <a:t>Employee</a:t>
            </a:r>
            <a:r>
              <a:rPr lang="fr-FR" b="1" dirty="0" smtClean="0"/>
              <a:t> </a:t>
            </a:r>
            <a:r>
              <a:rPr lang="fr-FR" b="1" dirty="0" err="1" smtClean="0"/>
              <a:t>Benefits</a:t>
            </a:r>
            <a:endParaRPr lang="fr-FR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fr-FR" b="1" dirty="0" smtClean="0"/>
              <a:t>c- an </a:t>
            </a:r>
            <a:r>
              <a:rPr lang="fr-FR" b="1" dirty="0" err="1" smtClean="0"/>
              <a:t>investment</a:t>
            </a:r>
            <a:r>
              <a:rPr lang="fr-FR" b="1" dirty="0" smtClean="0"/>
              <a:t> </a:t>
            </a:r>
            <a:r>
              <a:rPr lang="fr-FR" b="1" dirty="0" err="1" smtClean="0"/>
              <a:t>entity</a:t>
            </a:r>
            <a:r>
              <a:rPr lang="fr-FR" b="1" dirty="0" smtClean="0"/>
              <a:t> </a:t>
            </a:r>
            <a:r>
              <a:rPr lang="fr-FR" b="1" dirty="0" err="1" smtClean="0"/>
              <a:t>need</a:t>
            </a:r>
            <a:r>
              <a:rPr lang="fr-FR" b="1" dirty="0" smtClean="0"/>
              <a:t> not </a:t>
            </a:r>
            <a:r>
              <a:rPr lang="fr-FR" b="1" dirty="0" err="1" smtClean="0"/>
              <a:t>present</a:t>
            </a:r>
            <a:r>
              <a:rPr lang="fr-FR" b="1" dirty="0" smtClean="0"/>
              <a:t> </a:t>
            </a:r>
            <a:r>
              <a:rPr lang="fr-FR" b="1" dirty="0" err="1" smtClean="0"/>
              <a:t>consolidated</a:t>
            </a:r>
            <a:r>
              <a:rPr lang="fr-FR" b="1" dirty="0" smtClean="0"/>
              <a:t> </a:t>
            </a:r>
            <a:r>
              <a:rPr lang="fr-FR" b="1" dirty="0" err="1" smtClean="0"/>
              <a:t>financial</a:t>
            </a:r>
            <a:r>
              <a:rPr lang="fr-FR" b="1" dirty="0" smtClean="0"/>
              <a:t> </a:t>
            </a:r>
            <a:r>
              <a:rPr lang="fr-FR" b="1" dirty="0" err="1" smtClean="0"/>
              <a:t>statements</a:t>
            </a:r>
            <a:r>
              <a:rPr lang="fr-FR" b="1" dirty="0" smtClean="0"/>
              <a:t> </a:t>
            </a:r>
            <a:r>
              <a:rPr lang="fr-FR" dirty="0" smtClean="0"/>
              <a:t>if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en-US" dirty="0" smtClean="0"/>
              <a:t>required </a:t>
            </a:r>
            <a:r>
              <a:rPr lang="en-US" dirty="0" smtClean="0"/>
              <a:t>to measure those subsidiaries at fair value through profit or loss in accordance with IFRS 9, Financial Instruments</a:t>
            </a: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964488" cy="66693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Control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a-An </a:t>
            </a:r>
            <a:r>
              <a:rPr lang="fr-FR" b="1" dirty="0" err="1" smtClean="0"/>
              <a:t>investor</a:t>
            </a:r>
            <a:r>
              <a:rPr lang="fr-FR" b="1" dirty="0" smtClean="0"/>
              <a:t> </a:t>
            </a:r>
            <a:r>
              <a:rPr lang="fr-FR" b="1" dirty="0" err="1" smtClean="0"/>
              <a:t>determines</a:t>
            </a:r>
            <a:r>
              <a:rPr lang="fr-FR" b="1" dirty="0" smtClean="0"/>
              <a:t> </a:t>
            </a:r>
            <a:r>
              <a:rPr lang="fr-FR" b="1" dirty="0" err="1" smtClean="0"/>
              <a:t>whether</a:t>
            </a:r>
            <a:r>
              <a:rPr lang="fr-FR" b="1" dirty="0" smtClean="0"/>
              <a:t>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a parent </a:t>
            </a:r>
            <a:r>
              <a:rPr lang="fr-FR" b="1" dirty="0" smtClean="0"/>
              <a:t>by </a:t>
            </a:r>
            <a:r>
              <a:rPr lang="fr-FR" b="1" dirty="0" err="1" smtClean="0"/>
              <a:t>assessing</a:t>
            </a:r>
            <a:r>
              <a:rPr lang="fr-FR" b="1" dirty="0" smtClean="0"/>
              <a:t> </a:t>
            </a:r>
            <a:r>
              <a:rPr lang="fr-FR" b="1" dirty="0" err="1" smtClean="0"/>
              <a:t>whether</a:t>
            </a:r>
            <a:r>
              <a:rPr lang="fr-FR" b="1" dirty="0" smtClean="0"/>
              <a:t>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controls</a:t>
            </a:r>
            <a:r>
              <a:rPr lang="fr-FR" b="1" dirty="0" smtClean="0"/>
              <a:t> one or more </a:t>
            </a:r>
            <a:r>
              <a:rPr lang="fr-FR" b="1" dirty="0" err="1" smtClean="0"/>
              <a:t>investees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dirty="0" smtClean="0"/>
              <a:t>   An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considers</a:t>
            </a:r>
            <a:r>
              <a:rPr lang="fr-FR" dirty="0" smtClean="0"/>
              <a:t> all relevant </a:t>
            </a:r>
            <a:r>
              <a:rPr lang="fr-FR" dirty="0" err="1" smtClean="0"/>
              <a:t>facts</a:t>
            </a:r>
            <a:r>
              <a:rPr lang="fr-FR" dirty="0" smtClean="0"/>
              <a:t> and </a:t>
            </a:r>
            <a:r>
              <a:rPr lang="fr-FR" dirty="0" err="1" smtClean="0"/>
              <a:t>circumstances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assessing</a:t>
            </a:r>
            <a:r>
              <a:rPr lang="fr-FR" dirty="0" smtClean="0"/>
              <a:t> </a:t>
            </a:r>
            <a:r>
              <a:rPr lang="fr-FR" dirty="0" err="1" smtClean="0"/>
              <a:t>whether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controls</a:t>
            </a:r>
            <a:r>
              <a:rPr lang="fr-FR" dirty="0" smtClean="0"/>
              <a:t> an </a:t>
            </a:r>
            <a:r>
              <a:rPr lang="fr-FR" dirty="0" err="1" smtClean="0"/>
              <a:t>investee</a:t>
            </a:r>
            <a:r>
              <a:rPr lang="fr-FR" dirty="0" smtClean="0"/>
              <a:t>. An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controls</a:t>
            </a:r>
            <a:r>
              <a:rPr lang="fr-FR" dirty="0" smtClean="0"/>
              <a:t> an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exposed</a:t>
            </a:r>
            <a:r>
              <a:rPr lang="fr-FR" dirty="0" smtClean="0"/>
              <a:t>, or has </a:t>
            </a:r>
            <a:r>
              <a:rPr lang="fr-FR" dirty="0" err="1" smtClean="0"/>
              <a:t>rights</a:t>
            </a:r>
            <a:r>
              <a:rPr lang="fr-FR" dirty="0" smtClean="0"/>
              <a:t>, to variable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involvement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investee</a:t>
            </a:r>
            <a:r>
              <a:rPr lang="fr-FR" dirty="0" smtClean="0"/>
              <a:t> and has the </a:t>
            </a:r>
            <a:r>
              <a:rPr lang="fr-FR" dirty="0" err="1" smtClean="0"/>
              <a:t>ability</a:t>
            </a:r>
            <a:r>
              <a:rPr lang="fr-FR" dirty="0" smtClean="0"/>
              <a:t> to affect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power over the </a:t>
            </a:r>
            <a:r>
              <a:rPr lang="fr-FR" dirty="0" err="1" smtClean="0"/>
              <a:t>investee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fr-FR" b="1" dirty="0" smtClean="0"/>
              <a:t> </a:t>
            </a:r>
            <a:r>
              <a:rPr lang="fr-FR" b="1" dirty="0" err="1" smtClean="0"/>
              <a:t>b</a:t>
            </a:r>
            <a:r>
              <a:rPr lang="fr-FR" dirty="0" err="1" smtClean="0"/>
              <a:t>-</a:t>
            </a:r>
            <a:r>
              <a:rPr lang="fr-FR" b="1" dirty="0" err="1" smtClean="0"/>
              <a:t>An</a:t>
            </a:r>
            <a:r>
              <a:rPr lang="fr-FR" b="1" dirty="0" smtClean="0"/>
              <a:t> </a:t>
            </a:r>
            <a:r>
              <a:rPr lang="fr-FR" b="1" dirty="0" err="1" smtClean="0"/>
              <a:t>investor</a:t>
            </a:r>
            <a:r>
              <a:rPr lang="fr-FR" b="1" dirty="0" smtClean="0"/>
              <a:t> </a:t>
            </a:r>
            <a:r>
              <a:rPr lang="fr-FR" b="1" dirty="0" err="1" smtClean="0"/>
              <a:t>controls</a:t>
            </a:r>
            <a:r>
              <a:rPr lang="fr-FR" b="1" dirty="0" smtClean="0"/>
              <a:t> an </a:t>
            </a:r>
            <a:r>
              <a:rPr lang="fr-FR" b="1" dirty="0" err="1" smtClean="0"/>
              <a:t>investee</a:t>
            </a:r>
            <a:r>
              <a:rPr lang="fr-FR" b="1" dirty="0" smtClean="0"/>
              <a:t> if and </a:t>
            </a:r>
            <a:r>
              <a:rPr lang="fr-FR" b="1" dirty="0" err="1" smtClean="0"/>
              <a:t>only</a:t>
            </a:r>
            <a:r>
              <a:rPr lang="fr-FR" b="1" dirty="0" smtClean="0"/>
              <a:t> if the </a:t>
            </a:r>
            <a:r>
              <a:rPr lang="fr-FR" b="1" dirty="0" err="1" smtClean="0"/>
              <a:t>investor</a:t>
            </a:r>
            <a:r>
              <a:rPr lang="fr-FR" b="1" dirty="0" smtClean="0"/>
              <a:t> has all of the </a:t>
            </a:r>
            <a:r>
              <a:rPr lang="fr-FR" b="1" dirty="0" err="1" smtClean="0"/>
              <a:t>following</a:t>
            </a:r>
            <a:r>
              <a:rPr lang="fr-FR" b="1" dirty="0" smtClean="0"/>
              <a:t> </a:t>
            </a:r>
            <a:r>
              <a:rPr lang="fr-FR" b="1" dirty="0" err="1" smtClean="0"/>
              <a:t>elements</a:t>
            </a:r>
            <a:r>
              <a:rPr lang="fr-FR" b="1" dirty="0" smtClean="0"/>
              <a:t> :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-It </a:t>
            </a:r>
            <a:r>
              <a:rPr lang="fr-FR" b="1" dirty="0" smtClean="0"/>
              <a:t>has the power over </a:t>
            </a:r>
            <a:r>
              <a:rPr lang="fr-FR" dirty="0" smtClean="0"/>
              <a:t>the </a:t>
            </a:r>
            <a:r>
              <a:rPr lang="fr-FR" dirty="0" err="1" smtClean="0"/>
              <a:t>investee</a:t>
            </a:r>
            <a:r>
              <a:rPr lang="fr-FR" dirty="0" smtClean="0"/>
              <a:t>, i.e. the </a:t>
            </a:r>
            <a:r>
              <a:rPr lang="fr-FR" dirty="0" err="1" smtClean="0"/>
              <a:t>investor</a:t>
            </a:r>
            <a:r>
              <a:rPr lang="fr-FR" dirty="0" smtClean="0"/>
              <a:t> has </a:t>
            </a:r>
            <a:r>
              <a:rPr lang="fr-FR" dirty="0" err="1" smtClean="0"/>
              <a:t>existing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the </a:t>
            </a:r>
            <a:r>
              <a:rPr lang="fr-FR" dirty="0" err="1" smtClean="0"/>
              <a:t>ability</a:t>
            </a:r>
            <a:r>
              <a:rPr lang="fr-FR" dirty="0" smtClean="0"/>
              <a:t> to direct the relevant </a:t>
            </a:r>
            <a:r>
              <a:rPr lang="fr-FR" dirty="0" err="1" smtClean="0"/>
              <a:t>activities</a:t>
            </a:r>
            <a:r>
              <a:rPr lang="fr-FR" dirty="0" smtClean="0"/>
              <a:t> (the </a:t>
            </a:r>
            <a:r>
              <a:rPr lang="fr-FR" dirty="0" err="1" smtClean="0"/>
              <a:t>activities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significantly</a:t>
            </a:r>
            <a:r>
              <a:rPr lang="fr-FR" dirty="0" smtClean="0"/>
              <a:t> </a:t>
            </a:r>
            <a:r>
              <a:rPr lang="fr-FR" dirty="0" smtClean="0"/>
              <a:t>affect the </a:t>
            </a:r>
            <a:r>
              <a:rPr lang="fr-FR" dirty="0" err="1" smtClean="0"/>
              <a:t>investee's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b="1" dirty="0" err="1" smtClean="0"/>
              <a:t>Exposure</a:t>
            </a:r>
            <a:r>
              <a:rPr lang="fr-FR" b="1" dirty="0" smtClean="0"/>
              <a:t>, or </a:t>
            </a:r>
            <a:r>
              <a:rPr lang="fr-FR" b="1" dirty="0" err="1" smtClean="0"/>
              <a:t>rights</a:t>
            </a:r>
            <a:r>
              <a:rPr lang="fr-FR" dirty="0" smtClean="0"/>
              <a:t>, to variable </a:t>
            </a:r>
            <a:r>
              <a:rPr lang="fr-FR" dirty="0" err="1" smtClean="0"/>
              <a:t>returns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involvement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investee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b="1" dirty="0" smtClean="0"/>
              <a:t>The </a:t>
            </a:r>
            <a:r>
              <a:rPr lang="fr-FR" b="1" dirty="0" err="1" smtClean="0"/>
              <a:t>ability</a:t>
            </a:r>
            <a:r>
              <a:rPr lang="fr-FR" b="1" dirty="0" smtClean="0"/>
              <a:t> </a:t>
            </a:r>
            <a:r>
              <a:rPr lang="fr-FR" dirty="0" smtClean="0"/>
              <a:t>to use </a:t>
            </a:r>
            <a:r>
              <a:rPr lang="fr-FR" dirty="0" err="1" smtClean="0"/>
              <a:t>its</a:t>
            </a:r>
            <a:r>
              <a:rPr lang="fr-FR" dirty="0" smtClean="0"/>
              <a:t> power over the </a:t>
            </a:r>
            <a:r>
              <a:rPr lang="fr-FR" dirty="0" err="1" smtClean="0"/>
              <a:t>investee</a:t>
            </a:r>
            <a:r>
              <a:rPr lang="fr-FR" dirty="0" smtClean="0"/>
              <a:t> to affect the </a:t>
            </a:r>
            <a:r>
              <a:rPr lang="fr-FR" dirty="0" err="1" smtClean="0"/>
              <a:t>amount</a:t>
            </a:r>
            <a:r>
              <a:rPr lang="fr-FR" dirty="0" smtClean="0"/>
              <a:t> of the </a:t>
            </a:r>
            <a:r>
              <a:rPr lang="fr-FR" dirty="0" err="1" smtClean="0"/>
              <a:t>investor's</a:t>
            </a:r>
            <a:r>
              <a:rPr lang="fr-FR" dirty="0" smtClean="0"/>
              <a:t> </a:t>
            </a:r>
            <a:r>
              <a:rPr lang="fr-FR" dirty="0" err="1" smtClean="0"/>
              <a:t>returns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c-</a:t>
            </a:r>
            <a:r>
              <a:rPr lang="fr-FR" b="1" dirty="0" smtClean="0"/>
              <a:t>Control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derived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legislation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the holding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owns</a:t>
            </a:r>
            <a:r>
              <a:rPr lang="fr-FR" dirty="0" smtClean="0"/>
              <a:t> the </a:t>
            </a:r>
            <a:r>
              <a:rPr lang="fr-FR" dirty="0" err="1" smtClean="0">
                <a:solidFill>
                  <a:srgbClr val="FF0000"/>
                </a:solidFill>
              </a:rPr>
              <a:t>majority</a:t>
            </a:r>
            <a:r>
              <a:rPr lang="fr-FR" dirty="0" smtClean="0"/>
              <a:t> of the </a:t>
            </a:r>
            <a:r>
              <a:rPr lang="fr-FR" dirty="0" err="1" smtClean="0"/>
              <a:t>shares</a:t>
            </a:r>
            <a:r>
              <a:rPr lang="fr-FR" dirty="0" smtClean="0"/>
              <a:t> of the </a:t>
            </a:r>
            <a:r>
              <a:rPr lang="fr-FR" dirty="0" err="1" smtClean="0"/>
              <a:t>subsidiary</a:t>
            </a:r>
            <a:r>
              <a:rPr lang="fr-FR" dirty="0" smtClean="0"/>
              <a:t>, or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complex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processe</a:t>
            </a:r>
            <a:r>
              <a:rPr lang="fr-FR" dirty="0" err="1" smtClean="0"/>
              <a:t>s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an </a:t>
            </a:r>
            <a:r>
              <a:rPr lang="fr-FR" dirty="0" smtClean="0">
                <a:solidFill>
                  <a:srgbClr val="FF0000"/>
                </a:solidFill>
              </a:rPr>
              <a:t>agreement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and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owners</a:t>
            </a:r>
            <a:r>
              <a:rPr lang="fr-FR" dirty="0" smtClean="0"/>
              <a:t> of the </a:t>
            </a:r>
            <a:r>
              <a:rPr lang="fr-FR" dirty="0" err="1" smtClean="0"/>
              <a:t>shares</a:t>
            </a:r>
            <a:r>
              <a:rPr lang="fr-FR" dirty="0" smtClean="0"/>
              <a:t> of the </a:t>
            </a:r>
            <a:r>
              <a:rPr lang="fr-FR" dirty="0" err="1" smtClean="0"/>
              <a:t>investing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enables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agreement to control the </a:t>
            </a:r>
            <a:r>
              <a:rPr lang="fr-FR" dirty="0" err="1" smtClean="0"/>
              <a:t>investee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fr-FR" dirty="0" smtClean="0"/>
              <a:t>d-</a:t>
            </a:r>
            <a:r>
              <a:rPr lang="fr-FR" b="1" dirty="0" err="1" smtClean="0"/>
              <a:t>Rights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</a:t>
            </a:r>
            <a:r>
              <a:rPr lang="fr-FR" b="1" dirty="0" err="1" smtClean="0"/>
              <a:t>give</a:t>
            </a:r>
            <a:r>
              <a:rPr lang="fr-FR" b="1" dirty="0" smtClean="0"/>
              <a:t> an </a:t>
            </a:r>
            <a:r>
              <a:rPr lang="fr-FR" b="1" dirty="0" err="1" smtClean="0"/>
              <a:t>investor</a:t>
            </a:r>
            <a:r>
              <a:rPr lang="fr-FR" b="1" dirty="0" smtClean="0"/>
              <a:t> power over an </a:t>
            </a:r>
            <a:r>
              <a:rPr lang="fr-FR" b="1" dirty="0" err="1" smtClean="0"/>
              <a:t>investee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fr-FR" dirty="0" smtClean="0"/>
              <a:t>The </a:t>
            </a:r>
            <a:r>
              <a:rPr lang="fr-FR" dirty="0" err="1" smtClean="0"/>
              <a:t>investor</a:t>
            </a:r>
            <a:r>
              <a:rPr lang="fr-FR" dirty="0" smtClean="0"/>
              <a:t> must have </a:t>
            </a:r>
            <a:r>
              <a:rPr lang="fr-FR" dirty="0" err="1" smtClean="0"/>
              <a:t>existing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him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ability</a:t>
            </a:r>
            <a:r>
              <a:rPr lang="fr-FR" dirty="0" smtClean="0"/>
              <a:t> to direct the relevant </a:t>
            </a:r>
            <a:r>
              <a:rPr lang="fr-FR" dirty="0" err="1" smtClean="0"/>
              <a:t>activities</a:t>
            </a:r>
            <a:r>
              <a:rPr lang="fr-FR" dirty="0" smtClean="0"/>
              <a:t>. The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</a:t>
            </a:r>
            <a:r>
              <a:rPr lang="fr-FR" dirty="0" err="1" smtClean="0"/>
              <a:t>among</a:t>
            </a:r>
            <a:r>
              <a:rPr lang="fr-FR" dirty="0" smtClean="0"/>
              <a:t> </a:t>
            </a:r>
            <a:r>
              <a:rPr lang="fr-FR" dirty="0" err="1" smtClean="0"/>
              <a:t>investees</a:t>
            </a:r>
            <a:r>
              <a:rPr lang="fr-FR" dirty="0" smtClean="0"/>
              <a:t>. </a:t>
            </a:r>
            <a:r>
              <a:rPr lang="fr-FR" dirty="0" err="1" smtClean="0"/>
              <a:t>Examples</a:t>
            </a:r>
            <a:r>
              <a:rPr lang="fr-FR" dirty="0" smtClean="0"/>
              <a:t> of </a:t>
            </a:r>
            <a:r>
              <a:rPr lang="fr-FR" dirty="0" err="1" smtClean="0"/>
              <a:t>rights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r>
              <a:rPr lang="fr-FR" dirty="0" smtClean="0"/>
              <a:t>,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separately</a:t>
            </a:r>
            <a:r>
              <a:rPr lang="fr-FR" dirty="0" smtClean="0"/>
              <a:t> or in </a:t>
            </a:r>
            <a:r>
              <a:rPr lang="fr-FR" dirty="0" err="1" smtClean="0"/>
              <a:t>combination</a:t>
            </a:r>
            <a:r>
              <a:rPr lang="fr-FR" dirty="0" smtClean="0"/>
              <a:t>, </a:t>
            </a:r>
            <a:r>
              <a:rPr lang="fr-FR" dirty="0" err="1" smtClean="0"/>
              <a:t>include</a:t>
            </a:r>
            <a:r>
              <a:rPr lang="fr-FR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b="1" dirty="0" err="1" smtClean="0"/>
              <a:t>Voting</a:t>
            </a:r>
            <a:r>
              <a:rPr lang="fr-FR" b="1" dirty="0" smtClean="0"/>
              <a:t> </a:t>
            </a:r>
            <a:r>
              <a:rPr lang="fr-FR" b="1" dirty="0" err="1" smtClean="0"/>
              <a:t>rights</a:t>
            </a:r>
            <a:r>
              <a:rPr lang="fr-FR" b="1" dirty="0" smtClean="0"/>
              <a:t> of the </a:t>
            </a:r>
            <a:r>
              <a:rPr lang="fr-FR" b="1" dirty="0" err="1" smtClean="0"/>
              <a:t>investee</a:t>
            </a:r>
            <a:r>
              <a:rPr lang="fr-FR" b="1" dirty="0" smtClean="0"/>
              <a:t> (or </a:t>
            </a:r>
            <a:r>
              <a:rPr lang="fr-FR" b="1" dirty="0" err="1" smtClean="0"/>
              <a:t>potential</a:t>
            </a:r>
            <a:r>
              <a:rPr lang="fr-FR" b="1" dirty="0" smtClean="0"/>
              <a:t> </a:t>
            </a:r>
            <a:r>
              <a:rPr lang="fr-FR" b="1" dirty="0" err="1" smtClean="0"/>
              <a:t>voting</a:t>
            </a:r>
            <a:r>
              <a:rPr lang="fr-FR" b="1" dirty="0" smtClean="0"/>
              <a:t> </a:t>
            </a:r>
            <a:r>
              <a:rPr lang="fr-FR" b="1" dirty="0" err="1" smtClean="0"/>
              <a:t>rights</a:t>
            </a:r>
            <a:r>
              <a:rPr lang="fr-FR" b="1" dirty="0" smtClean="0"/>
              <a:t>).</a:t>
            </a:r>
            <a:endParaRPr lang="en-US" b="1" dirty="0" smtClean="0"/>
          </a:p>
          <a:p>
            <a:pPr lvl="0">
              <a:buNone/>
            </a:pPr>
            <a:r>
              <a:rPr lang="fr-FR" b="1" dirty="0" smtClean="0"/>
              <a:t>-</a:t>
            </a:r>
            <a:r>
              <a:rPr lang="fr-FR" b="1" dirty="0" err="1" smtClean="0"/>
              <a:t>Rights</a:t>
            </a:r>
            <a:r>
              <a:rPr lang="fr-FR" b="1" dirty="0" smtClean="0"/>
              <a:t> to appoint, </a:t>
            </a:r>
            <a:r>
              <a:rPr lang="fr-FR" b="1" dirty="0" err="1" smtClean="0"/>
              <a:t>reappoint</a:t>
            </a:r>
            <a:r>
              <a:rPr lang="fr-FR" b="1" dirty="0" smtClean="0"/>
              <a:t> or </a:t>
            </a:r>
            <a:r>
              <a:rPr lang="fr-FR" b="1" dirty="0" err="1" smtClean="0"/>
              <a:t>remove</a:t>
            </a:r>
            <a:r>
              <a:rPr lang="fr-FR" b="1" dirty="0" smtClean="0"/>
              <a:t> </a:t>
            </a:r>
            <a:r>
              <a:rPr lang="fr-FR" b="1" dirty="0" err="1" smtClean="0"/>
              <a:t>members</a:t>
            </a:r>
            <a:r>
              <a:rPr lang="fr-FR" b="1" dirty="0" smtClean="0"/>
              <a:t> of the </a:t>
            </a:r>
            <a:r>
              <a:rPr lang="fr-FR" b="1" dirty="0" err="1" smtClean="0"/>
              <a:t>investee’s</a:t>
            </a:r>
            <a:r>
              <a:rPr lang="fr-FR" b="1" dirty="0" smtClean="0"/>
              <a:t> </a:t>
            </a:r>
            <a:r>
              <a:rPr lang="fr-FR" b="1" dirty="0" err="1" smtClean="0"/>
              <a:t>key</a:t>
            </a:r>
            <a:r>
              <a:rPr lang="fr-FR" b="1" dirty="0" smtClean="0"/>
              <a:t> management personnel </a:t>
            </a:r>
            <a:r>
              <a:rPr lang="fr-FR" b="1" dirty="0" err="1" smtClean="0"/>
              <a:t>who</a:t>
            </a:r>
            <a:r>
              <a:rPr lang="fr-FR" b="1" dirty="0" smtClean="0"/>
              <a:t> have the </a:t>
            </a:r>
            <a:r>
              <a:rPr lang="fr-FR" b="1" dirty="0" err="1" smtClean="0"/>
              <a:t>ability</a:t>
            </a:r>
            <a:r>
              <a:rPr lang="fr-FR" b="1" dirty="0" smtClean="0"/>
              <a:t> to direct the relevant </a:t>
            </a:r>
            <a:r>
              <a:rPr lang="fr-FR" b="1" dirty="0" err="1" smtClean="0"/>
              <a:t>activities</a:t>
            </a:r>
            <a:r>
              <a:rPr lang="fr-FR" b="1" dirty="0" smtClean="0"/>
              <a:t>.</a:t>
            </a:r>
            <a:endParaRPr lang="en-US" b="1" dirty="0" smtClean="0"/>
          </a:p>
          <a:p>
            <a:pPr lvl="0">
              <a:buNone/>
            </a:pPr>
            <a:r>
              <a:rPr lang="en-US" b="1" dirty="0" smtClean="0"/>
              <a:t>-</a:t>
            </a:r>
            <a:r>
              <a:rPr lang="fr-FR" b="1" dirty="0" err="1" smtClean="0"/>
              <a:t>Rights</a:t>
            </a:r>
            <a:r>
              <a:rPr lang="fr-FR" b="1" dirty="0" smtClean="0"/>
              <a:t> to appoint or </a:t>
            </a:r>
            <a:r>
              <a:rPr lang="fr-FR" b="1" dirty="0" err="1" smtClean="0"/>
              <a:t>remove</a:t>
            </a:r>
            <a:r>
              <a:rPr lang="fr-FR" b="1" dirty="0" smtClean="0"/>
              <a:t> </a:t>
            </a:r>
            <a:r>
              <a:rPr lang="fr-FR" b="1" dirty="0" err="1" smtClean="0"/>
              <a:t>another</a:t>
            </a:r>
            <a:r>
              <a:rPr lang="fr-FR" b="1" dirty="0" smtClean="0"/>
              <a:t> </a:t>
            </a:r>
            <a:r>
              <a:rPr lang="fr-FR" b="1" dirty="0" err="1" smtClean="0"/>
              <a:t>entity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directs the relevant </a:t>
            </a:r>
            <a:r>
              <a:rPr lang="fr-FR" b="1" dirty="0" err="1" smtClean="0"/>
              <a:t>activities</a:t>
            </a:r>
            <a:r>
              <a:rPr lang="fr-FR" b="1" dirty="0" smtClean="0"/>
              <a:t>.</a:t>
            </a:r>
            <a:endParaRPr lang="en-US" b="1" dirty="0" smtClean="0"/>
          </a:p>
          <a:p>
            <a:pPr>
              <a:buNone/>
            </a:pPr>
            <a:r>
              <a:rPr lang="fr-FR" b="1" dirty="0" smtClean="0"/>
              <a:t>--The right to direct the </a:t>
            </a:r>
            <a:r>
              <a:rPr lang="fr-FR" b="1" dirty="0" err="1" smtClean="0"/>
              <a:t>investee</a:t>
            </a:r>
            <a:r>
              <a:rPr lang="fr-FR" b="1" dirty="0" smtClean="0"/>
              <a:t> to </a:t>
            </a:r>
            <a:r>
              <a:rPr lang="fr-FR" b="1" dirty="0" err="1" smtClean="0"/>
              <a:t>conclude</a:t>
            </a:r>
            <a:r>
              <a:rPr lang="fr-FR" b="1" dirty="0" smtClean="0"/>
              <a:t>, or </a:t>
            </a:r>
            <a:r>
              <a:rPr lang="fr-FR" b="1" dirty="0" err="1" smtClean="0"/>
              <a:t>reject</a:t>
            </a:r>
            <a:r>
              <a:rPr lang="fr-FR" b="1" dirty="0" smtClean="0"/>
              <a:t>, </a:t>
            </a:r>
            <a:r>
              <a:rPr lang="fr-FR" b="1" dirty="0" err="1" smtClean="0"/>
              <a:t>any</a:t>
            </a:r>
            <a:r>
              <a:rPr lang="fr-FR" b="1" dirty="0" smtClean="0"/>
              <a:t> changes to the transactions </a:t>
            </a:r>
            <a:r>
              <a:rPr lang="fr-FR" b="1" dirty="0" err="1" smtClean="0"/>
              <a:t>that</a:t>
            </a:r>
            <a:r>
              <a:rPr lang="fr-FR" b="1" dirty="0" smtClean="0"/>
              <a:t> are in the </a:t>
            </a:r>
            <a:r>
              <a:rPr lang="fr-FR" b="1" dirty="0" err="1" smtClean="0"/>
              <a:t>investor’s</a:t>
            </a:r>
            <a:r>
              <a:rPr lang="fr-FR" b="1" dirty="0" smtClean="0"/>
              <a:t> </a:t>
            </a:r>
            <a:r>
              <a:rPr lang="fr-FR" b="1" dirty="0" err="1" smtClean="0"/>
              <a:t>interest</a:t>
            </a:r>
            <a:r>
              <a:rPr lang="en-US" b="1" dirty="0" smtClean="0"/>
              <a:t> </a:t>
            </a:r>
            <a:r>
              <a:rPr lang="fr-FR" b="1" dirty="0" smtClean="0"/>
              <a:t>)</a:t>
            </a:r>
            <a:endParaRPr lang="fr-F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EX1- Control</a:t>
            </a:r>
          </a:p>
          <a:p>
            <a:pPr>
              <a:buNone/>
            </a:pPr>
            <a:r>
              <a:rPr lang="fr-FR" dirty="0" smtClean="0"/>
              <a:t> An </a:t>
            </a:r>
            <a:r>
              <a:rPr lang="fr-FR" dirty="0" err="1" smtClean="0"/>
              <a:t>investor</a:t>
            </a:r>
            <a:r>
              <a:rPr lang="fr-FR" dirty="0" smtClean="0"/>
              <a:t>  </a:t>
            </a:r>
            <a:r>
              <a:rPr lang="fr-FR" dirty="0" err="1" smtClean="0"/>
              <a:t>holds</a:t>
            </a:r>
            <a:r>
              <a:rPr lang="fr-FR" dirty="0" smtClean="0"/>
              <a:t> 45% of an </a:t>
            </a:r>
            <a:r>
              <a:rPr lang="fr-FR" dirty="0" err="1" smtClean="0"/>
              <a:t>entity’s</a:t>
            </a:r>
            <a:r>
              <a:rPr lang="fr-FR" dirty="0" smtClean="0"/>
              <a:t>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and no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holds</a:t>
            </a:r>
            <a:r>
              <a:rPr lang="fr-FR" dirty="0" smtClean="0"/>
              <a:t> more </a:t>
            </a:r>
            <a:r>
              <a:rPr lang="fr-FR" dirty="0" err="1" smtClean="0"/>
              <a:t>than</a:t>
            </a:r>
            <a:r>
              <a:rPr lang="fr-FR" dirty="0" smtClean="0"/>
              <a:t> 2%. De facto control </a:t>
            </a:r>
            <a:r>
              <a:rPr lang="fr-FR" dirty="0" err="1" smtClean="0"/>
              <a:t>might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r>
              <a:rPr lang="fr-FR" dirty="0" smtClean="0"/>
              <a:t> if no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consideration</a:t>
            </a:r>
            <a:r>
              <a:rPr lang="fr-FR" dirty="0" smtClean="0"/>
              <a:t> </a:t>
            </a:r>
            <a:r>
              <a:rPr lang="fr-FR" dirty="0" err="1" smtClean="0"/>
              <a:t>indicates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 </a:t>
            </a:r>
            <a:r>
              <a:rPr lang="fr-FR" dirty="0" err="1" smtClean="0"/>
              <a:t>investor</a:t>
            </a:r>
            <a:r>
              <a:rPr lang="fr-FR" dirty="0" smtClean="0"/>
              <a:t>  has control, </a:t>
            </a:r>
            <a:r>
              <a:rPr lang="fr-FR" dirty="0" err="1" smtClean="0"/>
              <a:t>because</a:t>
            </a:r>
            <a:r>
              <a:rPr lang="fr-FR" dirty="0" smtClean="0"/>
              <a:t> the </a:t>
            </a:r>
            <a:r>
              <a:rPr lang="fr-FR" dirty="0" err="1" smtClean="0"/>
              <a:t>absolute</a:t>
            </a:r>
            <a:r>
              <a:rPr lang="fr-FR" dirty="0" smtClean="0"/>
              <a:t> size of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stake</a:t>
            </a:r>
            <a:r>
              <a:rPr lang="fr-FR" dirty="0" smtClean="0"/>
              <a:t> and the relative size of the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shareholdings</a:t>
            </a:r>
            <a:r>
              <a:rPr lang="fr-FR" dirty="0" smtClean="0"/>
              <a:t> </a:t>
            </a:r>
            <a:r>
              <a:rPr lang="fr-FR" dirty="0" err="1" smtClean="0"/>
              <a:t>indicate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holds</a:t>
            </a:r>
            <a:r>
              <a:rPr lang="fr-FR" dirty="0" smtClean="0"/>
              <a:t> a </a:t>
            </a:r>
            <a:r>
              <a:rPr lang="fr-FR" dirty="0" err="1" smtClean="0"/>
              <a:t>sufficiently</a:t>
            </a:r>
            <a:r>
              <a:rPr lang="fr-FR" dirty="0" smtClean="0"/>
              <a:t> dominant </a:t>
            </a:r>
            <a:r>
              <a:rPr lang="fr-FR" dirty="0" err="1" smtClean="0"/>
              <a:t>share</a:t>
            </a:r>
            <a:r>
              <a:rPr lang="fr-FR" dirty="0" smtClean="0"/>
              <a:t> of the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.. </a:t>
            </a: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Accounting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requirements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The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requirement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IFRS 10 are :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a- A parent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prepare</a:t>
            </a:r>
            <a:r>
              <a:rPr lang="fr-FR" dirty="0" smtClean="0"/>
              <a:t>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uniform</a:t>
            </a:r>
            <a:r>
              <a:rPr lang="fr-FR" dirty="0" smtClean="0"/>
              <a:t> </a:t>
            </a:r>
            <a:r>
              <a:rPr lang="fr-FR" dirty="0" err="1" smtClean="0"/>
              <a:t>accounting</a:t>
            </a:r>
            <a:r>
              <a:rPr lang="fr-FR" dirty="0" smtClean="0"/>
              <a:t> </a:t>
            </a:r>
            <a:r>
              <a:rPr lang="fr-FR" dirty="0" err="1" smtClean="0"/>
              <a:t>policies</a:t>
            </a:r>
            <a:r>
              <a:rPr lang="fr-FR" dirty="0" smtClean="0"/>
              <a:t> for </a:t>
            </a:r>
            <a:r>
              <a:rPr lang="fr-FR" dirty="0" err="1" smtClean="0"/>
              <a:t>like</a:t>
            </a:r>
            <a:r>
              <a:rPr lang="fr-FR" dirty="0" smtClean="0"/>
              <a:t> transactions and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events</a:t>
            </a:r>
            <a:r>
              <a:rPr lang="fr-FR" dirty="0" smtClean="0"/>
              <a:t> in </a:t>
            </a:r>
            <a:r>
              <a:rPr lang="fr-FR" dirty="0" err="1" smtClean="0"/>
              <a:t>similar</a:t>
            </a:r>
            <a:r>
              <a:rPr lang="fr-FR" dirty="0" smtClean="0"/>
              <a:t> </a:t>
            </a:r>
            <a:r>
              <a:rPr lang="fr-FR" dirty="0" err="1" smtClean="0"/>
              <a:t>circumstances</a:t>
            </a:r>
            <a:r>
              <a:rPr lang="fr-FR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b-</a:t>
            </a:r>
            <a:r>
              <a:rPr lang="fr-FR" b="1" dirty="0" smtClean="0"/>
              <a:t>Consolidation </a:t>
            </a:r>
            <a:r>
              <a:rPr lang="fr-FR" b="1" dirty="0" err="1" smtClean="0"/>
              <a:t>procedures</a:t>
            </a:r>
            <a:endParaRPr lang="en-US" dirty="0" smtClean="0"/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fairly</a:t>
            </a:r>
            <a:r>
              <a:rPr lang="fr-FR" dirty="0" smtClean="0"/>
              <a:t> the </a:t>
            </a:r>
            <a:r>
              <a:rPr lang="fr-FR" dirty="0" err="1" smtClean="0"/>
              <a:t>financial</a:t>
            </a:r>
            <a:r>
              <a:rPr lang="fr-FR" dirty="0" smtClean="0"/>
              <a:t> position, </a:t>
            </a:r>
            <a:r>
              <a:rPr lang="fr-FR" dirty="0" err="1" smtClean="0"/>
              <a:t>financial</a:t>
            </a:r>
            <a:r>
              <a:rPr lang="fr-FR" dirty="0" smtClean="0"/>
              <a:t> performance and cash </a:t>
            </a:r>
            <a:r>
              <a:rPr lang="fr-FR" dirty="0" err="1" smtClean="0"/>
              <a:t>flows</a:t>
            </a:r>
            <a:r>
              <a:rPr lang="fr-FR" dirty="0" smtClean="0"/>
              <a:t> of the group.</a:t>
            </a:r>
          </a:p>
          <a:p>
            <a:pPr>
              <a:buNone/>
            </a:pPr>
            <a:r>
              <a:rPr lang="fr-FR" dirty="0" smtClean="0"/>
              <a:t>-- Consolidation </a:t>
            </a:r>
            <a:r>
              <a:rPr lang="fr-FR" dirty="0" err="1" smtClean="0"/>
              <a:t>begins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date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obtains</a:t>
            </a:r>
            <a:r>
              <a:rPr lang="fr-FR" dirty="0" smtClean="0"/>
              <a:t> control and </a:t>
            </a:r>
            <a:r>
              <a:rPr lang="fr-FR" dirty="0" err="1" smtClean="0"/>
              <a:t>ceases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investor</a:t>
            </a:r>
            <a:r>
              <a:rPr lang="fr-FR" dirty="0" smtClean="0"/>
              <a:t> </a:t>
            </a:r>
            <a:r>
              <a:rPr lang="fr-FR" dirty="0" err="1" smtClean="0"/>
              <a:t>loses</a:t>
            </a:r>
            <a:r>
              <a:rPr lang="fr-FR" dirty="0" smtClean="0"/>
              <a:t> control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fr-FR" dirty="0" smtClean="0"/>
              <a:t>-</a:t>
            </a:r>
            <a:r>
              <a:rPr lang="fr-FR" b="1" dirty="0" smtClean="0"/>
              <a:t>combine </a:t>
            </a:r>
            <a:r>
              <a:rPr lang="fr-FR" dirty="0" err="1" smtClean="0"/>
              <a:t>like</a:t>
            </a:r>
            <a:r>
              <a:rPr lang="fr-FR" dirty="0" smtClean="0"/>
              <a:t> items of </a:t>
            </a:r>
            <a:r>
              <a:rPr lang="fr-FR" dirty="0" err="1" smtClean="0"/>
              <a:t>assets</a:t>
            </a:r>
            <a:r>
              <a:rPr lang="fr-FR" dirty="0" smtClean="0"/>
              <a:t>, </a:t>
            </a:r>
            <a:r>
              <a:rPr lang="fr-FR" dirty="0" err="1" smtClean="0"/>
              <a:t>liabilities</a:t>
            </a:r>
            <a:r>
              <a:rPr lang="fr-FR" dirty="0" smtClean="0"/>
              <a:t>, </a:t>
            </a:r>
            <a:r>
              <a:rPr lang="fr-FR" dirty="0" err="1" smtClean="0"/>
              <a:t>equity</a:t>
            </a:r>
            <a:r>
              <a:rPr lang="fr-FR" dirty="0" smtClean="0"/>
              <a:t>, </a:t>
            </a:r>
            <a:r>
              <a:rPr lang="fr-FR" dirty="0" err="1" smtClean="0"/>
              <a:t>income</a:t>
            </a:r>
            <a:r>
              <a:rPr lang="fr-FR" dirty="0" smtClean="0"/>
              <a:t>, </a:t>
            </a:r>
            <a:r>
              <a:rPr lang="fr-FR" dirty="0" err="1" smtClean="0"/>
              <a:t>expenses</a:t>
            </a:r>
            <a:r>
              <a:rPr lang="fr-FR" dirty="0" smtClean="0"/>
              <a:t> and cash </a:t>
            </a:r>
            <a:r>
              <a:rPr lang="fr-FR" dirty="0" err="1" smtClean="0"/>
              <a:t>flows</a:t>
            </a:r>
            <a:r>
              <a:rPr lang="fr-FR" dirty="0" smtClean="0"/>
              <a:t> of the parent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those</a:t>
            </a:r>
            <a:r>
              <a:rPr lang="fr-FR" dirty="0" smtClean="0"/>
              <a:t> of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subsidiaries</a:t>
            </a:r>
            <a:r>
              <a:rPr lang="fr-FR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-</a:t>
            </a:r>
            <a:r>
              <a:rPr lang="en-US" b="1" dirty="0" smtClean="0"/>
              <a:t>offset (eliminate</a:t>
            </a:r>
            <a:r>
              <a:rPr lang="en-US" dirty="0" smtClean="0"/>
              <a:t>) the carrying amount of the parent's investment in each subsidiary and the parent's portion of equity of each .</a:t>
            </a:r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b="1" dirty="0" err="1" smtClean="0"/>
              <a:t>eliminate</a:t>
            </a:r>
            <a:r>
              <a:rPr lang="fr-FR" b="1" dirty="0" smtClean="0"/>
              <a:t> in full </a:t>
            </a:r>
            <a:r>
              <a:rPr lang="fr-FR" b="1" dirty="0" err="1" smtClean="0"/>
              <a:t>intragroup</a:t>
            </a:r>
            <a:r>
              <a:rPr lang="fr-FR" b="1" dirty="0" smtClean="0"/>
              <a:t> </a:t>
            </a:r>
            <a:r>
              <a:rPr lang="fr-FR" b="1" dirty="0" err="1" smtClean="0"/>
              <a:t>assets</a:t>
            </a:r>
            <a:r>
              <a:rPr lang="fr-FR" b="1" dirty="0" smtClean="0"/>
              <a:t> and </a:t>
            </a:r>
            <a:r>
              <a:rPr lang="fr-FR" b="1" dirty="0" err="1" smtClean="0"/>
              <a:t>liabilities</a:t>
            </a:r>
            <a:r>
              <a:rPr lang="fr-FR" dirty="0" smtClean="0"/>
              <a:t>, </a:t>
            </a:r>
            <a:r>
              <a:rPr lang="fr-FR" dirty="0" err="1" smtClean="0"/>
              <a:t>equity</a:t>
            </a:r>
            <a:r>
              <a:rPr lang="fr-FR" dirty="0" smtClean="0"/>
              <a:t>, </a:t>
            </a:r>
            <a:r>
              <a:rPr lang="fr-FR" dirty="0" err="1" smtClean="0"/>
              <a:t>income</a:t>
            </a:r>
            <a:r>
              <a:rPr lang="fr-FR" dirty="0" smtClean="0"/>
              <a:t>, </a:t>
            </a:r>
            <a:r>
              <a:rPr lang="fr-FR" dirty="0" err="1" smtClean="0"/>
              <a:t>expenses</a:t>
            </a:r>
            <a:r>
              <a:rPr lang="fr-FR" dirty="0" smtClean="0"/>
              <a:t> and cash </a:t>
            </a:r>
            <a:r>
              <a:rPr lang="fr-FR" dirty="0" err="1" smtClean="0"/>
              <a:t>flows</a:t>
            </a:r>
            <a:r>
              <a:rPr lang="fr-FR" dirty="0" smtClean="0"/>
              <a:t> </a:t>
            </a:r>
            <a:r>
              <a:rPr lang="fr-FR" dirty="0" err="1" smtClean="0"/>
              <a:t>relating</a:t>
            </a:r>
            <a:r>
              <a:rPr lang="fr-FR" dirty="0" smtClean="0"/>
              <a:t> to transactions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entities</a:t>
            </a:r>
            <a:r>
              <a:rPr lang="fr-FR" dirty="0" smtClean="0"/>
              <a:t> of the </a:t>
            </a:r>
            <a:r>
              <a:rPr lang="fr-FR" dirty="0" smtClean="0"/>
              <a:t>group</a:t>
            </a:r>
          </a:p>
          <a:p>
            <a:pPr lvl="0">
              <a:buNone/>
            </a:pPr>
            <a:r>
              <a:rPr lang="fr-FR" dirty="0" smtClean="0"/>
              <a:t>.-</a:t>
            </a:r>
            <a:r>
              <a:rPr lang="fr-FR" b="1" dirty="0" err="1" smtClean="0"/>
              <a:t>Eliminate</a:t>
            </a:r>
            <a:r>
              <a:rPr lang="fr-FR" b="1" dirty="0" smtClean="0"/>
              <a:t> </a:t>
            </a:r>
            <a:r>
              <a:rPr lang="fr-FR" b="1" dirty="0" smtClean="0"/>
              <a:t>p</a:t>
            </a:r>
            <a:r>
              <a:rPr lang="fr-FR" dirty="0" smtClean="0"/>
              <a:t>rofits or </a:t>
            </a:r>
            <a:r>
              <a:rPr lang="fr-FR" dirty="0" err="1" smtClean="0"/>
              <a:t>losses</a:t>
            </a:r>
            <a:r>
              <a:rPr lang="fr-FR" dirty="0" smtClean="0"/>
              <a:t> </a:t>
            </a:r>
            <a:r>
              <a:rPr lang="fr-FR" dirty="0" err="1" smtClean="0"/>
              <a:t>resulting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intragroup</a:t>
            </a:r>
            <a:r>
              <a:rPr lang="fr-FR" dirty="0" smtClean="0"/>
              <a:t> transactions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recognised</a:t>
            </a:r>
            <a:r>
              <a:rPr lang="fr-FR" dirty="0" smtClean="0"/>
              <a:t> in </a:t>
            </a:r>
            <a:r>
              <a:rPr lang="fr-FR" dirty="0" err="1" smtClean="0"/>
              <a:t>assets</a:t>
            </a:r>
            <a:r>
              <a:rPr lang="fr-FR" dirty="0" smtClean="0"/>
              <a:t>,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inventory</a:t>
            </a:r>
            <a:r>
              <a:rPr lang="fr-FR" dirty="0" smtClean="0"/>
              <a:t> and </a:t>
            </a:r>
            <a:r>
              <a:rPr lang="fr-FR" dirty="0" err="1" smtClean="0"/>
              <a:t>fixed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.</a:t>
            </a:r>
          </a:p>
          <a:p>
            <a:pPr lvl="0">
              <a:buNone/>
            </a:pPr>
            <a:r>
              <a:rPr lang="en-US" dirty="0" smtClean="0"/>
              <a:t>-</a:t>
            </a:r>
            <a:r>
              <a:rPr lang="fr-FR" dirty="0" smtClean="0"/>
              <a:t>The revenues, </a:t>
            </a:r>
            <a:r>
              <a:rPr lang="fr-FR" dirty="0" err="1" smtClean="0"/>
              <a:t>expenses</a:t>
            </a:r>
            <a:r>
              <a:rPr lang="fr-FR" dirty="0" smtClean="0"/>
              <a:t> and profits of a </a:t>
            </a:r>
            <a:r>
              <a:rPr lang="fr-FR" dirty="0" err="1" smtClean="0"/>
              <a:t>subsidiary</a:t>
            </a:r>
            <a:r>
              <a:rPr lang="fr-FR" dirty="0" smtClean="0"/>
              <a:t> must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included</a:t>
            </a:r>
            <a:r>
              <a:rPr lang="fr-FR" dirty="0" smtClean="0"/>
              <a:t> in the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date on </a:t>
            </a:r>
            <a:r>
              <a:rPr lang="fr-FR" dirty="0" err="1" smtClean="0"/>
              <a:t>which</a:t>
            </a:r>
            <a:r>
              <a:rPr lang="fr-FR" dirty="0" smtClean="0"/>
              <a:t> control commences </a:t>
            </a:r>
            <a:r>
              <a:rPr lang="fr-FR" dirty="0" err="1" smtClean="0"/>
              <a:t>until</a:t>
            </a:r>
            <a:r>
              <a:rPr lang="fr-FR" dirty="0" smtClean="0"/>
              <a:t> the parent 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 err="1" smtClean="0"/>
              <a:t>loses</a:t>
            </a:r>
            <a:r>
              <a:rPr lang="fr-FR" dirty="0" smtClean="0"/>
              <a:t> control of the </a:t>
            </a:r>
            <a:r>
              <a:rPr lang="fr-FR" dirty="0" err="1" smtClean="0"/>
              <a:t>subsidiary</a:t>
            </a:r>
            <a:r>
              <a:rPr lang="fr-FR" b="1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preparing</a:t>
            </a:r>
            <a:r>
              <a:rPr lang="fr-FR" dirty="0" smtClean="0"/>
              <a:t> the </a:t>
            </a:r>
            <a:r>
              <a:rPr lang="fr-FR" dirty="0" err="1" smtClean="0"/>
              <a:t>consolidated</a:t>
            </a:r>
            <a:r>
              <a:rPr lang="fr-FR" dirty="0" smtClean="0"/>
              <a:t> </a:t>
            </a:r>
            <a:r>
              <a:rPr lang="fr-FR" dirty="0" err="1" smtClean="0"/>
              <a:t>income</a:t>
            </a:r>
            <a:r>
              <a:rPr lang="fr-FR" dirty="0" smtClean="0"/>
              <a:t> </a:t>
            </a:r>
            <a:r>
              <a:rPr lang="fr-FR" dirty="0" err="1" smtClean="0"/>
              <a:t>statement</a:t>
            </a:r>
            <a:r>
              <a:rPr lang="fr-FR" dirty="0" smtClean="0"/>
              <a:t>, the </a:t>
            </a:r>
            <a:r>
              <a:rPr lang="fr-FR" dirty="0" err="1" smtClean="0"/>
              <a:t>expenses</a:t>
            </a:r>
            <a:r>
              <a:rPr lang="fr-FR" dirty="0" smtClean="0"/>
              <a:t> and revenues of the </a:t>
            </a:r>
            <a:r>
              <a:rPr lang="fr-FR" dirty="0" err="1" smtClean="0"/>
              <a:t>subsidiary</a:t>
            </a:r>
            <a:r>
              <a:rPr lang="fr-FR" dirty="0" smtClean="0"/>
              <a:t> are </a:t>
            </a:r>
            <a:r>
              <a:rPr lang="fr-FR" dirty="0" err="1" smtClean="0"/>
              <a:t>adjusted</a:t>
            </a:r>
            <a:r>
              <a:rPr lang="fr-FR" dirty="0" smtClean="0"/>
              <a:t> in light of the </a:t>
            </a:r>
            <a:r>
              <a:rPr lang="fr-FR" dirty="0" err="1" smtClean="0"/>
              <a:t>fair</a:t>
            </a:r>
            <a:r>
              <a:rPr lang="fr-FR" dirty="0" smtClean="0"/>
              <a:t> value of the </a:t>
            </a:r>
            <a:r>
              <a:rPr lang="fr-FR" dirty="0" err="1" smtClean="0"/>
              <a:t>subsidiary’s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 and </a:t>
            </a:r>
            <a:r>
              <a:rPr lang="fr-FR" dirty="0" err="1" smtClean="0"/>
              <a:t>liabilities</a:t>
            </a:r>
            <a:r>
              <a:rPr lang="fr-FR" dirty="0" smtClean="0"/>
              <a:t> on the date of </a:t>
            </a:r>
            <a:r>
              <a:rPr lang="fr-FR" dirty="0" err="1" smtClean="0"/>
              <a:t>their</a:t>
            </a:r>
            <a:r>
              <a:rPr lang="fr-FR" dirty="0" smtClean="0"/>
              <a:t> acquisition by the holding </a:t>
            </a:r>
            <a:r>
              <a:rPr lang="fr-FR" dirty="0" err="1" smtClean="0"/>
              <a:t>company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-The parent and subsidiaries are required to have the </a:t>
            </a:r>
            <a:r>
              <a:rPr lang="en-US" b="1" dirty="0" smtClean="0"/>
              <a:t>same reporting dates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-The parent company uses </a:t>
            </a:r>
            <a:r>
              <a:rPr lang="en-US" b="1" dirty="0" smtClean="0"/>
              <a:t>the equity method </a:t>
            </a:r>
            <a:r>
              <a:rPr lang="en-US" dirty="0" smtClean="0"/>
              <a:t>in its books to account for the investment in the subsidiary to reflect the results of the announced consolidated financial statements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c- Non-Controlling Interest</a:t>
            </a:r>
          </a:p>
          <a:p>
            <a:pPr>
              <a:buNone/>
            </a:pPr>
            <a:r>
              <a:rPr lang="en-US" dirty="0" smtClean="0"/>
              <a:t>A parent presents non-controlling interests in its consolidated statement of financial position within equity, separately from the equity of </a:t>
            </a:r>
            <a:r>
              <a:rPr lang="en-US" dirty="0" smtClean="0"/>
              <a:t>the owners </a:t>
            </a:r>
            <a:r>
              <a:rPr lang="en-US" dirty="0" smtClean="0"/>
              <a:t>of the parent.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d.Loss</a:t>
            </a:r>
            <a:r>
              <a:rPr lang="en-US" b="1" dirty="0" smtClean="0">
                <a:solidFill>
                  <a:srgbClr val="FF0000"/>
                </a:solidFill>
              </a:rPr>
              <a:t> of control of the parent company over the subsidiary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If a parent company ceases to have a controlling financial interest in a subsidiary, the parent is required to deconsolidate the subsidiary as of the date on which its control ceased.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Case study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Company A owns 80% of the capital of Company C , knowing that A controls C. If you know that the financial position statement for each of A and C is presented as </a:t>
            </a:r>
            <a:r>
              <a:rPr lang="en-US" dirty="0" err="1" smtClean="0"/>
              <a:t>follows:see</a:t>
            </a:r>
            <a:r>
              <a:rPr lang="en-US" dirty="0" smtClean="0"/>
              <a:t> next slide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Required</a:t>
            </a:r>
            <a:r>
              <a:rPr lang="en-US" b="1" dirty="0" smtClean="0"/>
              <a:t>-</a:t>
            </a:r>
            <a:r>
              <a:rPr lang="en-US" dirty="0" smtClean="0"/>
              <a:t> Prepare the consolidated statement of financial position of the group (AC) in accordance with IFRS10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1138</Words>
  <Application>Microsoft Office PowerPoint</Application>
  <PresentationFormat>Affichage à l'écran (4:3)</PresentationFormat>
  <Paragraphs>241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SAMI OMEIRI</cp:lastModifiedBy>
  <cp:revision>51</cp:revision>
  <dcterms:created xsi:type="dcterms:W3CDTF">2024-11-11T04:11:53Z</dcterms:created>
  <dcterms:modified xsi:type="dcterms:W3CDTF">2024-11-12T05:24:18Z</dcterms:modified>
</cp:coreProperties>
</file>