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86" r:id="rId1"/>
  </p:sldMasterIdLst>
  <p:sldIdLst>
    <p:sldId id="310" r:id="rId2"/>
    <p:sldId id="311" r:id="rId3"/>
    <p:sldId id="281" r:id="rId4"/>
    <p:sldId id="283" r:id="rId5"/>
    <p:sldId id="284" r:id="rId6"/>
    <p:sldId id="285" r:id="rId7"/>
    <p:sldId id="287" r:id="rId8"/>
    <p:sldId id="286" r:id="rId9"/>
    <p:sldId id="288" r:id="rId10"/>
    <p:sldId id="289" r:id="rId11"/>
    <p:sldId id="290" r:id="rId12"/>
    <p:sldId id="291" r:id="rId13"/>
    <p:sldId id="292" r:id="rId14"/>
    <p:sldId id="303" r:id="rId15"/>
  </p:sldIdLst>
  <p:sldSz cx="9144000" cy="6858000" type="screen4x3"/>
  <p:notesSz cx="6858000" cy="9144000"/>
  <p:defaultTextStyle>
    <a:defPPr>
      <a:defRPr lang="fr-D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265" autoAdjust="0"/>
    <p:restoredTop sz="94660"/>
  </p:normalViewPr>
  <p:slideViewPr>
    <p:cSldViewPr>
      <p:cViewPr varScale="1">
        <p:scale>
          <a:sx n="76" d="100"/>
          <a:sy n="76" d="100"/>
        </p:scale>
        <p:origin x="1061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C7F759C-9DCF-4DBE-9935-8CF7D14C2B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fr-DZ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C5549AB-AA76-489A-973E-D430CDB960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fr-DZ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831A84A-1185-440D-AA5D-1E8DDBC84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AC283-2256-4A1B-8C86-2599EA1FA566}" type="datetimeFigureOut">
              <a:rPr lang="fr-FR" smtClean="0"/>
              <a:pPr/>
              <a:t>22/10/2024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755BBE1-9B00-470B-9F6E-0B0CEA9FC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F14334B-5C4B-4D35-BBCC-923CBB4FE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45E52-9BFE-4F9B-9F25-5A71850403D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1686598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C2E4CB1-4A7D-4A43-933D-5DD85E17F8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DZ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5AE8E95-8BFE-4905-97F4-20654AEC42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DZ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42A094A-0384-483A-A492-C1A1B21D53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AC283-2256-4A1B-8C86-2599EA1FA566}" type="datetimeFigureOut">
              <a:rPr lang="fr-FR" smtClean="0"/>
              <a:pPr/>
              <a:t>22/10/2024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651DEEA-0B04-4F74-855E-33970CF32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78B6B3C-8CA5-483E-A29D-F816B02F5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45E52-9BFE-4F9B-9F25-5A71850403D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0353023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E1626218-3AF4-46DA-8503-03968F0B94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DZ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F1FFABF-94F6-4941-94A3-D434EBC25B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DZ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8C54A92-3227-4478-ADE0-429F73D34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AC283-2256-4A1B-8C86-2599EA1FA566}" type="datetimeFigureOut">
              <a:rPr lang="fr-FR" smtClean="0"/>
              <a:pPr/>
              <a:t>22/10/2024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E0CF654-07AD-4044-8DCA-821D9DC1E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A2663BE-AF15-4784-B843-7979D480C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45E52-9BFE-4F9B-9F25-5A71850403D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1617733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9BE8957-B5AF-4FFE-9E23-E07B735B81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DZ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6446E1C-55A6-4C8F-ABE0-039E995ABD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DZ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A16AE0B-E472-4AE9-B5EC-AAEC324427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AC283-2256-4A1B-8C86-2599EA1FA566}" type="datetimeFigureOut">
              <a:rPr lang="fr-FR" smtClean="0"/>
              <a:pPr/>
              <a:t>22/10/2024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1A643EA-0B8C-4639-99FD-3E34F2972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FB9D856-4FAE-4C7D-945E-CFC95299CD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45E52-9BFE-4F9B-9F25-5A71850403D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1515813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F8B2674-B42C-45F9-8D17-E28F1C413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fr-DZ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CAF26CC-48EA-4792-B88E-FB8145A663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0FC0362-C7E4-4BEA-8E5E-AAAB344638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AC283-2256-4A1B-8C86-2599EA1FA566}" type="datetimeFigureOut">
              <a:rPr lang="fr-FR" smtClean="0"/>
              <a:pPr/>
              <a:t>22/10/2024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14396D4-F96E-4080-B1FA-E0097F4B2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F14A854-08C5-4985-9C39-350B8A73E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45E52-9BFE-4F9B-9F25-5A71850403D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6191960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82A3A20-C87C-4079-8B12-9CBE88FB9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DZ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9C4E7B7-1932-46EE-A28A-BF0C1DF34B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DZ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E543B99-0E90-4B9D-86BD-930B52DBEB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DZ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E91D236-CB1B-43B6-9A5B-901A52C3C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AC283-2256-4A1B-8C86-2599EA1FA566}" type="datetimeFigureOut">
              <a:rPr lang="fr-FR" smtClean="0"/>
              <a:pPr/>
              <a:t>22/10/2024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CCA4D7C-08C5-4216-8693-EBED2D1D3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E11B77E-C1DD-4622-A5C7-8A3A78BBF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45E52-9BFE-4F9B-9F25-5A71850403D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0022652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9EE49E-7FEB-40E5-B829-EC9CF821AC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DZ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03321F6-BE16-4483-9EB4-5F1E3D976F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6BF777A-B4FC-49B2-8CA2-E5D32B7045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DZ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30C0EEA-F312-454F-ABA5-9A9151967B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3F23EAB-723F-45F0-99A2-160D614994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DZ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29E7635-61E0-42EC-981D-4A16627E68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AC283-2256-4A1B-8C86-2599EA1FA566}" type="datetimeFigureOut">
              <a:rPr lang="fr-FR" smtClean="0"/>
              <a:pPr/>
              <a:t>22/10/2024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C1B4BD81-088D-400F-B4D6-82EE422CE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308A5C6-B88B-4C11-ACD3-98C4B922D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45E52-9BFE-4F9B-9F25-5A71850403D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9622477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CECA89B-9F61-4FFA-BBB5-0CA4124C2A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DZ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7AD91F98-D2D1-45E4-A801-A30DFDBA55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AC283-2256-4A1B-8C86-2599EA1FA566}" type="datetimeFigureOut">
              <a:rPr lang="fr-FR" smtClean="0"/>
              <a:pPr/>
              <a:t>22/10/2024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E4F03AB-0CC2-412C-9BA1-1E798083D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FCBA3CE-75A3-4364-A166-1FB8D2D4D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45E52-9BFE-4F9B-9F25-5A71850403D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9982301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5C2E1C06-257F-415E-9D97-B7E92CD74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AC283-2256-4A1B-8C86-2599EA1FA566}" type="datetimeFigureOut">
              <a:rPr lang="fr-FR" smtClean="0"/>
              <a:pPr/>
              <a:t>22/10/2024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8E6AB8E-4FAE-4D26-B636-1EC16F27A9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C0CDF2C-E5CC-4D85-BE53-79F879192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45E52-9BFE-4F9B-9F25-5A71850403D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9995264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85DD16-91DB-4D43-B5EA-5D7883A1EF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fr-DZ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DDFBDEF-3FD0-4019-B7DD-0C7B7E702C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DZ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F6231BA-246C-4E5E-91CE-23BAD1099D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0199982-673D-437A-A033-14F68034C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AC283-2256-4A1B-8C86-2599EA1FA566}" type="datetimeFigureOut">
              <a:rPr lang="fr-FR" smtClean="0"/>
              <a:pPr/>
              <a:t>22/10/2024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466FB21-E275-4CF3-A82B-9C837DBC0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267B307-397E-4228-AFFF-85D118D46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45E52-9BFE-4F9B-9F25-5A71850403D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1179059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44D5793-9782-4115-92E5-B6127B485C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fr-DZ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A07F5228-8FAA-4E20-9695-B4D205689C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fr-DZ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334FD80-9B9C-4F70-8298-64D471B7FA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91E6040-5BF0-450D-A5E3-35291E6AF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AC283-2256-4A1B-8C86-2599EA1FA566}" type="datetimeFigureOut">
              <a:rPr lang="fr-FR" smtClean="0"/>
              <a:pPr/>
              <a:t>22/10/2024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4724F5F-6F88-4FC3-8E6F-AF30E4A6B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0413A14-168A-4011-A518-102EA1C2D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45E52-9BFE-4F9B-9F25-5A71850403D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5023389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6C05487C-F263-4D09-A60D-67EF361AF3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DZ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2BE0AED-949D-432E-A2B9-8338F78910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DZ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9EF77C0-CF79-4B15-BA26-2FA13608EA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8AC283-2256-4A1B-8C86-2599EA1FA566}" type="datetimeFigureOut">
              <a:rPr lang="fr-FR" smtClean="0"/>
              <a:pPr/>
              <a:t>22/10/2024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E02E863-6E9D-45F1-88B8-051D5058C3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B6048F2-68AC-4D4D-BF9B-96CC3B586A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945E52-9BFE-4F9B-9F25-5A71850403D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7462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ransition spd="slow">
    <p:fade/>
  </p:transition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D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FA380340-8A9F-4E45-932C-191E35195B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" y="1557495"/>
            <a:ext cx="9164096" cy="3165858"/>
          </a:xfrm>
        </p:spPr>
        <p:txBody>
          <a:bodyPr>
            <a:normAutofit/>
          </a:bodyPr>
          <a:lstStyle/>
          <a:p>
            <a:endParaRPr lang="ar-SA" sz="4050" b="1" dirty="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ar-SA" sz="4050" b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الأساليب الكمية في التسويق 1</a:t>
            </a:r>
            <a:endParaRPr lang="fr-FR" sz="4050" b="1" dirty="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405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Méthodes Quantitatives en Marketing 1</a:t>
            </a:r>
            <a:endParaRPr lang="ar-SA" sz="4050" b="1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ar-SA" sz="4050" b="1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ar-SA" sz="3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من إعداد: </a:t>
            </a:r>
            <a:r>
              <a:rPr lang="ar-SA" sz="3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د.بن</a:t>
            </a:r>
            <a:r>
              <a:rPr lang="ar-SA" sz="3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عيدة إيمان</a:t>
            </a:r>
            <a:endParaRPr lang="fr-FR" sz="3000" b="1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4DEC6889-22A4-46CC-B8CD-561F93B43B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2761" y="3605338"/>
            <a:ext cx="1223957" cy="1035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639194"/>
      </p:ext>
    </p:extLst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16632"/>
                <a:ext cx="8147248" cy="6624736"/>
              </a:xfrm>
            </p:spPr>
            <p:txBody>
              <a:bodyPr>
                <a:normAutofit/>
              </a:bodyPr>
              <a:lstStyle/>
              <a:p>
                <a:pPr algn="just" rtl="1">
                  <a:lnSpc>
                    <a:spcPct val="150000"/>
                  </a:lnSpc>
                </a:pPr>
                <a:r>
                  <a:rPr lang="ar-SA" dirty="0"/>
                  <a:t>مثال: </a:t>
                </a:r>
                <a:r>
                  <a:rPr lang="fr-FR" dirty="0"/>
                  <a:t> </a:t>
                </a:r>
                <a:r>
                  <a:rPr lang="ar-SA" dirty="0"/>
                  <a:t>حيث </a:t>
                </a:r>
                <a:r>
                  <a:rPr lang="fr-FR" dirty="0"/>
                  <a:t>N=3</a:t>
                </a:r>
                <a:endParaRPr lang="ar-SA" dirty="0"/>
              </a:p>
              <a:p>
                <a:pPr marL="0" indent="0" algn="just" rtl="1">
                  <a:lnSpc>
                    <a:spcPct val="150000"/>
                  </a:lnSpc>
                  <a:buNone/>
                </a:pPr>
                <a:endParaRPr lang="ar-SA" dirty="0"/>
              </a:p>
              <a:p>
                <a:pPr marL="0" indent="0" algn="just" rtl="1">
                  <a:lnSpc>
                    <a:spcPct val="150000"/>
                  </a:lnSpc>
                  <a:buNone/>
                </a:pPr>
                <a:endParaRPr lang="ar-SA" dirty="0"/>
              </a:p>
              <a:p>
                <a:pPr marL="0" indent="0" algn="just" rtl="1">
                  <a:lnSpc>
                    <a:spcPct val="150000"/>
                  </a:lnSpc>
                  <a:buNone/>
                </a:pPr>
                <a:endParaRPr lang="ar-SA" dirty="0"/>
              </a:p>
              <a:p>
                <a:pPr marL="0" indent="0" algn="just" rtl="1">
                  <a:lnSpc>
                    <a:spcPct val="150000"/>
                  </a:lnSpc>
                  <a:buNone/>
                </a:pPr>
                <a:endParaRPr lang="ar-SA" dirty="0"/>
              </a:p>
              <a:p>
                <a:pPr marL="0" indent="0" algn="just" rtl="1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en-US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accPr>
                            <m:e>
                              <m:r>
                                <a:rPr lang="en-US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𝑥</m:t>
                              </m:r>
                            </m:e>
                          </m:acc>
                        </m:e>
                        <m:sub>
                          <m:r>
                            <a:rPr 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1</m:t>
                          </m:r>
                        </m:sub>
                      </m:sSub>
                      <m:r>
                        <a:rPr lang="en-US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f>
                        <m:fPr>
                          <m:ctrlPr>
                            <a:rPr lang="en-US" b="1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1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𝒔</m:t>
                              </m:r>
                            </m:e>
                            <m:sub>
                              <m:r>
                                <a:rPr lang="en-US" b="1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𝒕</m:t>
                              </m:r>
                              <m:r>
                                <a:rPr lang="en-US" b="1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−</m:t>
                              </m:r>
                              <m:r>
                                <a:rPr lang="en-US" b="1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𝟏</m:t>
                              </m:r>
                            </m:sub>
                          </m:sSub>
                          <m:r>
                            <a:rPr lang="fr-FR" b="1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b="1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𝒔</m:t>
                              </m:r>
                            </m:e>
                            <m:sub>
                              <m:r>
                                <a:rPr lang="en-US" b="1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𝒕</m:t>
                              </m:r>
                              <m:r>
                                <a:rPr lang="en-US" b="1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−</m:t>
                              </m:r>
                              <m:r>
                                <a:rPr lang="fr-FR" b="1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𝟐</m:t>
                              </m:r>
                            </m:sub>
                          </m:sSub>
                          <m:r>
                            <a:rPr lang="fr-FR" b="1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b="1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𝒔</m:t>
                              </m:r>
                            </m:e>
                            <m:sub>
                              <m:r>
                                <a:rPr lang="en-US" b="1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𝒕</m:t>
                              </m:r>
                              <m:r>
                                <a:rPr lang="en-US" b="1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−</m:t>
                              </m:r>
                              <m:r>
                                <a:rPr lang="fr-FR" b="1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𝟑</m:t>
                              </m:r>
                            </m:sub>
                          </m:sSub>
                        </m:num>
                        <m:den>
                          <m:r>
                            <a:rPr lang="fr-FR" b="1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𝑵</m:t>
                          </m:r>
                        </m:den>
                      </m:f>
                      <m:r>
                        <a:rPr lang="fr-FR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fr-FR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2000</m:t>
                          </m:r>
                          <m:r>
                            <a:rPr lang="fr-FR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+</m:t>
                          </m:r>
                          <m:r>
                            <a:rPr lang="fr-FR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1500</m:t>
                          </m:r>
                          <m:r>
                            <a:rPr lang="fr-FR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+</m:t>
                          </m:r>
                          <m:r>
                            <a:rPr lang="fr-FR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1600</m:t>
                          </m:r>
                        </m:num>
                        <m:den>
                          <m:r>
                            <a:rPr lang="fr-FR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3</m:t>
                          </m:r>
                        </m:den>
                      </m:f>
                      <m:r>
                        <a:rPr lang="ar-SA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ar-SA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1700</m:t>
                      </m:r>
                    </m:oMath>
                  </m:oMathPara>
                </a14:m>
                <a:endParaRPr lang="ar-SA" b="0" i="1" dirty="0">
                  <a:latin typeface="Cambria Math" panose="02040503050406030204" pitchFamily="18" charset="0"/>
                  <a:sym typeface="Wingdings" panose="05000000000000000000" pitchFamily="2" charset="2"/>
                </a:endParaRPr>
              </a:p>
              <a:p>
                <a:pPr marL="0" indent="0" algn="just" rtl="1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en-US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accPr>
                            <m:e>
                              <m:r>
                                <a:rPr lang="en-US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𝑥</m:t>
                              </m:r>
                            </m:e>
                          </m:acc>
                        </m:e>
                        <m:sub>
                          <m:r>
                            <a:rPr lang="ar-SA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b>
                      </m:sSub>
                      <m:r>
                        <a:rPr lang="en-US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f>
                        <m:fPr>
                          <m:ctrlPr>
                            <a:rPr lang="en-US" b="1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1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𝒔</m:t>
                              </m:r>
                            </m:e>
                            <m:sub>
                              <m:r>
                                <a:rPr lang="en-US" b="1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𝒕</m:t>
                              </m:r>
                              <m:r>
                                <a:rPr lang="en-US" b="1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−</m:t>
                              </m:r>
                              <m:r>
                                <a:rPr lang="ar-SA" b="1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𝟐</m:t>
                              </m:r>
                            </m:sub>
                          </m:sSub>
                          <m:r>
                            <a:rPr lang="fr-FR" b="1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b="1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𝒔</m:t>
                              </m:r>
                            </m:e>
                            <m:sub>
                              <m:r>
                                <a:rPr lang="en-US" b="1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𝒕</m:t>
                              </m:r>
                              <m:r>
                                <a:rPr lang="en-US" b="1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−</m:t>
                              </m:r>
                              <m:r>
                                <a:rPr lang="ar-SA" b="1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𝟑</m:t>
                              </m:r>
                            </m:sub>
                          </m:sSub>
                          <m:r>
                            <a:rPr lang="fr-FR" b="1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b="1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𝒔</m:t>
                              </m:r>
                            </m:e>
                            <m:sub>
                              <m:r>
                                <a:rPr lang="en-US" b="1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𝒕</m:t>
                              </m:r>
                              <m:r>
                                <a:rPr lang="en-US" b="1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−</m:t>
                              </m:r>
                              <m:r>
                                <a:rPr lang="ar-SA" b="1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𝟒</m:t>
                              </m:r>
                            </m:sub>
                          </m:sSub>
                        </m:num>
                        <m:den>
                          <m:r>
                            <a:rPr lang="fr-FR" b="1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𝑵</m:t>
                          </m:r>
                        </m:den>
                      </m:f>
                      <m:r>
                        <a:rPr lang="fr-FR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ar-SA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1500</m:t>
                          </m:r>
                          <m:r>
                            <a:rPr lang="ar-SA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+</m:t>
                          </m:r>
                          <m:r>
                            <a:rPr lang="ar-SA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1600</m:t>
                          </m:r>
                          <m:r>
                            <a:rPr lang="ar-SA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+</m:t>
                          </m:r>
                          <m:r>
                            <a:rPr lang="ar-SA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1700</m:t>
                          </m:r>
                        </m:num>
                        <m:den>
                          <m:r>
                            <a:rPr lang="fr-FR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3</m:t>
                          </m:r>
                        </m:den>
                      </m:f>
                      <m:r>
                        <a:rPr lang="ar-SA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ar-SA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1600</m:t>
                      </m:r>
                    </m:oMath>
                  </m:oMathPara>
                </a14:m>
                <a:endParaRPr lang="ar-SA" b="0" i="1" dirty="0">
                  <a:latin typeface="Cambria Math" panose="02040503050406030204" pitchFamily="18" charset="0"/>
                  <a:sym typeface="Wingdings" panose="05000000000000000000" pitchFamily="2" charset="2"/>
                </a:endParaRPr>
              </a:p>
              <a:p>
                <a:pPr marL="0" indent="0" algn="just" rtl="1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en-US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accPr>
                            <m:e>
                              <m:r>
                                <a:rPr lang="en-US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𝑥</m:t>
                              </m:r>
                            </m:e>
                          </m:acc>
                        </m:e>
                        <m:sub>
                          <m:r>
                            <a:rPr lang="ar-SA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3</m:t>
                          </m:r>
                        </m:sub>
                      </m:sSub>
                      <m:r>
                        <a:rPr lang="en-US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f>
                        <m:fPr>
                          <m:ctrlPr>
                            <a:rPr lang="en-US" b="1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1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𝒔</m:t>
                              </m:r>
                            </m:e>
                            <m:sub>
                              <m:r>
                                <a:rPr lang="en-US" b="1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𝒕</m:t>
                              </m:r>
                              <m:r>
                                <a:rPr lang="en-US" b="1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−</m:t>
                              </m:r>
                              <m:r>
                                <a:rPr lang="ar-SA" b="1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𝟑</m:t>
                              </m:r>
                            </m:sub>
                          </m:sSub>
                          <m:r>
                            <a:rPr lang="fr-FR" b="1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b="1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𝒔</m:t>
                              </m:r>
                            </m:e>
                            <m:sub>
                              <m:r>
                                <a:rPr lang="en-US" b="1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𝒕</m:t>
                              </m:r>
                              <m:r>
                                <a:rPr lang="en-US" b="1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−</m:t>
                              </m:r>
                              <m:r>
                                <a:rPr lang="ar-SA" b="1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𝟒</m:t>
                              </m:r>
                            </m:sub>
                          </m:sSub>
                          <m:r>
                            <a:rPr lang="fr-FR" b="1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b="1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𝒔</m:t>
                              </m:r>
                            </m:e>
                            <m:sub>
                              <m:r>
                                <a:rPr lang="en-US" b="1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𝒕</m:t>
                              </m:r>
                              <m:r>
                                <a:rPr lang="en-US" b="1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−</m:t>
                              </m:r>
                              <m:r>
                                <a:rPr lang="ar-SA" b="1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𝟓</m:t>
                              </m:r>
                            </m:sub>
                          </m:sSub>
                        </m:num>
                        <m:den>
                          <m:r>
                            <a:rPr lang="fr-FR" b="1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𝑵</m:t>
                          </m:r>
                        </m:den>
                      </m:f>
                      <m:r>
                        <a:rPr lang="fr-FR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ar-SA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1600</m:t>
                          </m:r>
                          <m:r>
                            <a:rPr lang="ar-SA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+</m:t>
                          </m:r>
                          <m:r>
                            <a:rPr lang="ar-SA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1700</m:t>
                          </m:r>
                          <m:r>
                            <a:rPr lang="ar-SA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+</m:t>
                          </m:r>
                          <m:r>
                            <a:rPr lang="ar-SA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1800</m:t>
                          </m:r>
                        </m:num>
                        <m:den>
                          <m:r>
                            <a:rPr lang="fr-FR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3</m:t>
                          </m:r>
                        </m:den>
                      </m:f>
                      <m:r>
                        <a:rPr lang="ar-SA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ar-SA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1700</m:t>
                      </m:r>
                    </m:oMath>
                  </m:oMathPara>
                </a14:m>
                <a:endParaRPr lang="ar-SA" b="0" i="1" dirty="0">
                  <a:latin typeface="Cambria Math" panose="02040503050406030204" pitchFamily="18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457200" y="116632"/>
                <a:ext cx="8147248" cy="6624736"/>
              </a:xfrm>
              <a:blipFill>
                <a:blip r:embed="rId2"/>
                <a:stretch>
                  <a:fillRect r="-374"/>
                </a:stretch>
              </a:blipFill>
            </p:spPr>
            <p:txBody>
              <a:bodyPr/>
              <a:lstStyle/>
              <a:p>
                <a:r>
                  <a:rPr lang="fr-DZ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4CD29352-A2D0-4272-AF9D-70E76E813B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0825274"/>
              </p:ext>
            </p:extLst>
          </p:nvPr>
        </p:nvGraphicFramePr>
        <p:xfrm>
          <a:off x="683568" y="633224"/>
          <a:ext cx="5088566" cy="25030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4283">
                  <a:extLst>
                    <a:ext uri="{9D8B030D-6E8A-4147-A177-3AD203B41FA5}">
                      <a16:colId xmlns:a16="http://schemas.microsoft.com/office/drawing/2014/main" val="1271052712"/>
                    </a:ext>
                  </a:extLst>
                </a:gridCol>
                <a:gridCol w="2544283">
                  <a:extLst>
                    <a:ext uri="{9D8B030D-6E8A-4147-A177-3AD203B41FA5}">
                      <a16:colId xmlns:a16="http://schemas.microsoft.com/office/drawing/2014/main" val="3001306070"/>
                    </a:ext>
                  </a:extLst>
                </a:gridCol>
              </a:tblGrid>
              <a:tr h="420378">
                <a:tc>
                  <a:txBody>
                    <a:bodyPr/>
                    <a:lstStyle/>
                    <a:p>
                      <a:pPr algn="ctr"/>
                      <a:r>
                        <a:rPr lang="ar-SA" sz="2400" dirty="0">
                          <a:cs typeface="+mn-cs"/>
                        </a:rPr>
                        <a:t>السنوات</a:t>
                      </a:r>
                      <a:endParaRPr lang="fr-DZ" sz="2400" dirty="0">
                        <a:cs typeface="+mn-cs"/>
                      </a:endParaRP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>
                          <a:cs typeface="+mn-cs"/>
                        </a:rPr>
                        <a:t>المبيعات </a:t>
                      </a:r>
                      <a:r>
                        <a:rPr lang="fr-FR" sz="2400" dirty="0">
                          <a:cs typeface="+mn-cs"/>
                        </a:rPr>
                        <a:t>S</a:t>
                      </a:r>
                      <a:endParaRPr lang="fr-DZ" sz="2400" dirty="0">
                        <a:cs typeface="+mn-cs"/>
                      </a:endParaRP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5236008"/>
                  </a:ext>
                </a:extLst>
              </a:tr>
              <a:tr h="340973">
                <a:tc>
                  <a:txBody>
                    <a:bodyPr/>
                    <a:lstStyle/>
                    <a:p>
                      <a:pPr algn="ctr"/>
                      <a:r>
                        <a:rPr lang="ar-SA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</a:t>
                      </a:r>
                      <a:endParaRPr lang="fr-DZ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2000</a:t>
                      </a:r>
                      <a:endParaRPr lang="fr-DZ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8791607"/>
                  </a:ext>
                </a:extLst>
              </a:tr>
              <a:tr h="340973">
                <a:tc>
                  <a:txBody>
                    <a:bodyPr/>
                    <a:lstStyle/>
                    <a:p>
                      <a:pPr algn="ctr"/>
                      <a:r>
                        <a:rPr lang="ar-SA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</a:t>
                      </a:r>
                      <a:endParaRPr lang="fr-DZ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1500</a:t>
                      </a:r>
                      <a:endParaRPr lang="fr-DZ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3645160"/>
                  </a:ext>
                </a:extLst>
              </a:tr>
              <a:tr h="340973">
                <a:tc>
                  <a:txBody>
                    <a:bodyPr/>
                    <a:lstStyle/>
                    <a:p>
                      <a:pPr algn="ctr"/>
                      <a:r>
                        <a:rPr lang="ar-SA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</a:t>
                      </a:r>
                      <a:endParaRPr lang="fr-DZ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1600</a:t>
                      </a:r>
                      <a:endParaRPr lang="fr-DZ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5324586"/>
                  </a:ext>
                </a:extLst>
              </a:tr>
              <a:tr h="340973">
                <a:tc>
                  <a:txBody>
                    <a:bodyPr/>
                    <a:lstStyle/>
                    <a:p>
                      <a:pPr algn="ctr"/>
                      <a:r>
                        <a:rPr lang="ar-SA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  <a:endParaRPr lang="fr-DZ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1700</a:t>
                      </a:r>
                      <a:endParaRPr lang="fr-DZ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9561448"/>
                  </a:ext>
                </a:extLst>
              </a:tr>
              <a:tr h="340973">
                <a:tc>
                  <a:txBody>
                    <a:bodyPr/>
                    <a:lstStyle/>
                    <a:p>
                      <a:pPr algn="ctr"/>
                      <a:r>
                        <a:rPr lang="ar-SA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fr-F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1800</a:t>
                      </a:r>
                      <a:endParaRPr lang="fr-DZ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802255"/>
                  </a:ext>
                </a:extLst>
              </a:tr>
              <a:tr h="340973">
                <a:tc>
                  <a:txBody>
                    <a:bodyPr/>
                    <a:lstStyle/>
                    <a:p>
                      <a:pPr algn="ctr"/>
                      <a:r>
                        <a:rPr lang="ar-SA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fr-F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fr-DZ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96450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5261870"/>
      </p:ext>
    </p:extLst>
  </p:cSld>
  <p:clrMapOvr>
    <a:masterClrMapping/>
  </p:clrMapOvr>
  <p:transition spd="slow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6632"/>
            <a:ext cx="8147248" cy="6624736"/>
          </a:xfrm>
        </p:spPr>
        <p:txBody>
          <a:bodyPr>
            <a:normAutofit fontScale="92500" lnSpcReduction="10000"/>
          </a:bodyPr>
          <a:lstStyle/>
          <a:p>
            <a:pPr algn="just" rtl="1">
              <a:lnSpc>
                <a:spcPct val="150000"/>
              </a:lnSpc>
            </a:pPr>
            <a:r>
              <a:rPr lang="ar-SA" dirty="0"/>
              <a:t>مثال: </a:t>
            </a:r>
            <a:r>
              <a:rPr lang="fr-FR" dirty="0"/>
              <a:t> </a:t>
            </a:r>
            <a:r>
              <a:rPr lang="ar-SA" dirty="0"/>
              <a:t>حيث </a:t>
            </a:r>
            <a:r>
              <a:rPr lang="fr-FR" dirty="0"/>
              <a:t>N=3</a:t>
            </a:r>
            <a:endParaRPr lang="ar-SA" dirty="0"/>
          </a:p>
          <a:p>
            <a:pPr marL="0" indent="0" algn="just" rtl="1">
              <a:lnSpc>
                <a:spcPct val="150000"/>
              </a:lnSpc>
              <a:buNone/>
            </a:pPr>
            <a:endParaRPr lang="ar-SA" dirty="0"/>
          </a:p>
          <a:p>
            <a:pPr marL="0" indent="0" algn="just" rtl="1">
              <a:lnSpc>
                <a:spcPct val="150000"/>
              </a:lnSpc>
              <a:buNone/>
            </a:pPr>
            <a:endParaRPr lang="ar-SA" dirty="0"/>
          </a:p>
          <a:p>
            <a:pPr marL="0" indent="0" algn="just" rtl="1">
              <a:lnSpc>
                <a:spcPct val="150000"/>
              </a:lnSpc>
              <a:buNone/>
            </a:pPr>
            <a:endParaRPr lang="ar-SA" dirty="0"/>
          </a:p>
          <a:p>
            <a:pPr marL="0" indent="0" algn="just" rtl="1">
              <a:lnSpc>
                <a:spcPct val="150000"/>
              </a:lnSpc>
              <a:buNone/>
            </a:pPr>
            <a:endParaRPr lang="ar-SA" dirty="0"/>
          </a:p>
          <a:p>
            <a:pPr marL="0" indent="0" algn="just" rtl="1">
              <a:lnSpc>
                <a:spcPct val="150000"/>
              </a:lnSpc>
              <a:buNone/>
            </a:pPr>
            <a:r>
              <a:rPr lang="ar-SA" b="1" dirty="0">
                <a:latin typeface="Cambria Math" panose="02040503050406030204" pitchFamily="18" charset="0"/>
                <a:sym typeface="Wingdings" panose="05000000000000000000" pitchFamily="2" charset="2"/>
              </a:rPr>
              <a:t>حساب الإنحراف المطلق:</a:t>
            </a:r>
          </a:p>
          <a:p>
            <a:pPr marL="0" indent="0" algn="just" rtl="1">
              <a:lnSpc>
                <a:spcPct val="150000"/>
              </a:lnSpc>
              <a:buNone/>
            </a:pPr>
            <a:r>
              <a:rPr lang="ar-SA" b="1" dirty="0">
                <a:latin typeface="Cambria Math" panose="02040503050406030204" pitchFamily="18" charset="0"/>
                <a:sym typeface="Wingdings" panose="05000000000000000000" pitchFamily="2" charset="2"/>
              </a:rPr>
              <a:t>الإنحراف المطلق = الطلب الحقيقي – الطلب المتوقع.</a:t>
            </a:r>
          </a:p>
          <a:p>
            <a:pPr marL="0" indent="0" algn="just" rtl="1">
              <a:lnSpc>
                <a:spcPct val="150000"/>
              </a:lnSpc>
              <a:buNone/>
            </a:pPr>
            <a:r>
              <a:rPr lang="ar-SA" dirty="0">
                <a:latin typeface="Cambria Math" panose="02040503050406030204" pitchFamily="18" charset="0"/>
                <a:sym typeface="Wingdings" panose="05000000000000000000" pitchFamily="2" charset="2"/>
              </a:rPr>
              <a:t>الانحراف المطلق لأول مجال = 2000 – 1700 = 300 يمكن أن تزيد المبيعات بـ 300 وحدة على الأكثر.</a:t>
            </a:r>
          </a:p>
          <a:p>
            <a:pPr marL="0" indent="0" algn="just" rtl="1">
              <a:lnSpc>
                <a:spcPct val="150000"/>
              </a:lnSpc>
              <a:buNone/>
            </a:pPr>
            <a:r>
              <a:rPr lang="ar-SA" dirty="0">
                <a:latin typeface="Cambria Math" panose="02040503050406030204" pitchFamily="18" charset="0"/>
                <a:sym typeface="Wingdings" panose="05000000000000000000" pitchFamily="2" charset="2"/>
              </a:rPr>
              <a:t>الانحراف المطلق لثاني مجال = 1500 – 1600 = 100- يمكن أن تنقص المبيعات بـ 100 وحدة على الأكثر.</a:t>
            </a:r>
          </a:p>
          <a:p>
            <a:pPr marL="0" indent="0" algn="just" rtl="1">
              <a:lnSpc>
                <a:spcPct val="150000"/>
              </a:lnSpc>
              <a:buNone/>
            </a:pPr>
            <a:r>
              <a:rPr lang="ar-SA" dirty="0">
                <a:latin typeface="Cambria Math" panose="02040503050406030204" pitchFamily="18" charset="0"/>
                <a:sym typeface="Wingdings" panose="05000000000000000000" pitchFamily="2" charset="2"/>
              </a:rPr>
              <a:t>الانحراف المطلق لثالث مجال = 1600 – 1700 = 100- يمكن أن تنقص المبيعات بـ 100 وحدة على الأكثر.</a:t>
            </a:r>
          </a:p>
          <a:p>
            <a:pPr marL="0" indent="0" algn="just" rtl="1">
              <a:lnSpc>
                <a:spcPct val="150000"/>
              </a:lnSpc>
              <a:buNone/>
            </a:pPr>
            <a:endParaRPr lang="ar-SA" b="0" i="1" dirty="0">
              <a:latin typeface="Cambria Math" panose="02040503050406030204" pitchFamily="18" charset="0"/>
              <a:sym typeface="Wingdings" panose="05000000000000000000" pitchFamily="2" charset="2"/>
            </a:endParaRPr>
          </a:p>
        </p:txBody>
      </p:sp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4CD29352-A2D0-4272-AF9D-70E76E813B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2363925"/>
              </p:ext>
            </p:extLst>
          </p:nvPr>
        </p:nvGraphicFramePr>
        <p:xfrm>
          <a:off x="683568" y="201176"/>
          <a:ext cx="5088566" cy="25030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4283">
                  <a:extLst>
                    <a:ext uri="{9D8B030D-6E8A-4147-A177-3AD203B41FA5}">
                      <a16:colId xmlns:a16="http://schemas.microsoft.com/office/drawing/2014/main" val="1271052712"/>
                    </a:ext>
                  </a:extLst>
                </a:gridCol>
                <a:gridCol w="2544283">
                  <a:extLst>
                    <a:ext uri="{9D8B030D-6E8A-4147-A177-3AD203B41FA5}">
                      <a16:colId xmlns:a16="http://schemas.microsoft.com/office/drawing/2014/main" val="3001306070"/>
                    </a:ext>
                  </a:extLst>
                </a:gridCol>
              </a:tblGrid>
              <a:tr h="420378">
                <a:tc>
                  <a:txBody>
                    <a:bodyPr/>
                    <a:lstStyle/>
                    <a:p>
                      <a:pPr algn="ctr"/>
                      <a:r>
                        <a:rPr lang="ar-SA" sz="2400" dirty="0">
                          <a:cs typeface="+mn-cs"/>
                        </a:rPr>
                        <a:t>السنوات</a:t>
                      </a:r>
                      <a:endParaRPr lang="fr-DZ" sz="2400" dirty="0">
                        <a:cs typeface="+mn-cs"/>
                      </a:endParaRP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>
                          <a:cs typeface="+mn-cs"/>
                        </a:rPr>
                        <a:t>المبيعات </a:t>
                      </a:r>
                      <a:r>
                        <a:rPr lang="fr-FR" sz="2400" dirty="0">
                          <a:cs typeface="+mn-cs"/>
                        </a:rPr>
                        <a:t>S</a:t>
                      </a:r>
                      <a:endParaRPr lang="fr-DZ" sz="2400" dirty="0">
                        <a:cs typeface="+mn-cs"/>
                      </a:endParaRP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5236008"/>
                  </a:ext>
                </a:extLst>
              </a:tr>
              <a:tr h="340973">
                <a:tc>
                  <a:txBody>
                    <a:bodyPr/>
                    <a:lstStyle/>
                    <a:p>
                      <a:pPr algn="ctr"/>
                      <a:r>
                        <a:rPr lang="ar-SA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</a:t>
                      </a:r>
                      <a:endParaRPr lang="fr-DZ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2000</a:t>
                      </a:r>
                      <a:endParaRPr lang="fr-DZ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8791607"/>
                  </a:ext>
                </a:extLst>
              </a:tr>
              <a:tr h="340973">
                <a:tc>
                  <a:txBody>
                    <a:bodyPr/>
                    <a:lstStyle/>
                    <a:p>
                      <a:pPr algn="ctr"/>
                      <a:r>
                        <a:rPr lang="ar-SA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</a:t>
                      </a:r>
                      <a:endParaRPr lang="fr-DZ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1500</a:t>
                      </a:r>
                      <a:endParaRPr lang="fr-DZ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3645160"/>
                  </a:ext>
                </a:extLst>
              </a:tr>
              <a:tr h="340973">
                <a:tc>
                  <a:txBody>
                    <a:bodyPr/>
                    <a:lstStyle/>
                    <a:p>
                      <a:pPr algn="ctr"/>
                      <a:r>
                        <a:rPr lang="ar-SA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</a:t>
                      </a:r>
                      <a:endParaRPr lang="fr-DZ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1600</a:t>
                      </a:r>
                      <a:endParaRPr lang="fr-DZ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5324586"/>
                  </a:ext>
                </a:extLst>
              </a:tr>
              <a:tr h="340973">
                <a:tc>
                  <a:txBody>
                    <a:bodyPr/>
                    <a:lstStyle/>
                    <a:p>
                      <a:pPr algn="ctr"/>
                      <a:r>
                        <a:rPr lang="ar-SA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  <a:endParaRPr lang="fr-DZ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1700</a:t>
                      </a:r>
                      <a:endParaRPr lang="fr-DZ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9561448"/>
                  </a:ext>
                </a:extLst>
              </a:tr>
              <a:tr h="340973">
                <a:tc>
                  <a:txBody>
                    <a:bodyPr/>
                    <a:lstStyle/>
                    <a:p>
                      <a:pPr algn="ctr"/>
                      <a:r>
                        <a:rPr lang="ar-SA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fr-F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1800</a:t>
                      </a:r>
                      <a:endParaRPr lang="fr-DZ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802255"/>
                  </a:ext>
                </a:extLst>
              </a:tr>
              <a:tr h="340973">
                <a:tc>
                  <a:txBody>
                    <a:bodyPr/>
                    <a:lstStyle/>
                    <a:p>
                      <a:pPr algn="ctr"/>
                      <a:r>
                        <a:rPr lang="ar-SA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fr-F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fr-DZ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96450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6917772"/>
      </p:ext>
    </p:extLst>
  </p:cSld>
  <p:clrMapOvr>
    <a:masterClrMapping/>
  </p:clrMapOvr>
  <p:transition spd="slow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ar-JO" sz="3200" b="1" dirty="0"/>
              <a:t>أسلوب </a:t>
            </a:r>
            <a:r>
              <a:rPr lang="ar-SA" sz="3200" b="1" dirty="0"/>
              <a:t>الأوساط الحسابية</a:t>
            </a:r>
            <a:br>
              <a:rPr lang="ar-JO" sz="3200" b="1" dirty="0"/>
            </a:br>
            <a:r>
              <a:rPr lang="en-US" sz="3200" b="1" dirty="0"/>
              <a:t>Arithmetic Mean method</a:t>
            </a:r>
            <a:endParaRPr lang="fr-FR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>
              <a:xfrm>
                <a:off x="251520" y="1628800"/>
                <a:ext cx="8496944" cy="5112568"/>
              </a:xfrm>
            </p:spPr>
            <p:txBody>
              <a:bodyPr>
                <a:normAutofit/>
              </a:bodyPr>
              <a:lstStyle/>
              <a:p>
                <a:pPr algn="just" rtl="1">
                  <a:lnSpc>
                    <a:spcPct val="150000"/>
                  </a:lnSpc>
                </a:pPr>
                <a:r>
                  <a:rPr lang="ar-SA" dirty="0"/>
                  <a:t>الوسط الحسابي المتحرك:</a:t>
                </a:r>
              </a:p>
              <a:p>
                <a:pPr algn="just" rtl="1">
                  <a:lnSpc>
                    <a:spcPct val="150000"/>
                  </a:lnSpc>
                </a:pPr>
                <a:r>
                  <a:rPr lang="ar-SA" dirty="0"/>
                  <a:t>ب- الوسط الحسابي المتحرك الموزون: (تكون فيه نسب مئوية)</a:t>
                </a:r>
              </a:p>
              <a:p>
                <a:pPr algn="just" rtl="1">
                  <a:lnSpc>
                    <a:spcPct val="150000"/>
                  </a:lnSpc>
                </a:pPr>
                <a:endParaRPr lang="fr-FR" dirty="0"/>
              </a:p>
              <a:p>
                <a:pPr marL="0" indent="0" algn="just" rtl="1">
                  <a:lnSpc>
                    <a:spcPct val="150000"/>
                  </a:lnSpc>
                  <a:buNone/>
                </a:pPr>
                <a:endParaRPr lang="fr-FR" b="1" dirty="0">
                  <a:sym typeface="Wingdings" panose="05000000000000000000" pitchFamily="2" charset="2"/>
                </a:endParaRPr>
              </a:p>
              <a:p>
                <a:pPr marL="0" indent="0" algn="just" rtl="1">
                  <a:lnSpc>
                    <a:spcPct val="150000"/>
                  </a:lnSpc>
                  <a:buNone/>
                </a:pPr>
                <a:endParaRPr lang="ar-SA" dirty="0">
                  <a:sym typeface="Wingdings" panose="05000000000000000000" pitchFamily="2" charset="2"/>
                </a:endParaRPr>
              </a:p>
              <a:p>
                <a:pPr marL="0" indent="0" algn="just" rtl="1">
                  <a:lnSpc>
                    <a:spcPct val="150000"/>
                  </a:lnSpc>
                  <a:buNone/>
                </a:pPr>
                <a:r>
                  <a:rPr lang="ar-SA" dirty="0">
                    <a:sym typeface="Wingdings" panose="05000000000000000000" pitchFamily="2" charset="2"/>
                  </a:rPr>
                  <a:t>بشرط أن يكون: </a:t>
                </a:r>
                <a:r>
                  <a:rPr lang="fr-FR" dirty="0">
                    <a:sym typeface="Wingdings" panose="05000000000000000000" pitchFamily="2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𝛴</m:t>
                    </m:r>
                    <m:r>
                      <a:rPr lang="fr-FR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𝐴</m:t>
                    </m:r>
                    <m:r>
                      <a:rPr lang="fr-FR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fr-FR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1</m:t>
                    </m:r>
                    <m:r>
                      <a:rPr lang="fr-FR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 (</m:t>
                    </m:r>
                    <m:r>
                      <a:rPr lang="fr-FR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100</m:t>
                    </m:r>
                    <m:r>
                      <a:rPr lang="fr-FR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%)</m:t>
                    </m:r>
                  </m:oMath>
                </a14:m>
                <a:endParaRPr lang="fr-FR" dirty="0">
                  <a:sym typeface="Wingdings" panose="05000000000000000000" pitchFamily="2" charset="2"/>
                </a:endParaRPr>
              </a:p>
              <a:p>
                <a:pPr marL="0" indent="0" algn="just">
                  <a:lnSpc>
                    <a:spcPct val="150000"/>
                  </a:lnSpc>
                  <a:buNone/>
                </a:pPr>
                <a:r>
                  <a:rPr lang="fr-FR" dirty="0">
                    <a:sym typeface="Wingdings" panose="05000000000000000000" pitchFamily="2" charset="2"/>
                  </a:rPr>
                  <a:t>A= </a:t>
                </a:r>
                <a:r>
                  <a:rPr lang="ar-SA" dirty="0">
                    <a:sym typeface="Wingdings" panose="05000000000000000000" pitchFamily="2" charset="2"/>
                  </a:rPr>
                  <a:t>أوزان نسبية</a:t>
                </a:r>
              </a:p>
              <a:p>
                <a:pPr marL="0" indent="0" algn="just">
                  <a:lnSpc>
                    <a:spcPct val="150000"/>
                  </a:lnSpc>
                  <a:buNone/>
                </a:pPr>
                <a:r>
                  <a:rPr lang="fr-FR" dirty="0">
                    <a:sym typeface="Wingdings" panose="05000000000000000000" pitchFamily="2" charset="2"/>
                  </a:rPr>
                  <a:t>S= </a:t>
                </a:r>
                <a:r>
                  <a:rPr lang="ar-SA" dirty="0">
                    <a:sym typeface="Wingdings" panose="05000000000000000000" pitchFamily="2" charset="2"/>
                  </a:rPr>
                  <a:t>المبيعات</a:t>
                </a:r>
              </a:p>
            </p:txBody>
          </p:sp>
        </mc:Choice>
        <mc:Fallback xmlns=""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251520" y="1628800"/>
                <a:ext cx="8496944" cy="5112568"/>
              </a:xfrm>
              <a:blipFill>
                <a:blip r:embed="rId2"/>
                <a:stretch>
                  <a:fillRect l="-1076" r="-1148"/>
                </a:stretch>
              </a:blipFill>
            </p:spPr>
            <p:txBody>
              <a:bodyPr/>
              <a:lstStyle/>
              <a:p>
                <a:r>
                  <a:rPr lang="fr-D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D2260ED7-D023-40F5-B98E-F6E4B32AE997}"/>
                  </a:ext>
                </a:extLst>
              </p:cNvPr>
              <p:cNvSpPr/>
              <p:nvPr/>
            </p:nvSpPr>
            <p:spPr>
              <a:xfrm>
                <a:off x="539552" y="3429000"/>
                <a:ext cx="8352928" cy="1656184"/>
              </a:xfrm>
              <a:prstGeom prst="rect">
                <a:avLst/>
              </a:prstGeom>
              <a:noFill/>
              <a:ln w="38100"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+mj-cs"/>
                            <a:sym typeface="Wingdings" panose="05000000000000000000" pitchFamily="2" charset="2"/>
                          </a:rPr>
                        </m:ctrlPr>
                      </m:accPr>
                      <m:e>
                        <m: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+mj-cs"/>
                            <a:sym typeface="Wingdings" panose="05000000000000000000" pitchFamily="2" charset="2"/>
                          </a:rPr>
                          <m:t>𝒙</m:t>
                        </m:r>
                      </m:e>
                    </m:acc>
                    <m:r>
                      <a:rPr lang="en-US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+mj-cs"/>
                        <a:sym typeface="Wingdings" panose="05000000000000000000" pitchFamily="2" charset="2"/>
                      </a:rPr>
                      <m:t>=</m:t>
                    </m:r>
                  </m:oMath>
                </a14:m>
                <a:r>
                  <a:rPr lang="fr-FR" sz="4000" b="1" dirty="0">
                    <a:solidFill>
                      <a:schemeClr val="tx1"/>
                    </a:solidFill>
                    <a:cs typeface="+mj-cs"/>
                    <a:sym typeface="Wingdings" panose="05000000000000000000" pitchFamily="2" charset="2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+mj-cs"/>
                            <a:sym typeface="Wingdings" panose="05000000000000000000" pitchFamily="2" charset="2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40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+mj-cs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sSub>
                              <m:sSubPr>
                                <m:ctrlPr>
                                  <a:rPr lang="en-US" sz="40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+mj-cs"/>
                                    <a:sym typeface="Wingdings" panose="05000000000000000000" pitchFamily="2" charset="2"/>
                                  </a:rPr>
                                </m:ctrlPr>
                              </m:sSubPr>
                              <m:e>
                                <m:r>
                                  <a:rPr lang="en-US" sz="40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+mj-cs"/>
                                    <a:sym typeface="Wingdings" panose="05000000000000000000" pitchFamily="2" charset="2"/>
                                  </a:rPr>
                                  <m:t>𝑨</m:t>
                                </m:r>
                              </m:e>
                              <m:sub>
                                <m:r>
                                  <a:rPr lang="en-US" sz="40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+mj-cs"/>
                                    <a:sym typeface="Wingdings" panose="05000000000000000000" pitchFamily="2" charset="2"/>
                                  </a:rPr>
                                  <m:t>𝟏</m:t>
                                </m:r>
                              </m:sub>
                            </m:sSub>
                            <m:r>
                              <a:rPr lang="ar-SA" sz="40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+mj-cs"/>
                                <a:sym typeface="Wingdings" panose="05000000000000000000" pitchFamily="2" charset="2"/>
                              </a:rPr>
                              <m:t>.</m:t>
                            </m:r>
                            <m:r>
                              <a:rPr lang="en-US" sz="40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+mj-cs"/>
                                <a:sym typeface="Wingdings" panose="05000000000000000000" pitchFamily="2" charset="2"/>
                              </a:rPr>
                              <m:t>𝒔</m:t>
                            </m:r>
                          </m:e>
                          <m:sub>
                            <m:r>
                              <a:rPr lang="en-US" sz="40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+mj-cs"/>
                                <a:sym typeface="Wingdings" panose="05000000000000000000" pitchFamily="2" charset="2"/>
                              </a:rPr>
                              <m:t>𝒕</m:t>
                            </m:r>
                            <m:r>
                              <a:rPr lang="en-US" sz="40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+mj-cs"/>
                                <a:sym typeface="Wingdings" panose="05000000000000000000" pitchFamily="2" charset="2"/>
                              </a:rPr>
                              <m:t>−</m:t>
                            </m:r>
                            <m:r>
                              <a:rPr lang="en-US" sz="40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+mj-cs"/>
                                <a:sym typeface="Wingdings" panose="05000000000000000000" pitchFamily="2" charset="2"/>
                              </a:rPr>
                              <m:t>𝟏</m:t>
                            </m:r>
                          </m:sub>
                        </m:sSub>
                        <m:r>
                          <a:rPr lang="fr-FR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+mj-cs"/>
                            <a:sym typeface="Wingdings" panose="05000000000000000000" pitchFamily="2" charset="2"/>
                          </a:rPr>
                          <m:t>+</m:t>
                        </m:r>
                        <m:f>
                          <m:fPr>
                            <m:ctrlPr>
                              <a:rPr lang="en-US" sz="40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+mj-cs"/>
                                <a:sym typeface="Wingdings" panose="05000000000000000000" pitchFamily="2" charset="2"/>
                              </a:rPr>
                            </m:ctrlPr>
                          </m:fPr>
                          <m:num>
                            <m:r>
                              <a:rPr lang="en-US" sz="40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+mj-cs"/>
                                <a:sym typeface="Wingdings" panose="05000000000000000000" pitchFamily="2" charset="2"/>
                              </a:rPr>
                              <m:t>𝑨</m:t>
                            </m:r>
                          </m:num>
                          <m:den>
                            <m:r>
                              <a:rPr lang="ar-SA" sz="40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+mj-cs"/>
                                <a:sym typeface="Wingdings" panose="05000000000000000000" pitchFamily="2" charset="2"/>
                              </a:rPr>
                              <m:t>𝟐</m:t>
                            </m:r>
                          </m:den>
                        </m:f>
                        <m:r>
                          <a:rPr lang="ar-SA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+mj-cs"/>
                            <a:sym typeface="Wingdings" panose="05000000000000000000" pitchFamily="2" charset="2"/>
                          </a:rPr>
                          <m:t>.</m:t>
                        </m:r>
                        <m:f>
                          <m:fPr>
                            <m:ctrlPr>
                              <a:rPr lang="en-US" sz="40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+mj-cs"/>
                                <a:sym typeface="Wingdings" panose="05000000000000000000" pitchFamily="2" charset="2"/>
                              </a:rPr>
                            </m:ctrlPr>
                          </m:fPr>
                          <m:num>
                            <m:r>
                              <a:rPr lang="en-US" sz="40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+mj-cs"/>
                                <a:sym typeface="Wingdings" panose="05000000000000000000" pitchFamily="2" charset="2"/>
                              </a:rPr>
                              <m:t>𝒔</m:t>
                            </m:r>
                          </m:num>
                          <m:den>
                            <m:r>
                              <a:rPr lang="en-US" sz="40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+mj-cs"/>
                                <a:sym typeface="Wingdings" panose="05000000000000000000" pitchFamily="2" charset="2"/>
                              </a:rPr>
                              <m:t>𝒕</m:t>
                            </m:r>
                            <m:r>
                              <a:rPr lang="en-US" sz="40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+mj-cs"/>
                                <a:sym typeface="Wingdings" panose="05000000000000000000" pitchFamily="2" charset="2"/>
                              </a:rPr>
                              <m:t>−</m:t>
                            </m:r>
                            <m:r>
                              <a:rPr lang="fr-FR" sz="40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+mj-cs"/>
                                <a:sym typeface="Wingdings" panose="05000000000000000000" pitchFamily="2" charset="2"/>
                              </a:rPr>
                              <m:t>𝟐</m:t>
                            </m:r>
                          </m:den>
                        </m:f>
                        <m:r>
                          <a:rPr lang="fr-FR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+mj-cs"/>
                            <a:sym typeface="Wingdings" panose="05000000000000000000" pitchFamily="2" charset="2"/>
                          </a:rPr>
                          <m:t>+</m:t>
                        </m:r>
                        <m:f>
                          <m:fPr>
                            <m:ctrlPr>
                              <a:rPr lang="en-US" sz="40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+mj-cs"/>
                                <a:sym typeface="Wingdings" panose="05000000000000000000" pitchFamily="2" charset="2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40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+mj-cs"/>
                                    <a:sym typeface="Wingdings" panose="05000000000000000000" pitchFamily="2" charset="2"/>
                                  </a:rPr>
                                </m:ctrlPr>
                              </m:sSubPr>
                              <m:e>
                                <m:r>
                                  <a:rPr lang="en-US" sz="40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+mj-cs"/>
                                    <a:sym typeface="Wingdings" panose="05000000000000000000" pitchFamily="2" charset="2"/>
                                  </a:rPr>
                                  <m:t>𝑨</m:t>
                                </m:r>
                              </m:e>
                              <m:sub>
                                <m:r>
                                  <a:rPr lang="ar-SA" sz="40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+mj-cs"/>
                                    <a:sym typeface="Wingdings" panose="05000000000000000000" pitchFamily="2" charset="2"/>
                                  </a:rPr>
                                  <m:t>𝟑</m:t>
                                </m:r>
                              </m:sub>
                            </m:sSub>
                            <m:r>
                              <a:rPr lang="ar-SA" sz="40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+mj-cs"/>
                                <a:sym typeface="Wingdings" panose="05000000000000000000" pitchFamily="2" charset="2"/>
                              </a:rPr>
                              <m:t>.</m:t>
                            </m:r>
                            <m:r>
                              <a:rPr lang="en-US" sz="40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+mj-cs"/>
                                <a:sym typeface="Wingdings" panose="05000000000000000000" pitchFamily="2" charset="2"/>
                              </a:rPr>
                              <m:t>𝒔</m:t>
                            </m:r>
                          </m:num>
                          <m:den>
                            <m:r>
                              <a:rPr lang="en-US" sz="40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+mj-cs"/>
                                <a:sym typeface="Wingdings" panose="05000000000000000000" pitchFamily="2" charset="2"/>
                              </a:rPr>
                              <m:t>𝒕</m:t>
                            </m:r>
                            <m:r>
                              <a:rPr lang="en-US" sz="40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+mj-cs"/>
                                <a:sym typeface="Wingdings" panose="05000000000000000000" pitchFamily="2" charset="2"/>
                              </a:rPr>
                              <m:t>−</m:t>
                            </m:r>
                            <m:r>
                              <a:rPr lang="fr-FR" sz="40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+mj-cs"/>
                                <a:sym typeface="Wingdings" panose="05000000000000000000" pitchFamily="2" charset="2"/>
                              </a:rPr>
                              <m:t>𝟑</m:t>
                            </m:r>
                          </m:den>
                        </m:f>
                        <m:r>
                          <a:rPr lang="fr-FR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+mj-cs"/>
                            <a:sym typeface="Wingdings" panose="05000000000000000000" pitchFamily="2" charset="2"/>
                          </a:rPr>
                          <m:t>+…+</m:t>
                        </m:r>
                        <m:f>
                          <m:fPr>
                            <m:ctrlPr>
                              <a:rPr lang="en-US" sz="40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+mj-cs"/>
                                <a:sym typeface="Wingdings" panose="05000000000000000000" pitchFamily="2" charset="2"/>
                              </a:rPr>
                            </m:ctrlPr>
                          </m:fPr>
                          <m:num>
                            <m:r>
                              <a:rPr lang="en-US" sz="40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+mj-cs"/>
                                <a:sym typeface="Wingdings" panose="05000000000000000000" pitchFamily="2" charset="2"/>
                              </a:rPr>
                              <m:t>𝑨</m:t>
                            </m:r>
                          </m:num>
                          <m:den>
                            <m:r>
                              <a:rPr lang="fr-FR" sz="40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+mj-cs"/>
                                <a:sym typeface="Wingdings" panose="05000000000000000000" pitchFamily="2" charset="2"/>
                              </a:rPr>
                              <m:t>𝒏</m:t>
                            </m:r>
                          </m:den>
                        </m:f>
                        <m:r>
                          <a:rPr lang="ar-SA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+mj-cs"/>
                            <a:sym typeface="Wingdings" panose="05000000000000000000" pitchFamily="2" charset="2"/>
                          </a:rPr>
                          <m:t>.</m:t>
                        </m:r>
                        <m:f>
                          <m:fPr>
                            <m:ctrlPr>
                              <a:rPr lang="en-US" sz="40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+mj-cs"/>
                                <a:sym typeface="Wingdings" panose="05000000000000000000" pitchFamily="2" charset="2"/>
                              </a:rPr>
                            </m:ctrlPr>
                          </m:fPr>
                          <m:num>
                            <m:r>
                              <a:rPr lang="en-US" sz="40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+mj-cs"/>
                                <a:sym typeface="Wingdings" panose="05000000000000000000" pitchFamily="2" charset="2"/>
                              </a:rPr>
                              <m:t>𝒔</m:t>
                            </m:r>
                          </m:num>
                          <m:den>
                            <m:r>
                              <a:rPr lang="en-US" sz="40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+mj-cs"/>
                                <a:sym typeface="Wingdings" panose="05000000000000000000" pitchFamily="2" charset="2"/>
                              </a:rPr>
                              <m:t>𝒕</m:t>
                            </m:r>
                            <m:r>
                              <a:rPr lang="en-US" sz="40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+mj-cs"/>
                                <a:sym typeface="Wingdings" panose="05000000000000000000" pitchFamily="2" charset="2"/>
                              </a:rPr>
                              <m:t>−</m:t>
                            </m:r>
                            <m:r>
                              <a:rPr lang="fr-FR" sz="40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+mj-cs"/>
                                <a:sym typeface="Wingdings" panose="05000000000000000000" pitchFamily="2" charset="2"/>
                              </a:rPr>
                              <m:t>𝒏</m:t>
                            </m:r>
                          </m:den>
                        </m:f>
                      </m:num>
                      <m:den>
                        <m:r>
                          <a:rPr lang="fr-FR" sz="40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+mj-cs"/>
                            <a:sym typeface="Wingdings" panose="05000000000000000000" pitchFamily="2" charset="2"/>
                          </a:rPr>
                          <m:t>𝑵</m:t>
                        </m:r>
                      </m:den>
                    </m:f>
                  </m:oMath>
                </a14:m>
                <a:endParaRPr lang="fr-DZ" sz="4000" dirty="0">
                  <a:solidFill>
                    <a:schemeClr val="tx1"/>
                  </a:solidFill>
                  <a:cs typeface="+mj-cs"/>
                </a:endParaRPr>
              </a:p>
            </p:txBody>
          </p:sp>
        </mc:Choice>
        <mc:Fallback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D2260ED7-D023-40F5-B98E-F6E4B32AE99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3429000"/>
                <a:ext cx="8352928" cy="165618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38100"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fr-D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06263473"/>
      </p:ext>
    </p:extLst>
  </p:cSld>
  <p:clrMapOvr>
    <a:masterClrMapping/>
  </p:clrMapOvr>
  <p:transition spd="slow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>
              <a:xfrm>
                <a:off x="251520" y="-35768"/>
                <a:ext cx="8352928" cy="6624736"/>
              </a:xfrm>
            </p:spPr>
            <p:txBody>
              <a:bodyPr>
                <a:normAutofit/>
              </a:bodyPr>
              <a:lstStyle/>
              <a:p>
                <a:pPr algn="just" rtl="1">
                  <a:lnSpc>
                    <a:spcPct val="150000"/>
                  </a:lnSpc>
                </a:pPr>
                <a:r>
                  <a:rPr lang="ar-SA" dirty="0"/>
                  <a:t>مثال: </a:t>
                </a:r>
                <a:r>
                  <a:rPr lang="fr-FR" dirty="0"/>
                  <a:t> </a:t>
                </a:r>
                <a:r>
                  <a:rPr lang="ar-SA" dirty="0"/>
                  <a:t>حيث </a:t>
                </a:r>
                <a:r>
                  <a:rPr lang="fr-FR" dirty="0"/>
                  <a:t>N=3</a:t>
                </a:r>
                <a:endParaRPr lang="ar-SA" dirty="0"/>
              </a:p>
              <a:p>
                <a:pPr marL="0" indent="0" algn="just" rtl="1">
                  <a:lnSpc>
                    <a:spcPct val="150000"/>
                  </a:lnSpc>
                  <a:buNone/>
                </a:pPr>
                <a:endParaRPr lang="ar-SA" dirty="0"/>
              </a:p>
              <a:p>
                <a:pPr marL="0" indent="0" algn="just" rtl="1">
                  <a:lnSpc>
                    <a:spcPct val="150000"/>
                  </a:lnSpc>
                  <a:buNone/>
                </a:pPr>
                <a:endParaRPr lang="ar-SA" dirty="0"/>
              </a:p>
              <a:p>
                <a:pPr marL="0" indent="0" algn="just" rtl="1">
                  <a:lnSpc>
                    <a:spcPct val="150000"/>
                  </a:lnSpc>
                  <a:buNone/>
                </a:pPr>
                <a:endParaRPr lang="ar-SA" dirty="0"/>
              </a:p>
              <a:p>
                <a:pPr marL="0" indent="0" algn="just">
                  <a:lnSpc>
                    <a:spcPct val="150000"/>
                  </a:lnSpc>
                  <a:buNone/>
                </a:pP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b="1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accPr>
                      <m:e>
                        <m:r>
                          <a:rPr lang="en-US" b="1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𝒙</m:t>
                        </m:r>
                      </m:e>
                    </m:acc>
                    <m:r>
                      <a:rPr lang="en-US" b="1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</m:oMath>
                </a14:m>
                <a:r>
                  <a:rPr lang="fr-FR" b="1" dirty="0">
                    <a:sym typeface="Wingdings" panose="05000000000000000000" pitchFamily="2" charset="2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1" i="1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sSub>
                              <m:sSubPr>
                                <m:ctrlPr>
                                  <a:rPr lang="en-US" b="1" i="1">
                                    <a:solidFill>
                                      <a:srgbClr val="836967"/>
                                    </a:solidFill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</m:ctrlPr>
                              </m:sSubPr>
                              <m:e>
                                <m:r>
                                  <a:rPr lang="en-US" b="1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𝑨</m:t>
                                </m:r>
                              </m:e>
                              <m:sub>
                                <m:r>
                                  <a:rPr lang="en-US" b="1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𝟏</m:t>
                                </m:r>
                              </m:sub>
                            </m:sSub>
                            <m:r>
                              <a:rPr lang="ar-SA" b="1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.</m:t>
                            </m:r>
                            <m:r>
                              <a:rPr lang="en-US" b="1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𝒔</m:t>
                            </m:r>
                          </m:e>
                          <m:sub>
                            <m:r>
                              <a:rPr lang="en-US" b="1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𝒕</m:t>
                            </m:r>
                            <m:r>
                              <a:rPr lang="en-US" b="1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−</m:t>
                            </m:r>
                            <m:r>
                              <a:rPr lang="en-US" b="1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𝟏</m:t>
                            </m:r>
                          </m:sub>
                        </m:sSub>
                        <m:r>
                          <a:rPr lang="fr-FR" b="1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+</m:t>
                        </m:r>
                        <m:f>
                          <m:fPr>
                            <m:ctrlPr>
                              <a:rPr lang="en-US" b="1" i="1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fPr>
                          <m:num>
                            <m:r>
                              <a:rPr lang="en-US" b="1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𝑨</m:t>
                            </m:r>
                          </m:num>
                          <m:den>
                            <m:r>
                              <a:rPr lang="ar-SA" b="1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𝟐</m:t>
                            </m:r>
                          </m:den>
                        </m:f>
                        <m:r>
                          <a:rPr lang="ar-SA" b="1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.</m:t>
                        </m:r>
                        <m:f>
                          <m:fPr>
                            <m:ctrlPr>
                              <a:rPr lang="en-US" b="1" i="1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fPr>
                          <m:num>
                            <m:r>
                              <a:rPr lang="en-US" b="1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𝒔</m:t>
                            </m:r>
                          </m:num>
                          <m:den>
                            <m:r>
                              <a:rPr lang="en-US" b="1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𝒕</m:t>
                            </m:r>
                            <m:r>
                              <a:rPr lang="en-US" b="1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−</m:t>
                            </m:r>
                            <m:r>
                              <a:rPr lang="fr-FR" b="1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𝟐</m:t>
                            </m:r>
                          </m:den>
                        </m:f>
                        <m:r>
                          <a:rPr lang="fr-FR" b="1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+</m:t>
                        </m:r>
                        <m:f>
                          <m:fPr>
                            <m:ctrlPr>
                              <a:rPr lang="en-US" b="1" i="1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b="1" i="1">
                                    <a:solidFill>
                                      <a:srgbClr val="836967"/>
                                    </a:solidFill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</m:ctrlPr>
                              </m:sSubPr>
                              <m:e>
                                <m:r>
                                  <a:rPr lang="en-US" b="1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𝑨</m:t>
                                </m:r>
                              </m:e>
                              <m:sub>
                                <m:r>
                                  <a:rPr lang="ar-SA" b="1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𝟑</m:t>
                                </m:r>
                              </m:sub>
                            </m:sSub>
                            <m:r>
                              <a:rPr lang="ar-SA" b="1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.</m:t>
                            </m:r>
                            <m:r>
                              <a:rPr lang="en-US" b="1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𝒔</m:t>
                            </m:r>
                          </m:num>
                          <m:den>
                            <m:r>
                              <a:rPr lang="en-US" b="1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𝒕</m:t>
                            </m:r>
                            <m:r>
                              <a:rPr lang="en-US" b="1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−</m:t>
                            </m:r>
                            <m:r>
                              <a:rPr lang="fr-FR" b="1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𝟑</m:t>
                            </m:r>
                          </m:den>
                        </m:f>
                        <m:r>
                          <a:rPr lang="fr-FR" b="1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+…+</m:t>
                        </m:r>
                        <m:f>
                          <m:fPr>
                            <m:ctrlPr>
                              <a:rPr lang="en-US" b="1" i="1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fPr>
                          <m:num>
                            <m:r>
                              <a:rPr lang="en-US" b="1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𝑨</m:t>
                            </m:r>
                          </m:num>
                          <m:den>
                            <m:r>
                              <a:rPr lang="fr-FR" b="1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𝒏</m:t>
                            </m:r>
                          </m:den>
                        </m:f>
                        <m:r>
                          <a:rPr lang="ar-SA" b="1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.</m:t>
                        </m:r>
                        <m:f>
                          <m:fPr>
                            <m:ctrlPr>
                              <a:rPr lang="en-US" b="1" i="1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fPr>
                          <m:num>
                            <m:r>
                              <a:rPr lang="en-US" b="1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𝒔</m:t>
                            </m:r>
                          </m:num>
                          <m:den>
                            <m:r>
                              <a:rPr lang="en-US" b="1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𝒕</m:t>
                            </m:r>
                            <m:r>
                              <a:rPr lang="en-US" b="1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−</m:t>
                            </m:r>
                            <m:r>
                              <a:rPr lang="fr-FR" b="1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𝒏</m:t>
                            </m:r>
                          </m:den>
                        </m:f>
                      </m:num>
                      <m:den>
                        <m:r>
                          <a:rPr lang="fr-FR" b="1" i="1" dirty="0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𝑵</m:t>
                        </m:r>
                      </m:den>
                    </m:f>
                  </m:oMath>
                </a14:m>
                <a:endParaRPr lang="fr-FR" b="1" dirty="0">
                  <a:sym typeface="Wingdings" panose="05000000000000000000" pitchFamily="2" charset="2"/>
                </a:endParaRPr>
              </a:p>
              <a:p>
                <a:pPr marL="0" indent="0" algn="just">
                  <a:lnSpc>
                    <a:spcPct val="150000"/>
                  </a:lnSpc>
                  <a:buNone/>
                </a:pP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000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accPr>
                      <m:e>
                        <m:r>
                          <a:rPr lang="en-US" sz="20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</m:e>
                    </m:acc>
                    <m:r>
                      <a:rPr lang="en-US" sz="200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fr-FR" sz="20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0</m:t>
                        </m:r>
                        <m:r>
                          <a:rPr lang="fr-FR" sz="20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,</m:t>
                        </m:r>
                        <m:r>
                          <a:rPr lang="fr-FR" sz="20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</m:t>
                        </m:r>
                        <m:r>
                          <a:rPr lang="fr-FR" sz="20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 . </m:t>
                        </m:r>
                        <m:r>
                          <a:rPr lang="fr-FR" sz="20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100</m:t>
                        </m:r>
                        <m:r>
                          <a:rPr lang="fr-FR" sz="20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+</m:t>
                        </m:r>
                        <m:r>
                          <a:rPr lang="fr-FR" sz="20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0</m:t>
                        </m:r>
                        <m:r>
                          <a:rPr lang="fr-FR" sz="20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,</m:t>
                        </m:r>
                        <m:r>
                          <a:rPr lang="fr-FR" sz="20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15</m:t>
                        </m:r>
                        <m:r>
                          <a:rPr lang="fr-FR" sz="20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 . </m:t>
                        </m:r>
                        <m:r>
                          <a:rPr lang="fr-FR" sz="20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150</m:t>
                        </m:r>
                        <m:r>
                          <a:rPr lang="fr-FR" sz="20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+</m:t>
                        </m:r>
                        <m:r>
                          <a:rPr lang="fr-FR" sz="20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0</m:t>
                        </m:r>
                        <m:r>
                          <a:rPr lang="fr-FR" sz="20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,</m:t>
                        </m:r>
                        <m:r>
                          <a:rPr lang="fr-FR" sz="20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  <m:r>
                          <a:rPr lang="fr-FR" sz="20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 . </m:t>
                        </m:r>
                        <m:r>
                          <a:rPr lang="fr-FR" sz="20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200</m:t>
                        </m:r>
                      </m:num>
                      <m:den>
                        <m:r>
                          <a:rPr lang="fr-FR" sz="20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3</m:t>
                        </m:r>
                      </m:den>
                    </m:f>
                  </m:oMath>
                </a14:m>
                <a:r>
                  <a:rPr lang="fr-FR" sz="2000" i="1" dirty="0">
                    <a:latin typeface="Cambria Math" panose="02040503050406030204" pitchFamily="18" charset="0"/>
                    <a:sym typeface="Wingdings" panose="05000000000000000000" pitchFamily="2" charset="2"/>
                  </a:rPr>
                  <a:t> = 24,16</a:t>
                </a:r>
                <a:endParaRPr lang="ar-SA" sz="2000" i="1" dirty="0">
                  <a:latin typeface="Cambria Math" panose="02040503050406030204" pitchFamily="18" charset="0"/>
                  <a:sym typeface="Wingdings" panose="05000000000000000000" pitchFamily="2" charset="2"/>
                </a:endParaRPr>
              </a:p>
              <a:p>
                <a:pPr marL="0" indent="0" algn="just">
                  <a:lnSpc>
                    <a:spcPct val="150000"/>
                  </a:lnSpc>
                  <a:buNone/>
                </a:pP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000" i="1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accPr>
                      <m:e>
                        <m:r>
                          <a:rPr lang="en-US" sz="20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</m:e>
                    </m:acc>
                    <m:r>
                      <a:rPr lang="en-US" sz="20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fr-FR" sz="20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0</m:t>
                        </m:r>
                        <m:r>
                          <a:rPr lang="fr-FR" sz="20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,</m:t>
                        </m:r>
                        <m:r>
                          <a:rPr lang="fr-FR" sz="20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15</m:t>
                        </m:r>
                        <m:r>
                          <a:rPr lang="fr-FR" sz="20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 . </m:t>
                        </m:r>
                        <m:r>
                          <a:rPr lang="fr-FR" sz="20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150</m:t>
                        </m:r>
                        <m:r>
                          <a:rPr lang="fr-FR" sz="20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+</m:t>
                        </m:r>
                        <m:r>
                          <a:rPr lang="fr-FR" sz="20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0</m:t>
                        </m:r>
                        <m:r>
                          <a:rPr lang="fr-FR" sz="20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,</m:t>
                        </m:r>
                        <m:r>
                          <a:rPr lang="fr-FR" sz="20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  <m:r>
                          <a:rPr lang="fr-FR" sz="20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 . </m:t>
                        </m:r>
                        <m:r>
                          <a:rPr lang="fr-FR" sz="20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200</m:t>
                        </m:r>
                        <m:r>
                          <a:rPr lang="fr-FR" sz="20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+</m:t>
                        </m:r>
                        <m:r>
                          <a:rPr lang="fr-FR" sz="20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0</m:t>
                        </m:r>
                        <m:r>
                          <a:rPr lang="fr-FR" sz="20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,</m:t>
                        </m:r>
                        <m:r>
                          <a:rPr lang="fr-FR" sz="20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25</m:t>
                        </m:r>
                        <m:r>
                          <a:rPr lang="fr-FR" sz="20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 . </m:t>
                        </m:r>
                        <m:r>
                          <a:rPr lang="fr-FR" sz="20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250</m:t>
                        </m:r>
                      </m:num>
                      <m:den>
                        <m:r>
                          <a:rPr lang="fr-FR" sz="20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3</m:t>
                        </m:r>
                      </m:den>
                    </m:f>
                  </m:oMath>
                </a14:m>
                <a:r>
                  <a:rPr lang="fr-FR" sz="2000" i="1" dirty="0">
                    <a:latin typeface="Cambria Math" panose="02040503050406030204" pitchFamily="18" charset="0"/>
                    <a:sym typeface="Wingdings" panose="05000000000000000000" pitchFamily="2" charset="2"/>
                  </a:rPr>
                  <a:t> = 41,66</a:t>
                </a:r>
                <a:endParaRPr lang="ar-SA" sz="2000" i="1" dirty="0">
                  <a:latin typeface="Cambria Math" panose="02040503050406030204" pitchFamily="18" charset="0"/>
                  <a:sym typeface="Wingdings" panose="05000000000000000000" pitchFamily="2" charset="2"/>
                </a:endParaRPr>
              </a:p>
              <a:p>
                <a:pPr marL="0" indent="0" algn="just">
                  <a:lnSpc>
                    <a:spcPct val="150000"/>
                  </a:lnSpc>
                  <a:buNone/>
                </a:pP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000" i="1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accPr>
                      <m:e>
                        <m:r>
                          <a:rPr lang="en-US" sz="20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</m:e>
                    </m:acc>
                    <m:r>
                      <a:rPr lang="en-US" sz="20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fr-FR" sz="20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0</m:t>
                        </m:r>
                        <m:r>
                          <a:rPr lang="fr-FR" sz="20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,</m:t>
                        </m:r>
                        <m:r>
                          <a:rPr lang="fr-FR" sz="20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  <m:r>
                          <a:rPr lang="fr-FR" sz="20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 . </m:t>
                        </m:r>
                        <m:r>
                          <a:rPr lang="fr-FR" sz="20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200</m:t>
                        </m:r>
                        <m:r>
                          <a:rPr lang="fr-FR" sz="20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+</m:t>
                        </m:r>
                        <m:r>
                          <a:rPr lang="fr-FR" sz="20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0</m:t>
                        </m:r>
                        <m:r>
                          <a:rPr lang="fr-FR" sz="20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,</m:t>
                        </m:r>
                        <m:r>
                          <a:rPr lang="fr-FR" sz="20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25</m:t>
                        </m:r>
                        <m:r>
                          <a:rPr lang="fr-FR" sz="20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 . </m:t>
                        </m:r>
                        <m:r>
                          <a:rPr lang="fr-FR" sz="20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250</m:t>
                        </m:r>
                        <m:r>
                          <a:rPr lang="fr-FR" sz="20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+</m:t>
                        </m:r>
                        <m:r>
                          <a:rPr lang="fr-FR" sz="20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0</m:t>
                        </m:r>
                        <m:r>
                          <a:rPr lang="fr-FR" sz="20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,</m:t>
                        </m:r>
                        <m:r>
                          <a:rPr lang="fr-FR" sz="20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17</m:t>
                        </m:r>
                        <m:r>
                          <a:rPr lang="fr-FR" sz="20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 . </m:t>
                        </m:r>
                        <m:r>
                          <a:rPr lang="fr-FR" sz="20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300</m:t>
                        </m:r>
                      </m:num>
                      <m:den>
                        <m:r>
                          <a:rPr lang="fr-FR" sz="20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3</m:t>
                        </m:r>
                      </m:den>
                    </m:f>
                  </m:oMath>
                </a14:m>
                <a:r>
                  <a:rPr lang="fr-FR" sz="2000" b="0" i="1" dirty="0">
                    <a:latin typeface="Cambria Math" panose="02040503050406030204" pitchFamily="18" charset="0"/>
                    <a:sym typeface="Wingdings" panose="05000000000000000000" pitchFamily="2" charset="2"/>
                  </a:rPr>
                  <a:t> = 51,16</a:t>
                </a:r>
                <a:endParaRPr lang="ar-SA" sz="2000" b="0" i="1" dirty="0">
                  <a:latin typeface="Cambria Math" panose="02040503050406030204" pitchFamily="18" charset="0"/>
                  <a:sym typeface="Wingdings" panose="05000000000000000000" pitchFamily="2" charset="2"/>
                </a:endParaRPr>
              </a:p>
              <a:p>
                <a:pPr marL="0" indent="0" algn="just">
                  <a:lnSpc>
                    <a:spcPct val="150000"/>
                  </a:lnSpc>
                  <a:buNone/>
                </a:pP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000" i="1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accPr>
                      <m:e>
                        <m:r>
                          <a:rPr lang="en-US" sz="20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</m:e>
                    </m:acc>
                    <m:r>
                      <a:rPr lang="en-US" sz="20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 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fr-FR" sz="20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0</m:t>
                        </m:r>
                        <m:r>
                          <a:rPr lang="fr-FR" sz="20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,</m:t>
                        </m:r>
                        <m:r>
                          <a:rPr lang="fr-FR" sz="20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25</m:t>
                        </m:r>
                        <m:r>
                          <a:rPr lang="fr-FR" sz="20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 . </m:t>
                        </m:r>
                        <m:r>
                          <a:rPr lang="fr-FR" sz="20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250</m:t>
                        </m:r>
                        <m:r>
                          <a:rPr lang="fr-FR" sz="20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+</m:t>
                        </m:r>
                        <m:r>
                          <a:rPr lang="fr-FR" sz="20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0</m:t>
                        </m:r>
                        <m:r>
                          <a:rPr lang="fr-FR" sz="20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,</m:t>
                        </m:r>
                        <m:r>
                          <a:rPr lang="fr-FR" sz="20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17</m:t>
                        </m:r>
                        <m:r>
                          <a:rPr lang="fr-FR" sz="20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 . </m:t>
                        </m:r>
                        <m:r>
                          <a:rPr lang="fr-FR" sz="20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300</m:t>
                        </m:r>
                        <m:r>
                          <a:rPr lang="fr-FR" sz="20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+</m:t>
                        </m:r>
                        <m:r>
                          <a:rPr lang="fr-FR" sz="20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0</m:t>
                        </m:r>
                        <m:r>
                          <a:rPr lang="fr-FR" sz="20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,</m:t>
                        </m:r>
                        <m:r>
                          <a:rPr lang="fr-FR" sz="20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13</m:t>
                        </m:r>
                        <m:r>
                          <a:rPr lang="fr-FR" sz="20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 . </m:t>
                        </m:r>
                        <m:r>
                          <a:rPr lang="fr-FR" sz="20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350</m:t>
                        </m:r>
                      </m:num>
                      <m:den>
                        <m:r>
                          <a:rPr lang="fr-FR" sz="20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3</m:t>
                        </m:r>
                      </m:den>
                    </m:f>
                  </m:oMath>
                </a14:m>
                <a:r>
                  <a:rPr lang="fr-FR" sz="2000" i="1" dirty="0">
                    <a:latin typeface="Cambria Math" panose="02040503050406030204" pitchFamily="18" charset="0"/>
                    <a:sym typeface="Wingdings" panose="05000000000000000000" pitchFamily="2" charset="2"/>
                  </a:rPr>
                  <a:t> = 53</a:t>
                </a:r>
                <a:endParaRPr lang="ar-SA" sz="2000" i="1" dirty="0">
                  <a:latin typeface="Cambria Math" panose="02040503050406030204" pitchFamily="18" charset="0"/>
                  <a:sym typeface="Wingdings" panose="05000000000000000000" pitchFamily="2" charset="2"/>
                </a:endParaRPr>
              </a:p>
              <a:p>
                <a:pPr marL="0" indent="0" algn="just">
                  <a:lnSpc>
                    <a:spcPct val="150000"/>
                  </a:lnSpc>
                  <a:buNone/>
                </a:pPr>
                <a:endParaRPr lang="fr-FR" dirty="0">
                  <a:sym typeface="Wingdings" panose="05000000000000000000" pitchFamily="2" charset="2"/>
                </a:endParaRPr>
              </a:p>
              <a:p>
                <a:pPr marL="0" indent="0" algn="just">
                  <a:lnSpc>
                    <a:spcPct val="150000"/>
                  </a:lnSpc>
                  <a:buNone/>
                </a:pPr>
                <a:endParaRPr lang="fr-FR" dirty="0">
                  <a:sym typeface="Wingdings" panose="05000000000000000000" pitchFamily="2" charset="2"/>
                </a:endParaRPr>
              </a:p>
              <a:p>
                <a:pPr marL="0" indent="0" algn="just" rtl="1">
                  <a:lnSpc>
                    <a:spcPct val="150000"/>
                  </a:lnSpc>
                  <a:buNone/>
                </a:pPr>
                <a:endParaRPr lang="ar-SA" dirty="0"/>
              </a:p>
            </p:txBody>
          </p:sp>
        </mc:Choice>
        <mc:Fallback xmlns=""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251520" y="-35768"/>
                <a:ext cx="8352928" cy="6624736"/>
              </a:xfrm>
              <a:blipFill>
                <a:blip r:embed="rId2"/>
                <a:stretch>
                  <a:fillRect r="-438"/>
                </a:stretch>
              </a:blipFill>
            </p:spPr>
            <p:txBody>
              <a:bodyPr/>
              <a:lstStyle/>
              <a:p>
                <a:r>
                  <a:rPr lang="fr-DZ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4CD29352-A2D0-4272-AF9D-70E76E813B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9855472"/>
              </p:ext>
            </p:extLst>
          </p:nvPr>
        </p:nvGraphicFramePr>
        <p:xfrm>
          <a:off x="4932040" y="836711"/>
          <a:ext cx="3656790" cy="33492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8930">
                  <a:extLst>
                    <a:ext uri="{9D8B030D-6E8A-4147-A177-3AD203B41FA5}">
                      <a16:colId xmlns:a16="http://schemas.microsoft.com/office/drawing/2014/main" val="1271052712"/>
                    </a:ext>
                  </a:extLst>
                </a:gridCol>
                <a:gridCol w="1218930">
                  <a:extLst>
                    <a:ext uri="{9D8B030D-6E8A-4147-A177-3AD203B41FA5}">
                      <a16:colId xmlns:a16="http://schemas.microsoft.com/office/drawing/2014/main" val="3001306070"/>
                    </a:ext>
                  </a:extLst>
                </a:gridCol>
                <a:gridCol w="1218930">
                  <a:extLst>
                    <a:ext uri="{9D8B030D-6E8A-4147-A177-3AD203B41FA5}">
                      <a16:colId xmlns:a16="http://schemas.microsoft.com/office/drawing/2014/main" val="3753408718"/>
                    </a:ext>
                  </a:extLst>
                </a:gridCol>
              </a:tblGrid>
              <a:tr h="812007">
                <a:tc>
                  <a:txBody>
                    <a:bodyPr/>
                    <a:lstStyle/>
                    <a:p>
                      <a:pPr algn="ctr"/>
                      <a:r>
                        <a:rPr lang="ar-SA" sz="2400" dirty="0">
                          <a:cs typeface="+mn-cs"/>
                        </a:rPr>
                        <a:t>الشهر</a:t>
                      </a:r>
                      <a:endParaRPr lang="fr-DZ" sz="2400" dirty="0">
                        <a:cs typeface="+mn-cs"/>
                      </a:endParaRP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>
                          <a:cs typeface="+mn-cs"/>
                        </a:rPr>
                        <a:t>المبيعات </a:t>
                      </a:r>
                      <a:r>
                        <a:rPr lang="fr-FR" sz="2400" dirty="0">
                          <a:cs typeface="+mn-cs"/>
                        </a:rPr>
                        <a:t>S</a:t>
                      </a:r>
                      <a:endParaRPr lang="fr-DZ" sz="2400" dirty="0">
                        <a:cs typeface="+mn-cs"/>
                      </a:endParaRP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fr-FR" sz="2400" dirty="0">
                          <a:cs typeface="+mn-cs"/>
                        </a:rPr>
                        <a:t>A  %</a:t>
                      </a:r>
                      <a:endParaRPr lang="fr-DZ" sz="2400" dirty="0">
                        <a:cs typeface="+mn-cs"/>
                      </a:endParaRP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5236008"/>
                  </a:ext>
                </a:extLst>
              </a:tr>
              <a:tr h="360892">
                <a:tc>
                  <a:txBody>
                    <a:bodyPr/>
                    <a:lstStyle/>
                    <a:p>
                      <a:pPr algn="ctr"/>
                      <a:r>
                        <a:rPr lang="ar-SA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ماي</a:t>
                      </a:r>
                      <a:endParaRPr lang="fr-DZ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fr-DZ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10%</a:t>
                      </a:r>
                      <a:endParaRPr lang="fr-DZ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8791607"/>
                  </a:ext>
                </a:extLst>
              </a:tr>
              <a:tr h="360892">
                <a:tc>
                  <a:txBody>
                    <a:bodyPr/>
                    <a:lstStyle/>
                    <a:p>
                      <a:pPr algn="ctr"/>
                      <a:r>
                        <a:rPr lang="ar-SA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جوان</a:t>
                      </a:r>
                      <a:endParaRPr lang="fr-DZ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</a:t>
                      </a:r>
                      <a:endParaRPr lang="fr-DZ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15%</a:t>
                      </a:r>
                      <a:endParaRPr lang="fr-DZ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3645160"/>
                  </a:ext>
                </a:extLst>
              </a:tr>
              <a:tr h="360892">
                <a:tc>
                  <a:txBody>
                    <a:bodyPr/>
                    <a:lstStyle/>
                    <a:p>
                      <a:pPr algn="ctr"/>
                      <a:r>
                        <a:rPr lang="ar-SA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جويلية</a:t>
                      </a:r>
                      <a:endParaRPr lang="fr-DZ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fr-DZ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20%</a:t>
                      </a:r>
                      <a:endParaRPr lang="fr-DZ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5324586"/>
                  </a:ext>
                </a:extLst>
              </a:tr>
              <a:tr h="360892">
                <a:tc>
                  <a:txBody>
                    <a:bodyPr/>
                    <a:lstStyle/>
                    <a:p>
                      <a:pPr algn="ctr"/>
                      <a:r>
                        <a:rPr lang="ar-SA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أوت</a:t>
                      </a:r>
                      <a:endParaRPr lang="fr-DZ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</a:t>
                      </a:r>
                      <a:endParaRPr lang="fr-DZ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25%</a:t>
                      </a:r>
                      <a:endParaRPr lang="fr-DZ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9561448"/>
                  </a:ext>
                </a:extLst>
              </a:tr>
              <a:tr h="360892">
                <a:tc>
                  <a:txBody>
                    <a:bodyPr/>
                    <a:lstStyle/>
                    <a:p>
                      <a:pPr algn="ctr"/>
                      <a:r>
                        <a:rPr lang="ar-SA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سبتمبر</a:t>
                      </a:r>
                      <a:endParaRPr lang="fr-F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  <a:endParaRPr lang="fr-DZ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17%</a:t>
                      </a:r>
                      <a:endParaRPr lang="fr-DZ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802255"/>
                  </a:ext>
                </a:extLst>
              </a:tr>
              <a:tr h="360892">
                <a:tc>
                  <a:txBody>
                    <a:bodyPr/>
                    <a:lstStyle/>
                    <a:p>
                      <a:pPr algn="ctr"/>
                      <a:r>
                        <a:rPr lang="ar-SA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أكتوبر</a:t>
                      </a:r>
                      <a:endParaRPr lang="fr-F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350</a:t>
                      </a:r>
                      <a:endParaRPr lang="fr-DZ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13%</a:t>
                      </a:r>
                      <a:endParaRPr lang="fr-DZ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9645097"/>
                  </a:ext>
                </a:extLst>
              </a:tr>
              <a:tr h="360892">
                <a:tc>
                  <a:txBody>
                    <a:bodyPr/>
                    <a:lstStyle/>
                    <a:p>
                      <a:pPr algn="ctr"/>
                      <a:r>
                        <a:rPr lang="ar-SA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نوفمبر</a:t>
                      </a:r>
                      <a:endParaRPr lang="fr-F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fr-DZ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fr-DZ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21112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9764145"/>
      </p:ext>
    </p:extLst>
  </p:cSld>
  <p:clrMapOvr>
    <a:masterClrMapping/>
  </p:clrMapOvr>
  <p:transition spd="slow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6632"/>
            <a:ext cx="8147248" cy="6624736"/>
          </a:xfrm>
        </p:spPr>
        <p:txBody>
          <a:bodyPr>
            <a:normAutofit/>
          </a:bodyPr>
          <a:lstStyle/>
          <a:p>
            <a:pPr algn="just" rtl="1">
              <a:lnSpc>
                <a:spcPct val="150000"/>
              </a:lnSpc>
            </a:pPr>
            <a:r>
              <a:rPr lang="ar-SA" dirty="0"/>
              <a:t>مثال: </a:t>
            </a:r>
            <a:r>
              <a:rPr lang="fr-FR" dirty="0"/>
              <a:t> </a:t>
            </a:r>
            <a:r>
              <a:rPr lang="ar-SA" dirty="0"/>
              <a:t>حيث </a:t>
            </a:r>
            <a:r>
              <a:rPr lang="fr-FR" dirty="0"/>
              <a:t>N=3</a:t>
            </a:r>
            <a:endParaRPr lang="ar-SA" dirty="0"/>
          </a:p>
          <a:p>
            <a:pPr marL="0" indent="0" algn="just" rtl="1">
              <a:lnSpc>
                <a:spcPct val="150000"/>
              </a:lnSpc>
              <a:buNone/>
            </a:pPr>
            <a:r>
              <a:rPr lang="ar-SA" b="1" dirty="0">
                <a:latin typeface="Cambria Math" panose="02040503050406030204" pitchFamily="18" charset="0"/>
                <a:sym typeface="Wingdings" panose="05000000000000000000" pitchFamily="2" charset="2"/>
              </a:rPr>
              <a:t>حساب الإنحراف المطلق:</a:t>
            </a:r>
          </a:p>
          <a:p>
            <a:pPr marL="0" indent="0" algn="ctr" rtl="1">
              <a:lnSpc>
                <a:spcPct val="150000"/>
              </a:lnSpc>
              <a:buNone/>
            </a:pPr>
            <a:r>
              <a:rPr lang="ar-SA" b="1" dirty="0">
                <a:solidFill>
                  <a:srgbClr val="FF0000"/>
                </a:solidFill>
                <a:latin typeface="Cambria Math" panose="02040503050406030204" pitchFamily="18" charset="0"/>
                <a:sym typeface="Wingdings" panose="05000000000000000000" pitchFamily="2" charset="2"/>
              </a:rPr>
              <a:t>الإنحراف المطلق = الطلب الحقيقي – الطلب المتوقع.</a:t>
            </a:r>
          </a:p>
          <a:p>
            <a:pPr marL="0" indent="0" algn="just" rtl="1">
              <a:lnSpc>
                <a:spcPct val="150000"/>
              </a:lnSpc>
              <a:buNone/>
            </a:pPr>
            <a:r>
              <a:rPr lang="ar-SA" dirty="0">
                <a:latin typeface="Cambria Math" panose="02040503050406030204" pitchFamily="18" charset="0"/>
                <a:sym typeface="Wingdings" panose="05000000000000000000" pitchFamily="2" charset="2"/>
              </a:rPr>
              <a:t>الانحراف المطلق لأول مجال = </a:t>
            </a:r>
            <a:r>
              <a:rPr lang="fr-FR" dirty="0">
                <a:latin typeface="Cambria Math" panose="02040503050406030204" pitchFamily="18" charset="0"/>
                <a:sym typeface="Wingdings" panose="05000000000000000000" pitchFamily="2" charset="2"/>
              </a:rPr>
              <a:t>100</a:t>
            </a:r>
            <a:r>
              <a:rPr lang="ar-SA" dirty="0">
                <a:latin typeface="Cambria Math" panose="02040503050406030204" pitchFamily="18" charset="0"/>
                <a:sym typeface="Wingdings" panose="05000000000000000000" pitchFamily="2" charset="2"/>
              </a:rPr>
              <a:t> – </a:t>
            </a:r>
            <a:r>
              <a:rPr lang="fr-FR" dirty="0">
                <a:latin typeface="Cambria Math" panose="02040503050406030204" pitchFamily="18" charset="0"/>
                <a:sym typeface="Wingdings" panose="05000000000000000000" pitchFamily="2" charset="2"/>
              </a:rPr>
              <a:t>24,16</a:t>
            </a:r>
            <a:r>
              <a:rPr lang="ar-SA" dirty="0">
                <a:latin typeface="Cambria Math" panose="02040503050406030204" pitchFamily="18" charset="0"/>
                <a:sym typeface="Wingdings" panose="05000000000000000000" pitchFamily="2" charset="2"/>
              </a:rPr>
              <a:t> = </a:t>
            </a:r>
            <a:r>
              <a:rPr lang="fr-FR" dirty="0">
                <a:latin typeface="Cambria Math" panose="02040503050406030204" pitchFamily="18" charset="0"/>
                <a:sym typeface="Wingdings" panose="05000000000000000000" pitchFamily="2" charset="2"/>
              </a:rPr>
              <a:t>75,84</a:t>
            </a:r>
            <a:r>
              <a:rPr lang="ar-SA" dirty="0">
                <a:latin typeface="Cambria Math" panose="02040503050406030204" pitchFamily="18" charset="0"/>
                <a:sym typeface="Wingdings" panose="05000000000000000000" pitchFamily="2" charset="2"/>
              </a:rPr>
              <a:t> يمكن أن تزيد المبيعات بـ </a:t>
            </a:r>
            <a:r>
              <a:rPr lang="fr-FR" dirty="0">
                <a:latin typeface="Cambria Math" panose="02040503050406030204" pitchFamily="18" charset="0"/>
                <a:sym typeface="Wingdings" panose="05000000000000000000" pitchFamily="2" charset="2"/>
              </a:rPr>
              <a:t>75,84</a:t>
            </a:r>
            <a:r>
              <a:rPr lang="ar-SA" dirty="0">
                <a:latin typeface="Cambria Math" panose="02040503050406030204" pitchFamily="18" charset="0"/>
                <a:sym typeface="Wingdings" panose="05000000000000000000" pitchFamily="2" charset="2"/>
              </a:rPr>
              <a:t> وحدة على الأكثر.</a:t>
            </a:r>
          </a:p>
          <a:p>
            <a:pPr marL="0" indent="0" algn="just" rtl="1">
              <a:lnSpc>
                <a:spcPct val="150000"/>
              </a:lnSpc>
              <a:buNone/>
            </a:pPr>
            <a:r>
              <a:rPr lang="ar-SA" dirty="0">
                <a:latin typeface="Cambria Math" panose="02040503050406030204" pitchFamily="18" charset="0"/>
                <a:sym typeface="Wingdings" panose="05000000000000000000" pitchFamily="2" charset="2"/>
              </a:rPr>
              <a:t>الانحراف المطلق لثاني مجال = 150 – </a:t>
            </a:r>
            <a:r>
              <a:rPr lang="fr-FR" dirty="0">
                <a:latin typeface="Cambria Math" panose="02040503050406030204" pitchFamily="18" charset="0"/>
                <a:sym typeface="Wingdings" panose="05000000000000000000" pitchFamily="2" charset="2"/>
              </a:rPr>
              <a:t>41,66</a:t>
            </a:r>
            <a:r>
              <a:rPr lang="ar-SA" dirty="0">
                <a:latin typeface="Cambria Math" panose="02040503050406030204" pitchFamily="18" charset="0"/>
                <a:sym typeface="Wingdings" panose="05000000000000000000" pitchFamily="2" charset="2"/>
              </a:rPr>
              <a:t> = 108,34 يمكن أن تزيد المبيعات بـ 108,34 وحدة على الأكثر.</a:t>
            </a:r>
          </a:p>
          <a:p>
            <a:pPr marL="0" indent="0" algn="just" rtl="1">
              <a:lnSpc>
                <a:spcPct val="150000"/>
              </a:lnSpc>
              <a:buNone/>
            </a:pPr>
            <a:r>
              <a:rPr lang="ar-SA" dirty="0">
                <a:latin typeface="Cambria Math" panose="02040503050406030204" pitchFamily="18" charset="0"/>
                <a:sym typeface="Wingdings" panose="05000000000000000000" pitchFamily="2" charset="2"/>
              </a:rPr>
              <a:t>الانحراف المطلق لثالث مجال = 200 – 51,16 = 148,84 يمكن أن تزيد المبيعات بـ 148,84 وحدة على الأكثر.</a:t>
            </a:r>
          </a:p>
          <a:p>
            <a:pPr marL="0" indent="0" algn="just" rtl="1">
              <a:lnSpc>
                <a:spcPct val="150000"/>
              </a:lnSpc>
              <a:buNone/>
            </a:pPr>
            <a:r>
              <a:rPr lang="ar-SA" dirty="0">
                <a:latin typeface="Cambria Math" panose="02040503050406030204" pitchFamily="18" charset="0"/>
                <a:sym typeface="Wingdings" panose="05000000000000000000" pitchFamily="2" charset="2"/>
              </a:rPr>
              <a:t>الانحراف المطلق لرابع مجال = 250 – 53 = 147 يمكن أن تزيد المبيعات بـ 147 وحدة على الأكثر.</a:t>
            </a:r>
          </a:p>
          <a:p>
            <a:pPr marL="0" indent="0" algn="just" rtl="1">
              <a:lnSpc>
                <a:spcPct val="150000"/>
              </a:lnSpc>
              <a:buNone/>
            </a:pPr>
            <a:endParaRPr lang="ar-SA" dirty="0">
              <a:latin typeface="Cambria Math" panose="02040503050406030204" pitchFamily="18" charset="0"/>
              <a:sym typeface="Wingdings" panose="05000000000000000000" pitchFamily="2" charset="2"/>
            </a:endParaRPr>
          </a:p>
          <a:p>
            <a:pPr marL="0" indent="0" algn="just" rtl="1">
              <a:lnSpc>
                <a:spcPct val="150000"/>
              </a:lnSpc>
              <a:buNone/>
            </a:pPr>
            <a:endParaRPr lang="ar-SA" b="0" i="1" dirty="0">
              <a:latin typeface="Cambria Math" panose="02040503050406030204" pitchFamily="18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52988190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43608" y="908720"/>
            <a:ext cx="6858000" cy="2387600"/>
          </a:xfrm>
        </p:spPr>
        <p:txBody>
          <a:bodyPr>
            <a:noAutofit/>
          </a:bodyPr>
          <a:lstStyle/>
          <a:p>
            <a:pPr algn="ctr" rtl="1"/>
            <a:r>
              <a:rPr lang="ar-SA" sz="4000" b="1" dirty="0"/>
              <a:t>المحور الثاني: التنبؤ بمبيعات المنتجات الجديدة</a:t>
            </a:r>
            <a:br>
              <a:rPr lang="ar-SA" sz="4000" b="1" dirty="0"/>
            </a:br>
            <a:br>
              <a:rPr lang="ar-SA" sz="4000" b="1" dirty="0"/>
            </a:br>
            <a:r>
              <a:rPr lang="ar-SY" sz="4000" b="1" u="sng" dirty="0"/>
              <a:t>الأساليب الكمية: </a:t>
            </a:r>
            <a:br>
              <a:rPr lang="ar-SA" sz="4000" b="1" u="sng" dirty="0"/>
            </a:br>
            <a:r>
              <a:rPr lang="en-US" sz="4000" b="1" u="sng" dirty="0"/>
              <a:t>(Quantitative Methods)</a:t>
            </a:r>
            <a:endParaRPr lang="fr-FR" sz="4000" b="1" dirty="0"/>
          </a:p>
        </p:txBody>
      </p:sp>
      <p:pic>
        <p:nvPicPr>
          <p:cNvPr id="1028" name="Picture 4" descr="Résultat d’images pour methodes quanitative">
            <a:extLst>
              <a:ext uri="{FF2B5EF4-FFF2-40B4-BE49-F238E27FC236}">
                <a16:creationId xmlns:a16="http://schemas.microsoft.com/office/drawing/2014/main" id="{6C79340B-9667-49E6-A9FD-70EABD824D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429001"/>
            <a:ext cx="914400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9743733"/>
      </p:ext>
    </p:extLst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ar-JO" sz="3200" b="1" dirty="0"/>
              <a:t>أسلوب </a:t>
            </a:r>
            <a:r>
              <a:rPr lang="ar-SA" sz="3200" b="1" dirty="0"/>
              <a:t>الأوساط الحسابية</a:t>
            </a:r>
            <a:br>
              <a:rPr lang="ar-JO" sz="3200" b="1" dirty="0"/>
            </a:br>
            <a:r>
              <a:rPr lang="en-US" sz="3200" b="1" dirty="0"/>
              <a:t>Arithmetic Mean method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1">
              <a:lnSpc>
                <a:spcPct val="150000"/>
              </a:lnSpc>
            </a:pPr>
            <a:r>
              <a:rPr lang="ar-SA" dirty="0"/>
              <a:t>كما يعرف أحيانا </a:t>
            </a:r>
            <a:r>
              <a:rPr lang="fr-FR" dirty="0"/>
              <a:t>(</a:t>
            </a:r>
            <a:r>
              <a:rPr lang="fr-FR" dirty="0" err="1"/>
              <a:t>Average</a:t>
            </a:r>
            <a:r>
              <a:rPr lang="fr-FR" dirty="0"/>
              <a:t>)</a:t>
            </a:r>
            <a:r>
              <a:rPr lang="ar-SA" dirty="0"/>
              <a:t> أحد المفاهيم الإحصائية وهو المقياس الأكثر استخدما من مقاييس النزعة المركزية الثلاثة: الوسط، الوسيط والمنوال، يستخدم الوسط الحسابي مع مختلف أنواع البيانات ويساوي مجموع كافة القيم في مجموعة ما من البيانات مقسوما على عددها الكلي، ويرمز له بالرمز إكس بار. وله نوعان هما: الوسط الحسابي البسيط والوسط الحسابي المتحرك.</a:t>
            </a:r>
            <a:endParaRPr lang="fr-FR" dirty="0"/>
          </a:p>
          <a:p>
            <a:pPr algn="just" rtl="1">
              <a:lnSpc>
                <a:spcPct val="150000"/>
              </a:lnSpc>
            </a:pPr>
            <a:endParaRPr lang="fr-FR" dirty="0"/>
          </a:p>
        </p:txBody>
      </p:sp>
    </p:spTree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e 38">
            <a:extLst>
              <a:ext uri="{FF2B5EF4-FFF2-40B4-BE49-F238E27FC236}">
                <a16:creationId xmlns:a16="http://schemas.microsoft.com/office/drawing/2014/main" id="{F9B2B1D6-5C69-455D-8DB6-AC5E66D6BCD7}"/>
              </a:ext>
            </a:extLst>
          </p:cNvPr>
          <p:cNvGrpSpPr/>
          <p:nvPr/>
        </p:nvGrpSpPr>
        <p:grpSpPr>
          <a:xfrm>
            <a:off x="140677" y="-30144"/>
            <a:ext cx="8531049" cy="6093296"/>
            <a:chOff x="251520" y="188640"/>
            <a:chExt cx="8270674" cy="5904656"/>
          </a:xfrm>
          <a:solidFill>
            <a:schemeClr val="tx1">
              <a:lumMod val="50000"/>
              <a:lumOff val="50000"/>
            </a:schemeClr>
          </a:solidFill>
        </p:grpSpPr>
        <p:grpSp>
          <p:nvGrpSpPr>
            <p:cNvPr id="31" name="Groupe 30">
              <a:extLst>
                <a:ext uri="{FF2B5EF4-FFF2-40B4-BE49-F238E27FC236}">
                  <a16:creationId xmlns:a16="http://schemas.microsoft.com/office/drawing/2014/main" id="{AF856F40-3094-4A3E-86F7-7AF4D3249FF8}"/>
                </a:ext>
              </a:extLst>
            </p:cNvPr>
            <p:cNvGrpSpPr/>
            <p:nvPr/>
          </p:nvGrpSpPr>
          <p:grpSpPr>
            <a:xfrm>
              <a:off x="251520" y="188640"/>
              <a:ext cx="8270674" cy="3312368"/>
              <a:chOff x="333774" y="2132856"/>
              <a:chExt cx="8270674" cy="3312368"/>
            </a:xfrm>
            <a:grpFill/>
          </p:grpSpPr>
          <p:sp>
            <p:nvSpPr>
              <p:cNvPr id="4" name="Ellipse 3">
                <a:extLst>
                  <a:ext uri="{FF2B5EF4-FFF2-40B4-BE49-F238E27FC236}">
                    <a16:creationId xmlns:a16="http://schemas.microsoft.com/office/drawing/2014/main" id="{0B8C8A04-196B-4455-986F-B3693B39DBEE}"/>
                  </a:ext>
                </a:extLst>
              </p:cNvPr>
              <p:cNvSpPr/>
              <p:nvPr/>
            </p:nvSpPr>
            <p:spPr>
              <a:xfrm>
                <a:off x="4860032" y="2132856"/>
                <a:ext cx="3456384" cy="1143000"/>
              </a:xfrm>
              <a:prstGeom prst="ellipse">
                <a:avLst/>
              </a:prstGeom>
              <a:grpFill/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ar-SA" sz="2800" b="1" dirty="0">
                    <a:solidFill>
                      <a:schemeClr val="tx1"/>
                    </a:solidFill>
                  </a:rPr>
                  <a:t>الوسط الحسابي البسيط</a:t>
                </a:r>
                <a:endParaRPr lang="fr-DZ" sz="2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" name="Ellipse 4">
                <a:extLst>
                  <a:ext uri="{FF2B5EF4-FFF2-40B4-BE49-F238E27FC236}">
                    <a16:creationId xmlns:a16="http://schemas.microsoft.com/office/drawing/2014/main" id="{63319919-E416-44B2-BBF8-677B62FB83D9}"/>
                  </a:ext>
                </a:extLst>
              </p:cNvPr>
              <p:cNvSpPr/>
              <p:nvPr/>
            </p:nvSpPr>
            <p:spPr>
              <a:xfrm>
                <a:off x="611560" y="2132856"/>
                <a:ext cx="3456384" cy="1143000"/>
              </a:xfrm>
              <a:prstGeom prst="ellipse">
                <a:avLst/>
              </a:prstGeom>
              <a:grpFill/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ar-SA" sz="2800" b="1" dirty="0">
                    <a:solidFill>
                      <a:schemeClr val="tx1"/>
                    </a:solidFill>
                  </a:rPr>
                  <a:t>الوسط الحسابي المتحرك</a:t>
                </a:r>
                <a:endParaRPr lang="fr-DZ" sz="2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" name="Rectangle : coins arrondis 5">
                <a:extLst>
                  <a:ext uri="{FF2B5EF4-FFF2-40B4-BE49-F238E27FC236}">
                    <a16:creationId xmlns:a16="http://schemas.microsoft.com/office/drawing/2014/main" id="{56C0B603-F97A-462C-9E44-50092CA93F91}"/>
                  </a:ext>
                </a:extLst>
              </p:cNvPr>
              <p:cNvSpPr/>
              <p:nvPr/>
            </p:nvSpPr>
            <p:spPr>
              <a:xfrm>
                <a:off x="6948264" y="3933056"/>
                <a:ext cx="1656184" cy="1512168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ar-SA" sz="2000" b="1" dirty="0">
                    <a:solidFill>
                      <a:schemeClr val="tx1"/>
                    </a:solidFill>
                  </a:rPr>
                  <a:t>البيانات غير مبوبة (المجال مفتوح)</a:t>
                </a:r>
                <a:endParaRPr lang="fr-DZ" sz="20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" name="Rectangle : coins arrondis 6">
                <a:extLst>
                  <a:ext uri="{FF2B5EF4-FFF2-40B4-BE49-F238E27FC236}">
                    <a16:creationId xmlns:a16="http://schemas.microsoft.com/office/drawing/2014/main" id="{D2C69DA7-1D00-4943-B35B-6A4E05C05CD1}"/>
                  </a:ext>
                </a:extLst>
              </p:cNvPr>
              <p:cNvSpPr/>
              <p:nvPr/>
            </p:nvSpPr>
            <p:spPr>
              <a:xfrm>
                <a:off x="4849704" y="3933056"/>
                <a:ext cx="1656184" cy="1512168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ar-SA" sz="2000" b="1" dirty="0">
                    <a:solidFill>
                      <a:schemeClr val="tx1"/>
                    </a:solidFill>
                  </a:rPr>
                  <a:t>البيانات مبوبة</a:t>
                </a:r>
              </a:p>
              <a:p>
                <a:pPr algn="ctr"/>
                <a:r>
                  <a:rPr lang="ar-SA" sz="2000" b="1" dirty="0">
                    <a:solidFill>
                      <a:schemeClr val="tx1"/>
                    </a:solidFill>
                  </a:rPr>
                  <a:t>(مجال من....إلى)</a:t>
                </a:r>
                <a:endParaRPr lang="fr-DZ" sz="20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" name="Rectangle : coins arrondis 7">
                <a:extLst>
                  <a:ext uri="{FF2B5EF4-FFF2-40B4-BE49-F238E27FC236}">
                    <a16:creationId xmlns:a16="http://schemas.microsoft.com/office/drawing/2014/main" id="{F033CA5D-2125-4317-870C-1E8950515C98}"/>
                  </a:ext>
                </a:extLst>
              </p:cNvPr>
              <p:cNvSpPr/>
              <p:nvPr/>
            </p:nvSpPr>
            <p:spPr>
              <a:xfrm>
                <a:off x="2432334" y="3933056"/>
                <a:ext cx="1656184" cy="1512168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ar-SA" sz="2000" b="1" dirty="0">
                    <a:solidFill>
                      <a:schemeClr val="tx1"/>
                    </a:solidFill>
                  </a:rPr>
                  <a:t>المتحرك البسيط</a:t>
                </a:r>
                <a:endParaRPr lang="fr-DZ" sz="20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" name="Rectangle : coins arrondis 8">
                <a:extLst>
                  <a:ext uri="{FF2B5EF4-FFF2-40B4-BE49-F238E27FC236}">
                    <a16:creationId xmlns:a16="http://schemas.microsoft.com/office/drawing/2014/main" id="{1E679183-0416-4B38-901E-A54FB7872DF8}"/>
                  </a:ext>
                </a:extLst>
              </p:cNvPr>
              <p:cNvSpPr/>
              <p:nvPr/>
            </p:nvSpPr>
            <p:spPr>
              <a:xfrm>
                <a:off x="333774" y="3933056"/>
                <a:ext cx="1656184" cy="1512168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ar-SA" sz="2000" b="1" dirty="0">
                    <a:solidFill>
                      <a:schemeClr val="tx1"/>
                    </a:solidFill>
                  </a:rPr>
                  <a:t>المتحرك الموزون</a:t>
                </a:r>
                <a:endParaRPr lang="fr-DZ" sz="2000" b="1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1" name="Connecteur droit avec flèche 10">
                <a:extLst>
                  <a:ext uri="{FF2B5EF4-FFF2-40B4-BE49-F238E27FC236}">
                    <a16:creationId xmlns:a16="http://schemas.microsoft.com/office/drawing/2014/main" id="{218C2760-6A91-4FB2-A90E-1CBD5AEB58A3}"/>
                  </a:ext>
                </a:extLst>
              </p:cNvPr>
              <p:cNvCxnSpPr>
                <a:stCxn id="4" idx="4"/>
                <a:endCxn id="6" idx="0"/>
              </p:cNvCxnSpPr>
              <p:nvPr/>
            </p:nvCxnSpPr>
            <p:spPr>
              <a:xfrm>
                <a:off x="6588224" y="3275856"/>
                <a:ext cx="1188132" cy="657200"/>
              </a:xfrm>
              <a:prstGeom prst="straightConnector1">
                <a:avLst/>
              </a:prstGeom>
              <a:grpFill/>
              <a:ln w="38100">
                <a:solidFill>
                  <a:schemeClr val="bg1">
                    <a:lumMod val="50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Connecteur droit avec flèche 11">
                <a:extLst>
                  <a:ext uri="{FF2B5EF4-FFF2-40B4-BE49-F238E27FC236}">
                    <a16:creationId xmlns:a16="http://schemas.microsoft.com/office/drawing/2014/main" id="{0A191C28-942A-4FF5-8C31-A5D96D41CD22}"/>
                  </a:ext>
                </a:extLst>
              </p:cNvPr>
              <p:cNvCxnSpPr>
                <a:cxnSpLocks/>
                <a:stCxn id="4" idx="4"/>
                <a:endCxn id="7" idx="0"/>
              </p:cNvCxnSpPr>
              <p:nvPr/>
            </p:nvCxnSpPr>
            <p:spPr>
              <a:xfrm flipH="1">
                <a:off x="5677796" y="3275856"/>
                <a:ext cx="910428" cy="657200"/>
              </a:xfrm>
              <a:prstGeom prst="straightConnector1">
                <a:avLst/>
              </a:prstGeom>
              <a:grpFill/>
              <a:ln w="38100">
                <a:solidFill>
                  <a:schemeClr val="bg1">
                    <a:lumMod val="50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Connecteur droit avec flèche 14">
                <a:extLst>
                  <a:ext uri="{FF2B5EF4-FFF2-40B4-BE49-F238E27FC236}">
                    <a16:creationId xmlns:a16="http://schemas.microsoft.com/office/drawing/2014/main" id="{83A9A887-58AE-41EF-9ECD-2FB0D574CCD1}"/>
                  </a:ext>
                </a:extLst>
              </p:cNvPr>
              <p:cNvCxnSpPr>
                <a:cxnSpLocks/>
                <a:stCxn id="5" idx="4"/>
                <a:endCxn id="8" idx="0"/>
              </p:cNvCxnSpPr>
              <p:nvPr/>
            </p:nvCxnSpPr>
            <p:spPr>
              <a:xfrm>
                <a:off x="2339752" y="3275856"/>
                <a:ext cx="920674" cy="657200"/>
              </a:xfrm>
              <a:prstGeom prst="straightConnector1">
                <a:avLst/>
              </a:prstGeom>
              <a:grpFill/>
              <a:ln w="38100">
                <a:solidFill>
                  <a:schemeClr val="bg1">
                    <a:lumMod val="50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Connecteur droit avec flèche 17">
                <a:extLst>
                  <a:ext uri="{FF2B5EF4-FFF2-40B4-BE49-F238E27FC236}">
                    <a16:creationId xmlns:a16="http://schemas.microsoft.com/office/drawing/2014/main" id="{B95F6A19-3220-4676-82BE-9FBDCFA5478C}"/>
                  </a:ext>
                </a:extLst>
              </p:cNvPr>
              <p:cNvCxnSpPr>
                <a:cxnSpLocks/>
                <a:stCxn id="5" idx="4"/>
                <a:endCxn id="9" idx="0"/>
              </p:cNvCxnSpPr>
              <p:nvPr/>
            </p:nvCxnSpPr>
            <p:spPr>
              <a:xfrm flipH="1">
                <a:off x="1161866" y="3275856"/>
                <a:ext cx="1177886" cy="657200"/>
              </a:xfrm>
              <a:prstGeom prst="straightConnector1">
                <a:avLst/>
              </a:prstGeom>
              <a:grpFill/>
              <a:ln w="38100">
                <a:solidFill>
                  <a:schemeClr val="bg1">
                    <a:lumMod val="50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2" name="Ellipse 31">
              <a:extLst>
                <a:ext uri="{FF2B5EF4-FFF2-40B4-BE49-F238E27FC236}">
                  <a16:creationId xmlns:a16="http://schemas.microsoft.com/office/drawing/2014/main" id="{92F4DC43-AA97-42F6-BD15-FD102A115FB7}"/>
                </a:ext>
              </a:extLst>
            </p:cNvPr>
            <p:cNvSpPr/>
            <p:nvPr/>
          </p:nvSpPr>
          <p:spPr>
            <a:xfrm>
              <a:off x="6199936" y="4437112"/>
              <a:ext cx="1800200" cy="1656184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000" b="1" dirty="0">
                  <a:solidFill>
                    <a:schemeClr val="tx1"/>
                  </a:solidFill>
                </a:rPr>
                <a:t>أرقام بسيطة</a:t>
              </a:r>
              <a:endParaRPr lang="fr-DZ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33" name="Ellipse 32">
              <a:extLst>
                <a:ext uri="{FF2B5EF4-FFF2-40B4-BE49-F238E27FC236}">
                  <a16:creationId xmlns:a16="http://schemas.microsoft.com/office/drawing/2014/main" id="{4188BF09-B981-4269-9F1C-358D41824C63}"/>
                </a:ext>
              </a:extLst>
            </p:cNvPr>
            <p:cNvSpPr/>
            <p:nvPr/>
          </p:nvSpPr>
          <p:spPr>
            <a:xfrm>
              <a:off x="3985690" y="4434429"/>
              <a:ext cx="1800200" cy="1656184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000" b="1" dirty="0">
                  <a:solidFill>
                    <a:schemeClr val="tx1"/>
                  </a:solidFill>
                </a:rPr>
                <a:t>أرقام قيمها كبيرة</a:t>
              </a:r>
              <a:endParaRPr lang="fr-DZ" sz="2000" b="1" dirty="0">
                <a:solidFill>
                  <a:schemeClr val="tx1"/>
                </a:solidFill>
              </a:endParaRPr>
            </a:p>
          </p:txBody>
        </p:sp>
        <p:cxnSp>
          <p:nvCxnSpPr>
            <p:cNvPr id="35" name="Connecteur droit avec flèche 34">
              <a:extLst>
                <a:ext uri="{FF2B5EF4-FFF2-40B4-BE49-F238E27FC236}">
                  <a16:creationId xmlns:a16="http://schemas.microsoft.com/office/drawing/2014/main" id="{16F7D3B2-256D-46D3-934B-FA382A898802}"/>
                </a:ext>
              </a:extLst>
            </p:cNvPr>
            <p:cNvCxnSpPr>
              <a:stCxn id="6" idx="2"/>
              <a:endCxn id="32" idx="0"/>
            </p:cNvCxnSpPr>
            <p:nvPr/>
          </p:nvCxnSpPr>
          <p:spPr>
            <a:xfrm flipH="1">
              <a:off x="7100036" y="3501008"/>
              <a:ext cx="594066" cy="936104"/>
            </a:xfrm>
            <a:prstGeom prst="straightConnector1">
              <a:avLst/>
            </a:prstGeom>
            <a:grpFill/>
            <a:ln w="19050">
              <a:solidFill>
                <a:schemeClr val="bg1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onnecteur droit avec flèche 35">
              <a:extLst>
                <a:ext uri="{FF2B5EF4-FFF2-40B4-BE49-F238E27FC236}">
                  <a16:creationId xmlns:a16="http://schemas.microsoft.com/office/drawing/2014/main" id="{015F2848-BB81-4309-A411-2AFA2377C9C0}"/>
                </a:ext>
              </a:extLst>
            </p:cNvPr>
            <p:cNvCxnSpPr>
              <a:cxnSpLocks/>
              <a:stCxn id="6" idx="2"/>
              <a:endCxn id="33" idx="0"/>
            </p:cNvCxnSpPr>
            <p:nvPr/>
          </p:nvCxnSpPr>
          <p:spPr>
            <a:xfrm flipH="1">
              <a:off x="4885790" y="3501008"/>
              <a:ext cx="2808312" cy="933421"/>
            </a:xfrm>
            <a:prstGeom prst="straightConnector1">
              <a:avLst/>
            </a:prstGeom>
            <a:grpFill/>
            <a:ln w="19050">
              <a:solidFill>
                <a:schemeClr val="bg1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20079258"/>
      </p:ext>
    </p:extLst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ar-JO" sz="3200" b="1" dirty="0"/>
              <a:t>أسلوب </a:t>
            </a:r>
            <a:r>
              <a:rPr lang="ar-SA" sz="3200" b="1" dirty="0"/>
              <a:t>الأوساط الحسابية</a:t>
            </a:r>
            <a:br>
              <a:rPr lang="ar-JO" sz="3200" b="1" dirty="0"/>
            </a:br>
            <a:r>
              <a:rPr lang="en-US" sz="3200" b="1" dirty="0"/>
              <a:t>Arithmetic Mean method</a:t>
            </a:r>
            <a:endParaRPr lang="fr-FR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algn="just" rtl="1">
                  <a:lnSpc>
                    <a:spcPct val="150000"/>
                  </a:lnSpc>
                </a:pPr>
                <a:r>
                  <a:rPr lang="ar-SA" dirty="0"/>
                  <a:t>الوسط الحسابي للبيانات الغير مبوبة:</a:t>
                </a:r>
                <a:endParaRPr lang="fr-FR" dirty="0"/>
              </a:p>
              <a:p>
                <a:pPr marL="0" indent="0" algn="just" rtl="1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b="1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𝒙</m:t>
                          </m:r>
                        </m:e>
                      </m:acc>
                      <m:r>
                        <a:rPr lang="en-US" b="1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𝜮</m:t>
                          </m:r>
                          <m:r>
                            <a:rPr lang="fr-FR" b="1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𝒙</m:t>
                          </m:r>
                        </m:num>
                        <m:den>
                          <m:r>
                            <a:rPr lang="fr-FR" b="1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𝒏</m:t>
                          </m:r>
                        </m:den>
                      </m:f>
                    </m:oMath>
                  </m:oMathPara>
                </a14:m>
                <a:endParaRPr lang="fr-FR" b="1" dirty="0">
                  <a:sym typeface="Wingdings" panose="05000000000000000000" pitchFamily="2" charset="2"/>
                </a:endParaRPr>
              </a:p>
              <a:p>
                <a:pPr marL="0" indent="0" algn="just" rtl="1">
                  <a:lnSpc>
                    <a:spcPct val="150000"/>
                  </a:lnSpc>
                  <a:buNone/>
                </a:pPr>
                <a:r>
                  <a:rPr lang="ar-SA" dirty="0"/>
                  <a:t>مثال: 45=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accPr>
                      <m:e>
                        <m:r>
                          <a:rPr lang="en-US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</m:e>
                    </m:acc>
                    <m:r>
                      <a:rPr lang="en-US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f>
                      <m:fPr>
                        <m:ctrlPr>
                          <a:rPr lang="en-US" b="1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b="1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𝜮</m:t>
                        </m:r>
                        <m:r>
                          <a:rPr lang="fr-FR" b="1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𝒙</m:t>
                        </m:r>
                      </m:num>
                      <m:den>
                        <m:r>
                          <a:rPr lang="fr-FR" b="1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𝒏</m:t>
                        </m:r>
                      </m:den>
                    </m:f>
                    <m:r>
                      <a:rPr lang="ar-SA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ar-SA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3</m:t>
                        </m:r>
                        <m:r>
                          <a:rPr lang="ar-SA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0</m:t>
                        </m:r>
                        <m:r>
                          <a:rPr lang="ar-SA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+</m:t>
                        </m:r>
                        <m:r>
                          <a:rPr lang="ar-SA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45</m:t>
                        </m:r>
                        <m:r>
                          <a:rPr lang="ar-SA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+</m:t>
                        </m:r>
                        <m:r>
                          <a:rPr lang="ar-SA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50</m:t>
                        </m:r>
                        <m:r>
                          <a:rPr lang="ar-SA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+</m:t>
                        </m:r>
                        <m:r>
                          <a:rPr lang="ar-SA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55</m:t>
                        </m:r>
                      </m:num>
                      <m:den>
                        <m:r>
                          <a:rPr lang="ar-SA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4</m:t>
                        </m:r>
                      </m:den>
                    </m:f>
                  </m:oMath>
                </a14:m>
                <a:endParaRPr lang="fr-FR" dirty="0">
                  <a:sym typeface="Wingdings" panose="05000000000000000000" pitchFamily="2" charset="2"/>
                </a:endParaRPr>
              </a:p>
              <a:p>
                <a:pPr marL="0" indent="0" algn="just" rtl="1">
                  <a:lnSpc>
                    <a:spcPct val="150000"/>
                  </a:lnSpc>
                  <a:buNone/>
                </a:pPr>
                <a:r>
                  <a:rPr lang="ar-SA" dirty="0"/>
                  <a:t>*الأرقام ذات القيم الكبيرة: وهنا نختار وسط إفتراضي ويرمز له بـ </a:t>
                </a:r>
                <a:r>
                  <a:rPr lang="fr-FR" dirty="0"/>
                  <a:t>a</a:t>
                </a:r>
                <a:r>
                  <a:rPr lang="ar-SA" dirty="0"/>
                  <a:t>، ويحسب الوسط الحسابي بالقانوني التالي: </a:t>
                </a:r>
              </a:p>
              <a:p>
                <a:pPr marL="0" indent="0" algn="just" rtl="1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b="1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𝒙</m:t>
                          </m:r>
                        </m:e>
                      </m:acc>
                      <m:r>
                        <a:rPr lang="en-US" b="1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fr-FR" b="1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𝒂</m:t>
                      </m:r>
                      <m:r>
                        <a:rPr lang="fr-FR" b="1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f>
                        <m:fPr>
                          <m:ctrlPr>
                            <a:rPr lang="en-US" b="1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𝜮</m:t>
                          </m:r>
                          <m:r>
                            <a:rPr lang="fr-FR" b="1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𝒃</m:t>
                          </m:r>
                        </m:num>
                        <m:den>
                          <m:r>
                            <a:rPr lang="fr-FR" b="1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𝒏</m:t>
                          </m:r>
                        </m:den>
                      </m:f>
                      <m:r>
                        <a:rPr lang="fr-FR" b="1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    </m:t>
                      </m:r>
                      <m:r>
                        <a:rPr lang="ar-SA" b="1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                             </m:t>
                      </m:r>
                      <m:r>
                        <a:rPr lang="fr-FR" b="1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       </m:t>
                      </m:r>
                      <m:r>
                        <a:rPr lang="fr-FR" b="1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𝒃</m:t>
                      </m:r>
                      <m:r>
                        <a:rPr lang="fr-FR" b="1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fr-FR" b="1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𝒙</m:t>
                      </m:r>
                      <m:r>
                        <a:rPr lang="fr-FR" b="1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</m:t>
                      </m:r>
                      <m:r>
                        <a:rPr lang="fr-FR" b="1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𝒂</m:t>
                      </m:r>
                    </m:oMath>
                  </m:oMathPara>
                </a14:m>
                <a:endParaRPr lang="fr-FR" b="1" dirty="0">
                  <a:sym typeface="Wingdings" panose="05000000000000000000" pitchFamily="2" charset="2"/>
                </a:endParaRPr>
              </a:p>
              <a:p>
                <a:pPr marL="0" indent="0" algn="just" rtl="1">
                  <a:lnSpc>
                    <a:spcPct val="150000"/>
                  </a:lnSpc>
                  <a:buNone/>
                </a:pPr>
                <a:endParaRPr lang="fr-FR" dirty="0"/>
              </a:p>
            </p:txBody>
          </p:sp>
        </mc:Choice>
        <mc:Fallback xmlns=""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2286" r="-1224"/>
                </a:stretch>
              </a:blipFill>
            </p:spPr>
            <p:txBody>
              <a:bodyPr/>
              <a:lstStyle/>
              <a:p>
                <a:r>
                  <a:rPr lang="fr-D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>
            <a:extLst>
              <a:ext uri="{FF2B5EF4-FFF2-40B4-BE49-F238E27FC236}">
                <a16:creationId xmlns:a16="http://schemas.microsoft.com/office/drawing/2014/main" id="{063724D3-FEA2-495D-88C8-478D8808C549}"/>
              </a:ext>
            </a:extLst>
          </p:cNvPr>
          <p:cNvSpPr/>
          <p:nvPr/>
        </p:nvSpPr>
        <p:spPr>
          <a:xfrm>
            <a:off x="3347864" y="2420888"/>
            <a:ext cx="1944216" cy="936104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DZ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BB20459-6B84-47BC-8D4C-89B3C176F60F}"/>
              </a:ext>
            </a:extLst>
          </p:cNvPr>
          <p:cNvSpPr/>
          <p:nvPr/>
        </p:nvSpPr>
        <p:spPr>
          <a:xfrm>
            <a:off x="1619672" y="5232060"/>
            <a:ext cx="1944216" cy="936104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DZ"/>
          </a:p>
        </p:txBody>
      </p:sp>
      <p:sp>
        <p:nvSpPr>
          <p:cNvPr id="7" name="Flèche : droite 6">
            <a:extLst>
              <a:ext uri="{FF2B5EF4-FFF2-40B4-BE49-F238E27FC236}">
                <a16:creationId xmlns:a16="http://schemas.microsoft.com/office/drawing/2014/main" id="{47C2A71D-D26C-4839-B809-B7372EA65ACB}"/>
              </a:ext>
            </a:extLst>
          </p:cNvPr>
          <p:cNvSpPr/>
          <p:nvPr/>
        </p:nvSpPr>
        <p:spPr>
          <a:xfrm>
            <a:off x="3779912" y="5805264"/>
            <a:ext cx="1368152" cy="28803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3118353519"/>
      </p:ext>
    </p:extLst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16632"/>
                <a:ext cx="8147248" cy="6624736"/>
              </a:xfrm>
            </p:spPr>
            <p:txBody>
              <a:bodyPr>
                <a:normAutofit/>
              </a:bodyPr>
              <a:lstStyle/>
              <a:p>
                <a:pPr algn="just" rtl="1">
                  <a:lnSpc>
                    <a:spcPct val="150000"/>
                  </a:lnSpc>
                </a:pPr>
                <a:r>
                  <a:rPr lang="ar-SA" dirty="0"/>
                  <a:t>مثال: </a:t>
                </a:r>
              </a:p>
              <a:p>
                <a:pPr marL="0" indent="0" algn="just" rtl="1">
                  <a:lnSpc>
                    <a:spcPct val="150000"/>
                  </a:lnSpc>
                  <a:buNone/>
                </a:pPr>
                <a:endParaRPr lang="ar-SA" dirty="0"/>
              </a:p>
              <a:p>
                <a:pPr marL="0" indent="0" algn="just" rtl="1">
                  <a:lnSpc>
                    <a:spcPct val="150000"/>
                  </a:lnSpc>
                  <a:buNone/>
                </a:pPr>
                <a:endParaRPr lang="ar-SA" dirty="0"/>
              </a:p>
              <a:p>
                <a:pPr marL="0" indent="0" algn="just" rtl="1">
                  <a:lnSpc>
                    <a:spcPct val="150000"/>
                  </a:lnSpc>
                  <a:buNone/>
                </a:pPr>
                <a:endParaRPr lang="ar-SA" dirty="0"/>
              </a:p>
              <a:p>
                <a:pPr marL="0" indent="0" algn="just" rtl="1">
                  <a:lnSpc>
                    <a:spcPct val="150000"/>
                  </a:lnSpc>
                  <a:buNone/>
                </a:pPr>
                <a:endParaRPr lang="ar-SA" dirty="0"/>
              </a:p>
              <a:p>
                <a:pPr marL="0" indent="0" algn="just" rtl="1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b="1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𝒙</m:t>
                          </m:r>
                        </m:e>
                      </m:acc>
                      <m:r>
                        <a:rPr lang="en-US" b="1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fr-FR" b="1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𝒂</m:t>
                      </m:r>
                      <m:r>
                        <a:rPr lang="fr-FR" b="1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f>
                        <m:fPr>
                          <m:ctrlPr>
                            <a:rPr lang="en-US" b="1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𝜮</m:t>
                          </m:r>
                          <m:r>
                            <a:rPr lang="fr-FR" b="1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𝒃</m:t>
                          </m:r>
                        </m:num>
                        <m:den>
                          <m:r>
                            <a:rPr lang="fr-FR" b="1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𝒏</m:t>
                          </m:r>
                        </m:den>
                      </m:f>
                      <m:r>
                        <a:rPr lang="fr-FR" b="1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           </m:t>
                      </m:r>
                      <m:r>
                        <a:rPr lang="fr-FR" b="1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𝒃</m:t>
                      </m:r>
                      <m:r>
                        <a:rPr lang="fr-FR" b="1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fr-FR" b="1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𝒙</m:t>
                      </m:r>
                      <m:r>
                        <a:rPr lang="fr-FR" b="1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</m:t>
                      </m:r>
                      <m:r>
                        <a:rPr lang="fr-FR" b="1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𝒂</m:t>
                      </m:r>
                    </m:oMath>
                  </m:oMathPara>
                </a14:m>
                <a:endParaRPr lang="fr-FR" b="1" dirty="0">
                  <a:sym typeface="Wingdings" panose="05000000000000000000" pitchFamily="2" charset="2"/>
                </a:endParaRPr>
              </a:p>
              <a:p>
                <a:pPr marL="0" indent="0" algn="just" rtl="1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b="1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𝒙</m:t>
                          </m:r>
                        </m:e>
                      </m:acc>
                      <m:r>
                        <a:rPr lang="en-US" b="1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fr-FR" b="1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𝟒𝟓𝟎𝟎</m:t>
                      </m:r>
                      <m:r>
                        <a:rPr lang="fr-FR" b="1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f>
                        <m:fPr>
                          <m:ctrlPr>
                            <a:rPr lang="en-US" b="1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fr-FR" b="1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𝟓𝟎𝟎</m:t>
                          </m:r>
                        </m:num>
                        <m:den>
                          <m:r>
                            <a:rPr lang="fr-FR" b="1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𝟓</m:t>
                          </m:r>
                        </m:den>
                      </m:f>
                      <m:r>
                        <a:rPr lang="fr-FR" b="1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fr-FR" b="1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𝟒𝟔𝟎𝟎</m:t>
                      </m:r>
                    </m:oMath>
                  </m:oMathPara>
                </a14:m>
                <a:endParaRPr lang="ar-SA" b="1" dirty="0"/>
              </a:p>
              <a:p>
                <a:pPr marL="0" indent="0" algn="just" rtl="1">
                  <a:lnSpc>
                    <a:spcPct val="150000"/>
                  </a:lnSpc>
                  <a:buNone/>
                </a:pPr>
                <a:r>
                  <a:rPr lang="ar-SA" dirty="0"/>
                  <a:t>      المبيعات المتوقعة لسنة 2016 هي 4600.</a:t>
                </a:r>
                <a:endParaRPr lang="fr-FR" dirty="0"/>
              </a:p>
            </p:txBody>
          </p:sp>
        </mc:Choice>
        <mc:Fallback xmlns=""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457200" y="116632"/>
                <a:ext cx="8147248" cy="6624736"/>
              </a:xfrm>
              <a:blipFill>
                <a:blip r:embed="rId2"/>
                <a:stretch>
                  <a:fillRect r="-1123"/>
                </a:stretch>
              </a:blipFill>
            </p:spPr>
            <p:txBody>
              <a:bodyPr/>
              <a:lstStyle/>
              <a:p>
                <a:r>
                  <a:rPr lang="fr-D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Tableau 4">
                <a:extLst>
                  <a:ext uri="{FF2B5EF4-FFF2-40B4-BE49-F238E27FC236}">
                    <a16:creationId xmlns:a16="http://schemas.microsoft.com/office/drawing/2014/main" id="{4CD29352-A2D0-4272-AF9D-70E76E813B2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3767134"/>
                  </p:ext>
                </p:extLst>
              </p:nvPr>
            </p:nvGraphicFramePr>
            <p:xfrm>
              <a:off x="683568" y="633224"/>
              <a:ext cx="7632849" cy="250303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544283">
                      <a:extLst>
                        <a:ext uri="{9D8B030D-6E8A-4147-A177-3AD203B41FA5}">
                          <a16:colId xmlns:a16="http://schemas.microsoft.com/office/drawing/2014/main" val="1271052712"/>
                        </a:ext>
                      </a:extLst>
                    </a:gridCol>
                    <a:gridCol w="2544283">
                      <a:extLst>
                        <a:ext uri="{9D8B030D-6E8A-4147-A177-3AD203B41FA5}">
                          <a16:colId xmlns:a16="http://schemas.microsoft.com/office/drawing/2014/main" val="3001306070"/>
                        </a:ext>
                      </a:extLst>
                    </a:gridCol>
                    <a:gridCol w="2544283">
                      <a:extLst>
                        <a:ext uri="{9D8B030D-6E8A-4147-A177-3AD203B41FA5}">
                          <a16:colId xmlns:a16="http://schemas.microsoft.com/office/drawing/2014/main" val="3296558656"/>
                        </a:ext>
                      </a:extLst>
                    </a:gridCol>
                  </a:tblGrid>
                  <a:tr h="42037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ar-SA" sz="2400" dirty="0">
                              <a:cs typeface="+mn-cs"/>
                            </a:rPr>
                            <a:t>السنوات</a:t>
                          </a:r>
                          <a:endParaRPr lang="fr-DZ" sz="2400" dirty="0">
                            <a:cs typeface="+mn-cs"/>
                          </a:endParaRPr>
                        </a:p>
                      </a:txBody>
                      <a:tcPr>
                        <a:solidFill>
                          <a:schemeClr val="bg2">
                            <a:lumMod val="2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ar-SA" sz="2400" dirty="0">
                              <a:cs typeface="+mn-cs"/>
                            </a:rPr>
                            <a:t>المبيعات</a:t>
                          </a:r>
                          <a:endParaRPr lang="fr-DZ" sz="2400" dirty="0">
                            <a:cs typeface="+mn-cs"/>
                          </a:endParaRPr>
                        </a:p>
                      </a:txBody>
                      <a:tcPr>
                        <a:solidFill>
                          <a:schemeClr val="bg2">
                            <a:lumMod val="2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400" dirty="0">
                              <a:cs typeface="+mn-cs"/>
                            </a:rPr>
                            <a:t>b=x-a</a:t>
                          </a:r>
                          <a:endParaRPr lang="fr-DZ" sz="2400" dirty="0">
                            <a:cs typeface="+mn-cs"/>
                          </a:endParaRPr>
                        </a:p>
                      </a:txBody>
                      <a:tcPr>
                        <a:solidFill>
                          <a:srgbClr val="C00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25236008"/>
                      </a:ext>
                    </a:extLst>
                  </a:tr>
                  <a:tr h="34097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b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2011</a:t>
                          </a:r>
                          <a:endParaRPr lang="fr-DZ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2">
                            <a:lumMod val="9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b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2000</a:t>
                          </a:r>
                          <a:endParaRPr lang="fr-DZ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2">
                            <a:lumMod val="9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b="1" dirty="0">
                              <a:solidFill>
                                <a:schemeClr val="bg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-2500</a:t>
                          </a:r>
                          <a:endParaRPr lang="fr-DZ" b="1" dirty="0">
                            <a:solidFill>
                              <a:schemeClr val="bg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rgbClr val="C00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768791607"/>
                      </a:ext>
                    </a:extLst>
                  </a:tr>
                  <a:tr h="34097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b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2012</a:t>
                          </a:r>
                          <a:endParaRPr lang="fr-DZ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2">
                            <a:lumMod val="9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b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3500</a:t>
                          </a:r>
                          <a:endParaRPr lang="fr-DZ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2">
                            <a:lumMod val="9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b="1" dirty="0">
                              <a:solidFill>
                                <a:schemeClr val="bg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-1000</a:t>
                          </a:r>
                          <a:endParaRPr lang="fr-DZ" b="1" dirty="0">
                            <a:solidFill>
                              <a:schemeClr val="bg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rgbClr val="C00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833645160"/>
                      </a:ext>
                    </a:extLst>
                  </a:tr>
                  <a:tr h="34097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b="1" dirty="0">
                              <a:highlight>
                                <a:srgbClr val="FFFF00"/>
                              </a:highlight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2013</a:t>
                          </a:r>
                          <a:endParaRPr lang="fr-DZ" b="1" dirty="0">
                            <a:highlight>
                              <a:srgbClr val="FFFF00"/>
                            </a:highlight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2">
                            <a:lumMod val="9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b="1" dirty="0">
                              <a:highlight>
                                <a:srgbClr val="FF00FF"/>
                              </a:highlight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a= 4500</a:t>
                          </a:r>
                          <a:endParaRPr lang="fr-DZ" b="1" dirty="0">
                            <a:highlight>
                              <a:srgbClr val="FF00FF"/>
                            </a:highlight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2">
                            <a:lumMod val="9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b="1" dirty="0">
                              <a:solidFill>
                                <a:schemeClr val="bg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fr-DZ" b="1" dirty="0">
                            <a:solidFill>
                              <a:schemeClr val="bg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rgbClr val="C00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85324586"/>
                      </a:ext>
                    </a:extLst>
                  </a:tr>
                  <a:tr h="34097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b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2014</a:t>
                          </a:r>
                          <a:endParaRPr lang="fr-DZ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2">
                            <a:lumMod val="9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b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5500</a:t>
                          </a:r>
                          <a:endParaRPr lang="fr-DZ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2">
                            <a:lumMod val="9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b="1" dirty="0">
                              <a:solidFill>
                                <a:schemeClr val="bg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fr-DZ" b="1" dirty="0">
                            <a:solidFill>
                              <a:schemeClr val="bg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rgbClr val="C00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39561448"/>
                      </a:ext>
                    </a:extLst>
                  </a:tr>
                  <a:tr h="34097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b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2015</a:t>
                          </a:r>
                        </a:p>
                      </a:txBody>
                      <a:tcPr>
                        <a:solidFill>
                          <a:schemeClr val="bg2">
                            <a:lumMod val="9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b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7500</a:t>
                          </a:r>
                          <a:endParaRPr lang="fr-DZ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2">
                            <a:lumMod val="9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b="1" dirty="0">
                              <a:solidFill>
                                <a:schemeClr val="bg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3000</a:t>
                          </a:r>
                          <a:endParaRPr lang="fr-DZ" b="1" dirty="0">
                            <a:solidFill>
                              <a:schemeClr val="bg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rgbClr val="C00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749802255"/>
                      </a:ext>
                    </a:extLst>
                  </a:tr>
                  <a:tr h="34097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b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2016</a:t>
                          </a:r>
                        </a:p>
                      </a:txBody>
                      <a:tcPr>
                        <a:solidFill>
                          <a:schemeClr val="bg2">
                            <a:lumMod val="9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b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?</a:t>
                          </a:r>
                          <a:endParaRPr lang="fr-DZ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2">
                            <a:lumMod val="9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𝜮</m:t>
                              </m:r>
                            </m:oMath>
                          </a14:m>
                          <a:r>
                            <a:rPr lang="fr-FR" b="1" dirty="0">
                              <a:solidFill>
                                <a:schemeClr val="bg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=500</a:t>
                          </a:r>
                          <a:endParaRPr lang="fr-DZ" b="1" dirty="0">
                            <a:solidFill>
                              <a:schemeClr val="bg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rgbClr val="C00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79645097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" name="Tableau 4">
                <a:extLst>
                  <a:ext uri="{FF2B5EF4-FFF2-40B4-BE49-F238E27FC236}">
                    <a16:creationId xmlns:a16="http://schemas.microsoft.com/office/drawing/2014/main" id="{4CD29352-A2D0-4272-AF9D-70E76E813B2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3767134"/>
                  </p:ext>
                </p:extLst>
              </p:nvPr>
            </p:nvGraphicFramePr>
            <p:xfrm>
              <a:off x="683568" y="633224"/>
              <a:ext cx="7632849" cy="250303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544283">
                      <a:extLst>
                        <a:ext uri="{9D8B030D-6E8A-4147-A177-3AD203B41FA5}">
                          <a16:colId xmlns:a16="http://schemas.microsoft.com/office/drawing/2014/main" val="1271052712"/>
                        </a:ext>
                      </a:extLst>
                    </a:gridCol>
                    <a:gridCol w="2544283">
                      <a:extLst>
                        <a:ext uri="{9D8B030D-6E8A-4147-A177-3AD203B41FA5}">
                          <a16:colId xmlns:a16="http://schemas.microsoft.com/office/drawing/2014/main" val="3001306070"/>
                        </a:ext>
                      </a:extLst>
                    </a:gridCol>
                    <a:gridCol w="2544283">
                      <a:extLst>
                        <a:ext uri="{9D8B030D-6E8A-4147-A177-3AD203B41FA5}">
                          <a16:colId xmlns:a16="http://schemas.microsoft.com/office/drawing/2014/main" val="3296558656"/>
                        </a:ext>
                      </a:extLst>
                    </a:gridCol>
                  </a:tblGrid>
                  <a:tr h="4572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ar-SA" sz="2400" dirty="0">
                              <a:cs typeface="+mn-cs"/>
                            </a:rPr>
                            <a:t>السنوات</a:t>
                          </a:r>
                          <a:endParaRPr lang="fr-DZ" sz="2400" dirty="0">
                            <a:cs typeface="+mn-cs"/>
                          </a:endParaRPr>
                        </a:p>
                      </a:txBody>
                      <a:tcPr>
                        <a:solidFill>
                          <a:schemeClr val="bg2">
                            <a:lumMod val="2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ar-SA" sz="2400" dirty="0">
                              <a:cs typeface="+mn-cs"/>
                            </a:rPr>
                            <a:t>المبيعات</a:t>
                          </a:r>
                          <a:endParaRPr lang="fr-DZ" sz="2400" dirty="0">
                            <a:cs typeface="+mn-cs"/>
                          </a:endParaRPr>
                        </a:p>
                      </a:txBody>
                      <a:tcPr>
                        <a:solidFill>
                          <a:schemeClr val="bg2">
                            <a:lumMod val="2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400" dirty="0">
                              <a:cs typeface="+mn-cs"/>
                            </a:rPr>
                            <a:t>b=x-a</a:t>
                          </a:r>
                          <a:endParaRPr lang="fr-DZ" sz="2400" dirty="0">
                            <a:cs typeface="+mn-cs"/>
                          </a:endParaRPr>
                        </a:p>
                      </a:txBody>
                      <a:tcPr>
                        <a:solidFill>
                          <a:srgbClr val="C00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25236008"/>
                      </a:ext>
                    </a:extLst>
                  </a:tr>
                  <a:tr h="34097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b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2011</a:t>
                          </a:r>
                          <a:endParaRPr lang="fr-DZ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2">
                            <a:lumMod val="9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b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2000</a:t>
                          </a:r>
                          <a:endParaRPr lang="fr-DZ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2">
                            <a:lumMod val="9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b="1" dirty="0">
                              <a:solidFill>
                                <a:schemeClr val="bg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-2500</a:t>
                          </a:r>
                          <a:endParaRPr lang="fr-DZ" b="1" dirty="0">
                            <a:solidFill>
                              <a:schemeClr val="bg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rgbClr val="C00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768791607"/>
                      </a:ext>
                    </a:extLst>
                  </a:tr>
                  <a:tr h="34097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b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2012</a:t>
                          </a:r>
                          <a:endParaRPr lang="fr-DZ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2">
                            <a:lumMod val="9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b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3500</a:t>
                          </a:r>
                          <a:endParaRPr lang="fr-DZ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2">
                            <a:lumMod val="9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b="1" dirty="0">
                              <a:solidFill>
                                <a:schemeClr val="bg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-1000</a:t>
                          </a:r>
                          <a:endParaRPr lang="fr-DZ" b="1" dirty="0">
                            <a:solidFill>
                              <a:schemeClr val="bg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rgbClr val="C00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833645160"/>
                      </a:ext>
                    </a:extLst>
                  </a:tr>
                  <a:tr h="34097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b="1" dirty="0">
                              <a:highlight>
                                <a:srgbClr val="FFFF00"/>
                              </a:highlight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2013</a:t>
                          </a:r>
                          <a:endParaRPr lang="fr-DZ" b="1" dirty="0">
                            <a:highlight>
                              <a:srgbClr val="FFFF00"/>
                            </a:highlight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2">
                            <a:lumMod val="9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b="1" dirty="0">
                              <a:highlight>
                                <a:srgbClr val="FF00FF"/>
                              </a:highlight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a= 4500</a:t>
                          </a:r>
                          <a:endParaRPr lang="fr-DZ" b="1" dirty="0">
                            <a:highlight>
                              <a:srgbClr val="FF00FF"/>
                            </a:highlight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2">
                            <a:lumMod val="9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b="1" dirty="0">
                              <a:solidFill>
                                <a:schemeClr val="bg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fr-DZ" b="1" dirty="0">
                            <a:solidFill>
                              <a:schemeClr val="bg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rgbClr val="C00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85324586"/>
                      </a:ext>
                    </a:extLst>
                  </a:tr>
                  <a:tr h="34097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b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2014</a:t>
                          </a:r>
                          <a:endParaRPr lang="fr-DZ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2">
                            <a:lumMod val="9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b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5500</a:t>
                          </a:r>
                          <a:endParaRPr lang="fr-DZ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2">
                            <a:lumMod val="9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b="1" dirty="0">
                              <a:solidFill>
                                <a:schemeClr val="bg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fr-DZ" b="1" dirty="0">
                            <a:solidFill>
                              <a:schemeClr val="bg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rgbClr val="C00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39561448"/>
                      </a:ext>
                    </a:extLst>
                  </a:tr>
                  <a:tr h="34097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b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2015</a:t>
                          </a:r>
                        </a:p>
                      </a:txBody>
                      <a:tcPr>
                        <a:solidFill>
                          <a:schemeClr val="bg2">
                            <a:lumMod val="9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b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7500</a:t>
                          </a:r>
                          <a:endParaRPr lang="fr-DZ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2">
                            <a:lumMod val="9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b="1" dirty="0">
                              <a:solidFill>
                                <a:schemeClr val="bg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3000</a:t>
                          </a:r>
                          <a:endParaRPr lang="fr-DZ" b="1" dirty="0">
                            <a:solidFill>
                              <a:schemeClr val="bg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rgbClr val="C00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749802255"/>
                      </a:ext>
                    </a:extLst>
                  </a:tr>
                  <a:tr h="34097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b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2016</a:t>
                          </a:r>
                        </a:p>
                      </a:txBody>
                      <a:tcPr>
                        <a:solidFill>
                          <a:schemeClr val="bg2">
                            <a:lumMod val="9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b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?</a:t>
                          </a:r>
                          <a:endParaRPr lang="fr-DZ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2">
                            <a:lumMod val="9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DZ"/>
                        </a:p>
                      </a:txBody>
                      <a:tcPr>
                        <a:blipFill>
                          <a:blip r:embed="rId3"/>
                          <a:stretch>
                            <a:fillRect l="-200000" t="-650000" r="-957" b="-535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79645097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388371111"/>
      </p:ext>
    </p:extLst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ar-JO" sz="3200" b="1" dirty="0"/>
              <a:t>أسلوب </a:t>
            </a:r>
            <a:r>
              <a:rPr lang="ar-SA" sz="3200" b="1" dirty="0"/>
              <a:t>الأوساط الحسابية</a:t>
            </a:r>
            <a:br>
              <a:rPr lang="ar-JO" sz="3200" b="1" dirty="0"/>
            </a:br>
            <a:r>
              <a:rPr lang="en-US" sz="3200" b="1" dirty="0"/>
              <a:t>Arithmetic Mean method</a:t>
            </a:r>
            <a:endParaRPr lang="fr-FR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19256" cy="4873752"/>
              </a:xfrm>
            </p:spPr>
            <p:txBody>
              <a:bodyPr>
                <a:normAutofit/>
              </a:bodyPr>
              <a:lstStyle/>
              <a:p>
                <a:pPr algn="just" rtl="1">
                  <a:lnSpc>
                    <a:spcPct val="150000"/>
                  </a:lnSpc>
                </a:pPr>
                <a:r>
                  <a:rPr lang="ar-SA" dirty="0"/>
                  <a:t>الوسط الحسابي للبيانات المبوبة:</a:t>
                </a:r>
                <a:endParaRPr lang="fr-FR" dirty="0"/>
              </a:p>
              <a:p>
                <a:pPr marL="0" indent="0" algn="just" rtl="1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b="1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𝒙</m:t>
                          </m:r>
                        </m:e>
                      </m:acc>
                      <m:r>
                        <a:rPr lang="en-US" b="1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fr-FR" b="1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𝒂</m:t>
                      </m:r>
                      <m:r>
                        <a:rPr lang="fr-FR" b="1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 </m:t>
                      </m:r>
                      <m:f>
                        <m:fPr>
                          <m:ctrlPr>
                            <a:rPr lang="en-US" b="1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𝜮</m:t>
                          </m:r>
                          <m:r>
                            <a:rPr lang="fr-FR" b="1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(</m:t>
                          </m:r>
                          <m:r>
                            <a:rPr lang="fr-FR" b="1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𝑩</m:t>
                          </m:r>
                          <m:r>
                            <a:rPr lang="fr-FR" b="1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∗</m:t>
                          </m:r>
                          <m:d>
                            <m:dPr>
                              <m:ctrlPr>
                                <a:rPr lang="fr-FR" b="1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dPr>
                            <m:e>
                              <m:r>
                                <a:rPr lang="fr-FR" b="1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𝑭</m:t>
                              </m:r>
                              <m:r>
                                <a:rPr lang="fr-FR" b="1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−</m:t>
                              </m:r>
                              <m:r>
                                <a:rPr lang="fr-FR" b="1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𝒂</m:t>
                              </m:r>
                            </m:e>
                          </m:d>
                          <m:r>
                            <a:rPr lang="fr-FR" b="1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)</m:t>
                          </m:r>
                        </m:num>
                        <m:den>
                          <m:r>
                            <a:rPr lang="en-US" b="1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𝜮</m:t>
                          </m:r>
                          <m:r>
                            <a:rPr lang="fr-FR" b="1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𝑭</m:t>
                          </m:r>
                        </m:den>
                      </m:f>
                    </m:oMath>
                  </m:oMathPara>
                </a14:m>
                <a:endParaRPr lang="ar-SA" b="1" dirty="0">
                  <a:sym typeface="Wingdings" panose="05000000000000000000" pitchFamily="2" charset="2"/>
                </a:endParaRPr>
              </a:p>
              <a:p>
                <a:pPr marL="0" indent="0" algn="just" rtl="1">
                  <a:lnSpc>
                    <a:spcPct val="150000"/>
                  </a:lnSpc>
                  <a:buNone/>
                </a:pPr>
                <a:endParaRPr lang="fr-FR" b="1" dirty="0">
                  <a:sym typeface="Wingdings" panose="05000000000000000000" pitchFamily="2" charset="2"/>
                </a:endParaRPr>
              </a:p>
              <a:p>
                <a:pPr marL="0" indent="0" algn="just">
                  <a:lnSpc>
                    <a:spcPct val="150000"/>
                  </a:lnSpc>
                  <a:buNone/>
                </a:pPr>
                <a:r>
                  <a:rPr lang="fr-FR" dirty="0"/>
                  <a:t>a=</a:t>
                </a:r>
                <a:r>
                  <a:rPr lang="ar-SA" dirty="0"/>
                  <a:t> الوسط الإفتراضي </a:t>
                </a:r>
                <a:endParaRPr lang="fr-FR" dirty="0"/>
              </a:p>
              <a:p>
                <a:pPr marL="0" indent="0" algn="just">
                  <a:lnSpc>
                    <a:spcPct val="150000"/>
                  </a:lnSpc>
                  <a:buNone/>
                </a:pPr>
                <a:r>
                  <a:rPr lang="fr-FR" dirty="0"/>
                  <a:t>B= </a:t>
                </a:r>
                <a:r>
                  <a:rPr lang="ar-SA" dirty="0"/>
                  <a:t>مركز الفئة أو متوسط الفئة</a:t>
                </a:r>
                <a:endParaRPr lang="fr-FR" dirty="0"/>
              </a:p>
              <a:p>
                <a:pPr marL="0" indent="0" algn="just">
                  <a:lnSpc>
                    <a:spcPct val="150000"/>
                  </a:lnSpc>
                  <a:buNone/>
                </a:pPr>
                <a:r>
                  <a:rPr lang="fr-FR" dirty="0"/>
                  <a:t>F=</a:t>
                </a:r>
                <a:r>
                  <a:rPr lang="ar-SA" dirty="0"/>
                  <a:t> حجم المبيعات </a:t>
                </a:r>
                <a:endParaRPr lang="fr-FR" dirty="0"/>
              </a:p>
              <a:p>
                <a:pPr marL="0" indent="0" algn="just" rtl="1">
                  <a:lnSpc>
                    <a:spcPct val="150000"/>
                  </a:lnSpc>
                  <a:buNone/>
                </a:pPr>
                <a:endParaRPr lang="fr-FR" dirty="0"/>
              </a:p>
            </p:txBody>
          </p:sp>
        </mc:Choice>
        <mc:Fallback xmlns=""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457200" y="1600200"/>
                <a:ext cx="8219256" cy="4873752"/>
              </a:xfrm>
              <a:blipFill>
                <a:blip r:embed="rId2"/>
                <a:stretch>
                  <a:fillRect l="-1113" r="-371"/>
                </a:stretch>
              </a:blipFill>
            </p:spPr>
            <p:txBody>
              <a:bodyPr/>
              <a:lstStyle/>
              <a:p>
                <a:r>
                  <a:rPr lang="fr-D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>
            <a:extLst>
              <a:ext uri="{FF2B5EF4-FFF2-40B4-BE49-F238E27FC236}">
                <a16:creationId xmlns:a16="http://schemas.microsoft.com/office/drawing/2014/main" id="{9F121531-A06E-4D32-8ED5-1A3EF1260858}"/>
              </a:ext>
            </a:extLst>
          </p:cNvPr>
          <p:cNvSpPr/>
          <p:nvPr/>
        </p:nvSpPr>
        <p:spPr>
          <a:xfrm>
            <a:off x="2555776" y="2348880"/>
            <a:ext cx="3888432" cy="1008112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3697717326"/>
      </p:ext>
    </p:extLst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16632"/>
                <a:ext cx="8147248" cy="6624736"/>
              </a:xfrm>
            </p:spPr>
            <p:txBody>
              <a:bodyPr>
                <a:normAutofit/>
              </a:bodyPr>
              <a:lstStyle/>
              <a:p>
                <a:pPr algn="just" rtl="1">
                  <a:lnSpc>
                    <a:spcPct val="150000"/>
                  </a:lnSpc>
                </a:pPr>
                <a:r>
                  <a:rPr lang="ar-SA" dirty="0"/>
                  <a:t>مثال: </a:t>
                </a:r>
              </a:p>
              <a:p>
                <a:pPr marL="0" indent="0" algn="just" rtl="1">
                  <a:lnSpc>
                    <a:spcPct val="150000"/>
                  </a:lnSpc>
                  <a:buNone/>
                </a:pPr>
                <a:endParaRPr lang="ar-SA" dirty="0"/>
              </a:p>
              <a:p>
                <a:pPr marL="0" indent="0" algn="just" rtl="1">
                  <a:lnSpc>
                    <a:spcPct val="150000"/>
                  </a:lnSpc>
                  <a:buNone/>
                </a:pPr>
                <a:endParaRPr lang="ar-SA" dirty="0"/>
              </a:p>
              <a:p>
                <a:pPr marL="0" indent="0" algn="just" rtl="1">
                  <a:lnSpc>
                    <a:spcPct val="150000"/>
                  </a:lnSpc>
                  <a:buNone/>
                </a:pPr>
                <a:endParaRPr lang="ar-SA" dirty="0"/>
              </a:p>
              <a:p>
                <a:pPr marL="0" indent="0" algn="just" rtl="1">
                  <a:lnSpc>
                    <a:spcPct val="150000"/>
                  </a:lnSpc>
                  <a:buNone/>
                </a:pPr>
                <a:endParaRPr lang="fr-FR" dirty="0"/>
              </a:p>
              <a:p>
                <a:pPr marL="0" indent="0" algn="just" rtl="1">
                  <a:lnSpc>
                    <a:spcPct val="150000"/>
                  </a:lnSpc>
                  <a:buNone/>
                </a:pPr>
                <a:endParaRPr lang="ar-SA" dirty="0"/>
              </a:p>
              <a:p>
                <a:pPr marL="0" indent="0" algn="just" rtl="1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b="1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accPr>
                        <m:e>
                          <m:r>
                            <a:rPr lang="en-US" b="1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𝒙</m:t>
                          </m:r>
                        </m:e>
                      </m:acc>
                      <m:r>
                        <a:rPr lang="en-US" b="1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fr-FR" b="1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𝒂</m:t>
                      </m:r>
                      <m:r>
                        <a:rPr lang="fr-FR" b="1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 </m:t>
                      </m:r>
                      <m:f>
                        <m:fPr>
                          <m:ctrlPr>
                            <a:rPr lang="en-US" b="1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b="1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𝜮</m:t>
                          </m:r>
                          <m:r>
                            <a:rPr lang="fr-FR" b="1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(</m:t>
                          </m:r>
                          <m:r>
                            <a:rPr lang="fr-FR" b="1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𝑩</m:t>
                          </m:r>
                          <m:r>
                            <a:rPr lang="fr-FR" b="1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∗</m:t>
                          </m:r>
                          <m:d>
                            <m:dPr>
                              <m:ctrlPr>
                                <a:rPr lang="fr-FR" b="1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dPr>
                            <m:e>
                              <m:r>
                                <a:rPr lang="fr-FR" b="1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𝑭</m:t>
                              </m:r>
                              <m:r>
                                <a:rPr lang="fr-FR" b="1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−</m:t>
                              </m:r>
                              <m:r>
                                <a:rPr lang="fr-FR" b="1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𝒂</m:t>
                              </m:r>
                            </m:e>
                          </m:d>
                          <m:r>
                            <a:rPr lang="fr-FR" b="1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)</m:t>
                          </m:r>
                        </m:num>
                        <m:den>
                          <m:r>
                            <a:rPr lang="en-US" b="1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𝜮</m:t>
                          </m:r>
                          <m:r>
                            <a:rPr lang="fr-FR" b="1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𝑭</m:t>
                          </m:r>
                        </m:den>
                      </m:f>
                      <m:r>
                        <a:rPr lang="ar-SA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fr-FR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500</m:t>
                      </m:r>
                      <m:r>
                        <a:rPr lang="fr-FR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fr-FR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1</m:t>
                          </m:r>
                          <m:r>
                            <a:rPr lang="fr-FR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34500</m:t>
                          </m:r>
                        </m:num>
                        <m:den>
                          <m:r>
                            <a:rPr lang="fr-FR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6600</m:t>
                          </m:r>
                        </m:den>
                      </m:f>
                      <m:r>
                        <a:rPr lang="fr-FR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           </m:t>
                      </m:r>
                    </m:oMath>
                  </m:oMathPara>
                </a14:m>
                <a:endParaRPr lang="fr-FR" b="0" i="1" dirty="0">
                  <a:latin typeface="Cambria Math" panose="02040503050406030204" pitchFamily="18" charset="0"/>
                  <a:sym typeface="Wingdings" panose="05000000000000000000" pitchFamily="2" charset="2"/>
                </a:endParaRPr>
              </a:p>
              <a:p>
                <a:pPr marL="0" indent="0" algn="just" rtl="1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acc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</m:acc>
                      <m:r>
                        <a:rPr lang="en-US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fr-FR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520</m:t>
                      </m:r>
                      <m:r>
                        <a:rPr lang="fr-FR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,</m:t>
                      </m:r>
                      <m:r>
                        <a:rPr lang="fr-FR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37</m:t>
                      </m:r>
                    </m:oMath>
                  </m:oMathPara>
                </a14:m>
                <a:endParaRPr lang="ar-SA" dirty="0"/>
              </a:p>
            </p:txBody>
          </p:sp>
        </mc:Choice>
        <mc:Fallback xmlns=""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457200" y="116632"/>
                <a:ext cx="8147248" cy="6624736"/>
              </a:xfrm>
              <a:blipFill>
                <a:blip r:embed="rId2"/>
                <a:stretch>
                  <a:fillRect r="-374"/>
                </a:stretch>
              </a:blipFill>
            </p:spPr>
            <p:txBody>
              <a:bodyPr/>
              <a:lstStyle/>
              <a:p>
                <a:r>
                  <a:rPr lang="fr-D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Tableau 4">
                <a:extLst>
                  <a:ext uri="{FF2B5EF4-FFF2-40B4-BE49-F238E27FC236}">
                    <a16:creationId xmlns:a16="http://schemas.microsoft.com/office/drawing/2014/main" id="{4CD29352-A2D0-4272-AF9D-70E76E813B2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45923468"/>
                  </p:ext>
                </p:extLst>
              </p:nvPr>
            </p:nvGraphicFramePr>
            <p:xfrm>
              <a:off x="683568" y="633224"/>
              <a:ext cx="7632850" cy="296159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526570">
                      <a:extLst>
                        <a:ext uri="{9D8B030D-6E8A-4147-A177-3AD203B41FA5}">
                          <a16:colId xmlns:a16="http://schemas.microsoft.com/office/drawing/2014/main" val="1271052712"/>
                        </a:ext>
                      </a:extLst>
                    </a:gridCol>
                    <a:gridCol w="1526570">
                      <a:extLst>
                        <a:ext uri="{9D8B030D-6E8A-4147-A177-3AD203B41FA5}">
                          <a16:colId xmlns:a16="http://schemas.microsoft.com/office/drawing/2014/main" val="3001306070"/>
                        </a:ext>
                      </a:extLst>
                    </a:gridCol>
                    <a:gridCol w="1526570">
                      <a:extLst>
                        <a:ext uri="{9D8B030D-6E8A-4147-A177-3AD203B41FA5}">
                          <a16:colId xmlns:a16="http://schemas.microsoft.com/office/drawing/2014/main" val="3296558656"/>
                        </a:ext>
                      </a:extLst>
                    </a:gridCol>
                    <a:gridCol w="1526570">
                      <a:extLst>
                        <a:ext uri="{9D8B030D-6E8A-4147-A177-3AD203B41FA5}">
                          <a16:colId xmlns:a16="http://schemas.microsoft.com/office/drawing/2014/main" val="3334489661"/>
                        </a:ext>
                      </a:extLst>
                    </a:gridCol>
                    <a:gridCol w="1526570">
                      <a:extLst>
                        <a:ext uri="{9D8B030D-6E8A-4147-A177-3AD203B41FA5}">
                          <a16:colId xmlns:a16="http://schemas.microsoft.com/office/drawing/2014/main" val="2619869114"/>
                        </a:ext>
                      </a:extLst>
                    </a:gridCol>
                  </a:tblGrid>
                  <a:tr h="42037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ar-SA" sz="2400" dirty="0">
                              <a:cs typeface="+mn-cs"/>
                            </a:rPr>
                            <a:t>السن</a:t>
                          </a:r>
                          <a:endParaRPr lang="fr-DZ" sz="2400" dirty="0">
                            <a:cs typeface="+mn-cs"/>
                          </a:endParaRPr>
                        </a:p>
                      </a:txBody>
                      <a:tcPr>
                        <a:solidFill>
                          <a:schemeClr val="bg2">
                            <a:lumMod val="2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ar-SA" sz="2400" dirty="0">
                              <a:cs typeface="+mn-cs"/>
                            </a:rPr>
                            <a:t>المبيعات</a:t>
                          </a:r>
                          <a:r>
                            <a:rPr lang="fr-FR" sz="2400" dirty="0">
                              <a:cs typeface="+mn-cs"/>
                            </a:rPr>
                            <a:t> F</a:t>
                          </a:r>
                          <a:endParaRPr lang="fr-DZ" sz="2400" dirty="0">
                            <a:cs typeface="+mn-cs"/>
                          </a:endParaRPr>
                        </a:p>
                      </a:txBody>
                      <a:tcPr>
                        <a:solidFill>
                          <a:schemeClr val="bg2">
                            <a:lumMod val="2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400" dirty="0">
                              <a:cs typeface="+mn-cs"/>
                            </a:rPr>
                            <a:t>B </a:t>
                          </a:r>
                          <a:r>
                            <a:rPr lang="ar-SA" sz="2400" dirty="0">
                              <a:cs typeface="+mn-cs"/>
                            </a:rPr>
                            <a:t>مركز الفئة </a:t>
                          </a:r>
                          <a:endParaRPr lang="fr-DZ" sz="2400" dirty="0">
                            <a:cs typeface="+mn-cs"/>
                          </a:endParaRPr>
                        </a:p>
                      </a:txBody>
                      <a:tcPr>
                        <a:solidFill>
                          <a:srgbClr val="C0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400" dirty="0">
                              <a:cs typeface="+mn-cs"/>
                            </a:rPr>
                            <a:t>F-a</a:t>
                          </a:r>
                          <a:endParaRPr lang="fr-DZ" sz="2400" dirty="0">
                            <a:cs typeface="+mn-cs"/>
                          </a:endParaRPr>
                        </a:p>
                      </a:txBody>
                      <a:tcPr>
                        <a:solidFill>
                          <a:srgbClr val="C0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400" dirty="0">
                              <a:cs typeface="+mn-cs"/>
                            </a:rPr>
                            <a:t>B*(F-a)</a:t>
                          </a:r>
                          <a:endParaRPr lang="fr-DZ" sz="2400" dirty="0">
                            <a:cs typeface="+mn-cs"/>
                          </a:endParaRPr>
                        </a:p>
                      </a:txBody>
                      <a:tcPr>
                        <a:solidFill>
                          <a:srgbClr val="C00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25236008"/>
                      </a:ext>
                    </a:extLst>
                  </a:tr>
                  <a:tr h="34097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b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20-30</a:t>
                          </a:r>
                          <a:endParaRPr lang="fr-DZ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ar-SA" b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2500</a:t>
                          </a:r>
                          <a:endParaRPr lang="fr-DZ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fr-FR" sz="1200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𝑩</m:t>
                                </m:r>
                                <m:r>
                                  <a:rPr lang="en-US" sz="1200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US" sz="12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ar-SA" sz="12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𝟐𝟎</m:t>
                                    </m:r>
                                    <m:r>
                                      <a:rPr lang="ar-SA" sz="12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+</m:t>
                                    </m:r>
                                    <m:r>
                                      <a:rPr lang="ar-SA" sz="12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𝟑𝟎</m:t>
                                    </m:r>
                                  </m:num>
                                  <m:den>
                                    <m:r>
                                      <a:rPr lang="fr-FR" sz="12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𝟐</m:t>
                                    </m:r>
                                  </m:den>
                                </m:f>
                                <m:r>
                                  <a:rPr lang="fr-FR" sz="1200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r>
                                  <a:rPr lang="fr-FR" sz="1200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𝟐𝟓</m:t>
                                </m:r>
                              </m:oMath>
                            </m:oMathPara>
                          </a14:m>
                          <a:endParaRPr lang="fr-DZ" sz="1200" b="1" dirty="0">
                            <a:solidFill>
                              <a:schemeClr val="bg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rgbClr val="C0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b="1" dirty="0">
                              <a:solidFill>
                                <a:schemeClr val="bg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2000</a:t>
                          </a:r>
                          <a:endParaRPr lang="fr-DZ" b="1" dirty="0">
                            <a:solidFill>
                              <a:schemeClr val="bg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rgbClr val="C0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b="1" dirty="0">
                              <a:solidFill>
                                <a:schemeClr val="bg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50000</a:t>
                          </a:r>
                          <a:endParaRPr lang="fr-DZ" b="1" dirty="0">
                            <a:solidFill>
                              <a:schemeClr val="bg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rgbClr val="C00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768791607"/>
                      </a:ext>
                    </a:extLst>
                  </a:tr>
                  <a:tr h="34097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b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30-40</a:t>
                          </a:r>
                          <a:endParaRPr lang="fr-DZ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ar-SA" b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2000</a:t>
                          </a:r>
                          <a:endParaRPr lang="fr-DZ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b="1" dirty="0">
                              <a:solidFill>
                                <a:schemeClr val="bg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35</a:t>
                          </a:r>
                          <a:endParaRPr lang="fr-DZ" b="1" dirty="0">
                            <a:solidFill>
                              <a:schemeClr val="bg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rgbClr val="C0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b="1" dirty="0">
                              <a:solidFill>
                                <a:schemeClr val="bg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1500</a:t>
                          </a:r>
                          <a:endParaRPr lang="fr-DZ" b="1" dirty="0">
                            <a:solidFill>
                              <a:schemeClr val="bg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rgbClr val="C0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b="1" dirty="0">
                              <a:solidFill>
                                <a:schemeClr val="bg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52500</a:t>
                          </a:r>
                          <a:endParaRPr lang="fr-DZ" b="1" dirty="0">
                            <a:solidFill>
                              <a:schemeClr val="bg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rgbClr val="C00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833645160"/>
                      </a:ext>
                    </a:extLst>
                  </a:tr>
                  <a:tr h="34097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b="1" dirty="0">
                              <a:highlight>
                                <a:srgbClr val="FFFF00"/>
                              </a:highlight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40-50</a:t>
                          </a:r>
                          <a:endParaRPr lang="fr-DZ" b="1" dirty="0">
                            <a:highlight>
                              <a:srgbClr val="FFFF00"/>
                            </a:highlight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b="1" dirty="0">
                              <a:highlight>
                                <a:srgbClr val="FF00FF"/>
                              </a:highlight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a= 500</a:t>
                          </a:r>
                          <a:endParaRPr lang="fr-DZ" b="1" dirty="0">
                            <a:highlight>
                              <a:srgbClr val="FF00FF"/>
                            </a:highlight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b="1" dirty="0">
                              <a:solidFill>
                                <a:schemeClr val="bg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45</a:t>
                          </a:r>
                          <a:endParaRPr lang="fr-DZ" b="1" dirty="0">
                            <a:solidFill>
                              <a:schemeClr val="bg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rgbClr val="C0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b="1" dirty="0">
                              <a:solidFill>
                                <a:schemeClr val="bg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fr-DZ" b="1" dirty="0">
                            <a:solidFill>
                              <a:schemeClr val="bg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rgbClr val="C0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b="1" dirty="0">
                              <a:solidFill>
                                <a:schemeClr val="bg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fr-DZ" b="1" dirty="0">
                            <a:solidFill>
                              <a:schemeClr val="bg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rgbClr val="C00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85324586"/>
                      </a:ext>
                    </a:extLst>
                  </a:tr>
                  <a:tr h="34097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b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50-60</a:t>
                          </a:r>
                          <a:endParaRPr lang="fr-DZ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ar-SA" b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1200</a:t>
                          </a:r>
                          <a:endParaRPr lang="fr-DZ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b="1" dirty="0">
                              <a:solidFill>
                                <a:schemeClr val="bg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55</a:t>
                          </a:r>
                          <a:endParaRPr lang="fr-DZ" b="1" dirty="0">
                            <a:solidFill>
                              <a:schemeClr val="bg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rgbClr val="C0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b="1" dirty="0">
                              <a:solidFill>
                                <a:schemeClr val="bg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700</a:t>
                          </a:r>
                          <a:endParaRPr lang="fr-DZ" b="1" dirty="0">
                            <a:solidFill>
                              <a:schemeClr val="bg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rgbClr val="C0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b="1" dirty="0">
                              <a:solidFill>
                                <a:schemeClr val="bg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38500</a:t>
                          </a:r>
                          <a:endParaRPr lang="fr-DZ" b="1" dirty="0">
                            <a:solidFill>
                              <a:schemeClr val="bg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rgbClr val="C00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39561448"/>
                      </a:ext>
                    </a:extLst>
                  </a:tr>
                  <a:tr h="34097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b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60-70</a:t>
                          </a:r>
                        </a:p>
                      </a:txBody>
                      <a:tcPr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ar-SA" b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400</a:t>
                          </a:r>
                          <a:endParaRPr lang="fr-DZ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b="1" dirty="0">
                              <a:solidFill>
                                <a:schemeClr val="bg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65</a:t>
                          </a:r>
                          <a:endParaRPr lang="fr-DZ" b="1" dirty="0">
                            <a:solidFill>
                              <a:schemeClr val="bg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rgbClr val="C0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b="1" dirty="0">
                              <a:solidFill>
                                <a:schemeClr val="bg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-100</a:t>
                          </a:r>
                          <a:endParaRPr lang="fr-DZ" b="1" dirty="0">
                            <a:solidFill>
                              <a:schemeClr val="bg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rgbClr val="C0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b="1" dirty="0">
                              <a:solidFill>
                                <a:schemeClr val="bg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-6500</a:t>
                          </a:r>
                          <a:endParaRPr lang="fr-DZ" b="1" dirty="0">
                            <a:solidFill>
                              <a:schemeClr val="bg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rgbClr val="C00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749802255"/>
                      </a:ext>
                    </a:extLst>
                  </a:tr>
                  <a:tr h="34097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ar-SA" b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المجموع</a:t>
                          </a:r>
                          <a:endParaRPr lang="fr-FR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ar-SA" b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6600</a:t>
                          </a:r>
                          <a:endParaRPr lang="fr-DZ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DZ" b="1" dirty="0">
                            <a:solidFill>
                              <a:schemeClr val="bg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rgbClr val="C0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DZ" b="1" dirty="0">
                            <a:solidFill>
                              <a:schemeClr val="bg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rgbClr val="C0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b="1" dirty="0">
                              <a:solidFill>
                                <a:schemeClr val="bg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134500</a:t>
                          </a:r>
                          <a:endParaRPr lang="fr-DZ" b="1" dirty="0">
                            <a:solidFill>
                              <a:schemeClr val="bg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rgbClr val="C00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79645097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" name="Tableau 4">
                <a:extLst>
                  <a:ext uri="{FF2B5EF4-FFF2-40B4-BE49-F238E27FC236}">
                    <a16:creationId xmlns:a16="http://schemas.microsoft.com/office/drawing/2014/main" id="{4CD29352-A2D0-4272-AF9D-70E76E813B2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45923468"/>
                  </p:ext>
                </p:extLst>
              </p:nvPr>
            </p:nvGraphicFramePr>
            <p:xfrm>
              <a:off x="683568" y="633224"/>
              <a:ext cx="7632850" cy="296159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526570">
                      <a:extLst>
                        <a:ext uri="{9D8B030D-6E8A-4147-A177-3AD203B41FA5}">
                          <a16:colId xmlns:a16="http://schemas.microsoft.com/office/drawing/2014/main" val="1271052712"/>
                        </a:ext>
                      </a:extLst>
                    </a:gridCol>
                    <a:gridCol w="1526570">
                      <a:extLst>
                        <a:ext uri="{9D8B030D-6E8A-4147-A177-3AD203B41FA5}">
                          <a16:colId xmlns:a16="http://schemas.microsoft.com/office/drawing/2014/main" val="3001306070"/>
                        </a:ext>
                      </a:extLst>
                    </a:gridCol>
                    <a:gridCol w="1526570">
                      <a:extLst>
                        <a:ext uri="{9D8B030D-6E8A-4147-A177-3AD203B41FA5}">
                          <a16:colId xmlns:a16="http://schemas.microsoft.com/office/drawing/2014/main" val="3296558656"/>
                        </a:ext>
                      </a:extLst>
                    </a:gridCol>
                    <a:gridCol w="1526570">
                      <a:extLst>
                        <a:ext uri="{9D8B030D-6E8A-4147-A177-3AD203B41FA5}">
                          <a16:colId xmlns:a16="http://schemas.microsoft.com/office/drawing/2014/main" val="3334489661"/>
                        </a:ext>
                      </a:extLst>
                    </a:gridCol>
                    <a:gridCol w="1526570">
                      <a:extLst>
                        <a:ext uri="{9D8B030D-6E8A-4147-A177-3AD203B41FA5}">
                          <a16:colId xmlns:a16="http://schemas.microsoft.com/office/drawing/2014/main" val="2619869114"/>
                        </a:ext>
                      </a:extLst>
                    </a:gridCol>
                  </a:tblGrid>
                  <a:tr h="8229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ar-SA" sz="2400" dirty="0">
                              <a:cs typeface="+mn-cs"/>
                            </a:rPr>
                            <a:t>السن</a:t>
                          </a:r>
                          <a:endParaRPr lang="fr-DZ" sz="2400" dirty="0">
                            <a:cs typeface="+mn-cs"/>
                          </a:endParaRPr>
                        </a:p>
                      </a:txBody>
                      <a:tcPr>
                        <a:solidFill>
                          <a:schemeClr val="bg2">
                            <a:lumMod val="2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ar-SA" sz="2400" dirty="0">
                              <a:cs typeface="+mn-cs"/>
                            </a:rPr>
                            <a:t>المبيعات</a:t>
                          </a:r>
                          <a:r>
                            <a:rPr lang="fr-FR" sz="2400" dirty="0">
                              <a:cs typeface="+mn-cs"/>
                            </a:rPr>
                            <a:t> F</a:t>
                          </a:r>
                          <a:endParaRPr lang="fr-DZ" sz="2400" dirty="0">
                            <a:cs typeface="+mn-cs"/>
                          </a:endParaRPr>
                        </a:p>
                      </a:txBody>
                      <a:tcPr>
                        <a:solidFill>
                          <a:schemeClr val="bg2">
                            <a:lumMod val="2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400" dirty="0">
                              <a:cs typeface="+mn-cs"/>
                            </a:rPr>
                            <a:t>B </a:t>
                          </a:r>
                          <a:r>
                            <a:rPr lang="ar-SA" sz="2400" dirty="0">
                              <a:cs typeface="+mn-cs"/>
                            </a:rPr>
                            <a:t>مركز الفئة </a:t>
                          </a:r>
                          <a:endParaRPr lang="fr-DZ" sz="2400" dirty="0">
                            <a:cs typeface="+mn-cs"/>
                          </a:endParaRPr>
                        </a:p>
                      </a:txBody>
                      <a:tcPr>
                        <a:solidFill>
                          <a:srgbClr val="C0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400" dirty="0">
                              <a:cs typeface="+mn-cs"/>
                            </a:rPr>
                            <a:t>F-a</a:t>
                          </a:r>
                          <a:endParaRPr lang="fr-DZ" sz="2400" dirty="0">
                            <a:cs typeface="+mn-cs"/>
                          </a:endParaRPr>
                        </a:p>
                      </a:txBody>
                      <a:tcPr>
                        <a:solidFill>
                          <a:srgbClr val="C0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400" dirty="0">
                              <a:cs typeface="+mn-cs"/>
                            </a:rPr>
                            <a:t>B*(F-a)</a:t>
                          </a:r>
                          <a:endParaRPr lang="fr-DZ" sz="2400" dirty="0">
                            <a:cs typeface="+mn-cs"/>
                          </a:endParaRPr>
                        </a:p>
                      </a:txBody>
                      <a:tcPr>
                        <a:solidFill>
                          <a:srgbClr val="C00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25236008"/>
                      </a:ext>
                    </a:extLst>
                  </a:tr>
                  <a:tr h="43376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b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20-30</a:t>
                          </a:r>
                          <a:endParaRPr lang="fr-DZ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ar-SA" b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2500</a:t>
                          </a:r>
                          <a:endParaRPr lang="fr-DZ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DZ"/>
                        </a:p>
                      </a:txBody>
                      <a:tcPr>
                        <a:blipFill>
                          <a:blip r:embed="rId3"/>
                          <a:stretch>
                            <a:fillRect l="-200000" t="-198611" r="-201195" b="-39305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b="1" dirty="0">
                              <a:solidFill>
                                <a:schemeClr val="bg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2000</a:t>
                          </a:r>
                          <a:endParaRPr lang="fr-DZ" b="1" dirty="0">
                            <a:solidFill>
                              <a:schemeClr val="bg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rgbClr val="C0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b="1" dirty="0">
                              <a:solidFill>
                                <a:schemeClr val="bg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50000</a:t>
                          </a:r>
                          <a:endParaRPr lang="fr-DZ" b="1" dirty="0">
                            <a:solidFill>
                              <a:schemeClr val="bg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rgbClr val="C00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768791607"/>
                      </a:ext>
                    </a:extLst>
                  </a:tr>
                  <a:tr h="34097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b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30-40</a:t>
                          </a:r>
                          <a:endParaRPr lang="fr-DZ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ar-SA" b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2000</a:t>
                          </a:r>
                          <a:endParaRPr lang="fr-DZ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b="1" dirty="0">
                              <a:solidFill>
                                <a:schemeClr val="bg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35</a:t>
                          </a:r>
                          <a:endParaRPr lang="fr-DZ" b="1" dirty="0">
                            <a:solidFill>
                              <a:schemeClr val="bg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rgbClr val="C0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b="1" dirty="0">
                              <a:solidFill>
                                <a:schemeClr val="bg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1500</a:t>
                          </a:r>
                          <a:endParaRPr lang="fr-DZ" b="1" dirty="0">
                            <a:solidFill>
                              <a:schemeClr val="bg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rgbClr val="C0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b="1" dirty="0">
                              <a:solidFill>
                                <a:schemeClr val="bg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52500</a:t>
                          </a:r>
                          <a:endParaRPr lang="fr-DZ" b="1" dirty="0">
                            <a:solidFill>
                              <a:schemeClr val="bg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rgbClr val="C00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833645160"/>
                      </a:ext>
                    </a:extLst>
                  </a:tr>
                  <a:tr h="34097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b="1" dirty="0">
                              <a:highlight>
                                <a:srgbClr val="FFFF00"/>
                              </a:highlight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40-50</a:t>
                          </a:r>
                          <a:endParaRPr lang="fr-DZ" b="1" dirty="0">
                            <a:highlight>
                              <a:srgbClr val="FFFF00"/>
                            </a:highlight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b="1" dirty="0">
                              <a:highlight>
                                <a:srgbClr val="FF00FF"/>
                              </a:highlight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a= 500</a:t>
                          </a:r>
                          <a:endParaRPr lang="fr-DZ" b="1" dirty="0">
                            <a:highlight>
                              <a:srgbClr val="FF00FF"/>
                            </a:highlight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b="1" dirty="0">
                              <a:solidFill>
                                <a:schemeClr val="bg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45</a:t>
                          </a:r>
                          <a:endParaRPr lang="fr-DZ" b="1" dirty="0">
                            <a:solidFill>
                              <a:schemeClr val="bg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rgbClr val="C0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b="1" dirty="0">
                              <a:solidFill>
                                <a:schemeClr val="bg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fr-DZ" b="1" dirty="0">
                            <a:solidFill>
                              <a:schemeClr val="bg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rgbClr val="C0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b="1" dirty="0">
                              <a:solidFill>
                                <a:schemeClr val="bg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fr-DZ" b="1" dirty="0">
                            <a:solidFill>
                              <a:schemeClr val="bg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rgbClr val="C00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85324586"/>
                      </a:ext>
                    </a:extLst>
                  </a:tr>
                  <a:tr h="34097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b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50-60</a:t>
                          </a:r>
                          <a:endParaRPr lang="fr-DZ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ar-SA" b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1200</a:t>
                          </a:r>
                          <a:endParaRPr lang="fr-DZ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b="1" dirty="0">
                              <a:solidFill>
                                <a:schemeClr val="bg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55</a:t>
                          </a:r>
                          <a:endParaRPr lang="fr-DZ" b="1" dirty="0">
                            <a:solidFill>
                              <a:schemeClr val="bg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rgbClr val="C0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b="1" dirty="0">
                              <a:solidFill>
                                <a:schemeClr val="bg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700</a:t>
                          </a:r>
                          <a:endParaRPr lang="fr-DZ" b="1" dirty="0">
                            <a:solidFill>
                              <a:schemeClr val="bg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rgbClr val="C0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b="1" dirty="0">
                              <a:solidFill>
                                <a:schemeClr val="bg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38500</a:t>
                          </a:r>
                          <a:endParaRPr lang="fr-DZ" b="1" dirty="0">
                            <a:solidFill>
                              <a:schemeClr val="bg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rgbClr val="C00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39561448"/>
                      </a:ext>
                    </a:extLst>
                  </a:tr>
                  <a:tr h="34097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b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60-70</a:t>
                          </a:r>
                        </a:p>
                      </a:txBody>
                      <a:tcPr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ar-SA" b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400</a:t>
                          </a:r>
                          <a:endParaRPr lang="fr-DZ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b="1" dirty="0">
                              <a:solidFill>
                                <a:schemeClr val="bg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65</a:t>
                          </a:r>
                          <a:endParaRPr lang="fr-DZ" b="1" dirty="0">
                            <a:solidFill>
                              <a:schemeClr val="bg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rgbClr val="C0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b="1" dirty="0">
                              <a:solidFill>
                                <a:schemeClr val="bg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-100</a:t>
                          </a:r>
                          <a:endParaRPr lang="fr-DZ" b="1" dirty="0">
                            <a:solidFill>
                              <a:schemeClr val="bg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rgbClr val="C0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b="1" dirty="0">
                              <a:solidFill>
                                <a:schemeClr val="bg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-6500</a:t>
                          </a:r>
                          <a:endParaRPr lang="fr-DZ" b="1" dirty="0">
                            <a:solidFill>
                              <a:schemeClr val="bg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rgbClr val="C00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749802255"/>
                      </a:ext>
                    </a:extLst>
                  </a:tr>
                  <a:tr h="34097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ar-SA" b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المجموع</a:t>
                          </a:r>
                          <a:endParaRPr lang="fr-FR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ar-SA" b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6600</a:t>
                          </a:r>
                          <a:endParaRPr lang="fr-DZ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DZ" b="1" dirty="0">
                            <a:solidFill>
                              <a:schemeClr val="bg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rgbClr val="C0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DZ" b="1" dirty="0">
                            <a:solidFill>
                              <a:schemeClr val="bg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rgbClr val="C0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b="1" dirty="0">
                              <a:solidFill>
                                <a:schemeClr val="bg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134500</a:t>
                          </a:r>
                          <a:endParaRPr lang="fr-DZ" b="1" dirty="0">
                            <a:solidFill>
                              <a:schemeClr val="bg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rgbClr val="C00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79645097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692256474"/>
      </p:ext>
    </p:extLst>
  </p:cSld>
  <p:clrMapOvr>
    <a:masterClrMapping/>
  </p:clrMapOvr>
  <p:transition spd="slow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ar-JO" sz="3200" b="1" dirty="0"/>
              <a:t>أسلوب </a:t>
            </a:r>
            <a:r>
              <a:rPr lang="ar-SA" sz="3200" b="1" dirty="0"/>
              <a:t>الأوساط الحسابية</a:t>
            </a:r>
            <a:br>
              <a:rPr lang="ar-JO" sz="3200" b="1" dirty="0"/>
            </a:br>
            <a:r>
              <a:rPr lang="en-US" sz="3200" b="1" dirty="0"/>
              <a:t>Arithmetic Mean method</a:t>
            </a:r>
            <a:endParaRPr lang="fr-FR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19256" cy="5141168"/>
              </a:xfrm>
            </p:spPr>
            <p:txBody>
              <a:bodyPr>
                <a:normAutofit fontScale="77500" lnSpcReduction="20000"/>
              </a:bodyPr>
              <a:lstStyle/>
              <a:p>
                <a:pPr algn="just" rtl="1">
                  <a:lnSpc>
                    <a:spcPct val="150000"/>
                  </a:lnSpc>
                </a:pPr>
                <a:r>
                  <a:rPr lang="ar-SA" b="1" dirty="0"/>
                  <a:t>الوسط الحسابي المتحرك:</a:t>
                </a:r>
              </a:p>
              <a:p>
                <a:pPr algn="just" rtl="1">
                  <a:lnSpc>
                    <a:spcPct val="150000"/>
                  </a:lnSpc>
                </a:pPr>
                <a:r>
                  <a:rPr lang="ar-SA" b="1" dirty="0"/>
                  <a:t>أ- الوسط الحسابي المتحرك البسيط:</a:t>
                </a:r>
                <a:endParaRPr lang="fr-FR" b="1" dirty="0"/>
              </a:p>
              <a:p>
                <a:pPr marL="0" indent="0" algn="just" rtl="1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en-US" sz="3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accPr>
                            <m:e>
                              <m:r>
                                <a:rPr lang="en-US" sz="3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𝒙</m:t>
                              </m:r>
                            </m:e>
                          </m:acc>
                        </m:e>
                        <m:sub>
                          <m: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𝒕</m:t>
                          </m:r>
                          <m: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+</m:t>
                          </m:r>
                          <m: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𝟏</m:t>
                          </m:r>
                        </m:sub>
                      </m:sSub>
                      <m:r>
                        <a:rPr lang="en-US" sz="3600" b="1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f>
                        <m:fPr>
                          <m:ctrlPr>
                            <a:rPr lang="en-US" sz="3600" b="1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3600" b="1" i="1" smtClean="0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bPr>
                            <m:e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𝒔</m:t>
                              </m:r>
                            </m:e>
                            <m:sub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𝒕</m:t>
                              </m:r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−</m:t>
                              </m:r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𝟏</m:t>
                              </m:r>
                            </m:sub>
                          </m:sSub>
                          <m:r>
                            <a:rPr lang="fr-FR" sz="3600" b="1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3600" b="1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bPr>
                            <m:e>
                              <m:r>
                                <a:rPr lang="en-US" sz="3600" b="1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𝒔</m:t>
                              </m:r>
                            </m:e>
                            <m:sub>
                              <m:r>
                                <a:rPr lang="en-US" sz="3600" b="1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𝒕</m:t>
                              </m:r>
                              <m:r>
                                <a:rPr lang="en-US" sz="3600" b="1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−</m:t>
                              </m:r>
                              <m:r>
                                <a:rPr lang="fr-FR" sz="3600" b="1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𝟐</m:t>
                              </m:r>
                            </m:sub>
                          </m:sSub>
                          <m:r>
                            <a:rPr lang="fr-FR" sz="3600" b="1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3600" b="1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bPr>
                            <m:e>
                              <m:r>
                                <a:rPr lang="en-US" sz="3600" b="1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𝒔</m:t>
                              </m:r>
                            </m:e>
                            <m:sub>
                              <m:r>
                                <a:rPr lang="en-US" sz="3600" b="1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𝒕</m:t>
                              </m:r>
                              <m:r>
                                <a:rPr lang="en-US" sz="3600" b="1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−</m:t>
                              </m:r>
                              <m:r>
                                <a:rPr lang="fr-FR" sz="3600" b="1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𝟑</m:t>
                              </m:r>
                            </m:sub>
                          </m:sSub>
                          <m:r>
                            <a:rPr lang="fr-FR" sz="3600" b="1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+…+</m:t>
                          </m:r>
                          <m:sSub>
                            <m:sSubPr>
                              <m:ctrlPr>
                                <a:rPr lang="en-US" sz="3600" b="1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bPr>
                            <m:e>
                              <m:r>
                                <a:rPr lang="en-US" sz="3600" b="1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𝒔</m:t>
                              </m:r>
                            </m:e>
                            <m:sub>
                              <m:r>
                                <a:rPr lang="en-US" sz="3600" b="1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𝒕</m:t>
                              </m:r>
                              <m:r>
                                <a:rPr lang="en-US" sz="3600" b="1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−</m:t>
                              </m:r>
                              <m:r>
                                <a:rPr lang="fr-FR" sz="3600" b="1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𝒏</m:t>
                              </m:r>
                            </m:sub>
                          </m:sSub>
                        </m:num>
                        <m:den>
                          <m:r>
                            <a:rPr lang="fr-FR" sz="3600" b="1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𝑵</m:t>
                          </m:r>
                        </m:den>
                      </m:f>
                    </m:oMath>
                  </m:oMathPara>
                </a14:m>
                <a:endParaRPr lang="fr-FR" b="1" dirty="0">
                  <a:sym typeface="Wingdings" panose="05000000000000000000" pitchFamily="2" charset="2"/>
                </a:endParaRPr>
              </a:p>
              <a:p>
                <a:pPr marL="0" indent="0" algn="just">
                  <a:lnSpc>
                    <a:spcPct val="150000"/>
                  </a:lnSpc>
                  <a:buNone/>
                </a:pPr>
                <a:r>
                  <a:rPr lang="fr-FR" dirty="0">
                    <a:sym typeface="Wingdings" panose="05000000000000000000" pitchFamily="2" charset="2"/>
                  </a:rPr>
                  <a:t>t+1= </a:t>
                </a:r>
                <a:r>
                  <a:rPr lang="ar-SA" dirty="0">
                    <a:sym typeface="Wingdings" panose="05000000000000000000" pitchFamily="2" charset="2"/>
                  </a:rPr>
                  <a:t>الفترة الزمنية اللاحقة</a:t>
                </a:r>
              </a:p>
              <a:p>
                <a:pPr marL="0" indent="0" algn="just">
                  <a:lnSpc>
                    <a:spcPct val="150000"/>
                  </a:lnSpc>
                  <a:buNone/>
                </a:pPr>
                <a:r>
                  <a:rPr lang="fr-FR" dirty="0">
                    <a:sym typeface="Wingdings" panose="05000000000000000000" pitchFamily="2" charset="2"/>
                  </a:rPr>
                  <a:t>t</a:t>
                </a:r>
                <a:r>
                  <a:rPr lang="ar-SA" dirty="0">
                    <a:sym typeface="Wingdings" panose="05000000000000000000" pitchFamily="2" charset="2"/>
                  </a:rPr>
                  <a:t>-</a:t>
                </a:r>
                <a:r>
                  <a:rPr lang="fr-FR" dirty="0">
                    <a:sym typeface="Wingdings" panose="05000000000000000000" pitchFamily="2" charset="2"/>
                  </a:rPr>
                  <a:t>1= </a:t>
                </a:r>
                <a:r>
                  <a:rPr lang="ar-SA" dirty="0">
                    <a:sym typeface="Wingdings" panose="05000000000000000000" pitchFamily="2" charset="2"/>
                  </a:rPr>
                  <a:t>الفترة الزمنية السابقة</a:t>
                </a:r>
                <a:endParaRPr lang="fr-FR" dirty="0">
                  <a:sym typeface="Wingdings" panose="05000000000000000000" pitchFamily="2" charset="2"/>
                </a:endParaRPr>
              </a:p>
              <a:p>
                <a:pPr marL="0" indent="0" algn="just">
                  <a:lnSpc>
                    <a:spcPct val="150000"/>
                  </a:lnSpc>
                  <a:buNone/>
                </a:pPr>
                <a:r>
                  <a:rPr lang="fr-FR" dirty="0">
                    <a:sym typeface="Wingdings" panose="05000000000000000000" pitchFamily="2" charset="2"/>
                  </a:rPr>
                  <a:t>S=</a:t>
                </a:r>
                <a:r>
                  <a:rPr lang="ar-SA" dirty="0">
                    <a:sym typeface="Wingdings" panose="05000000000000000000" pitchFamily="2" charset="2"/>
                  </a:rPr>
                  <a:t> المبيعات </a:t>
                </a:r>
              </a:p>
              <a:p>
                <a:pPr marL="0" indent="0" algn="just">
                  <a:lnSpc>
                    <a:spcPct val="150000"/>
                  </a:lnSpc>
                  <a:buNone/>
                </a:pPr>
                <a:r>
                  <a:rPr lang="fr-FR" dirty="0">
                    <a:sym typeface="Wingdings" panose="05000000000000000000" pitchFamily="2" charset="2"/>
                  </a:rPr>
                  <a:t>N=</a:t>
                </a:r>
                <a:r>
                  <a:rPr lang="ar-SA" dirty="0">
                    <a:sym typeface="Wingdings" panose="05000000000000000000" pitchFamily="2" charset="2"/>
                  </a:rPr>
                  <a:t>  الإنحراف (المدى الذي سيحسب)</a:t>
                </a:r>
              </a:p>
              <a:p>
                <a:pPr algn="just" rtl="1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ar-SA" dirty="0">
                    <a:sym typeface="Wingdings" panose="05000000000000000000" pitchFamily="2" charset="2"/>
                  </a:rPr>
                  <a:t>يسمى متحرك لأن كل مرة يتغير حساب الوسط الحسابي.</a:t>
                </a:r>
              </a:p>
              <a:p>
                <a:pPr algn="just" rtl="1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ar-SA" dirty="0">
                    <a:sym typeface="Wingdings" panose="05000000000000000000" pitchFamily="2" charset="2"/>
                  </a:rPr>
                  <a:t>ثم نقوم بحساب الإنحراف المطلق</a:t>
                </a:r>
              </a:p>
              <a:p>
                <a:pPr algn="just" rtl="1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ar-SA" b="1" dirty="0">
                    <a:solidFill>
                      <a:srgbClr val="FF0000"/>
                    </a:solidFill>
                    <a:sym typeface="Wingdings" panose="05000000000000000000" pitchFamily="2" charset="2"/>
                  </a:rPr>
                  <a:t>الإنحراف المطلق = الطلب الحقيقي – الطلب المتوقع.</a:t>
                </a:r>
                <a:endParaRPr lang="fr-FR" b="1" dirty="0">
                  <a:solidFill>
                    <a:srgbClr val="FF0000"/>
                  </a:solidFill>
                  <a:sym typeface="Wingdings" panose="05000000000000000000" pitchFamily="2" charset="2"/>
                </a:endParaRPr>
              </a:p>
              <a:p>
                <a:pPr marL="0" indent="0" algn="just" rtl="1">
                  <a:lnSpc>
                    <a:spcPct val="150000"/>
                  </a:lnSpc>
                  <a:buNone/>
                </a:pPr>
                <a:endParaRPr lang="fr-FR" dirty="0"/>
              </a:p>
            </p:txBody>
          </p:sp>
        </mc:Choice>
        <mc:Fallback xmlns=""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19256" cy="5141168"/>
              </a:xfrm>
              <a:blipFill>
                <a:blip r:embed="rId2"/>
                <a:stretch>
                  <a:fillRect l="-371" r="-371"/>
                </a:stretch>
              </a:blipFill>
            </p:spPr>
            <p:txBody>
              <a:bodyPr/>
              <a:lstStyle/>
              <a:p>
                <a:r>
                  <a:rPr lang="fr-D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>
            <a:extLst>
              <a:ext uri="{FF2B5EF4-FFF2-40B4-BE49-F238E27FC236}">
                <a16:creationId xmlns:a16="http://schemas.microsoft.com/office/drawing/2014/main" id="{2F19751C-2A68-4A9B-B44A-6FEC2014B8B1}"/>
              </a:ext>
            </a:extLst>
          </p:cNvPr>
          <p:cNvSpPr/>
          <p:nvPr/>
        </p:nvSpPr>
        <p:spPr>
          <a:xfrm>
            <a:off x="1475656" y="2513835"/>
            <a:ext cx="6336704" cy="1059181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522096261"/>
      </p:ext>
    </p:extLst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3747</TotalTime>
  <Words>749</Words>
  <Application>Microsoft Office PowerPoint</Application>
  <PresentationFormat>Affichage à l'écran (4:3)</PresentationFormat>
  <Paragraphs>208</Paragraphs>
  <Slides>14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Cambria Math</vt:lpstr>
      <vt:lpstr>Times New Roman</vt:lpstr>
      <vt:lpstr>Thème Office</vt:lpstr>
      <vt:lpstr>Présentation PowerPoint</vt:lpstr>
      <vt:lpstr>المحور الثاني: التنبؤ بمبيعات المنتجات الجديدة  الأساليب الكمية:  (Quantitative Methods)</vt:lpstr>
      <vt:lpstr>أسلوب الأوساط الحسابية Arithmetic Mean method</vt:lpstr>
      <vt:lpstr>Présentation PowerPoint</vt:lpstr>
      <vt:lpstr>أسلوب الأوساط الحسابية Arithmetic Mean method</vt:lpstr>
      <vt:lpstr>Présentation PowerPoint</vt:lpstr>
      <vt:lpstr>أسلوب الأوساط الحسابية Arithmetic Mean method</vt:lpstr>
      <vt:lpstr>Présentation PowerPoint</vt:lpstr>
      <vt:lpstr>أسلوب الأوساط الحسابية Arithmetic Mean method</vt:lpstr>
      <vt:lpstr>Présentation PowerPoint</vt:lpstr>
      <vt:lpstr>Présentation PowerPoint</vt:lpstr>
      <vt:lpstr>أسلوب الأوساط الحسابية Arithmetic Mean method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الأساليب الكمية: (Quantitative Methods):</dc:title>
  <dc:creator>SBI</dc:creator>
  <cp:lastModifiedBy>mehdi mendjel</cp:lastModifiedBy>
  <cp:revision>121</cp:revision>
  <dcterms:created xsi:type="dcterms:W3CDTF">2014-10-22T15:45:06Z</dcterms:created>
  <dcterms:modified xsi:type="dcterms:W3CDTF">2024-10-22T23:07:28Z</dcterms:modified>
</cp:coreProperties>
</file>