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22"/>
  </p:notesMasterIdLst>
  <p:sldIdLst>
    <p:sldId id="303" r:id="rId2"/>
    <p:sldId id="259" r:id="rId3"/>
    <p:sldId id="299" r:id="rId4"/>
    <p:sldId id="345" r:id="rId5"/>
    <p:sldId id="280" r:id="rId6"/>
    <p:sldId id="341" r:id="rId7"/>
    <p:sldId id="319" r:id="rId8"/>
    <p:sldId id="346" r:id="rId9"/>
    <p:sldId id="347" r:id="rId10"/>
    <p:sldId id="340" r:id="rId11"/>
    <p:sldId id="348" r:id="rId12"/>
    <p:sldId id="349" r:id="rId13"/>
    <p:sldId id="352" r:id="rId14"/>
    <p:sldId id="353" r:id="rId15"/>
    <p:sldId id="342" r:id="rId16"/>
    <p:sldId id="331" r:id="rId17"/>
    <p:sldId id="308" r:id="rId18"/>
    <p:sldId id="350" r:id="rId19"/>
    <p:sldId id="351" r:id="rId20"/>
    <p:sldId id="318" r:id="rId21"/>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A9F706E2-1526-4BFA-B020-5D3A670BF581}">
          <p14:sldIdLst>
            <p14:sldId id="303"/>
            <p14:sldId id="259"/>
            <p14:sldId id="299"/>
          </p14:sldIdLst>
        </p14:section>
        <p14:section name="Section sans titre" id="{6E8D2C22-D06E-4E47-A805-9BCC4741012B}">
          <p14:sldIdLst>
            <p14:sldId id="345"/>
            <p14:sldId id="280"/>
            <p14:sldId id="341"/>
            <p14:sldId id="319"/>
            <p14:sldId id="346"/>
            <p14:sldId id="347"/>
            <p14:sldId id="340"/>
            <p14:sldId id="348"/>
            <p14:sldId id="349"/>
            <p14:sldId id="352"/>
            <p14:sldId id="353"/>
            <p14:sldId id="342"/>
            <p14:sldId id="331"/>
            <p14:sldId id="308"/>
            <p14:sldId id="350"/>
            <p14:sldId id="351"/>
            <p14:sldId id="318"/>
          </p14:sldIdLst>
        </p14:section>
        <p14:section name="Section sans titre" id="{0D18CA3E-6890-49DF-83BC-62EAAA554BA3}">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FFFFFF"/>
    <a:srgbClr val="F5C201"/>
    <a:srgbClr val="F2F202"/>
    <a:srgbClr val="BFBC38"/>
    <a:srgbClr val="F41100"/>
    <a:srgbClr val="AA1606"/>
    <a:srgbClr val="333333"/>
    <a:srgbClr val="EAEAE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0103" autoAdjust="0"/>
    <p:restoredTop sz="94660" autoAdjust="0"/>
  </p:normalViewPr>
  <p:slideViewPr>
    <p:cSldViewPr>
      <p:cViewPr varScale="1">
        <p:scale>
          <a:sx n="96" d="100"/>
          <a:sy n="96" d="100"/>
        </p:scale>
        <p:origin x="1014" y="72"/>
      </p:cViewPr>
      <p:guideLst>
        <p:guide orient="horz" pos="1620"/>
        <p:guide pos="2880"/>
      </p:guideLst>
    </p:cSldViewPr>
  </p:slideViewPr>
  <p:outlineViewPr>
    <p:cViewPr>
      <p:scale>
        <a:sx n="33" d="100"/>
        <a:sy n="33" d="100"/>
      </p:scale>
      <p:origin x="0" y="400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840BF5-DD4D-4F0D-AD18-F5A92282BF67}" type="doc">
      <dgm:prSet loTypeId="urn:microsoft.com/office/officeart/2005/8/layout/default" loCatId="list" qsTypeId="urn:microsoft.com/office/officeart/2005/8/quickstyle/3d3" qsCatId="3D" csTypeId="urn:microsoft.com/office/officeart/2005/8/colors/accent1_2" csCatId="accent1" phldr="1"/>
      <dgm:spPr/>
      <dgm:t>
        <a:bodyPr/>
        <a:lstStyle/>
        <a:p>
          <a:endParaRPr lang="en-US"/>
        </a:p>
      </dgm:t>
    </dgm:pt>
    <dgm:pt modelId="{A6448875-FF59-4992-BAB4-953DBBD2911E}">
      <dgm:prSet phldrT="[Texte]"/>
      <dgm:spPr/>
      <dgm:t>
        <a:bodyPr/>
        <a:lstStyle/>
        <a:p>
          <a:r>
            <a:rPr lang="ar-SA" b="1" dirty="0">
              <a:solidFill>
                <a:schemeClr val="tx1"/>
              </a:solidFill>
            </a:rPr>
            <a:t>تساعد الفرد في بناء حياته وتشكيل شخصيته المهنية</a:t>
          </a:r>
          <a:endParaRPr lang="en-US" b="1" dirty="0">
            <a:solidFill>
              <a:schemeClr val="tx1"/>
            </a:solidFill>
          </a:endParaRPr>
        </a:p>
      </dgm:t>
    </dgm:pt>
    <dgm:pt modelId="{76DF0C39-3AB8-4D9D-BC5D-8D4DA3E074A3}" type="parTrans" cxnId="{06DA4EB1-A106-4237-9B2A-17365F6D1ACD}">
      <dgm:prSet/>
      <dgm:spPr/>
      <dgm:t>
        <a:bodyPr/>
        <a:lstStyle/>
        <a:p>
          <a:endParaRPr lang="en-US" b="1">
            <a:solidFill>
              <a:schemeClr val="tx1"/>
            </a:solidFill>
          </a:endParaRPr>
        </a:p>
      </dgm:t>
    </dgm:pt>
    <dgm:pt modelId="{122ACFE4-0642-466F-B335-517EBB49E85D}" type="sibTrans" cxnId="{06DA4EB1-A106-4237-9B2A-17365F6D1ACD}">
      <dgm:prSet/>
      <dgm:spPr/>
      <dgm:t>
        <a:bodyPr/>
        <a:lstStyle/>
        <a:p>
          <a:endParaRPr lang="en-US" b="1">
            <a:solidFill>
              <a:schemeClr val="tx1"/>
            </a:solidFill>
          </a:endParaRPr>
        </a:p>
      </dgm:t>
    </dgm:pt>
    <dgm:pt modelId="{6E4D7A51-15DF-41AC-A419-95313247F20D}">
      <dgm:prSet phldrT="[Texte]"/>
      <dgm:spPr/>
      <dgm:t>
        <a:bodyPr/>
        <a:lstStyle/>
        <a:p>
          <a:r>
            <a:rPr lang="ar-SA" b="1" dirty="0">
              <a:solidFill>
                <a:schemeClr val="tx1"/>
              </a:solidFill>
            </a:rPr>
            <a:t>المعيار الذي يحكم تصرفات الإنسان في حياته العامة وتضبط سلوكه وتوجيهاته</a:t>
          </a:r>
          <a:endParaRPr lang="en-US" b="1" dirty="0">
            <a:solidFill>
              <a:schemeClr val="tx1"/>
            </a:solidFill>
          </a:endParaRPr>
        </a:p>
      </dgm:t>
    </dgm:pt>
    <dgm:pt modelId="{DB5BA1AE-422D-4A12-A749-7EB9D88A8528}" type="parTrans" cxnId="{DF45122C-2BC2-4734-B4FE-70ACD779E2F7}">
      <dgm:prSet/>
      <dgm:spPr/>
      <dgm:t>
        <a:bodyPr/>
        <a:lstStyle/>
        <a:p>
          <a:endParaRPr lang="en-US" b="1">
            <a:solidFill>
              <a:schemeClr val="tx1"/>
            </a:solidFill>
          </a:endParaRPr>
        </a:p>
      </dgm:t>
    </dgm:pt>
    <dgm:pt modelId="{05045902-B792-4A16-9CD1-8E87BBBF7C2F}" type="sibTrans" cxnId="{DF45122C-2BC2-4734-B4FE-70ACD779E2F7}">
      <dgm:prSet/>
      <dgm:spPr/>
      <dgm:t>
        <a:bodyPr/>
        <a:lstStyle/>
        <a:p>
          <a:endParaRPr lang="en-US" b="1">
            <a:solidFill>
              <a:schemeClr val="tx1"/>
            </a:solidFill>
          </a:endParaRPr>
        </a:p>
      </dgm:t>
    </dgm:pt>
    <dgm:pt modelId="{16F276B9-CEB2-439D-917E-C8806C879055}">
      <dgm:prSet phldrT="[Texte]"/>
      <dgm:spPr/>
      <dgm:t>
        <a:bodyPr/>
        <a:lstStyle/>
        <a:p>
          <a:r>
            <a:rPr lang="ar-SA" b="1" dirty="0">
              <a:solidFill>
                <a:schemeClr val="tx1"/>
              </a:solidFill>
            </a:rPr>
            <a:t>تمثل أحكاما معيارية في تقييم </a:t>
          </a:r>
          <a:r>
            <a:rPr lang="ar-DZ" b="1" dirty="0">
              <a:solidFill>
                <a:schemeClr val="tx1"/>
              </a:solidFill>
            </a:rPr>
            <a:t>ال</a:t>
          </a:r>
          <a:r>
            <a:rPr lang="ar-SA" b="1" dirty="0">
              <a:solidFill>
                <a:schemeClr val="tx1"/>
              </a:solidFill>
            </a:rPr>
            <a:t>سلوك في بعض المواقف والتصرفات </a:t>
          </a:r>
          <a:endParaRPr lang="en-US" b="1" dirty="0">
            <a:solidFill>
              <a:schemeClr val="tx1"/>
            </a:solidFill>
          </a:endParaRPr>
        </a:p>
      </dgm:t>
    </dgm:pt>
    <dgm:pt modelId="{5ABA2E86-08D6-4167-B945-030F2018DA35}" type="parTrans" cxnId="{9D5062C6-7ADE-429A-BE1D-61581B0A4B2C}">
      <dgm:prSet/>
      <dgm:spPr/>
      <dgm:t>
        <a:bodyPr/>
        <a:lstStyle/>
        <a:p>
          <a:endParaRPr lang="en-US" b="1">
            <a:solidFill>
              <a:schemeClr val="tx1"/>
            </a:solidFill>
          </a:endParaRPr>
        </a:p>
      </dgm:t>
    </dgm:pt>
    <dgm:pt modelId="{A0F980A7-2916-43B8-9F59-42B5899FE99E}" type="sibTrans" cxnId="{9D5062C6-7ADE-429A-BE1D-61581B0A4B2C}">
      <dgm:prSet/>
      <dgm:spPr/>
      <dgm:t>
        <a:bodyPr/>
        <a:lstStyle/>
        <a:p>
          <a:endParaRPr lang="en-US" b="1">
            <a:solidFill>
              <a:schemeClr val="tx1"/>
            </a:solidFill>
          </a:endParaRPr>
        </a:p>
      </dgm:t>
    </dgm:pt>
    <dgm:pt modelId="{26D78F3E-E489-4C1A-8E10-43AEEC605078}">
      <dgm:prSet phldrT="[Texte]"/>
      <dgm:spPr/>
      <dgm:t>
        <a:bodyPr/>
        <a:lstStyle/>
        <a:p>
          <a:r>
            <a:rPr lang="ar-SA" b="1" dirty="0">
              <a:solidFill>
                <a:schemeClr val="tx1"/>
              </a:solidFill>
            </a:rPr>
            <a:t>الوقاية الفرد من الانحراف وتدعم ثقة الفرد بنفسه وثقته بالمنظمة والمجتمع</a:t>
          </a:r>
          <a:endParaRPr lang="en-US" b="1" dirty="0">
            <a:solidFill>
              <a:schemeClr val="tx1"/>
            </a:solidFill>
          </a:endParaRPr>
        </a:p>
      </dgm:t>
    </dgm:pt>
    <dgm:pt modelId="{08EC5003-2DFA-4A93-8625-746FEA3940A3}" type="parTrans" cxnId="{34C14816-5014-42A4-BA5C-11EB34F464C6}">
      <dgm:prSet/>
      <dgm:spPr/>
      <dgm:t>
        <a:bodyPr/>
        <a:lstStyle/>
        <a:p>
          <a:endParaRPr lang="en-US" b="1">
            <a:solidFill>
              <a:schemeClr val="tx1"/>
            </a:solidFill>
          </a:endParaRPr>
        </a:p>
      </dgm:t>
    </dgm:pt>
    <dgm:pt modelId="{D591B785-D1E5-4CBB-9558-299C5379AD1D}" type="sibTrans" cxnId="{34C14816-5014-42A4-BA5C-11EB34F464C6}">
      <dgm:prSet/>
      <dgm:spPr/>
      <dgm:t>
        <a:bodyPr/>
        <a:lstStyle/>
        <a:p>
          <a:endParaRPr lang="en-US" b="1">
            <a:solidFill>
              <a:schemeClr val="tx1"/>
            </a:solidFill>
          </a:endParaRPr>
        </a:p>
      </dgm:t>
    </dgm:pt>
    <dgm:pt modelId="{8A15CADD-BBE2-46FA-9F2F-29C0DCA54E84}">
      <dgm:prSet phldrT="[Texte]"/>
      <dgm:spPr/>
      <dgm:t>
        <a:bodyPr/>
        <a:lstStyle/>
        <a:p>
          <a:pPr rtl="1"/>
          <a:r>
            <a:rPr lang="ar-DZ" b="1" dirty="0">
              <a:solidFill>
                <a:schemeClr val="tx1"/>
              </a:solidFill>
            </a:rPr>
            <a:t>تساعد في </a:t>
          </a:r>
          <a:r>
            <a:rPr lang="ar-SA" b="1" dirty="0">
              <a:solidFill>
                <a:schemeClr val="tx1"/>
              </a:solidFill>
            </a:rPr>
            <a:t>اتخاذ القرارات عن الأفراد كما أن لها دور في حل الخلافات، والتزامات القائمة بين الأفراد.</a:t>
          </a:r>
          <a:endParaRPr lang="en-US" b="1" dirty="0">
            <a:solidFill>
              <a:schemeClr val="tx1"/>
            </a:solidFill>
          </a:endParaRPr>
        </a:p>
      </dgm:t>
    </dgm:pt>
    <dgm:pt modelId="{511B2081-F88A-4CF9-A282-89BE696E1E37}" type="parTrans" cxnId="{EA925BCA-555E-4F2D-9918-D803DE4423D8}">
      <dgm:prSet/>
      <dgm:spPr/>
      <dgm:t>
        <a:bodyPr/>
        <a:lstStyle/>
        <a:p>
          <a:endParaRPr lang="en-US" b="1">
            <a:solidFill>
              <a:schemeClr val="tx1"/>
            </a:solidFill>
          </a:endParaRPr>
        </a:p>
      </dgm:t>
    </dgm:pt>
    <dgm:pt modelId="{BA35AC11-26DE-4FDD-92FE-94A61FF47F7D}" type="sibTrans" cxnId="{EA925BCA-555E-4F2D-9918-D803DE4423D8}">
      <dgm:prSet/>
      <dgm:spPr/>
      <dgm:t>
        <a:bodyPr/>
        <a:lstStyle/>
        <a:p>
          <a:endParaRPr lang="en-US" b="1">
            <a:solidFill>
              <a:schemeClr val="tx1"/>
            </a:solidFill>
          </a:endParaRPr>
        </a:p>
      </dgm:t>
    </dgm:pt>
    <dgm:pt modelId="{4CAC0620-00BE-4536-8343-8BBA21E30AF0}" type="pres">
      <dgm:prSet presAssocID="{EB840BF5-DD4D-4F0D-AD18-F5A92282BF67}" presName="diagram" presStyleCnt="0">
        <dgm:presLayoutVars>
          <dgm:dir val="rev"/>
          <dgm:resizeHandles val="exact"/>
        </dgm:presLayoutVars>
      </dgm:prSet>
      <dgm:spPr/>
    </dgm:pt>
    <dgm:pt modelId="{52AFC3DA-DA2D-429E-9D61-143604D1DE07}" type="pres">
      <dgm:prSet presAssocID="{A6448875-FF59-4992-BAB4-953DBBD2911E}" presName="node" presStyleLbl="node1" presStyleIdx="0" presStyleCnt="5">
        <dgm:presLayoutVars>
          <dgm:bulletEnabled val="1"/>
        </dgm:presLayoutVars>
      </dgm:prSet>
      <dgm:spPr/>
    </dgm:pt>
    <dgm:pt modelId="{0CAEEBFA-FC27-46A7-B793-B1B168C96A44}" type="pres">
      <dgm:prSet presAssocID="{122ACFE4-0642-466F-B335-517EBB49E85D}" presName="sibTrans" presStyleCnt="0"/>
      <dgm:spPr/>
    </dgm:pt>
    <dgm:pt modelId="{2D7A6F5D-08AF-46AB-870C-7FCCECE9E395}" type="pres">
      <dgm:prSet presAssocID="{6E4D7A51-15DF-41AC-A419-95313247F20D}" presName="node" presStyleLbl="node1" presStyleIdx="1" presStyleCnt="5">
        <dgm:presLayoutVars>
          <dgm:bulletEnabled val="1"/>
        </dgm:presLayoutVars>
      </dgm:prSet>
      <dgm:spPr/>
    </dgm:pt>
    <dgm:pt modelId="{3B852166-DCFD-480C-8AFF-0A3B9B41D6A4}" type="pres">
      <dgm:prSet presAssocID="{05045902-B792-4A16-9CD1-8E87BBBF7C2F}" presName="sibTrans" presStyleCnt="0"/>
      <dgm:spPr/>
    </dgm:pt>
    <dgm:pt modelId="{DD31C5B4-24E0-4FE0-AF51-0B5A5C178706}" type="pres">
      <dgm:prSet presAssocID="{16F276B9-CEB2-439D-917E-C8806C879055}" presName="node" presStyleLbl="node1" presStyleIdx="2" presStyleCnt="5">
        <dgm:presLayoutVars>
          <dgm:bulletEnabled val="1"/>
        </dgm:presLayoutVars>
      </dgm:prSet>
      <dgm:spPr/>
    </dgm:pt>
    <dgm:pt modelId="{E30D5129-01AA-4CF3-BF01-3AE95BAECA97}" type="pres">
      <dgm:prSet presAssocID="{A0F980A7-2916-43B8-9F59-42B5899FE99E}" presName="sibTrans" presStyleCnt="0"/>
      <dgm:spPr/>
    </dgm:pt>
    <dgm:pt modelId="{7A4FF919-7A72-41B5-B75B-447FB151613F}" type="pres">
      <dgm:prSet presAssocID="{26D78F3E-E489-4C1A-8E10-43AEEC605078}" presName="node" presStyleLbl="node1" presStyleIdx="3" presStyleCnt="5">
        <dgm:presLayoutVars>
          <dgm:bulletEnabled val="1"/>
        </dgm:presLayoutVars>
      </dgm:prSet>
      <dgm:spPr/>
    </dgm:pt>
    <dgm:pt modelId="{E5D9C98D-462C-4F44-93CF-CAEE1CB905E5}" type="pres">
      <dgm:prSet presAssocID="{D591B785-D1E5-4CBB-9558-299C5379AD1D}" presName="sibTrans" presStyleCnt="0"/>
      <dgm:spPr/>
    </dgm:pt>
    <dgm:pt modelId="{44C7698F-871E-4F3D-8C4D-9CE5272B3E7B}" type="pres">
      <dgm:prSet presAssocID="{8A15CADD-BBE2-46FA-9F2F-29C0DCA54E84}" presName="node" presStyleLbl="node1" presStyleIdx="4" presStyleCnt="5">
        <dgm:presLayoutVars>
          <dgm:bulletEnabled val="1"/>
        </dgm:presLayoutVars>
      </dgm:prSet>
      <dgm:spPr/>
    </dgm:pt>
  </dgm:ptLst>
  <dgm:cxnLst>
    <dgm:cxn modelId="{34C14816-5014-42A4-BA5C-11EB34F464C6}" srcId="{EB840BF5-DD4D-4F0D-AD18-F5A92282BF67}" destId="{26D78F3E-E489-4C1A-8E10-43AEEC605078}" srcOrd="3" destOrd="0" parTransId="{08EC5003-2DFA-4A93-8625-746FEA3940A3}" sibTransId="{D591B785-D1E5-4CBB-9558-299C5379AD1D}"/>
    <dgm:cxn modelId="{DF45122C-2BC2-4734-B4FE-70ACD779E2F7}" srcId="{EB840BF5-DD4D-4F0D-AD18-F5A92282BF67}" destId="{6E4D7A51-15DF-41AC-A419-95313247F20D}" srcOrd="1" destOrd="0" parTransId="{DB5BA1AE-422D-4A12-A749-7EB9D88A8528}" sibTransId="{05045902-B792-4A16-9CD1-8E87BBBF7C2F}"/>
    <dgm:cxn modelId="{AB6DDF8F-DE42-41DA-AB48-08DCBF7575FE}" type="presOf" srcId="{16F276B9-CEB2-439D-917E-C8806C879055}" destId="{DD31C5B4-24E0-4FE0-AF51-0B5A5C178706}" srcOrd="0" destOrd="0" presId="urn:microsoft.com/office/officeart/2005/8/layout/default"/>
    <dgm:cxn modelId="{06DA4EB1-A106-4237-9B2A-17365F6D1ACD}" srcId="{EB840BF5-DD4D-4F0D-AD18-F5A92282BF67}" destId="{A6448875-FF59-4992-BAB4-953DBBD2911E}" srcOrd="0" destOrd="0" parTransId="{76DF0C39-3AB8-4D9D-BC5D-8D4DA3E074A3}" sibTransId="{122ACFE4-0642-466F-B335-517EBB49E85D}"/>
    <dgm:cxn modelId="{769189B1-1546-4487-936C-37F08693FCD0}" type="presOf" srcId="{8A15CADD-BBE2-46FA-9F2F-29C0DCA54E84}" destId="{44C7698F-871E-4F3D-8C4D-9CE5272B3E7B}" srcOrd="0" destOrd="0" presId="urn:microsoft.com/office/officeart/2005/8/layout/default"/>
    <dgm:cxn modelId="{4CAB89BB-AEA5-4E28-8A89-11DF1DA717CB}" type="presOf" srcId="{EB840BF5-DD4D-4F0D-AD18-F5A92282BF67}" destId="{4CAC0620-00BE-4536-8343-8BBA21E30AF0}" srcOrd="0" destOrd="0" presId="urn:microsoft.com/office/officeart/2005/8/layout/default"/>
    <dgm:cxn modelId="{9D5062C6-7ADE-429A-BE1D-61581B0A4B2C}" srcId="{EB840BF5-DD4D-4F0D-AD18-F5A92282BF67}" destId="{16F276B9-CEB2-439D-917E-C8806C879055}" srcOrd="2" destOrd="0" parTransId="{5ABA2E86-08D6-4167-B945-030F2018DA35}" sibTransId="{A0F980A7-2916-43B8-9F59-42B5899FE99E}"/>
    <dgm:cxn modelId="{EA925BCA-555E-4F2D-9918-D803DE4423D8}" srcId="{EB840BF5-DD4D-4F0D-AD18-F5A92282BF67}" destId="{8A15CADD-BBE2-46FA-9F2F-29C0DCA54E84}" srcOrd="4" destOrd="0" parTransId="{511B2081-F88A-4CF9-A282-89BE696E1E37}" sibTransId="{BA35AC11-26DE-4FDD-92FE-94A61FF47F7D}"/>
    <dgm:cxn modelId="{9A13B2CF-3FC9-41EC-8C35-B3E676606027}" type="presOf" srcId="{A6448875-FF59-4992-BAB4-953DBBD2911E}" destId="{52AFC3DA-DA2D-429E-9D61-143604D1DE07}" srcOrd="0" destOrd="0" presId="urn:microsoft.com/office/officeart/2005/8/layout/default"/>
    <dgm:cxn modelId="{D7AFE0D6-410F-4A2F-95B4-76EBA852CE5E}" type="presOf" srcId="{26D78F3E-E489-4C1A-8E10-43AEEC605078}" destId="{7A4FF919-7A72-41B5-B75B-447FB151613F}" srcOrd="0" destOrd="0" presId="urn:microsoft.com/office/officeart/2005/8/layout/default"/>
    <dgm:cxn modelId="{DF20A2EF-5195-45BE-A139-715B2F1919C3}" type="presOf" srcId="{6E4D7A51-15DF-41AC-A419-95313247F20D}" destId="{2D7A6F5D-08AF-46AB-870C-7FCCECE9E395}" srcOrd="0" destOrd="0" presId="urn:microsoft.com/office/officeart/2005/8/layout/default"/>
    <dgm:cxn modelId="{F68D5856-EFDA-42B3-8A19-CA1077624097}" type="presParOf" srcId="{4CAC0620-00BE-4536-8343-8BBA21E30AF0}" destId="{52AFC3DA-DA2D-429E-9D61-143604D1DE07}" srcOrd="0" destOrd="0" presId="urn:microsoft.com/office/officeart/2005/8/layout/default"/>
    <dgm:cxn modelId="{1B07BF76-A18B-4685-BEB9-D36D4CBE68B4}" type="presParOf" srcId="{4CAC0620-00BE-4536-8343-8BBA21E30AF0}" destId="{0CAEEBFA-FC27-46A7-B793-B1B168C96A44}" srcOrd="1" destOrd="0" presId="urn:microsoft.com/office/officeart/2005/8/layout/default"/>
    <dgm:cxn modelId="{C0DE2D43-7886-41C3-A858-7BA968483FC3}" type="presParOf" srcId="{4CAC0620-00BE-4536-8343-8BBA21E30AF0}" destId="{2D7A6F5D-08AF-46AB-870C-7FCCECE9E395}" srcOrd="2" destOrd="0" presId="urn:microsoft.com/office/officeart/2005/8/layout/default"/>
    <dgm:cxn modelId="{08A2DD3D-B52C-44CD-84B4-6424EDC748B6}" type="presParOf" srcId="{4CAC0620-00BE-4536-8343-8BBA21E30AF0}" destId="{3B852166-DCFD-480C-8AFF-0A3B9B41D6A4}" srcOrd="3" destOrd="0" presId="urn:microsoft.com/office/officeart/2005/8/layout/default"/>
    <dgm:cxn modelId="{8D374F1E-8DF4-47CF-95E0-1B9B57EE3B6D}" type="presParOf" srcId="{4CAC0620-00BE-4536-8343-8BBA21E30AF0}" destId="{DD31C5B4-24E0-4FE0-AF51-0B5A5C178706}" srcOrd="4" destOrd="0" presId="urn:microsoft.com/office/officeart/2005/8/layout/default"/>
    <dgm:cxn modelId="{9E65925E-896D-4545-B547-98572E8EDFE2}" type="presParOf" srcId="{4CAC0620-00BE-4536-8343-8BBA21E30AF0}" destId="{E30D5129-01AA-4CF3-BF01-3AE95BAECA97}" srcOrd="5" destOrd="0" presId="urn:microsoft.com/office/officeart/2005/8/layout/default"/>
    <dgm:cxn modelId="{D6CBE1CD-0690-4872-9CC0-439D26BE130B}" type="presParOf" srcId="{4CAC0620-00BE-4536-8343-8BBA21E30AF0}" destId="{7A4FF919-7A72-41B5-B75B-447FB151613F}" srcOrd="6" destOrd="0" presId="urn:microsoft.com/office/officeart/2005/8/layout/default"/>
    <dgm:cxn modelId="{68FC175A-F664-4472-A5B9-7EDEB59CEEAC}" type="presParOf" srcId="{4CAC0620-00BE-4536-8343-8BBA21E30AF0}" destId="{E5D9C98D-462C-4F44-93CF-CAEE1CB905E5}" srcOrd="7" destOrd="0" presId="urn:microsoft.com/office/officeart/2005/8/layout/default"/>
    <dgm:cxn modelId="{DA22242A-0839-4F61-BD40-F0797F1D56F5}" type="presParOf" srcId="{4CAC0620-00BE-4536-8343-8BBA21E30AF0}" destId="{44C7698F-871E-4F3D-8C4D-9CE5272B3E7B}"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92A4DD-1805-47BF-BDE0-AEAD1DFF56BE}" type="doc">
      <dgm:prSet loTypeId="urn:microsoft.com/office/officeart/2005/8/layout/default" loCatId="list" qsTypeId="urn:microsoft.com/office/officeart/2005/8/quickstyle/3d2" qsCatId="3D" csTypeId="urn:microsoft.com/office/officeart/2005/8/colors/accent1_5" csCatId="accent1" phldr="1"/>
      <dgm:spPr/>
      <dgm:t>
        <a:bodyPr/>
        <a:lstStyle/>
        <a:p>
          <a:endParaRPr lang="fr-FR"/>
        </a:p>
      </dgm:t>
    </dgm:pt>
    <dgm:pt modelId="{D4B844BD-5740-4FE7-BE96-0B3031573FD0}">
      <dgm:prSet phldrT="[Texte]"/>
      <dgm:spPr/>
      <dgm:t>
        <a:bodyPr/>
        <a:lstStyle/>
        <a:p>
          <a:r>
            <a:rPr lang="ar-DZ" b="1" dirty="0">
              <a:solidFill>
                <a:schemeClr val="tx1"/>
              </a:solidFill>
            </a:rPr>
            <a:t>مبدأ </a:t>
          </a:r>
          <a:r>
            <a:rPr lang="ar-DZ" b="1" dirty="0" err="1">
              <a:solidFill>
                <a:schemeClr val="tx1"/>
              </a:solidFill>
            </a:rPr>
            <a:t>الإنضباط</a:t>
          </a:r>
          <a:endParaRPr lang="fr-FR" b="1" dirty="0">
            <a:solidFill>
              <a:schemeClr val="tx1"/>
            </a:solidFill>
          </a:endParaRPr>
        </a:p>
      </dgm:t>
    </dgm:pt>
    <dgm:pt modelId="{3EBD0BED-8D3A-4132-B6EF-71DFA8BE67D5}" type="parTrans" cxnId="{07CF7721-3165-49E4-A3FB-CB06141098C7}">
      <dgm:prSet/>
      <dgm:spPr/>
      <dgm:t>
        <a:bodyPr/>
        <a:lstStyle/>
        <a:p>
          <a:endParaRPr lang="fr-FR" b="1">
            <a:solidFill>
              <a:schemeClr val="tx1"/>
            </a:solidFill>
          </a:endParaRPr>
        </a:p>
      </dgm:t>
    </dgm:pt>
    <dgm:pt modelId="{C81F46E0-1C90-4D5C-BF52-7DBE819B0D8F}" type="sibTrans" cxnId="{07CF7721-3165-49E4-A3FB-CB06141098C7}">
      <dgm:prSet/>
      <dgm:spPr/>
      <dgm:t>
        <a:bodyPr/>
        <a:lstStyle/>
        <a:p>
          <a:endParaRPr lang="fr-FR" b="1">
            <a:solidFill>
              <a:schemeClr val="tx1"/>
            </a:solidFill>
          </a:endParaRPr>
        </a:p>
      </dgm:t>
    </dgm:pt>
    <dgm:pt modelId="{767E9586-5E7F-420D-994F-3B674DC06040}">
      <dgm:prSet phldrT="[Texte]"/>
      <dgm:spPr/>
      <dgm:t>
        <a:bodyPr/>
        <a:lstStyle/>
        <a:p>
          <a:r>
            <a:rPr lang="ar-DZ" b="1" dirty="0">
              <a:solidFill>
                <a:schemeClr val="tx1"/>
              </a:solidFill>
            </a:rPr>
            <a:t>مبدأ التعاون</a:t>
          </a:r>
          <a:endParaRPr lang="fr-FR" b="1" dirty="0">
            <a:solidFill>
              <a:schemeClr val="tx1"/>
            </a:solidFill>
          </a:endParaRPr>
        </a:p>
      </dgm:t>
    </dgm:pt>
    <dgm:pt modelId="{67BF256C-ABF6-4C22-A82C-287D74D3A904}" type="parTrans" cxnId="{2BB1C145-ABC2-49F9-B52E-010C476834E4}">
      <dgm:prSet/>
      <dgm:spPr/>
      <dgm:t>
        <a:bodyPr/>
        <a:lstStyle/>
        <a:p>
          <a:endParaRPr lang="fr-FR" b="1">
            <a:solidFill>
              <a:schemeClr val="tx1"/>
            </a:solidFill>
          </a:endParaRPr>
        </a:p>
      </dgm:t>
    </dgm:pt>
    <dgm:pt modelId="{4AA5973B-7A5E-4ABF-99EF-8933DA80CC94}" type="sibTrans" cxnId="{2BB1C145-ABC2-49F9-B52E-010C476834E4}">
      <dgm:prSet/>
      <dgm:spPr/>
      <dgm:t>
        <a:bodyPr/>
        <a:lstStyle/>
        <a:p>
          <a:endParaRPr lang="fr-FR" b="1">
            <a:solidFill>
              <a:schemeClr val="tx1"/>
            </a:solidFill>
          </a:endParaRPr>
        </a:p>
      </dgm:t>
    </dgm:pt>
    <dgm:pt modelId="{9E5496AE-A08E-4955-8F19-C7BD294F9DCE}">
      <dgm:prSet phldrT="[Texte]"/>
      <dgm:spPr/>
      <dgm:t>
        <a:bodyPr/>
        <a:lstStyle/>
        <a:p>
          <a:r>
            <a:rPr lang="ar-DZ" b="1" dirty="0">
              <a:solidFill>
                <a:schemeClr val="tx1"/>
              </a:solidFill>
            </a:rPr>
            <a:t>عمليات تنفيذ مبدأ </a:t>
          </a:r>
          <a:r>
            <a:rPr lang="ar-DZ" b="1" dirty="0" err="1">
              <a:solidFill>
                <a:schemeClr val="tx1"/>
              </a:solidFill>
            </a:rPr>
            <a:t>الإحترام</a:t>
          </a:r>
          <a:endParaRPr lang="fr-FR" b="1" dirty="0">
            <a:solidFill>
              <a:schemeClr val="tx1"/>
            </a:solidFill>
          </a:endParaRPr>
        </a:p>
      </dgm:t>
    </dgm:pt>
    <dgm:pt modelId="{89D8A691-B928-4E0F-BE68-0C0D6A69B0AA}" type="parTrans" cxnId="{16739F87-3751-4169-944A-34F2DC5EE44D}">
      <dgm:prSet/>
      <dgm:spPr/>
      <dgm:t>
        <a:bodyPr/>
        <a:lstStyle/>
        <a:p>
          <a:endParaRPr lang="fr-FR" b="1">
            <a:solidFill>
              <a:schemeClr val="tx1"/>
            </a:solidFill>
          </a:endParaRPr>
        </a:p>
      </dgm:t>
    </dgm:pt>
    <dgm:pt modelId="{1167582B-2948-46B5-BB53-843EA4A76DB4}" type="sibTrans" cxnId="{16739F87-3751-4169-944A-34F2DC5EE44D}">
      <dgm:prSet/>
      <dgm:spPr/>
      <dgm:t>
        <a:bodyPr/>
        <a:lstStyle/>
        <a:p>
          <a:endParaRPr lang="fr-FR" b="1">
            <a:solidFill>
              <a:schemeClr val="tx1"/>
            </a:solidFill>
          </a:endParaRPr>
        </a:p>
      </dgm:t>
    </dgm:pt>
    <dgm:pt modelId="{86CF68A8-6EEC-496F-969A-A542766C0EEE}">
      <dgm:prSet phldrT="[Texte]"/>
      <dgm:spPr/>
      <dgm:t>
        <a:bodyPr/>
        <a:lstStyle/>
        <a:p>
          <a:r>
            <a:rPr lang="ar-DZ" b="1" dirty="0">
              <a:solidFill>
                <a:schemeClr val="tx1"/>
              </a:solidFill>
            </a:rPr>
            <a:t>مبدأ المساواة</a:t>
          </a:r>
          <a:endParaRPr lang="fr-FR" b="1" dirty="0">
            <a:solidFill>
              <a:schemeClr val="tx1"/>
            </a:solidFill>
          </a:endParaRPr>
        </a:p>
      </dgm:t>
    </dgm:pt>
    <dgm:pt modelId="{DA176301-DBA3-43B1-8BB4-9810B037BBA3}" type="parTrans" cxnId="{63890792-3CDC-4378-AC07-579713868029}">
      <dgm:prSet/>
      <dgm:spPr/>
      <dgm:t>
        <a:bodyPr/>
        <a:lstStyle/>
        <a:p>
          <a:endParaRPr lang="fr-FR" b="1">
            <a:solidFill>
              <a:schemeClr val="tx1"/>
            </a:solidFill>
          </a:endParaRPr>
        </a:p>
      </dgm:t>
    </dgm:pt>
    <dgm:pt modelId="{668B56CD-19CF-4C48-83D5-917E72C497EC}" type="sibTrans" cxnId="{63890792-3CDC-4378-AC07-579713868029}">
      <dgm:prSet/>
      <dgm:spPr/>
      <dgm:t>
        <a:bodyPr/>
        <a:lstStyle/>
        <a:p>
          <a:endParaRPr lang="fr-FR" b="1">
            <a:solidFill>
              <a:schemeClr val="tx1"/>
            </a:solidFill>
          </a:endParaRPr>
        </a:p>
      </dgm:t>
    </dgm:pt>
    <dgm:pt modelId="{DA5CD029-52EF-44E6-B8DC-3E401EFCCFAE}">
      <dgm:prSet phldrT="[Texte]"/>
      <dgm:spPr/>
      <dgm:t>
        <a:bodyPr/>
        <a:lstStyle/>
        <a:p>
          <a:r>
            <a:rPr lang="ar-DZ" b="1" dirty="0">
              <a:solidFill>
                <a:schemeClr val="tx1"/>
              </a:solidFill>
            </a:rPr>
            <a:t>مبدأ الشفافية والنزاهة</a:t>
          </a:r>
          <a:endParaRPr lang="fr-FR" b="1" dirty="0">
            <a:solidFill>
              <a:schemeClr val="tx1"/>
            </a:solidFill>
          </a:endParaRPr>
        </a:p>
      </dgm:t>
    </dgm:pt>
    <dgm:pt modelId="{F91AEE8C-149A-4177-BFCF-F4FED086644F}" type="parTrans" cxnId="{49C16EAD-D28B-438C-912B-4D2F25634F4A}">
      <dgm:prSet/>
      <dgm:spPr/>
      <dgm:t>
        <a:bodyPr/>
        <a:lstStyle/>
        <a:p>
          <a:endParaRPr lang="fr-FR" b="1">
            <a:solidFill>
              <a:schemeClr val="tx1"/>
            </a:solidFill>
          </a:endParaRPr>
        </a:p>
      </dgm:t>
    </dgm:pt>
    <dgm:pt modelId="{3596D7C9-D69F-4803-9B1B-1A5C5393AA65}" type="sibTrans" cxnId="{49C16EAD-D28B-438C-912B-4D2F25634F4A}">
      <dgm:prSet/>
      <dgm:spPr/>
      <dgm:t>
        <a:bodyPr/>
        <a:lstStyle/>
        <a:p>
          <a:endParaRPr lang="fr-FR" b="1">
            <a:solidFill>
              <a:schemeClr val="tx1"/>
            </a:solidFill>
          </a:endParaRPr>
        </a:p>
      </dgm:t>
    </dgm:pt>
    <dgm:pt modelId="{BDDE018B-FB18-40C2-95EA-0721AD62B2B8}" type="pres">
      <dgm:prSet presAssocID="{3B92A4DD-1805-47BF-BDE0-AEAD1DFF56BE}" presName="diagram" presStyleCnt="0">
        <dgm:presLayoutVars>
          <dgm:dir val="rev"/>
          <dgm:resizeHandles val="exact"/>
        </dgm:presLayoutVars>
      </dgm:prSet>
      <dgm:spPr/>
    </dgm:pt>
    <dgm:pt modelId="{2B002F1C-F5D0-46C5-9172-2D19B21B1B37}" type="pres">
      <dgm:prSet presAssocID="{D4B844BD-5740-4FE7-BE96-0B3031573FD0}" presName="node" presStyleLbl="node1" presStyleIdx="0" presStyleCnt="5">
        <dgm:presLayoutVars>
          <dgm:bulletEnabled val="1"/>
        </dgm:presLayoutVars>
      </dgm:prSet>
      <dgm:spPr/>
    </dgm:pt>
    <dgm:pt modelId="{4F0E230E-4BAA-490F-A1D8-5907A618403F}" type="pres">
      <dgm:prSet presAssocID="{C81F46E0-1C90-4D5C-BF52-7DBE819B0D8F}" presName="sibTrans" presStyleCnt="0"/>
      <dgm:spPr/>
    </dgm:pt>
    <dgm:pt modelId="{72D91DED-6728-4D9E-AD34-04A30A8967F2}" type="pres">
      <dgm:prSet presAssocID="{767E9586-5E7F-420D-994F-3B674DC06040}" presName="node" presStyleLbl="node1" presStyleIdx="1" presStyleCnt="5">
        <dgm:presLayoutVars>
          <dgm:bulletEnabled val="1"/>
        </dgm:presLayoutVars>
      </dgm:prSet>
      <dgm:spPr/>
    </dgm:pt>
    <dgm:pt modelId="{CD70B6DE-12F3-498C-ABC8-3A1CE7A71E08}" type="pres">
      <dgm:prSet presAssocID="{4AA5973B-7A5E-4ABF-99EF-8933DA80CC94}" presName="sibTrans" presStyleCnt="0"/>
      <dgm:spPr/>
    </dgm:pt>
    <dgm:pt modelId="{1276C241-6C3C-4028-9D61-F0479206EDD2}" type="pres">
      <dgm:prSet presAssocID="{9E5496AE-A08E-4955-8F19-C7BD294F9DCE}" presName="node" presStyleLbl="node1" presStyleIdx="2" presStyleCnt="5">
        <dgm:presLayoutVars>
          <dgm:bulletEnabled val="1"/>
        </dgm:presLayoutVars>
      </dgm:prSet>
      <dgm:spPr/>
    </dgm:pt>
    <dgm:pt modelId="{86C8DE55-CB8C-4774-B7D6-03CA3C1835F5}" type="pres">
      <dgm:prSet presAssocID="{1167582B-2948-46B5-BB53-843EA4A76DB4}" presName="sibTrans" presStyleCnt="0"/>
      <dgm:spPr/>
    </dgm:pt>
    <dgm:pt modelId="{73183EA6-22EA-4EBD-9DBC-7883280249C7}" type="pres">
      <dgm:prSet presAssocID="{86CF68A8-6EEC-496F-969A-A542766C0EEE}" presName="node" presStyleLbl="node1" presStyleIdx="3" presStyleCnt="5">
        <dgm:presLayoutVars>
          <dgm:bulletEnabled val="1"/>
        </dgm:presLayoutVars>
      </dgm:prSet>
      <dgm:spPr/>
    </dgm:pt>
    <dgm:pt modelId="{88AE6569-9168-429F-AD49-46BEE9B80CFA}" type="pres">
      <dgm:prSet presAssocID="{668B56CD-19CF-4C48-83D5-917E72C497EC}" presName="sibTrans" presStyleCnt="0"/>
      <dgm:spPr/>
    </dgm:pt>
    <dgm:pt modelId="{75F35C3B-CC44-488C-BBA0-3C19E2017794}" type="pres">
      <dgm:prSet presAssocID="{DA5CD029-52EF-44E6-B8DC-3E401EFCCFAE}" presName="node" presStyleLbl="node1" presStyleIdx="4" presStyleCnt="5">
        <dgm:presLayoutVars>
          <dgm:bulletEnabled val="1"/>
        </dgm:presLayoutVars>
      </dgm:prSet>
      <dgm:spPr/>
    </dgm:pt>
  </dgm:ptLst>
  <dgm:cxnLst>
    <dgm:cxn modelId="{07CF7721-3165-49E4-A3FB-CB06141098C7}" srcId="{3B92A4DD-1805-47BF-BDE0-AEAD1DFF56BE}" destId="{D4B844BD-5740-4FE7-BE96-0B3031573FD0}" srcOrd="0" destOrd="0" parTransId="{3EBD0BED-8D3A-4132-B6EF-71DFA8BE67D5}" sibTransId="{C81F46E0-1C90-4D5C-BF52-7DBE819B0D8F}"/>
    <dgm:cxn modelId="{2BB1C145-ABC2-49F9-B52E-010C476834E4}" srcId="{3B92A4DD-1805-47BF-BDE0-AEAD1DFF56BE}" destId="{767E9586-5E7F-420D-994F-3B674DC06040}" srcOrd="1" destOrd="0" parTransId="{67BF256C-ABF6-4C22-A82C-287D74D3A904}" sibTransId="{4AA5973B-7A5E-4ABF-99EF-8933DA80CC94}"/>
    <dgm:cxn modelId="{5F46966A-617F-45E1-B9E0-D771B48C2857}" type="presOf" srcId="{3B92A4DD-1805-47BF-BDE0-AEAD1DFF56BE}" destId="{BDDE018B-FB18-40C2-95EA-0721AD62B2B8}" srcOrd="0" destOrd="0" presId="urn:microsoft.com/office/officeart/2005/8/layout/default"/>
    <dgm:cxn modelId="{48E88672-F36F-4E4B-B4FC-F372F2E1942A}" type="presOf" srcId="{D4B844BD-5740-4FE7-BE96-0B3031573FD0}" destId="{2B002F1C-F5D0-46C5-9172-2D19B21B1B37}" srcOrd="0" destOrd="0" presId="urn:microsoft.com/office/officeart/2005/8/layout/default"/>
    <dgm:cxn modelId="{16739F87-3751-4169-944A-34F2DC5EE44D}" srcId="{3B92A4DD-1805-47BF-BDE0-AEAD1DFF56BE}" destId="{9E5496AE-A08E-4955-8F19-C7BD294F9DCE}" srcOrd="2" destOrd="0" parTransId="{89D8A691-B928-4E0F-BE68-0C0D6A69B0AA}" sibTransId="{1167582B-2948-46B5-BB53-843EA4A76DB4}"/>
    <dgm:cxn modelId="{63890792-3CDC-4378-AC07-579713868029}" srcId="{3B92A4DD-1805-47BF-BDE0-AEAD1DFF56BE}" destId="{86CF68A8-6EEC-496F-969A-A542766C0EEE}" srcOrd="3" destOrd="0" parTransId="{DA176301-DBA3-43B1-8BB4-9810B037BBA3}" sibTransId="{668B56CD-19CF-4C48-83D5-917E72C497EC}"/>
    <dgm:cxn modelId="{7F7BC797-8219-461B-8DCE-91F66A002222}" type="presOf" srcId="{767E9586-5E7F-420D-994F-3B674DC06040}" destId="{72D91DED-6728-4D9E-AD34-04A30A8967F2}" srcOrd="0" destOrd="0" presId="urn:microsoft.com/office/officeart/2005/8/layout/default"/>
    <dgm:cxn modelId="{49C16EAD-D28B-438C-912B-4D2F25634F4A}" srcId="{3B92A4DD-1805-47BF-BDE0-AEAD1DFF56BE}" destId="{DA5CD029-52EF-44E6-B8DC-3E401EFCCFAE}" srcOrd="4" destOrd="0" parTransId="{F91AEE8C-149A-4177-BFCF-F4FED086644F}" sibTransId="{3596D7C9-D69F-4803-9B1B-1A5C5393AA65}"/>
    <dgm:cxn modelId="{444B06D3-9D85-4035-970F-646384EAF7B4}" type="presOf" srcId="{9E5496AE-A08E-4955-8F19-C7BD294F9DCE}" destId="{1276C241-6C3C-4028-9D61-F0479206EDD2}" srcOrd="0" destOrd="0" presId="urn:microsoft.com/office/officeart/2005/8/layout/default"/>
    <dgm:cxn modelId="{DDC744E6-9BDB-4933-96B9-85B797D48174}" type="presOf" srcId="{86CF68A8-6EEC-496F-969A-A542766C0EEE}" destId="{73183EA6-22EA-4EBD-9DBC-7883280249C7}" srcOrd="0" destOrd="0" presId="urn:microsoft.com/office/officeart/2005/8/layout/default"/>
    <dgm:cxn modelId="{DB83A4F6-4BA7-46B5-A73E-6EAC3E7A3DB3}" type="presOf" srcId="{DA5CD029-52EF-44E6-B8DC-3E401EFCCFAE}" destId="{75F35C3B-CC44-488C-BBA0-3C19E2017794}" srcOrd="0" destOrd="0" presId="urn:microsoft.com/office/officeart/2005/8/layout/default"/>
    <dgm:cxn modelId="{026AB577-AD1A-403E-BAB8-7D0DE11E768D}" type="presParOf" srcId="{BDDE018B-FB18-40C2-95EA-0721AD62B2B8}" destId="{2B002F1C-F5D0-46C5-9172-2D19B21B1B37}" srcOrd="0" destOrd="0" presId="urn:microsoft.com/office/officeart/2005/8/layout/default"/>
    <dgm:cxn modelId="{2438D194-2BF6-48B0-ABFD-8A03054501B0}" type="presParOf" srcId="{BDDE018B-FB18-40C2-95EA-0721AD62B2B8}" destId="{4F0E230E-4BAA-490F-A1D8-5907A618403F}" srcOrd="1" destOrd="0" presId="urn:microsoft.com/office/officeart/2005/8/layout/default"/>
    <dgm:cxn modelId="{45A864DF-3912-4C88-9EFB-7077CCF5490F}" type="presParOf" srcId="{BDDE018B-FB18-40C2-95EA-0721AD62B2B8}" destId="{72D91DED-6728-4D9E-AD34-04A30A8967F2}" srcOrd="2" destOrd="0" presId="urn:microsoft.com/office/officeart/2005/8/layout/default"/>
    <dgm:cxn modelId="{98FAF8D7-71D8-4F87-990C-C829BBB88F95}" type="presParOf" srcId="{BDDE018B-FB18-40C2-95EA-0721AD62B2B8}" destId="{CD70B6DE-12F3-498C-ABC8-3A1CE7A71E08}" srcOrd="3" destOrd="0" presId="urn:microsoft.com/office/officeart/2005/8/layout/default"/>
    <dgm:cxn modelId="{CD676328-7E35-4E37-91A2-F8AE99A59AF1}" type="presParOf" srcId="{BDDE018B-FB18-40C2-95EA-0721AD62B2B8}" destId="{1276C241-6C3C-4028-9D61-F0479206EDD2}" srcOrd="4" destOrd="0" presId="urn:microsoft.com/office/officeart/2005/8/layout/default"/>
    <dgm:cxn modelId="{6E678FA5-40E2-4510-B260-E45F888D9BD9}" type="presParOf" srcId="{BDDE018B-FB18-40C2-95EA-0721AD62B2B8}" destId="{86C8DE55-CB8C-4774-B7D6-03CA3C1835F5}" srcOrd="5" destOrd="0" presId="urn:microsoft.com/office/officeart/2005/8/layout/default"/>
    <dgm:cxn modelId="{6F1CFCC1-8706-4EE9-A05C-9B5FEA2FCEE8}" type="presParOf" srcId="{BDDE018B-FB18-40C2-95EA-0721AD62B2B8}" destId="{73183EA6-22EA-4EBD-9DBC-7883280249C7}" srcOrd="6" destOrd="0" presId="urn:microsoft.com/office/officeart/2005/8/layout/default"/>
    <dgm:cxn modelId="{F7514F0C-00C5-462D-B907-FF521D2C3C97}" type="presParOf" srcId="{BDDE018B-FB18-40C2-95EA-0721AD62B2B8}" destId="{88AE6569-9168-429F-AD49-46BEE9B80CFA}" srcOrd="7" destOrd="0" presId="urn:microsoft.com/office/officeart/2005/8/layout/default"/>
    <dgm:cxn modelId="{BDC39A23-D1D1-43DB-B26C-E17E5DB441FC}" type="presParOf" srcId="{BDDE018B-FB18-40C2-95EA-0721AD62B2B8}" destId="{75F35C3B-CC44-488C-BBA0-3C19E2017794}"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92A4DD-1805-47BF-BDE0-AEAD1DFF56BE}" type="doc">
      <dgm:prSet loTypeId="urn:microsoft.com/office/officeart/2005/8/layout/default" loCatId="list" qsTypeId="urn:microsoft.com/office/officeart/2005/8/quickstyle/3d2" qsCatId="3D" csTypeId="urn:microsoft.com/office/officeart/2005/8/colors/accent1_5" csCatId="accent1" phldr="1"/>
      <dgm:spPr/>
      <dgm:t>
        <a:bodyPr/>
        <a:lstStyle/>
        <a:p>
          <a:endParaRPr lang="fr-FR"/>
        </a:p>
      </dgm:t>
    </dgm:pt>
    <dgm:pt modelId="{D4B844BD-5740-4FE7-BE96-0B3031573FD0}">
      <dgm:prSet phldrT="[Texte]"/>
      <dgm:spPr/>
      <dgm:t>
        <a:bodyPr/>
        <a:lstStyle/>
        <a:p>
          <a:r>
            <a:rPr lang="ar-DZ" b="1" dirty="0">
              <a:solidFill>
                <a:schemeClr val="tx1"/>
              </a:solidFill>
            </a:rPr>
            <a:t>المصدر الذاتي</a:t>
          </a:r>
          <a:endParaRPr lang="fr-FR" b="1" dirty="0">
            <a:solidFill>
              <a:schemeClr val="tx1"/>
            </a:solidFill>
          </a:endParaRPr>
        </a:p>
      </dgm:t>
    </dgm:pt>
    <dgm:pt modelId="{3EBD0BED-8D3A-4132-B6EF-71DFA8BE67D5}" type="parTrans" cxnId="{07CF7721-3165-49E4-A3FB-CB06141098C7}">
      <dgm:prSet/>
      <dgm:spPr/>
      <dgm:t>
        <a:bodyPr/>
        <a:lstStyle/>
        <a:p>
          <a:endParaRPr lang="fr-FR" b="1">
            <a:solidFill>
              <a:schemeClr val="tx1"/>
            </a:solidFill>
          </a:endParaRPr>
        </a:p>
      </dgm:t>
    </dgm:pt>
    <dgm:pt modelId="{C81F46E0-1C90-4D5C-BF52-7DBE819B0D8F}" type="sibTrans" cxnId="{07CF7721-3165-49E4-A3FB-CB06141098C7}">
      <dgm:prSet/>
      <dgm:spPr/>
      <dgm:t>
        <a:bodyPr/>
        <a:lstStyle/>
        <a:p>
          <a:endParaRPr lang="fr-FR" b="1">
            <a:solidFill>
              <a:schemeClr val="tx1"/>
            </a:solidFill>
          </a:endParaRPr>
        </a:p>
      </dgm:t>
    </dgm:pt>
    <dgm:pt modelId="{767E9586-5E7F-420D-994F-3B674DC06040}">
      <dgm:prSet phldrT="[Texte]"/>
      <dgm:spPr/>
      <dgm:t>
        <a:bodyPr/>
        <a:lstStyle/>
        <a:p>
          <a:r>
            <a:rPr lang="ar-DZ" b="1" dirty="0">
              <a:solidFill>
                <a:schemeClr val="tx1"/>
              </a:solidFill>
            </a:rPr>
            <a:t>المصدر الأسري</a:t>
          </a:r>
          <a:endParaRPr lang="fr-FR" b="1" dirty="0">
            <a:solidFill>
              <a:schemeClr val="tx1"/>
            </a:solidFill>
          </a:endParaRPr>
        </a:p>
      </dgm:t>
    </dgm:pt>
    <dgm:pt modelId="{67BF256C-ABF6-4C22-A82C-287D74D3A904}" type="parTrans" cxnId="{2BB1C145-ABC2-49F9-B52E-010C476834E4}">
      <dgm:prSet/>
      <dgm:spPr/>
      <dgm:t>
        <a:bodyPr/>
        <a:lstStyle/>
        <a:p>
          <a:endParaRPr lang="fr-FR" b="1">
            <a:solidFill>
              <a:schemeClr val="tx1"/>
            </a:solidFill>
          </a:endParaRPr>
        </a:p>
      </dgm:t>
    </dgm:pt>
    <dgm:pt modelId="{4AA5973B-7A5E-4ABF-99EF-8933DA80CC94}" type="sibTrans" cxnId="{2BB1C145-ABC2-49F9-B52E-010C476834E4}">
      <dgm:prSet/>
      <dgm:spPr/>
      <dgm:t>
        <a:bodyPr/>
        <a:lstStyle/>
        <a:p>
          <a:endParaRPr lang="fr-FR" b="1">
            <a:solidFill>
              <a:schemeClr val="tx1"/>
            </a:solidFill>
          </a:endParaRPr>
        </a:p>
      </dgm:t>
    </dgm:pt>
    <dgm:pt modelId="{9E5496AE-A08E-4955-8F19-C7BD294F9DCE}">
      <dgm:prSet phldrT="[Texte]"/>
      <dgm:spPr/>
      <dgm:t>
        <a:bodyPr/>
        <a:lstStyle/>
        <a:p>
          <a:r>
            <a:rPr lang="ar-DZ" b="1" dirty="0">
              <a:solidFill>
                <a:schemeClr val="tx1"/>
              </a:solidFill>
            </a:rPr>
            <a:t>المؤسسات التعليمية</a:t>
          </a:r>
          <a:endParaRPr lang="fr-FR" b="1" dirty="0">
            <a:solidFill>
              <a:schemeClr val="tx1"/>
            </a:solidFill>
          </a:endParaRPr>
        </a:p>
      </dgm:t>
    </dgm:pt>
    <dgm:pt modelId="{89D8A691-B928-4E0F-BE68-0C0D6A69B0AA}" type="parTrans" cxnId="{16739F87-3751-4169-944A-34F2DC5EE44D}">
      <dgm:prSet/>
      <dgm:spPr/>
      <dgm:t>
        <a:bodyPr/>
        <a:lstStyle/>
        <a:p>
          <a:endParaRPr lang="fr-FR" b="1">
            <a:solidFill>
              <a:schemeClr val="tx1"/>
            </a:solidFill>
          </a:endParaRPr>
        </a:p>
      </dgm:t>
    </dgm:pt>
    <dgm:pt modelId="{1167582B-2948-46B5-BB53-843EA4A76DB4}" type="sibTrans" cxnId="{16739F87-3751-4169-944A-34F2DC5EE44D}">
      <dgm:prSet/>
      <dgm:spPr/>
      <dgm:t>
        <a:bodyPr/>
        <a:lstStyle/>
        <a:p>
          <a:endParaRPr lang="fr-FR" b="1">
            <a:solidFill>
              <a:schemeClr val="tx1"/>
            </a:solidFill>
          </a:endParaRPr>
        </a:p>
      </dgm:t>
    </dgm:pt>
    <dgm:pt modelId="{86CF68A8-6EEC-496F-969A-A542766C0EEE}">
      <dgm:prSet phldrT="[Texte]"/>
      <dgm:spPr/>
      <dgm:t>
        <a:bodyPr/>
        <a:lstStyle/>
        <a:p>
          <a:r>
            <a:rPr lang="ar-DZ" b="1" dirty="0">
              <a:solidFill>
                <a:schemeClr val="tx1"/>
              </a:solidFill>
            </a:rPr>
            <a:t>المجتمع أو البيئة الإجتماعية</a:t>
          </a:r>
          <a:endParaRPr lang="fr-FR" b="1" dirty="0">
            <a:solidFill>
              <a:schemeClr val="tx1"/>
            </a:solidFill>
          </a:endParaRPr>
        </a:p>
      </dgm:t>
    </dgm:pt>
    <dgm:pt modelId="{DA176301-DBA3-43B1-8BB4-9810B037BBA3}" type="parTrans" cxnId="{63890792-3CDC-4378-AC07-579713868029}">
      <dgm:prSet/>
      <dgm:spPr/>
      <dgm:t>
        <a:bodyPr/>
        <a:lstStyle/>
        <a:p>
          <a:endParaRPr lang="fr-FR" b="1">
            <a:solidFill>
              <a:schemeClr val="tx1"/>
            </a:solidFill>
          </a:endParaRPr>
        </a:p>
      </dgm:t>
    </dgm:pt>
    <dgm:pt modelId="{668B56CD-19CF-4C48-83D5-917E72C497EC}" type="sibTrans" cxnId="{63890792-3CDC-4378-AC07-579713868029}">
      <dgm:prSet/>
      <dgm:spPr/>
      <dgm:t>
        <a:bodyPr/>
        <a:lstStyle/>
        <a:p>
          <a:endParaRPr lang="fr-FR" b="1">
            <a:solidFill>
              <a:schemeClr val="tx1"/>
            </a:solidFill>
          </a:endParaRPr>
        </a:p>
      </dgm:t>
    </dgm:pt>
    <dgm:pt modelId="{DA5CD029-52EF-44E6-B8DC-3E401EFCCFAE}">
      <dgm:prSet phldrT="[Texte]"/>
      <dgm:spPr/>
      <dgm:t>
        <a:bodyPr/>
        <a:lstStyle/>
        <a:p>
          <a:r>
            <a:rPr lang="ar-DZ" b="1" dirty="0">
              <a:solidFill>
                <a:schemeClr val="tx1"/>
              </a:solidFill>
            </a:rPr>
            <a:t>الدين</a:t>
          </a:r>
          <a:endParaRPr lang="fr-FR" b="1" dirty="0">
            <a:solidFill>
              <a:schemeClr val="tx1"/>
            </a:solidFill>
          </a:endParaRPr>
        </a:p>
      </dgm:t>
    </dgm:pt>
    <dgm:pt modelId="{F91AEE8C-149A-4177-BFCF-F4FED086644F}" type="parTrans" cxnId="{49C16EAD-D28B-438C-912B-4D2F25634F4A}">
      <dgm:prSet/>
      <dgm:spPr/>
      <dgm:t>
        <a:bodyPr/>
        <a:lstStyle/>
        <a:p>
          <a:endParaRPr lang="fr-FR" b="1">
            <a:solidFill>
              <a:schemeClr val="tx1"/>
            </a:solidFill>
          </a:endParaRPr>
        </a:p>
      </dgm:t>
    </dgm:pt>
    <dgm:pt modelId="{3596D7C9-D69F-4803-9B1B-1A5C5393AA65}" type="sibTrans" cxnId="{49C16EAD-D28B-438C-912B-4D2F25634F4A}">
      <dgm:prSet/>
      <dgm:spPr/>
      <dgm:t>
        <a:bodyPr/>
        <a:lstStyle/>
        <a:p>
          <a:endParaRPr lang="fr-FR" b="1">
            <a:solidFill>
              <a:schemeClr val="tx1"/>
            </a:solidFill>
          </a:endParaRPr>
        </a:p>
      </dgm:t>
    </dgm:pt>
    <dgm:pt modelId="{FE43975B-080E-4321-B85A-2FCE0C51CC65}">
      <dgm:prSet phldrT="[Texte]"/>
      <dgm:spPr/>
      <dgm:t>
        <a:bodyPr/>
        <a:lstStyle/>
        <a:p>
          <a:r>
            <a:rPr lang="ar-DZ" b="1" dirty="0">
              <a:solidFill>
                <a:schemeClr val="tx1"/>
              </a:solidFill>
            </a:rPr>
            <a:t>المدونة الأخلاقية</a:t>
          </a:r>
          <a:endParaRPr lang="fr-FR" b="1" dirty="0">
            <a:solidFill>
              <a:schemeClr val="tx1"/>
            </a:solidFill>
          </a:endParaRPr>
        </a:p>
      </dgm:t>
    </dgm:pt>
    <dgm:pt modelId="{3C532A32-3FC1-4CFE-BF28-66DA488A453F}" type="parTrans" cxnId="{01B58EC2-3D6D-4C6F-AE73-CD196B92D718}">
      <dgm:prSet/>
      <dgm:spPr/>
      <dgm:t>
        <a:bodyPr/>
        <a:lstStyle/>
        <a:p>
          <a:endParaRPr lang="fr-FR"/>
        </a:p>
      </dgm:t>
    </dgm:pt>
    <dgm:pt modelId="{032B347B-2D2C-46AD-97EB-372F9E79BB61}" type="sibTrans" cxnId="{01B58EC2-3D6D-4C6F-AE73-CD196B92D718}">
      <dgm:prSet/>
      <dgm:spPr/>
      <dgm:t>
        <a:bodyPr/>
        <a:lstStyle/>
        <a:p>
          <a:endParaRPr lang="fr-FR"/>
        </a:p>
      </dgm:t>
    </dgm:pt>
    <dgm:pt modelId="{97649744-DAA3-46DE-A012-CF02741EEA15}">
      <dgm:prSet phldrT="[Texte]"/>
      <dgm:spPr/>
      <dgm:t>
        <a:bodyPr/>
        <a:lstStyle/>
        <a:p>
          <a:r>
            <a:rPr lang="ar-DZ" b="1" dirty="0">
              <a:solidFill>
                <a:schemeClr val="tx1"/>
              </a:solidFill>
            </a:rPr>
            <a:t>القوانين والأنظمة والتشريعات</a:t>
          </a:r>
          <a:endParaRPr lang="fr-FR" b="1" dirty="0">
            <a:solidFill>
              <a:schemeClr val="tx1"/>
            </a:solidFill>
          </a:endParaRPr>
        </a:p>
      </dgm:t>
    </dgm:pt>
    <dgm:pt modelId="{1E11FE2F-C641-433C-A7A6-5A46B7F8FD7B}" type="parTrans" cxnId="{9524292A-D970-4188-9443-736E61FFD610}">
      <dgm:prSet/>
      <dgm:spPr/>
      <dgm:t>
        <a:bodyPr/>
        <a:lstStyle/>
        <a:p>
          <a:endParaRPr lang="fr-FR"/>
        </a:p>
      </dgm:t>
    </dgm:pt>
    <dgm:pt modelId="{DC118FEA-FB2C-4C65-8E71-74C6C3D1D6B9}" type="sibTrans" cxnId="{9524292A-D970-4188-9443-736E61FFD610}">
      <dgm:prSet/>
      <dgm:spPr/>
      <dgm:t>
        <a:bodyPr/>
        <a:lstStyle/>
        <a:p>
          <a:endParaRPr lang="fr-FR"/>
        </a:p>
      </dgm:t>
    </dgm:pt>
    <dgm:pt modelId="{80835280-9826-4456-B24F-6CE452433BA9}">
      <dgm:prSet phldrT="[Texte]"/>
      <dgm:spPr/>
      <dgm:t>
        <a:bodyPr/>
        <a:lstStyle/>
        <a:p>
          <a:r>
            <a:rPr lang="ar-DZ" b="1" dirty="0">
              <a:solidFill>
                <a:schemeClr val="tx1"/>
              </a:solidFill>
            </a:rPr>
            <a:t>نظريات التنظيم والمدارس الفكرية والفلسفية</a:t>
          </a:r>
          <a:endParaRPr lang="fr-FR" b="1" dirty="0">
            <a:solidFill>
              <a:schemeClr val="tx1"/>
            </a:solidFill>
          </a:endParaRPr>
        </a:p>
      </dgm:t>
    </dgm:pt>
    <dgm:pt modelId="{50A8484A-F5BE-4E3A-BC02-78B3F9BE113C}" type="parTrans" cxnId="{DEF5358A-76E7-49D6-9415-F003B601AAF9}">
      <dgm:prSet/>
      <dgm:spPr/>
      <dgm:t>
        <a:bodyPr/>
        <a:lstStyle/>
        <a:p>
          <a:endParaRPr lang="fr-FR"/>
        </a:p>
      </dgm:t>
    </dgm:pt>
    <dgm:pt modelId="{C2349FCF-21EA-4E1B-B08B-D6A511D7EDA3}" type="sibTrans" cxnId="{DEF5358A-76E7-49D6-9415-F003B601AAF9}">
      <dgm:prSet/>
      <dgm:spPr/>
      <dgm:t>
        <a:bodyPr/>
        <a:lstStyle/>
        <a:p>
          <a:endParaRPr lang="fr-FR"/>
        </a:p>
      </dgm:t>
    </dgm:pt>
    <dgm:pt modelId="{BDDE018B-FB18-40C2-95EA-0721AD62B2B8}" type="pres">
      <dgm:prSet presAssocID="{3B92A4DD-1805-47BF-BDE0-AEAD1DFF56BE}" presName="diagram" presStyleCnt="0">
        <dgm:presLayoutVars>
          <dgm:dir val="rev"/>
          <dgm:resizeHandles val="exact"/>
        </dgm:presLayoutVars>
      </dgm:prSet>
      <dgm:spPr/>
    </dgm:pt>
    <dgm:pt modelId="{2B002F1C-F5D0-46C5-9172-2D19B21B1B37}" type="pres">
      <dgm:prSet presAssocID="{D4B844BD-5740-4FE7-BE96-0B3031573FD0}" presName="node" presStyleLbl="node1" presStyleIdx="0" presStyleCnt="8">
        <dgm:presLayoutVars>
          <dgm:bulletEnabled val="1"/>
        </dgm:presLayoutVars>
      </dgm:prSet>
      <dgm:spPr/>
    </dgm:pt>
    <dgm:pt modelId="{4F0E230E-4BAA-490F-A1D8-5907A618403F}" type="pres">
      <dgm:prSet presAssocID="{C81F46E0-1C90-4D5C-BF52-7DBE819B0D8F}" presName="sibTrans" presStyleCnt="0"/>
      <dgm:spPr/>
    </dgm:pt>
    <dgm:pt modelId="{72D91DED-6728-4D9E-AD34-04A30A8967F2}" type="pres">
      <dgm:prSet presAssocID="{767E9586-5E7F-420D-994F-3B674DC06040}" presName="node" presStyleLbl="node1" presStyleIdx="1" presStyleCnt="8">
        <dgm:presLayoutVars>
          <dgm:bulletEnabled val="1"/>
        </dgm:presLayoutVars>
      </dgm:prSet>
      <dgm:spPr/>
    </dgm:pt>
    <dgm:pt modelId="{CD70B6DE-12F3-498C-ABC8-3A1CE7A71E08}" type="pres">
      <dgm:prSet presAssocID="{4AA5973B-7A5E-4ABF-99EF-8933DA80CC94}" presName="sibTrans" presStyleCnt="0"/>
      <dgm:spPr/>
    </dgm:pt>
    <dgm:pt modelId="{1276C241-6C3C-4028-9D61-F0479206EDD2}" type="pres">
      <dgm:prSet presAssocID="{9E5496AE-A08E-4955-8F19-C7BD294F9DCE}" presName="node" presStyleLbl="node1" presStyleIdx="2" presStyleCnt="8">
        <dgm:presLayoutVars>
          <dgm:bulletEnabled val="1"/>
        </dgm:presLayoutVars>
      </dgm:prSet>
      <dgm:spPr/>
    </dgm:pt>
    <dgm:pt modelId="{86C8DE55-CB8C-4774-B7D6-03CA3C1835F5}" type="pres">
      <dgm:prSet presAssocID="{1167582B-2948-46B5-BB53-843EA4A76DB4}" presName="sibTrans" presStyleCnt="0"/>
      <dgm:spPr/>
    </dgm:pt>
    <dgm:pt modelId="{73183EA6-22EA-4EBD-9DBC-7883280249C7}" type="pres">
      <dgm:prSet presAssocID="{86CF68A8-6EEC-496F-969A-A542766C0EEE}" presName="node" presStyleLbl="node1" presStyleIdx="3" presStyleCnt="8">
        <dgm:presLayoutVars>
          <dgm:bulletEnabled val="1"/>
        </dgm:presLayoutVars>
      </dgm:prSet>
      <dgm:spPr/>
    </dgm:pt>
    <dgm:pt modelId="{88AE6569-9168-429F-AD49-46BEE9B80CFA}" type="pres">
      <dgm:prSet presAssocID="{668B56CD-19CF-4C48-83D5-917E72C497EC}" presName="sibTrans" presStyleCnt="0"/>
      <dgm:spPr/>
    </dgm:pt>
    <dgm:pt modelId="{75F35C3B-CC44-488C-BBA0-3C19E2017794}" type="pres">
      <dgm:prSet presAssocID="{DA5CD029-52EF-44E6-B8DC-3E401EFCCFAE}" presName="node" presStyleLbl="node1" presStyleIdx="4" presStyleCnt="8">
        <dgm:presLayoutVars>
          <dgm:bulletEnabled val="1"/>
        </dgm:presLayoutVars>
      </dgm:prSet>
      <dgm:spPr/>
    </dgm:pt>
    <dgm:pt modelId="{54311550-8618-4FC1-9F79-E4F1EAFB8851}" type="pres">
      <dgm:prSet presAssocID="{3596D7C9-D69F-4803-9B1B-1A5C5393AA65}" presName="sibTrans" presStyleCnt="0"/>
      <dgm:spPr/>
    </dgm:pt>
    <dgm:pt modelId="{3A141DBC-AFE6-46F2-989C-5D594D21E269}" type="pres">
      <dgm:prSet presAssocID="{97649744-DAA3-46DE-A012-CF02741EEA15}" presName="node" presStyleLbl="node1" presStyleIdx="5" presStyleCnt="8">
        <dgm:presLayoutVars>
          <dgm:bulletEnabled val="1"/>
        </dgm:presLayoutVars>
      </dgm:prSet>
      <dgm:spPr/>
    </dgm:pt>
    <dgm:pt modelId="{A1BBB562-AA38-411A-BA01-DD43CEC177E4}" type="pres">
      <dgm:prSet presAssocID="{DC118FEA-FB2C-4C65-8E71-74C6C3D1D6B9}" presName="sibTrans" presStyleCnt="0"/>
      <dgm:spPr/>
    </dgm:pt>
    <dgm:pt modelId="{A5FF240A-8F7A-480A-A7D3-63509F065262}" type="pres">
      <dgm:prSet presAssocID="{80835280-9826-4456-B24F-6CE452433BA9}" presName="node" presStyleLbl="node1" presStyleIdx="6" presStyleCnt="8">
        <dgm:presLayoutVars>
          <dgm:bulletEnabled val="1"/>
        </dgm:presLayoutVars>
      </dgm:prSet>
      <dgm:spPr/>
    </dgm:pt>
    <dgm:pt modelId="{5834CB4F-0428-4FBB-B736-4054ED3FCA07}" type="pres">
      <dgm:prSet presAssocID="{C2349FCF-21EA-4E1B-B08B-D6A511D7EDA3}" presName="sibTrans" presStyleCnt="0"/>
      <dgm:spPr/>
    </dgm:pt>
    <dgm:pt modelId="{B8F5AB38-605E-4BEA-9C18-F744A14A12EE}" type="pres">
      <dgm:prSet presAssocID="{FE43975B-080E-4321-B85A-2FCE0C51CC65}" presName="node" presStyleLbl="node1" presStyleIdx="7" presStyleCnt="8">
        <dgm:presLayoutVars>
          <dgm:bulletEnabled val="1"/>
        </dgm:presLayoutVars>
      </dgm:prSet>
      <dgm:spPr/>
    </dgm:pt>
  </dgm:ptLst>
  <dgm:cxnLst>
    <dgm:cxn modelId="{82DBF412-0A6E-4F68-B720-87E580BB609C}" type="presOf" srcId="{86CF68A8-6EEC-496F-969A-A542766C0EEE}" destId="{73183EA6-22EA-4EBD-9DBC-7883280249C7}" srcOrd="0" destOrd="0" presId="urn:microsoft.com/office/officeart/2005/8/layout/default"/>
    <dgm:cxn modelId="{07CF7721-3165-49E4-A3FB-CB06141098C7}" srcId="{3B92A4DD-1805-47BF-BDE0-AEAD1DFF56BE}" destId="{D4B844BD-5740-4FE7-BE96-0B3031573FD0}" srcOrd="0" destOrd="0" parTransId="{3EBD0BED-8D3A-4132-B6EF-71DFA8BE67D5}" sibTransId="{C81F46E0-1C90-4D5C-BF52-7DBE819B0D8F}"/>
    <dgm:cxn modelId="{9524292A-D970-4188-9443-736E61FFD610}" srcId="{3B92A4DD-1805-47BF-BDE0-AEAD1DFF56BE}" destId="{97649744-DAA3-46DE-A012-CF02741EEA15}" srcOrd="5" destOrd="0" parTransId="{1E11FE2F-C641-433C-A7A6-5A46B7F8FD7B}" sibTransId="{DC118FEA-FB2C-4C65-8E71-74C6C3D1D6B9}"/>
    <dgm:cxn modelId="{2BB1C145-ABC2-49F9-B52E-010C476834E4}" srcId="{3B92A4DD-1805-47BF-BDE0-AEAD1DFF56BE}" destId="{767E9586-5E7F-420D-994F-3B674DC06040}" srcOrd="1" destOrd="0" parTransId="{67BF256C-ABF6-4C22-A82C-287D74D3A904}" sibTransId="{4AA5973B-7A5E-4ABF-99EF-8933DA80CC94}"/>
    <dgm:cxn modelId="{3856E56B-7558-4374-8381-55B933DEBE95}" type="presOf" srcId="{FE43975B-080E-4321-B85A-2FCE0C51CC65}" destId="{B8F5AB38-605E-4BEA-9C18-F744A14A12EE}" srcOrd="0" destOrd="0" presId="urn:microsoft.com/office/officeart/2005/8/layout/default"/>
    <dgm:cxn modelId="{A2605459-D6CA-41E3-92F1-6F56B4E95E68}" type="presOf" srcId="{80835280-9826-4456-B24F-6CE452433BA9}" destId="{A5FF240A-8F7A-480A-A7D3-63509F065262}" srcOrd="0" destOrd="0" presId="urn:microsoft.com/office/officeart/2005/8/layout/default"/>
    <dgm:cxn modelId="{20BA7C86-A112-4F0E-AEAE-9509D705FA8E}" type="presOf" srcId="{DA5CD029-52EF-44E6-B8DC-3E401EFCCFAE}" destId="{75F35C3B-CC44-488C-BBA0-3C19E2017794}" srcOrd="0" destOrd="0" presId="urn:microsoft.com/office/officeart/2005/8/layout/default"/>
    <dgm:cxn modelId="{16739F87-3751-4169-944A-34F2DC5EE44D}" srcId="{3B92A4DD-1805-47BF-BDE0-AEAD1DFF56BE}" destId="{9E5496AE-A08E-4955-8F19-C7BD294F9DCE}" srcOrd="2" destOrd="0" parTransId="{89D8A691-B928-4E0F-BE68-0C0D6A69B0AA}" sibTransId="{1167582B-2948-46B5-BB53-843EA4A76DB4}"/>
    <dgm:cxn modelId="{DEF5358A-76E7-49D6-9415-F003B601AAF9}" srcId="{3B92A4DD-1805-47BF-BDE0-AEAD1DFF56BE}" destId="{80835280-9826-4456-B24F-6CE452433BA9}" srcOrd="6" destOrd="0" parTransId="{50A8484A-F5BE-4E3A-BC02-78B3F9BE113C}" sibTransId="{C2349FCF-21EA-4E1B-B08B-D6A511D7EDA3}"/>
    <dgm:cxn modelId="{9DD3338F-5253-4192-A3D4-896883E9A343}" type="presOf" srcId="{D4B844BD-5740-4FE7-BE96-0B3031573FD0}" destId="{2B002F1C-F5D0-46C5-9172-2D19B21B1B37}" srcOrd="0" destOrd="0" presId="urn:microsoft.com/office/officeart/2005/8/layout/default"/>
    <dgm:cxn modelId="{63890792-3CDC-4378-AC07-579713868029}" srcId="{3B92A4DD-1805-47BF-BDE0-AEAD1DFF56BE}" destId="{86CF68A8-6EEC-496F-969A-A542766C0EEE}" srcOrd="3" destOrd="0" parTransId="{DA176301-DBA3-43B1-8BB4-9810B037BBA3}" sibTransId="{668B56CD-19CF-4C48-83D5-917E72C497EC}"/>
    <dgm:cxn modelId="{31450EA8-27E3-4A37-8EEA-95F0EA590A0B}" type="presOf" srcId="{9E5496AE-A08E-4955-8F19-C7BD294F9DCE}" destId="{1276C241-6C3C-4028-9D61-F0479206EDD2}" srcOrd="0" destOrd="0" presId="urn:microsoft.com/office/officeart/2005/8/layout/default"/>
    <dgm:cxn modelId="{49C16EAD-D28B-438C-912B-4D2F25634F4A}" srcId="{3B92A4DD-1805-47BF-BDE0-AEAD1DFF56BE}" destId="{DA5CD029-52EF-44E6-B8DC-3E401EFCCFAE}" srcOrd="4" destOrd="0" parTransId="{F91AEE8C-149A-4177-BFCF-F4FED086644F}" sibTransId="{3596D7C9-D69F-4803-9B1B-1A5C5393AA65}"/>
    <dgm:cxn modelId="{01B58EC2-3D6D-4C6F-AE73-CD196B92D718}" srcId="{3B92A4DD-1805-47BF-BDE0-AEAD1DFF56BE}" destId="{FE43975B-080E-4321-B85A-2FCE0C51CC65}" srcOrd="7" destOrd="0" parTransId="{3C532A32-3FC1-4CFE-BF28-66DA488A453F}" sibTransId="{032B347B-2D2C-46AD-97EB-372F9E79BB61}"/>
    <dgm:cxn modelId="{DEF788CC-4E3A-4D8D-99E1-A68171443966}" type="presOf" srcId="{767E9586-5E7F-420D-994F-3B674DC06040}" destId="{72D91DED-6728-4D9E-AD34-04A30A8967F2}" srcOrd="0" destOrd="0" presId="urn:microsoft.com/office/officeart/2005/8/layout/default"/>
    <dgm:cxn modelId="{42199BDA-A9A2-45DF-A1B2-4AB330AB3AAE}" type="presOf" srcId="{3B92A4DD-1805-47BF-BDE0-AEAD1DFF56BE}" destId="{BDDE018B-FB18-40C2-95EA-0721AD62B2B8}" srcOrd="0" destOrd="0" presId="urn:microsoft.com/office/officeart/2005/8/layout/default"/>
    <dgm:cxn modelId="{A76E84DD-00E9-4AFF-BEB9-1BDA2A466617}" type="presOf" srcId="{97649744-DAA3-46DE-A012-CF02741EEA15}" destId="{3A141DBC-AFE6-46F2-989C-5D594D21E269}" srcOrd="0" destOrd="0" presId="urn:microsoft.com/office/officeart/2005/8/layout/default"/>
    <dgm:cxn modelId="{0BB11D7B-33E2-45F7-A0BC-59FA37D9682F}" type="presParOf" srcId="{BDDE018B-FB18-40C2-95EA-0721AD62B2B8}" destId="{2B002F1C-F5D0-46C5-9172-2D19B21B1B37}" srcOrd="0" destOrd="0" presId="urn:microsoft.com/office/officeart/2005/8/layout/default"/>
    <dgm:cxn modelId="{58EE4D99-1FA5-43AC-956B-17E703E79AD8}" type="presParOf" srcId="{BDDE018B-FB18-40C2-95EA-0721AD62B2B8}" destId="{4F0E230E-4BAA-490F-A1D8-5907A618403F}" srcOrd="1" destOrd="0" presId="urn:microsoft.com/office/officeart/2005/8/layout/default"/>
    <dgm:cxn modelId="{0A204F02-7617-4C98-8A7C-7813377A41EC}" type="presParOf" srcId="{BDDE018B-FB18-40C2-95EA-0721AD62B2B8}" destId="{72D91DED-6728-4D9E-AD34-04A30A8967F2}" srcOrd="2" destOrd="0" presId="urn:microsoft.com/office/officeart/2005/8/layout/default"/>
    <dgm:cxn modelId="{ADC60C8A-1CA4-44E6-84FA-A2C85B4D2B08}" type="presParOf" srcId="{BDDE018B-FB18-40C2-95EA-0721AD62B2B8}" destId="{CD70B6DE-12F3-498C-ABC8-3A1CE7A71E08}" srcOrd="3" destOrd="0" presId="urn:microsoft.com/office/officeart/2005/8/layout/default"/>
    <dgm:cxn modelId="{F62A6745-EA12-4AB5-A1ED-A171EEF626BB}" type="presParOf" srcId="{BDDE018B-FB18-40C2-95EA-0721AD62B2B8}" destId="{1276C241-6C3C-4028-9D61-F0479206EDD2}" srcOrd="4" destOrd="0" presId="urn:microsoft.com/office/officeart/2005/8/layout/default"/>
    <dgm:cxn modelId="{72106F54-101A-4F61-8DD2-7006845CFAB4}" type="presParOf" srcId="{BDDE018B-FB18-40C2-95EA-0721AD62B2B8}" destId="{86C8DE55-CB8C-4774-B7D6-03CA3C1835F5}" srcOrd="5" destOrd="0" presId="urn:microsoft.com/office/officeart/2005/8/layout/default"/>
    <dgm:cxn modelId="{9ADCCE9C-D224-487C-A7FF-831A4DDA8DE8}" type="presParOf" srcId="{BDDE018B-FB18-40C2-95EA-0721AD62B2B8}" destId="{73183EA6-22EA-4EBD-9DBC-7883280249C7}" srcOrd="6" destOrd="0" presId="urn:microsoft.com/office/officeart/2005/8/layout/default"/>
    <dgm:cxn modelId="{EBE1F24B-1B61-4E46-968F-F4FA77052754}" type="presParOf" srcId="{BDDE018B-FB18-40C2-95EA-0721AD62B2B8}" destId="{88AE6569-9168-429F-AD49-46BEE9B80CFA}" srcOrd="7" destOrd="0" presId="urn:microsoft.com/office/officeart/2005/8/layout/default"/>
    <dgm:cxn modelId="{8AAAEC9F-4945-40CF-A3E8-644335A77BD3}" type="presParOf" srcId="{BDDE018B-FB18-40C2-95EA-0721AD62B2B8}" destId="{75F35C3B-CC44-488C-BBA0-3C19E2017794}" srcOrd="8" destOrd="0" presId="urn:microsoft.com/office/officeart/2005/8/layout/default"/>
    <dgm:cxn modelId="{E67AF9C1-40DB-4761-8DA6-B20F75EFE8AE}" type="presParOf" srcId="{BDDE018B-FB18-40C2-95EA-0721AD62B2B8}" destId="{54311550-8618-4FC1-9F79-E4F1EAFB8851}" srcOrd="9" destOrd="0" presId="urn:microsoft.com/office/officeart/2005/8/layout/default"/>
    <dgm:cxn modelId="{0BD346B8-67E5-4F57-852E-4D324AE7D86F}" type="presParOf" srcId="{BDDE018B-FB18-40C2-95EA-0721AD62B2B8}" destId="{3A141DBC-AFE6-46F2-989C-5D594D21E269}" srcOrd="10" destOrd="0" presId="urn:microsoft.com/office/officeart/2005/8/layout/default"/>
    <dgm:cxn modelId="{2B67FBA5-7FCD-44CA-8361-422348C20441}" type="presParOf" srcId="{BDDE018B-FB18-40C2-95EA-0721AD62B2B8}" destId="{A1BBB562-AA38-411A-BA01-DD43CEC177E4}" srcOrd="11" destOrd="0" presId="urn:microsoft.com/office/officeart/2005/8/layout/default"/>
    <dgm:cxn modelId="{520B33E4-0789-43A3-995E-F95A6A3F0ED1}" type="presParOf" srcId="{BDDE018B-FB18-40C2-95EA-0721AD62B2B8}" destId="{A5FF240A-8F7A-480A-A7D3-63509F065262}" srcOrd="12" destOrd="0" presId="urn:microsoft.com/office/officeart/2005/8/layout/default"/>
    <dgm:cxn modelId="{572F23F3-FE5B-4F65-AC61-B6CC08BBFC74}" type="presParOf" srcId="{BDDE018B-FB18-40C2-95EA-0721AD62B2B8}" destId="{5834CB4F-0428-4FBB-B736-4054ED3FCA07}" srcOrd="13" destOrd="0" presId="urn:microsoft.com/office/officeart/2005/8/layout/default"/>
    <dgm:cxn modelId="{C264DFC8-9A9C-4047-A636-E2605EB28565}" type="presParOf" srcId="{BDDE018B-FB18-40C2-95EA-0721AD62B2B8}" destId="{B8F5AB38-605E-4BEA-9C18-F744A14A12EE}"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8797EA5-A064-443F-92FD-34FF10DA3D4A}" type="doc">
      <dgm:prSet loTypeId="urn:microsoft.com/office/officeart/2005/8/layout/default" loCatId="list" qsTypeId="urn:microsoft.com/office/officeart/2005/8/quickstyle/3d2" qsCatId="3D" csTypeId="urn:microsoft.com/office/officeart/2005/8/colors/accent1_1" csCatId="accent1" phldr="1"/>
      <dgm:spPr/>
      <dgm:t>
        <a:bodyPr/>
        <a:lstStyle/>
        <a:p>
          <a:endParaRPr lang="fr-FR"/>
        </a:p>
      </dgm:t>
    </dgm:pt>
    <dgm:pt modelId="{7FB228C1-9B99-47B5-9218-3812018BC486}">
      <dgm:prSet phldrT="[Texte]" custT="1"/>
      <dgm:spPr>
        <a:solidFill>
          <a:srgbClr val="DDDDDD"/>
        </a:solidFill>
      </dgm:spPr>
      <dgm:t>
        <a:bodyPr/>
        <a:lstStyle/>
        <a:p>
          <a:pPr rtl="1"/>
          <a:r>
            <a:rPr lang="ar-SA" sz="2000" b="1" dirty="0"/>
            <a:t>احترام سلطة الدولة</a:t>
          </a:r>
          <a:endParaRPr lang="fr-FR" sz="2000" dirty="0"/>
        </a:p>
      </dgm:t>
    </dgm:pt>
    <dgm:pt modelId="{4CDF1783-AE63-42CA-93C3-FD12C1E0B19D}" type="parTrans" cxnId="{54E030D2-A5F9-4E77-8E5A-6FB857F0092A}">
      <dgm:prSet/>
      <dgm:spPr/>
      <dgm:t>
        <a:bodyPr/>
        <a:lstStyle/>
        <a:p>
          <a:endParaRPr lang="fr-FR" sz="1600"/>
        </a:p>
      </dgm:t>
    </dgm:pt>
    <dgm:pt modelId="{D1751BB1-F19C-49AC-A0D7-7F183D9C2ACD}" type="sibTrans" cxnId="{54E030D2-A5F9-4E77-8E5A-6FB857F0092A}">
      <dgm:prSet/>
      <dgm:spPr/>
      <dgm:t>
        <a:bodyPr/>
        <a:lstStyle/>
        <a:p>
          <a:endParaRPr lang="fr-FR" sz="1600"/>
        </a:p>
      </dgm:t>
    </dgm:pt>
    <dgm:pt modelId="{ECE5514C-A9AA-441A-BA46-231540114C42}">
      <dgm:prSet phldrT="[Texte]" custT="1"/>
      <dgm:spPr>
        <a:solidFill>
          <a:srgbClr val="DDDDDD"/>
        </a:solidFill>
      </dgm:spPr>
      <dgm:t>
        <a:bodyPr/>
        <a:lstStyle/>
        <a:p>
          <a:r>
            <a:rPr lang="ar-SA" sz="2000" b="1" dirty="0"/>
            <a:t>الالتزام بالنزاهة والاستقامة</a:t>
          </a:r>
          <a:endParaRPr lang="fr-FR" sz="2000" dirty="0"/>
        </a:p>
      </dgm:t>
    </dgm:pt>
    <dgm:pt modelId="{4984D151-B9C7-4928-9CDE-4F8A680BC3DB}" type="parTrans" cxnId="{E8DFE8F8-EDB7-4344-B610-A06BA66A715A}">
      <dgm:prSet/>
      <dgm:spPr/>
      <dgm:t>
        <a:bodyPr/>
        <a:lstStyle/>
        <a:p>
          <a:endParaRPr lang="fr-FR" sz="1600"/>
        </a:p>
      </dgm:t>
    </dgm:pt>
    <dgm:pt modelId="{DEB54FDB-A500-4EC7-8A1B-7AE4ADDAD1A9}" type="sibTrans" cxnId="{E8DFE8F8-EDB7-4344-B610-A06BA66A715A}">
      <dgm:prSet/>
      <dgm:spPr/>
      <dgm:t>
        <a:bodyPr/>
        <a:lstStyle/>
        <a:p>
          <a:endParaRPr lang="fr-FR" sz="1600"/>
        </a:p>
      </dgm:t>
    </dgm:pt>
    <dgm:pt modelId="{959E25BA-C2A2-4360-ACCF-59F1FFA0FB8D}">
      <dgm:prSet phldrT="[Texte]" custT="1"/>
      <dgm:spPr>
        <a:solidFill>
          <a:srgbClr val="DDDDDD"/>
        </a:solidFill>
      </dgm:spPr>
      <dgm:t>
        <a:bodyPr/>
        <a:lstStyle/>
        <a:p>
          <a:r>
            <a:rPr lang="ar-SA" sz="2000" b="1" dirty="0"/>
            <a:t>الأداء الشخصي للمهام الوظيفية</a:t>
          </a:r>
          <a:endParaRPr lang="fr-FR" sz="2000" dirty="0"/>
        </a:p>
      </dgm:t>
    </dgm:pt>
    <dgm:pt modelId="{D4B712B0-5883-4DBD-AF76-3B4D6559C4DF}" type="parTrans" cxnId="{EB1C1D2F-3229-494B-A14C-DCFFF1C1D22F}">
      <dgm:prSet/>
      <dgm:spPr/>
      <dgm:t>
        <a:bodyPr/>
        <a:lstStyle/>
        <a:p>
          <a:endParaRPr lang="fr-FR" sz="1600"/>
        </a:p>
      </dgm:t>
    </dgm:pt>
    <dgm:pt modelId="{0D92DBC7-C6CC-413A-8024-BE695A95CA80}" type="sibTrans" cxnId="{EB1C1D2F-3229-494B-A14C-DCFFF1C1D22F}">
      <dgm:prSet/>
      <dgm:spPr/>
      <dgm:t>
        <a:bodyPr/>
        <a:lstStyle/>
        <a:p>
          <a:endParaRPr lang="fr-FR" sz="1600"/>
        </a:p>
      </dgm:t>
    </dgm:pt>
    <dgm:pt modelId="{79BAECB1-74B3-45B2-AE80-8355FC9316F1}">
      <dgm:prSet phldrT="[Texte]" custT="1"/>
      <dgm:spPr>
        <a:solidFill>
          <a:srgbClr val="DDDDDD"/>
        </a:solidFill>
      </dgm:spPr>
      <dgm:t>
        <a:bodyPr/>
        <a:lstStyle/>
        <a:p>
          <a:r>
            <a:rPr lang="ar-SA" sz="2000" b="1" dirty="0"/>
            <a:t>عدم الجمع بين وظيفتين</a:t>
          </a:r>
          <a:endParaRPr lang="fr-FR" sz="2000" dirty="0"/>
        </a:p>
      </dgm:t>
    </dgm:pt>
    <dgm:pt modelId="{C09C5BBE-494F-40F6-BD96-FA36FB7851DF}" type="parTrans" cxnId="{05C23CB4-5969-4C3C-8639-BE5F6BA88964}">
      <dgm:prSet/>
      <dgm:spPr/>
      <dgm:t>
        <a:bodyPr/>
        <a:lstStyle/>
        <a:p>
          <a:endParaRPr lang="fr-FR" sz="1600"/>
        </a:p>
      </dgm:t>
    </dgm:pt>
    <dgm:pt modelId="{377D0C5C-F70F-47BF-8EB8-2F45677EE909}" type="sibTrans" cxnId="{05C23CB4-5969-4C3C-8639-BE5F6BA88964}">
      <dgm:prSet/>
      <dgm:spPr/>
      <dgm:t>
        <a:bodyPr/>
        <a:lstStyle/>
        <a:p>
          <a:endParaRPr lang="fr-FR" sz="1600"/>
        </a:p>
      </dgm:t>
    </dgm:pt>
    <dgm:pt modelId="{6993F0E1-8361-4C08-A590-A328EC6A17D0}">
      <dgm:prSet phldrT="[Texte]" custT="1"/>
      <dgm:spPr>
        <a:solidFill>
          <a:srgbClr val="DDDDDD"/>
        </a:solidFill>
      </dgm:spPr>
      <dgm:t>
        <a:bodyPr/>
        <a:lstStyle/>
        <a:p>
          <a:r>
            <a:rPr lang="ar-SA" sz="2000" b="1" dirty="0"/>
            <a:t>التزام الادب وحسن التعامل مع الزملاء والجمهور</a:t>
          </a:r>
          <a:endParaRPr lang="fr-FR" sz="2000" dirty="0"/>
        </a:p>
      </dgm:t>
    </dgm:pt>
    <dgm:pt modelId="{2E873E96-E33C-4AB1-BF77-7E102065DF96}" type="parTrans" cxnId="{254582D2-2C3D-4AC7-8FC4-BDC37E44A4FB}">
      <dgm:prSet/>
      <dgm:spPr/>
      <dgm:t>
        <a:bodyPr/>
        <a:lstStyle/>
        <a:p>
          <a:endParaRPr lang="fr-FR" sz="1600"/>
        </a:p>
      </dgm:t>
    </dgm:pt>
    <dgm:pt modelId="{E1386049-164F-43BD-982D-85EACB2C95F3}" type="sibTrans" cxnId="{254582D2-2C3D-4AC7-8FC4-BDC37E44A4FB}">
      <dgm:prSet/>
      <dgm:spPr/>
      <dgm:t>
        <a:bodyPr/>
        <a:lstStyle/>
        <a:p>
          <a:endParaRPr lang="fr-FR" sz="1600"/>
        </a:p>
      </dgm:t>
    </dgm:pt>
    <dgm:pt modelId="{585AA724-062C-4FE2-91B9-918485D230E0}" type="pres">
      <dgm:prSet presAssocID="{88797EA5-A064-443F-92FD-34FF10DA3D4A}" presName="diagram" presStyleCnt="0">
        <dgm:presLayoutVars>
          <dgm:dir val="rev"/>
          <dgm:resizeHandles val="exact"/>
        </dgm:presLayoutVars>
      </dgm:prSet>
      <dgm:spPr/>
    </dgm:pt>
    <dgm:pt modelId="{3DD4AE28-D24B-489F-A9DE-C98E774B969C}" type="pres">
      <dgm:prSet presAssocID="{7FB228C1-9B99-47B5-9218-3812018BC486}" presName="node" presStyleLbl="node1" presStyleIdx="0" presStyleCnt="5" custScaleX="144856" custScaleY="142667">
        <dgm:presLayoutVars>
          <dgm:bulletEnabled val="1"/>
        </dgm:presLayoutVars>
      </dgm:prSet>
      <dgm:spPr/>
    </dgm:pt>
    <dgm:pt modelId="{EB3BFE07-65F9-45E3-97BE-3830704EC353}" type="pres">
      <dgm:prSet presAssocID="{D1751BB1-F19C-49AC-A0D7-7F183D9C2ACD}" presName="sibTrans" presStyleCnt="0"/>
      <dgm:spPr/>
    </dgm:pt>
    <dgm:pt modelId="{A31D8D9D-10BB-4805-BA1A-1B154F628A20}" type="pres">
      <dgm:prSet presAssocID="{ECE5514C-A9AA-441A-BA46-231540114C42}" presName="node" presStyleLbl="node1" presStyleIdx="1" presStyleCnt="5" custScaleX="144856" custScaleY="142667">
        <dgm:presLayoutVars>
          <dgm:bulletEnabled val="1"/>
        </dgm:presLayoutVars>
      </dgm:prSet>
      <dgm:spPr/>
    </dgm:pt>
    <dgm:pt modelId="{0BA5E2A6-EBDE-4B26-8816-F1C7D434FCFB}" type="pres">
      <dgm:prSet presAssocID="{DEB54FDB-A500-4EC7-8A1B-7AE4ADDAD1A9}" presName="sibTrans" presStyleCnt="0"/>
      <dgm:spPr/>
    </dgm:pt>
    <dgm:pt modelId="{598FD1D4-5E92-4954-91B4-85EB9DF72B3A}" type="pres">
      <dgm:prSet presAssocID="{959E25BA-C2A2-4360-ACCF-59F1FFA0FB8D}" presName="node" presStyleLbl="node1" presStyleIdx="2" presStyleCnt="5" custScaleX="144856" custScaleY="142667">
        <dgm:presLayoutVars>
          <dgm:bulletEnabled val="1"/>
        </dgm:presLayoutVars>
      </dgm:prSet>
      <dgm:spPr/>
    </dgm:pt>
    <dgm:pt modelId="{88568ECD-0FF3-4BE1-BE2F-D06C1A444413}" type="pres">
      <dgm:prSet presAssocID="{0D92DBC7-C6CC-413A-8024-BE695A95CA80}" presName="sibTrans" presStyleCnt="0"/>
      <dgm:spPr/>
    </dgm:pt>
    <dgm:pt modelId="{8360D16F-C050-46AF-B9D0-C442F50544B3}" type="pres">
      <dgm:prSet presAssocID="{79BAECB1-74B3-45B2-AE80-8355FC9316F1}" presName="node" presStyleLbl="node1" presStyleIdx="3" presStyleCnt="5" custScaleX="144856" custScaleY="142667">
        <dgm:presLayoutVars>
          <dgm:bulletEnabled val="1"/>
        </dgm:presLayoutVars>
      </dgm:prSet>
      <dgm:spPr/>
    </dgm:pt>
    <dgm:pt modelId="{6286E5E2-29AC-4304-B9EE-52127116D01B}" type="pres">
      <dgm:prSet presAssocID="{377D0C5C-F70F-47BF-8EB8-2F45677EE909}" presName="sibTrans" presStyleCnt="0"/>
      <dgm:spPr/>
    </dgm:pt>
    <dgm:pt modelId="{3539C88A-65E0-43D8-8D0E-0539407F86A9}" type="pres">
      <dgm:prSet presAssocID="{6993F0E1-8361-4C08-A590-A328EC6A17D0}" presName="node" presStyleLbl="node1" presStyleIdx="4" presStyleCnt="5" custScaleX="144856" custScaleY="142667">
        <dgm:presLayoutVars>
          <dgm:bulletEnabled val="1"/>
        </dgm:presLayoutVars>
      </dgm:prSet>
      <dgm:spPr/>
    </dgm:pt>
  </dgm:ptLst>
  <dgm:cxnLst>
    <dgm:cxn modelId="{09C6320A-F97E-4A18-8B89-6F9D8E1BF517}" type="presOf" srcId="{7FB228C1-9B99-47B5-9218-3812018BC486}" destId="{3DD4AE28-D24B-489F-A9DE-C98E774B969C}" srcOrd="0" destOrd="0" presId="urn:microsoft.com/office/officeart/2005/8/layout/default"/>
    <dgm:cxn modelId="{4F94A820-FB96-4B65-AF0B-1C658E15EF69}" type="presOf" srcId="{ECE5514C-A9AA-441A-BA46-231540114C42}" destId="{A31D8D9D-10BB-4805-BA1A-1B154F628A20}" srcOrd="0" destOrd="0" presId="urn:microsoft.com/office/officeart/2005/8/layout/default"/>
    <dgm:cxn modelId="{EB1C1D2F-3229-494B-A14C-DCFFF1C1D22F}" srcId="{88797EA5-A064-443F-92FD-34FF10DA3D4A}" destId="{959E25BA-C2A2-4360-ACCF-59F1FFA0FB8D}" srcOrd="2" destOrd="0" parTransId="{D4B712B0-5883-4DBD-AF76-3B4D6559C4DF}" sibTransId="{0D92DBC7-C6CC-413A-8024-BE695A95CA80}"/>
    <dgm:cxn modelId="{EC8F0667-86F0-4E62-AB84-0B08CD5D58B2}" type="presOf" srcId="{79BAECB1-74B3-45B2-AE80-8355FC9316F1}" destId="{8360D16F-C050-46AF-B9D0-C442F50544B3}" srcOrd="0" destOrd="0" presId="urn:microsoft.com/office/officeart/2005/8/layout/default"/>
    <dgm:cxn modelId="{514B9992-2BF3-4752-AAF4-46CDAE6D0D6C}" type="presOf" srcId="{959E25BA-C2A2-4360-ACCF-59F1FFA0FB8D}" destId="{598FD1D4-5E92-4954-91B4-85EB9DF72B3A}" srcOrd="0" destOrd="0" presId="urn:microsoft.com/office/officeart/2005/8/layout/default"/>
    <dgm:cxn modelId="{05C23CB4-5969-4C3C-8639-BE5F6BA88964}" srcId="{88797EA5-A064-443F-92FD-34FF10DA3D4A}" destId="{79BAECB1-74B3-45B2-AE80-8355FC9316F1}" srcOrd="3" destOrd="0" parTransId="{C09C5BBE-494F-40F6-BD96-FA36FB7851DF}" sibTransId="{377D0C5C-F70F-47BF-8EB8-2F45677EE909}"/>
    <dgm:cxn modelId="{54E030D2-A5F9-4E77-8E5A-6FB857F0092A}" srcId="{88797EA5-A064-443F-92FD-34FF10DA3D4A}" destId="{7FB228C1-9B99-47B5-9218-3812018BC486}" srcOrd="0" destOrd="0" parTransId="{4CDF1783-AE63-42CA-93C3-FD12C1E0B19D}" sibTransId="{D1751BB1-F19C-49AC-A0D7-7F183D9C2ACD}"/>
    <dgm:cxn modelId="{254582D2-2C3D-4AC7-8FC4-BDC37E44A4FB}" srcId="{88797EA5-A064-443F-92FD-34FF10DA3D4A}" destId="{6993F0E1-8361-4C08-A590-A328EC6A17D0}" srcOrd="4" destOrd="0" parTransId="{2E873E96-E33C-4AB1-BF77-7E102065DF96}" sibTransId="{E1386049-164F-43BD-982D-85EACB2C95F3}"/>
    <dgm:cxn modelId="{ABD18CD4-FDD4-43C9-AA1C-F8D252B72157}" type="presOf" srcId="{6993F0E1-8361-4C08-A590-A328EC6A17D0}" destId="{3539C88A-65E0-43D8-8D0E-0539407F86A9}" srcOrd="0" destOrd="0" presId="urn:microsoft.com/office/officeart/2005/8/layout/default"/>
    <dgm:cxn modelId="{E8DFE8F8-EDB7-4344-B610-A06BA66A715A}" srcId="{88797EA5-A064-443F-92FD-34FF10DA3D4A}" destId="{ECE5514C-A9AA-441A-BA46-231540114C42}" srcOrd="1" destOrd="0" parTransId="{4984D151-B9C7-4928-9CDE-4F8A680BC3DB}" sibTransId="{DEB54FDB-A500-4EC7-8A1B-7AE4ADDAD1A9}"/>
    <dgm:cxn modelId="{2AD654FD-D539-4E4C-8FD8-B97CFD49DB44}" type="presOf" srcId="{88797EA5-A064-443F-92FD-34FF10DA3D4A}" destId="{585AA724-062C-4FE2-91B9-918485D230E0}" srcOrd="0" destOrd="0" presId="urn:microsoft.com/office/officeart/2005/8/layout/default"/>
    <dgm:cxn modelId="{A10B3C92-8B83-407A-A43B-79CC72BA8947}" type="presParOf" srcId="{585AA724-062C-4FE2-91B9-918485D230E0}" destId="{3DD4AE28-D24B-489F-A9DE-C98E774B969C}" srcOrd="0" destOrd="0" presId="urn:microsoft.com/office/officeart/2005/8/layout/default"/>
    <dgm:cxn modelId="{57333C82-97EE-4F39-927A-6E009A31F153}" type="presParOf" srcId="{585AA724-062C-4FE2-91B9-918485D230E0}" destId="{EB3BFE07-65F9-45E3-97BE-3830704EC353}" srcOrd="1" destOrd="0" presId="urn:microsoft.com/office/officeart/2005/8/layout/default"/>
    <dgm:cxn modelId="{8047FF17-BB8C-4C3D-8A73-72F807D2FE49}" type="presParOf" srcId="{585AA724-062C-4FE2-91B9-918485D230E0}" destId="{A31D8D9D-10BB-4805-BA1A-1B154F628A20}" srcOrd="2" destOrd="0" presId="urn:microsoft.com/office/officeart/2005/8/layout/default"/>
    <dgm:cxn modelId="{19BB935F-9D8F-48BC-BB5E-05631006B678}" type="presParOf" srcId="{585AA724-062C-4FE2-91B9-918485D230E0}" destId="{0BA5E2A6-EBDE-4B26-8816-F1C7D434FCFB}" srcOrd="3" destOrd="0" presId="urn:microsoft.com/office/officeart/2005/8/layout/default"/>
    <dgm:cxn modelId="{C0AC3F32-8716-4D59-B622-722FCD21038D}" type="presParOf" srcId="{585AA724-062C-4FE2-91B9-918485D230E0}" destId="{598FD1D4-5E92-4954-91B4-85EB9DF72B3A}" srcOrd="4" destOrd="0" presId="urn:microsoft.com/office/officeart/2005/8/layout/default"/>
    <dgm:cxn modelId="{440162B4-A66A-45EA-94D7-001E20B6801D}" type="presParOf" srcId="{585AA724-062C-4FE2-91B9-918485D230E0}" destId="{88568ECD-0FF3-4BE1-BE2F-D06C1A444413}" srcOrd="5" destOrd="0" presId="urn:microsoft.com/office/officeart/2005/8/layout/default"/>
    <dgm:cxn modelId="{DD94F8A4-A45E-4882-ACB9-20BD80CD9B9F}" type="presParOf" srcId="{585AA724-062C-4FE2-91B9-918485D230E0}" destId="{8360D16F-C050-46AF-B9D0-C442F50544B3}" srcOrd="6" destOrd="0" presId="urn:microsoft.com/office/officeart/2005/8/layout/default"/>
    <dgm:cxn modelId="{C5F062D3-FC37-451A-84B2-6DB340EF26F5}" type="presParOf" srcId="{585AA724-062C-4FE2-91B9-918485D230E0}" destId="{6286E5E2-29AC-4304-B9EE-52127116D01B}" srcOrd="7" destOrd="0" presId="urn:microsoft.com/office/officeart/2005/8/layout/default"/>
    <dgm:cxn modelId="{4800B5BB-A571-487C-8412-674E6245ED4E}" type="presParOf" srcId="{585AA724-062C-4FE2-91B9-918485D230E0}" destId="{3539C88A-65E0-43D8-8D0E-0539407F86A9}"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F5E423F-A3FB-4A51-8A76-BC2D69A83361}" type="doc">
      <dgm:prSet loTypeId="urn:microsoft.com/office/officeart/2005/8/layout/default" loCatId="list" qsTypeId="urn:microsoft.com/office/officeart/2005/8/quickstyle/3d2" qsCatId="3D" csTypeId="urn:microsoft.com/office/officeart/2005/8/colors/accent1_2" csCatId="accent1" phldr="1"/>
      <dgm:spPr/>
      <dgm:t>
        <a:bodyPr/>
        <a:lstStyle/>
        <a:p>
          <a:endParaRPr lang="fr-FR"/>
        </a:p>
      </dgm:t>
    </dgm:pt>
    <dgm:pt modelId="{DDCF118D-684B-4C42-B4C9-F5DB746F46CF}">
      <dgm:prSet phldrT="[Texte]"/>
      <dgm:spPr>
        <a:solidFill>
          <a:schemeClr val="accent1">
            <a:lumMod val="20000"/>
            <a:lumOff val="80000"/>
          </a:schemeClr>
        </a:solidFill>
      </dgm:spPr>
      <dgm:t>
        <a:bodyPr/>
        <a:lstStyle/>
        <a:p>
          <a:pPr rtl="1"/>
          <a:r>
            <a:rPr lang="ar-SA" b="1" dirty="0">
              <a:solidFill>
                <a:schemeClr val="tx1"/>
              </a:solidFill>
            </a:rPr>
            <a:t>عدم الإساءة إلى الوظيفة</a:t>
          </a:r>
          <a:endParaRPr lang="fr-FR" dirty="0">
            <a:solidFill>
              <a:schemeClr val="tx1"/>
            </a:solidFill>
          </a:endParaRPr>
        </a:p>
      </dgm:t>
    </dgm:pt>
    <dgm:pt modelId="{F11B0541-0FB6-478B-BBF4-D6ADDEF3383F}" type="parTrans" cxnId="{B3A10D47-EAFC-444D-9E10-BDAA9EDA714C}">
      <dgm:prSet/>
      <dgm:spPr/>
      <dgm:t>
        <a:bodyPr/>
        <a:lstStyle/>
        <a:p>
          <a:endParaRPr lang="fr-FR"/>
        </a:p>
      </dgm:t>
    </dgm:pt>
    <dgm:pt modelId="{4BC93CA1-0605-43A8-BACE-7C3E81E2058C}" type="sibTrans" cxnId="{B3A10D47-EAFC-444D-9E10-BDAA9EDA714C}">
      <dgm:prSet/>
      <dgm:spPr/>
      <dgm:t>
        <a:bodyPr/>
        <a:lstStyle/>
        <a:p>
          <a:endParaRPr lang="fr-FR"/>
        </a:p>
      </dgm:t>
    </dgm:pt>
    <dgm:pt modelId="{22D0AF9E-FCCC-4980-9929-4934FC95878B}">
      <dgm:prSet phldrT="[Texte]"/>
      <dgm:spPr>
        <a:solidFill>
          <a:schemeClr val="accent1">
            <a:lumMod val="20000"/>
            <a:lumOff val="80000"/>
          </a:schemeClr>
        </a:solidFill>
      </dgm:spPr>
      <dgm:t>
        <a:bodyPr/>
        <a:lstStyle/>
        <a:p>
          <a:r>
            <a:rPr lang="ar-SA" b="1" dirty="0">
              <a:solidFill>
                <a:schemeClr val="tx1"/>
              </a:solidFill>
            </a:rPr>
            <a:t>عدم التواجد في وضعية تؤثر على الاستقلالية</a:t>
          </a:r>
          <a:endParaRPr lang="fr-FR" dirty="0">
            <a:solidFill>
              <a:schemeClr val="tx1"/>
            </a:solidFill>
          </a:endParaRPr>
        </a:p>
      </dgm:t>
    </dgm:pt>
    <dgm:pt modelId="{8E9D28B2-56B2-438D-8296-D027EA5F885F}" type="parTrans" cxnId="{28CAD4B9-B8FB-4569-BEB2-1CFAB04A50D9}">
      <dgm:prSet/>
      <dgm:spPr/>
      <dgm:t>
        <a:bodyPr/>
        <a:lstStyle/>
        <a:p>
          <a:endParaRPr lang="fr-FR"/>
        </a:p>
      </dgm:t>
    </dgm:pt>
    <dgm:pt modelId="{C6281EDA-3D0C-467D-B291-B93311E53305}" type="sibTrans" cxnId="{28CAD4B9-B8FB-4569-BEB2-1CFAB04A50D9}">
      <dgm:prSet/>
      <dgm:spPr/>
      <dgm:t>
        <a:bodyPr/>
        <a:lstStyle/>
        <a:p>
          <a:endParaRPr lang="fr-FR"/>
        </a:p>
      </dgm:t>
    </dgm:pt>
    <dgm:pt modelId="{C28A523A-74F1-4FDC-B71D-6B0651F58E8B}">
      <dgm:prSet phldrT="[Texte]"/>
      <dgm:spPr>
        <a:solidFill>
          <a:schemeClr val="accent1">
            <a:lumMod val="20000"/>
            <a:lumOff val="80000"/>
          </a:schemeClr>
        </a:solidFill>
      </dgm:spPr>
      <dgm:t>
        <a:bodyPr/>
        <a:lstStyle/>
        <a:p>
          <a:r>
            <a:rPr lang="ar-SA" b="1" dirty="0">
              <a:solidFill>
                <a:schemeClr val="tx1"/>
              </a:solidFill>
            </a:rPr>
            <a:t>عدم إفشاء السر المهني</a:t>
          </a:r>
          <a:endParaRPr lang="fr-FR" dirty="0">
            <a:solidFill>
              <a:schemeClr val="tx1"/>
            </a:solidFill>
          </a:endParaRPr>
        </a:p>
      </dgm:t>
    </dgm:pt>
    <dgm:pt modelId="{A484553F-C568-4785-95B1-711FEAC353F2}" type="parTrans" cxnId="{1A4DF6D8-5A4D-4A9F-BB97-8B5F697E1563}">
      <dgm:prSet/>
      <dgm:spPr/>
      <dgm:t>
        <a:bodyPr/>
        <a:lstStyle/>
        <a:p>
          <a:endParaRPr lang="fr-FR"/>
        </a:p>
      </dgm:t>
    </dgm:pt>
    <dgm:pt modelId="{D0EC663C-D27F-4E42-86EB-B5F0EA1B1128}" type="sibTrans" cxnId="{1A4DF6D8-5A4D-4A9F-BB97-8B5F697E1563}">
      <dgm:prSet/>
      <dgm:spPr/>
      <dgm:t>
        <a:bodyPr/>
        <a:lstStyle/>
        <a:p>
          <a:endParaRPr lang="fr-FR"/>
        </a:p>
      </dgm:t>
    </dgm:pt>
    <dgm:pt modelId="{76E99774-14DC-4C87-AC23-40D2EC3D39C1}">
      <dgm:prSet phldrT="[Texte]"/>
      <dgm:spPr>
        <a:solidFill>
          <a:schemeClr val="accent1">
            <a:lumMod val="20000"/>
            <a:lumOff val="80000"/>
          </a:schemeClr>
        </a:solidFill>
      </dgm:spPr>
      <dgm:t>
        <a:bodyPr/>
        <a:lstStyle/>
        <a:p>
          <a:pPr rtl="1"/>
          <a:r>
            <a:rPr lang="ar-SA" b="1" dirty="0">
              <a:solidFill>
                <a:schemeClr val="tx1"/>
              </a:solidFill>
            </a:rPr>
            <a:t>عدم الإضرار بالوثائق المصلحية</a:t>
          </a:r>
          <a:endParaRPr lang="fr-FR" dirty="0">
            <a:solidFill>
              <a:schemeClr val="tx1"/>
            </a:solidFill>
          </a:endParaRPr>
        </a:p>
      </dgm:t>
    </dgm:pt>
    <dgm:pt modelId="{33E13DE0-DBA9-43EC-BA4D-9D79750A07B6}" type="parTrans" cxnId="{1F0C1126-8296-4494-A2E7-A16621FA705F}">
      <dgm:prSet/>
      <dgm:spPr/>
      <dgm:t>
        <a:bodyPr/>
        <a:lstStyle/>
        <a:p>
          <a:endParaRPr lang="fr-FR"/>
        </a:p>
      </dgm:t>
    </dgm:pt>
    <dgm:pt modelId="{2EE7FD3B-5CE9-4CDF-AA48-319E4BA8A580}" type="sibTrans" cxnId="{1F0C1126-8296-4494-A2E7-A16621FA705F}">
      <dgm:prSet/>
      <dgm:spPr/>
      <dgm:t>
        <a:bodyPr/>
        <a:lstStyle/>
        <a:p>
          <a:endParaRPr lang="fr-FR"/>
        </a:p>
      </dgm:t>
    </dgm:pt>
    <dgm:pt modelId="{FD18DEE3-7428-4480-ADDF-E1CB6B80CA41}">
      <dgm:prSet phldrT="[Texte]"/>
      <dgm:spPr>
        <a:solidFill>
          <a:schemeClr val="accent1">
            <a:lumMod val="20000"/>
            <a:lumOff val="80000"/>
          </a:schemeClr>
        </a:solidFill>
      </dgm:spPr>
      <dgm:t>
        <a:bodyPr/>
        <a:lstStyle/>
        <a:p>
          <a:r>
            <a:rPr lang="ar-SA" b="1" dirty="0">
              <a:solidFill>
                <a:schemeClr val="tx1"/>
              </a:solidFill>
            </a:rPr>
            <a:t>عدم إساءة استعمال الوظيفة</a:t>
          </a:r>
          <a:endParaRPr lang="fr-FR" dirty="0">
            <a:solidFill>
              <a:schemeClr val="tx1"/>
            </a:solidFill>
          </a:endParaRPr>
        </a:p>
      </dgm:t>
    </dgm:pt>
    <dgm:pt modelId="{AEFC4CF5-8265-47A2-81B3-C29789C6564F}" type="parTrans" cxnId="{A9DECF40-65D3-40B5-B806-2CC852D997EF}">
      <dgm:prSet/>
      <dgm:spPr/>
      <dgm:t>
        <a:bodyPr/>
        <a:lstStyle/>
        <a:p>
          <a:endParaRPr lang="fr-FR"/>
        </a:p>
      </dgm:t>
    </dgm:pt>
    <dgm:pt modelId="{844221E0-194E-4D49-ABFA-21ACA0FC2955}" type="sibTrans" cxnId="{A9DECF40-65D3-40B5-B806-2CC852D997EF}">
      <dgm:prSet/>
      <dgm:spPr/>
      <dgm:t>
        <a:bodyPr/>
        <a:lstStyle/>
        <a:p>
          <a:endParaRPr lang="fr-FR"/>
        </a:p>
      </dgm:t>
    </dgm:pt>
    <dgm:pt modelId="{63725CE3-8492-4840-BA00-249993B0C68C}">
      <dgm:prSet phldrT="[Texte]"/>
      <dgm:spPr>
        <a:solidFill>
          <a:schemeClr val="accent1">
            <a:lumMod val="20000"/>
            <a:lumOff val="80000"/>
          </a:schemeClr>
        </a:solidFill>
      </dgm:spPr>
      <dgm:t>
        <a:bodyPr/>
        <a:lstStyle/>
        <a:p>
          <a:r>
            <a:rPr lang="ar-SA" b="1">
              <a:solidFill>
                <a:schemeClr val="tx1"/>
              </a:solidFill>
            </a:rPr>
            <a:t>عدم قبول أو تلقي الهدايا</a:t>
          </a:r>
          <a:endParaRPr lang="fr-FR" dirty="0">
            <a:solidFill>
              <a:schemeClr val="tx1"/>
            </a:solidFill>
          </a:endParaRPr>
        </a:p>
      </dgm:t>
    </dgm:pt>
    <dgm:pt modelId="{186F18AD-7C79-46E3-904F-2B6C89C92AFB}" type="parTrans" cxnId="{BDFCFABA-4247-431A-8744-CACD3AB4664E}">
      <dgm:prSet/>
      <dgm:spPr/>
      <dgm:t>
        <a:bodyPr/>
        <a:lstStyle/>
        <a:p>
          <a:endParaRPr lang="fr-FR"/>
        </a:p>
      </dgm:t>
    </dgm:pt>
    <dgm:pt modelId="{130DF9D8-C9FB-4F31-883B-647BC6B1210D}" type="sibTrans" cxnId="{BDFCFABA-4247-431A-8744-CACD3AB4664E}">
      <dgm:prSet/>
      <dgm:spPr/>
      <dgm:t>
        <a:bodyPr/>
        <a:lstStyle/>
        <a:p>
          <a:endParaRPr lang="fr-FR"/>
        </a:p>
      </dgm:t>
    </dgm:pt>
    <dgm:pt modelId="{788F2AA3-972E-4CD2-A169-ECA0C4D4EBBE}" type="pres">
      <dgm:prSet presAssocID="{1F5E423F-A3FB-4A51-8A76-BC2D69A83361}" presName="diagram" presStyleCnt="0">
        <dgm:presLayoutVars>
          <dgm:dir val="rev"/>
          <dgm:resizeHandles val="exact"/>
        </dgm:presLayoutVars>
      </dgm:prSet>
      <dgm:spPr/>
    </dgm:pt>
    <dgm:pt modelId="{74755FDB-F26B-46B2-ABCC-1A48AF1F86EF}" type="pres">
      <dgm:prSet presAssocID="{DDCF118D-684B-4C42-B4C9-F5DB746F46CF}" presName="node" presStyleLbl="node1" presStyleIdx="0" presStyleCnt="6">
        <dgm:presLayoutVars>
          <dgm:bulletEnabled val="1"/>
        </dgm:presLayoutVars>
      </dgm:prSet>
      <dgm:spPr/>
    </dgm:pt>
    <dgm:pt modelId="{81928A38-BAD8-469A-BA82-17EA0915880C}" type="pres">
      <dgm:prSet presAssocID="{4BC93CA1-0605-43A8-BACE-7C3E81E2058C}" presName="sibTrans" presStyleCnt="0"/>
      <dgm:spPr/>
    </dgm:pt>
    <dgm:pt modelId="{1C0BBBC6-372D-433D-9124-7313070B731C}" type="pres">
      <dgm:prSet presAssocID="{22D0AF9E-FCCC-4980-9929-4934FC95878B}" presName="node" presStyleLbl="node1" presStyleIdx="1" presStyleCnt="6">
        <dgm:presLayoutVars>
          <dgm:bulletEnabled val="1"/>
        </dgm:presLayoutVars>
      </dgm:prSet>
      <dgm:spPr/>
    </dgm:pt>
    <dgm:pt modelId="{FC7AEEC6-A00F-44C2-9CD6-F6ACC914DC5B}" type="pres">
      <dgm:prSet presAssocID="{C6281EDA-3D0C-467D-B291-B93311E53305}" presName="sibTrans" presStyleCnt="0"/>
      <dgm:spPr/>
    </dgm:pt>
    <dgm:pt modelId="{A7404BE5-1854-4C50-8BC6-65B01B57FA5C}" type="pres">
      <dgm:prSet presAssocID="{C28A523A-74F1-4FDC-B71D-6B0651F58E8B}" presName="node" presStyleLbl="node1" presStyleIdx="2" presStyleCnt="6">
        <dgm:presLayoutVars>
          <dgm:bulletEnabled val="1"/>
        </dgm:presLayoutVars>
      </dgm:prSet>
      <dgm:spPr/>
    </dgm:pt>
    <dgm:pt modelId="{0DD6077C-A85C-457F-B86F-6A0E887EB8BB}" type="pres">
      <dgm:prSet presAssocID="{D0EC663C-D27F-4E42-86EB-B5F0EA1B1128}" presName="sibTrans" presStyleCnt="0"/>
      <dgm:spPr/>
    </dgm:pt>
    <dgm:pt modelId="{50A21A3E-CDC0-48B3-A981-3794ECAF6272}" type="pres">
      <dgm:prSet presAssocID="{76E99774-14DC-4C87-AC23-40D2EC3D39C1}" presName="node" presStyleLbl="node1" presStyleIdx="3" presStyleCnt="6">
        <dgm:presLayoutVars>
          <dgm:bulletEnabled val="1"/>
        </dgm:presLayoutVars>
      </dgm:prSet>
      <dgm:spPr/>
    </dgm:pt>
    <dgm:pt modelId="{FDE00816-1490-4E3D-94FB-DAF34D264231}" type="pres">
      <dgm:prSet presAssocID="{2EE7FD3B-5CE9-4CDF-AA48-319E4BA8A580}" presName="sibTrans" presStyleCnt="0"/>
      <dgm:spPr/>
    </dgm:pt>
    <dgm:pt modelId="{AE205212-743A-487C-8ECA-8E48C338EFF1}" type="pres">
      <dgm:prSet presAssocID="{FD18DEE3-7428-4480-ADDF-E1CB6B80CA41}" presName="node" presStyleLbl="node1" presStyleIdx="4" presStyleCnt="6">
        <dgm:presLayoutVars>
          <dgm:bulletEnabled val="1"/>
        </dgm:presLayoutVars>
      </dgm:prSet>
      <dgm:spPr/>
    </dgm:pt>
    <dgm:pt modelId="{305614EA-5EA9-4420-AB52-9452B4B5EAC5}" type="pres">
      <dgm:prSet presAssocID="{844221E0-194E-4D49-ABFA-21ACA0FC2955}" presName="sibTrans" presStyleCnt="0"/>
      <dgm:spPr/>
    </dgm:pt>
    <dgm:pt modelId="{4C295285-A0E2-4C3A-99D8-A7661979F97A}" type="pres">
      <dgm:prSet presAssocID="{63725CE3-8492-4840-BA00-249993B0C68C}" presName="node" presStyleLbl="node1" presStyleIdx="5" presStyleCnt="6">
        <dgm:presLayoutVars>
          <dgm:bulletEnabled val="1"/>
        </dgm:presLayoutVars>
      </dgm:prSet>
      <dgm:spPr/>
    </dgm:pt>
  </dgm:ptLst>
  <dgm:cxnLst>
    <dgm:cxn modelId="{EF52FF13-49B9-403D-A92A-8F40F14A051E}" type="presOf" srcId="{C28A523A-74F1-4FDC-B71D-6B0651F58E8B}" destId="{A7404BE5-1854-4C50-8BC6-65B01B57FA5C}" srcOrd="0" destOrd="0" presId="urn:microsoft.com/office/officeart/2005/8/layout/default"/>
    <dgm:cxn modelId="{1F0C1126-8296-4494-A2E7-A16621FA705F}" srcId="{1F5E423F-A3FB-4A51-8A76-BC2D69A83361}" destId="{76E99774-14DC-4C87-AC23-40D2EC3D39C1}" srcOrd="3" destOrd="0" parTransId="{33E13DE0-DBA9-43EC-BA4D-9D79750A07B6}" sibTransId="{2EE7FD3B-5CE9-4CDF-AA48-319E4BA8A580}"/>
    <dgm:cxn modelId="{A9DECF40-65D3-40B5-B806-2CC852D997EF}" srcId="{1F5E423F-A3FB-4A51-8A76-BC2D69A83361}" destId="{FD18DEE3-7428-4480-ADDF-E1CB6B80CA41}" srcOrd="4" destOrd="0" parTransId="{AEFC4CF5-8265-47A2-81B3-C29789C6564F}" sibTransId="{844221E0-194E-4D49-ABFA-21ACA0FC2955}"/>
    <dgm:cxn modelId="{B3A10D47-EAFC-444D-9E10-BDAA9EDA714C}" srcId="{1F5E423F-A3FB-4A51-8A76-BC2D69A83361}" destId="{DDCF118D-684B-4C42-B4C9-F5DB746F46CF}" srcOrd="0" destOrd="0" parTransId="{F11B0541-0FB6-478B-BBF4-D6ADDEF3383F}" sibTransId="{4BC93CA1-0605-43A8-BACE-7C3E81E2058C}"/>
    <dgm:cxn modelId="{D6BCF96B-F45D-4480-94F4-A6BEC3488BE2}" type="presOf" srcId="{22D0AF9E-FCCC-4980-9929-4934FC95878B}" destId="{1C0BBBC6-372D-433D-9124-7313070B731C}" srcOrd="0" destOrd="0" presId="urn:microsoft.com/office/officeart/2005/8/layout/default"/>
    <dgm:cxn modelId="{3D364B52-401D-4686-BEFF-E70824C0A301}" type="presOf" srcId="{76E99774-14DC-4C87-AC23-40D2EC3D39C1}" destId="{50A21A3E-CDC0-48B3-A981-3794ECAF6272}" srcOrd="0" destOrd="0" presId="urn:microsoft.com/office/officeart/2005/8/layout/default"/>
    <dgm:cxn modelId="{580D1682-0B1E-441D-852C-12067B788190}" type="presOf" srcId="{FD18DEE3-7428-4480-ADDF-E1CB6B80CA41}" destId="{AE205212-743A-487C-8ECA-8E48C338EFF1}" srcOrd="0" destOrd="0" presId="urn:microsoft.com/office/officeart/2005/8/layout/default"/>
    <dgm:cxn modelId="{7E2D42AA-669A-4A48-8D7A-9677AC837DC1}" type="presOf" srcId="{1F5E423F-A3FB-4A51-8A76-BC2D69A83361}" destId="{788F2AA3-972E-4CD2-A169-ECA0C4D4EBBE}" srcOrd="0" destOrd="0" presId="urn:microsoft.com/office/officeart/2005/8/layout/default"/>
    <dgm:cxn modelId="{CCCFE2B8-5B18-4F38-A04B-89F833BCEB55}" type="presOf" srcId="{DDCF118D-684B-4C42-B4C9-F5DB746F46CF}" destId="{74755FDB-F26B-46B2-ABCC-1A48AF1F86EF}" srcOrd="0" destOrd="0" presId="urn:microsoft.com/office/officeart/2005/8/layout/default"/>
    <dgm:cxn modelId="{28CAD4B9-B8FB-4569-BEB2-1CFAB04A50D9}" srcId="{1F5E423F-A3FB-4A51-8A76-BC2D69A83361}" destId="{22D0AF9E-FCCC-4980-9929-4934FC95878B}" srcOrd="1" destOrd="0" parTransId="{8E9D28B2-56B2-438D-8296-D027EA5F885F}" sibTransId="{C6281EDA-3D0C-467D-B291-B93311E53305}"/>
    <dgm:cxn modelId="{BDFCFABA-4247-431A-8744-CACD3AB4664E}" srcId="{1F5E423F-A3FB-4A51-8A76-BC2D69A83361}" destId="{63725CE3-8492-4840-BA00-249993B0C68C}" srcOrd="5" destOrd="0" parTransId="{186F18AD-7C79-46E3-904F-2B6C89C92AFB}" sibTransId="{130DF9D8-C9FB-4F31-883B-647BC6B1210D}"/>
    <dgm:cxn modelId="{8C01FBD3-5118-406F-BFFE-C68422E98E25}" type="presOf" srcId="{63725CE3-8492-4840-BA00-249993B0C68C}" destId="{4C295285-A0E2-4C3A-99D8-A7661979F97A}" srcOrd="0" destOrd="0" presId="urn:microsoft.com/office/officeart/2005/8/layout/default"/>
    <dgm:cxn modelId="{1A4DF6D8-5A4D-4A9F-BB97-8B5F697E1563}" srcId="{1F5E423F-A3FB-4A51-8A76-BC2D69A83361}" destId="{C28A523A-74F1-4FDC-B71D-6B0651F58E8B}" srcOrd="2" destOrd="0" parTransId="{A484553F-C568-4785-95B1-711FEAC353F2}" sibTransId="{D0EC663C-D27F-4E42-86EB-B5F0EA1B1128}"/>
    <dgm:cxn modelId="{EBA8FE91-4831-4457-B70F-8B657FBA7B77}" type="presParOf" srcId="{788F2AA3-972E-4CD2-A169-ECA0C4D4EBBE}" destId="{74755FDB-F26B-46B2-ABCC-1A48AF1F86EF}" srcOrd="0" destOrd="0" presId="urn:microsoft.com/office/officeart/2005/8/layout/default"/>
    <dgm:cxn modelId="{4C64DD8D-B41A-45BD-8358-276D81246B2A}" type="presParOf" srcId="{788F2AA3-972E-4CD2-A169-ECA0C4D4EBBE}" destId="{81928A38-BAD8-469A-BA82-17EA0915880C}" srcOrd="1" destOrd="0" presId="urn:microsoft.com/office/officeart/2005/8/layout/default"/>
    <dgm:cxn modelId="{2BD73D80-D56E-4DE7-B788-087EE7B9C07B}" type="presParOf" srcId="{788F2AA3-972E-4CD2-A169-ECA0C4D4EBBE}" destId="{1C0BBBC6-372D-433D-9124-7313070B731C}" srcOrd="2" destOrd="0" presId="urn:microsoft.com/office/officeart/2005/8/layout/default"/>
    <dgm:cxn modelId="{22628C12-FF3E-43B2-BFDE-549C0B3BF9F8}" type="presParOf" srcId="{788F2AA3-972E-4CD2-A169-ECA0C4D4EBBE}" destId="{FC7AEEC6-A00F-44C2-9CD6-F6ACC914DC5B}" srcOrd="3" destOrd="0" presId="urn:microsoft.com/office/officeart/2005/8/layout/default"/>
    <dgm:cxn modelId="{99BE3DF5-9B35-4F05-B71D-17C059EB464D}" type="presParOf" srcId="{788F2AA3-972E-4CD2-A169-ECA0C4D4EBBE}" destId="{A7404BE5-1854-4C50-8BC6-65B01B57FA5C}" srcOrd="4" destOrd="0" presId="urn:microsoft.com/office/officeart/2005/8/layout/default"/>
    <dgm:cxn modelId="{2344BACE-7AB0-4E3A-A732-835749CA9D22}" type="presParOf" srcId="{788F2AA3-972E-4CD2-A169-ECA0C4D4EBBE}" destId="{0DD6077C-A85C-457F-B86F-6A0E887EB8BB}" srcOrd="5" destOrd="0" presId="urn:microsoft.com/office/officeart/2005/8/layout/default"/>
    <dgm:cxn modelId="{463A0D60-7E28-43A5-A280-A0DFB1052B49}" type="presParOf" srcId="{788F2AA3-972E-4CD2-A169-ECA0C4D4EBBE}" destId="{50A21A3E-CDC0-48B3-A981-3794ECAF6272}" srcOrd="6" destOrd="0" presId="urn:microsoft.com/office/officeart/2005/8/layout/default"/>
    <dgm:cxn modelId="{6D6E4306-39C4-4B78-9531-F0F8A902EAB6}" type="presParOf" srcId="{788F2AA3-972E-4CD2-A169-ECA0C4D4EBBE}" destId="{FDE00816-1490-4E3D-94FB-DAF34D264231}" srcOrd="7" destOrd="0" presId="urn:microsoft.com/office/officeart/2005/8/layout/default"/>
    <dgm:cxn modelId="{65EBE5D2-5840-4B44-B906-A225EC072EB1}" type="presParOf" srcId="{788F2AA3-972E-4CD2-A169-ECA0C4D4EBBE}" destId="{AE205212-743A-487C-8ECA-8E48C338EFF1}" srcOrd="8" destOrd="0" presId="urn:microsoft.com/office/officeart/2005/8/layout/default"/>
    <dgm:cxn modelId="{A45CBE79-7C41-4E52-88E1-C5F3389359A7}" type="presParOf" srcId="{788F2AA3-972E-4CD2-A169-ECA0C4D4EBBE}" destId="{305614EA-5EA9-4420-AB52-9452B4B5EAC5}" srcOrd="9" destOrd="0" presId="urn:microsoft.com/office/officeart/2005/8/layout/default"/>
    <dgm:cxn modelId="{EDB3B5CA-5D01-4FE2-AB7E-C446147CD5D3}" type="presParOf" srcId="{788F2AA3-972E-4CD2-A169-ECA0C4D4EBBE}" destId="{4C295285-A0E2-4C3A-99D8-A7661979F97A}"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BCEFA47-CA78-40A1-AF31-73EFF1A5623C}" type="doc">
      <dgm:prSet loTypeId="urn:microsoft.com/office/officeart/2005/8/layout/cycle5" loCatId="cycle" qsTypeId="urn:microsoft.com/office/officeart/2005/8/quickstyle/3d2" qsCatId="3D" csTypeId="urn:microsoft.com/office/officeart/2005/8/colors/accent1_1" csCatId="accent1" phldr="1"/>
      <dgm:spPr/>
      <dgm:t>
        <a:bodyPr/>
        <a:lstStyle/>
        <a:p>
          <a:endParaRPr lang="fr-FR"/>
        </a:p>
      </dgm:t>
    </dgm:pt>
    <dgm:pt modelId="{F6064281-9731-4E76-B743-A9D07A8D0937}">
      <dgm:prSet phldrT="[Texte]"/>
      <dgm:spPr/>
      <dgm:t>
        <a:bodyPr/>
        <a:lstStyle/>
        <a:p>
          <a:r>
            <a:rPr lang="ar-DZ" b="1" dirty="0" err="1"/>
            <a:t>إحترام</a:t>
          </a:r>
          <a:r>
            <a:rPr lang="ar-DZ" b="1" dirty="0"/>
            <a:t> خصوصية المعلومات الرقمية</a:t>
          </a:r>
          <a:endParaRPr lang="fr-FR" b="1" dirty="0"/>
        </a:p>
      </dgm:t>
    </dgm:pt>
    <dgm:pt modelId="{BD373589-A226-4C69-80E1-59C396B14F5A}" type="parTrans" cxnId="{21B44824-A00A-4E70-B3C3-8792EAFED67F}">
      <dgm:prSet/>
      <dgm:spPr/>
      <dgm:t>
        <a:bodyPr/>
        <a:lstStyle/>
        <a:p>
          <a:endParaRPr lang="fr-FR" b="1"/>
        </a:p>
      </dgm:t>
    </dgm:pt>
    <dgm:pt modelId="{A0183694-3A0C-4D7C-B663-8B48114EDC3D}" type="sibTrans" cxnId="{21B44824-A00A-4E70-B3C3-8792EAFED67F}">
      <dgm:prSet/>
      <dgm:spPr/>
      <dgm:t>
        <a:bodyPr/>
        <a:lstStyle/>
        <a:p>
          <a:endParaRPr lang="fr-FR" b="1"/>
        </a:p>
      </dgm:t>
    </dgm:pt>
    <dgm:pt modelId="{C7673649-979A-4F42-87EC-69E8530FF9BF}">
      <dgm:prSet phldrT="[Texte]"/>
      <dgm:spPr/>
      <dgm:t>
        <a:bodyPr/>
        <a:lstStyle/>
        <a:p>
          <a:r>
            <a:rPr lang="ar-DZ" b="1" dirty="0" err="1"/>
            <a:t>إحترام</a:t>
          </a:r>
          <a:r>
            <a:rPr lang="ar-DZ" b="1" dirty="0"/>
            <a:t> الملكية الفكرية الرقمية</a:t>
          </a:r>
          <a:endParaRPr lang="fr-FR" b="1" dirty="0"/>
        </a:p>
      </dgm:t>
    </dgm:pt>
    <dgm:pt modelId="{79C9AE1C-2204-4689-837A-ECA548F585DC}" type="parTrans" cxnId="{D957F8E9-8D52-428F-866C-3312289CD914}">
      <dgm:prSet/>
      <dgm:spPr/>
      <dgm:t>
        <a:bodyPr/>
        <a:lstStyle/>
        <a:p>
          <a:endParaRPr lang="fr-FR" b="1"/>
        </a:p>
      </dgm:t>
    </dgm:pt>
    <dgm:pt modelId="{B7BA10E4-C48F-4918-8594-8A65CD7AA567}" type="sibTrans" cxnId="{D957F8E9-8D52-428F-866C-3312289CD914}">
      <dgm:prSet/>
      <dgm:spPr/>
      <dgm:t>
        <a:bodyPr/>
        <a:lstStyle/>
        <a:p>
          <a:endParaRPr lang="fr-FR" b="1"/>
        </a:p>
      </dgm:t>
    </dgm:pt>
    <dgm:pt modelId="{E63617AD-70EF-4372-B768-DCD07B76ECB8}">
      <dgm:prSet phldrT="[Texte]"/>
      <dgm:spPr/>
      <dgm:t>
        <a:bodyPr/>
        <a:lstStyle/>
        <a:p>
          <a:r>
            <a:rPr lang="ar-DZ" b="1" dirty="0" err="1"/>
            <a:t>إحترام</a:t>
          </a:r>
          <a:r>
            <a:rPr lang="ar-DZ" b="1" dirty="0"/>
            <a:t> الأمانة العلمية</a:t>
          </a:r>
          <a:endParaRPr lang="fr-FR" b="1" dirty="0"/>
        </a:p>
      </dgm:t>
    </dgm:pt>
    <dgm:pt modelId="{59D530ED-3CFB-46F7-A267-FF676ABC8887}" type="parTrans" cxnId="{44C7A858-0E93-4B5F-B845-737711D0842E}">
      <dgm:prSet/>
      <dgm:spPr/>
      <dgm:t>
        <a:bodyPr/>
        <a:lstStyle/>
        <a:p>
          <a:endParaRPr lang="fr-FR" b="1"/>
        </a:p>
      </dgm:t>
    </dgm:pt>
    <dgm:pt modelId="{61BE63F1-DD74-4DAA-A7E4-36F47F360699}" type="sibTrans" cxnId="{44C7A858-0E93-4B5F-B845-737711D0842E}">
      <dgm:prSet/>
      <dgm:spPr/>
      <dgm:t>
        <a:bodyPr/>
        <a:lstStyle/>
        <a:p>
          <a:endParaRPr lang="fr-FR" b="1"/>
        </a:p>
      </dgm:t>
    </dgm:pt>
    <dgm:pt modelId="{42B8681E-E5BC-4260-80E3-259047A42B83}">
      <dgm:prSet phldrT="[Texte]"/>
      <dgm:spPr/>
      <dgm:t>
        <a:bodyPr/>
        <a:lstStyle/>
        <a:p>
          <a:r>
            <a:rPr lang="ar-DZ" b="1" dirty="0"/>
            <a:t>الدقة الرقمية</a:t>
          </a:r>
          <a:endParaRPr lang="fr-FR" b="1" dirty="0"/>
        </a:p>
      </dgm:t>
    </dgm:pt>
    <dgm:pt modelId="{4834210B-0093-47B4-9C66-87B5DA8E72DB}" type="parTrans" cxnId="{DFF78C42-62FD-45E6-A941-BA5968D088D4}">
      <dgm:prSet/>
      <dgm:spPr/>
      <dgm:t>
        <a:bodyPr/>
        <a:lstStyle/>
        <a:p>
          <a:endParaRPr lang="fr-FR" b="1"/>
        </a:p>
      </dgm:t>
    </dgm:pt>
    <dgm:pt modelId="{A27287B0-5898-4763-8D0A-1DD8AF9E9303}" type="sibTrans" cxnId="{DFF78C42-62FD-45E6-A941-BA5968D088D4}">
      <dgm:prSet/>
      <dgm:spPr/>
      <dgm:t>
        <a:bodyPr/>
        <a:lstStyle/>
        <a:p>
          <a:endParaRPr lang="fr-FR" b="1"/>
        </a:p>
      </dgm:t>
    </dgm:pt>
    <dgm:pt modelId="{93E3512F-9000-4A6E-9EE1-0CF6032C9661}">
      <dgm:prSet phldrT="[Texte]"/>
      <dgm:spPr/>
      <dgm:t>
        <a:bodyPr/>
        <a:lstStyle/>
        <a:p>
          <a:r>
            <a:rPr lang="ar-DZ" b="1" dirty="0"/>
            <a:t>السلامة الرقمية</a:t>
          </a:r>
          <a:endParaRPr lang="fr-FR" b="1" dirty="0"/>
        </a:p>
      </dgm:t>
    </dgm:pt>
    <dgm:pt modelId="{3CAC944D-88E3-4BDB-BC62-B4D3B2F0A852}" type="parTrans" cxnId="{4C45B13D-34F9-4EC5-AE1D-0AA5EBF1FB83}">
      <dgm:prSet/>
      <dgm:spPr/>
      <dgm:t>
        <a:bodyPr/>
        <a:lstStyle/>
        <a:p>
          <a:endParaRPr lang="fr-FR" b="1"/>
        </a:p>
      </dgm:t>
    </dgm:pt>
    <dgm:pt modelId="{B15171BE-8DAC-46FF-B778-21F3D94012BD}" type="sibTrans" cxnId="{4C45B13D-34F9-4EC5-AE1D-0AA5EBF1FB83}">
      <dgm:prSet/>
      <dgm:spPr/>
      <dgm:t>
        <a:bodyPr/>
        <a:lstStyle/>
        <a:p>
          <a:endParaRPr lang="fr-FR" b="1"/>
        </a:p>
      </dgm:t>
    </dgm:pt>
    <dgm:pt modelId="{B196595D-CD4A-4AE9-86CD-8AF135759685}">
      <dgm:prSet phldrT="[Texte]"/>
      <dgm:spPr/>
      <dgm:t>
        <a:bodyPr/>
        <a:lstStyle/>
        <a:p>
          <a:r>
            <a:rPr lang="ar-DZ" b="1" dirty="0" err="1"/>
            <a:t>إحترم</a:t>
          </a:r>
          <a:r>
            <a:rPr lang="ar-DZ" b="1" dirty="0"/>
            <a:t> حرية الرأي والتعبير الرقميين</a:t>
          </a:r>
          <a:endParaRPr lang="fr-FR" b="1" dirty="0"/>
        </a:p>
      </dgm:t>
    </dgm:pt>
    <dgm:pt modelId="{E6BC285B-D09A-43A0-AFC6-F18F2A4AB555}" type="parTrans" cxnId="{FEFD28AD-FA15-4C49-94C0-AACC6CD250AD}">
      <dgm:prSet/>
      <dgm:spPr/>
      <dgm:t>
        <a:bodyPr/>
        <a:lstStyle/>
        <a:p>
          <a:endParaRPr lang="fr-FR" b="1"/>
        </a:p>
      </dgm:t>
    </dgm:pt>
    <dgm:pt modelId="{0C140485-3C36-4A36-B479-47CBB9911FF3}" type="sibTrans" cxnId="{FEFD28AD-FA15-4C49-94C0-AACC6CD250AD}">
      <dgm:prSet/>
      <dgm:spPr/>
      <dgm:t>
        <a:bodyPr/>
        <a:lstStyle/>
        <a:p>
          <a:endParaRPr lang="fr-FR" b="1"/>
        </a:p>
      </dgm:t>
    </dgm:pt>
    <dgm:pt modelId="{E1AFC761-4FC5-4A19-978F-E5DF30DFFC31}" type="pres">
      <dgm:prSet presAssocID="{3BCEFA47-CA78-40A1-AF31-73EFF1A5623C}" presName="cycle" presStyleCnt="0">
        <dgm:presLayoutVars>
          <dgm:dir val="rev"/>
          <dgm:resizeHandles val="exact"/>
        </dgm:presLayoutVars>
      </dgm:prSet>
      <dgm:spPr/>
    </dgm:pt>
    <dgm:pt modelId="{4D4423FB-F034-41D6-B5D1-A8A035A556E0}" type="pres">
      <dgm:prSet presAssocID="{F6064281-9731-4E76-B743-A9D07A8D0937}" presName="node" presStyleLbl="node1" presStyleIdx="0" presStyleCnt="6" custScaleX="166826" custScaleY="122801">
        <dgm:presLayoutVars>
          <dgm:bulletEnabled val="1"/>
        </dgm:presLayoutVars>
      </dgm:prSet>
      <dgm:spPr/>
    </dgm:pt>
    <dgm:pt modelId="{D3AD00A9-462E-46AC-8275-180F385FE584}" type="pres">
      <dgm:prSet presAssocID="{F6064281-9731-4E76-B743-A9D07A8D0937}" presName="spNode" presStyleCnt="0"/>
      <dgm:spPr/>
    </dgm:pt>
    <dgm:pt modelId="{D7D864E3-2292-4BC9-96A6-61D2A55F8D83}" type="pres">
      <dgm:prSet presAssocID="{A0183694-3A0C-4D7C-B663-8B48114EDC3D}" presName="sibTrans" presStyleLbl="sibTrans1D1" presStyleIdx="0" presStyleCnt="6"/>
      <dgm:spPr/>
    </dgm:pt>
    <dgm:pt modelId="{3C975E0E-7306-46AA-8A8A-A642B5329B9C}" type="pres">
      <dgm:prSet presAssocID="{C7673649-979A-4F42-87EC-69E8530FF9BF}" presName="node" presStyleLbl="node1" presStyleIdx="1" presStyleCnt="6" custScaleX="166826" custScaleY="122801" custRadScaleRad="159080" custRadScaleInc="-77643">
        <dgm:presLayoutVars>
          <dgm:bulletEnabled val="1"/>
        </dgm:presLayoutVars>
      </dgm:prSet>
      <dgm:spPr/>
    </dgm:pt>
    <dgm:pt modelId="{A0F80478-5DD4-4B42-8286-67566DA9CDCC}" type="pres">
      <dgm:prSet presAssocID="{C7673649-979A-4F42-87EC-69E8530FF9BF}" presName="spNode" presStyleCnt="0"/>
      <dgm:spPr/>
    </dgm:pt>
    <dgm:pt modelId="{8774E85C-776A-4338-B416-90EFF49A4B9D}" type="pres">
      <dgm:prSet presAssocID="{B7BA10E4-C48F-4918-8594-8A65CD7AA567}" presName="sibTrans" presStyleLbl="sibTrans1D1" presStyleIdx="1" presStyleCnt="6"/>
      <dgm:spPr/>
    </dgm:pt>
    <dgm:pt modelId="{36A9B34C-201B-43BC-8241-BAF7E52D7D65}" type="pres">
      <dgm:prSet presAssocID="{E63617AD-70EF-4372-B768-DCD07B76ECB8}" presName="node" presStyleLbl="node1" presStyleIdx="2" presStyleCnt="6" custScaleX="166826" custScaleY="122801" custRadScaleRad="166468" custRadScaleInc="44929">
        <dgm:presLayoutVars>
          <dgm:bulletEnabled val="1"/>
        </dgm:presLayoutVars>
      </dgm:prSet>
      <dgm:spPr/>
    </dgm:pt>
    <dgm:pt modelId="{FD688F0D-BADB-44D1-BDB9-93928F0B4BD2}" type="pres">
      <dgm:prSet presAssocID="{E63617AD-70EF-4372-B768-DCD07B76ECB8}" presName="spNode" presStyleCnt="0"/>
      <dgm:spPr/>
    </dgm:pt>
    <dgm:pt modelId="{8E7FB6D0-C3A3-4EFF-BEC4-8B36D4BD60F3}" type="pres">
      <dgm:prSet presAssocID="{61BE63F1-DD74-4DAA-A7E4-36F47F360699}" presName="sibTrans" presStyleLbl="sibTrans1D1" presStyleIdx="2" presStyleCnt="6"/>
      <dgm:spPr/>
    </dgm:pt>
    <dgm:pt modelId="{D7308E4F-E903-4621-91D3-015094092897}" type="pres">
      <dgm:prSet presAssocID="{42B8681E-E5BC-4260-80E3-259047A42B83}" presName="node" presStyleLbl="node1" presStyleIdx="3" presStyleCnt="6" custScaleX="166826" custScaleY="122801">
        <dgm:presLayoutVars>
          <dgm:bulletEnabled val="1"/>
        </dgm:presLayoutVars>
      </dgm:prSet>
      <dgm:spPr/>
    </dgm:pt>
    <dgm:pt modelId="{AC04361E-7D1B-4B99-AB0D-E99D3127CEAD}" type="pres">
      <dgm:prSet presAssocID="{42B8681E-E5BC-4260-80E3-259047A42B83}" presName="spNode" presStyleCnt="0"/>
      <dgm:spPr/>
    </dgm:pt>
    <dgm:pt modelId="{37895AC2-969B-4585-95C2-59B0FFB6BC81}" type="pres">
      <dgm:prSet presAssocID="{A27287B0-5898-4763-8D0A-1DD8AF9E9303}" presName="sibTrans" presStyleLbl="sibTrans1D1" presStyleIdx="3" presStyleCnt="6"/>
      <dgm:spPr/>
    </dgm:pt>
    <dgm:pt modelId="{E43DE57B-6316-4DA0-98B2-0F2CA8C40489}" type="pres">
      <dgm:prSet presAssocID="{93E3512F-9000-4A6E-9EE1-0CF6032C9661}" presName="node" presStyleLbl="node1" presStyleIdx="4" presStyleCnt="6" custScaleX="166826" custScaleY="122801" custRadScaleRad="146541" custRadScaleInc="-45652">
        <dgm:presLayoutVars>
          <dgm:bulletEnabled val="1"/>
        </dgm:presLayoutVars>
      </dgm:prSet>
      <dgm:spPr/>
    </dgm:pt>
    <dgm:pt modelId="{105072C3-B032-4E75-A285-0AAC849B6F2B}" type="pres">
      <dgm:prSet presAssocID="{93E3512F-9000-4A6E-9EE1-0CF6032C9661}" presName="spNode" presStyleCnt="0"/>
      <dgm:spPr/>
    </dgm:pt>
    <dgm:pt modelId="{0858F8FA-B345-43F9-AF4C-DD106BEBDF94}" type="pres">
      <dgm:prSet presAssocID="{B15171BE-8DAC-46FF-B778-21F3D94012BD}" presName="sibTrans" presStyleLbl="sibTrans1D1" presStyleIdx="4" presStyleCnt="6"/>
      <dgm:spPr/>
    </dgm:pt>
    <dgm:pt modelId="{4EA713D1-BE85-473B-9D30-53C9DDCAA0BC}" type="pres">
      <dgm:prSet presAssocID="{B196595D-CD4A-4AE9-86CD-8AF135759685}" presName="node" presStyleLbl="node1" presStyleIdx="5" presStyleCnt="6" custScaleX="166826" custScaleY="122801" custRadScaleRad="146139" custRadScaleInc="55689">
        <dgm:presLayoutVars>
          <dgm:bulletEnabled val="1"/>
        </dgm:presLayoutVars>
      </dgm:prSet>
      <dgm:spPr/>
    </dgm:pt>
    <dgm:pt modelId="{2D10F2BD-3CBA-48DF-9ECA-DE8AD779EC06}" type="pres">
      <dgm:prSet presAssocID="{B196595D-CD4A-4AE9-86CD-8AF135759685}" presName="spNode" presStyleCnt="0"/>
      <dgm:spPr/>
    </dgm:pt>
    <dgm:pt modelId="{7167F40D-7484-4BAB-ABDD-3338F81DDC79}" type="pres">
      <dgm:prSet presAssocID="{0C140485-3C36-4A36-B479-47CBB9911FF3}" presName="sibTrans" presStyleLbl="sibTrans1D1" presStyleIdx="5" presStyleCnt="6"/>
      <dgm:spPr/>
    </dgm:pt>
  </dgm:ptLst>
  <dgm:cxnLst>
    <dgm:cxn modelId="{21B44824-A00A-4E70-B3C3-8792EAFED67F}" srcId="{3BCEFA47-CA78-40A1-AF31-73EFF1A5623C}" destId="{F6064281-9731-4E76-B743-A9D07A8D0937}" srcOrd="0" destOrd="0" parTransId="{BD373589-A226-4C69-80E1-59C396B14F5A}" sibTransId="{A0183694-3A0C-4D7C-B663-8B48114EDC3D}"/>
    <dgm:cxn modelId="{8635C924-AE2F-47EF-B06D-CA4B968C844B}" type="presOf" srcId="{C7673649-979A-4F42-87EC-69E8530FF9BF}" destId="{3C975E0E-7306-46AA-8A8A-A642B5329B9C}" srcOrd="0" destOrd="0" presId="urn:microsoft.com/office/officeart/2005/8/layout/cycle5"/>
    <dgm:cxn modelId="{CD291027-F10E-43CC-9618-FFD0BB656629}" type="presOf" srcId="{F6064281-9731-4E76-B743-A9D07A8D0937}" destId="{4D4423FB-F034-41D6-B5D1-A8A035A556E0}" srcOrd="0" destOrd="0" presId="urn:microsoft.com/office/officeart/2005/8/layout/cycle5"/>
    <dgm:cxn modelId="{031FB129-4639-4713-838D-5F70F553CE4E}" type="presOf" srcId="{3BCEFA47-CA78-40A1-AF31-73EFF1A5623C}" destId="{E1AFC761-4FC5-4A19-978F-E5DF30DFFC31}" srcOrd="0" destOrd="0" presId="urn:microsoft.com/office/officeart/2005/8/layout/cycle5"/>
    <dgm:cxn modelId="{ED86A32A-0712-4870-889D-E2EA540FB464}" type="presOf" srcId="{E63617AD-70EF-4372-B768-DCD07B76ECB8}" destId="{36A9B34C-201B-43BC-8241-BAF7E52D7D65}" srcOrd="0" destOrd="0" presId="urn:microsoft.com/office/officeart/2005/8/layout/cycle5"/>
    <dgm:cxn modelId="{4C45B13D-34F9-4EC5-AE1D-0AA5EBF1FB83}" srcId="{3BCEFA47-CA78-40A1-AF31-73EFF1A5623C}" destId="{93E3512F-9000-4A6E-9EE1-0CF6032C9661}" srcOrd="4" destOrd="0" parTransId="{3CAC944D-88E3-4BDB-BC62-B4D3B2F0A852}" sibTransId="{B15171BE-8DAC-46FF-B778-21F3D94012BD}"/>
    <dgm:cxn modelId="{97830F41-521F-4BED-A98B-E690C602354B}" type="presOf" srcId="{B196595D-CD4A-4AE9-86CD-8AF135759685}" destId="{4EA713D1-BE85-473B-9D30-53C9DDCAA0BC}" srcOrd="0" destOrd="0" presId="urn:microsoft.com/office/officeart/2005/8/layout/cycle5"/>
    <dgm:cxn modelId="{DFF78C42-62FD-45E6-A941-BA5968D088D4}" srcId="{3BCEFA47-CA78-40A1-AF31-73EFF1A5623C}" destId="{42B8681E-E5BC-4260-80E3-259047A42B83}" srcOrd="3" destOrd="0" parTransId="{4834210B-0093-47B4-9C66-87B5DA8E72DB}" sibTransId="{A27287B0-5898-4763-8D0A-1DD8AF9E9303}"/>
    <dgm:cxn modelId="{A1CD8970-D52F-4338-B697-1971FC3887DD}" type="presOf" srcId="{B7BA10E4-C48F-4918-8594-8A65CD7AA567}" destId="{8774E85C-776A-4338-B416-90EFF49A4B9D}" srcOrd="0" destOrd="0" presId="urn:microsoft.com/office/officeart/2005/8/layout/cycle5"/>
    <dgm:cxn modelId="{7642AD71-1AFD-4CF2-B588-3EFBA0C88EFF}" type="presOf" srcId="{93E3512F-9000-4A6E-9EE1-0CF6032C9661}" destId="{E43DE57B-6316-4DA0-98B2-0F2CA8C40489}" srcOrd="0" destOrd="0" presId="urn:microsoft.com/office/officeart/2005/8/layout/cycle5"/>
    <dgm:cxn modelId="{DDD0A674-A389-4764-838B-54083DE3DAAC}" type="presOf" srcId="{A27287B0-5898-4763-8D0A-1DD8AF9E9303}" destId="{37895AC2-969B-4585-95C2-59B0FFB6BC81}" srcOrd="0" destOrd="0" presId="urn:microsoft.com/office/officeart/2005/8/layout/cycle5"/>
    <dgm:cxn modelId="{44C7A858-0E93-4B5F-B845-737711D0842E}" srcId="{3BCEFA47-CA78-40A1-AF31-73EFF1A5623C}" destId="{E63617AD-70EF-4372-B768-DCD07B76ECB8}" srcOrd="2" destOrd="0" parTransId="{59D530ED-3CFB-46F7-A267-FF676ABC8887}" sibTransId="{61BE63F1-DD74-4DAA-A7E4-36F47F360699}"/>
    <dgm:cxn modelId="{DE2E52A2-AD31-4501-9EE4-2F27BE7CEB1F}" type="presOf" srcId="{0C140485-3C36-4A36-B479-47CBB9911FF3}" destId="{7167F40D-7484-4BAB-ABDD-3338F81DDC79}" srcOrd="0" destOrd="0" presId="urn:microsoft.com/office/officeart/2005/8/layout/cycle5"/>
    <dgm:cxn modelId="{7BCB72A7-7141-463D-96C9-7DBEC57DB009}" type="presOf" srcId="{42B8681E-E5BC-4260-80E3-259047A42B83}" destId="{D7308E4F-E903-4621-91D3-015094092897}" srcOrd="0" destOrd="0" presId="urn:microsoft.com/office/officeart/2005/8/layout/cycle5"/>
    <dgm:cxn modelId="{FEFD28AD-FA15-4C49-94C0-AACC6CD250AD}" srcId="{3BCEFA47-CA78-40A1-AF31-73EFF1A5623C}" destId="{B196595D-CD4A-4AE9-86CD-8AF135759685}" srcOrd="5" destOrd="0" parTransId="{E6BC285B-D09A-43A0-AFC6-F18F2A4AB555}" sibTransId="{0C140485-3C36-4A36-B479-47CBB9911FF3}"/>
    <dgm:cxn modelId="{4A0EF1BF-0020-47C5-A124-18EF8471B883}" type="presOf" srcId="{61BE63F1-DD74-4DAA-A7E4-36F47F360699}" destId="{8E7FB6D0-C3A3-4EFF-BEC4-8B36D4BD60F3}" srcOrd="0" destOrd="0" presId="urn:microsoft.com/office/officeart/2005/8/layout/cycle5"/>
    <dgm:cxn modelId="{8D6226CC-5B4C-4531-8EEB-3BBC6EB4E808}" type="presOf" srcId="{A0183694-3A0C-4D7C-B663-8B48114EDC3D}" destId="{D7D864E3-2292-4BC9-96A6-61D2A55F8D83}" srcOrd="0" destOrd="0" presId="urn:microsoft.com/office/officeart/2005/8/layout/cycle5"/>
    <dgm:cxn modelId="{D957F8E9-8D52-428F-866C-3312289CD914}" srcId="{3BCEFA47-CA78-40A1-AF31-73EFF1A5623C}" destId="{C7673649-979A-4F42-87EC-69E8530FF9BF}" srcOrd="1" destOrd="0" parTransId="{79C9AE1C-2204-4689-837A-ECA548F585DC}" sibTransId="{B7BA10E4-C48F-4918-8594-8A65CD7AA567}"/>
    <dgm:cxn modelId="{A1603BFD-00F1-4F6A-8B20-78B0C98BA990}" type="presOf" srcId="{B15171BE-8DAC-46FF-B778-21F3D94012BD}" destId="{0858F8FA-B345-43F9-AF4C-DD106BEBDF94}" srcOrd="0" destOrd="0" presId="urn:microsoft.com/office/officeart/2005/8/layout/cycle5"/>
    <dgm:cxn modelId="{D46B8109-EE8C-4118-8582-84974BE6AD03}" type="presParOf" srcId="{E1AFC761-4FC5-4A19-978F-E5DF30DFFC31}" destId="{4D4423FB-F034-41D6-B5D1-A8A035A556E0}" srcOrd="0" destOrd="0" presId="urn:microsoft.com/office/officeart/2005/8/layout/cycle5"/>
    <dgm:cxn modelId="{0F073DF6-9228-45F2-952A-CE731D7FC196}" type="presParOf" srcId="{E1AFC761-4FC5-4A19-978F-E5DF30DFFC31}" destId="{D3AD00A9-462E-46AC-8275-180F385FE584}" srcOrd="1" destOrd="0" presId="urn:microsoft.com/office/officeart/2005/8/layout/cycle5"/>
    <dgm:cxn modelId="{1BC45225-0FFB-4662-9900-99918E0BEB0C}" type="presParOf" srcId="{E1AFC761-4FC5-4A19-978F-E5DF30DFFC31}" destId="{D7D864E3-2292-4BC9-96A6-61D2A55F8D83}" srcOrd="2" destOrd="0" presId="urn:microsoft.com/office/officeart/2005/8/layout/cycle5"/>
    <dgm:cxn modelId="{E07BB122-26BF-4E6A-B06D-50944E77704A}" type="presParOf" srcId="{E1AFC761-4FC5-4A19-978F-E5DF30DFFC31}" destId="{3C975E0E-7306-46AA-8A8A-A642B5329B9C}" srcOrd="3" destOrd="0" presId="urn:microsoft.com/office/officeart/2005/8/layout/cycle5"/>
    <dgm:cxn modelId="{CE355426-1217-4618-9A9C-99DD17F00D53}" type="presParOf" srcId="{E1AFC761-4FC5-4A19-978F-E5DF30DFFC31}" destId="{A0F80478-5DD4-4B42-8286-67566DA9CDCC}" srcOrd="4" destOrd="0" presId="urn:microsoft.com/office/officeart/2005/8/layout/cycle5"/>
    <dgm:cxn modelId="{E4B6C9F6-5742-4CD7-B58C-76E705906DB6}" type="presParOf" srcId="{E1AFC761-4FC5-4A19-978F-E5DF30DFFC31}" destId="{8774E85C-776A-4338-B416-90EFF49A4B9D}" srcOrd="5" destOrd="0" presId="urn:microsoft.com/office/officeart/2005/8/layout/cycle5"/>
    <dgm:cxn modelId="{F40CF732-28F4-4296-978A-DEB9D4C27C78}" type="presParOf" srcId="{E1AFC761-4FC5-4A19-978F-E5DF30DFFC31}" destId="{36A9B34C-201B-43BC-8241-BAF7E52D7D65}" srcOrd="6" destOrd="0" presId="urn:microsoft.com/office/officeart/2005/8/layout/cycle5"/>
    <dgm:cxn modelId="{96740817-DFF8-474B-8160-45DB6771248B}" type="presParOf" srcId="{E1AFC761-4FC5-4A19-978F-E5DF30DFFC31}" destId="{FD688F0D-BADB-44D1-BDB9-93928F0B4BD2}" srcOrd="7" destOrd="0" presId="urn:microsoft.com/office/officeart/2005/8/layout/cycle5"/>
    <dgm:cxn modelId="{FD2F7942-06E9-4DAE-8733-64C2686F8C13}" type="presParOf" srcId="{E1AFC761-4FC5-4A19-978F-E5DF30DFFC31}" destId="{8E7FB6D0-C3A3-4EFF-BEC4-8B36D4BD60F3}" srcOrd="8" destOrd="0" presId="urn:microsoft.com/office/officeart/2005/8/layout/cycle5"/>
    <dgm:cxn modelId="{F11EB063-8758-4980-8F6F-51B83082820F}" type="presParOf" srcId="{E1AFC761-4FC5-4A19-978F-E5DF30DFFC31}" destId="{D7308E4F-E903-4621-91D3-015094092897}" srcOrd="9" destOrd="0" presId="urn:microsoft.com/office/officeart/2005/8/layout/cycle5"/>
    <dgm:cxn modelId="{56FB1D12-2C46-4FCA-94A4-EDCA20BB92F8}" type="presParOf" srcId="{E1AFC761-4FC5-4A19-978F-E5DF30DFFC31}" destId="{AC04361E-7D1B-4B99-AB0D-E99D3127CEAD}" srcOrd="10" destOrd="0" presId="urn:microsoft.com/office/officeart/2005/8/layout/cycle5"/>
    <dgm:cxn modelId="{406C6499-F260-48A1-BC3D-0508FD1D30A6}" type="presParOf" srcId="{E1AFC761-4FC5-4A19-978F-E5DF30DFFC31}" destId="{37895AC2-969B-4585-95C2-59B0FFB6BC81}" srcOrd="11" destOrd="0" presId="urn:microsoft.com/office/officeart/2005/8/layout/cycle5"/>
    <dgm:cxn modelId="{425F9B89-E88C-4F08-AA20-49EC77C89F04}" type="presParOf" srcId="{E1AFC761-4FC5-4A19-978F-E5DF30DFFC31}" destId="{E43DE57B-6316-4DA0-98B2-0F2CA8C40489}" srcOrd="12" destOrd="0" presId="urn:microsoft.com/office/officeart/2005/8/layout/cycle5"/>
    <dgm:cxn modelId="{63D1E096-7D71-49FB-8D7F-6442322553BE}" type="presParOf" srcId="{E1AFC761-4FC5-4A19-978F-E5DF30DFFC31}" destId="{105072C3-B032-4E75-A285-0AAC849B6F2B}" srcOrd="13" destOrd="0" presId="urn:microsoft.com/office/officeart/2005/8/layout/cycle5"/>
    <dgm:cxn modelId="{1D98B5C7-8EBE-4ACB-A05E-EC871C118F14}" type="presParOf" srcId="{E1AFC761-4FC5-4A19-978F-E5DF30DFFC31}" destId="{0858F8FA-B345-43F9-AF4C-DD106BEBDF94}" srcOrd="14" destOrd="0" presId="urn:microsoft.com/office/officeart/2005/8/layout/cycle5"/>
    <dgm:cxn modelId="{B51061E2-1AD0-4567-9115-1BD61BE63D0D}" type="presParOf" srcId="{E1AFC761-4FC5-4A19-978F-E5DF30DFFC31}" destId="{4EA713D1-BE85-473B-9D30-53C9DDCAA0BC}" srcOrd="15" destOrd="0" presId="urn:microsoft.com/office/officeart/2005/8/layout/cycle5"/>
    <dgm:cxn modelId="{1729D65A-D884-4725-BF83-0E66EF2ED927}" type="presParOf" srcId="{E1AFC761-4FC5-4A19-978F-E5DF30DFFC31}" destId="{2D10F2BD-3CBA-48DF-9ECA-DE8AD779EC06}" srcOrd="16" destOrd="0" presId="urn:microsoft.com/office/officeart/2005/8/layout/cycle5"/>
    <dgm:cxn modelId="{B564A459-9775-45CA-A678-2AEE8260FAFF}" type="presParOf" srcId="{E1AFC761-4FC5-4A19-978F-E5DF30DFFC31}" destId="{7167F40D-7484-4BAB-ABDD-3338F81DDC79}" srcOrd="17"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AFC3DA-DA2D-429E-9D61-143604D1DE07}">
      <dsp:nvSpPr>
        <dsp:cNvPr id="0" name=""/>
        <dsp:cNvSpPr/>
      </dsp:nvSpPr>
      <dsp:spPr>
        <a:xfrm>
          <a:off x="5250902" y="154"/>
          <a:ext cx="2270783" cy="1362470"/>
        </a:xfrm>
        <a:prstGeom prst="rect">
          <a:avLst/>
        </a:prstGeom>
        <a:solidFill>
          <a:schemeClr val="accent1">
            <a:hueOff val="0"/>
            <a:satOff val="0"/>
            <a:lumOff val="0"/>
            <a:alphaOff val="0"/>
          </a:schemeClr>
        </a:solidFill>
        <a:ln>
          <a:noFill/>
        </a:ln>
        <a:effectLst>
          <a:outerShdw blurRad="50800" dist="20000" dir="5400000" rotWithShape="0">
            <a:srgbClr val="000000">
              <a:alpha val="42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ar-SA" sz="1900" b="1" kern="1200" dirty="0">
              <a:solidFill>
                <a:schemeClr val="tx1"/>
              </a:solidFill>
            </a:rPr>
            <a:t>تساعد الفرد في بناء حياته وتشكيل شخصيته المهنية</a:t>
          </a:r>
          <a:endParaRPr lang="en-US" sz="1900" b="1" kern="1200" dirty="0">
            <a:solidFill>
              <a:schemeClr val="tx1"/>
            </a:solidFill>
          </a:endParaRPr>
        </a:p>
      </dsp:txBody>
      <dsp:txXfrm>
        <a:off x="5250902" y="154"/>
        <a:ext cx="2270783" cy="1362470"/>
      </dsp:txXfrm>
    </dsp:sp>
    <dsp:sp modelId="{2D7A6F5D-08AF-46AB-870C-7FCCECE9E395}">
      <dsp:nvSpPr>
        <dsp:cNvPr id="0" name=""/>
        <dsp:cNvSpPr/>
      </dsp:nvSpPr>
      <dsp:spPr>
        <a:xfrm>
          <a:off x="2753040" y="154"/>
          <a:ext cx="2270783" cy="1362470"/>
        </a:xfrm>
        <a:prstGeom prst="rect">
          <a:avLst/>
        </a:prstGeom>
        <a:solidFill>
          <a:schemeClr val="accent1">
            <a:hueOff val="0"/>
            <a:satOff val="0"/>
            <a:lumOff val="0"/>
            <a:alphaOff val="0"/>
          </a:schemeClr>
        </a:solidFill>
        <a:ln>
          <a:noFill/>
        </a:ln>
        <a:effectLst>
          <a:outerShdw blurRad="50800" dist="20000" dir="5400000" rotWithShape="0">
            <a:srgbClr val="000000">
              <a:alpha val="42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ar-SA" sz="1900" b="1" kern="1200" dirty="0">
              <a:solidFill>
                <a:schemeClr val="tx1"/>
              </a:solidFill>
            </a:rPr>
            <a:t>المعيار الذي يحكم تصرفات الإنسان في حياته العامة وتضبط سلوكه وتوجيهاته</a:t>
          </a:r>
          <a:endParaRPr lang="en-US" sz="1900" b="1" kern="1200" dirty="0">
            <a:solidFill>
              <a:schemeClr val="tx1"/>
            </a:solidFill>
          </a:endParaRPr>
        </a:p>
      </dsp:txBody>
      <dsp:txXfrm>
        <a:off x="2753040" y="154"/>
        <a:ext cx="2270783" cy="1362470"/>
      </dsp:txXfrm>
    </dsp:sp>
    <dsp:sp modelId="{DD31C5B4-24E0-4FE0-AF51-0B5A5C178706}">
      <dsp:nvSpPr>
        <dsp:cNvPr id="0" name=""/>
        <dsp:cNvSpPr/>
      </dsp:nvSpPr>
      <dsp:spPr>
        <a:xfrm>
          <a:off x="255178" y="154"/>
          <a:ext cx="2270783" cy="1362470"/>
        </a:xfrm>
        <a:prstGeom prst="rect">
          <a:avLst/>
        </a:prstGeom>
        <a:solidFill>
          <a:schemeClr val="accent1">
            <a:hueOff val="0"/>
            <a:satOff val="0"/>
            <a:lumOff val="0"/>
            <a:alphaOff val="0"/>
          </a:schemeClr>
        </a:solidFill>
        <a:ln>
          <a:noFill/>
        </a:ln>
        <a:effectLst>
          <a:outerShdw blurRad="50800" dist="20000" dir="5400000" rotWithShape="0">
            <a:srgbClr val="000000">
              <a:alpha val="42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ar-SA" sz="1900" b="1" kern="1200" dirty="0">
              <a:solidFill>
                <a:schemeClr val="tx1"/>
              </a:solidFill>
            </a:rPr>
            <a:t>تمثل أحكاما معيارية في تقييم </a:t>
          </a:r>
          <a:r>
            <a:rPr lang="ar-DZ" sz="1900" b="1" kern="1200" dirty="0">
              <a:solidFill>
                <a:schemeClr val="tx1"/>
              </a:solidFill>
            </a:rPr>
            <a:t>ال</a:t>
          </a:r>
          <a:r>
            <a:rPr lang="ar-SA" sz="1900" b="1" kern="1200" dirty="0">
              <a:solidFill>
                <a:schemeClr val="tx1"/>
              </a:solidFill>
            </a:rPr>
            <a:t>سلوك في بعض المواقف والتصرفات </a:t>
          </a:r>
          <a:endParaRPr lang="en-US" sz="1900" b="1" kern="1200" dirty="0">
            <a:solidFill>
              <a:schemeClr val="tx1"/>
            </a:solidFill>
          </a:endParaRPr>
        </a:p>
      </dsp:txBody>
      <dsp:txXfrm>
        <a:off x="255178" y="154"/>
        <a:ext cx="2270783" cy="1362470"/>
      </dsp:txXfrm>
    </dsp:sp>
    <dsp:sp modelId="{7A4FF919-7A72-41B5-B75B-447FB151613F}">
      <dsp:nvSpPr>
        <dsp:cNvPr id="0" name=""/>
        <dsp:cNvSpPr/>
      </dsp:nvSpPr>
      <dsp:spPr>
        <a:xfrm>
          <a:off x="4001971" y="1589703"/>
          <a:ext cx="2270783" cy="1362470"/>
        </a:xfrm>
        <a:prstGeom prst="rect">
          <a:avLst/>
        </a:prstGeom>
        <a:solidFill>
          <a:schemeClr val="accent1">
            <a:hueOff val="0"/>
            <a:satOff val="0"/>
            <a:lumOff val="0"/>
            <a:alphaOff val="0"/>
          </a:schemeClr>
        </a:solidFill>
        <a:ln>
          <a:noFill/>
        </a:ln>
        <a:effectLst>
          <a:outerShdw blurRad="50800" dist="20000" dir="5400000" rotWithShape="0">
            <a:srgbClr val="000000">
              <a:alpha val="42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ar-SA" sz="1900" b="1" kern="1200" dirty="0">
              <a:solidFill>
                <a:schemeClr val="tx1"/>
              </a:solidFill>
            </a:rPr>
            <a:t>الوقاية الفرد من الانحراف وتدعم ثقة الفرد بنفسه وثقته بالمنظمة والمجتمع</a:t>
          </a:r>
          <a:endParaRPr lang="en-US" sz="1900" b="1" kern="1200" dirty="0">
            <a:solidFill>
              <a:schemeClr val="tx1"/>
            </a:solidFill>
          </a:endParaRPr>
        </a:p>
      </dsp:txBody>
      <dsp:txXfrm>
        <a:off x="4001971" y="1589703"/>
        <a:ext cx="2270783" cy="1362470"/>
      </dsp:txXfrm>
    </dsp:sp>
    <dsp:sp modelId="{44C7698F-871E-4F3D-8C4D-9CE5272B3E7B}">
      <dsp:nvSpPr>
        <dsp:cNvPr id="0" name=""/>
        <dsp:cNvSpPr/>
      </dsp:nvSpPr>
      <dsp:spPr>
        <a:xfrm>
          <a:off x="1504109" y="1589703"/>
          <a:ext cx="2270783" cy="1362470"/>
        </a:xfrm>
        <a:prstGeom prst="rect">
          <a:avLst/>
        </a:prstGeom>
        <a:solidFill>
          <a:schemeClr val="accent1">
            <a:hueOff val="0"/>
            <a:satOff val="0"/>
            <a:lumOff val="0"/>
            <a:alphaOff val="0"/>
          </a:schemeClr>
        </a:solidFill>
        <a:ln>
          <a:noFill/>
        </a:ln>
        <a:effectLst>
          <a:outerShdw blurRad="50800" dist="20000" dir="5400000" rotWithShape="0">
            <a:srgbClr val="000000">
              <a:alpha val="42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1">
            <a:lnSpc>
              <a:spcPct val="90000"/>
            </a:lnSpc>
            <a:spcBef>
              <a:spcPct val="0"/>
            </a:spcBef>
            <a:spcAft>
              <a:spcPct val="35000"/>
            </a:spcAft>
            <a:buNone/>
          </a:pPr>
          <a:r>
            <a:rPr lang="ar-DZ" sz="1900" b="1" kern="1200" dirty="0">
              <a:solidFill>
                <a:schemeClr val="tx1"/>
              </a:solidFill>
            </a:rPr>
            <a:t>تساعد في </a:t>
          </a:r>
          <a:r>
            <a:rPr lang="ar-SA" sz="1900" b="1" kern="1200" dirty="0">
              <a:solidFill>
                <a:schemeClr val="tx1"/>
              </a:solidFill>
            </a:rPr>
            <a:t>اتخاذ القرارات عن الأفراد كما أن لها دور في حل الخلافات، والتزامات القائمة بين الأفراد.</a:t>
          </a:r>
          <a:endParaRPr lang="en-US" sz="1900" b="1" kern="1200" dirty="0">
            <a:solidFill>
              <a:schemeClr val="tx1"/>
            </a:solidFill>
          </a:endParaRPr>
        </a:p>
      </dsp:txBody>
      <dsp:txXfrm>
        <a:off x="1504109" y="1589703"/>
        <a:ext cx="2270783" cy="13624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002F1C-F5D0-46C5-9172-2D19B21B1B37}">
      <dsp:nvSpPr>
        <dsp:cNvPr id="0" name=""/>
        <dsp:cNvSpPr/>
      </dsp:nvSpPr>
      <dsp:spPr>
        <a:xfrm>
          <a:off x="5150653" y="745"/>
          <a:ext cx="2103702" cy="1262221"/>
        </a:xfrm>
        <a:prstGeom prst="rect">
          <a:avLst/>
        </a:prstGeom>
        <a:gradFill rotWithShape="0">
          <a:gsLst>
            <a:gs pos="0">
              <a:schemeClr val="accent1">
                <a:alpha val="90000"/>
                <a:hueOff val="0"/>
                <a:satOff val="0"/>
                <a:lumOff val="0"/>
                <a:alphaOff val="0"/>
                <a:shade val="63000"/>
                <a:satMod val="165000"/>
              </a:schemeClr>
            </a:gs>
            <a:gs pos="30000">
              <a:schemeClr val="accent1">
                <a:alpha val="90000"/>
                <a:hueOff val="0"/>
                <a:satOff val="0"/>
                <a:lumOff val="0"/>
                <a:alphaOff val="0"/>
                <a:shade val="58000"/>
                <a:satMod val="165000"/>
              </a:schemeClr>
            </a:gs>
            <a:gs pos="75000">
              <a:schemeClr val="accent1">
                <a:alpha val="90000"/>
                <a:hueOff val="0"/>
                <a:satOff val="0"/>
                <a:lumOff val="0"/>
                <a:alphaOff val="0"/>
                <a:shade val="30000"/>
                <a:satMod val="175000"/>
              </a:schemeClr>
            </a:gs>
            <a:gs pos="100000">
              <a:schemeClr val="accent1">
                <a:alpha val="90000"/>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ar-DZ" sz="3500" b="1" kern="1200" dirty="0">
              <a:solidFill>
                <a:schemeClr val="tx1"/>
              </a:solidFill>
            </a:rPr>
            <a:t>مبدأ </a:t>
          </a:r>
          <a:r>
            <a:rPr lang="ar-DZ" sz="3500" b="1" kern="1200" dirty="0" err="1">
              <a:solidFill>
                <a:schemeClr val="tx1"/>
              </a:solidFill>
            </a:rPr>
            <a:t>الإنضباط</a:t>
          </a:r>
          <a:endParaRPr lang="fr-FR" sz="3500" b="1" kern="1200" dirty="0">
            <a:solidFill>
              <a:schemeClr val="tx1"/>
            </a:solidFill>
          </a:endParaRPr>
        </a:p>
      </dsp:txBody>
      <dsp:txXfrm>
        <a:off x="5150653" y="745"/>
        <a:ext cx="2103702" cy="1262221"/>
      </dsp:txXfrm>
    </dsp:sp>
    <dsp:sp modelId="{72D91DED-6728-4D9E-AD34-04A30A8967F2}">
      <dsp:nvSpPr>
        <dsp:cNvPr id="0" name=""/>
        <dsp:cNvSpPr/>
      </dsp:nvSpPr>
      <dsp:spPr>
        <a:xfrm>
          <a:off x="2836580" y="745"/>
          <a:ext cx="2103702" cy="1262221"/>
        </a:xfrm>
        <a:prstGeom prst="rect">
          <a:avLst/>
        </a:prstGeom>
        <a:gradFill rotWithShape="0">
          <a:gsLst>
            <a:gs pos="0">
              <a:schemeClr val="accent1">
                <a:alpha val="90000"/>
                <a:hueOff val="0"/>
                <a:satOff val="0"/>
                <a:lumOff val="0"/>
                <a:alphaOff val="-10000"/>
                <a:shade val="63000"/>
                <a:satMod val="165000"/>
              </a:schemeClr>
            </a:gs>
            <a:gs pos="30000">
              <a:schemeClr val="accent1">
                <a:alpha val="90000"/>
                <a:hueOff val="0"/>
                <a:satOff val="0"/>
                <a:lumOff val="0"/>
                <a:alphaOff val="-10000"/>
                <a:shade val="58000"/>
                <a:satMod val="165000"/>
              </a:schemeClr>
            </a:gs>
            <a:gs pos="75000">
              <a:schemeClr val="accent1">
                <a:alpha val="90000"/>
                <a:hueOff val="0"/>
                <a:satOff val="0"/>
                <a:lumOff val="0"/>
                <a:alphaOff val="-10000"/>
                <a:shade val="30000"/>
                <a:satMod val="175000"/>
              </a:schemeClr>
            </a:gs>
            <a:gs pos="100000">
              <a:schemeClr val="accent1">
                <a:alpha val="90000"/>
                <a:hueOff val="0"/>
                <a:satOff val="0"/>
                <a:lumOff val="0"/>
                <a:alphaOff val="-1000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ar-DZ" sz="3500" b="1" kern="1200" dirty="0">
              <a:solidFill>
                <a:schemeClr val="tx1"/>
              </a:solidFill>
            </a:rPr>
            <a:t>مبدأ التعاون</a:t>
          </a:r>
          <a:endParaRPr lang="fr-FR" sz="3500" b="1" kern="1200" dirty="0">
            <a:solidFill>
              <a:schemeClr val="tx1"/>
            </a:solidFill>
          </a:endParaRPr>
        </a:p>
      </dsp:txBody>
      <dsp:txXfrm>
        <a:off x="2836580" y="745"/>
        <a:ext cx="2103702" cy="1262221"/>
      </dsp:txXfrm>
    </dsp:sp>
    <dsp:sp modelId="{1276C241-6C3C-4028-9D61-F0479206EDD2}">
      <dsp:nvSpPr>
        <dsp:cNvPr id="0" name=""/>
        <dsp:cNvSpPr/>
      </dsp:nvSpPr>
      <dsp:spPr>
        <a:xfrm>
          <a:off x="522508" y="745"/>
          <a:ext cx="2103702" cy="1262221"/>
        </a:xfrm>
        <a:prstGeom prst="rect">
          <a:avLst/>
        </a:prstGeom>
        <a:gradFill rotWithShape="0">
          <a:gsLst>
            <a:gs pos="0">
              <a:schemeClr val="accent1">
                <a:alpha val="90000"/>
                <a:hueOff val="0"/>
                <a:satOff val="0"/>
                <a:lumOff val="0"/>
                <a:alphaOff val="-20000"/>
                <a:shade val="63000"/>
                <a:satMod val="165000"/>
              </a:schemeClr>
            </a:gs>
            <a:gs pos="30000">
              <a:schemeClr val="accent1">
                <a:alpha val="90000"/>
                <a:hueOff val="0"/>
                <a:satOff val="0"/>
                <a:lumOff val="0"/>
                <a:alphaOff val="-20000"/>
                <a:shade val="58000"/>
                <a:satMod val="165000"/>
              </a:schemeClr>
            </a:gs>
            <a:gs pos="75000">
              <a:schemeClr val="accent1">
                <a:alpha val="90000"/>
                <a:hueOff val="0"/>
                <a:satOff val="0"/>
                <a:lumOff val="0"/>
                <a:alphaOff val="-20000"/>
                <a:shade val="30000"/>
                <a:satMod val="175000"/>
              </a:schemeClr>
            </a:gs>
            <a:gs pos="100000">
              <a:schemeClr val="accent1">
                <a:alpha val="90000"/>
                <a:hueOff val="0"/>
                <a:satOff val="0"/>
                <a:lumOff val="0"/>
                <a:alphaOff val="-2000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ar-DZ" sz="3500" b="1" kern="1200" dirty="0">
              <a:solidFill>
                <a:schemeClr val="tx1"/>
              </a:solidFill>
            </a:rPr>
            <a:t>عمليات تنفيذ مبدأ </a:t>
          </a:r>
          <a:r>
            <a:rPr lang="ar-DZ" sz="3500" b="1" kern="1200" dirty="0" err="1">
              <a:solidFill>
                <a:schemeClr val="tx1"/>
              </a:solidFill>
            </a:rPr>
            <a:t>الإحترام</a:t>
          </a:r>
          <a:endParaRPr lang="fr-FR" sz="3500" b="1" kern="1200" dirty="0">
            <a:solidFill>
              <a:schemeClr val="tx1"/>
            </a:solidFill>
          </a:endParaRPr>
        </a:p>
      </dsp:txBody>
      <dsp:txXfrm>
        <a:off x="522508" y="745"/>
        <a:ext cx="2103702" cy="1262221"/>
      </dsp:txXfrm>
    </dsp:sp>
    <dsp:sp modelId="{73183EA6-22EA-4EBD-9DBC-7883280249C7}">
      <dsp:nvSpPr>
        <dsp:cNvPr id="0" name=""/>
        <dsp:cNvSpPr/>
      </dsp:nvSpPr>
      <dsp:spPr>
        <a:xfrm>
          <a:off x="3993617" y="1473337"/>
          <a:ext cx="2103702" cy="1262221"/>
        </a:xfrm>
        <a:prstGeom prst="rect">
          <a:avLst/>
        </a:prstGeom>
        <a:gradFill rotWithShape="0">
          <a:gsLst>
            <a:gs pos="0">
              <a:schemeClr val="accent1">
                <a:alpha val="90000"/>
                <a:hueOff val="0"/>
                <a:satOff val="0"/>
                <a:lumOff val="0"/>
                <a:alphaOff val="-30000"/>
                <a:shade val="63000"/>
                <a:satMod val="165000"/>
              </a:schemeClr>
            </a:gs>
            <a:gs pos="30000">
              <a:schemeClr val="accent1">
                <a:alpha val="90000"/>
                <a:hueOff val="0"/>
                <a:satOff val="0"/>
                <a:lumOff val="0"/>
                <a:alphaOff val="-30000"/>
                <a:shade val="58000"/>
                <a:satMod val="165000"/>
              </a:schemeClr>
            </a:gs>
            <a:gs pos="75000">
              <a:schemeClr val="accent1">
                <a:alpha val="90000"/>
                <a:hueOff val="0"/>
                <a:satOff val="0"/>
                <a:lumOff val="0"/>
                <a:alphaOff val="-30000"/>
                <a:shade val="30000"/>
                <a:satMod val="175000"/>
              </a:schemeClr>
            </a:gs>
            <a:gs pos="100000">
              <a:schemeClr val="accent1">
                <a:alpha val="90000"/>
                <a:hueOff val="0"/>
                <a:satOff val="0"/>
                <a:lumOff val="0"/>
                <a:alphaOff val="-3000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ar-DZ" sz="3500" b="1" kern="1200" dirty="0">
              <a:solidFill>
                <a:schemeClr val="tx1"/>
              </a:solidFill>
            </a:rPr>
            <a:t>مبدأ المساواة</a:t>
          </a:r>
          <a:endParaRPr lang="fr-FR" sz="3500" b="1" kern="1200" dirty="0">
            <a:solidFill>
              <a:schemeClr val="tx1"/>
            </a:solidFill>
          </a:endParaRPr>
        </a:p>
      </dsp:txBody>
      <dsp:txXfrm>
        <a:off x="3993617" y="1473337"/>
        <a:ext cx="2103702" cy="1262221"/>
      </dsp:txXfrm>
    </dsp:sp>
    <dsp:sp modelId="{75F35C3B-CC44-488C-BBA0-3C19E2017794}">
      <dsp:nvSpPr>
        <dsp:cNvPr id="0" name=""/>
        <dsp:cNvSpPr/>
      </dsp:nvSpPr>
      <dsp:spPr>
        <a:xfrm>
          <a:off x="1679544" y="1473337"/>
          <a:ext cx="2103702" cy="1262221"/>
        </a:xfrm>
        <a:prstGeom prst="rect">
          <a:avLst/>
        </a:prstGeom>
        <a:gradFill rotWithShape="0">
          <a:gsLst>
            <a:gs pos="0">
              <a:schemeClr val="accent1">
                <a:alpha val="90000"/>
                <a:hueOff val="0"/>
                <a:satOff val="0"/>
                <a:lumOff val="0"/>
                <a:alphaOff val="-40000"/>
                <a:shade val="63000"/>
                <a:satMod val="165000"/>
              </a:schemeClr>
            </a:gs>
            <a:gs pos="30000">
              <a:schemeClr val="accent1">
                <a:alpha val="90000"/>
                <a:hueOff val="0"/>
                <a:satOff val="0"/>
                <a:lumOff val="0"/>
                <a:alphaOff val="-40000"/>
                <a:shade val="58000"/>
                <a:satMod val="165000"/>
              </a:schemeClr>
            </a:gs>
            <a:gs pos="75000">
              <a:schemeClr val="accent1">
                <a:alpha val="90000"/>
                <a:hueOff val="0"/>
                <a:satOff val="0"/>
                <a:lumOff val="0"/>
                <a:alphaOff val="-40000"/>
                <a:shade val="30000"/>
                <a:satMod val="175000"/>
              </a:schemeClr>
            </a:gs>
            <a:gs pos="100000">
              <a:schemeClr val="accent1">
                <a:alpha val="90000"/>
                <a:hueOff val="0"/>
                <a:satOff val="0"/>
                <a:lumOff val="0"/>
                <a:alphaOff val="-4000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ar-DZ" sz="3500" b="1" kern="1200" dirty="0">
              <a:solidFill>
                <a:schemeClr val="tx1"/>
              </a:solidFill>
            </a:rPr>
            <a:t>مبدأ الشفافية والنزاهة</a:t>
          </a:r>
          <a:endParaRPr lang="fr-FR" sz="3500" b="1" kern="1200" dirty="0">
            <a:solidFill>
              <a:schemeClr val="tx1"/>
            </a:solidFill>
          </a:endParaRPr>
        </a:p>
      </dsp:txBody>
      <dsp:txXfrm>
        <a:off x="1679544" y="1473337"/>
        <a:ext cx="2103702" cy="12622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002F1C-F5D0-46C5-9172-2D19B21B1B37}">
      <dsp:nvSpPr>
        <dsp:cNvPr id="0" name=""/>
        <dsp:cNvSpPr/>
      </dsp:nvSpPr>
      <dsp:spPr>
        <a:xfrm>
          <a:off x="5967072" y="193268"/>
          <a:ext cx="1807513" cy="1084507"/>
        </a:xfrm>
        <a:prstGeom prst="rect">
          <a:avLst/>
        </a:prstGeom>
        <a:gradFill rotWithShape="0">
          <a:gsLst>
            <a:gs pos="0">
              <a:schemeClr val="accent1">
                <a:alpha val="90000"/>
                <a:hueOff val="0"/>
                <a:satOff val="0"/>
                <a:lumOff val="0"/>
                <a:alphaOff val="0"/>
                <a:shade val="63000"/>
                <a:satMod val="165000"/>
              </a:schemeClr>
            </a:gs>
            <a:gs pos="30000">
              <a:schemeClr val="accent1">
                <a:alpha val="90000"/>
                <a:hueOff val="0"/>
                <a:satOff val="0"/>
                <a:lumOff val="0"/>
                <a:alphaOff val="0"/>
                <a:shade val="58000"/>
                <a:satMod val="165000"/>
              </a:schemeClr>
            </a:gs>
            <a:gs pos="75000">
              <a:schemeClr val="accent1">
                <a:alpha val="90000"/>
                <a:hueOff val="0"/>
                <a:satOff val="0"/>
                <a:lumOff val="0"/>
                <a:alphaOff val="0"/>
                <a:shade val="30000"/>
                <a:satMod val="175000"/>
              </a:schemeClr>
            </a:gs>
            <a:gs pos="100000">
              <a:schemeClr val="accent1">
                <a:alpha val="90000"/>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ar-DZ" sz="2200" b="1" kern="1200" dirty="0">
              <a:solidFill>
                <a:schemeClr val="tx1"/>
              </a:solidFill>
            </a:rPr>
            <a:t>المصدر الذاتي</a:t>
          </a:r>
          <a:endParaRPr lang="fr-FR" sz="2200" b="1" kern="1200" dirty="0">
            <a:solidFill>
              <a:schemeClr val="tx1"/>
            </a:solidFill>
          </a:endParaRPr>
        </a:p>
      </dsp:txBody>
      <dsp:txXfrm>
        <a:off x="5967072" y="193268"/>
        <a:ext cx="1807513" cy="1084507"/>
      </dsp:txXfrm>
    </dsp:sp>
    <dsp:sp modelId="{72D91DED-6728-4D9E-AD34-04A30A8967F2}">
      <dsp:nvSpPr>
        <dsp:cNvPr id="0" name=""/>
        <dsp:cNvSpPr/>
      </dsp:nvSpPr>
      <dsp:spPr>
        <a:xfrm>
          <a:off x="3978807" y="193268"/>
          <a:ext cx="1807513" cy="1084507"/>
        </a:xfrm>
        <a:prstGeom prst="rect">
          <a:avLst/>
        </a:prstGeom>
        <a:gradFill rotWithShape="0">
          <a:gsLst>
            <a:gs pos="0">
              <a:schemeClr val="accent1">
                <a:alpha val="90000"/>
                <a:hueOff val="0"/>
                <a:satOff val="0"/>
                <a:lumOff val="0"/>
                <a:alphaOff val="-5714"/>
                <a:shade val="63000"/>
                <a:satMod val="165000"/>
              </a:schemeClr>
            </a:gs>
            <a:gs pos="30000">
              <a:schemeClr val="accent1">
                <a:alpha val="90000"/>
                <a:hueOff val="0"/>
                <a:satOff val="0"/>
                <a:lumOff val="0"/>
                <a:alphaOff val="-5714"/>
                <a:shade val="58000"/>
                <a:satMod val="165000"/>
              </a:schemeClr>
            </a:gs>
            <a:gs pos="75000">
              <a:schemeClr val="accent1">
                <a:alpha val="90000"/>
                <a:hueOff val="0"/>
                <a:satOff val="0"/>
                <a:lumOff val="0"/>
                <a:alphaOff val="-5714"/>
                <a:shade val="30000"/>
                <a:satMod val="175000"/>
              </a:schemeClr>
            </a:gs>
            <a:gs pos="100000">
              <a:schemeClr val="accent1">
                <a:alpha val="90000"/>
                <a:hueOff val="0"/>
                <a:satOff val="0"/>
                <a:lumOff val="0"/>
                <a:alphaOff val="-5714"/>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ar-DZ" sz="2200" b="1" kern="1200" dirty="0">
              <a:solidFill>
                <a:schemeClr val="tx1"/>
              </a:solidFill>
            </a:rPr>
            <a:t>المصدر الأسري</a:t>
          </a:r>
          <a:endParaRPr lang="fr-FR" sz="2200" b="1" kern="1200" dirty="0">
            <a:solidFill>
              <a:schemeClr val="tx1"/>
            </a:solidFill>
          </a:endParaRPr>
        </a:p>
      </dsp:txBody>
      <dsp:txXfrm>
        <a:off x="3978807" y="193268"/>
        <a:ext cx="1807513" cy="1084507"/>
      </dsp:txXfrm>
    </dsp:sp>
    <dsp:sp modelId="{1276C241-6C3C-4028-9D61-F0479206EDD2}">
      <dsp:nvSpPr>
        <dsp:cNvPr id="0" name=""/>
        <dsp:cNvSpPr/>
      </dsp:nvSpPr>
      <dsp:spPr>
        <a:xfrm>
          <a:off x="1990543" y="193268"/>
          <a:ext cx="1807513" cy="1084507"/>
        </a:xfrm>
        <a:prstGeom prst="rect">
          <a:avLst/>
        </a:prstGeom>
        <a:gradFill rotWithShape="0">
          <a:gsLst>
            <a:gs pos="0">
              <a:schemeClr val="accent1">
                <a:alpha val="90000"/>
                <a:hueOff val="0"/>
                <a:satOff val="0"/>
                <a:lumOff val="0"/>
                <a:alphaOff val="-11429"/>
                <a:shade val="63000"/>
                <a:satMod val="165000"/>
              </a:schemeClr>
            </a:gs>
            <a:gs pos="30000">
              <a:schemeClr val="accent1">
                <a:alpha val="90000"/>
                <a:hueOff val="0"/>
                <a:satOff val="0"/>
                <a:lumOff val="0"/>
                <a:alphaOff val="-11429"/>
                <a:shade val="58000"/>
                <a:satMod val="165000"/>
              </a:schemeClr>
            </a:gs>
            <a:gs pos="75000">
              <a:schemeClr val="accent1">
                <a:alpha val="90000"/>
                <a:hueOff val="0"/>
                <a:satOff val="0"/>
                <a:lumOff val="0"/>
                <a:alphaOff val="-11429"/>
                <a:shade val="30000"/>
                <a:satMod val="175000"/>
              </a:schemeClr>
            </a:gs>
            <a:gs pos="100000">
              <a:schemeClr val="accent1">
                <a:alpha val="90000"/>
                <a:hueOff val="0"/>
                <a:satOff val="0"/>
                <a:lumOff val="0"/>
                <a:alphaOff val="-11429"/>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ar-DZ" sz="2200" b="1" kern="1200" dirty="0">
              <a:solidFill>
                <a:schemeClr val="tx1"/>
              </a:solidFill>
            </a:rPr>
            <a:t>المؤسسات التعليمية</a:t>
          </a:r>
          <a:endParaRPr lang="fr-FR" sz="2200" b="1" kern="1200" dirty="0">
            <a:solidFill>
              <a:schemeClr val="tx1"/>
            </a:solidFill>
          </a:endParaRPr>
        </a:p>
      </dsp:txBody>
      <dsp:txXfrm>
        <a:off x="1990543" y="193268"/>
        <a:ext cx="1807513" cy="1084507"/>
      </dsp:txXfrm>
    </dsp:sp>
    <dsp:sp modelId="{73183EA6-22EA-4EBD-9DBC-7883280249C7}">
      <dsp:nvSpPr>
        <dsp:cNvPr id="0" name=""/>
        <dsp:cNvSpPr/>
      </dsp:nvSpPr>
      <dsp:spPr>
        <a:xfrm>
          <a:off x="2278" y="193268"/>
          <a:ext cx="1807513" cy="1084507"/>
        </a:xfrm>
        <a:prstGeom prst="rect">
          <a:avLst/>
        </a:prstGeom>
        <a:gradFill rotWithShape="0">
          <a:gsLst>
            <a:gs pos="0">
              <a:schemeClr val="accent1">
                <a:alpha val="90000"/>
                <a:hueOff val="0"/>
                <a:satOff val="0"/>
                <a:lumOff val="0"/>
                <a:alphaOff val="-17143"/>
                <a:shade val="63000"/>
                <a:satMod val="165000"/>
              </a:schemeClr>
            </a:gs>
            <a:gs pos="30000">
              <a:schemeClr val="accent1">
                <a:alpha val="90000"/>
                <a:hueOff val="0"/>
                <a:satOff val="0"/>
                <a:lumOff val="0"/>
                <a:alphaOff val="-17143"/>
                <a:shade val="58000"/>
                <a:satMod val="165000"/>
              </a:schemeClr>
            </a:gs>
            <a:gs pos="75000">
              <a:schemeClr val="accent1">
                <a:alpha val="90000"/>
                <a:hueOff val="0"/>
                <a:satOff val="0"/>
                <a:lumOff val="0"/>
                <a:alphaOff val="-17143"/>
                <a:shade val="30000"/>
                <a:satMod val="175000"/>
              </a:schemeClr>
            </a:gs>
            <a:gs pos="100000">
              <a:schemeClr val="accent1">
                <a:alpha val="90000"/>
                <a:hueOff val="0"/>
                <a:satOff val="0"/>
                <a:lumOff val="0"/>
                <a:alphaOff val="-17143"/>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ar-DZ" sz="2200" b="1" kern="1200" dirty="0">
              <a:solidFill>
                <a:schemeClr val="tx1"/>
              </a:solidFill>
            </a:rPr>
            <a:t>المجتمع أو البيئة الإجتماعية</a:t>
          </a:r>
          <a:endParaRPr lang="fr-FR" sz="2200" b="1" kern="1200" dirty="0">
            <a:solidFill>
              <a:schemeClr val="tx1"/>
            </a:solidFill>
          </a:endParaRPr>
        </a:p>
      </dsp:txBody>
      <dsp:txXfrm>
        <a:off x="2278" y="193268"/>
        <a:ext cx="1807513" cy="1084507"/>
      </dsp:txXfrm>
    </dsp:sp>
    <dsp:sp modelId="{75F35C3B-CC44-488C-BBA0-3C19E2017794}">
      <dsp:nvSpPr>
        <dsp:cNvPr id="0" name=""/>
        <dsp:cNvSpPr/>
      </dsp:nvSpPr>
      <dsp:spPr>
        <a:xfrm>
          <a:off x="5967072" y="1458527"/>
          <a:ext cx="1807513" cy="1084507"/>
        </a:xfrm>
        <a:prstGeom prst="rect">
          <a:avLst/>
        </a:prstGeom>
        <a:gradFill rotWithShape="0">
          <a:gsLst>
            <a:gs pos="0">
              <a:schemeClr val="accent1">
                <a:alpha val="90000"/>
                <a:hueOff val="0"/>
                <a:satOff val="0"/>
                <a:lumOff val="0"/>
                <a:alphaOff val="-22857"/>
                <a:shade val="63000"/>
                <a:satMod val="165000"/>
              </a:schemeClr>
            </a:gs>
            <a:gs pos="30000">
              <a:schemeClr val="accent1">
                <a:alpha val="90000"/>
                <a:hueOff val="0"/>
                <a:satOff val="0"/>
                <a:lumOff val="0"/>
                <a:alphaOff val="-22857"/>
                <a:shade val="58000"/>
                <a:satMod val="165000"/>
              </a:schemeClr>
            </a:gs>
            <a:gs pos="75000">
              <a:schemeClr val="accent1">
                <a:alpha val="90000"/>
                <a:hueOff val="0"/>
                <a:satOff val="0"/>
                <a:lumOff val="0"/>
                <a:alphaOff val="-22857"/>
                <a:shade val="30000"/>
                <a:satMod val="175000"/>
              </a:schemeClr>
            </a:gs>
            <a:gs pos="100000">
              <a:schemeClr val="accent1">
                <a:alpha val="90000"/>
                <a:hueOff val="0"/>
                <a:satOff val="0"/>
                <a:lumOff val="0"/>
                <a:alphaOff val="-22857"/>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ar-DZ" sz="2200" b="1" kern="1200" dirty="0">
              <a:solidFill>
                <a:schemeClr val="tx1"/>
              </a:solidFill>
            </a:rPr>
            <a:t>الدين</a:t>
          </a:r>
          <a:endParaRPr lang="fr-FR" sz="2200" b="1" kern="1200" dirty="0">
            <a:solidFill>
              <a:schemeClr val="tx1"/>
            </a:solidFill>
          </a:endParaRPr>
        </a:p>
      </dsp:txBody>
      <dsp:txXfrm>
        <a:off x="5967072" y="1458527"/>
        <a:ext cx="1807513" cy="1084507"/>
      </dsp:txXfrm>
    </dsp:sp>
    <dsp:sp modelId="{3A141DBC-AFE6-46F2-989C-5D594D21E269}">
      <dsp:nvSpPr>
        <dsp:cNvPr id="0" name=""/>
        <dsp:cNvSpPr/>
      </dsp:nvSpPr>
      <dsp:spPr>
        <a:xfrm>
          <a:off x="3978807" y="1458527"/>
          <a:ext cx="1807513" cy="1084507"/>
        </a:xfrm>
        <a:prstGeom prst="rect">
          <a:avLst/>
        </a:prstGeom>
        <a:gradFill rotWithShape="0">
          <a:gsLst>
            <a:gs pos="0">
              <a:schemeClr val="accent1">
                <a:alpha val="90000"/>
                <a:hueOff val="0"/>
                <a:satOff val="0"/>
                <a:lumOff val="0"/>
                <a:alphaOff val="-28571"/>
                <a:shade val="63000"/>
                <a:satMod val="165000"/>
              </a:schemeClr>
            </a:gs>
            <a:gs pos="30000">
              <a:schemeClr val="accent1">
                <a:alpha val="90000"/>
                <a:hueOff val="0"/>
                <a:satOff val="0"/>
                <a:lumOff val="0"/>
                <a:alphaOff val="-28571"/>
                <a:shade val="58000"/>
                <a:satMod val="165000"/>
              </a:schemeClr>
            </a:gs>
            <a:gs pos="75000">
              <a:schemeClr val="accent1">
                <a:alpha val="90000"/>
                <a:hueOff val="0"/>
                <a:satOff val="0"/>
                <a:lumOff val="0"/>
                <a:alphaOff val="-28571"/>
                <a:shade val="30000"/>
                <a:satMod val="175000"/>
              </a:schemeClr>
            </a:gs>
            <a:gs pos="100000">
              <a:schemeClr val="accent1">
                <a:alpha val="90000"/>
                <a:hueOff val="0"/>
                <a:satOff val="0"/>
                <a:lumOff val="0"/>
                <a:alphaOff val="-28571"/>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ar-DZ" sz="2200" b="1" kern="1200" dirty="0">
              <a:solidFill>
                <a:schemeClr val="tx1"/>
              </a:solidFill>
            </a:rPr>
            <a:t>القوانين والأنظمة والتشريعات</a:t>
          </a:r>
          <a:endParaRPr lang="fr-FR" sz="2200" b="1" kern="1200" dirty="0">
            <a:solidFill>
              <a:schemeClr val="tx1"/>
            </a:solidFill>
          </a:endParaRPr>
        </a:p>
      </dsp:txBody>
      <dsp:txXfrm>
        <a:off x="3978807" y="1458527"/>
        <a:ext cx="1807513" cy="1084507"/>
      </dsp:txXfrm>
    </dsp:sp>
    <dsp:sp modelId="{A5FF240A-8F7A-480A-A7D3-63509F065262}">
      <dsp:nvSpPr>
        <dsp:cNvPr id="0" name=""/>
        <dsp:cNvSpPr/>
      </dsp:nvSpPr>
      <dsp:spPr>
        <a:xfrm>
          <a:off x="1990543" y="1458527"/>
          <a:ext cx="1807513" cy="1084507"/>
        </a:xfrm>
        <a:prstGeom prst="rect">
          <a:avLst/>
        </a:prstGeom>
        <a:gradFill rotWithShape="0">
          <a:gsLst>
            <a:gs pos="0">
              <a:schemeClr val="accent1">
                <a:alpha val="90000"/>
                <a:hueOff val="0"/>
                <a:satOff val="0"/>
                <a:lumOff val="0"/>
                <a:alphaOff val="-34286"/>
                <a:shade val="63000"/>
                <a:satMod val="165000"/>
              </a:schemeClr>
            </a:gs>
            <a:gs pos="30000">
              <a:schemeClr val="accent1">
                <a:alpha val="90000"/>
                <a:hueOff val="0"/>
                <a:satOff val="0"/>
                <a:lumOff val="0"/>
                <a:alphaOff val="-34286"/>
                <a:shade val="58000"/>
                <a:satMod val="165000"/>
              </a:schemeClr>
            </a:gs>
            <a:gs pos="75000">
              <a:schemeClr val="accent1">
                <a:alpha val="90000"/>
                <a:hueOff val="0"/>
                <a:satOff val="0"/>
                <a:lumOff val="0"/>
                <a:alphaOff val="-34286"/>
                <a:shade val="30000"/>
                <a:satMod val="175000"/>
              </a:schemeClr>
            </a:gs>
            <a:gs pos="100000">
              <a:schemeClr val="accent1">
                <a:alpha val="90000"/>
                <a:hueOff val="0"/>
                <a:satOff val="0"/>
                <a:lumOff val="0"/>
                <a:alphaOff val="-34286"/>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ar-DZ" sz="2200" b="1" kern="1200" dirty="0">
              <a:solidFill>
                <a:schemeClr val="tx1"/>
              </a:solidFill>
            </a:rPr>
            <a:t>نظريات التنظيم والمدارس الفكرية والفلسفية</a:t>
          </a:r>
          <a:endParaRPr lang="fr-FR" sz="2200" b="1" kern="1200" dirty="0">
            <a:solidFill>
              <a:schemeClr val="tx1"/>
            </a:solidFill>
          </a:endParaRPr>
        </a:p>
      </dsp:txBody>
      <dsp:txXfrm>
        <a:off x="1990543" y="1458527"/>
        <a:ext cx="1807513" cy="1084507"/>
      </dsp:txXfrm>
    </dsp:sp>
    <dsp:sp modelId="{B8F5AB38-605E-4BEA-9C18-F744A14A12EE}">
      <dsp:nvSpPr>
        <dsp:cNvPr id="0" name=""/>
        <dsp:cNvSpPr/>
      </dsp:nvSpPr>
      <dsp:spPr>
        <a:xfrm>
          <a:off x="2278" y="1458527"/>
          <a:ext cx="1807513" cy="1084507"/>
        </a:xfrm>
        <a:prstGeom prst="rect">
          <a:avLst/>
        </a:prstGeom>
        <a:gradFill rotWithShape="0">
          <a:gsLst>
            <a:gs pos="0">
              <a:schemeClr val="accent1">
                <a:alpha val="90000"/>
                <a:hueOff val="0"/>
                <a:satOff val="0"/>
                <a:lumOff val="0"/>
                <a:alphaOff val="-40000"/>
                <a:shade val="63000"/>
                <a:satMod val="165000"/>
              </a:schemeClr>
            </a:gs>
            <a:gs pos="30000">
              <a:schemeClr val="accent1">
                <a:alpha val="90000"/>
                <a:hueOff val="0"/>
                <a:satOff val="0"/>
                <a:lumOff val="0"/>
                <a:alphaOff val="-40000"/>
                <a:shade val="58000"/>
                <a:satMod val="165000"/>
              </a:schemeClr>
            </a:gs>
            <a:gs pos="75000">
              <a:schemeClr val="accent1">
                <a:alpha val="90000"/>
                <a:hueOff val="0"/>
                <a:satOff val="0"/>
                <a:lumOff val="0"/>
                <a:alphaOff val="-40000"/>
                <a:shade val="30000"/>
                <a:satMod val="175000"/>
              </a:schemeClr>
            </a:gs>
            <a:gs pos="100000">
              <a:schemeClr val="accent1">
                <a:alpha val="90000"/>
                <a:hueOff val="0"/>
                <a:satOff val="0"/>
                <a:lumOff val="0"/>
                <a:alphaOff val="-4000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ar-DZ" sz="2200" b="1" kern="1200" dirty="0">
              <a:solidFill>
                <a:schemeClr val="tx1"/>
              </a:solidFill>
            </a:rPr>
            <a:t>المدونة الأخلاقية</a:t>
          </a:r>
          <a:endParaRPr lang="fr-FR" sz="2200" b="1" kern="1200" dirty="0">
            <a:solidFill>
              <a:schemeClr val="tx1"/>
            </a:solidFill>
          </a:endParaRPr>
        </a:p>
      </dsp:txBody>
      <dsp:txXfrm>
        <a:off x="2278" y="1458527"/>
        <a:ext cx="1807513" cy="10845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D4AE28-D24B-489F-A9DE-C98E774B969C}">
      <dsp:nvSpPr>
        <dsp:cNvPr id="0" name=""/>
        <dsp:cNvSpPr/>
      </dsp:nvSpPr>
      <dsp:spPr>
        <a:xfrm>
          <a:off x="6995167" y="93238"/>
          <a:ext cx="1634110" cy="965650"/>
        </a:xfrm>
        <a:prstGeom prst="rect">
          <a:avLst/>
        </a:prstGeom>
        <a:solidFill>
          <a:srgbClr val="DDDDDD"/>
        </a:soli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b="1" kern="1200" dirty="0"/>
            <a:t>احترام سلطة الدولة</a:t>
          </a:r>
          <a:endParaRPr lang="fr-FR" sz="2000" kern="1200" dirty="0"/>
        </a:p>
      </dsp:txBody>
      <dsp:txXfrm>
        <a:off x="6995167" y="93238"/>
        <a:ext cx="1634110" cy="965650"/>
      </dsp:txXfrm>
    </dsp:sp>
    <dsp:sp modelId="{A31D8D9D-10BB-4805-BA1A-1B154F628A20}">
      <dsp:nvSpPr>
        <dsp:cNvPr id="0" name=""/>
        <dsp:cNvSpPr/>
      </dsp:nvSpPr>
      <dsp:spPr>
        <a:xfrm>
          <a:off x="5248247" y="93238"/>
          <a:ext cx="1634110" cy="965650"/>
        </a:xfrm>
        <a:prstGeom prst="rect">
          <a:avLst/>
        </a:prstGeom>
        <a:solidFill>
          <a:srgbClr val="DDDDDD"/>
        </a:soli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r-SA" sz="2000" b="1" kern="1200" dirty="0"/>
            <a:t>الالتزام بالنزاهة والاستقامة</a:t>
          </a:r>
          <a:endParaRPr lang="fr-FR" sz="2000" kern="1200" dirty="0"/>
        </a:p>
      </dsp:txBody>
      <dsp:txXfrm>
        <a:off x="5248247" y="93238"/>
        <a:ext cx="1634110" cy="965650"/>
      </dsp:txXfrm>
    </dsp:sp>
    <dsp:sp modelId="{598FD1D4-5E92-4954-91B4-85EB9DF72B3A}">
      <dsp:nvSpPr>
        <dsp:cNvPr id="0" name=""/>
        <dsp:cNvSpPr/>
      </dsp:nvSpPr>
      <dsp:spPr>
        <a:xfrm>
          <a:off x="3501327" y="93238"/>
          <a:ext cx="1634110" cy="965650"/>
        </a:xfrm>
        <a:prstGeom prst="rect">
          <a:avLst/>
        </a:prstGeom>
        <a:solidFill>
          <a:srgbClr val="DDDDDD"/>
        </a:soli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r-SA" sz="2000" b="1" kern="1200" dirty="0"/>
            <a:t>الأداء الشخصي للمهام الوظيفية</a:t>
          </a:r>
          <a:endParaRPr lang="fr-FR" sz="2000" kern="1200" dirty="0"/>
        </a:p>
      </dsp:txBody>
      <dsp:txXfrm>
        <a:off x="3501327" y="93238"/>
        <a:ext cx="1634110" cy="965650"/>
      </dsp:txXfrm>
    </dsp:sp>
    <dsp:sp modelId="{8360D16F-C050-46AF-B9D0-C442F50544B3}">
      <dsp:nvSpPr>
        <dsp:cNvPr id="0" name=""/>
        <dsp:cNvSpPr/>
      </dsp:nvSpPr>
      <dsp:spPr>
        <a:xfrm>
          <a:off x="1754407" y="93238"/>
          <a:ext cx="1634110" cy="965650"/>
        </a:xfrm>
        <a:prstGeom prst="rect">
          <a:avLst/>
        </a:prstGeom>
        <a:solidFill>
          <a:srgbClr val="DDDDDD"/>
        </a:soli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r-SA" sz="2000" b="1" kern="1200" dirty="0"/>
            <a:t>عدم الجمع بين وظيفتين</a:t>
          </a:r>
          <a:endParaRPr lang="fr-FR" sz="2000" kern="1200" dirty="0"/>
        </a:p>
      </dsp:txBody>
      <dsp:txXfrm>
        <a:off x="1754407" y="93238"/>
        <a:ext cx="1634110" cy="965650"/>
      </dsp:txXfrm>
    </dsp:sp>
    <dsp:sp modelId="{3539C88A-65E0-43D8-8D0E-0539407F86A9}">
      <dsp:nvSpPr>
        <dsp:cNvPr id="0" name=""/>
        <dsp:cNvSpPr/>
      </dsp:nvSpPr>
      <dsp:spPr>
        <a:xfrm>
          <a:off x="7487" y="93238"/>
          <a:ext cx="1634110" cy="965650"/>
        </a:xfrm>
        <a:prstGeom prst="rect">
          <a:avLst/>
        </a:prstGeom>
        <a:solidFill>
          <a:srgbClr val="DDDDDD"/>
        </a:soli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r-SA" sz="2000" b="1" kern="1200" dirty="0"/>
            <a:t>التزام الادب وحسن التعامل مع الزملاء والجمهور</a:t>
          </a:r>
          <a:endParaRPr lang="fr-FR" sz="2000" kern="1200" dirty="0"/>
        </a:p>
      </dsp:txBody>
      <dsp:txXfrm>
        <a:off x="7487" y="93238"/>
        <a:ext cx="1634110" cy="9656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755FDB-F26B-46B2-ABCC-1A48AF1F86EF}">
      <dsp:nvSpPr>
        <dsp:cNvPr id="0" name=""/>
        <dsp:cNvSpPr/>
      </dsp:nvSpPr>
      <dsp:spPr>
        <a:xfrm>
          <a:off x="2692536" y="982"/>
          <a:ext cx="2004972" cy="1202983"/>
        </a:xfrm>
        <a:prstGeom prst="rect">
          <a:avLst/>
        </a:prstGeom>
        <a:solidFill>
          <a:schemeClr val="accent1">
            <a:lumMod val="20000"/>
            <a:lumOff val="80000"/>
          </a:schemeClr>
        </a:soli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1">
            <a:lnSpc>
              <a:spcPct val="90000"/>
            </a:lnSpc>
            <a:spcBef>
              <a:spcPct val="0"/>
            </a:spcBef>
            <a:spcAft>
              <a:spcPct val="35000"/>
            </a:spcAft>
            <a:buNone/>
          </a:pPr>
          <a:r>
            <a:rPr lang="ar-SA" sz="2500" b="1" kern="1200" dirty="0">
              <a:solidFill>
                <a:schemeClr val="tx1"/>
              </a:solidFill>
            </a:rPr>
            <a:t>عدم الإساءة إلى الوظيفة</a:t>
          </a:r>
          <a:endParaRPr lang="fr-FR" sz="2500" kern="1200" dirty="0">
            <a:solidFill>
              <a:schemeClr val="tx1"/>
            </a:solidFill>
          </a:endParaRPr>
        </a:p>
      </dsp:txBody>
      <dsp:txXfrm>
        <a:off x="2692536" y="982"/>
        <a:ext cx="2004972" cy="1202983"/>
      </dsp:txXfrm>
    </dsp:sp>
    <dsp:sp modelId="{1C0BBBC6-372D-433D-9124-7313070B731C}">
      <dsp:nvSpPr>
        <dsp:cNvPr id="0" name=""/>
        <dsp:cNvSpPr/>
      </dsp:nvSpPr>
      <dsp:spPr>
        <a:xfrm>
          <a:off x="487066" y="982"/>
          <a:ext cx="2004972" cy="1202983"/>
        </a:xfrm>
        <a:prstGeom prst="rect">
          <a:avLst/>
        </a:prstGeom>
        <a:solidFill>
          <a:schemeClr val="accent1">
            <a:lumMod val="20000"/>
            <a:lumOff val="80000"/>
          </a:schemeClr>
        </a:soli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ar-SA" sz="2500" b="1" kern="1200" dirty="0">
              <a:solidFill>
                <a:schemeClr val="tx1"/>
              </a:solidFill>
            </a:rPr>
            <a:t>عدم التواجد في وضعية تؤثر على الاستقلالية</a:t>
          </a:r>
          <a:endParaRPr lang="fr-FR" sz="2500" kern="1200" dirty="0">
            <a:solidFill>
              <a:schemeClr val="tx1"/>
            </a:solidFill>
          </a:endParaRPr>
        </a:p>
      </dsp:txBody>
      <dsp:txXfrm>
        <a:off x="487066" y="982"/>
        <a:ext cx="2004972" cy="1202983"/>
      </dsp:txXfrm>
    </dsp:sp>
    <dsp:sp modelId="{A7404BE5-1854-4C50-8BC6-65B01B57FA5C}">
      <dsp:nvSpPr>
        <dsp:cNvPr id="0" name=""/>
        <dsp:cNvSpPr/>
      </dsp:nvSpPr>
      <dsp:spPr>
        <a:xfrm>
          <a:off x="2692536" y="1404463"/>
          <a:ext cx="2004972" cy="1202983"/>
        </a:xfrm>
        <a:prstGeom prst="rect">
          <a:avLst/>
        </a:prstGeom>
        <a:solidFill>
          <a:schemeClr val="accent1">
            <a:lumMod val="20000"/>
            <a:lumOff val="80000"/>
          </a:schemeClr>
        </a:soli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ar-SA" sz="2500" b="1" kern="1200" dirty="0">
              <a:solidFill>
                <a:schemeClr val="tx1"/>
              </a:solidFill>
            </a:rPr>
            <a:t>عدم إفشاء السر المهني</a:t>
          </a:r>
          <a:endParaRPr lang="fr-FR" sz="2500" kern="1200" dirty="0">
            <a:solidFill>
              <a:schemeClr val="tx1"/>
            </a:solidFill>
          </a:endParaRPr>
        </a:p>
      </dsp:txBody>
      <dsp:txXfrm>
        <a:off x="2692536" y="1404463"/>
        <a:ext cx="2004972" cy="1202983"/>
      </dsp:txXfrm>
    </dsp:sp>
    <dsp:sp modelId="{50A21A3E-CDC0-48B3-A981-3794ECAF6272}">
      <dsp:nvSpPr>
        <dsp:cNvPr id="0" name=""/>
        <dsp:cNvSpPr/>
      </dsp:nvSpPr>
      <dsp:spPr>
        <a:xfrm>
          <a:off x="487066" y="1404463"/>
          <a:ext cx="2004972" cy="1202983"/>
        </a:xfrm>
        <a:prstGeom prst="rect">
          <a:avLst/>
        </a:prstGeom>
        <a:solidFill>
          <a:schemeClr val="accent1">
            <a:lumMod val="20000"/>
            <a:lumOff val="80000"/>
          </a:schemeClr>
        </a:soli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1">
            <a:lnSpc>
              <a:spcPct val="90000"/>
            </a:lnSpc>
            <a:spcBef>
              <a:spcPct val="0"/>
            </a:spcBef>
            <a:spcAft>
              <a:spcPct val="35000"/>
            </a:spcAft>
            <a:buNone/>
          </a:pPr>
          <a:r>
            <a:rPr lang="ar-SA" sz="2500" b="1" kern="1200" dirty="0">
              <a:solidFill>
                <a:schemeClr val="tx1"/>
              </a:solidFill>
            </a:rPr>
            <a:t>عدم الإضرار بالوثائق المصلحية</a:t>
          </a:r>
          <a:endParaRPr lang="fr-FR" sz="2500" kern="1200" dirty="0">
            <a:solidFill>
              <a:schemeClr val="tx1"/>
            </a:solidFill>
          </a:endParaRPr>
        </a:p>
      </dsp:txBody>
      <dsp:txXfrm>
        <a:off x="487066" y="1404463"/>
        <a:ext cx="2004972" cy="1202983"/>
      </dsp:txXfrm>
    </dsp:sp>
    <dsp:sp modelId="{AE205212-743A-487C-8ECA-8E48C338EFF1}">
      <dsp:nvSpPr>
        <dsp:cNvPr id="0" name=""/>
        <dsp:cNvSpPr/>
      </dsp:nvSpPr>
      <dsp:spPr>
        <a:xfrm>
          <a:off x="2692536" y="2807944"/>
          <a:ext cx="2004972" cy="1202983"/>
        </a:xfrm>
        <a:prstGeom prst="rect">
          <a:avLst/>
        </a:prstGeom>
        <a:solidFill>
          <a:schemeClr val="accent1">
            <a:lumMod val="20000"/>
            <a:lumOff val="80000"/>
          </a:schemeClr>
        </a:soli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ar-SA" sz="2500" b="1" kern="1200" dirty="0">
              <a:solidFill>
                <a:schemeClr val="tx1"/>
              </a:solidFill>
            </a:rPr>
            <a:t>عدم إساءة استعمال الوظيفة</a:t>
          </a:r>
          <a:endParaRPr lang="fr-FR" sz="2500" kern="1200" dirty="0">
            <a:solidFill>
              <a:schemeClr val="tx1"/>
            </a:solidFill>
          </a:endParaRPr>
        </a:p>
      </dsp:txBody>
      <dsp:txXfrm>
        <a:off x="2692536" y="2807944"/>
        <a:ext cx="2004972" cy="1202983"/>
      </dsp:txXfrm>
    </dsp:sp>
    <dsp:sp modelId="{4C295285-A0E2-4C3A-99D8-A7661979F97A}">
      <dsp:nvSpPr>
        <dsp:cNvPr id="0" name=""/>
        <dsp:cNvSpPr/>
      </dsp:nvSpPr>
      <dsp:spPr>
        <a:xfrm>
          <a:off x="487066" y="2807944"/>
          <a:ext cx="2004972" cy="1202983"/>
        </a:xfrm>
        <a:prstGeom prst="rect">
          <a:avLst/>
        </a:prstGeom>
        <a:solidFill>
          <a:schemeClr val="accent1">
            <a:lumMod val="20000"/>
            <a:lumOff val="80000"/>
          </a:schemeClr>
        </a:soli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ar-SA" sz="2500" b="1" kern="1200">
              <a:solidFill>
                <a:schemeClr val="tx1"/>
              </a:solidFill>
            </a:rPr>
            <a:t>عدم قبول أو تلقي الهدايا</a:t>
          </a:r>
          <a:endParaRPr lang="fr-FR" sz="2500" kern="1200" dirty="0">
            <a:solidFill>
              <a:schemeClr val="tx1"/>
            </a:solidFill>
          </a:endParaRPr>
        </a:p>
      </dsp:txBody>
      <dsp:txXfrm>
        <a:off x="487066" y="2807944"/>
        <a:ext cx="2004972" cy="120298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4423FB-F034-41D6-B5D1-A8A035A556E0}">
      <dsp:nvSpPr>
        <dsp:cNvPr id="0" name=""/>
        <dsp:cNvSpPr/>
      </dsp:nvSpPr>
      <dsp:spPr>
        <a:xfrm>
          <a:off x="2799151" y="-78892"/>
          <a:ext cx="1818520" cy="870101"/>
        </a:xfrm>
        <a:prstGeom prst="roundRect">
          <a:avLst/>
        </a:prstGeom>
        <a:gradFill rotWithShape="0">
          <a:gsLst>
            <a:gs pos="0">
              <a:schemeClr val="lt1">
                <a:hueOff val="0"/>
                <a:satOff val="0"/>
                <a:lumOff val="0"/>
                <a:alphaOff val="0"/>
                <a:shade val="63000"/>
                <a:satMod val="165000"/>
              </a:schemeClr>
            </a:gs>
            <a:gs pos="30000">
              <a:schemeClr val="lt1">
                <a:hueOff val="0"/>
                <a:satOff val="0"/>
                <a:lumOff val="0"/>
                <a:alphaOff val="0"/>
                <a:shade val="58000"/>
                <a:satMod val="165000"/>
              </a:schemeClr>
            </a:gs>
            <a:gs pos="75000">
              <a:schemeClr val="lt1">
                <a:hueOff val="0"/>
                <a:satOff val="0"/>
                <a:lumOff val="0"/>
                <a:alphaOff val="0"/>
                <a:shade val="30000"/>
                <a:satMod val="175000"/>
              </a:schemeClr>
            </a:gs>
            <a:gs pos="100000">
              <a:schemeClr val="l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ar-DZ" sz="2100" b="1" kern="1200" dirty="0" err="1"/>
            <a:t>إحترام</a:t>
          </a:r>
          <a:r>
            <a:rPr lang="ar-DZ" sz="2100" b="1" kern="1200" dirty="0"/>
            <a:t> خصوصية المعلومات الرقمية</a:t>
          </a:r>
          <a:endParaRPr lang="fr-FR" sz="2100" b="1" kern="1200" dirty="0"/>
        </a:p>
      </dsp:txBody>
      <dsp:txXfrm>
        <a:off x="2841626" y="-36417"/>
        <a:ext cx="1733570" cy="785151"/>
      </dsp:txXfrm>
    </dsp:sp>
    <dsp:sp modelId="{D7D864E3-2292-4BC9-96A6-61D2A55F8D83}">
      <dsp:nvSpPr>
        <dsp:cNvPr id="0" name=""/>
        <dsp:cNvSpPr/>
      </dsp:nvSpPr>
      <dsp:spPr>
        <a:xfrm>
          <a:off x="665253" y="559642"/>
          <a:ext cx="3339651" cy="3339651"/>
        </a:xfrm>
        <a:custGeom>
          <a:avLst/>
          <a:gdLst/>
          <a:ahLst/>
          <a:cxnLst/>
          <a:rect l="0" t="0" r="0" b="0"/>
          <a:pathLst>
            <a:path>
              <a:moveTo>
                <a:pt x="1832030" y="7896"/>
              </a:moveTo>
              <a:arcTo wR="1669825" hR="1669825" stAng="16534465" swAng="-2025514"/>
            </a:path>
          </a:pathLst>
        </a:custGeom>
        <a:noFill/>
        <a:ln w="12700" cap="flat" cmpd="sng" algn="ctr">
          <a:solidFill>
            <a:schemeClr val="accent1">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3C975E0E-7306-46AA-8A8A-A642B5329B9C}">
      <dsp:nvSpPr>
        <dsp:cNvPr id="0" name=""/>
        <dsp:cNvSpPr/>
      </dsp:nvSpPr>
      <dsp:spPr>
        <a:xfrm>
          <a:off x="227072" y="927117"/>
          <a:ext cx="1818520" cy="870101"/>
        </a:xfrm>
        <a:prstGeom prst="roundRect">
          <a:avLst/>
        </a:prstGeom>
        <a:gradFill rotWithShape="0">
          <a:gsLst>
            <a:gs pos="0">
              <a:schemeClr val="lt1">
                <a:hueOff val="0"/>
                <a:satOff val="0"/>
                <a:lumOff val="0"/>
                <a:alphaOff val="0"/>
                <a:shade val="63000"/>
                <a:satMod val="165000"/>
              </a:schemeClr>
            </a:gs>
            <a:gs pos="30000">
              <a:schemeClr val="lt1">
                <a:hueOff val="0"/>
                <a:satOff val="0"/>
                <a:lumOff val="0"/>
                <a:alphaOff val="0"/>
                <a:shade val="58000"/>
                <a:satMod val="165000"/>
              </a:schemeClr>
            </a:gs>
            <a:gs pos="75000">
              <a:schemeClr val="lt1">
                <a:hueOff val="0"/>
                <a:satOff val="0"/>
                <a:lumOff val="0"/>
                <a:alphaOff val="0"/>
                <a:shade val="30000"/>
                <a:satMod val="175000"/>
              </a:schemeClr>
            </a:gs>
            <a:gs pos="100000">
              <a:schemeClr val="l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ar-DZ" sz="2100" b="1" kern="1200" dirty="0" err="1"/>
            <a:t>إحترام</a:t>
          </a:r>
          <a:r>
            <a:rPr lang="ar-DZ" sz="2100" b="1" kern="1200" dirty="0"/>
            <a:t> الملكية الفكرية الرقمية</a:t>
          </a:r>
          <a:endParaRPr lang="fr-FR" sz="2100" b="1" kern="1200" dirty="0"/>
        </a:p>
      </dsp:txBody>
      <dsp:txXfrm>
        <a:off x="269547" y="969592"/>
        <a:ext cx="1733570" cy="785151"/>
      </dsp:txXfrm>
    </dsp:sp>
    <dsp:sp modelId="{8774E85C-776A-4338-B416-90EFF49A4B9D}">
      <dsp:nvSpPr>
        <dsp:cNvPr id="0" name=""/>
        <dsp:cNvSpPr/>
      </dsp:nvSpPr>
      <dsp:spPr>
        <a:xfrm>
          <a:off x="968662" y="677627"/>
          <a:ext cx="3339651" cy="3339651"/>
        </a:xfrm>
        <a:custGeom>
          <a:avLst/>
          <a:gdLst/>
          <a:ahLst/>
          <a:cxnLst/>
          <a:rect l="0" t="0" r="0" b="0"/>
          <a:pathLst>
            <a:path>
              <a:moveTo>
                <a:pt x="48128" y="1271812"/>
              </a:moveTo>
              <a:arcTo wR="1669825" hR="1669825" stAng="11627372" swAng="-996793"/>
            </a:path>
          </a:pathLst>
        </a:custGeom>
        <a:noFill/>
        <a:ln w="12700" cap="flat" cmpd="sng" algn="ctr">
          <a:solidFill>
            <a:schemeClr val="accent1">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36A9B34C-201B-43BC-8241-BAF7E52D7D65}">
      <dsp:nvSpPr>
        <dsp:cNvPr id="0" name=""/>
        <dsp:cNvSpPr/>
      </dsp:nvSpPr>
      <dsp:spPr>
        <a:xfrm>
          <a:off x="204301" y="2587740"/>
          <a:ext cx="1818520" cy="870101"/>
        </a:xfrm>
        <a:prstGeom prst="roundRect">
          <a:avLst/>
        </a:prstGeom>
        <a:gradFill rotWithShape="0">
          <a:gsLst>
            <a:gs pos="0">
              <a:schemeClr val="lt1">
                <a:hueOff val="0"/>
                <a:satOff val="0"/>
                <a:lumOff val="0"/>
                <a:alphaOff val="0"/>
                <a:shade val="63000"/>
                <a:satMod val="165000"/>
              </a:schemeClr>
            </a:gs>
            <a:gs pos="30000">
              <a:schemeClr val="lt1">
                <a:hueOff val="0"/>
                <a:satOff val="0"/>
                <a:lumOff val="0"/>
                <a:alphaOff val="0"/>
                <a:shade val="58000"/>
                <a:satMod val="165000"/>
              </a:schemeClr>
            </a:gs>
            <a:gs pos="75000">
              <a:schemeClr val="lt1">
                <a:hueOff val="0"/>
                <a:satOff val="0"/>
                <a:lumOff val="0"/>
                <a:alphaOff val="0"/>
                <a:shade val="30000"/>
                <a:satMod val="175000"/>
              </a:schemeClr>
            </a:gs>
            <a:gs pos="100000">
              <a:schemeClr val="l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ar-DZ" sz="2100" b="1" kern="1200" dirty="0" err="1"/>
            <a:t>إحترام</a:t>
          </a:r>
          <a:r>
            <a:rPr lang="ar-DZ" sz="2100" b="1" kern="1200" dirty="0"/>
            <a:t> الأمانة العلمية</a:t>
          </a:r>
          <a:endParaRPr lang="fr-FR" sz="2100" b="1" kern="1200" dirty="0"/>
        </a:p>
      </dsp:txBody>
      <dsp:txXfrm>
        <a:off x="246776" y="2630215"/>
        <a:ext cx="1733570" cy="785151"/>
      </dsp:txXfrm>
    </dsp:sp>
    <dsp:sp modelId="{8E7FB6D0-C3A3-4EFF-BEC4-8B36D4BD60F3}">
      <dsp:nvSpPr>
        <dsp:cNvPr id="0" name=""/>
        <dsp:cNvSpPr/>
      </dsp:nvSpPr>
      <dsp:spPr>
        <a:xfrm>
          <a:off x="360842" y="274234"/>
          <a:ext cx="3339651" cy="3339651"/>
        </a:xfrm>
        <a:custGeom>
          <a:avLst/>
          <a:gdLst/>
          <a:ahLst/>
          <a:cxnLst/>
          <a:rect l="0" t="0" r="0" b="0"/>
          <a:pathLst>
            <a:path>
              <a:moveTo>
                <a:pt x="1241748" y="3283848"/>
              </a:moveTo>
              <a:arcTo wR="1669825" hR="1669825" stAng="6291253" swAng="-1928551"/>
            </a:path>
          </a:pathLst>
        </a:custGeom>
        <a:noFill/>
        <a:ln w="12700" cap="flat" cmpd="sng" algn="ctr">
          <a:solidFill>
            <a:schemeClr val="accent1">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D7308E4F-E903-4621-91D3-015094092897}">
      <dsp:nvSpPr>
        <dsp:cNvPr id="0" name=""/>
        <dsp:cNvSpPr/>
      </dsp:nvSpPr>
      <dsp:spPr>
        <a:xfrm>
          <a:off x="2799151" y="3260758"/>
          <a:ext cx="1818520" cy="870101"/>
        </a:xfrm>
        <a:prstGeom prst="roundRect">
          <a:avLst/>
        </a:prstGeom>
        <a:gradFill rotWithShape="0">
          <a:gsLst>
            <a:gs pos="0">
              <a:schemeClr val="lt1">
                <a:hueOff val="0"/>
                <a:satOff val="0"/>
                <a:lumOff val="0"/>
                <a:alphaOff val="0"/>
                <a:shade val="63000"/>
                <a:satMod val="165000"/>
              </a:schemeClr>
            </a:gs>
            <a:gs pos="30000">
              <a:schemeClr val="lt1">
                <a:hueOff val="0"/>
                <a:satOff val="0"/>
                <a:lumOff val="0"/>
                <a:alphaOff val="0"/>
                <a:shade val="58000"/>
                <a:satMod val="165000"/>
              </a:schemeClr>
            </a:gs>
            <a:gs pos="75000">
              <a:schemeClr val="lt1">
                <a:hueOff val="0"/>
                <a:satOff val="0"/>
                <a:lumOff val="0"/>
                <a:alphaOff val="0"/>
                <a:shade val="30000"/>
                <a:satMod val="175000"/>
              </a:schemeClr>
            </a:gs>
            <a:gs pos="100000">
              <a:schemeClr val="l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ar-DZ" sz="2100" b="1" kern="1200" dirty="0"/>
            <a:t>الدقة الرقمية</a:t>
          </a:r>
          <a:endParaRPr lang="fr-FR" sz="2100" b="1" kern="1200" dirty="0"/>
        </a:p>
      </dsp:txBody>
      <dsp:txXfrm>
        <a:off x="2841626" y="3303233"/>
        <a:ext cx="1733570" cy="785151"/>
      </dsp:txXfrm>
    </dsp:sp>
    <dsp:sp modelId="{37895AC2-969B-4585-95C2-59B0FFB6BC81}">
      <dsp:nvSpPr>
        <dsp:cNvPr id="0" name=""/>
        <dsp:cNvSpPr/>
      </dsp:nvSpPr>
      <dsp:spPr>
        <a:xfrm>
          <a:off x="3401442" y="149678"/>
          <a:ext cx="3339651" cy="3339651"/>
        </a:xfrm>
        <a:custGeom>
          <a:avLst/>
          <a:gdLst/>
          <a:ahLst/>
          <a:cxnLst/>
          <a:rect l="0" t="0" r="0" b="0"/>
          <a:pathLst>
            <a:path>
              <a:moveTo>
                <a:pt x="1443824" y="3324286"/>
              </a:moveTo>
              <a:arcTo wR="1669825" hR="1669825" stAng="5866711" swAng="-1488327"/>
            </a:path>
          </a:pathLst>
        </a:custGeom>
        <a:noFill/>
        <a:ln w="12700" cap="flat" cmpd="sng" algn="ctr">
          <a:solidFill>
            <a:schemeClr val="accent1">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E43DE57B-6316-4DA0-98B2-0F2CA8C40489}">
      <dsp:nvSpPr>
        <dsp:cNvPr id="0" name=""/>
        <dsp:cNvSpPr/>
      </dsp:nvSpPr>
      <dsp:spPr>
        <a:xfrm>
          <a:off x="5085593" y="2462650"/>
          <a:ext cx="1818520" cy="870101"/>
        </a:xfrm>
        <a:prstGeom prst="roundRect">
          <a:avLst/>
        </a:prstGeom>
        <a:gradFill rotWithShape="0">
          <a:gsLst>
            <a:gs pos="0">
              <a:schemeClr val="lt1">
                <a:hueOff val="0"/>
                <a:satOff val="0"/>
                <a:lumOff val="0"/>
                <a:alphaOff val="0"/>
                <a:shade val="63000"/>
                <a:satMod val="165000"/>
              </a:schemeClr>
            </a:gs>
            <a:gs pos="30000">
              <a:schemeClr val="lt1">
                <a:hueOff val="0"/>
                <a:satOff val="0"/>
                <a:lumOff val="0"/>
                <a:alphaOff val="0"/>
                <a:shade val="58000"/>
                <a:satMod val="165000"/>
              </a:schemeClr>
            </a:gs>
            <a:gs pos="75000">
              <a:schemeClr val="lt1">
                <a:hueOff val="0"/>
                <a:satOff val="0"/>
                <a:lumOff val="0"/>
                <a:alphaOff val="0"/>
                <a:shade val="30000"/>
                <a:satMod val="175000"/>
              </a:schemeClr>
            </a:gs>
            <a:gs pos="100000">
              <a:schemeClr val="l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ar-DZ" sz="2100" b="1" kern="1200" dirty="0"/>
            <a:t>السلامة الرقمية</a:t>
          </a:r>
          <a:endParaRPr lang="fr-FR" sz="2100" b="1" kern="1200" dirty="0"/>
        </a:p>
      </dsp:txBody>
      <dsp:txXfrm>
        <a:off x="5128068" y="2505125"/>
        <a:ext cx="1733570" cy="785151"/>
      </dsp:txXfrm>
    </dsp:sp>
    <dsp:sp modelId="{0858F8FA-B345-43F9-AF4C-DD106BEBDF94}">
      <dsp:nvSpPr>
        <dsp:cNvPr id="0" name=""/>
        <dsp:cNvSpPr/>
      </dsp:nvSpPr>
      <dsp:spPr>
        <a:xfrm>
          <a:off x="2827367" y="383662"/>
          <a:ext cx="3339651" cy="3339651"/>
        </a:xfrm>
        <a:custGeom>
          <a:avLst/>
          <a:gdLst/>
          <a:ahLst/>
          <a:cxnLst/>
          <a:rect l="0" t="0" r="0" b="0"/>
          <a:pathLst>
            <a:path>
              <a:moveTo>
                <a:pt x="3320179" y="1924090"/>
              </a:moveTo>
              <a:arcTo wR="1669825" hR="1669825" stAng="525511" swAng="-992143"/>
            </a:path>
          </a:pathLst>
        </a:custGeom>
        <a:noFill/>
        <a:ln w="12700" cap="flat" cmpd="sng" algn="ctr">
          <a:solidFill>
            <a:schemeClr val="accent1">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4EA713D1-BE85-473B-9D30-53C9DDCAA0BC}">
      <dsp:nvSpPr>
        <dsp:cNvPr id="0" name=""/>
        <dsp:cNvSpPr/>
      </dsp:nvSpPr>
      <dsp:spPr>
        <a:xfrm>
          <a:off x="5108373" y="802011"/>
          <a:ext cx="1818520" cy="870101"/>
        </a:xfrm>
        <a:prstGeom prst="roundRect">
          <a:avLst/>
        </a:prstGeom>
        <a:gradFill rotWithShape="0">
          <a:gsLst>
            <a:gs pos="0">
              <a:schemeClr val="lt1">
                <a:hueOff val="0"/>
                <a:satOff val="0"/>
                <a:lumOff val="0"/>
                <a:alphaOff val="0"/>
                <a:shade val="63000"/>
                <a:satMod val="165000"/>
              </a:schemeClr>
            </a:gs>
            <a:gs pos="30000">
              <a:schemeClr val="lt1">
                <a:hueOff val="0"/>
                <a:satOff val="0"/>
                <a:lumOff val="0"/>
                <a:alphaOff val="0"/>
                <a:shade val="58000"/>
                <a:satMod val="165000"/>
              </a:schemeClr>
            </a:gs>
            <a:gs pos="75000">
              <a:schemeClr val="lt1">
                <a:hueOff val="0"/>
                <a:satOff val="0"/>
                <a:lumOff val="0"/>
                <a:alphaOff val="0"/>
                <a:shade val="30000"/>
                <a:satMod val="175000"/>
              </a:schemeClr>
            </a:gs>
            <a:gs pos="100000">
              <a:schemeClr val="l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ar-DZ" sz="2100" b="1" kern="1200" dirty="0" err="1"/>
            <a:t>إحترم</a:t>
          </a:r>
          <a:r>
            <a:rPr lang="ar-DZ" sz="2100" b="1" kern="1200" dirty="0"/>
            <a:t> حرية الرأي والتعبير الرقميين</a:t>
          </a:r>
          <a:endParaRPr lang="fr-FR" sz="2100" b="1" kern="1200" dirty="0"/>
        </a:p>
      </dsp:txBody>
      <dsp:txXfrm>
        <a:off x="5150848" y="844486"/>
        <a:ext cx="1733570" cy="785151"/>
      </dsp:txXfrm>
    </dsp:sp>
    <dsp:sp modelId="{7167F40D-7484-4BAB-ABDD-3338F81DDC79}">
      <dsp:nvSpPr>
        <dsp:cNvPr id="0" name=""/>
        <dsp:cNvSpPr/>
      </dsp:nvSpPr>
      <dsp:spPr>
        <a:xfrm>
          <a:off x="3322660" y="582815"/>
          <a:ext cx="3339651" cy="3339651"/>
        </a:xfrm>
        <a:custGeom>
          <a:avLst/>
          <a:gdLst/>
          <a:ahLst/>
          <a:cxnLst/>
          <a:rect l="0" t="0" r="0" b="0"/>
          <a:pathLst>
            <a:path>
              <a:moveTo>
                <a:pt x="2277809" y="114617"/>
              </a:moveTo>
              <a:arcTo wR="1669825" hR="1669825" stAng="17481133" swAng="-1559237"/>
            </a:path>
          </a:pathLst>
        </a:custGeom>
        <a:noFill/>
        <a:ln w="12700" cap="flat" cmpd="sng" algn="ctr">
          <a:solidFill>
            <a:schemeClr val="accent1">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132F8B-6911-4311-ACE8-FBA5D2BA0477}" type="datetimeFigureOut">
              <a:rPr lang="fr-FR" smtClean="0"/>
              <a:t>02/01/2025</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2B4C32-79CD-4D92-BC0D-A3E97C95B081}" type="slidenum">
              <a:rPr lang="fr-FR" smtClean="0"/>
              <a:t>‹N°›</a:t>
            </a:fld>
            <a:endParaRPr lang="fr-FR"/>
          </a:p>
        </p:txBody>
      </p:sp>
    </p:spTree>
    <p:extLst>
      <p:ext uri="{BB962C8B-B14F-4D97-AF65-F5344CB8AC3E}">
        <p14:creationId xmlns:p14="http://schemas.microsoft.com/office/powerpoint/2010/main" val="1723417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F3F2C72-CF52-44F0-BD33-B207BC8B40ED}" type="slidenum">
              <a:rPr lang="fr-FR" smtClean="0"/>
              <a:t>1</a:t>
            </a:fld>
            <a:endParaRPr lang="fr-FR"/>
          </a:p>
        </p:txBody>
      </p:sp>
    </p:spTree>
    <p:extLst>
      <p:ext uri="{BB962C8B-B14F-4D97-AF65-F5344CB8AC3E}">
        <p14:creationId xmlns:p14="http://schemas.microsoft.com/office/powerpoint/2010/main" val="1030044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2286000" y="2343150"/>
            <a:ext cx="6172200" cy="1420772"/>
          </a:xfrm>
        </p:spPr>
        <p:txBody>
          <a:bodyPr/>
          <a:lstStyle>
            <a:lvl1pPr>
              <a:defRPr b="1"/>
            </a:lvl1pPr>
          </a:lstStyle>
          <a:p>
            <a:r>
              <a:rPr kumimoji="0" lang="fr-FR"/>
              <a:t>Modifiez le style du titre</a:t>
            </a:r>
            <a:endParaRPr kumimoji="0" lang="en-US"/>
          </a:p>
        </p:txBody>
      </p:sp>
      <p:sp>
        <p:nvSpPr>
          <p:cNvPr id="9" name="Sous-titre 8"/>
          <p:cNvSpPr>
            <a:spLocks noGrp="1"/>
          </p:cNvSpPr>
          <p:nvPr>
            <p:ph type="subTitle" idx="1"/>
          </p:nvPr>
        </p:nvSpPr>
        <p:spPr>
          <a:xfrm>
            <a:off x="2286000" y="3752492"/>
            <a:ext cx="6172200" cy="10287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Modifiez le style des sous-titres du masque</a:t>
            </a:r>
            <a:endParaRPr kumimoji="0" lang="en-US"/>
          </a:p>
        </p:txBody>
      </p:sp>
      <p:sp>
        <p:nvSpPr>
          <p:cNvPr id="28" name="Espace réservé de la date 27"/>
          <p:cNvSpPr>
            <a:spLocks noGrp="1"/>
          </p:cNvSpPr>
          <p:nvPr>
            <p:ph type="dt" sz="half" idx="10"/>
          </p:nvPr>
        </p:nvSpPr>
        <p:spPr bwMode="auto">
          <a:xfrm rot="5400000">
            <a:off x="8050371" y="832948"/>
            <a:ext cx="1714500" cy="381000"/>
          </a:xfrm>
        </p:spPr>
        <p:txBody>
          <a:bodyPr/>
          <a:lstStyle/>
          <a:p>
            <a:fld id="{AA309A6D-C09C-4548-B29A-6CF363A7E532}" type="datetimeFigureOut">
              <a:rPr lang="fr-FR" smtClean="0"/>
              <a:t>02/01/2025</a:t>
            </a:fld>
            <a:endParaRPr lang="fr-BE"/>
          </a:p>
        </p:txBody>
      </p:sp>
      <p:sp>
        <p:nvSpPr>
          <p:cNvPr id="17" name="Espace réservé du pied de page 16"/>
          <p:cNvSpPr>
            <a:spLocks noGrp="1"/>
          </p:cNvSpPr>
          <p:nvPr>
            <p:ph type="ftr" sz="quarter" idx="11"/>
          </p:nvPr>
        </p:nvSpPr>
        <p:spPr bwMode="auto">
          <a:xfrm rot="5400000">
            <a:off x="7534469" y="3088246"/>
            <a:ext cx="2743200" cy="384048"/>
          </a:xfrm>
        </p:spPr>
        <p:txBody>
          <a:bodyPr/>
          <a:lstStyle/>
          <a:p>
            <a:endParaRPr lang="fr-BE"/>
          </a:p>
        </p:txBody>
      </p:sp>
      <p:sp>
        <p:nvSpPr>
          <p:cNvPr id="10" name="Rectangle 9"/>
          <p:cNvSpPr/>
          <p:nvPr/>
        </p:nvSpPr>
        <p:spPr bwMode="auto">
          <a:xfrm>
            <a:off x="381000" y="0"/>
            <a:ext cx="609600" cy="51435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51435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51435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51435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106344" y="0"/>
            <a:ext cx="0" cy="51435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cteur droit 17"/>
          <p:cNvSpPr>
            <a:spLocks noChangeShapeType="1"/>
          </p:cNvSpPr>
          <p:nvPr/>
        </p:nvSpPr>
        <p:spPr bwMode="auto">
          <a:xfrm>
            <a:off x="914400" y="0"/>
            <a:ext cx="0" cy="51435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cteur droit 19"/>
          <p:cNvSpPr>
            <a:spLocks noChangeShapeType="1"/>
          </p:cNvSpPr>
          <p:nvPr/>
        </p:nvSpPr>
        <p:spPr bwMode="auto">
          <a:xfrm>
            <a:off x="854112" y="0"/>
            <a:ext cx="0" cy="51435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51435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1066800" y="0"/>
            <a:ext cx="0" cy="51435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cteur droit 21"/>
          <p:cNvSpPr>
            <a:spLocks noChangeShapeType="1"/>
          </p:cNvSpPr>
          <p:nvPr/>
        </p:nvSpPr>
        <p:spPr bwMode="auto">
          <a:xfrm>
            <a:off x="9113856"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51435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609600" y="2571750"/>
            <a:ext cx="1295400" cy="97155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309632" y="3650064"/>
            <a:ext cx="641424" cy="481068"/>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lipse 23"/>
          <p:cNvSpPr/>
          <p:nvPr/>
        </p:nvSpPr>
        <p:spPr bwMode="auto">
          <a:xfrm>
            <a:off x="1091080" y="4125474"/>
            <a:ext cx="137160" cy="10287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lipse 25"/>
          <p:cNvSpPr/>
          <p:nvPr/>
        </p:nvSpPr>
        <p:spPr bwMode="auto">
          <a:xfrm>
            <a:off x="1664208" y="4341114"/>
            <a:ext cx="274320" cy="20574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lipse 24"/>
          <p:cNvSpPr/>
          <p:nvPr/>
        </p:nvSpPr>
        <p:spPr>
          <a:xfrm>
            <a:off x="1905000" y="3371850"/>
            <a:ext cx="365760" cy="27432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Espace réservé du numéro de diapositive 28"/>
          <p:cNvSpPr>
            <a:spLocks noGrp="1"/>
          </p:cNvSpPr>
          <p:nvPr>
            <p:ph type="sldNum" sz="quarter" idx="12"/>
          </p:nvPr>
        </p:nvSpPr>
        <p:spPr bwMode="auto">
          <a:xfrm>
            <a:off x="1325544" y="3696527"/>
            <a:ext cx="609600" cy="388143"/>
          </a:xfrm>
        </p:spPr>
        <p:txBody>
          <a:bodyPr/>
          <a:lstStyle/>
          <a:p>
            <a:fld id="{CF4668DC-857F-487D-BFFA-8C0CA5037977}" type="slidenum">
              <a:rPr lang="fr-BE" smtClean="0"/>
              <a:t>‹N°›</a:t>
            </a:fld>
            <a:endParaRPr lang="fr-BE"/>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t>02/01/2025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05980"/>
            <a:ext cx="1676400" cy="4388644"/>
          </a:xfrm>
        </p:spPr>
        <p:txBody>
          <a:bodyPr vert="eaVert"/>
          <a:lstStyle/>
          <a:p>
            <a:r>
              <a:rPr kumimoji="0" lang="fr-FR"/>
              <a:t>Modifiez le style du titre</a:t>
            </a:r>
            <a:endParaRPr kumimoji="0" lang="en-US"/>
          </a:p>
        </p:txBody>
      </p:sp>
      <p:sp>
        <p:nvSpPr>
          <p:cNvPr id="3" name="Espace réservé du texte vertical 2"/>
          <p:cNvSpPr>
            <a:spLocks noGrp="1"/>
          </p:cNvSpPr>
          <p:nvPr>
            <p:ph type="body" orient="vert" idx="1"/>
          </p:nvPr>
        </p:nvSpPr>
        <p:spPr>
          <a:xfrm>
            <a:off x="457200" y="205979"/>
            <a:ext cx="6019800" cy="4388644"/>
          </a:xfrm>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t>02/01/2025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8" name="Espace réservé du contenu 7"/>
          <p:cNvSpPr>
            <a:spLocks noGrp="1"/>
          </p:cNvSpPr>
          <p:nvPr>
            <p:ph sz="quarter" idx="1"/>
          </p:nvPr>
        </p:nvSpPr>
        <p:spPr>
          <a:xfrm>
            <a:off x="457200" y="1200150"/>
            <a:ext cx="7467600" cy="3655314"/>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Espace réservé de la date 6"/>
          <p:cNvSpPr>
            <a:spLocks noGrp="1"/>
          </p:cNvSpPr>
          <p:nvPr>
            <p:ph type="dt" sz="half" idx="14"/>
          </p:nvPr>
        </p:nvSpPr>
        <p:spPr/>
        <p:txBody>
          <a:bodyPr rtlCol="0"/>
          <a:lstStyle/>
          <a:p>
            <a:fld id="{AA309A6D-C09C-4548-B29A-6CF363A7E532}" type="datetimeFigureOut">
              <a:rPr lang="fr-FR" smtClean="0"/>
              <a:t>02/01/2025</a:t>
            </a:fld>
            <a:endParaRPr lang="fr-BE"/>
          </a:p>
        </p:txBody>
      </p:sp>
      <p:sp>
        <p:nvSpPr>
          <p:cNvPr id="9" name="Espace réservé du numéro de diapositive 8"/>
          <p:cNvSpPr>
            <a:spLocks noGrp="1"/>
          </p:cNvSpPr>
          <p:nvPr>
            <p:ph type="sldNum" sz="quarter" idx="15"/>
          </p:nvPr>
        </p:nvSpPr>
        <p:spPr/>
        <p:txBody>
          <a:bodyPr rtlCol="0"/>
          <a:lstStyle/>
          <a:p>
            <a:fld id="{CF4668DC-857F-487D-BFFA-8C0CA5037977}" type="slidenum">
              <a:rPr lang="fr-BE" smtClean="0"/>
              <a:t>‹N°›</a:t>
            </a:fld>
            <a:endParaRPr lang="fr-BE"/>
          </a:p>
        </p:txBody>
      </p:sp>
      <p:sp>
        <p:nvSpPr>
          <p:cNvPr id="10" name="Espace réservé du pied de page 9"/>
          <p:cNvSpPr>
            <a:spLocks noGrp="1"/>
          </p:cNvSpPr>
          <p:nvPr>
            <p:ph type="ftr" sz="quarter" idx="16"/>
          </p:nvPr>
        </p:nvSpPr>
        <p:spPr/>
        <p:txBody>
          <a:bodyPr rtlCol="0"/>
          <a:lstStyle/>
          <a:p>
            <a:endParaRPr lang="fr-BE"/>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286000" y="2171700"/>
            <a:ext cx="6172200" cy="1540193"/>
          </a:xfrm>
        </p:spPr>
        <p:txBody>
          <a:bodyPr/>
          <a:lstStyle>
            <a:lvl1pPr algn="l">
              <a:buNone/>
              <a:defRPr sz="3000" b="1" cap="small" baseline="0"/>
            </a:lvl1pPr>
          </a:lstStyle>
          <a:p>
            <a:r>
              <a:rPr kumimoji="0" lang="fr-FR"/>
              <a:t>Modifiez le style du titre</a:t>
            </a:r>
            <a:endParaRPr kumimoji="0" lang="en-US"/>
          </a:p>
        </p:txBody>
      </p:sp>
      <p:sp>
        <p:nvSpPr>
          <p:cNvPr id="3" name="Espace réservé du texte 2"/>
          <p:cNvSpPr>
            <a:spLocks noGrp="1"/>
          </p:cNvSpPr>
          <p:nvPr>
            <p:ph type="body" idx="1"/>
          </p:nvPr>
        </p:nvSpPr>
        <p:spPr>
          <a:xfrm>
            <a:off x="2286000" y="3757613"/>
            <a:ext cx="6172200" cy="10287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Modifiez les styles du texte du masque</a:t>
            </a:r>
          </a:p>
        </p:txBody>
      </p:sp>
      <p:sp>
        <p:nvSpPr>
          <p:cNvPr id="4" name="Espace réservé de la date 3"/>
          <p:cNvSpPr>
            <a:spLocks noGrp="1"/>
          </p:cNvSpPr>
          <p:nvPr>
            <p:ph type="dt" sz="half" idx="10"/>
          </p:nvPr>
        </p:nvSpPr>
        <p:spPr bwMode="auto">
          <a:xfrm rot="5400000">
            <a:off x="8049006" y="830199"/>
            <a:ext cx="1714500" cy="381000"/>
          </a:xfrm>
        </p:spPr>
        <p:txBody>
          <a:bodyPr/>
          <a:lstStyle/>
          <a:p>
            <a:fld id="{AA309A6D-C09C-4548-B29A-6CF363A7E532}" type="datetimeFigureOut">
              <a:rPr lang="fr-FR" smtClean="0"/>
              <a:t>02/01/2025</a:t>
            </a:fld>
            <a:endParaRPr lang="fr-BE"/>
          </a:p>
        </p:txBody>
      </p:sp>
      <p:sp>
        <p:nvSpPr>
          <p:cNvPr id="5" name="Espace réservé du pied de page 4"/>
          <p:cNvSpPr>
            <a:spLocks noGrp="1"/>
          </p:cNvSpPr>
          <p:nvPr>
            <p:ph type="ftr" sz="quarter" idx="11"/>
          </p:nvPr>
        </p:nvSpPr>
        <p:spPr bwMode="auto">
          <a:xfrm rot="5400000">
            <a:off x="7534656" y="3086100"/>
            <a:ext cx="2743200" cy="384048"/>
          </a:xfrm>
        </p:spPr>
        <p:txBody>
          <a:bodyPr/>
          <a:lstStyle/>
          <a:p>
            <a:endParaRPr lang="fr-BE"/>
          </a:p>
        </p:txBody>
      </p:sp>
      <p:sp>
        <p:nvSpPr>
          <p:cNvPr id="9" name="Rectangle 8"/>
          <p:cNvSpPr/>
          <p:nvPr/>
        </p:nvSpPr>
        <p:spPr bwMode="auto">
          <a:xfrm>
            <a:off x="381000" y="0"/>
            <a:ext cx="609600" cy="51435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51435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51435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51435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106344" y="0"/>
            <a:ext cx="0" cy="51435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cteur droit 13"/>
          <p:cNvSpPr>
            <a:spLocks noChangeShapeType="1"/>
          </p:cNvSpPr>
          <p:nvPr/>
        </p:nvSpPr>
        <p:spPr bwMode="auto">
          <a:xfrm>
            <a:off x="914400" y="0"/>
            <a:ext cx="0" cy="51435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854112" y="0"/>
            <a:ext cx="0" cy="51435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51435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cteur droit 16"/>
          <p:cNvSpPr>
            <a:spLocks noChangeShapeType="1"/>
          </p:cNvSpPr>
          <p:nvPr/>
        </p:nvSpPr>
        <p:spPr bwMode="auto">
          <a:xfrm>
            <a:off x="1066800" y="0"/>
            <a:ext cx="0" cy="51435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51435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lipse 18"/>
          <p:cNvSpPr/>
          <p:nvPr/>
        </p:nvSpPr>
        <p:spPr bwMode="auto">
          <a:xfrm>
            <a:off x="609600" y="2571750"/>
            <a:ext cx="1295400" cy="97155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lipse 19"/>
          <p:cNvSpPr/>
          <p:nvPr/>
        </p:nvSpPr>
        <p:spPr bwMode="auto">
          <a:xfrm>
            <a:off x="1324704" y="3650064"/>
            <a:ext cx="641424" cy="481068"/>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1091080" y="4125474"/>
            <a:ext cx="137160" cy="10287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lipse 21"/>
          <p:cNvSpPr/>
          <p:nvPr/>
        </p:nvSpPr>
        <p:spPr bwMode="auto">
          <a:xfrm>
            <a:off x="1664208" y="4343400"/>
            <a:ext cx="274320" cy="20574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879040" y="3359916"/>
            <a:ext cx="365760" cy="27432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cteur droit 25"/>
          <p:cNvSpPr>
            <a:spLocks noChangeShapeType="1"/>
          </p:cNvSpPr>
          <p:nvPr/>
        </p:nvSpPr>
        <p:spPr bwMode="auto">
          <a:xfrm>
            <a:off x="9097944"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ce réservé du numéro de diapositive 5"/>
          <p:cNvSpPr>
            <a:spLocks noGrp="1"/>
          </p:cNvSpPr>
          <p:nvPr>
            <p:ph type="sldNum" sz="quarter" idx="12"/>
          </p:nvPr>
        </p:nvSpPr>
        <p:spPr bwMode="auto">
          <a:xfrm>
            <a:off x="1340616" y="3696527"/>
            <a:ext cx="609600" cy="388143"/>
          </a:xfrm>
        </p:spPr>
        <p:txBody>
          <a:bodyPr/>
          <a:lstStyle/>
          <a:p>
            <a:fld id="{CF4668DC-857F-487D-BFFA-8C0CA5037977}" type="slidenum">
              <a:rPr lang="fr-BE" smtClean="0"/>
              <a:t>‹N°›</a:t>
            </a:fld>
            <a:endParaRPr lang="fr-BE"/>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5" name="Espace réservé de la date 4"/>
          <p:cNvSpPr>
            <a:spLocks noGrp="1"/>
          </p:cNvSpPr>
          <p:nvPr>
            <p:ph type="dt" sz="half" idx="10"/>
          </p:nvPr>
        </p:nvSpPr>
        <p:spPr/>
        <p:txBody>
          <a:bodyPr/>
          <a:lstStyle/>
          <a:p>
            <a:fld id="{AA309A6D-C09C-4548-B29A-6CF363A7E532}" type="datetimeFigureOut">
              <a:rPr lang="fr-FR" smtClean="0"/>
              <a:t>02/01/2025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
        <p:nvSpPr>
          <p:cNvPr id="9" name="Espace réservé du contenu 8"/>
          <p:cNvSpPr>
            <a:spLocks noGrp="1"/>
          </p:cNvSpPr>
          <p:nvPr>
            <p:ph sz="quarter" idx="1"/>
          </p:nvPr>
        </p:nvSpPr>
        <p:spPr>
          <a:xfrm>
            <a:off x="457200" y="1200150"/>
            <a:ext cx="3657600" cy="342900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1" name="Espace réservé du contenu 10"/>
          <p:cNvSpPr>
            <a:spLocks noGrp="1"/>
          </p:cNvSpPr>
          <p:nvPr>
            <p:ph sz="quarter" idx="2"/>
          </p:nvPr>
        </p:nvSpPr>
        <p:spPr>
          <a:xfrm>
            <a:off x="4270248" y="1200150"/>
            <a:ext cx="3657600" cy="342900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04788"/>
            <a:ext cx="7543800" cy="857250"/>
          </a:xfrm>
        </p:spPr>
        <p:txBody>
          <a:bodyPr anchor="b"/>
          <a:lstStyle>
            <a:lvl1pPr>
              <a:defRPr/>
            </a:lvl1pPr>
          </a:lstStyle>
          <a:p>
            <a:r>
              <a:rPr kumimoji="0" lang="fr-FR"/>
              <a:t>Modifiez le style du titre</a:t>
            </a:r>
            <a:endParaRPr kumimoji="0" lang="en-US"/>
          </a:p>
        </p:txBody>
      </p:sp>
      <p:sp>
        <p:nvSpPr>
          <p:cNvPr id="7" name="Espace réservé de la date 6"/>
          <p:cNvSpPr>
            <a:spLocks noGrp="1"/>
          </p:cNvSpPr>
          <p:nvPr>
            <p:ph type="dt" sz="half" idx="10"/>
          </p:nvPr>
        </p:nvSpPr>
        <p:spPr/>
        <p:txBody>
          <a:bodyPr/>
          <a:lstStyle/>
          <a:p>
            <a:fld id="{AA309A6D-C09C-4548-B29A-6CF363A7E532}" type="datetimeFigureOut">
              <a:rPr lang="fr-FR" smtClean="0"/>
              <a:t>02/01/2025</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‹N°›</a:t>
            </a:fld>
            <a:endParaRPr lang="fr-BE"/>
          </a:p>
        </p:txBody>
      </p:sp>
      <p:sp>
        <p:nvSpPr>
          <p:cNvPr id="11" name="Espace réservé du contenu 10"/>
          <p:cNvSpPr>
            <a:spLocks noGrp="1"/>
          </p:cNvSpPr>
          <p:nvPr>
            <p:ph sz="quarter" idx="2"/>
          </p:nvPr>
        </p:nvSpPr>
        <p:spPr>
          <a:xfrm>
            <a:off x="457200" y="1771650"/>
            <a:ext cx="3657600" cy="291465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3" name="Espace réservé du contenu 12"/>
          <p:cNvSpPr>
            <a:spLocks noGrp="1"/>
          </p:cNvSpPr>
          <p:nvPr>
            <p:ph sz="quarter" idx="4"/>
          </p:nvPr>
        </p:nvSpPr>
        <p:spPr>
          <a:xfrm>
            <a:off x="4371975" y="1771650"/>
            <a:ext cx="3657600" cy="291465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2" name="Espace réservé du texte 11"/>
          <p:cNvSpPr>
            <a:spLocks noGrp="1"/>
          </p:cNvSpPr>
          <p:nvPr>
            <p:ph type="body" sz="quarter" idx="1"/>
          </p:nvPr>
        </p:nvSpPr>
        <p:spPr>
          <a:xfrm>
            <a:off x="457200" y="1177290"/>
            <a:ext cx="3657600" cy="493776"/>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a:t>Modifiez les styles du texte du masque</a:t>
            </a:r>
          </a:p>
        </p:txBody>
      </p:sp>
      <p:sp>
        <p:nvSpPr>
          <p:cNvPr id="14" name="Espace réservé du texte 13"/>
          <p:cNvSpPr>
            <a:spLocks noGrp="1"/>
          </p:cNvSpPr>
          <p:nvPr>
            <p:ph type="body" sz="quarter" idx="3"/>
          </p:nvPr>
        </p:nvSpPr>
        <p:spPr>
          <a:xfrm>
            <a:off x="4343400" y="1177290"/>
            <a:ext cx="3657600" cy="493776"/>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a:t>Modifiez les styles du texte du masque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6" name="Espace réservé de la date 5"/>
          <p:cNvSpPr>
            <a:spLocks noGrp="1"/>
          </p:cNvSpPr>
          <p:nvPr>
            <p:ph type="dt" sz="half" idx="10"/>
          </p:nvPr>
        </p:nvSpPr>
        <p:spPr/>
        <p:txBody>
          <a:bodyPr rtlCol="0"/>
          <a:lstStyle/>
          <a:p>
            <a:fld id="{AA309A6D-C09C-4548-B29A-6CF363A7E532}" type="datetimeFigureOut">
              <a:rPr lang="fr-FR" smtClean="0"/>
              <a:t>02/01/2025</a:t>
            </a:fld>
            <a:endParaRPr lang="fr-BE"/>
          </a:p>
        </p:txBody>
      </p:sp>
      <p:sp>
        <p:nvSpPr>
          <p:cNvPr id="7" name="Espace réservé du numéro de diapositive 6"/>
          <p:cNvSpPr>
            <a:spLocks noGrp="1"/>
          </p:cNvSpPr>
          <p:nvPr>
            <p:ph type="sldNum" sz="quarter" idx="11"/>
          </p:nvPr>
        </p:nvSpPr>
        <p:spPr/>
        <p:txBody>
          <a:bodyPr rtlCol="0"/>
          <a:lstStyle/>
          <a:p>
            <a:fld id="{CF4668DC-857F-487D-BFFA-8C0CA5037977}" type="slidenum">
              <a:rPr lang="fr-BE" smtClean="0"/>
              <a:t>‹N°›</a:t>
            </a:fld>
            <a:endParaRPr lang="fr-BE"/>
          </a:p>
        </p:txBody>
      </p:sp>
      <p:sp>
        <p:nvSpPr>
          <p:cNvPr id="8" name="Espace réservé du pied de page 7"/>
          <p:cNvSpPr>
            <a:spLocks noGrp="1"/>
          </p:cNvSpPr>
          <p:nvPr>
            <p:ph type="ftr" sz="quarter" idx="12"/>
          </p:nvPr>
        </p:nvSpPr>
        <p:spPr/>
        <p:txBody>
          <a:bodyPr rtlCol="0"/>
          <a:lstStyle/>
          <a:p>
            <a:endParaRPr lang="fr-BE"/>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t>02/01/2025</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8763000" y="0"/>
            <a:ext cx="0" cy="51435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re 1"/>
          <p:cNvSpPr>
            <a:spLocks noGrp="1"/>
          </p:cNvSpPr>
          <p:nvPr>
            <p:ph type="title"/>
          </p:nvPr>
        </p:nvSpPr>
        <p:spPr>
          <a:xfrm rot="5400000">
            <a:off x="4160520" y="2343150"/>
            <a:ext cx="4732020" cy="457200"/>
          </a:xfrm>
        </p:spPr>
        <p:txBody>
          <a:bodyPr anchor="b"/>
          <a:lstStyle>
            <a:lvl1pPr algn="l">
              <a:buNone/>
              <a:defRPr sz="2000" b="1" cap="small" baseline="0"/>
            </a:lvl1pPr>
          </a:lstStyle>
          <a:p>
            <a:r>
              <a:rPr kumimoji="0" lang="fr-FR"/>
              <a:t>Modifiez le style du titre</a:t>
            </a:r>
            <a:endParaRPr kumimoji="0" lang="en-US"/>
          </a:p>
        </p:txBody>
      </p:sp>
      <p:sp>
        <p:nvSpPr>
          <p:cNvPr id="3" name="Espace réservé du texte 2"/>
          <p:cNvSpPr>
            <a:spLocks noGrp="1"/>
          </p:cNvSpPr>
          <p:nvPr>
            <p:ph type="body" idx="2"/>
          </p:nvPr>
        </p:nvSpPr>
        <p:spPr>
          <a:xfrm>
            <a:off x="6812280" y="205740"/>
            <a:ext cx="1527048" cy="373761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a:t>Modifiez les styles du texte du masque</a:t>
            </a:r>
          </a:p>
        </p:txBody>
      </p:sp>
      <p:sp>
        <p:nvSpPr>
          <p:cNvPr id="8" name="Connecteur droit 7"/>
          <p:cNvSpPr>
            <a:spLocks noChangeShapeType="1"/>
          </p:cNvSpPr>
          <p:nvPr/>
        </p:nvSpPr>
        <p:spPr bwMode="auto">
          <a:xfrm>
            <a:off x="6248400" y="0"/>
            <a:ext cx="0" cy="51435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cteur droit 8"/>
          <p:cNvSpPr>
            <a:spLocks noChangeShapeType="1"/>
          </p:cNvSpPr>
          <p:nvPr/>
        </p:nvSpPr>
        <p:spPr bwMode="auto">
          <a:xfrm>
            <a:off x="6192296" y="0"/>
            <a:ext cx="0" cy="51435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cteur droit 10"/>
          <p:cNvSpPr>
            <a:spLocks noChangeShapeType="1"/>
          </p:cNvSpPr>
          <p:nvPr/>
        </p:nvSpPr>
        <p:spPr bwMode="auto">
          <a:xfrm>
            <a:off x="8991600" y="0"/>
            <a:ext cx="0" cy="51435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51435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8915400" y="0"/>
            <a:ext cx="0" cy="51435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lipse 13"/>
          <p:cNvSpPr/>
          <p:nvPr/>
        </p:nvSpPr>
        <p:spPr>
          <a:xfrm>
            <a:off x="8156448" y="4286250"/>
            <a:ext cx="548640" cy="41148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Espace réservé du contenu 17"/>
          <p:cNvSpPr>
            <a:spLocks noGrp="1"/>
          </p:cNvSpPr>
          <p:nvPr>
            <p:ph sz="quarter" idx="1"/>
          </p:nvPr>
        </p:nvSpPr>
        <p:spPr>
          <a:xfrm>
            <a:off x="304800" y="205740"/>
            <a:ext cx="5638800" cy="4745736"/>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21" name="Espace réservé de la date 20"/>
          <p:cNvSpPr>
            <a:spLocks noGrp="1"/>
          </p:cNvSpPr>
          <p:nvPr>
            <p:ph type="dt" sz="half" idx="14"/>
          </p:nvPr>
        </p:nvSpPr>
        <p:spPr/>
        <p:txBody>
          <a:bodyPr rtlCol="0"/>
          <a:lstStyle/>
          <a:p>
            <a:fld id="{AA309A6D-C09C-4548-B29A-6CF363A7E532}" type="datetimeFigureOut">
              <a:rPr lang="fr-FR" smtClean="0"/>
              <a:t>02/01/2025</a:t>
            </a:fld>
            <a:endParaRPr lang="fr-BE"/>
          </a:p>
        </p:txBody>
      </p:sp>
      <p:sp>
        <p:nvSpPr>
          <p:cNvPr id="22" name="Espace réservé du numéro de diapositive 21"/>
          <p:cNvSpPr>
            <a:spLocks noGrp="1"/>
          </p:cNvSpPr>
          <p:nvPr>
            <p:ph type="sldNum" sz="quarter" idx="15"/>
          </p:nvPr>
        </p:nvSpPr>
        <p:spPr/>
        <p:txBody>
          <a:bodyPr rtlCol="0"/>
          <a:lstStyle/>
          <a:p>
            <a:fld id="{CF4668DC-857F-487D-BFFA-8C0CA5037977}" type="slidenum">
              <a:rPr lang="fr-BE" smtClean="0"/>
              <a:t>‹N°›</a:t>
            </a:fld>
            <a:endParaRPr lang="fr-BE"/>
          </a:p>
        </p:txBody>
      </p:sp>
      <p:sp>
        <p:nvSpPr>
          <p:cNvPr id="23" name="Espace réservé du pied de page 22"/>
          <p:cNvSpPr>
            <a:spLocks noGrp="1"/>
          </p:cNvSpPr>
          <p:nvPr>
            <p:ph type="ftr" sz="quarter" idx="16"/>
          </p:nvPr>
        </p:nvSpPr>
        <p:spPr/>
        <p:txBody>
          <a:bodyPr rtlCol="0"/>
          <a:lstStyle/>
          <a:p>
            <a:endParaRPr lang="fr-BE"/>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8763000" y="0"/>
            <a:ext cx="0" cy="51435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lipse 12"/>
          <p:cNvSpPr/>
          <p:nvPr/>
        </p:nvSpPr>
        <p:spPr>
          <a:xfrm>
            <a:off x="8156448" y="4286250"/>
            <a:ext cx="548640" cy="41148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re 1"/>
          <p:cNvSpPr>
            <a:spLocks noGrp="1"/>
          </p:cNvSpPr>
          <p:nvPr>
            <p:ph type="title"/>
          </p:nvPr>
        </p:nvSpPr>
        <p:spPr>
          <a:xfrm rot="5400000">
            <a:off x="4138803" y="2343150"/>
            <a:ext cx="4732020" cy="457200"/>
          </a:xfrm>
        </p:spPr>
        <p:txBody>
          <a:bodyPr anchor="b"/>
          <a:lstStyle>
            <a:lvl1pPr algn="l">
              <a:buNone/>
              <a:defRPr sz="2000" b="1"/>
            </a:lvl1pPr>
          </a:lstStyle>
          <a:p>
            <a:r>
              <a:rPr kumimoji="0" lang="fr-FR"/>
              <a:t>Modifiez le style du titre</a:t>
            </a:r>
            <a:endParaRPr kumimoji="0" lang="en-US"/>
          </a:p>
        </p:txBody>
      </p:sp>
      <p:sp>
        <p:nvSpPr>
          <p:cNvPr id="3" name="Espace réservé pour une image  2"/>
          <p:cNvSpPr>
            <a:spLocks noGrp="1"/>
          </p:cNvSpPr>
          <p:nvPr>
            <p:ph type="pic" idx="1"/>
          </p:nvPr>
        </p:nvSpPr>
        <p:spPr>
          <a:xfrm>
            <a:off x="0" y="0"/>
            <a:ext cx="6172200" cy="51435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a:t>Cliquez sur l'icône pour ajouter une image</a:t>
            </a:r>
            <a:endParaRPr kumimoji="0" lang="en-US" dirty="0"/>
          </a:p>
        </p:txBody>
      </p:sp>
      <p:sp>
        <p:nvSpPr>
          <p:cNvPr id="4" name="Espace réservé du texte 3"/>
          <p:cNvSpPr>
            <a:spLocks noGrp="1"/>
          </p:cNvSpPr>
          <p:nvPr>
            <p:ph type="body" sz="half" idx="2"/>
          </p:nvPr>
        </p:nvSpPr>
        <p:spPr>
          <a:xfrm>
            <a:off x="6765798" y="198596"/>
            <a:ext cx="1524000" cy="3717036"/>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a:t>Modifiez les styles du texte du masque</a:t>
            </a:r>
          </a:p>
        </p:txBody>
      </p:sp>
      <p:sp>
        <p:nvSpPr>
          <p:cNvPr id="10" name="Connecteur droit 9"/>
          <p:cNvSpPr>
            <a:spLocks noChangeShapeType="1"/>
          </p:cNvSpPr>
          <p:nvPr/>
        </p:nvSpPr>
        <p:spPr bwMode="auto">
          <a:xfrm>
            <a:off x="8991600" y="0"/>
            <a:ext cx="0" cy="51435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51435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cteur droit 11"/>
          <p:cNvSpPr>
            <a:spLocks noChangeShapeType="1"/>
          </p:cNvSpPr>
          <p:nvPr/>
        </p:nvSpPr>
        <p:spPr bwMode="auto">
          <a:xfrm>
            <a:off x="8915400" y="0"/>
            <a:ext cx="0" cy="51435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cteur droit 18"/>
          <p:cNvSpPr>
            <a:spLocks noChangeShapeType="1"/>
          </p:cNvSpPr>
          <p:nvPr/>
        </p:nvSpPr>
        <p:spPr bwMode="auto">
          <a:xfrm>
            <a:off x="6248400" y="0"/>
            <a:ext cx="0" cy="51435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cteur droit 19"/>
          <p:cNvSpPr>
            <a:spLocks noChangeShapeType="1"/>
          </p:cNvSpPr>
          <p:nvPr/>
        </p:nvSpPr>
        <p:spPr bwMode="auto">
          <a:xfrm>
            <a:off x="6192296" y="0"/>
            <a:ext cx="0" cy="51435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Espace réservé de la date 16"/>
          <p:cNvSpPr>
            <a:spLocks noGrp="1"/>
          </p:cNvSpPr>
          <p:nvPr>
            <p:ph type="dt" sz="half" idx="10"/>
          </p:nvPr>
        </p:nvSpPr>
        <p:spPr/>
        <p:txBody>
          <a:bodyPr rtlCol="0"/>
          <a:lstStyle/>
          <a:p>
            <a:fld id="{AA309A6D-C09C-4548-B29A-6CF363A7E532}" type="datetimeFigureOut">
              <a:rPr lang="fr-FR" smtClean="0"/>
              <a:t>02/01/2025</a:t>
            </a:fld>
            <a:endParaRPr lang="fr-BE"/>
          </a:p>
        </p:txBody>
      </p:sp>
      <p:sp>
        <p:nvSpPr>
          <p:cNvPr id="18" name="Espace réservé du numéro de diapositive 17"/>
          <p:cNvSpPr>
            <a:spLocks noGrp="1"/>
          </p:cNvSpPr>
          <p:nvPr>
            <p:ph type="sldNum" sz="quarter" idx="11"/>
          </p:nvPr>
        </p:nvSpPr>
        <p:spPr/>
        <p:txBody>
          <a:bodyPr rtlCol="0"/>
          <a:lstStyle/>
          <a:p>
            <a:fld id="{CF4668DC-857F-487D-BFFA-8C0CA5037977}" type="slidenum">
              <a:rPr lang="fr-BE" smtClean="0"/>
              <a:t>‹N°›</a:t>
            </a:fld>
            <a:endParaRPr lang="fr-BE"/>
          </a:p>
        </p:txBody>
      </p:sp>
      <p:sp>
        <p:nvSpPr>
          <p:cNvPr id="21" name="Espace réservé du pied de page 20"/>
          <p:cNvSpPr>
            <a:spLocks noGrp="1"/>
          </p:cNvSpPr>
          <p:nvPr>
            <p:ph type="ftr" sz="quarter" idx="12"/>
          </p:nvPr>
        </p:nvSpPr>
        <p:spPr/>
        <p:txBody>
          <a:bodyPr rtlCol="0"/>
          <a:lstStyle/>
          <a:p>
            <a:endParaRPr lang="fr-BE"/>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8763000" y="0"/>
            <a:ext cx="0" cy="51435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Espace réservé du titre 21"/>
          <p:cNvSpPr>
            <a:spLocks noGrp="1"/>
          </p:cNvSpPr>
          <p:nvPr>
            <p:ph type="title"/>
          </p:nvPr>
        </p:nvSpPr>
        <p:spPr>
          <a:xfrm>
            <a:off x="457200" y="205979"/>
            <a:ext cx="7467600" cy="857250"/>
          </a:xfrm>
          <a:prstGeom prst="rect">
            <a:avLst/>
          </a:prstGeom>
        </p:spPr>
        <p:txBody>
          <a:bodyPr vert="horz" anchor="b">
            <a:normAutofit/>
          </a:bodyPr>
          <a:lstStyle/>
          <a:p>
            <a:r>
              <a:rPr kumimoji="0" lang="fr-FR"/>
              <a:t>Modifiez le style du titre</a:t>
            </a:r>
            <a:endParaRPr kumimoji="0" lang="en-US"/>
          </a:p>
        </p:txBody>
      </p:sp>
      <p:sp>
        <p:nvSpPr>
          <p:cNvPr id="13" name="Espace réservé du texte 12"/>
          <p:cNvSpPr>
            <a:spLocks noGrp="1"/>
          </p:cNvSpPr>
          <p:nvPr>
            <p:ph type="body" idx="1"/>
          </p:nvPr>
        </p:nvSpPr>
        <p:spPr>
          <a:xfrm>
            <a:off x="457200" y="1200150"/>
            <a:ext cx="7467600" cy="3655314"/>
          </a:xfrm>
          <a:prstGeom prst="rect">
            <a:avLst/>
          </a:prstGeom>
        </p:spPr>
        <p:txBody>
          <a:bodyPr vert="horz">
            <a:normAutofit/>
          </a:bodyPr>
          <a:lstStyle/>
          <a:p>
            <a:pPr lvl="0" eaLnBrk="1" latinLnBrk="0" hangingPunct="1"/>
            <a:r>
              <a:rPr kumimoji="0" lang="fr-FR"/>
              <a:t>Modifiez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14" name="Espace réservé de la date 13"/>
          <p:cNvSpPr>
            <a:spLocks noGrp="1"/>
          </p:cNvSpPr>
          <p:nvPr>
            <p:ph type="dt" sz="half" idx="2"/>
          </p:nvPr>
        </p:nvSpPr>
        <p:spPr>
          <a:xfrm rot="5400000">
            <a:off x="7840980" y="763382"/>
            <a:ext cx="1508760" cy="384048"/>
          </a:xfrm>
          <a:prstGeom prst="rect">
            <a:avLst/>
          </a:prstGeom>
        </p:spPr>
        <p:txBody>
          <a:bodyPr vert="horz" anchor="ctr" anchorCtr="0"/>
          <a:lstStyle>
            <a:lvl1pPr algn="r" eaLnBrk="1" latinLnBrk="0" hangingPunct="1">
              <a:defRPr kumimoji="0" sz="1200">
                <a:solidFill>
                  <a:schemeClr val="tx2"/>
                </a:solidFill>
              </a:defRPr>
            </a:lvl1pPr>
          </a:lstStyle>
          <a:p>
            <a:fld id="{AA309A6D-C09C-4548-B29A-6CF363A7E532}" type="datetimeFigureOut">
              <a:rPr lang="fr-FR" smtClean="0"/>
              <a:t>02/01/2025</a:t>
            </a:fld>
            <a:endParaRPr lang="fr-BE"/>
          </a:p>
        </p:txBody>
      </p:sp>
      <p:sp>
        <p:nvSpPr>
          <p:cNvPr id="3" name="Espace réservé du pied de page 2"/>
          <p:cNvSpPr>
            <a:spLocks noGrp="1"/>
          </p:cNvSpPr>
          <p:nvPr>
            <p:ph type="ftr" sz="quarter" idx="3"/>
          </p:nvPr>
        </p:nvSpPr>
        <p:spPr>
          <a:xfrm rot="5400000">
            <a:off x="7390236" y="2757210"/>
            <a:ext cx="2400300" cy="365760"/>
          </a:xfrm>
          <a:prstGeom prst="rect">
            <a:avLst/>
          </a:prstGeom>
        </p:spPr>
        <p:txBody>
          <a:bodyPr vert="horz" anchor="ctr" anchorCtr="0"/>
          <a:lstStyle>
            <a:lvl1pPr algn="l" eaLnBrk="1" latinLnBrk="0" hangingPunct="1">
              <a:defRPr kumimoji="0" sz="1200">
                <a:solidFill>
                  <a:schemeClr val="tx2"/>
                </a:solidFill>
              </a:defRPr>
            </a:lvl1pPr>
          </a:lstStyle>
          <a:p>
            <a:endParaRPr lang="fr-BE"/>
          </a:p>
        </p:txBody>
      </p:sp>
      <p:sp>
        <p:nvSpPr>
          <p:cNvPr id="7" name="Connecteur droit 6"/>
          <p:cNvSpPr>
            <a:spLocks noChangeShapeType="1"/>
          </p:cNvSpPr>
          <p:nvPr/>
        </p:nvSpPr>
        <p:spPr bwMode="auto">
          <a:xfrm>
            <a:off x="76200"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cteur droit 8"/>
          <p:cNvSpPr>
            <a:spLocks noChangeShapeType="1"/>
          </p:cNvSpPr>
          <p:nvPr/>
        </p:nvSpPr>
        <p:spPr bwMode="auto">
          <a:xfrm>
            <a:off x="8991600" y="0"/>
            <a:ext cx="0" cy="51435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51435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8915400" y="0"/>
            <a:ext cx="0" cy="51435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lipse 11"/>
          <p:cNvSpPr/>
          <p:nvPr/>
        </p:nvSpPr>
        <p:spPr>
          <a:xfrm>
            <a:off x="8156448" y="4286250"/>
            <a:ext cx="548640" cy="41148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space réservé du numéro de diapositive 22"/>
          <p:cNvSpPr>
            <a:spLocks noGrp="1"/>
          </p:cNvSpPr>
          <p:nvPr>
            <p:ph type="sldNum" sz="quarter" idx="4"/>
          </p:nvPr>
        </p:nvSpPr>
        <p:spPr>
          <a:xfrm>
            <a:off x="8129016" y="4300538"/>
            <a:ext cx="609600" cy="390906"/>
          </a:xfrm>
          <a:prstGeom prst="rect">
            <a:avLst/>
          </a:prstGeom>
        </p:spPr>
        <p:txBody>
          <a:bodyPr vert="horz" anchor="ctr"/>
          <a:lstStyle>
            <a:lvl1pPr algn="ctr" eaLnBrk="1" latinLnBrk="0" hangingPunct="1">
              <a:defRPr kumimoji="0" sz="1400" b="1">
                <a:solidFill>
                  <a:srgbClr val="FFFFFF"/>
                </a:solidFill>
              </a:defRPr>
            </a:lvl1pPr>
          </a:lstStyle>
          <a:p>
            <a:fld id="{CF4668DC-857F-487D-BFFA-8C0CA5037977}" type="slidenum">
              <a:rPr lang="fr-BE" smtClean="0"/>
              <a:t>‹N°›</a:t>
            </a:fld>
            <a:endParaRPr lang="fr-BE"/>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6.png"/><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6.png"/><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7.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s/_rels/slide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 y="0"/>
            <a:ext cx="4355975"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title"/>
          </p:nvPr>
        </p:nvSpPr>
        <p:spPr>
          <a:xfrm>
            <a:off x="3563888" y="2589955"/>
            <a:ext cx="5134858" cy="857250"/>
          </a:xfrm>
          <a:prstGeom prst="roundRect">
            <a:avLst/>
          </a:prstGeom>
          <a:ln>
            <a:solidFill>
              <a:srgbClr val="724BA5"/>
            </a:solidFill>
          </a:ln>
        </p:spPr>
        <p:style>
          <a:lnRef idx="1">
            <a:schemeClr val="accent1"/>
          </a:lnRef>
          <a:fillRef idx="2">
            <a:schemeClr val="accent1"/>
          </a:fillRef>
          <a:effectRef idx="1">
            <a:schemeClr val="accent1"/>
          </a:effectRef>
          <a:fontRef idx="minor">
            <a:schemeClr val="dk1"/>
          </a:fontRef>
        </p:style>
        <p:txBody>
          <a:bodyPr anchor="ctr">
            <a:noAutofit/>
          </a:bodyPr>
          <a:lstStyle/>
          <a:p>
            <a:pPr algn="ctr" rtl="1"/>
            <a:r>
              <a:rPr lang="ar-DZ" sz="2800" b="1" dirty="0">
                <a:latin typeface="Simplified Arabic" pitchFamily="18" charset="-78"/>
                <a:cs typeface="Simplified Arabic" pitchFamily="18" charset="-78"/>
              </a:rPr>
              <a:t>أخلاقيات العمل</a:t>
            </a:r>
            <a:endParaRPr lang="fr-FR" sz="2800" b="1" dirty="0">
              <a:latin typeface="Simplified Arabic" pitchFamily="18" charset="-78"/>
              <a:cs typeface="Simplified Arabic" pitchFamily="18" charset="-78"/>
            </a:endParaRPr>
          </a:p>
        </p:txBody>
      </p:sp>
      <p:sp>
        <p:nvSpPr>
          <p:cNvPr id="2067" name="Rectangle 19"/>
          <p:cNvSpPr>
            <a:spLocks noChangeArrowheads="1"/>
          </p:cNvSpPr>
          <p:nvPr/>
        </p:nvSpPr>
        <p:spPr bwMode="auto">
          <a:xfrm>
            <a:off x="3491880" y="544181"/>
            <a:ext cx="5130570" cy="1795569"/>
          </a:xfrm>
          <a:prstGeom prst="rect">
            <a:avLst/>
          </a:prstGeom>
          <a:solidFill>
            <a:srgbClr val="FFFFFF">
              <a:alpha val="69804"/>
            </a:srgbClr>
          </a:solidFill>
          <a:ln w="9525">
            <a:noFill/>
            <a:miter lim="800000"/>
            <a:headEnd/>
            <a:tailEnd/>
          </a:ln>
          <a:effectLst/>
        </p:spPr>
        <p:txBody>
          <a:bodyPr vert="horz" wrap="square" lIns="71323" tIns="35662" rIns="71323" bIns="35662" numCol="1" anchor="ctr" anchorCtr="0" compatLnSpc="1">
            <a:prstTxWarp prst="textNoShape">
              <a:avLst/>
            </a:prstTxWarp>
            <a:spAutoFit/>
          </a:bodyPr>
          <a:lstStyle/>
          <a:p>
            <a:pPr algn="ctr" defTabSz="713232" rtl="1" fontAlgn="base">
              <a:spcBef>
                <a:spcPct val="0"/>
              </a:spcBef>
              <a:spcAft>
                <a:spcPct val="0"/>
              </a:spcAft>
            </a:pPr>
            <a:endParaRPr lang="ar-DZ" sz="1400" b="1" dirty="0">
              <a:solidFill>
                <a:prstClr val="black"/>
              </a:solidFill>
              <a:latin typeface="Simplified Arabic" pitchFamily="18" charset="-78"/>
              <a:ea typeface="Calibri" pitchFamily="34" charset="0"/>
              <a:cs typeface="Simplified Arabic" pitchFamily="18" charset="-78"/>
            </a:endParaRPr>
          </a:p>
          <a:p>
            <a:pPr algn="ctr" defTabSz="713232" rtl="1" fontAlgn="base">
              <a:spcBef>
                <a:spcPct val="0"/>
              </a:spcBef>
              <a:spcAft>
                <a:spcPct val="0"/>
              </a:spcAft>
            </a:pPr>
            <a:endParaRPr lang="ar-DZ" sz="1400" b="1" dirty="0">
              <a:solidFill>
                <a:prstClr val="black"/>
              </a:solidFill>
              <a:latin typeface="Simplified Arabic" pitchFamily="18" charset="-78"/>
              <a:ea typeface="Calibri" pitchFamily="34" charset="0"/>
              <a:cs typeface="Simplified Arabic" pitchFamily="18" charset="-78"/>
            </a:endParaRPr>
          </a:p>
          <a:p>
            <a:pPr algn="ctr" defTabSz="713232" rtl="1" fontAlgn="base">
              <a:spcBef>
                <a:spcPct val="0"/>
              </a:spcBef>
              <a:spcAft>
                <a:spcPct val="0"/>
              </a:spcAft>
            </a:pPr>
            <a:endParaRPr lang="ar-DZ" sz="1400" b="1" dirty="0">
              <a:solidFill>
                <a:prstClr val="black"/>
              </a:solidFill>
              <a:latin typeface="Simplified Arabic" pitchFamily="18" charset="-78"/>
              <a:ea typeface="Calibri" pitchFamily="34" charset="0"/>
              <a:cs typeface="Simplified Arabic" pitchFamily="18" charset="-78"/>
            </a:endParaRPr>
          </a:p>
          <a:p>
            <a:pPr algn="ctr" defTabSz="713232" rtl="1" fontAlgn="base">
              <a:spcBef>
                <a:spcPct val="0"/>
              </a:spcBef>
              <a:spcAft>
                <a:spcPct val="0"/>
              </a:spcAft>
            </a:pPr>
            <a:endParaRPr lang="ar-DZ" sz="1400" b="1" dirty="0">
              <a:solidFill>
                <a:prstClr val="black"/>
              </a:solidFill>
              <a:latin typeface="Simplified Arabic" pitchFamily="18" charset="-78"/>
              <a:ea typeface="Calibri" pitchFamily="34" charset="0"/>
              <a:cs typeface="Simplified Arabic" pitchFamily="18" charset="-78"/>
            </a:endParaRPr>
          </a:p>
          <a:p>
            <a:pPr algn="ctr" defTabSz="713232" rtl="1" fontAlgn="base">
              <a:spcBef>
                <a:spcPct val="0"/>
              </a:spcBef>
              <a:spcAft>
                <a:spcPct val="0"/>
              </a:spcAft>
            </a:pPr>
            <a:endParaRPr lang="ar-DZ" sz="1400" b="1" dirty="0">
              <a:solidFill>
                <a:prstClr val="black"/>
              </a:solidFill>
              <a:latin typeface="Simplified Arabic" pitchFamily="18" charset="-78"/>
              <a:ea typeface="Calibri" pitchFamily="34" charset="0"/>
              <a:cs typeface="Simplified Arabic" pitchFamily="18" charset="-78"/>
            </a:endParaRPr>
          </a:p>
          <a:p>
            <a:pPr algn="ctr" defTabSz="713232" rtl="1" fontAlgn="base">
              <a:spcBef>
                <a:spcPct val="0"/>
              </a:spcBef>
              <a:spcAft>
                <a:spcPct val="0"/>
              </a:spcAft>
            </a:pPr>
            <a:endParaRPr lang="ar-DZ" sz="1400" b="1" dirty="0">
              <a:solidFill>
                <a:prstClr val="black"/>
              </a:solidFill>
              <a:latin typeface="Simplified Arabic" pitchFamily="18" charset="-78"/>
              <a:ea typeface="Calibri" pitchFamily="34" charset="0"/>
              <a:cs typeface="Simplified Arabic" pitchFamily="18" charset="-78"/>
            </a:endParaRPr>
          </a:p>
          <a:p>
            <a:pPr algn="ctr" defTabSz="713232" rtl="1" fontAlgn="base">
              <a:spcBef>
                <a:spcPct val="0"/>
              </a:spcBef>
              <a:spcAft>
                <a:spcPct val="0"/>
              </a:spcAft>
            </a:pPr>
            <a:r>
              <a:rPr lang="ar-DZ" sz="1400" b="1" dirty="0">
                <a:solidFill>
                  <a:prstClr val="black"/>
                </a:solidFill>
                <a:latin typeface="Simplified Arabic" pitchFamily="18" charset="-78"/>
                <a:ea typeface="Calibri" pitchFamily="34" charset="0"/>
                <a:cs typeface="Simplified Arabic" pitchFamily="18" charset="-78"/>
              </a:rPr>
              <a:t>كلية: العلوم الاقتصادية و علوم التسيير</a:t>
            </a:r>
            <a:endParaRPr lang="fr-FR" sz="1400" b="1" dirty="0">
              <a:solidFill>
                <a:prstClr val="black"/>
              </a:solidFill>
              <a:latin typeface="Simplified Arabic" pitchFamily="18" charset="-78"/>
              <a:cs typeface="Simplified Arabic" pitchFamily="18" charset="-78"/>
            </a:endParaRPr>
          </a:p>
          <a:p>
            <a:pPr algn="ctr" defTabSz="713232" rtl="1" eaLnBrk="0" fontAlgn="base" hangingPunct="0">
              <a:spcBef>
                <a:spcPct val="0"/>
              </a:spcBef>
              <a:spcAft>
                <a:spcPct val="0"/>
              </a:spcAft>
            </a:pPr>
            <a:r>
              <a:rPr lang="ar-DZ" sz="1400" b="1" dirty="0">
                <a:solidFill>
                  <a:prstClr val="black"/>
                </a:solidFill>
                <a:latin typeface="Simplified Arabic" pitchFamily="18" charset="-78"/>
                <a:ea typeface="Calibri" pitchFamily="34" charset="0"/>
                <a:cs typeface="Simplified Arabic" pitchFamily="18" charset="-78"/>
              </a:rPr>
              <a:t>التخصص: ريادة أعمال</a:t>
            </a:r>
            <a:endParaRPr lang="ar-DZ" sz="1400" b="1" dirty="0">
              <a:solidFill>
                <a:prstClr val="black"/>
              </a:solidFill>
              <a:latin typeface="Simplified Arabic" pitchFamily="18" charset="-78"/>
              <a:cs typeface="Simplified Arabic" pitchFamily="18" charset="-78"/>
            </a:endParaRPr>
          </a:p>
        </p:txBody>
      </p:sp>
      <p:sp>
        <p:nvSpPr>
          <p:cNvPr id="2066" name="Rectangle 18"/>
          <p:cNvSpPr>
            <a:spLocks noChangeArrowheads="1"/>
          </p:cNvSpPr>
          <p:nvPr/>
        </p:nvSpPr>
        <p:spPr bwMode="auto">
          <a:xfrm>
            <a:off x="3585240" y="514764"/>
            <a:ext cx="4860540" cy="626018"/>
          </a:xfrm>
          <a:prstGeom prst="rect">
            <a:avLst/>
          </a:prstGeom>
          <a:noFill/>
          <a:ln w="9525">
            <a:noFill/>
            <a:miter lim="800000"/>
            <a:headEnd/>
            <a:tailEnd/>
          </a:ln>
          <a:effectLst/>
        </p:spPr>
        <p:txBody>
          <a:bodyPr vert="horz" wrap="square" lIns="71323" tIns="35662" rIns="71323" bIns="35662" numCol="1" anchor="ctr" anchorCtr="0" compatLnSpc="1">
            <a:prstTxWarp prst="textNoShape">
              <a:avLst/>
            </a:prstTxWarp>
            <a:spAutoFit/>
          </a:bodyPr>
          <a:lstStyle/>
          <a:p>
            <a:pPr algn="ctr" defTabSz="713232" rtl="1" fontAlgn="base">
              <a:spcBef>
                <a:spcPct val="0"/>
              </a:spcBef>
              <a:spcAft>
                <a:spcPct val="0"/>
              </a:spcAft>
            </a:pPr>
            <a:r>
              <a:rPr lang="ar-DZ" b="1" dirty="0">
                <a:solidFill>
                  <a:prstClr val="black"/>
                </a:solidFill>
                <a:latin typeface="Simplified Arabic" pitchFamily="18" charset="-78"/>
                <a:ea typeface="Calibri" pitchFamily="34" charset="0"/>
                <a:cs typeface="Simplified Arabic" pitchFamily="18" charset="-78"/>
              </a:rPr>
              <a:t>الجمهورية الجزائرية الديمقراطية الشعبية</a:t>
            </a:r>
            <a:endParaRPr lang="fr-FR" b="1" dirty="0">
              <a:solidFill>
                <a:prstClr val="black"/>
              </a:solidFill>
              <a:latin typeface="Simplified Arabic" pitchFamily="18" charset="-78"/>
              <a:cs typeface="Simplified Arabic" pitchFamily="18" charset="-78"/>
            </a:endParaRPr>
          </a:p>
          <a:p>
            <a:pPr algn="ctr" defTabSz="713232" rtl="1" eaLnBrk="0" fontAlgn="base" hangingPunct="0">
              <a:spcBef>
                <a:spcPct val="0"/>
              </a:spcBef>
              <a:spcAft>
                <a:spcPct val="0"/>
              </a:spcAft>
            </a:pPr>
            <a:r>
              <a:rPr lang="ar-DZ" b="1" dirty="0">
                <a:solidFill>
                  <a:prstClr val="black"/>
                </a:solidFill>
                <a:latin typeface="Simplified Arabic" pitchFamily="18" charset="-78"/>
                <a:ea typeface="Calibri" pitchFamily="34" charset="0"/>
                <a:cs typeface="Simplified Arabic" pitchFamily="18" charset="-78"/>
              </a:rPr>
              <a:t>وزارة التعليم العالي و البحث العلمي</a:t>
            </a:r>
            <a:endParaRPr lang="fr-FR" b="1" dirty="0">
              <a:solidFill>
                <a:prstClr val="black"/>
              </a:solidFill>
              <a:latin typeface="Simplified Arabic" pitchFamily="18" charset="-78"/>
              <a:cs typeface="Simplified Arabic" pitchFamily="18" charset="-78"/>
            </a:endParaRPr>
          </a:p>
        </p:txBody>
      </p:sp>
      <p:pic>
        <p:nvPicPr>
          <p:cNvPr id="2065" name="Image 2"/>
          <p:cNvPicPr>
            <a:picLocks noChangeAspect="1" noChangeArrowheads="1"/>
          </p:cNvPicPr>
          <p:nvPr/>
        </p:nvPicPr>
        <p:blipFill>
          <a:blip r:embed="rId4"/>
          <a:srcRect/>
          <a:stretch>
            <a:fillRect/>
          </a:stretch>
        </p:blipFill>
        <p:spPr bwMode="auto">
          <a:xfrm>
            <a:off x="3572889" y="1224805"/>
            <a:ext cx="4968552" cy="374930"/>
          </a:xfrm>
          <a:prstGeom prst="rect">
            <a:avLst/>
          </a:prstGeom>
          <a:noFill/>
        </p:spPr>
      </p:pic>
      <p:sp>
        <p:nvSpPr>
          <p:cNvPr id="4" name="ZoneTexte 3"/>
          <p:cNvSpPr txBox="1"/>
          <p:nvPr/>
        </p:nvSpPr>
        <p:spPr>
          <a:xfrm>
            <a:off x="2339752" y="3723879"/>
            <a:ext cx="6552728" cy="1477328"/>
          </a:xfrm>
          <a:prstGeom prst="rect">
            <a:avLst/>
          </a:prstGeom>
          <a:noFill/>
        </p:spPr>
        <p:txBody>
          <a:bodyPr wrap="square" rtlCol="0">
            <a:spAutoFit/>
          </a:bodyPr>
          <a:lstStyle/>
          <a:p>
            <a:pPr algn="r" rtl="1"/>
            <a:r>
              <a:rPr lang="ar-DZ" b="1" dirty="0"/>
              <a:t>من إعداد:</a:t>
            </a:r>
          </a:p>
          <a:p>
            <a:pPr marL="285750" indent="-285750" algn="r" rtl="1">
              <a:buFontTx/>
              <a:buChar char="-"/>
            </a:pPr>
            <a:r>
              <a:rPr lang="ar-DZ" b="1" dirty="0"/>
              <a:t>معطى الله مريم</a:t>
            </a:r>
          </a:p>
          <a:p>
            <a:pPr marL="285750" indent="-285750" algn="r" rtl="1">
              <a:buFontTx/>
              <a:buChar char="-"/>
            </a:pPr>
            <a:r>
              <a:rPr lang="ar-DZ" b="1" dirty="0"/>
              <a:t>العيدي نزهة</a:t>
            </a:r>
          </a:p>
          <a:p>
            <a:pPr marL="285750" indent="-285750" algn="r" rtl="1">
              <a:buFontTx/>
              <a:buChar char="-"/>
            </a:pPr>
            <a:endParaRPr lang="ar-DZ" b="1" dirty="0"/>
          </a:p>
          <a:p>
            <a:pPr algn="ctr" rtl="1"/>
            <a:r>
              <a:rPr lang="ar-DZ" b="1" dirty="0"/>
              <a:t>السنة الجامعية: 2024-2025</a:t>
            </a:r>
            <a:endParaRPr lang="fr-FR" b="1" dirty="0"/>
          </a:p>
        </p:txBody>
      </p:sp>
    </p:spTree>
    <p:extLst>
      <p:ext uri="{BB962C8B-B14F-4D97-AF65-F5344CB8AC3E}">
        <p14:creationId xmlns:p14="http://schemas.microsoft.com/office/powerpoint/2010/main" val="976373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67">
                                            <p:bg/>
                                          </p:spTgt>
                                        </p:tgtEl>
                                        <p:attrNameLst>
                                          <p:attrName>style.visibility</p:attrName>
                                        </p:attrNameLst>
                                      </p:cBhvr>
                                      <p:to>
                                        <p:strVal val="visible"/>
                                      </p:to>
                                    </p:set>
                                    <p:animEffect transition="in" filter="wipe(right)">
                                      <p:cBhvr>
                                        <p:cTn id="7" dur="500"/>
                                        <p:tgtEl>
                                          <p:spTgt spid="2067">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067">
                                            <p:txEl>
                                              <p:pRg st="6" end="6"/>
                                            </p:txEl>
                                          </p:spTgt>
                                        </p:tgtEl>
                                        <p:attrNameLst>
                                          <p:attrName>style.visibility</p:attrName>
                                        </p:attrNameLst>
                                      </p:cBhvr>
                                      <p:to>
                                        <p:strVal val="visible"/>
                                      </p:to>
                                    </p:set>
                                    <p:animEffect transition="in" filter="wipe(right)">
                                      <p:cBhvr>
                                        <p:cTn id="12" dur="500"/>
                                        <p:tgtEl>
                                          <p:spTgt spid="2067">
                                            <p:txEl>
                                              <p:pRg st="6" end="6"/>
                                            </p:txEl>
                                          </p:spTgt>
                                        </p:tgtEl>
                                      </p:cBhvr>
                                    </p:animEffect>
                                  </p:childTnLst>
                                </p:cTn>
                              </p:par>
                            </p:childTnLst>
                          </p:cTn>
                        </p:par>
                        <p:par>
                          <p:cTn id="13" fill="hold">
                            <p:stCondLst>
                              <p:cond delay="500"/>
                            </p:stCondLst>
                            <p:childTnLst>
                              <p:par>
                                <p:cTn id="14" presetID="22" presetClass="entr" presetSubtype="2" fill="hold" grpId="0" nodeType="afterEffect">
                                  <p:stCondLst>
                                    <p:cond delay="0"/>
                                  </p:stCondLst>
                                  <p:childTnLst>
                                    <p:set>
                                      <p:cBhvr>
                                        <p:cTn id="15" dur="1" fill="hold">
                                          <p:stCondLst>
                                            <p:cond delay="0"/>
                                          </p:stCondLst>
                                        </p:cTn>
                                        <p:tgtEl>
                                          <p:spTgt spid="2067">
                                            <p:txEl>
                                              <p:pRg st="7" end="7"/>
                                            </p:txEl>
                                          </p:spTgt>
                                        </p:tgtEl>
                                        <p:attrNameLst>
                                          <p:attrName>style.visibility</p:attrName>
                                        </p:attrNameLst>
                                      </p:cBhvr>
                                      <p:to>
                                        <p:strVal val="visible"/>
                                      </p:to>
                                    </p:set>
                                    <p:animEffect transition="in" filter="wipe(right)">
                                      <p:cBhvr>
                                        <p:cTn id="16" dur="500"/>
                                        <p:tgtEl>
                                          <p:spTgt spid="2067">
                                            <p:txEl>
                                              <p:pRg st="7" end="7"/>
                                            </p:txEl>
                                          </p:spTgt>
                                        </p:tgtEl>
                                      </p:cBhvr>
                                    </p:animEffect>
                                  </p:childTnLst>
                                </p:cTn>
                              </p:par>
                            </p:childTnLst>
                          </p:cTn>
                        </p:par>
                        <p:par>
                          <p:cTn id="17" fill="hold">
                            <p:stCondLst>
                              <p:cond delay="1000"/>
                            </p:stCondLst>
                            <p:childTnLst>
                              <p:par>
                                <p:cTn id="18" presetID="6" presetClass="entr" presetSubtype="32"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circle(out)">
                                      <p:cBhvr>
                                        <p:cTn id="2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67"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895028"/>
            <a:ext cx="7710919"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13"/>
          <p:cNvSpPr/>
          <p:nvPr/>
        </p:nvSpPr>
        <p:spPr>
          <a:xfrm>
            <a:off x="107504" y="123478"/>
            <a:ext cx="8636766" cy="771550"/>
          </a:xfrm>
          <a:custGeom>
            <a:avLst/>
            <a:gdLst>
              <a:gd name="connsiteX0" fmla="*/ 0 w 8100392"/>
              <a:gd name="connsiteY0" fmla="*/ 0 h 771550"/>
              <a:gd name="connsiteX1" fmla="*/ 8100392 w 8100392"/>
              <a:gd name="connsiteY1" fmla="*/ 0 h 771550"/>
              <a:gd name="connsiteX2" fmla="*/ 8100392 w 8100392"/>
              <a:gd name="connsiteY2" fmla="*/ 771550 h 771550"/>
              <a:gd name="connsiteX3" fmla="*/ 0 w 8100392"/>
              <a:gd name="connsiteY3" fmla="*/ 771550 h 771550"/>
              <a:gd name="connsiteX4" fmla="*/ 0 w 8100392"/>
              <a:gd name="connsiteY4" fmla="*/ 0 h 771550"/>
              <a:gd name="connsiteX0" fmla="*/ 0 w 8100392"/>
              <a:gd name="connsiteY0" fmla="*/ 0 h 771550"/>
              <a:gd name="connsiteX1" fmla="*/ 8100392 w 8100392"/>
              <a:gd name="connsiteY1" fmla="*/ 0 h 771550"/>
              <a:gd name="connsiteX2" fmla="*/ 8100392 w 8100392"/>
              <a:gd name="connsiteY2" fmla="*/ 771550 h 771550"/>
              <a:gd name="connsiteX3" fmla="*/ 304800 w 8100392"/>
              <a:gd name="connsiteY3" fmla="*/ 746150 h 771550"/>
              <a:gd name="connsiteX4" fmla="*/ 0 w 8100392"/>
              <a:gd name="connsiteY4" fmla="*/ 0 h 771550"/>
              <a:gd name="connsiteX0" fmla="*/ 0 w 8100392"/>
              <a:gd name="connsiteY0" fmla="*/ 0 h 771550"/>
              <a:gd name="connsiteX1" fmla="*/ 8100392 w 8100392"/>
              <a:gd name="connsiteY1" fmla="*/ 0 h 771550"/>
              <a:gd name="connsiteX2" fmla="*/ 8100392 w 8100392"/>
              <a:gd name="connsiteY2" fmla="*/ 771550 h 771550"/>
              <a:gd name="connsiteX3" fmla="*/ 304800 w 8100392"/>
              <a:gd name="connsiteY3" fmla="*/ 746150 h 771550"/>
              <a:gd name="connsiteX4" fmla="*/ 0 w 8100392"/>
              <a:gd name="connsiteY4" fmla="*/ 0 h 771550"/>
              <a:gd name="connsiteX0" fmla="*/ 536374 w 8636766"/>
              <a:gd name="connsiteY0" fmla="*/ 0 h 771550"/>
              <a:gd name="connsiteX1" fmla="*/ 8636766 w 8636766"/>
              <a:gd name="connsiteY1" fmla="*/ 0 h 771550"/>
              <a:gd name="connsiteX2" fmla="*/ 8636766 w 8636766"/>
              <a:gd name="connsiteY2" fmla="*/ 771550 h 771550"/>
              <a:gd name="connsiteX3" fmla="*/ 841174 w 8636766"/>
              <a:gd name="connsiteY3" fmla="*/ 746150 h 771550"/>
              <a:gd name="connsiteX4" fmla="*/ 818614 w 8636766"/>
              <a:gd name="connsiteY4" fmla="*/ 274625 h 771550"/>
              <a:gd name="connsiteX5" fmla="*/ 536374 w 8636766"/>
              <a:gd name="connsiteY5" fmla="*/ 0 h 771550"/>
              <a:gd name="connsiteX0" fmla="*/ 536374 w 8636766"/>
              <a:gd name="connsiteY0" fmla="*/ 0 h 771550"/>
              <a:gd name="connsiteX1" fmla="*/ 8636766 w 8636766"/>
              <a:gd name="connsiteY1" fmla="*/ 0 h 771550"/>
              <a:gd name="connsiteX2" fmla="*/ 8636766 w 8636766"/>
              <a:gd name="connsiteY2" fmla="*/ 771550 h 771550"/>
              <a:gd name="connsiteX3" fmla="*/ 841174 w 8636766"/>
              <a:gd name="connsiteY3" fmla="*/ 746150 h 771550"/>
              <a:gd name="connsiteX4" fmla="*/ 818614 w 8636766"/>
              <a:gd name="connsiteY4" fmla="*/ 325425 h 771550"/>
              <a:gd name="connsiteX5" fmla="*/ 818614 w 8636766"/>
              <a:gd name="connsiteY5" fmla="*/ 274625 h 771550"/>
              <a:gd name="connsiteX6" fmla="*/ 536374 w 8636766"/>
              <a:gd name="connsiteY6" fmla="*/ 0 h 77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6766" h="771550">
                <a:moveTo>
                  <a:pt x="536374" y="0"/>
                </a:moveTo>
                <a:lnTo>
                  <a:pt x="8636766" y="0"/>
                </a:lnTo>
                <a:lnTo>
                  <a:pt x="8636766" y="771550"/>
                </a:lnTo>
                <a:lnTo>
                  <a:pt x="841174" y="746150"/>
                </a:lnTo>
                <a:cubicBezTo>
                  <a:pt x="-535935" y="697196"/>
                  <a:pt x="822374" y="404013"/>
                  <a:pt x="818614" y="325425"/>
                </a:cubicBezTo>
                <a:cubicBezTo>
                  <a:pt x="814854" y="246838"/>
                  <a:pt x="791571" y="354263"/>
                  <a:pt x="818614" y="274625"/>
                </a:cubicBezTo>
                <a:cubicBezTo>
                  <a:pt x="767814" y="150267"/>
                  <a:pt x="-796285" y="22488"/>
                  <a:pt x="536374" y="0"/>
                </a:cubicBezTo>
                <a:close/>
              </a:path>
            </a:pathLst>
          </a:custGeom>
          <a:effectLst>
            <a:outerShdw blurRad="50800" dist="38100" dir="5400000" algn="t" rotWithShape="0">
              <a:prstClr val="black">
                <a:alpha val="40000"/>
              </a:prstClr>
            </a:outerShdw>
            <a:reflection blurRad="6350" stA="50000" endA="300" endPos="38500" dist="50800" dir="5400000" sy="-100000" algn="bl" rotWithShape="0"/>
          </a:effectLst>
        </p:spPr>
        <p:style>
          <a:lnRef idx="1">
            <a:schemeClr val="accent2"/>
          </a:lnRef>
          <a:fillRef idx="2">
            <a:schemeClr val="accent2"/>
          </a:fillRef>
          <a:effectRef idx="1">
            <a:schemeClr val="accent2"/>
          </a:effectRef>
          <a:fontRef idx="minor">
            <a:schemeClr val="dk1"/>
          </a:fontRef>
        </p:style>
        <p:txBody>
          <a:bodyPr rtlCol="0" anchor="ctr"/>
          <a:lstStyle/>
          <a:p>
            <a:pPr algn="ctr" rtl="1"/>
            <a:r>
              <a:rPr lang="ar-DZ" sz="4400" b="1" dirty="0"/>
              <a:t>مبادئ أخلاقيات العمل</a:t>
            </a:r>
            <a:endParaRPr lang="fr-FR" sz="4400" b="1" dirty="0"/>
          </a:p>
        </p:txBody>
      </p:sp>
      <p:graphicFrame>
        <p:nvGraphicFramePr>
          <p:cNvPr id="3" name="Diagramme 2"/>
          <p:cNvGraphicFramePr/>
          <p:nvPr>
            <p:extLst>
              <p:ext uri="{D42A27DB-BD31-4B8C-83A1-F6EECF244321}">
                <p14:modId xmlns:p14="http://schemas.microsoft.com/office/powerpoint/2010/main" val="783909683"/>
              </p:ext>
            </p:extLst>
          </p:nvPr>
        </p:nvGraphicFramePr>
        <p:xfrm>
          <a:off x="683568" y="1491630"/>
          <a:ext cx="7776864" cy="2736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00113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graphicEl>
                                              <a:dgm id="{2B002F1C-F5D0-46C5-9172-2D19B21B1B37}"/>
                                            </p:graphicEl>
                                          </p:spTgt>
                                        </p:tgtEl>
                                        <p:attrNameLst>
                                          <p:attrName>style.visibility</p:attrName>
                                        </p:attrNameLst>
                                      </p:cBhvr>
                                      <p:to>
                                        <p:strVal val="visible"/>
                                      </p:to>
                                    </p:set>
                                    <p:anim calcmode="lin" valueType="num">
                                      <p:cBhvr additive="base">
                                        <p:cTn id="7" dur="500" fill="hold"/>
                                        <p:tgtEl>
                                          <p:spTgt spid="3">
                                            <p:graphicEl>
                                              <a:dgm id="{2B002F1C-F5D0-46C5-9172-2D19B21B1B37}"/>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graphicEl>
                                              <a:dgm id="{2B002F1C-F5D0-46C5-9172-2D19B21B1B37}"/>
                                            </p:graphic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graphicEl>
                                              <a:dgm id="{72D91DED-6728-4D9E-AD34-04A30A8967F2}"/>
                                            </p:graphicEl>
                                          </p:spTgt>
                                        </p:tgtEl>
                                        <p:attrNameLst>
                                          <p:attrName>style.visibility</p:attrName>
                                        </p:attrNameLst>
                                      </p:cBhvr>
                                      <p:to>
                                        <p:strVal val="visible"/>
                                      </p:to>
                                    </p:set>
                                    <p:anim calcmode="lin" valueType="num">
                                      <p:cBhvr additive="base">
                                        <p:cTn id="12" dur="500" fill="hold"/>
                                        <p:tgtEl>
                                          <p:spTgt spid="3">
                                            <p:graphicEl>
                                              <a:dgm id="{72D91DED-6728-4D9E-AD34-04A30A8967F2}"/>
                                            </p:graphic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graphicEl>
                                              <a:dgm id="{72D91DED-6728-4D9E-AD34-04A30A8967F2}"/>
                                            </p:graphic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graphicEl>
                                              <a:dgm id="{1276C241-6C3C-4028-9D61-F0479206EDD2}"/>
                                            </p:graphicEl>
                                          </p:spTgt>
                                        </p:tgtEl>
                                        <p:attrNameLst>
                                          <p:attrName>style.visibility</p:attrName>
                                        </p:attrNameLst>
                                      </p:cBhvr>
                                      <p:to>
                                        <p:strVal val="visible"/>
                                      </p:to>
                                    </p:set>
                                    <p:anim calcmode="lin" valueType="num">
                                      <p:cBhvr additive="base">
                                        <p:cTn id="17" dur="500" fill="hold"/>
                                        <p:tgtEl>
                                          <p:spTgt spid="3">
                                            <p:graphicEl>
                                              <a:dgm id="{1276C241-6C3C-4028-9D61-F0479206EDD2}"/>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graphicEl>
                                              <a:dgm id="{1276C241-6C3C-4028-9D61-F0479206EDD2}"/>
                                            </p:graphic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
                                            <p:graphicEl>
                                              <a:dgm id="{73183EA6-22EA-4EBD-9DBC-7883280249C7}"/>
                                            </p:graphicEl>
                                          </p:spTgt>
                                        </p:tgtEl>
                                        <p:attrNameLst>
                                          <p:attrName>style.visibility</p:attrName>
                                        </p:attrNameLst>
                                      </p:cBhvr>
                                      <p:to>
                                        <p:strVal val="visible"/>
                                      </p:to>
                                    </p:set>
                                    <p:anim calcmode="lin" valueType="num">
                                      <p:cBhvr additive="base">
                                        <p:cTn id="22" dur="500" fill="hold"/>
                                        <p:tgtEl>
                                          <p:spTgt spid="3">
                                            <p:graphicEl>
                                              <a:dgm id="{73183EA6-22EA-4EBD-9DBC-7883280249C7}"/>
                                            </p:graphic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graphicEl>
                                              <a:dgm id="{73183EA6-22EA-4EBD-9DBC-7883280249C7}"/>
                                            </p:graphic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
                                            <p:graphicEl>
                                              <a:dgm id="{75F35C3B-CC44-488C-BBA0-3C19E2017794}"/>
                                            </p:graphicEl>
                                          </p:spTgt>
                                        </p:tgtEl>
                                        <p:attrNameLst>
                                          <p:attrName>style.visibility</p:attrName>
                                        </p:attrNameLst>
                                      </p:cBhvr>
                                      <p:to>
                                        <p:strVal val="visible"/>
                                      </p:to>
                                    </p:set>
                                    <p:anim calcmode="lin" valueType="num">
                                      <p:cBhvr additive="base">
                                        <p:cTn id="27" dur="500" fill="hold"/>
                                        <p:tgtEl>
                                          <p:spTgt spid="3">
                                            <p:graphicEl>
                                              <a:dgm id="{75F35C3B-CC44-488C-BBA0-3C19E2017794}"/>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graphicEl>
                                              <a:dgm id="{75F35C3B-CC44-488C-BBA0-3C19E2017794}"/>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895028"/>
            <a:ext cx="7710919"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13"/>
          <p:cNvSpPr/>
          <p:nvPr/>
        </p:nvSpPr>
        <p:spPr>
          <a:xfrm>
            <a:off x="107504" y="123478"/>
            <a:ext cx="8636766" cy="771550"/>
          </a:xfrm>
          <a:custGeom>
            <a:avLst/>
            <a:gdLst>
              <a:gd name="connsiteX0" fmla="*/ 0 w 8100392"/>
              <a:gd name="connsiteY0" fmla="*/ 0 h 771550"/>
              <a:gd name="connsiteX1" fmla="*/ 8100392 w 8100392"/>
              <a:gd name="connsiteY1" fmla="*/ 0 h 771550"/>
              <a:gd name="connsiteX2" fmla="*/ 8100392 w 8100392"/>
              <a:gd name="connsiteY2" fmla="*/ 771550 h 771550"/>
              <a:gd name="connsiteX3" fmla="*/ 0 w 8100392"/>
              <a:gd name="connsiteY3" fmla="*/ 771550 h 771550"/>
              <a:gd name="connsiteX4" fmla="*/ 0 w 8100392"/>
              <a:gd name="connsiteY4" fmla="*/ 0 h 771550"/>
              <a:gd name="connsiteX0" fmla="*/ 0 w 8100392"/>
              <a:gd name="connsiteY0" fmla="*/ 0 h 771550"/>
              <a:gd name="connsiteX1" fmla="*/ 8100392 w 8100392"/>
              <a:gd name="connsiteY1" fmla="*/ 0 h 771550"/>
              <a:gd name="connsiteX2" fmla="*/ 8100392 w 8100392"/>
              <a:gd name="connsiteY2" fmla="*/ 771550 h 771550"/>
              <a:gd name="connsiteX3" fmla="*/ 304800 w 8100392"/>
              <a:gd name="connsiteY3" fmla="*/ 746150 h 771550"/>
              <a:gd name="connsiteX4" fmla="*/ 0 w 8100392"/>
              <a:gd name="connsiteY4" fmla="*/ 0 h 771550"/>
              <a:gd name="connsiteX0" fmla="*/ 0 w 8100392"/>
              <a:gd name="connsiteY0" fmla="*/ 0 h 771550"/>
              <a:gd name="connsiteX1" fmla="*/ 8100392 w 8100392"/>
              <a:gd name="connsiteY1" fmla="*/ 0 h 771550"/>
              <a:gd name="connsiteX2" fmla="*/ 8100392 w 8100392"/>
              <a:gd name="connsiteY2" fmla="*/ 771550 h 771550"/>
              <a:gd name="connsiteX3" fmla="*/ 304800 w 8100392"/>
              <a:gd name="connsiteY3" fmla="*/ 746150 h 771550"/>
              <a:gd name="connsiteX4" fmla="*/ 0 w 8100392"/>
              <a:gd name="connsiteY4" fmla="*/ 0 h 771550"/>
              <a:gd name="connsiteX0" fmla="*/ 536374 w 8636766"/>
              <a:gd name="connsiteY0" fmla="*/ 0 h 771550"/>
              <a:gd name="connsiteX1" fmla="*/ 8636766 w 8636766"/>
              <a:gd name="connsiteY1" fmla="*/ 0 h 771550"/>
              <a:gd name="connsiteX2" fmla="*/ 8636766 w 8636766"/>
              <a:gd name="connsiteY2" fmla="*/ 771550 h 771550"/>
              <a:gd name="connsiteX3" fmla="*/ 841174 w 8636766"/>
              <a:gd name="connsiteY3" fmla="*/ 746150 h 771550"/>
              <a:gd name="connsiteX4" fmla="*/ 818614 w 8636766"/>
              <a:gd name="connsiteY4" fmla="*/ 274625 h 771550"/>
              <a:gd name="connsiteX5" fmla="*/ 536374 w 8636766"/>
              <a:gd name="connsiteY5" fmla="*/ 0 h 771550"/>
              <a:gd name="connsiteX0" fmla="*/ 536374 w 8636766"/>
              <a:gd name="connsiteY0" fmla="*/ 0 h 771550"/>
              <a:gd name="connsiteX1" fmla="*/ 8636766 w 8636766"/>
              <a:gd name="connsiteY1" fmla="*/ 0 h 771550"/>
              <a:gd name="connsiteX2" fmla="*/ 8636766 w 8636766"/>
              <a:gd name="connsiteY2" fmla="*/ 771550 h 771550"/>
              <a:gd name="connsiteX3" fmla="*/ 841174 w 8636766"/>
              <a:gd name="connsiteY3" fmla="*/ 746150 h 771550"/>
              <a:gd name="connsiteX4" fmla="*/ 818614 w 8636766"/>
              <a:gd name="connsiteY4" fmla="*/ 325425 h 771550"/>
              <a:gd name="connsiteX5" fmla="*/ 818614 w 8636766"/>
              <a:gd name="connsiteY5" fmla="*/ 274625 h 771550"/>
              <a:gd name="connsiteX6" fmla="*/ 536374 w 8636766"/>
              <a:gd name="connsiteY6" fmla="*/ 0 h 77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6766" h="771550">
                <a:moveTo>
                  <a:pt x="536374" y="0"/>
                </a:moveTo>
                <a:lnTo>
                  <a:pt x="8636766" y="0"/>
                </a:lnTo>
                <a:lnTo>
                  <a:pt x="8636766" y="771550"/>
                </a:lnTo>
                <a:lnTo>
                  <a:pt x="841174" y="746150"/>
                </a:lnTo>
                <a:cubicBezTo>
                  <a:pt x="-535935" y="697196"/>
                  <a:pt x="822374" y="404013"/>
                  <a:pt x="818614" y="325425"/>
                </a:cubicBezTo>
                <a:cubicBezTo>
                  <a:pt x="814854" y="246838"/>
                  <a:pt x="791571" y="354263"/>
                  <a:pt x="818614" y="274625"/>
                </a:cubicBezTo>
                <a:cubicBezTo>
                  <a:pt x="767814" y="150267"/>
                  <a:pt x="-796285" y="22488"/>
                  <a:pt x="536374" y="0"/>
                </a:cubicBezTo>
                <a:close/>
              </a:path>
            </a:pathLst>
          </a:custGeom>
          <a:effectLst>
            <a:outerShdw blurRad="50800" dist="38100" dir="5400000" algn="t" rotWithShape="0">
              <a:prstClr val="black">
                <a:alpha val="40000"/>
              </a:prstClr>
            </a:outerShdw>
            <a:reflection blurRad="6350" stA="50000" endA="300" endPos="38500" dist="50800" dir="5400000" sy="-100000" algn="bl" rotWithShape="0"/>
          </a:effectLst>
        </p:spPr>
        <p:style>
          <a:lnRef idx="1">
            <a:schemeClr val="accent2"/>
          </a:lnRef>
          <a:fillRef idx="2">
            <a:schemeClr val="accent2"/>
          </a:fillRef>
          <a:effectRef idx="1">
            <a:schemeClr val="accent2"/>
          </a:effectRef>
          <a:fontRef idx="minor">
            <a:schemeClr val="dk1"/>
          </a:fontRef>
        </p:style>
        <p:txBody>
          <a:bodyPr rtlCol="0" anchor="ctr"/>
          <a:lstStyle/>
          <a:p>
            <a:pPr algn="ctr" rtl="1"/>
            <a:r>
              <a:rPr lang="ar-DZ" sz="4400" b="1" dirty="0"/>
              <a:t>مصادر أخلاقيات العمل</a:t>
            </a:r>
            <a:endParaRPr lang="fr-FR" sz="4400" b="1" dirty="0"/>
          </a:p>
        </p:txBody>
      </p:sp>
      <p:graphicFrame>
        <p:nvGraphicFramePr>
          <p:cNvPr id="3" name="Diagramme 2"/>
          <p:cNvGraphicFramePr/>
          <p:nvPr>
            <p:extLst>
              <p:ext uri="{D42A27DB-BD31-4B8C-83A1-F6EECF244321}">
                <p14:modId xmlns:p14="http://schemas.microsoft.com/office/powerpoint/2010/main" val="3090119147"/>
              </p:ext>
            </p:extLst>
          </p:nvPr>
        </p:nvGraphicFramePr>
        <p:xfrm>
          <a:off x="683568" y="1491630"/>
          <a:ext cx="7776864" cy="2736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94563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graphicEl>
                                              <a:dgm id="{2B002F1C-F5D0-46C5-9172-2D19B21B1B37}"/>
                                            </p:graphicEl>
                                          </p:spTgt>
                                        </p:tgtEl>
                                        <p:attrNameLst>
                                          <p:attrName>style.visibility</p:attrName>
                                        </p:attrNameLst>
                                      </p:cBhvr>
                                      <p:to>
                                        <p:strVal val="visible"/>
                                      </p:to>
                                    </p:set>
                                    <p:anim calcmode="lin" valueType="num">
                                      <p:cBhvr additive="base">
                                        <p:cTn id="7" dur="500" fill="hold"/>
                                        <p:tgtEl>
                                          <p:spTgt spid="3">
                                            <p:graphicEl>
                                              <a:dgm id="{2B002F1C-F5D0-46C5-9172-2D19B21B1B37}"/>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graphicEl>
                                              <a:dgm id="{2B002F1C-F5D0-46C5-9172-2D19B21B1B37}"/>
                                            </p:graphic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graphicEl>
                                              <a:dgm id="{72D91DED-6728-4D9E-AD34-04A30A8967F2}"/>
                                            </p:graphicEl>
                                          </p:spTgt>
                                        </p:tgtEl>
                                        <p:attrNameLst>
                                          <p:attrName>style.visibility</p:attrName>
                                        </p:attrNameLst>
                                      </p:cBhvr>
                                      <p:to>
                                        <p:strVal val="visible"/>
                                      </p:to>
                                    </p:set>
                                    <p:anim calcmode="lin" valueType="num">
                                      <p:cBhvr additive="base">
                                        <p:cTn id="12" dur="500" fill="hold"/>
                                        <p:tgtEl>
                                          <p:spTgt spid="3">
                                            <p:graphicEl>
                                              <a:dgm id="{72D91DED-6728-4D9E-AD34-04A30A8967F2}"/>
                                            </p:graphic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graphicEl>
                                              <a:dgm id="{72D91DED-6728-4D9E-AD34-04A30A8967F2}"/>
                                            </p:graphic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graphicEl>
                                              <a:dgm id="{1276C241-6C3C-4028-9D61-F0479206EDD2}"/>
                                            </p:graphicEl>
                                          </p:spTgt>
                                        </p:tgtEl>
                                        <p:attrNameLst>
                                          <p:attrName>style.visibility</p:attrName>
                                        </p:attrNameLst>
                                      </p:cBhvr>
                                      <p:to>
                                        <p:strVal val="visible"/>
                                      </p:to>
                                    </p:set>
                                    <p:anim calcmode="lin" valueType="num">
                                      <p:cBhvr additive="base">
                                        <p:cTn id="17" dur="500" fill="hold"/>
                                        <p:tgtEl>
                                          <p:spTgt spid="3">
                                            <p:graphicEl>
                                              <a:dgm id="{1276C241-6C3C-4028-9D61-F0479206EDD2}"/>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graphicEl>
                                              <a:dgm id="{1276C241-6C3C-4028-9D61-F0479206EDD2}"/>
                                            </p:graphic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
                                            <p:graphicEl>
                                              <a:dgm id="{73183EA6-22EA-4EBD-9DBC-7883280249C7}"/>
                                            </p:graphicEl>
                                          </p:spTgt>
                                        </p:tgtEl>
                                        <p:attrNameLst>
                                          <p:attrName>style.visibility</p:attrName>
                                        </p:attrNameLst>
                                      </p:cBhvr>
                                      <p:to>
                                        <p:strVal val="visible"/>
                                      </p:to>
                                    </p:set>
                                    <p:anim calcmode="lin" valueType="num">
                                      <p:cBhvr additive="base">
                                        <p:cTn id="22" dur="500" fill="hold"/>
                                        <p:tgtEl>
                                          <p:spTgt spid="3">
                                            <p:graphicEl>
                                              <a:dgm id="{73183EA6-22EA-4EBD-9DBC-7883280249C7}"/>
                                            </p:graphic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graphicEl>
                                              <a:dgm id="{73183EA6-22EA-4EBD-9DBC-7883280249C7}"/>
                                            </p:graphic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
                                            <p:graphicEl>
                                              <a:dgm id="{75F35C3B-CC44-488C-BBA0-3C19E2017794}"/>
                                            </p:graphicEl>
                                          </p:spTgt>
                                        </p:tgtEl>
                                        <p:attrNameLst>
                                          <p:attrName>style.visibility</p:attrName>
                                        </p:attrNameLst>
                                      </p:cBhvr>
                                      <p:to>
                                        <p:strVal val="visible"/>
                                      </p:to>
                                    </p:set>
                                    <p:anim calcmode="lin" valueType="num">
                                      <p:cBhvr additive="base">
                                        <p:cTn id="27" dur="500" fill="hold"/>
                                        <p:tgtEl>
                                          <p:spTgt spid="3">
                                            <p:graphicEl>
                                              <a:dgm id="{75F35C3B-CC44-488C-BBA0-3C19E2017794}"/>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graphicEl>
                                              <a:dgm id="{75F35C3B-CC44-488C-BBA0-3C19E2017794}"/>
                                            </p:graphic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
                                            <p:graphicEl>
                                              <a:dgm id="{3A141DBC-AFE6-46F2-989C-5D594D21E269}"/>
                                            </p:graphicEl>
                                          </p:spTgt>
                                        </p:tgtEl>
                                        <p:attrNameLst>
                                          <p:attrName>style.visibility</p:attrName>
                                        </p:attrNameLst>
                                      </p:cBhvr>
                                      <p:to>
                                        <p:strVal val="visible"/>
                                      </p:to>
                                    </p:set>
                                    <p:anim calcmode="lin" valueType="num">
                                      <p:cBhvr additive="base">
                                        <p:cTn id="32" dur="500" fill="hold"/>
                                        <p:tgtEl>
                                          <p:spTgt spid="3">
                                            <p:graphicEl>
                                              <a:dgm id="{3A141DBC-AFE6-46F2-989C-5D594D21E269}"/>
                                            </p:graphic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graphicEl>
                                              <a:dgm id="{3A141DBC-AFE6-46F2-989C-5D594D21E269}"/>
                                            </p:graphic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3">
                                            <p:graphicEl>
                                              <a:dgm id="{A5FF240A-8F7A-480A-A7D3-63509F065262}"/>
                                            </p:graphicEl>
                                          </p:spTgt>
                                        </p:tgtEl>
                                        <p:attrNameLst>
                                          <p:attrName>style.visibility</p:attrName>
                                        </p:attrNameLst>
                                      </p:cBhvr>
                                      <p:to>
                                        <p:strVal val="visible"/>
                                      </p:to>
                                    </p:set>
                                    <p:anim calcmode="lin" valueType="num">
                                      <p:cBhvr additive="base">
                                        <p:cTn id="37" dur="500" fill="hold"/>
                                        <p:tgtEl>
                                          <p:spTgt spid="3">
                                            <p:graphicEl>
                                              <a:dgm id="{A5FF240A-8F7A-480A-A7D3-63509F065262}"/>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graphicEl>
                                              <a:dgm id="{A5FF240A-8F7A-480A-A7D3-63509F065262}"/>
                                            </p:graphic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3">
                                            <p:graphicEl>
                                              <a:dgm id="{B8F5AB38-605E-4BEA-9C18-F744A14A12EE}"/>
                                            </p:graphicEl>
                                          </p:spTgt>
                                        </p:tgtEl>
                                        <p:attrNameLst>
                                          <p:attrName>style.visibility</p:attrName>
                                        </p:attrNameLst>
                                      </p:cBhvr>
                                      <p:to>
                                        <p:strVal val="visible"/>
                                      </p:to>
                                    </p:set>
                                    <p:anim calcmode="lin" valueType="num">
                                      <p:cBhvr additive="base">
                                        <p:cTn id="42" dur="500" fill="hold"/>
                                        <p:tgtEl>
                                          <p:spTgt spid="3">
                                            <p:graphicEl>
                                              <a:dgm id="{B8F5AB38-605E-4BEA-9C18-F744A14A12EE}"/>
                                            </p:graphic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graphicEl>
                                              <a:dgm id="{B8F5AB38-605E-4BEA-9C18-F744A14A12EE}"/>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مجموعة 27"/>
          <p:cNvGrpSpPr/>
          <p:nvPr/>
        </p:nvGrpSpPr>
        <p:grpSpPr>
          <a:xfrm rot="10409000">
            <a:off x="8303753" y="4360162"/>
            <a:ext cx="645641" cy="543697"/>
            <a:chOff x="160638" y="210754"/>
            <a:chExt cx="860855" cy="724929"/>
          </a:xfrm>
          <a:solidFill>
            <a:srgbClr val="381460">
              <a:alpha val="19000"/>
            </a:srgbClr>
          </a:solidFill>
        </p:grpSpPr>
        <p:sp>
          <p:nvSpPr>
            <p:cNvPr id="5" name="شكل بيضاوي 28"/>
            <p:cNvSpPr/>
            <p:nvPr/>
          </p:nvSpPr>
          <p:spPr>
            <a:xfrm>
              <a:off x="160638" y="210754"/>
              <a:ext cx="247135" cy="247135"/>
            </a:xfrm>
            <a:prstGeom prst="ellipse">
              <a:avLst/>
            </a:prstGeom>
            <a:grpFill/>
            <a:ln w="12700" cap="flat" cmpd="sng" algn="ctr">
              <a:noFill/>
              <a:prstDash val="solid"/>
              <a:miter lim="800000"/>
            </a:ln>
            <a:effectLst/>
          </p:spPr>
          <p:txBody>
            <a:bodyPr rtlCol="1" anchor="ctr"/>
            <a:lstStyle/>
            <a:p>
              <a:pPr algn="ctr" rtl="1">
                <a:defRPr/>
              </a:pPr>
              <a:endParaRPr lang="en-US" kern="0">
                <a:solidFill>
                  <a:prstClr val="white"/>
                </a:solidFill>
                <a:latin typeface="Calibri" panose="020F0502020204030204"/>
                <a:cs typeface="JF Flat"/>
              </a:endParaRPr>
            </a:p>
          </p:txBody>
        </p:sp>
        <p:sp>
          <p:nvSpPr>
            <p:cNvPr id="6" name="شكل بيضاوي 29"/>
            <p:cNvSpPr/>
            <p:nvPr/>
          </p:nvSpPr>
          <p:spPr>
            <a:xfrm>
              <a:off x="543698" y="218991"/>
              <a:ext cx="477795" cy="477795"/>
            </a:xfrm>
            <a:prstGeom prst="ellipse">
              <a:avLst/>
            </a:prstGeom>
            <a:grpFill/>
            <a:ln w="12700" cap="flat" cmpd="sng" algn="ctr">
              <a:noFill/>
              <a:prstDash val="solid"/>
              <a:miter lim="800000"/>
            </a:ln>
            <a:effectLst/>
          </p:spPr>
          <p:txBody>
            <a:bodyPr rtlCol="1" anchor="ctr"/>
            <a:lstStyle/>
            <a:p>
              <a:pPr algn="ctr" rtl="1">
                <a:defRPr/>
              </a:pPr>
              <a:endParaRPr lang="en-US" kern="0">
                <a:solidFill>
                  <a:prstClr val="white"/>
                </a:solidFill>
                <a:latin typeface="Calibri" panose="020F0502020204030204"/>
                <a:cs typeface="JF Flat"/>
              </a:endParaRPr>
            </a:p>
          </p:txBody>
        </p:sp>
        <p:sp>
          <p:nvSpPr>
            <p:cNvPr id="7" name="شكل بيضاوي 30"/>
            <p:cNvSpPr/>
            <p:nvPr/>
          </p:nvSpPr>
          <p:spPr>
            <a:xfrm>
              <a:off x="160639" y="552623"/>
              <a:ext cx="383060" cy="383060"/>
            </a:xfrm>
            <a:prstGeom prst="ellipse">
              <a:avLst/>
            </a:prstGeom>
            <a:grpFill/>
            <a:ln w="12700" cap="flat" cmpd="sng" algn="ctr">
              <a:noFill/>
              <a:prstDash val="solid"/>
              <a:miter lim="800000"/>
            </a:ln>
            <a:effectLst/>
          </p:spPr>
          <p:txBody>
            <a:bodyPr rtlCol="1" anchor="ctr"/>
            <a:lstStyle/>
            <a:p>
              <a:pPr algn="ctr" rtl="1">
                <a:defRPr/>
              </a:pPr>
              <a:endParaRPr lang="en-US" kern="0">
                <a:solidFill>
                  <a:prstClr val="white"/>
                </a:solidFill>
                <a:latin typeface="Calibri" panose="020F0502020204030204"/>
                <a:cs typeface="JF Flat"/>
              </a:endParaRPr>
            </a:p>
          </p:txBody>
        </p:sp>
      </p:grpSp>
      <p:grpSp>
        <p:nvGrpSpPr>
          <p:cNvPr id="12" name="مجموعة 12"/>
          <p:cNvGrpSpPr/>
          <p:nvPr/>
        </p:nvGrpSpPr>
        <p:grpSpPr>
          <a:xfrm rot="10800000">
            <a:off x="-1" y="0"/>
            <a:ext cx="7893170" cy="1211872"/>
            <a:chOff x="7248144" y="451104"/>
            <a:chExt cx="4943856" cy="792480"/>
          </a:xfrm>
          <a:solidFill>
            <a:schemeClr val="accent1">
              <a:lumMod val="75000"/>
            </a:schemeClr>
          </a:solidFill>
        </p:grpSpPr>
        <p:sp>
          <p:nvSpPr>
            <p:cNvPr id="13" name="مستطيل 13"/>
            <p:cNvSpPr/>
            <p:nvPr userDrawn="1"/>
          </p:nvSpPr>
          <p:spPr>
            <a:xfrm>
              <a:off x="7644384" y="451104"/>
              <a:ext cx="4547616" cy="792480"/>
            </a:xfrm>
            <a:prstGeom prst="rect">
              <a:avLst/>
            </a:prstGeom>
            <a:grpFill/>
            <a:ln w="12700" cap="flat" cmpd="sng" algn="ctr">
              <a:noFill/>
              <a:prstDash val="solid"/>
              <a:miter lim="800000"/>
            </a:ln>
            <a:effectLst/>
          </p:spPr>
          <p:txBody>
            <a:bodyPr rtlCol="1" anchor="ctr"/>
            <a:lstStyle/>
            <a:p>
              <a:pPr algn="ctr" rtl="1">
                <a:defRPr/>
              </a:pPr>
              <a:endParaRPr lang="en-US" kern="0">
                <a:solidFill>
                  <a:prstClr val="white"/>
                </a:solidFill>
                <a:latin typeface="Calibri" panose="020F0502020204030204"/>
                <a:cs typeface="JF Flat"/>
              </a:endParaRPr>
            </a:p>
          </p:txBody>
        </p:sp>
        <p:sp>
          <p:nvSpPr>
            <p:cNvPr id="14" name="شكل بيضاوي 14"/>
            <p:cNvSpPr/>
            <p:nvPr userDrawn="1"/>
          </p:nvSpPr>
          <p:spPr>
            <a:xfrm>
              <a:off x="7248144" y="451104"/>
              <a:ext cx="792480" cy="792480"/>
            </a:xfrm>
            <a:prstGeom prst="ellipse">
              <a:avLst/>
            </a:prstGeom>
            <a:grpFill/>
            <a:ln w="12700" cap="flat" cmpd="sng" algn="ctr">
              <a:noFill/>
              <a:prstDash val="solid"/>
              <a:miter lim="800000"/>
            </a:ln>
            <a:effectLst/>
          </p:spPr>
          <p:txBody>
            <a:bodyPr rtlCol="1" anchor="ctr"/>
            <a:lstStyle/>
            <a:p>
              <a:pPr algn="ctr" rtl="1">
                <a:defRPr/>
              </a:pPr>
              <a:endParaRPr lang="en-US" kern="0">
                <a:solidFill>
                  <a:prstClr val="white"/>
                </a:solidFill>
                <a:latin typeface="Calibri" panose="020F0502020204030204"/>
                <a:cs typeface="JF Flat"/>
              </a:endParaRPr>
            </a:p>
          </p:txBody>
        </p:sp>
      </p:grpSp>
      <p:sp>
        <p:nvSpPr>
          <p:cNvPr id="18" name="مربع نص 15"/>
          <p:cNvSpPr txBox="1"/>
          <p:nvPr/>
        </p:nvSpPr>
        <p:spPr>
          <a:xfrm>
            <a:off x="84021" y="-18809"/>
            <a:ext cx="7487874" cy="1303127"/>
          </a:xfrm>
          <a:prstGeom prst="rect">
            <a:avLst/>
          </a:prstGeom>
          <a:noFill/>
        </p:spPr>
        <p:txBody>
          <a:bodyPr wrap="square" lIns="71323" tIns="35662" rIns="71323" bIns="35662" rtlCol="1">
            <a:spAutoFit/>
          </a:bodyPr>
          <a:lstStyle/>
          <a:p>
            <a:pPr algn="ctr" rtl="1"/>
            <a:r>
              <a:rPr lang="ar-DZ" sz="4000" b="1" dirty="0">
                <a:solidFill>
                  <a:prstClr val="white"/>
                </a:solidFill>
                <a:latin typeface="JF Flat" panose="020B0604020202020204" charset="-78"/>
              </a:rPr>
              <a:t>المبحث الثاني: </a:t>
            </a:r>
            <a:r>
              <a:rPr lang="ar-DZ" sz="4000" b="1" dirty="0" err="1">
                <a:solidFill>
                  <a:prstClr val="white"/>
                </a:solidFill>
                <a:latin typeface="JF Flat" panose="020B0604020202020204" charset="-78"/>
              </a:rPr>
              <a:t>الإعتبارات</a:t>
            </a:r>
            <a:r>
              <a:rPr lang="ar-DZ" sz="4000" b="1" dirty="0">
                <a:solidFill>
                  <a:prstClr val="white"/>
                </a:solidFill>
                <a:latin typeface="JF Flat" panose="020B0604020202020204" charset="-78"/>
              </a:rPr>
              <a:t> القانونية </a:t>
            </a:r>
            <a:r>
              <a:rPr lang="ar-DZ" sz="4000" b="1" dirty="0" err="1">
                <a:solidFill>
                  <a:prstClr val="white"/>
                </a:solidFill>
                <a:latin typeface="JF Flat" panose="020B0604020202020204" charset="-78"/>
              </a:rPr>
              <a:t>لخلاقيات</a:t>
            </a:r>
            <a:r>
              <a:rPr lang="ar-DZ" sz="4000" b="1" dirty="0">
                <a:solidFill>
                  <a:prstClr val="white"/>
                </a:solidFill>
                <a:latin typeface="JF Flat" panose="020B0604020202020204" charset="-78"/>
              </a:rPr>
              <a:t> العمل والأخلاقيات الرقمية</a:t>
            </a:r>
            <a:endParaRPr lang="en-US" sz="4000" b="1" dirty="0">
              <a:solidFill>
                <a:prstClr val="white"/>
              </a:solidFill>
              <a:latin typeface="JF Flat" panose="020B0604020202020204" charset="-78"/>
            </a:endParaRPr>
          </a:p>
        </p:txBody>
      </p:sp>
      <p:sp>
        <p:nvSpPr>
          <p:cNvPr id="25" name="Google Shape;4003;p44"/>
          <p:cNvSpPr/>
          <p:nvPr/>
        </p:nvSpPr>
        <p:spPr>
          <a:xfrm>
            <a:off x="2" y="4484302"/>
            <a:ext cx="941033" cy="646679"/>
          </a:xfrm>
          <a:custGeom>
            <a:avLst/>
            <a:gdLst/>
            <a:ahLst/>
            <a:cxnLst/>
            <a:rect l="l" t="t" r="r" b="b"/>
            <a:pathLst>
              <a:path w="17168" h="19273" extrusionOk="0">
                <a:moveTo>
                  <a:pt x="15361" y="1130"/>
                </a:moveTo>
                <a:cubicBezTo>
                  <a:pt x="15671" y="1130"/>
                  <a:pt x="15924" y="1382"/>
                  <a:pt x="15924" y="1696"/>
                </a:cubicBezTo>
                <a:cubicBezTo>
                  <a:pt x="15924" y="2006"/>
                  <a:pt x="15671" y="2259"/>
                  <a:pt x="15361" y="2259"/>
                </a:cubicBezTo>
                <a:lnTo>
                  <a:pt x="1810" y="2259"/>
                </a:lnTo>
                <a:cubicBezTo>
                  <a:pt x="1497" y="2259"/>
                  <a:pt x="1244" y="2006"/>
                  <a:pt x="1244" y="1696"/>
                </a:cubicBezTo>
                <a:cubicBezTo>
                  <a:pt x="1244" y="1382"/>
                  <a:pt x="1497" y="1130"/>
                  <a:pt x="1810" y="1130"/>
                </a:cubicBezTo>
                <a:close/>
                <a:moveTo>
                  <a:pt x="15361" y="11332"/>
                </a:moveTo>
                <a:cubicBezTo>
                  <a:pt x="15671" y="11332"/>
                  <a:pt x="15924" y="11582"/>
                  <a:pt x="15924" y="11895"/>
                </a:cubicBezTo>
                <a:cubicBezTo>
                  <a:pt x="15924" y="12208"/>
                  <a:pt x="15671" y="12461"/>
                  <a:pt x="15361" y="12461"/>
                </a:cubicBezTo>
                <a:lnTo>
                  <a:pt x="1810" y="12461"/>
                </a:lnTo>
                <a:cubicBezTo>
                  <a:pt x="1497" y="12461"/>
                  <a:pt x="1244" y="12208"/>
                  <a:pt x="1244" y="11895"/>
                </a:cubicBezTo>
                <a:cubicBezTo>
                  <a:pt x="1244" y="11582"/>
                  <a:pt x="1497" y="11332"/>
                  <a:pt x="1810" y="11332"/>
                </a:cubicBezTo>
                <a:close/>
                <a:moveTo>
                  <a:pt x="1804" y="0"/>
                </a:moveTo>
                <a:cubicBezTo>
                  <a:pt x="982" y="0"/>
                  <a:pt x="277" y="593"/>
                  <a:pt x="139" y="1404"/>
                </a:cubicBezTo>
                <a:cubicBezTo>
                  <a:pt x="1" y="2217"/>
                  <a:pt x="467" y="3012"/>
                  <a:pt x="1244" y="3286"/>
                </a:cubicBezTo>
                <a:lnTo>
                  <a:pt x="1244" y="10305"/>
                </a:lnTo>
                <a:cubicBezTo>
                  <a:pt x="570" y="10543"/>
                  <a:pt x="118" y="11178"/>
                  <a:pt x="115" y="11895"/>
                </a:cubicBezTo>
                <a:cubicBezTo>
                  <a:pt x="115" y="12831"/>
                  <a:pt x="874" y="13587"/>
                  <a:pt x="1810" y="13590"/>
                </a:cubicBezTo>
                <a:lnTo>
                  <a:pt x="6752" y="13590"/>
                </a:lnTo>
                <a:lnTo>
                  <a:pt x="2518" y="18333"/>
                </a:lnTo>
                <a:cubicBezTo>
                  <a:pt x="2316" y="18565"/>
                  <a:pt x="2337" y="18914"/>
                  <a:pt x="2566" y="19122"/>
                </a:cubicBezTo>
                <a:cubicBezTo>
                  <a:pt x="2674" y="19218"/>
                  <a:pt x="2809" y="19266"/>
                  <a:pt x="2943" y="19266"/>
                </a:cubicBezTo>
                <a:cubicBezTo>
                  <a:pt x="3095" y="19266"/>
                  <a:pt x="3247" y="19205"/>
                  <a:pt x="3358" y="19086"/>
                </a:cubicBezTo>
                <a:lnTo>
                  <a:pt x="8020" y="13867"/>
                </a:lnTo>
                <a:lnTo>
                  <a:pt x="8020" y="18709"/>
                </a:lnTo>
                <a:cubicBezTo>
                  <a:pt x="8020" y="19019"/>
                  <a:pt x="8273" y="19272"/>
                  <a:pt x="8586" y="19272"/>
                </a:cubicBezTo>
                <a:cubicBezTo>
                  <a:pt x="8896" y="19272"/>
                  <a:pt x="9149" y="19019"/>
                  <a:pt x="9149" y="18709"/>
                </a:cubicBezTo>
                <a:lnTo>
                  <a:pt x="9149" y="13867"/>
                </a:lnTo>
                <a:lnTo>
                  <a:pt x="13810" y="19086"/>
                </a:lnTo>
                <a:cubicBezTo>
                  <a:pt x="13922" y="19203"/>
                  <a:pt x="14072" y="19263"/>
                  <a:pt x="14224" y="19263"/>
                </a:cubicBezTo>
                <a:cubicBezTo>
                  <a:pt x="14359" y="19263"/>
                  <a:pt x="14494" y="19215"/>
                  <a:pt x="14602" y="19119"/>
                </a:cubicBezTo>
                <a:cubicBezTo>
                  <a:pt x="14831" y="18914"/>
                  <a:pt x="14852" y="18562"/>
                  <a:pt x="14650" y="18330"/>
                </a:cubicBezTo>
                <a:lnTo>
                  <a:pt x="10417" y="13590"/>
                </a:lnTo>
                <a:lnTo>
                  <a:pt x="15361" y="13590"/>
                </a:lnTo>
                <a:cubicBezTo>
                  <a:pt x="16183" y="13590"/>
                  <a:pt x="16891" y="12997"/>
                  <a:pt x="17029" y="12184"/>
                </a:cubicBezTo>
                <a:cubicBezTo>
                  <a:pt x="17168" y="11374"/>
                  <a:pt x="16701" y="10579"/>
                  <a:pt x="15924" y="10305"/>
                </a:cubicBezTo>
                <a:lnTo>
                  <a:pt x="15924" y="3286"/>
                </a:lnTo>
                <a:cubicBezTo>
                  <a:pt x="16701" y="3012"/>
                  <a:pt x="17168" y="2217"/>
                  <a:pt x="17029" y="1404"/>
                </a:cubicBezTo>
                <a:cubicBezTo>
                  <a:pt x="16891" y="593"/>
                  <a:pt x="16187" y="0"/>
                  <a:pt x="15367" y="0"/>
                </a:cubicBezTo>
                <a:cubicBezTo>
                  <a:pt x="15365" y="0"/>
                  <a:pt x="15363" y="0"/>
                  <a:pt x="15361" y="0"/>
                </a:cubicBezTo>
                <a:lnTo>
                  <a:pt x="1810" y="0"/>
                </a:lnTo>
                <a:cubicBezTo>
                  <a:pt x="1808" y="0"/>
                  <a:pt x="1806" y="0"/>
                  <a:pt x="1804" y="0"/>
                </a:cubicBezTo>
                <a:close/>
              </a:path>
            </a:pathLst>
          </a:custGeom>
          <a:solidFill>
            <a:srgbClr val="381460"/>
          </a:solidFill>
          <a:ln>
            <a:noFill/>
          </a:ln>
        </p:spPr>
        <p:txBody>
          <a:bodyPr spcFirstLastPara="1" wrap="square" lIns="71312" tIns="71312" rIns="71312" bIns="71312" anchor="ctr" anchorCtr="0">
            <a:noAutofit/>
          </a:bodyPr>
          <a:lstStyle/>
          <a:p>
            <a:endParaRPr sz="1100">
              <a:solidFill>
                <a:srgbClr val="435D74"/>
              </a:solidFill>
              <a:cs typeface="JF Flat"/>
            </a:endParaRPr>
          </a:p>
        </p:txBody>
      </p:sp>
      <p:grpSp>
        <p:nvGrpSpPr>
          <p:cNvPr id="23" name="مجموعة 64"/>
          <p:cNvGrpSpPr/>
          <p:nvPr/>
        </p:nvGrpSpPr>
        <p:grpSpPr>
          <a:xfrm>
            <a:off x="179512" y="3553087"/>
            <a:ext cx="5235893" cy="811112"/>
            <a:chOff x="5321004" y="1549279"/>
            <a:chExt cx="4708269" cy="1081730"/>
          </a:xfrm>
        </p:grpSpPr>
        <p:grpSp>
          <p:nvGrpSpPr>
            <p:cNvPr id="28" name="مجموعة 34"/>
            <p:cNvGrpSpPr/>
            <p:nvPr/>
          </p:nvGrpSpPr>
          <p:grpSpPr>
            <a:xfrm>
              <a:off x="5321004" y="1549279"/>
              <a:ext cx="4708269" cy="900000"/>
              <a:chOff x="5321004" y="1549279"/>
              <a:chExt cx="4708269" cy="900000"/>
            </a:xfrm>
          </p:grpSpPr>
          <p:sp>
            <p:nvSpPr>
              <p:cNvPr id="33" name="مستطيل 28"/>
              <p:cNvSpPr/>
              <p:nvPr/>
            </p:nvSpPr>
            <p:spPr>
              <a:xfrm>
                <a:off x="6221004" y="1549279"/>
                <a:ext cx="3660949" cy="900000"/>
              </a:xfrm>
              <a:prstGeom prst="rect">
                <a:avLst/>
              </a:prstGeom>
              <a:solidFill>
                <a:sysClr val="window" lastClr="FFFFFF">
                  <a:lumMod val="95000"/>
                </a:sysClr>
              </a:solidFill>
              <a:ln w="12700" cap="flat" cmpd="sng" algn="ctr">
                <a:noFill/>
                <a:prstDash val="solid"/>
                <a:miter lim="800000"/>
              </a:ln>
              <a:effectLst/>
            </p:spPr>
            <p:txBody>
              <a:bodyPr rtlCol="0" anchor="ctr"/>
              <a:lstStyle/>
              <a:p>
                <a:pPr algn="ctr" rtl="1">
                  <a:defRPr/>
                </a:pPr>
                <a:endParaRPr lang="fr-FR" kern="0">
                  <a:solidFill>
                    <a:prstClr val="white"/>
                  </a:solidFill>
                  <a:latin typeface="Calibri" panose="020F0502020204030204"/>
                </a:endParaRPr>
              </a:p>
            </p:txBody>
          </p:sp>
          <p:sp>
            <p:nvSpPr>
              <p:cNvPr id="34" name="شكل حر: شكل 29"/>
              <p:cNvSpPr/>
              <p:nvPr/>
            </p:nvSpPr>
            <p:spPr>
              <a:xfrm>
                <a:off x="6221004" y="1549279"/>
                <a:ext cx="900000" cy="900000"/>
              </a:xfrm>
              <a:custGeom>
                <a:avLst/>
                <a:gdLst>
                  <a:gd name="connsiteX0" fmla="*/ 0 w 900000"/>
                  <a:gd name="connsiteY0" fmla="*/ 0 h 900000"/>
                  <a:gd name="connsiteX1" fmla="*/ 900000 w 900000"/>
                  <a:gd name="connsiteY1" fmla="*/ 0 h 900000"/>
                  <a:gd name="connsiteX2" fmla="*/ 0 w 900000"/>
                  <a:gd name="connsiteY2" fmla="*/ 900000 h 900000"/>
                </a:gdLst>
                <a:ahLst/>
                <a:cxnLst>
                  <a:cxn ang="0">
                    <a:pos x="connsiteX0" y="connsiteY0"/>
                  </a:cxn>
                  <a:cxn ang="0">
                    <a:pos x="connsiteX1" y="connsiteY1"/>
                  </a:cxn>
                  <a:cxn ang="0">
                    <a:pos x="connsiteX2" y="connsiteY2"/>
                  </a:cxn>
                </a:cxnLst>
                <a:rect l="l" t="t" r="r" b="b"/>
                <a:pathLst>
                  <a:path w="900000" h="900000">
                    <a:moveTo>
                      <a:pt x="0" y="0"/>
                    </a:moveTo>
                    <a:lnTo>
                      <a:pt x="900000" y="0"/>
                    </a:lnTo>
                    <a:cubicBezTo>
                      <a:pt x="900000" y="497056"/>
                      <a:pt x="497056" y="900000"/>
                      <a:pt x="0" y="900000"/>
                    </a:cubicBezTo>
                    <a:close/>
                  </a:path>
                </a:pathLst>
              </a:custGeom>
              <a:solidFill>
                <a:srgbClr val="002AA2"/>
              </a:solidFill>
              <a:ln w="12700" cap="flat" cmpd="sng" algn="ctr">
                <a:noFill/>
                <a:prstDash val="solid"/>
                <a:miter lim="800000"/>
              </a:ln>
              <a:effectLst/>
            </p:spPr>
            <p:txBody>
              <a:bodyPr wrap="square" rtlCol="0" anchor="ctr">
                <a:noAutofit/>
              </a:bodyPr>
              <a:lstStyle/>
              <a:p>
                <a:pPr algn="ctr" rtl="1">
                  <a:defRPr/>
                </a:pPr>
                <a:endParaRPr lang="fr-FR" kern="0">
                  <a:solidFill>
                    <a:prstClr val="white"/>
                  </a:solidFill>
                  <a:latin typeface="Calibri" panose="020F0502020204030204"/>
                </a:endParaRPr>
              </a:p>
            </p:txBody>
          </p:sp>
          <p:sp>
            <p:nvSpPr>
              <p:cNvPr id="35" name="شكل حر: شكل 30"/>
              <p:cNvSpPr/>
              <p:nvPr/>
            </p:nvSpPr>
            <p:spPr>
              <a:xfrm flipH="1" flipV="1">
                <a:off x="5321004" y="1549279"/>
                <a:ext cx="900000" cy="900000"/>
              </a:xfrm>
              <a:custGeom>
                <a:avLst/>
                <a:gdLst>
                  <a:gd name="connsiteX0" fmla="*/ 0 w 900000"/>
                  <a:gd name="connsiteY0" fmla="*/ 0 h 900000"/>
                  <a:gd name="connsiteX1" fmla="*/ 900000 w 900000"/>
                  <a:gd name="connsiteY1" fmla="*/ 0 h 900000"/>
                  <a:gd name="connsiteX2" fmla="*/ 0 w 900000"/>
                  <a:gd name="connsiteY2" fmla="*/ 900000 h 900000"/>
                </a:gdLst>
                <a:ahLst/>
                <a:cxnLst>
                  <a:cxn ang="0">
                    <a:pos x="connsiteX0" y="connsiteY0"/>
                  </a:cxn>
                  <a:cxn ang="0">
                    <a:pos x="connsiteX1" y="connsiteY1"/>
                  </a:cxn>
                  <a:cxn ang="0">
                    <a:pos x="connsiteX2" y="connsiteY2"/>
                  </a:cxn>
                </a:cxnLst>
                <a:rect l="l" t="t" r="r" b="b"/>
                <a:pathLst>
                  <a:path w="900000" h="900000">
                    <a:moveTo>
                      <a:pt x="0" y="0"/>
                    </a:moveTo>
                    <a:lnTo>
                      <a:pt x="900000" y="0"/>
                    </a:lnTo>
                    <a:cubicBezTo>
                      <a:pt x="900000" y="497056"/>
                      <a:pt x="497056" y="900000"/>
                      <a:pt x="0" y="900000"/>
                    </a:cubicBezTo>
                    <a:close/>
                  </a:path>
                </a:pathLst>
              </a:custGeom>
              <a:solidFill>
                <a:srgbClr val="0F4DFF"/>
              </a:solidFill>
              <a:ln w="12700" cap="flat" cmpd="sng" algn="ctr">
                <a:noFill/>
                <a:prstDash val="solid"/>
                <a:miter lim="800000"/>
              </a:ln>
              <a:effectLst/>
            </p:spPr>
            <p:txBody>
              <a:bodyPr wrap="square" rtlCol="0" anchor="ctr">
                <a:noAutofit/>
              </a:bodyPr>
              <a:lstStyle/>
              <a:p>
                <a:pPr algn="ctr" rtl="1">
                  <a:defRPr/>
                </a:pPr>
                <a:endParaRPr lang="fr-FR" kern="0">
                  <a:solidFill>
                    <a:prstClr val="white"/>
                  </a:solidFill>
                  <a:latin typeface="Calibri" panose="020F0502020204030204"/>
                </a:endParaRPr>
              </a:p>
            </p:txBody>
          </p:sp>
          <p:sp>
            <p:nvSpPr>
              <p:cNvPr id="36" name="مستطيل 31"/>
              <p:cNvSpPr/>
              <p:nvPr/>
            </p:nvSpPr>
            <p:spPr>
              <a:xfrm>
                <a:off x="9876873" y="1549279"/>
                <a:ext cx="152400" cy="900000"/>
              </a:xfrm>
              <a:prstGeom prst="rect">
                <a:avLst/>
              </a:prstGeom>
              <a:solidFill>
                <a:srgbClr val="0F4DFF"/>
              </a:solidFill>
              <a:ln w="12700" cap="flat" cmpd="sng" algn="ctr">
                <a:noFill/>
                <a:prstDash val="solid"/>
                <a:miter lim="800000"/>
              </a:ln>
              <a:effectLst/>
            </p:spPr>
            <p:txBody>
              <a:bodyPr rtlCol="0" anchor="ctr"/>
              <a:lstStyle/>
              <a:p>
                <a:pPr algn="ctr" rtl="1">
                  <a:defRPr/>
                </a:pPr>
                <a:endParaRPr lang="fr-FR" kern="0">
                  <a:solidFill>
                    <a:prstClr val="white"/>
                  </a:solidFill>
                  <a:latin typeface="Calibri" panose="020F0502020204030204"/>
                </a:endParaRPr>
              </a:p>
            </p:txBody>
          </p:sp>
        </p:grpSp>
        <p:sp>
          <p:nvSpPr>
            <p:cNvPr id="29" name="مربع نص 47"/>
            <p:cNvSpPr txBox="1"/>
            <p:nvPr/>
          </p:nvSpPr>
          <p:spPr>
            <a:xfrm>
              <a:off x="7015400" y="1727992"/>
              <a:ext cx="2866553" cy="903017"/>
            </a:xfrm>
            <a:prstGeom prst="rect">
              <a:avLst/>
            </a:prstGeom>
            <a:noFill/>
          </p:spPr>
          <p:txBody>
            <a:bodyPr wrap="square" rtlCol="0">
              <a:spAutoFit/>
            </a:bodyPr>
            <a:lstStyle/>
            <a:p>
              <a:pPr algn="ctr" rtl="1">
                <a:defRPr/>
              </a:pPr>
              <a:r>
                <a:rPr lang="ar-MA" sz="1900" b="1" kern="0" dirty="0">
                  <a:solidFill>
                    <a:srgbClr val="002AA2"/>
                  </a:solidFill>
                  <a:cs typeface="Calibri" panose="020F0502020204030204" pitchFamily="34" charset="0"/>
                </a:rPr>
                <a:t>ال</a:t>
              </a:r>
              <a:r>
                <a:rPr lang="ar-DZ" sz="1900" b="1" kern="0" dirty="0">
                  <a:solidFill>
                    <a:srgbClr val="002AA2"/>
                  </a:solidFill>
                  <a:cs typeface="Calibri" panose="020F0502020204030204" pitchFamily="34" charset="0"/>
                </a:rPr>
                <a:t>مطلب الرابع</a:t>
              </a:r>
              <a:r>
                <a:rPr lang="ar-DZ" sz="1900" b="1" kern="0" dirty="0">
                  <a:cs typeface="Calibri" panose="020F0502020204030204" pitchFamily="34" charset="0"/>
                </a:rPr>
                <a:t>: أبعاد الأخلاقيات الرقمية ومدونات الخاصة بها</a:t>
              </a:r>
              <a:endParaRPr lang="fr-FR" altLang="ar-DZ" sz="1900" b="1" kern="0" dirty="0">
                <a:cs typeface="Calibri" panose="020F0502020204030204" pitchFamily="34" charset="0"/>
              </a:endParaRPr>
            </a:p>
          </p:txBody>
        </p:sp>
        <p:sp>
          <p:nvSpPr>
            <p:cNvPr id="31" name="مربع نص 53"/>
            <p:cNvSpPr txBox="1"/>
            <p:nvPr/>
          </p:nvSpPr>
          <p:spPr>
            <a:xfrm>
              <a:off x="5550136" y="1775199"/>
              <a:ext cx="522514" cy="513078"/>
            </a:xfrm>
            <a:prstGeom prst="rect">
              <a:avLst/>
            </a:prstGeom>
            <a:noFill/>
          </p:spPr>
          <p:txBody>
            <a:bodyPr wrap="square" rtlCol="0">
              <a:spAutoFit/>
            </a:bodyPr>
            <a:lstStyle/>
            <a:p>
              <a:pPr algn="ctr" rtl="1">
                <a:defRPr/>
              </a:pPr>
              <a:r>
                <a:rPr lang="ar-DZ" sz="1900" b="1" kern="0" dirty="0">
                  <a:solidFill>
                    <a:prstClr val="white"/>
                  </a:solidFill>
                  <a:cs typeface="Calibri" panose="020F0502020204030204" pitchFamily="34" charset="0"/>
                </a:rPr>
                <a:t>04</a:t>
              </a:r>
              <a:endParaRPr lang="fr-FR" sz="1900" b="1" kern="0" dirty="0">
                <a:solidFill>
                  <a:prstClr val="white"/>
                </a:solidFill>
                <a:cs typeface="Calibri" panose="020F0502020204030204" pitchFamily="34" charset="0"/>
              </a:endParaRPr>
            </a:p>
          </p:txBody>
        </p:sp>
        <p:pic>
          <p:nvPicPr>
            <p:cNvPr id="32" name="رسم 55" descr="مركز الهدف"/>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03391" y="1649232"/>
              <a:ext cx="549272" cy="549272"/>
            </a:xfrm>
            <a:prstGeom prst="rect">
              <a:avLst/>
            </a:prstGeom>
          </p:spPr>
        </p:pic>
      </p:grpSp>
      <p:grpSp>
        <p:nvGrpSpPr>
          <p:cNvPr id="37" name="مجموعة 65"/>
          <p:cNvGrpSpPr/>
          <p:nvPr/>
        </p:nvGrpSpPr>
        <p:grpSpPr>
          <a:xfrm>
            <a:off x="941035" y="2810066"/>
            <a:ext cx="5538788" cy="697787"/>
            <a:chOff x="4429319" y="2449279"/>
            <a:chExt cx="4708269" cy="930263"/>
          </a:xfrm>
        </p:grpSpPr>
        <p:grpSp>
          <p:nvGrpSpPr>
            <p:cNvPr id="38" name="مجموعة 35"/>
            <p:cNvGrpSpPr/>
            <p:nvPr/>
          </p:nvGrpSpPr>
          <p:grpSpPr>
            <a:xfrm>
              <a:off x="4429319" y="2449279"/>
              <a:ext cx="4708269" cy="900000"/>
              <a:chOff x="4429319" y="2449279"/>
              <a:chExt cx="4708269" cy="900000"/>
            </a:xfrm>
          </p:grpSpPr>
          <p:sp>
            <p:nvSpPr>
              <p:cNvPr id="43" name="مستطيل 23"/>
              <p:cNvSpPr/>
              <p:nvPr/>
            </p:nvSpPr>
            <p:spPr>
              <a:xfrm>
                <a:off x="5329319" y="2449279"/>
                <a:ext cx="3660949" cy="900000"/>
              </a:xfrm>
              <a:prstGeom prst="rect">
                <a:avLst/>
              </a:prstGeom>
              <a:solidFill>
                <a:sysClr val="window" lastClr="FFFFFF">
                  <a:lumMod val="95000"/>
                </a:sysClr>
              </a:solidFill>
              <a:ln w="12700" cap="flat" cmpd="sng" algn="ctr">
                <a:noFill/>
                <a:prstDash val="solid"/>
                <a:miter lim="800000"/>
              </a:ln>
              <a:effectLst/>
            </p:spPr>
            <p:txBody>
              <a:bodyPr rtlCol="0" anchor="ctr"/>
              <a:lstStyle/>
              <a:p>
                <a:pPr algn="ctr" rtl="1">
                  <a:defRPr/>
                </a:pPr>
                <a:endParaRPr lang="fr-FR" kern="0">
                  <a:solidFill>
                    <a:prstClr val="white"/>
                  </a:solidFill>
                  <a:latin typeface="Calibri" panose="020F0502020204030204"/>
                </a:endParaRPr>
              </a:p>
            </p:txBody>
          </p:sp>
          <p:sp>
            <p:nvSpPr>
              <p:cNvPr id="44" name="شكل حر: شكل 24"/>
              <p:cNvSpPr/>
              <p:nvPr/>
            </p:nvSpPr>
            <p:spPr>
              <a:xfrm>
                <a:off x="5329319" y="2449279"/>
                <a:ext cx="900000" cy="900000"/>
              </a:xfrm>
              <a:custGeom>
                <a:avLst/>
                <a:gdLst>
                  <a:gd name="connsiteX0" fmla="*/ 0 w 900000"/>
                  <a:gd name="connsiteY0" fmla="*/ 0 h 900000"/>
                  <a:gd name="connsiteX1" fmla="*/ 900000 w 900000"/>
                  <a:gd name="connsiteY1" fmla="*/ 0 h 900000"/>
                  <a:gd name="connsiteX2" fmla="*/ 0 w 900000"/>
                  <a:gd name="connsiteY2" fmla="*/ 900000 h 900000"/>
                </a:gdLst>
                <a:ahLst/>
                <a:cxnLst>
                  <a:cxn ang="0">
                    <a:pos x="connsiteX0" y="connsiteY0"/>
                  </a:cxn>
                  <a:cxn ang="0">
                    <a:pos x="connsiteX1" y="connsiteY1"/>
                  </a:cxn>
                  <a:cxn ang="0">
                    <a:pos x="connsiteX2" y="connsiteY2"/>
                  </a:cxn>
                </a:cxnLst>
                <a:rect l="l" t="t" r="r" b="b"/>
                <a:pathLst>
                  <a:path w="900000" h="900000">
                    <a:moveTo>
                      <a:pt x="0" y="0"/>
                    </a:moveTo>
                    <a:lnTo>
                      <a:pt x="900000" y="0"/>
                    </a:lnTo>
                    <a:cubicBezTo>
                      <a:pt x="900000" y="497056"/>
                      <a:pt x="497056" y="900000"/>
                      <a:pt x="0" y="900000"/>
                    </a:cubicBezTo>
                    <a:close/>
                  </a:path>
                </a:pathLst>
              </a:custGeom>
              <a:solidFill>
                <a:srgbClr val="00960E"/>
              </a:solidFill>
              <a:ln w="12700" cap="flat" cmpd="sng" algn="ctr">
                <a:noFill/>
                <a:prstDash val="solid"/>
                <a:miter lim="800000"/>
              </a:ln>
              <a:effectLst/>
            </p:spPr>
            <p:txBody>
              <a:bodyPr wrap="square" rtlCol="0" anchor="ctr">
                <a:noAutofit/>
              </a:bodyPr>
              <a:lstStyle/>
              <a:p>
                <a:pPr algn="ctr" rtl="1">
                  <a:defRPr/>
                </a:pPr>
                <a:endParaRPr lang="fr-FR" kern="0">
                  <a:solidFill>
                    <a:prstClr val="white"/>
                  </a:solidFill>
                  <a:latin typeface="Calibri" panose="020F0502020204030204"/>
                </a:endParaRPr>
              </a:p>
            </p:txBody>
          </p:sp>
          <p:sp>
            <p:nvSpPr>
              <p:cNvPr id="45" name="شكل حر: شكل 25"/>
              <p:cNvSpPr/>
              <p:nvPr/>
            </p:nvSpPr>
            <p:spPr>
              <a:xfrm flipH="1" flipV="1">
                <a:off x="4429319" y="2449279"/>
                <a:ext cx="900000" cy="900000"/>
              </a:xfrm>
              <a:custGeom>
                <a:avLst/>
                <a:gdLst>
                  <a:gd name="connsiteX0" fmla="*/ 0 w 900000"/>
                  <a:gd name="connsiteY0" fmla="*/ 0 h 900000"/>
                  <a:gd name="connsiteX1" fmla="*/ 900000 w 900000"/>
                  <a:gd name="connsiteY1" fmla="*/ 0 h 900000"/>
                  <a:gd name="connsiteX2" fmla="*/ 0 w 900000"/>
                  <a:gd name="connsiteY2" fmla="*/ 900000 h 900000"/>
                </a:gdLst>
                <a:ahLst/>
                <a:cxnLst>
                  <a:cxn ang="0">
                    <a:pos x="connsiteX0" y="connsiteY0"/>
                  </a:cxn>
                  <a:cxn ang="0">
                    <a:pos x="connsiteX1" y="connsiteY1"/>
                  </a:cxn>
                  <a:cxn ang="0">
                    <a:pos x="connsiteX2" y="connsiteY2"/>
                  </a:cxn>
                </a:cxnLst>
                <a:rect l="l" t="t" r="r" b="b"/>
                <a:pathLst>
                  <a:path w="900000" h="900000">
                    <a:moveTo>
                      <a:pt x="0" y="0"/>
                    </a:moveTo>
                    <a:lnTo>
                      <a:pt x="900000" y="0"/>
                    </a:lnTo>
                    <a:cubicBezTo>
                      <a:pt x="900000" y="497056"/>
                      <a:pt x="497056" y="900000"/>
                      <a:pt x="0" y="900000"/>
                    </a:cubicBezTo>
                    <a:close/>
                  </a:path>
                </a:pathLst>
              </a:custGeom>
              <a:solidFill>
                <a:srgbClr val="00FE18"/>
              </a:solidFill>
              <a:ln w="12700" cap="flat" cmpd="sng" algn="ctr">
                <a:noFill/>
                <a:prstDash val="solid"/>
                <a:miter lim="800000"/>
              </a:ln>
              <a:effectLst/>
            </p:spPr>
            <p:txBody>
              <a:bodyPr wrap="square" rtlCol="0" anchor="ctr">
                <a:noAutofit/>
              </a:bodyPr>
              <a:lstStyle/>
              <a:p>
                <a:pPr algn="ctr" rtl="1">
                  <a:defRPr/>
                </a:pPr>
                <a:endParaRPr lang="fr-FR" kern="0">
                  <a:solidFill>
                    <a:prstClr val="white"/>
                  </a:solidFill>
                  <a:latin typeface="Calibri" panose="020F0502020204030204"/>
                </a:endParaRPr>
              </a:p>
            </p:txBody>
          </p:sp>
          <p:sp>
            <p:nvSpPr>
              <p:cNvPr id="46" name="مستطيل 26"/>
              <p:cNvSpPr/>
              <p:nvPr/>
            </p:nvSpPr>
            <p:spPr>
              <a:xfrm>
                <a:off x="8985188" y="2449279"/>
                <a:ext cx="152400" cy="900000"/>
              </a:xfrm>
              <a:prstGeom prst="rect">
                <a:avLst/>
              </a:prstGeom>
              <a:solidFill>
                <a:srgbClr val="00FE18"/>
              </a:solidFill>
              <a:ln w="12700" cap="flat" cmpd="sng" algn="ctr">
                <a:noFill/>
                <a:prstDash val="solid"/>
                <a:miter lim="800000"/>
              </a:ln>
              <a:effectLst/>
            </p:spPr>
            <p:txBody>
              <a:bodyPr rtlCol="0" anchor="ctr"/>
              <a:lstStyle/>
              <a:p>
                <a:pPr algn="ctr" rtl="1">
                  <a:defRPr/>
                </a:pPr>
                <a:endParaRPr lang="fr-FR" kern="0">
                  <a:solidFill>
                    <a:prstClr val="white"/>
                  </a:solidFill>
                  <a:latin typeface="Calibri" panose="020F0502020204030204"/>
                </a:endParaRPr>
              </a:p>
            </p:txBody>
          </p:sp>
        </p:grpSp>
        <p:sp>
          <p:nvSpPr>
            <p:cNvPr id="39" name="مربع نص 45"/>
            <p:cNvSpPr txBox="1"/>
            <p:nvPr/>
          </p:nvSpPr>
          <p:spPr>
            <a:xfrm>
              <a:off x="6229319" y="2476848"/>
              <a:ext cx="2675083" cy="902694"/>
            </a:xfrm>
            <a:prstGeom prst="rect">
              <a:avLst/>
            </a:prstGeom>
            <a:noFill/>
          </p:spPr>
          <p:txBody>
            <a:bodyPr wrap="square" rtlCol="0">
              <a:spAutoFit/>
            </a:bodyPr>
            <a:lstStyle/>
            <a:p>
              <a:pPr algn="ctr" rtl="1">
                <a:defRPr/>
              </a:pPr>
              <a:r>
                <a:rPr lang="ar-DZ" sz="1900" b="1" kern="0" dirty="0">
                  <a:solidFill>
                    <a:srgbClr val="15FF2B"/>
                  </a:solidFill>
                  <a:cs typeface="Calibri" panose="020F0502020204030204" pitchFamily="34" charset="0"/>
                </a:rPr>
                <a:t>المطلب الثالث: </a:t>
              </a:r>
              <a:r>
                <a:rPr lang="ar-DZ" sz="1900" b="1" kern="0" dirty="0">
                  <a:cs typeface="Calibri" panose="020F0502020204030204" pitchFamily="34" charset="0"/>
                </a:rPr>
                <a:t>مفهوم الأخلاقيات الرقمية وأهميتها</a:t>
              </a:r>
              <a:endParaRPr lang="fr-FR" sz="1900" b="1" kern="0" dirty="0">
                <a:cs typeface="Calibri" panose="020F0502020204030204" pitchFamily="34" charset="0"/>
              </a:endParaRPr>
            </a:p>
          </p:txBody>
        </p:sp>
        <p:sp>
          <p:nvSpPr>
            <p:cNvPr id="41" name="مربع نص 52"/>
            <p:cNvSpPr txBox="1"/>
            <p:nvPr/>
          </p:nvSpPr>
          <p:spPr>
            <a:xfrm>
              <a:off x="4693181" y="2714613"/>
              <a:ext cx="522514" cy="512895"/>
            </a:xfrm>
            <a:prstGeom prst="rect">
              <a:avLst/>
            </a:prstGeom>
            <a:noFill/>
          </p:spPr>
          <p:txBody>
            <a:bodyPr wrap="square" rtlCol="0">
              <a:spAutoFit/>
            </a:bodyPr>
            <a:lstStyle/>
            <a:p>
              <a:pPr algn="ctr" rtl="1">
                <a:defRPr/>
              </a:pPr>
              <a:r>
                <a:rPr lang="ar-DZ" sz="1900" b="1" kern="0" dirty="0">
                  <a:solidFill>
                    <a:prstClr val="white"/>
                  </a:solidFill>
                  <a:cs typeface="Calibri" panose="020F0502020204030204" pitchFamily="34" charset="0"/>
                </a:rPr>
                <a:t>03</a:t>
              </a:r>
              <a:endParaRPr lang="fr-FR" sz="1900" b="1" kern="0" dirty="0">
                <a:solidFill>
                  <a:prstClr val="white"/>
                </a:solidFill>
                <a:cs typeface="Calibri" panose="020F0502020204030204" pitchFamily="34" charset="0"/>
              </a:endParaRPr>
            </a:p>
          </p:txBody>
        </p:sp>
        <p:pic>
          <p:nvPicPr>
            <p:cNvPr id="42" name="رسم 57" descr="الهدف"/>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68407" y="2548723"/>
              <a:ext cx="549272" cy="549272"/>
            </a:xfrm>
            <a:prstGeom prst="rect">
              <a:avLst/>
            </a:prstGeom>
          </p:spPr>
        </p:pic>
      </p:grpSp>
      <p:grpSp>
        <p:nvGrpSpPr>
          <p:cNvPr id="47" name="مجموعة 66"/>
          <p:cNvGrpSpPr/>
          <p:nvPr/>
        </p:nvGrpSpPr>
        <p:grpSpPr>
          <a:xfrm>
            <a:off x="2063788" y="2094077"/>
            <a:ext cx="5831681" cy="732546"/>
            <a:chOff x="3537634" y="3349279"/>
            <a:chExt cx="4708269" cy="977100"/>
          </a:xfrm>
        </p:grpSpPr>
        <p:grpSp>
          <p:nvGrpSpPr>
            <p:cNvPr id="48" name="مجموعة 36"/>
            <p:cNvGrpSpPr/>
            <p:nvPr/>
          </p:nvGrpSpPr>
          <p:grpSpPr>
            <a:xfrm>
              <a:off x="3537634" y="3349279"/>
              <a:ext cx="4708269" cy="900000"/>
              <a:chOff x="3537634" y="3349279"/>
              <a:chExt cx="4708269" cy="900000"/>
            </a:xfrm>
          </p:grpSpPr>
          <p:sp>
            <p:nvSpPr>
              <p:cNvPr id="53" name="مستطيل 18"/>
              <p:cNvSpPr/>
              <p:nvPr/>
            </p:nvSpPr>
            <p:spPr>
              <a:xfrm>
                <a:off x="4437634" y="3349279"/>
                <a:ext cx="3660949" cy="900000"/>
              </a:xfrm>
              <a:prstGeom prst="rect">
                <a:avLst/>
              </a:prstGeom>
              <a:solidFill>
                <a:sysClr val="window" lastClr="FFFFFF">
                  <a:lumMod val="95000"/>
                </a:sysClr>
              </a:solidFill>
              <a:ln w="12700" cap="flat" cmpd="sng" algn="ctr">
                <a:noFill/>
                <a:prstDash val="solid"/>
                <a:miter lim="800000"/>
              </a:ln>
              <a:effectLst/>
            </p:spPr>
            <p:txBody>
              <a:bodyPr rtlCol="0" anchor="ctr"/>
              <a:lstStyle/>
              <a:p>
                <a:pPr algn="ctr" rtl="1">
                  <a:defRPr/>
                </a:pPr>
                <a:endParaRPr lang="fr-FR" kern="0">
                  <a:solidFill>
                    <a:prstClr val="white"/>
                  </a:solidFill>
                  <a:latin typeface="Calibri" panose="020F0502020204030204"/>
                </a:endParaRPr>
              </a:p>
            </p:txBody>
          </p:sp>
          <p:sp>
            <p:nvSpPr>
              <p:cNvPr id="54" name="شكل حر: شكل 19"/>
              <p:cNvSpPr/>
              <p:nvPr/>
            </p:nvSpPr>
            <p:spPr>
              <a:xfrm>
                <a:off x="4437634" y="3349279"/>
                <a:ext cx="900000" cy="900000"/>
              </a:xfrm>
              <a:custGeom>
                <a:avLst/>
                <a:gdLst>
                  <a:gd name="connsiteX0" fmla="*/ 0 w 900000"/>
                  <a:gd name="connsiteY0" fmla="*/ 0 h 900000"/>
                  <a:gd name="connsiteX1" fmla="*/ 900000 w 900000"/>
                  <a:gd name="connsiteY1" fmla="*/ 0 h 900000"/>
                  <a:gd name="connsiteX2" fmla="*/ 0 w 900000"/>
                  <a:gd name="connsiteY2" fmla="*/ 900000 h 900000"/>
                </a:gdLst>
                <a:ahLst/>
                <a:cxnLst>
                  <a:cxn ang="0">
                    <a:pos x="connsiteX0" y="connsiteY0"/>
                  </a:cxn>
                  <a:cxn ang="0">
                    <a:pos x="connsiteX1" y="connsiteY1"/>
                  </a:cxn>
                  <a:cxn ang="0">
                    <a:pos x="connsiteX2" y="connsiteY2"/>
                  </a:cxn>
                </a:cxnLst>
                <a:rect l="l" t="t" r="r" b="b"/>
                <a:pathLst>
                  <a:path w="900000" h="900000">
                    <a:moveTo>
                      <a:pt x="0" y="0"/>
                    </a:moveTo>
                    <a:lnTo>
                      <a:pt x="900000" y="0"/>
                    </a:lnTo>
                    <a:cubicBezTo>
                      <a:pt x="900000" y="497056"/>
                      <a:pt x="497056" y="900000"/>
                      <a:pt x="0" y="900000"/>
                    </a:cubicBezTo>
                    <a:close/>
                  </a:path>
                </a:pathLst>
              </a:custGeom>
              <a:solidFill>
                <a:srgbClr val="A40033"/>
              </a:solidFill>
              <a:ln w="12700" cap="flat" cmpd="sng" algn="ctr">
                <a:noFill/>
                <a:prstDash val="solid"/>
                <a:miter lim="800000"/>
              </a:ln>
              <a:effectLst/>
            </p:spPr>
            <p:txBody>
              <a:bodyPr wrap="square" rtlCol="0" anchor="ctr">
                <a:noAutofit/>
              </a:bodyPr>
              <a:lstStyle/>
              <a:p>
                <a:pPr algn="ctr" rtl="1">
                  <a:defRPr/>
                </a:pPr>
                <a:endParaRPr lang="fr-FR" kern="0">
                  <a:solidFill>
                    <a:prstClr val="white"/>
                  </a:solidFill>
                  <a:latin typeface="Calibri" panose="020F0502020204030204"/>
                </a:endParaRPr>
              </a:p>
            </p:txBody>
          </p:sp>
          <p:sp>
            <p:nvSpPr>
              <p:cNvPr id="55" name="شكل حر: شكل 20"/>
              <p:cNvSpPr/>
              <p:nvPr/>
            </p:nvSpPr>
            <p:spPr>
              <a:xfrm flipH="1" flipV="1">
                <a:off x="3537634" y="3349279"/>
                <a:ext cx="900000" cy="900000"/>
              </a:xfrm>
              <a:custGeom>
                <a:avLst/>
                <a:gdLst>
                  <a:gd name="connsiteX0" fmla="*/ 0 w 900000"/>
                  <a:gd name="connsiteY0" fmla="*/ 0 h 900000"/>
                  <a:gd name="connsiteX1" fmla="*/ 900000 w 900000"/>
                  <a:gd name="connsiteY1" fmla="*/ 0 h 900000"/>
                  <a:gd name="connsiteX2" fmla="*/ 0 w 900000"/>
                  <a:gd name="connsiteY2" fmla="*/ 900000 h 900000"/>
                </a:gdLst>
                <a:ahLst/>
                <a:cxnLst>
                  <a:cxn ang="0">
                    <a:pos x="connsiteX0" y="connsiteY0"/>
                  </a:cxn>
                  <a:cxn ang="0">
                    <a:pos x="connsiteX1" y="connsiteY1"/>
                  </a:cxn>
                  <a:cxn ang="0">
                    <a:pos x="connsiteX2" y="connsiteY2"/>
                  </a:cxn>
                </a:cxnLst>
                <a:rect l="l" t="t" r="r" b="b"/>
                <a:pathLst>
                  <a:path w="900000" h="900000">
                    <a:moveTo>
                      <a:pt x="0" y="0"/>
                    </a:moveTo>
                    <a:lnTo>
                      <a:pt x="900000" y="0"/>
                    </a:lnTo>
                    <a:cubicBezTo>
                      <a:pt x="900000" y="497056"/>
                      <a:pt x="497056" y="900000"/>
                      <a:pt x="0" y="900000"/>
                    </a:cubicBezTo>
                    <a:close/>
                  </a:path>
                </a:pathLst>
              </a:custGeom>
              <a:solidFill>
                <a:srgbClr val="FF0354"/>
              </a:solidFill>
              <a:ln w="12700" cap="flat" cmpd="sng" algn="ctr">
                <a:noFill/>
                <a:prstDash val="solid"/>
                <a:miter lim="800000"/>
              </a:ln>
              <a:effectLst/>
            </p:spPr>
            <p:txBody>
              <a:bodyPr wrap="square" rtlCol="0" anchor="ctr">
                <a:noAutofit/>
              </a:bodyPr>
              <a:lstStyle/>
              <a:p>
                <a:pPr algn="ctr" rtl="1">
                  <a:defRPr/>
                </a:pPr>
                <a:endParaRPr lang="fr-FR" kern="0">
                  <a:solidFill>
                    <a:prstClr val="white"/>
                  </a:solidFill>
                  <a:latin typeface="Calibri" panose="020F0502020204030204"/>
                </a:endParaRPr>
              </a:p>
            </p:txBody>
          </p:sp>
          <p:sp>
            <p:nvSpPr>
              <p:cNvPr id="56" name="مستطيل 21"/>
              <p:cNvSpPr/>
              <p:nvPr/>
            </p:nvSpPr>
            <p:spPr>
              <a:xfrm>
                <a:off x="8093503" y="3349279"/>
                <a:ext cx="152400" cy="900000"/>
              </a:xfrm>
              <a:prstGeom prst="rect">
                <a:avLst/>
              </a:prstGeom>
              <a:solidFill>
                <a:srgbClr val="FF0354"/>
              </a:solidFill>
              <a:ln w="12700" cap="flat" cmpd="sng" algn="ctr">
                <a:noFill/>
                <a:prstDash val="solid"/>
                <a:miter lim="800000"/>
              </a:ln>
              <a:effectLst/>
            </p:spPr>
            <p:txBody>
              <a:bodyPr rtlCol="0" anchor="ctr"/>
              <a:lstStyle/>
              <a:p>
                <a:pPr algn="ctr" rtl="1">
                  <a:defRPr/>
                </a:pPr>
                <a:endParaRPr lang="fr-FR" kern="0">
                  <a:solidFill>
                    <a:prstClr val="white"/>
                  </a:solidFill>
                  <a:latin typeface="Calibri" panose="020F0502020204030204"/>
                </a:endParaRPr>
              </a:p>
            </p:txBody>
          </p:sp>
        </p:grpSp>
        <p:sp>
          <p:nvSpPr>
            <p:cNvPr id="49" name="مربع نص 43"/>
            <p:cNvSpPr txBox="1"/>
            <p:nvPr/>
          </p:nvSpPr>
          <p:spPr>
            <a:xfrm>
              <a:off x="5290724" y="3423224"/>
              <a:ext cx="2655459" cy="903155"/>
            </a:xfrm>
            <a:prstGeom prst="rect">
              <a:avLst/>
            </a:prstGeom>
            <a:noFill/>
          </p:spPr>
          <p:txBody>
            <a:bodyPr wrap="square" rtlCol="0">
              <a:spAutoFit/>
            </a:bodyPr>
            <a:lstStyle/>
            <a:p>
              <a:pPr algn="ctr" rtl="1">
                <a:defRPr/>
              </a:pPr>
              <a:r>
                <a:rPr lang="ar-DZ" sz="1900" b="1" kern="0" dirty="0">
                  <a:solidFill>
                    <a:srgbClr val="A40033"/>
                  </a:solidFill>
                  <a:cs typeface="Calibri" panose="020F0502020204030204" pitchFamily="34" charset="0"/>
                </a:rPr>
                <a:t>المطلب الثاني: </a:t>
              </a:r>
              <a:r>
                <a:rPr lang="ar-DZ" sz="1900" b="1" kern="0" dirty="0">
                  <a:solidFill>
                    <a:schemeClr val="tx1">
                      <a:lumMod val="85000"/>
                      <a:lumOff val="15000"/>
                    </a:schemeClr>
                  </a:solidFill>
                  <a:cs typeface="Calibri" panose="020F0502020204030204" pitchFamily="34" charset="0"/>
                </a:rPr>
                <a:t>الواجبات السلبية لأخلاقيات العمل</a:t>
              </a:r>
              <a:endParaRPr lang="fr-FR" sz="1900" b="1" kern="0" dirty="0">
                <a:solidFill>
                  <a:schemeClr val="tx1">
                    <a:lumMod val="85000"/>
                    <a:lumOff val="15000"/>
                  </a:schemeClr>
                </a:solidFill>
                <a:cs typeface="Calibri" panose="020F0502020204030204" pitchFamily="34" charset="0"/>
              </a:endParaRPr>
            </a:p>
          </p:txBody>
        </p:sp>
        <p:sp>
          <p:nvSpPr>
            <p:cNvPr id="51" name="مربع نص 51"/>
            <p:cNvSpPr txBox="1"/>
            <p:nvPr/>
          </p:nvSpPr>
          <p:spPr>
            <a:xfrm>
              <a:off x="3798420" y="3611464"/>
              <a:ext cx="522514" cy="513157"/>
            </a:xfrm>
            <a:prstGeom prst="rect">
              <a:avLst/>
            </a:prstGeom>
            <a:noFill/>
          </p:spPr>
          <p:txBody>
            <a:bodyPr wrap="square" rtlCol="0">
              <a:spAutoFit/>
            </a:bodyPr>
            <a:lstStyle/>
            <a:p>
              <a:pPr algn="ctr" rtl="1">
                <a:defRPr/>
              </a:pPr>
              <a:r>
                <a:rPr lang="ar-DZ" sz="1900" b="1" kern="0" dirty="0">
                  <a:solidFill>
                    <a:prstClr val="white"/>
                  </a:solidFill>
                  <a:cs typeface="Calibri" panose="020F0502020204030204" pitchFamily="34" charset="0"/>
                </a:rPr>
                <a:t>02</a:t>
              </a:r>
              <a:endParaRPr lang="fr-FR" sz="1900" b="1" kern="0" dirty="0">
                <a:solidFill>
                  <a:prstClr val="white"/>
                </a:solidFill>
                <a:cs typeface="Calibri" panose="020F0502020204030204" pitchFamily="34" charset="0"/>
              </a:endParaRPr>
            </a:p>
          </p:txBody>
        </p:sp>
        <p:pic>
          <p:nvPicPr>
            <p:cNvPr id="52" name="رسم 59" descr="مخطط متداخل"/>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549637" y="3443975"/>
              <a:ext cx="549272" cy="549272"/>
            </a:xfrm>
            <a:prstGeom prst="rect">
              <a:avLst/>
            </a:prstGeom>
          </p:spPr>
        </p:pic>
      </p:grpSp>
      <p:grpSp>
        <p:nvGrpSpPr>
          <p:cNvPr id="57" name="مجموعة 67"/>
          <p:cNvGrpSpPr/>
          <p:nvPr/>
        </p:nvGrpSpPr>
        <p:grpSpPr>
          <a:xfrm>
            <a:off x="2821747" y="1389964"/>
            <a:ext cx="5822633" cy="749738"/>
            <a:chOff x="2629319" y="4249279"/>
            <a:chExt cx="4708269" cy="999877"/>
          </a:xfrm>
        </p:grpSpPr>
        <p:grpSp>
          <p:nvGrpSpPr>
            <p:cNvPr id="58" name="مجموعة 37"/>
            <p:cNvGrpSpPr/>
            <p:nvPr/>
          </p:nvGrpSpPr>
          <p:grpSpPr>
            <a:xfrm>
              <a:off x="2629319" y="4249279"/>
              <a:ext cx="4708269" cy="900000"/>
              <a:chOff x="2629319" y="4249279"/>
              <a:chExt cx="4708269" cy="900000"/>
            </a:xfrm>
          </p:grpSpPr>
          <p:sp>
            <p:nvSpPr>
              <p:cNvPr id="63" name="مستطيل 13"/>
              <p:cNvSpPr/>
              <p:nvPr/>
            </p:nvSpPr>
            <p:spPr>
              <a:xfrm>
                <a:off x="3529319" y="4249279"/>
                <a:ext cx="3660949" cy="900000"/>
              </a:xfrm>
              <a:prstGeom prst="rect">
                <a:avLst/>
              </a:prstGeom>
              <a:solidFill>
                <a:sysClr val="window" lastClr="FFFFFF">
                  <a:lumMod val="95000"/>
                </a:sysClr>
              </a:solidFill>
              <a:ln w="12700" cap="flat" cmpd="sng" algn="ctr">
                <a:noFill/>
                <a:prstDash val="solid"/>
                <a:miter lim="800000"/>
              </a:ln>
              <a:effectLst/>
            </p:spPr>
            <p:txBody>
              <a:bodyPr rtlCol="0" anchor="ctr"/>
              <a:lstStyle/>
              <a:p>
                <a:pPr algn="ctr" rtl="1">
                  <a:defRPr/>
                </a:pPr>
                <a:endParaRPr lang="fr-FR" kern="0">
                  <a:solidFill>
                    <a:prstClr val="white"/>
                  </a:solidFill>
                  <a:latin typeface="Calibri" panose="020F0502020204030204"/>
                </a:endParaRPr>
              </a:p>
            </p:txBody>
          </p:sp>
          <p:sp>
            <p:nvSpPr>
              <p:cNvPr id="64" name="شكل حر: شكل 14"/>
              <p:cNvSpPr/>
              <p:nvPr/>
            </p:nvSpPr>
            <p:spPr>
              <a:xfrm>
                <a:off x="3529319" y="4249279"/>
                <a:ext cx="900000" cy="900000"/>
              </a:xfrm>
              <a:custGeom>
                <a:avLst/>
                <a:gdLst>
                  <a:gd name="connsiteX0" fmla="*/ 0 w 900000"/>
                  <a:gd name="connsiteY0" fmla="*/ 0 h 900000"/>
                  <a:gd name="connsiteX1" fmla="*/ 900000 w 900000"/>
                  <a:gd name="connsiteY1" fmla="*/ 0 h 900000"/>
                  <a:gd name="connsiteX2" fmla="*/ 0 w 900000"/>
                  <a:gd name="connsiteY2" fmla="*/ 900000 h 900000"/>
                </a:gdLst>
                <a:ahLst/>
                <a:cxnLst>
                  <a:cxn ang="0">
                    <a:pos x="connsiteX0" y="connsiteY0"/>
                  </a:cxn>
                  <a:cxn ang="0">
                    <a:pos x="connsiteX1" y="connsiteY1"/>
                  </a:cxn>
                  <a:cxn ang="0">
                    <a:pos x="connsiteX2" y="connsiteY2"/>
                  </a:cxn>
                </a:cxnLst>
                <a:rect l="l" t="t" r="r" b="b"/>
                <a:pathLst>
                  <a:path w="900000" h="900000">
                    <a:moveTo>
                      <a:pt x="0" y="0"/>
                    </a:moveTo>
                    <a:lnTo>
                      <a:pt x="900000" y="0"/>
                    </a:lnTo>
                    <a:cubicBezTo>
                      <a:pt x="900000" y="497056"/>
                      <a:pt x="497056" y="900000"/>
                      <a:pt x="0" y="900000"/>
                    </a:cubicBezTo>
                    <a:close/>
                  </a:path>
                </a:pathLst>
              </a:custGeom>
              <a:solidFill>
                <a:srgbClr val="E2A100"/>
              </a:solidFill>
              <a:ln w="12700" cap="flat" cmpd="sng" algn="ctr">
                <a:noFill/>
                <a:prstDash val="solid"/>
                <a:miter lim="800000"/>
              </a:ln>
              <a:effectLst/>
            </p:spPr>
            <p:txBody>
              <a:bodyPr wrap="square" rtlCol="0" anchor="ctr">
                <a:noAutofit/>
              </a:bodyPr>
              <a:lstStyle/>
              <a:p>
                <a:pPr algn="ctr" rtl="1">
                  <a:defRPr/>
                </a:pPr>
                <a:endParaRPr lang="fr-FR" kern="0">
                  <a:solidFill>
                    <a:prstClr val="white"/>
                  </a:solidFill>
                  <a:latin typeface="Calibri" panose="020F0502020204030204"/>
                </a:endParaRPr>
              </a:p>
            </p:txBody>
          </p:sp>
          <p:sp>
            <p:nvSpPr>
              <p:cNvPr id="65" name="شكل حر: شكل 15"/>
              <p:cNvSpPr/>
              <p:nvPr/>
            </p:nvSpPr>
            <p:spPr>
              <a:xfrm flipH="1" flipV="1">
                <a:off x="2629319" y="4249279"/>
                <a:ext cx="900000" cy="900000"/>
              </a:xfrm>
              <a:custGeom>
                <a:avLst/>
                <a:gdLst>
                  <a:gd name="connsiteX0" fmla="*/ 0 w 900000"/>
                  <a:gd name="connsiteY0" fmla="*/ 0 h 900000"/>
                  <a:gd name="connsiteX1" fmla="*/ 900000 w 900000"/>
                  <a:gd name="connsiteY1" fmla="*/ 0 h 900000"/>
                  <a:gd name="connsiteX2" fmla="*/ 0 w 900000"/>
                  <a:gd name="connsiteY2" fmla="*/ 900000 h 900000"/>
                </a:gdLst>
                <a:ahLst/>
                <a:cxnLst>
                  <a:cxn ang="0">
                    <a:pos x="connsiteX0" y="connsiteY0"/>
                  </a:cxn>
                  <a:cxn ang="0">
                    <a:pos x="connsiteX1" y="connsiteY1"/>
                  </a:cxn>
                  <a:cxn ang="0">
                    <a:pos x="connsiteX2" y="connsiteY2"/>
                  </a:cxn>
                </a:cxnLst>
                <a:rect l="l" t="t" r="r" b="b"/>
                <a:pathLst>
                  <a:path w="900000" h="900000">
                    <a:moveTo>
                      <a:pt x="0" y="0"/>
                    </a:moveTo>
                    <a:lnTo>
                      <a:pt x="900000" y="0"/>
                    </a:lnTo>
                    <a:cubicBezTo>
                      <a:pt x="900000" y="497056"/>
                      <a:pt x="497056" y="900000"/>
                      <a:pt x="0" y="900000"/>
                    </a:cubicBezTo>
                    <a:close/>
                  </a:path>
                </a:pathLst>
              </a:custGeom>
              <a:solidFill>
                <a:srgbClr val="FFBF1C"/>
              </a:solidFill>
              <a:ln w="12700" cap="flat" cmpd="sng" algn="ctr">
                <a:noFill/>
                <a:prstDash val="solid"/>
                <a:miter lim="800000"/>
              </a:ln>
              <a:effectLst/>
            </p:spPr>
            <p:txBody>
              <a:bodyPr wrap="square" rtlCol="0" anchor="ctr">
                <a:noAutofit/>
              </a:bodyPr>
              <a:lstStyle/>
              <a:p>
                <a:pPr algn="ctr" rtl="1">
                  <a:defRPr/>
                </a:pPr>
                <a:endParaRPr lang="fr-FR" kern="0">
                  <a:solidFill>
                    <a:prstClr val="white"/>
                  </a:solidFill>
                  <a:latin typeface="Calibri" panose="020F0502020204030204"/>
                </a:endParaRPr>
              </a:p>
            </p:txBody>
          </p:sp>
          <p:sp>
            <p:nvSpPr>
              <p:cNvPr id="66" name="مستطيل 16"/>
              <p:cNvSpPr/>
              <p:nvPr/>
            </p:nvSpPr>
            <p:spPr>
              <a:xfrm>
                <a:off x="7185188" y="4249279"/>
                <a:ext cx="152400" cy="900000"/>
              </a:xfrm>
              <a:prstGeom prst="rect">
                <a:avLst/>
              </a:prstGeom>
              <a:solidFill>
                <a:srgbClr val="FFBF1C"/>
              </a:solidFill>
              <a:ln w="12700" cap="flat" cmpd="sng" algn="ctr">
                <a:noFill/>
                <a:prstDash val="solid"/>
                <a:miter lim="800000"/>
              </a:ln>
              <a:effectLst/>
            </p:spPr>
            <p:txBody>
              <a:bodyPr rtlCol="0" anchor="ctr"/>
              <a:lstStyle/>
              <a:p>
                <a:pPr algn="ctr" rtl="1">
                  <a:defRPr/>
                </a:pPr>
                <a:endParaRPr lang="fr-FR" kern="0">
                  <a:solidFill>
                    <a:prstClr val="white"/>
                  </a:solidFill>
                  <a:latin typeface="Calibri" panose="020F0502020204030204"/>
                </a:endParaRPr>
              </a:p>
            </p:txBody>
          </p:sp>
        </p:grpSp>
        <p:sp>
          <p:nvSpPr>
            <p:cNvPr id="59" name="مربع نص 41"/>
            <p:cNvSpPr txBox="1"/>
            <p:nvPr/>
          </p:nvSpPr>
          <p:spPr>
            <a:xfrm>
              <a:off x="4277507" y="4305094"/>
              <a:ext cx="3010736" cy="944062"/>
            </a:xfrm>
            <a:prstGeom prst="rect">
              <a:avLst/>
            </a:prstGeom>
            <a:noFill/>
          </p:spPr>
          <p:txBody>
            <a:bodyPr wrap="square" rtlCol="0">
              <a:spAutoFit/>
            </a:bodyPr>
            <a:lstStyle/>
            <a:p>
              <a:pPr algn="ctr" rtl="1">
                <a:defRPr/>
              </a:pPr>
              <a:r>
                <a:rPr lang="ar-DZ" sz="2000" b="1" kern="0" dirty="0">
                  <a:solidFill>
                    <a:srgbClr val="E2A100"/>
                  </a:solidFill>
                  <a:cs typeface="Calibri" panose="020F0502020204030204" pitchFamily="34" charset="0"/>
                </a:rPr>
                <a:t>المطلب الأول: </a:t>
              </a:r>
              <a:r>
                <a:rPr lang="ar-DZ" sz="2000" b="1" kern="0" dirty="0">
                  <a:cs typeface="Calibri" panose="020F0502020204030204" pitchFamily="34" charset="0"/>
                </a:rPr>
                <a:t>الواجبات الإيجابية لأخلاقيات العمل</a:t>
              </a:r>
              <a:endParaRPr lang="fr-FR" altLang="ar-DZ" sz="2000" b="1" kern="0" dirty="0">
                <a:cs typeface="Calibri" panose="020F0502020204030204" pitchFamily="34" charset="0"/>
              </a:endParaRPr>
            </a:p>
          </p:txBody>
        </p:sp>
        <p:sp>
          <p:nvSpPr>
            <p:cNvPr id="61" name="مربع نص 50"/>
            <p:cNvSpPr txBox="1"/>
            <p:nvPr/>
          </p:nvSpPr>
          <p:spPr>
            <a:xfrm>
              <a:off x="2990466" y="4543308"/>
              <a:ext cx="522514" cy="513078"/>
            </a:xfrm>
            <a:prstGeom prst="rect">
              <a:avLst/>
            </a:prstGeom>
            <a:noFill/>
          </p:spPr>
          <p:txBody>
            <a:bodyPr wrap="square" rtlCol="0">
              <a:spAutoFit/>
            </a:bodyPr>
            <a:lstStyle/>
            <a:p>
              <a:pPr algn="ctr" rtl="1">
                <a:defRPr/>
              </a:pPr>
              <a:r>
                <a:rPr lang="ar-DZ" sz="1900" b="1" kern="0" dirty="0">
                  <a:solidFill>
                    <a:prstClr val="white"/>
                  </a:solidFill>
                  <a:cs typeface="Calibri" panose="020F0502020204030204" pitchFamily="34" charset="0"/>
                </a:rPr>
                <a:t>01</a:t>
              </a:r>
              <a:endParaRPr lang="fr-FR" sz="1900" b="1" kern="0" dirty="0">
                <a:solidFill>
                  <a:prstClr val="white"/>
                </a:solidFill>
                <a:cs typeface="Calibri" panose="020F0502020204030204" pitchFamily="34" charset="0"/>
              </a:endParaRPr>
            </a:p>
          </p:txBody>
        </p:sp>
        <p:pic>
          <p:nvPicPr>
            <p:cNvPr id="62" name="رسم 61" descr="مخطط دائري"/>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629455" y="4380053"/>
              <a:ext cx="549272" cy="549272"/>
            </a:xfrm>
            <a:prstGeom prst="rect">
              <a:avLst/>
            </a:prstGeom>
          </p:spPr>
        </p:pic>
      </p:grpSp>
    </p:spTree>
    <p:extLst>
      <p:ext uri="{BB962C8B-B14F-4D97-AF65-F5344CB8AC3E}">
        <p14:creationId xmlns:p14="http://schemas.microsoft.com/office/powerpoint/2010/main" val="39652259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par>
                          <p:cTn id="11" fill="hold">
                            <p:stCondLst>
                              <p:cond delay="500"/>
                            </p:stCondLst>
                            <p:childTnLst>
                              <p:par>
                                <p:cTn id="12" presetID="43" presetClass="entr" presetSubtype="0" fill="hold" nodeType="afterEffect">
                                  <p:stCondLst>
                                    <p:cond delay="0"/>
                                  </p:stCondLst>
                                  <p:childTnLst>
                                    <p:set>
                                      <p:cBhvr>
                                        <p:cTn id="13" dur="1" fill="hold">
                                          <p:stCondLst>
                                            <p:cond delay="0"/>
                                          </p:stCondLst>
                                        </p:cTn>
                                        <p:tgtEl>
                                          <p:spTgt spid="57"/>
                                        </p:tgtEl>
                                        <p:attrNameLst>
                                          <p:attrName>style.visibility</p:attrName>
                                        </p:attrNameLst>
                                      </p:cBhvr>
                                      <p:to>
                                        <p:strVal val="visible"/>
                                      </p:to>
                                    </p:set>
                                    <p:animEffect transition="in" filter="fade">
                                      <p:cBhvr>
                                        <p:cTn id="14" dur="100"/>
                                        <p:tgtEl>
                                          <p:spTgt spid="57"/>
                                        </p:tgtEl>
                                      </p:cBhvr>
                                    </p:animEffect>
                                    <p:anim calcmode="lin" valueType="num">
                                      <p:cBhvr>
                                        <p:cTn id="15" dur="400" fill="hold"/>
                                        <p:tgtEl>
                                          <p:spTgt spid="57"/>
                                        </p:tgtEl>
                                        <p:attrNameLst>
                                          <p:attrName>ppt_x</p:attrName>
                                        </p:attrNameLst>
                                      </p:cBhvr>
                                      <p:tavLst>
                                        <p:tav tm="0">
                                          <p:val>
                                            <p:strVal val="#ppt_x"/>
                                          </p:val>
                                        </p:tav>
                                        <p:tav tm="100000">
                                          <p:val>
                                            <p:strVal val="#ppt_x"/>
                                          </p:val>
                                        </p:tav>
                                      </p:tavLst>
                                    </p:anim>
                                    <p:anim calcmode="lin" valueType="num">
                                      <p:cBhvr>
                                        <p:cTn id="16" dur="400" fill="hold"/>
                                        <p:tgtEl>
                                          <p:spTgt spid="57"/>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5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5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9" fill="hold">
                            <p:stCondLst>
                              <p:cond delay="1500"/>
                            </p:stCondLst>
                            <p:childTnLst>
                              <p:par>
                                <p:cTn id="20" presetID="43"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100"/>
                                        <p:tgtEl>
                                          <p:spTgt spid="47"/>
                                        </p:tgtEl>
                                      </p:cBhvr>
                                    </p:animEffect>
                                    <p:anim calcmode="lin" valueType="num">
                                      <p:cBhvr>
                                        <p:cTn id="23" dur="400" fill="hold"/>
                                        <p:tgtEl>
                                          <p:spTgt spid="47"/>
                                        </p:tgtEl>
                                        <p:attrNameLst>
                                          <p:attrName>ppt_x</p:attrName>
                                        </p:attrNameLst>
                                      </p:cBhvr>
                                      <p:tavLst>
                                        <p:tav tm="0">
                                          <p:val>
                                            <p:strVal val="#ppt_x"/>
                                          </p:val>
                                        </p:tav>
                                        <p:tav tm="100000">
                                          <p:val>
                                            <p:strVal val="#ppt_x"/>
                                          </p:val>
                                        </p:tav>
                                      </p:tavLst>
                                    </p:anim>
                                    <p:anim calcmode="lin" valueType="num">
                                      <p:cBhvr>
                                        <p:cTn id="24" dur="400" fill="hold"/>
                                        <p:tgtEl>
                                          <p:spTgt spid="47"/>
                                        </p:tgtEl>
                                        <p:attrNameLst>
                                          <p:attrName>ppt_y</p:attrName>
                                        </p:attrNameLst>
                                      </p:cBhvr>
                                      <p:tavLst>
                                        <p:tav tm="0">
                                          <p:val>
                                            <p:strVal val="#ppt_y+0.31"/>
                                          </p:val>
                                        </p:tav>
                                        <p:tav tm="100000">
                                          <p:val>
                                            <p:strVal val="#ppt_y+0.31"/>
                                          </p:val>
                                        </p:tav>
                                      </p:tavLst>
                                    </p:anim>
                                    <p:anim calcmode="lin" valueType="num">
                                      <p:cBhvr>
                                        <p:cTn id="25" dur="600" decel="50000" fill="hold">
                                          <p:stCondLst>
                                            <p:cond delay="400"/>
                                          </p:stCondLst>
                                        </p:cTn>
                                        <p:tgtEl>
                                          <p:spTgt spid="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6" dur="600" decel="50000" fill="hold">
                                          <p:stCondLst>
                                            <p:cond delay="400"/>
                                          </p:stCondLst>
                                        </p:cTn>
                                        <p:tgtEl>
                                          <p:spTgt spid="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7" fill="hold">
                            <p:stCondLst>
                              <p:cond delay="2500"/>
                            </p:stCondLst>
                            <p:childTnLst>
                              <p:par>
                                <p:cTn id="28" presetID="43" presetClass="entr" presetSubtype="0" fill="hold"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100"/>
                                        <p:tgtEl>
                                          <p:spTgt spid="37"/>
                                        </p:tgtEl>
                                      </p:cBhvr>
                                    </p:animEffect>
                                    <p:anim calcmode="lin" valueType="num">
                                      <p:cBhvr>
                                        <p:cTn id="31" dur="400" fill="hold"/>
                                        <p:tgtEl>
                                          <p:spTgt spid="37"/>
                                        </p:tgtEl>
                                        <p:attrNameLst>
                                          <p:attrName>ppt_x</p:attrName>
                                        </p:attrNameLst>
                                      </p:cBhvr>
                                      <p:tavLst>
                                        <p:tav tm="0">
                                          <p:val>
                                            <p:strVal val="#ppt_x"/>
                                          </p:val>
                                        </p:tav>
                                        <p:tav tm="100000">
                                          <p:val>
                                            <p:strVal val="#ppt_x"/>
                                          </p:val>
                                        </p:tav>
                                      </p:tavLst>
                                    </p:anim>
                                    <p:anim calcmode="lin" valueType="num">
                                      <p:cBhvr>
                                        <p:cTn id="32" dur="400" fill="hold"/>
                                        <p:tgtEl>
                                          <p:spTgt spid="37"/>
                                        </p:tgtEl>
                                        <p:attrNameLst>
                                          <p:attrName>ppt_y</p:attrName>
                                        </p:attrNameLst>
                                      </p:cBhvr>
                                      <p:tavLst>
                                        <p:tav tm="0">
                                          <p:val>
                                            <p:strVal val="#ppt_y+0.31"/>
                                          </p:val>
                                        </p:tav>
                                        <p:tav tm="100000">
                                          <p:val>
                                            <p:strVal val="#ppt_y+0.31"/>
                                          </p:val>
                                        </p:tav>
                                      </p:tavLst>
                                    </p:anim>
                                    <p:anim calcmode="lin" valueType="num">
                                      <p:cBhvr>
                                        <p:cTn id="33" dur="600" decel="50000" fill="hold">
                                          <p:stCondLst>
                                            <p:cond delay="400"/>
                                          </p:stCondLst>
                                        </p:cTn>
                                        <p:tgtEl>
                                          <p:spTgt spid="3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4" dur="600" decel="50000" fill="hold">
                                          <p:stCondLst>
                                            <p:cond delay="400"/>
                                          </p:stCondLst>
                                        </p:cTn>
                                        <p:tgtEl>
                                          <p:spTgt spid="3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35" fill="hold">
                            <p:stCondLst>
                              <p:cond delay="3500"/>
                            </p:stCondLst>
                            <p:childTnLst>
                              <p:par>
                                <p:cTn id="36" presetID="43"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100"/>
                                        <p:tgtEl>
                                          <p:spTgt spid="23"/>
                                        </p:tgtEl>
                                      </p:cBhvr>
                                    </p:animEffect>
                                    <p:anim calcmode="lin" valueType="num">
                                      <p:cBhvr>
                                        <p:cTn id="39" dur="400" fill="hold"/>
                                        <p:tgtEl>
                                          <p:spTgt spid="23"/>
                                        </p:tgtEl>
                                        <p:attrNameLst>
                                          <p:attrName>ppt_x</p:attrName>
                                        </p:attrNameLst>
                                      </p:cBhvr>
                                      <p:tavLst>
                                        <p:tav tm="0">
                                          <p:val>
                                            <p:strVal val="#ppt_x"/>
                                          </p:val>
                                        </p:tav>
                                        <p:tav tm="100000">
                                          <p:val>
                                            <p:strVal val="#ppt_x"/>
                                          </p:val>
                                        </p:tav>
                                      </p:tavLst>
                                    </p:anim>
                                    <p:anim calcmode="lin" valueType="num">
                                      <p:cBhvr>
                                        <p:cTn id="40" dur="400" fill="hold"/>
                                        <p:tgtEl>
                                          <p:spTgt spid="23"/>
                                        </p:tgtEl>
                                        <p:attrNameLst>
                                          <p:attrName>ppt_y</p:attrName>
                                        </p:attrNameLst>
                                      </p:cBhvr>
                                      <p:tavLst>
                                        <p:tav tm="0">
                                          <p:val>
                                            <p:strVal val="#ppt_y+0.31"/>
                                          </p:val>
                                        </p:tav>
                                        <p:tav tm="100000">
                                          <p:val>
                                            <p:strVal val="#ppt_y+0.31"/>
                                          </p:val>
                                        </p:tav>
                                      </p:tavLst>
                                    </p:anim>
                                    <p:anim calcmode="lin" valueType="num">
                                      <p:cBhvr>
                                        <p:cTn id="41" dur="600" decel="50000" fill="hold">
                                          <p:stCondLst>
                                            <p:cond delay="400"/>
                                          </p:stCondLst>
                                        </p:cTn>
                                        <p:tgtEl>
                                          <p:spTgt spid="2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2" dur="600" decel="50000" fill="hold">
                                          <p:stCondLst>
                                            <p:cond delay="400"/>
                                          </p:stCondLst>
                                        </p:cTn>
                                        <p:tgtEl>
                                          <p:spTgt spid="2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11698" y="144016"/>
            <a:ext cx="8636766" cy="771550"/>
          </a:xfrm>
          <a:custGeom>
            <a:avLst/>
            <a:gdLst>
              <a:gd name="connsiteX0" fmla="*/ 0 w 8100392"/>
              <a:gd name="connsiteY0" fmla="*/ 0 h 771550"/>
              <a:gd name="connsiteX1" fmla="*/ 8100392 w 8100392"/>
              <a:gd name="connsiteY1" fmla="*/ 0 h 771550"/>
              <a:gd name="connsiteX2" fmla="*/ 8100392 w 8100392"/>
              <a:gd name="connsiteY2" fmla="*/ 771550 h 771550"/>
              <a:gd name="connsiteX3" fmla="*/ 0 w 8100392"/>
              <a:gd name="connsiteY3" fmla="*/ 771550 h 771550"/>
              <a:gd name="connsiteX4" fmla="*/ 0 w 8100392"/>
              <a:gd name="connsiteY4" fmla="*/ 0 h 771550"/>
              <a:gd name="connsiteX0" fmla="*/ 0 w 8100392"/>
              <a:gd name="connsiteY0" fmla="*/ 0 h 771550"/>
              <a:gd name="connsiteX1" fmla="*/ 8100392 w 8100392"/>
              <a:gd name="connsiteY1" fmla="*/ 0 h 771550"/>
              <a:gd name="connsiteX2" fmla="*/ 8100392 w 8100392"/>
              <a:gd name="connsiteY2" fmla="*/ 771550 h 771550"/>
              <a:gd name="connsiteX3" fmla="*/ 304800 w 8100392"/>
              <a:gd name="connsiteY3" fmla="*/ 746150 h 771550"/>
              <a:gd name="connsiteX4" fmla="*/ 0 w 8100392"/>
              <a:gd name="connsiteY4" fmla="*/ 0 h 771550"/>
              <a:gd name="connsiteX0" fmla="*/ 0 w 8100392"/>
              <a:gd name="connsiteY0" fmla="*/ 0 h 771550"/>
              <a:gd name="connsiteX1" fmla="*/ 8100392 w 8100392"/>
              <a:gd name="connsiteY1" fmla="*/ 0 h 771550"/>
              <a:gd name="connsiteX2" fmla="*/ 8100392 w 8100392"/>
              <a:gd name="connsiteY2" fmla="*/ 771550 h 771550"/>
              <a:gd name="connsiteX3" fmla="*/ 304800 w 8100392"/>
              <a:gd name="connsiteY3" fmla="*/ 746150 h 771550"/>
              <a:gd name="connsiteX4" fmla="*/ 0 w 8100392"/>
              <a:gd name="connsiteY4" fmla="*/ 0 h 771550"/>
              <a:gd name="connsiteX0" fmla="*/ 536374 w 8636766"/>
              <a:gd name="connsiteY0" fmla="*/ 0 h 771550"/>
              <a:gd name="connsiteX1" fmla="*/ 8636766 w 8636766"/>
              <a:gd name="connsiteY1" fmla="*/ 0 h 771550"/>
              <a:gd name="connsiteX2" fmla="*/ 8636766 w 8636766"/>
              <a:gd name="connsiteY2" fmla="*/ 771550 h 771550"/>
              <a:gd name="connsiteX3" fmla="*/ 841174 w 8636766"/>
              <a:gd name="connsiteY3" fmla="*/ 746150 h 771550"/>
              <a:gd name="connsiteX4" fmla="*/ 818614 w 8636766"/>
              <a:gd name="connsiteY4" fmla="*/ 274625 h 771550"/>
              <a:gd name="connsiteX5" fmla="*/ 536374 w 8636766"/>
              <a:gd name="connsiteY5" fmla="*/ 0 h 771550"/>
              <a:gd name="connsiteX0" fmla="*/ 536374 w 8636766"/>
              <a:gd name="connsiteY0" fmla="*/ 0 h 771550"/>
              <a:gd name="connsiteX1" fmla="*/ 8636766 w 8636766"/>
              <a:gd name="connsiteY1" fmla="*/ 0 h 771550"/>
              <a:gd name="connsiteX2" fmla="*/ 8636766 w 8636766"/>
              <a:gd name="connsiteY2" fmla="*/ 771550 h 771550"/>
              <a:gd name="connsiteX3" fmla="*/ 841174 w 8636766"/>
              <a:gd name="connsiteY3" fmla="*/ 746150 h 771550"/>
              <a:gd name="connsiteX4" fmla="*/ 818614 w 8636766"/>
              <a:gd name="connsiteY4" fmla="*/ 325425 h 771550"/>
              <a:gd name="connsiteX5" fmla="*/ 818614 w 8636766"/>
              <a:gd name="connsiteY5" fmla="*/ 274625 h 771550"/>
              <a:gd name="connsiteX6" fmla="*/ 536374 w 8636766"/>
              <a:gd name="connsiteY6" fmla="*/ 0 h 77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6766" h="771550">
                <a:moveTo>
                  <a:pt x="536374" y="0"/>
                </a:moveTo>
                <a:lnTo>
                  <a:pt x="8636766" y="0"/>
                </a:lnTo>
                <a:lnTo>
                  <a:pt x="8636766" y="771550"/>
                </a:lnTo>
                <a:lnTo>
                  <a:pt x="841174" y="746150"/>
                </a:lnTo>
                <a:cubicBezTo>
                  <a:pt x="-535935" y="697196"/>
                  <a:pt x="822374" y="404013"/>
                  <a:pt x="818614" y="325425"/>
                </a:cubicBezTo>
                <a:cubicBezTo>
                  <a:pt x="814854" y="246838"/>
                  <a:pt x="791571" y="354263"/>
                  <a:pt x="818614" y="274625"/>
                </a:cubicBezTo>
                <a:cubicBezTo>
                  <a:pt x="767814" y="150267"/>
                  <a:pt x="-796285" y="22488"/>
                  <a:pt x="536374" y="0"/>
                </a:cubicBezTo>
                <a:close/>
              </a:path>
            </a:pathLst>
          </a:custGeom>
          <a:effectLst>
            <a:outerShdw blurRad="50800" dist="38100" dir="5400000" algn="t" rotWithShape="0">
              <a:prstClr val="black">
                <a:alpha val="40000"/>
              </a:prstClr>
            </a:outerShdw>
            <a:reflection blurRad="6350" stA="50000" endA="300" endPos="38500" dist="50800" dir="5400000" sy="-100000" algn="bl" rotWithShape="0"/>
          </a:effectLst>
        </p:spPr>
        <p:style>
          <a:lnRef idx="1">
            <a:schemeClr val="accent2"/>
          </a:lnRef>
          <a:fillRef idx="2">
            <a:schemeClr val="accent2"/>
          </a:fillRef>
          <a:effectRef idx="1">
            <a:schemeClr val="accent2"/>
          </a:effectRef>
          <a:fontRef idx="minor">
            <a:schemeClr val="dk1"/>
          </a:fontRef>
        </p:style>
        <p:txBody>
          <a:bodyPr rtlCol="0" anchor="ctr"/>
          <a:lstStyle/>
          <a:p>
            <a:pPr algn="ctr" rtl="1"/>
            <a:r>
              <a:rPr lang="ar-DZ" sz="4400" b="1" dirty="0"/>
              <a:t>الواجبات الإيجابية لأخلاقيات العمل</a:t>
            </a:r>
            <a:endParaRPr lang="fr-FR" sz="4400" b="1" dirty="0"/>
          </a:p>
        </p:txBody>
      </p:sp>
      <p:graphicFrame>
        <p:nvGraphicFramePr>
          <p:cNvPr id="4" name="Diagramme 3"/>
          <p:cNvGraphicFramePr/>
          <p:nvPr>
            <p:extLst>
              <p:ext uri="{D42A27DB-BD31-4B8C-83A1-F6EECF244321}">
                <p14:modId xmlns:p14="http://schemas.microsoft.com/office/powerpoint/2010/main" val="782887203"/>
              </p:ext>
            </p:extLst>
          </p:nvPr>
        </p:nvGraphicFramePr>
        <p:xfrm>
          <a:off x="111698" y="1059582"/>
          <a:ext cx="8636766" cy="1152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lèche vers le bas 4"/>
          <p:cNvSpPr/>
          <p:nvPr/>
        </p:nvSpPr>
        <p:spPr>
          <a:xfrm>
            <a:off x="7380312" y="2270427"/>
            <a:ext cx="1152128"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vers le bas 7"/>
          <p:cNvSpPr/>
          <p:nvPr/>
        </p:nvSpPr>
        <p:spPr>
          <a:xfrm>
            <a:off x="5580112" y="2223972"/>
            <a:ext cx="1152128"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vers le bas 8"/>
          <p:cNvSpPr/>
          <p:nvPr/>
        </p:nvSpPr>
        <p:spPr>
          <a:xfrm>
            <a:off x="3854017" y="2241577"/>
            <a:ext cx="1152128"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vers le bas 9"/>
          <p:cNvSpPr/>
          <p:nvPr/>
        </p:nvSpPr>
        <p:spPr>
          <a:xfrm>
            <a:off x="2078808" y="2224603"/>
            <a:ext cx="1152128"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vers le bas 10"/>
          <p:cNvSpPr/>
          <p:nvPr/>
        </p:nvSpPr>
        <p:spPr>
          <a:xfrm>
            <a:off x="323528" y="2211710"/>
            <a:ext cx="1152128"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ogner un rectangle avec un coin du même côté 5"/>
          <p:cNvSpPr/>
          <p:nvPr/>
        </p:nvSpPr>
        <p:spPr>
          <a:xfrm>
            <a:off x="7200292" y="2702477"/>
            <a:ext cx="1512168" cy="2317545"/>
          </a:xfrm>
          <a:prstGeom prst="snip2SameRect">
            <a:avLst>
              <a:gd name="adj1" fmla="val 2531"/>
              <a:gd name="adj2" fmla="val 0"/>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ar-SA" sz="1400" b="1" dirty="0"/>
              <a:t>نص قانون الوظيف العمومي الجزائري رقم 06-03 في المادة 40 منه على أنه: "يجب على الموظف في إطار تأدية مهامه احترام سلطة الدولة وفرض احترامها وفقا للقوانين والتنظيمات المعمول بها".</a:t>
            </a:r>
            <a:endParaRPr lang="fr-FR" sz="1400" b="1" dirty="0"/>
          </a:p>
        </p:txBody>
      </p:sp>
      <p:sp>
        <p:nvSpPr>
          <p:cNvPr id="13" name="Rogner un rectangle avec un coin du même côté 12"/>
          <p:cNvSpPr/>
          <p:nvPr/>
        </p:nvSpPr>
        <p:spPr>
          <a:xfrm>
            <a:off x="5400092" y="2702477"/>
            <a:ext cx="1512168" cy="2317546"/>
          </a:xfrm>
          <a:prstGeom prst="snip2SameRect">
            <a:avLst>
              <a:gd name="adj1" fmla="val 0"/>
              <a:gd name="adj2" fmla="val 0"/>
            </a:avLst>
          </a:prstGeom>
        </p:spPr>
        <p:style>
          <a:lnRef idx="2">
            <a:schemeClr val="accent2"/>
          </a:lnRef>
          <a:fillRef idx="1">
            <a:schemeClr val="lt1"/>
          </a:fillRef>
          <a:effectRef idx="0">
            <a:schemeClr val="accent2"/>
          </a:effectRef>
          <a:fontRef idx="minor">
            <a:schemeClr val="dk1"/>
          </a:fontRef>
        </p:style>
        <p:txBody>
          <a:bodyPr rtlCol="0" anchor="ctr"/>
          <a:lstStyle/>
          <a:p>
            <a:pPr algn="ctr" rtl="1"/>
            <a:r>
              <a:rPr lang="ar-SA" sz="1600" b="1" dirty="0"/>
              <a:t>نص قانون الوظيف العمومي الجزائري رقم 06-03 في المادة 41 منه على "أنه يجب على الموظف أن يمارس مهامه بكل أمانة وبدون تحيز"</a:t>
            </a:r>
            <a:r>
              <a:rPr lang="fr-FR" sz="1600" b="1" dirty="0"/>
              <a:t>.</a:t>
            </a:r>
          </a:p>
        </p:txBody>
      </p:sp>
      <p:sp>
        <p:nvSpPr>
          <p:cNvPr id="15" name="Rogner un rectangle avec un coin du même côté 14"/>
          <p:cNvSpPr/>
          <p:nvPr/>
        </p:nvSpPr>
        <p:spPr>
          <a:xfrm>
            <a:off x="3673997" y="2702476"/>
            <a:ext cx="1512168" cy="2318400"/>
          </a:xfrm>
          <a:prstGeom prst="snip2SameRect">
            <a:avLst>
              <a:gd name="adj1" fmla="val 0"/>
              <a:gd name="adj2" fmla="val 0"/>
            </a:avLst>
          </a:prstGeom>
        </p:spPr>
        <p:style>
          <a:lnRef idx="2">
            <a:schemeClr val="accent2"/>
          </a:lnRef>
          <a:fillRef idx="1">
            <a:schemeClr val="lt1"/>
          </a:fillRef>
          <a:effectRef idx="0">
            <a:schemeClr val="accent2"/>
          </a:effectRef>
          <a:fontRef idx="minor">
            <a:schemeClr val="dk1"/>
          </a:fontRef>
        </p:style>
        <p:txBody>
          <a:bodyPr rtlCol="0" anchor="ctr"/>
          <a:lstStyle/>
          <a:p>
            <a:pPr algn="ctr" rtl="1"/>
            <a:r>
              <a:rPr lang="ar-DZ" sz="1600" b="1" dirty="0"/>
              <a:t>حسب </a:t>
            </a:r>
            <a:r>
              <a:rPr lang="ar-SA" sz="1600" b="1" dirty="0"/>
              <a:t>المادة 47 من قانون 06-03 بقولها : " كل موظف مهما كانت رتبته في السلم الإداري مسؤول عن تنفيذ المهام الموكلة إليه".</a:t>
            </a:r>
            <a:endParaRPr lang="fr-FR" sz="1600" b="1" dirty="0"/>
          </a:p>
        </p:txBody>
      </p:sp>
      <p:sp>
        <p:nvSpPr>
          <p:cNvPr id="16" name="Rogner un rectangle avec un coin du même côté 15"/>
          <p:cNvSpPr/>
          <p:nvPr/>
        </p:nvSpPr>
        <p:spPr>
          <a:xfrm>
            <a:off x="1871700" y="2702475"/>
            <a:ext cx="1512168" cy="2317547"/>
          </a:xfrm>
          <a:prstGeom prst="snip2SameRect">
            <a:avLst>
              <a:gd name="adj1" fmla="val 0"/>
              <a:gd name="adj2" fmla="val 0"/>
            </a:avLst>
          </a:prstGeom>
        </p:spPr>
        <p:style>
          <a:lnRef idx="2">
            <a:schemeClr val="accent2"/>
          </a:lnRef>
          <a:fillRef idx="1">
            <a:schemeClr val="lt1"/>
          </a:fillRef>
          <a:effectRef idx="0">
            <a:schemeClr val="accent2"/>
          </a:effectRef>
          <a:fontRef idx="minor">
            <a:schemeClr val="dk1"/>
          </a:fontRef>
        </p:style>
        <p:txBody>
          <a:bodyPr rtlCol="0" anchor="ctr"/>
          <a:lstStyle/>
          <a:p>
            <a:pPr algn="ctr" rtl="1"/>
            <a:r>
              <a:rPr lang="ar-DZ" sz="1400" b="1" dirty="0"/>
              <a:t>حسب </a:t>
            </a:r>
            <a:r>
              <a:rPr lang="ar-SA" sz="1400" b="1" dirty="0"/>
              <a:t>المادة 43 من قانون 06-03 أنه " يخصص الموظفون كل نشاطهم المهني للمهام التي أسندت إليهم. ولا يمكنهم ممارسة نشاط مربح في إطار خاص مهما كان نوعه</a:t>
            </a:r>
            <a:r>
              <a:rPr lang="fr-FR" sz="1400" b="1" dirty="0"/>
              <a:t>.</a:t>
            </a:r>
            <a:r>
              <a:rPr lang="ar-SA" sz="1400" b="1" dirty="0"/>
              <a:t>"</a:t>
            </a:r>
            <a:endParaRPr lang="fr-FR" sz="1400" b="1" dirty="0"/>
          </a:p>
          <a:p>
            <a:pPr algn="ctr" rtl="1"/>
            <a:endParaRPr lang="fr-FR" sz="1400" b="1" dirty="0"/>
          </a:p>
        </p:txBody>
      </p:sp>
      <p:sp>
        <p:nvSpPr>
          <p:cNvPr id="17" name="Rogner un rectangle avec un coin du même côté 16"/>
          <p:cNvSpPr/>
          <p:nvPr/>
        </p:nvSpPr>
        <p:spPr>
          <a:xfrm>
            <a:off x="111698" y="2702475"/>
            <a:ext cx="1651990" cy="2317547"/>
          </a:xfrm>
          <a:prstGeom prst="snip2SameRect">
            <a:avLst>
              <a:gd name="adj1" fmla="val 0"/>
              <a:gd name="adj2" fmla="val 0"/>
            </a:avLst>
          </a:prstGeom>
        </p:spPr>
        <p:style>
          <a:lnRef idx="2">
            <a:schemeClr val="accent2"/>
          </a:lnRef>
          <a:fillRef idx="1">
            <a:schemeClr val="lt1"/>
          </a:fillRef>
          <a:effectRef idx="0">
            <a:schemeClr val="accent2"/>
          </a:effectRef>
          <a:fontRef idx="minor">
            <a:schemeClr val="dk1"/>
          </a:fontRef>
        </p:style>
        <p:txBody>
          <a:bodyPr rtlCol="0" anchor="ctr"/>
          <a:lstStyle/>
          <a:p>
            <a:pPr algn="ctr" rtl="1"/>
            <a:r>
              <a:rPr lang="ar-SA" sz="1400" b="1" dirty="0"/>
              <a:t>المادة 52 من الأمر 03/06 ، يجب على الموظف التعامل بأدب واحترام في علاقاته مع رؤسائه وزملائه ومرؤوسيه</a:t>
            </a:r>
            <a:r>
              <a:rPr lang="ar-DZ" sz="1400" b="1" dirty="0"/>
              <a:t>.</a:t>
            </a:r>
          </a:p>
          <a:p>
            <a:pPr algn="ctr" rtl="1"/>
            <a:r>
              <a:rPr lang="ar-SA" sz="1400" b="1" dirty="0"/>
              <a:t>المادة 53 من نفس الأمر على يجب على الموظف التعامل مع مستعملي المرفق العام بلياقة ودون مماطلة</a:t>
            </a:r>
            <a:r>
              <a:rPr lang="fr-FR" sz="1400" b="1" dirty="0"/>
              <a:t>.</a:t>
            </a:r>
            <a:endParaRPr lang="ar-DZ" sz="1400" b="1" dirty="0"/>
          </a:p>
        </p:txBody>
      </p:sp>
    </p:spTree>
    <p:extLst>
      <p:ext uri="{BB962C8B-B14F-4D97-AF65-F5344CB8AC3E}">
        <p14:creationId xmlns:p14="http://schemas.microsoft.com/office/powerpoint/2010/main" val="159759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graphicEl>
                                              <a:dgm id="{3DD4AE28-D24B-489F-A9DE-C98E774B969C}"/>
                                            </p:graphicEl>
                                          </p:spTgt>
                                        </p:tgtEl>
                                        <p:attrNameLst>
                                          <p:attrName>style.visibility</p:attrName>
                                        </p:attrNameLst>
                                      </p:cBhvr>
                                      <p:to>
                                        <p:strVal val="visible"/>
                                      </p:to>
                                    </p:set>
                                    <p:animEffect transition="in" filter="barn(inVertical)">
                                      <p:cBhvr>
                                        <p:cTn id="7" dur="500"/>
                                        <p:tgtEl>
                                          <p:spTgt spid="4">
                                            <p:graphicEl>
                                              <a:dgm id="{3DD4AE28-D24B-489F-A9DE-C98E774B969C}"/>
                                            </p:graphic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graphicEl>
                                              <a:dgm id="{A31D8D9D-10BB-4805-BA1A-1B154F628A20}"/>
                                            </p:graphicEl>
                                          </p:spTgt>
                                        </p:tgtEl>
                                        <p:attrNameLst>
                                          <p:attrName>style.visibility</p:attrName>
                                        </p:attrNameLst>
                                      </p:cBhvr>
                                      <p:to>
                                        <p:strVal val="visible"/>
                                      </p:to>
                                    </p:set>
                                    <p:animEffect transition="in" filter="barn(inVertical)">
                                      <p:cBhvr>
                                        <p:cTn id="11" dur="500"/>
                                        <p:tgtEl>
                                          <p:spTgt spid="4">
                                            <p:graphicEl>
                                              <a:dgm id="{A31D8D9D-10BB-4805-BA1A-1B154F628A20}"/>
                                            </p:graphicEl>
                                          </p:spTgt>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4">
                                            <p:graphicEl>
                                              <a:dgm id="{598FD1D4-5E92-4954-91B4-85EB9DF72B3A}"/>
                                            </p:graphicEl>
                                          </p:spTgt>
                                        </p:tgtEl>
                                        <p:attrNameLst>
                                          <p:attrName>style.visibility</p:attrName>
                                        </p:attrNameLst>
                                      </p:cBhvr>
                                      <p:to>
                                        <p:strVal val="visible"/>
                                      </p:to>
                                    </p:set>
                                    <p:animEffect transition="in" filter="barn(inVertical)">
                                      <p:cBhvr>
                                        <p:cTn id="15" dur="500"/>
                                        <p:tgtEl>
                                          <p:spTgt spid="4">
                                            <p:graphicEl>
                                              <a:dgm id="{598FD1D4-5E92-4954-91B4-85EB9DF72B3A}"/>
                                            </p:graphicEl>
                                          </p:spTgt>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4">
                                            <p:graphicEl>
                                              <a:dgm id="{8360D16F-C050-46AF-B9D0-C442F50544B3}"/>
                                            </p:graphicEl>
                                          </p:spTgt>
                                        </p:tgtEl>
                                        <p:attrNameLst>
                                          <p:attrName>style.visibility</p:attrName>
                                        </p:attrNameLst>
                                      </p:cBhvr>
                                      <p:to>
                                        <p:strVal val="visible"/>
                                      </p:to>
                                    </p:set>
                                    <p:animEffect transition="in" filter="barn(inVertical)">
                                      <p:cBhvr>
                                        <p:cTn id="19" dur="500"/>
                                        <p:tgtEl>
                                          <p:spTgt spid="4">
                                            <p:graphicEl>
                                              <a:dgm id="{8360D16F-C050-46AF-B9D0-C442F50544B3}"/>
                                            </p:graphicEl>
                                          </p:spTgt>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4">
                                            <p:graphicEl>
                                              <a:dgm id="{3539C88A-65E0-43D8-8D0E-0539407F86A9}"/>
                                            </p:graphicEl>
                                          </p:spTgt>
                                        </p:tgtEl>
                                        <p:attrNameLst>
                                          <p:attrName>style.visibility</p:attrName>
                                        </p:attrNameLst>
                                      </p:cBhvr>
                                      <p:to>
                                        <p:strVal val="visible"/>
                                      </p:to>
                                    </p:set>
                                    <p:animEffect transition="in" filter="barn(inVertical)">
                                      <p:cBhvr>
                                        <p:cTn id="23" dur="500"/>
                                        <p:tgtEl>
                                          <p:spTgt spid="4">
                                            <p:graphicEl>
                                              <a:dgm id="{3539C88A-65E0-43D8-8D0E-0539407F86A9}"/>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2" presetClass="entr" presetSubtype="4"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childTnLst>
                          </p:cTn>
                        </p:par>
                        <p:par>
                          <p:cTn id="41" fill="hold">
                            <p:stCondLst>
                              <p:cond delay="1500"/>
                            </p:stCondLst>
                            <p:childTnLst>
                              <p:par>
                                <p:cTn id="42" presetID="2" presetClass="entr" presetSubtype="4"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500" fill="hold"/>
                                        <p:tgtEl>
                                          <p:spTgt spid="13"/>
                                        </p:tgtEl>
                                        <p:attrNameLst>
                                          <p:attrName>ppt_x</p:attrName>
                                        </p:attrNameLst>
                                      </p:cBhvr>
                                      <p:tavLst>
                                        <p:tav tm="0">
                                          <p:val>
                                            <p:strVal val="#ppt_x"/>
                                          </p:val>
                                        </p:tav>
                                        <p:tav tm="100000">
                                          <p:val>
                                            <p:strVal val="#ppt_x"/>
                                          </p:val>
                                        </p:tav>
                                      </p:tavLst>
                                    </p:anim>
                                    <p:anim calcmode="lin" valueType="num">
                                      <p:cBhvr additive="base">
                                        <p:cTn id="45" dur="500" fill="hold"/>
                                        <p:tgtEl>
                                          <p:spTgt spid="13"/>
                                        </p:tgtEl>
                                        <p:attrNameLst>
                                          <p:attrName>ppt_y</p:attrName>
                                        </p:attrNameLst>
                                      </p:cBhvr>
                                      <p:tavLst>
                                        <p:tav tm="0">
                                          <p:val>
                                            <p:strVal val="1+#ppt_h/2"/>
                                          </p:val>
                                        </p:tav>
                                        <p:tav tm="100000">
                                          <p:val>
                                            <p:strVal val="#ppt_y"/>
                                          </p:val>
                                        </p:tav>
                                      </p:tavLst>
                                    </p:anim>
                                  </p:childTnLst>
                                </p:cTn>
                              </p:par>
                            </p:childTnLst>
                          </p:cTn>
                        </p:par>
                        <p:par>
                          <p:cTn id="46" fill="hold">
                            <p:stCondLst>
                              <p:cond delay="2000"/>
                            </p:stCondLst>
                            <p:childTnLst>
                              <p:par>
                                <p:cTn id="47" presetID="2" presetClass="entr" presetSubtype="4" fill="hold" grpId="0"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par>
                          <p:cTn id="51" fill="hold">
                            <p:stCondLst>
                              <p:cond delay="2500"/>
                            </p:stCondLst>
                            <p:childTnLst>
                              <p:par>
                                <p:cTn id="52" presetID="2" presetClass="entr" presetSubtype="4"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additive="base">
                                        <p:cTn id="54" dur="500" fill="hold"/>
                                        <p:tgtEl>
                                          <p:spTgt spid="15"/>
                                        </p:tgtEl>
                                        <p:attrNameLst>
                                          <p:attrName>ppt_x</p:attrName>
                                        </p:attrNameLst>
                                      </p:cBhvr>
                                      <p:tavLst>
                                        <p:tav tm="0">
                                          <p:val>
                                            <p:strVal val="#ppt_x"/>
                                          </p:val>
                                        </p:tav>
                                        <p:tav tm="100000">
                                          <p:val>
                                            <p:strVal val="#ppt_x"/>
                                          </p:val>
                                        </p:tav>
                                      </p:tavLst>
                                    </p:anim>
                                    <p:anim calcmode="lin" valueType="num">
                                      <p:cBhvr additive="base">
                                        <p:cTn id="55" dur="500" fill="hold"/>
                                        <p:tgtEl>
                                          <p:spTgt spid="15"/>
                                        </p:tgtEl>
                                        <p:attrNameLst>
                                          <p:attrName>ppt_y</p:attrName>
                                        </p:attrNameLst>
                                      </p:cBhvr>
                                      <p:tavLst>
                                        <p:tav tm="0">
                                          <p:val>
                                            <p:strVal val="1+#ppt_h/2"/>
                                          </p:val>
                                        </p:tav>
                                        <p:tav tm="100000">
                                          <p:val>
                                            <p:strVal val="#ppt_y"/>
                                          </p:val>
                                        </p:tav>
                                      </p:tavLst>
                                    </p:anim>
                                  </p:childTnLst>
                                </p:cTn>
                              </p:par>
                            </p:childTnLst>
                          </p:cTn>
                        </p:par>
                        <p:par>
                          <p:cTn id="56" fill="hold">
                            <p:stCondLst>
                              <p:cond delay="3000"/>
                            </p:stCondLst>
                            <p:childTnLst>
                              <p:par>
                                <p:cTn id="57" presetID="2" presetClass="entr" presetSubtype="4" fill="hold" grpId="0"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additive="base">
                                        <p:cTn id="59" dur="500" fill="hold"/>
                                        <p:tgtEl>
                                          <p:spTgt spid="10"/>
                                        </p:tgtEl>
                                        <p:attrNameLst>
                                          <p:attrName>ppt_x</p:attrName>
                                        </p:attrNameLst>
                                      </p:cBhvr>
                                      <p:tavLst>
                                        <p:tav tm="0">
                                          <p:val>
                                            <p:strVal val="#ppt_x"/>
                                          </p:val>
                                        </p:tav>
                                        <p:tav tm="100000">
                                          <p:val>
                                            <p:strVal val="#ppt_x"/>
                                          </p:val>
                                        </p:tav>
                                      </p:tavLst>
                                    </p:anim>
                                    <p:anim calcmode="lin" valueType="num">
                                      <p:cBhvr additive="base">
                                        <p:cTn id="60" dur="500" fill="hold"/>
                                        <p:tgtEl>
                                          <p:spTgt spid="10"/>
                                        </p:tgtEl>
                                        <p:attrNameLst>
                                          <p:attrName>ppt_y</p:attrName>
                                        </p:attrNameLst>
                                      </p:cBhvr>
                                      <p:tavLst>
                                        <p:tav tm="0">
                                          <p:val>
                                            <p:strVal val="1+#ppt_h/2"/>
                                          </p:val>
                                        </p:tav>
                                        <p:tav tm="100000">
                                          <p:val>
                                            <p:strVal val="#ppt_y"/>
                                          </p:val>
                                        </p:tav>
                                      </p:tavLst>
                                    </p:anim>
                                  </p:childTnLst>
                                </p:cTn>
                              </p:par>
                            </p:childTnLst>
                          </p:cTn>
                        </p:par>
                        <p:par>
                          <p:cTn id="61" fill="hold">
                            <p:stCondLst>
                              <p:cond delay="3500"/>
                            </p:stCondLst>
                            <p:childTnLst>
                              <p:par>
                                <p:cTn id="62" presetID="2" presetClass="entr" presetSubtype="4"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additive="base">
                                        <p:cTn id="64" dur="500" fill="hold"/>
                                        <p:tgtEl>
                                          <p:spTgt spid="16"/>
                                        </p:tgtEl>
                                        <p:attrNameLst>
                                          <p:attrName>ppt_x</p:attrName>
                                        </p:attrNameLst>
                                      </p:cBhvr>
                                      <p:tavLst>
                                        <p:tav tm="0">
                                          <p:val>
                                            <p:strVal val="#ppt_x"/>
                                          </p:val>
                                        </p:tav>
                                        <p:tav tm="100000">
                                          <p:val>
                                            <p:strVal val="#ppt_x"/>
                                          </p:val>
                                        </p:tav>
                                      </p:tavLst>
                                    </p:anim>
                                    <p:anim calcmode="lin" valueType="num">
                                      <p:cBhvr additive="base">
                                        <p:cTn id="65" dur="500" fill="hold"/>
                                        <p:tgtEl>
                                          <p:spTgt spid="16"/>
                                        </p:tgtEl>
                                        <p:attrNameLst>
                                          <p:attrName>ppt_y</p:attrName>
                                        </p:attrNameLst>
                                      </p:cBhvr>
                                      <p:tavLst>
                                        <p:tav tm="0">
                                          <p:val>
                                            <p:strVal val="1+#ppt_h/2"/>
                                          </p:val>
                                        </p:tav>
                                        <p:tav tm="100000">
                                          <p:val>
                                            <p:strVal val="#ppt_y"/>
                                          </p:val>
                                        </p:tav>
                                      </p:tavLst>
                                    </p:anim>
                                  </p:childTnLst>
                                </p:cTn>
                              </p:par>
                            </p:childTnLst>
                          </p:cTn>
                        </p:par>
                        <p:par>
                          <p:cTn id="66" fill="hold">
                            <p:stCondLst>
                              <p:cond delay="4000"/>
                            </p:stCondLst>
                            <p:childTnLst>
                              <p:par>
                                <p:cTn id="67" presetID="2" presetClass="entr" presetSubtype="4"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 calcmode="lin" valueType="num">
                                      <p:cBhvr additive="base">
                                        <p:cTn id="69" dur="500" fill="hold"/>
                                        <p:tgtEl>
                                          <p:spTgt spid="11"/>
                                        </p:tgtEl>
                                        <p:attrNameLst>
                                          <p:attrName>ppt_x</p:attrName>
                                        </p:attrNameLst>
                                      </p:cBhvr>
                                      <p:tavLst>
                                        <p:tav tm="0">
                                          <p:val>
                                            <p:strVal val="#ppt_x"/>
                                          </p:val>
                                        </p:tav>
                                        <p:tav tm="100000">
                                          <p:val>
                                            <p:strVal val="#ppt_x"/>
                                          </p:val>
                                        </p:tav>
                                      </p:tavLst>
                                    </p:anim>
                                    <p:anim calcmode="lin" valueType="num">
                                      <p:cBhvr additive="base">
                                        <p:cTn id="70" dur="500" fill="hold"/>
                                        <p:tgtEl>
                                          <p:spTgt spid="11"/>
                                        </p:tgtEl>
                                        <p:attrNameLst>
                                          <p:attrName>ppt_y</p:attrName>
                                        </p:attrNameLst>
                                      </p:cBhvr>
                                      <p:tavLst>
                                        <p:tav tm="0">
                                          <p:val>
                                            <p:strVal val="1+#ppt_h/2"/>
                                          </p:val>
                                        </p:tav>
                                        <p:tav tm="100000">
                                          <p:val>
                                            <p:strVal val="#ppt_y"/>
                                          </p:val>
                                        </p:tav>
                                      </p:tavLst>
                                    </p:anim>
                                  </p:childTnLst>
                                </p:cTn>
                              </p:par>
                            </p:childTnLst>
                          </p:cTn>
                        </p:par>
                        <p:par>
                          <p:cTn id="71" fill="hold">
                            <p:stCondLst>
                              <p:cond delay="4500"/>
                            </p:stCondLst>
                            <p:childTnLst>
                              <p:par>
                                <p:cTn id="72" presetID="2" presetClass="entr" presetSubtype="4"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500" fill="hold"/>
                                        <p:tgtEl>
                                          <p:spTgt spid="17"/>
                                        </p:tgtEl>
                                        <p:attrNameLst>
                                          <p:attrName>ppt_x</p:attrName>
                                        </p:attrNameLst>
                                      </p:cBhvr>
                                      <p:tavLst>
                                        <p:tav tm="0">
                                          <p:val>
                                            <p:strVal val="#ppt_x"/>
                                          </p:val>
                                        </p:tav>
                                        <p:tav tm="100000">
                                          <p:val>
                                            <p:strVal val="#ppt_x"/>
                                          </p:val>
                                        </p:tav>
                                      </p:tavLst>
                                    </p:anim>
                                    <p:anim calcmode="lin" valueType="num">
                                      <p:cBhvr additive="base">
                                        <p:cTn id="7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5" grpId="0" animBg="1"/>
      <p:bldP spid="8" grpId="0" animBg="1"/>
      <p:bldP spid="9" grpId="0" animBg="1"/>
      <p:bldP spid="10" grpId="0" animBg="1"/>
      <p:bldP spid="11" grpId="0" animBg="1"/>
      <p:bldP spid="6" grpId="0" animBg="1"/>
      <p:bldP spid="13" grpId="0" animBg="1"/>
      <p:bldP spid="15" grpId="0" animBg="1"/>
      <p:bldP spid="16"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11698" y="144016"/>
            <a:ext cx="8636766" cy="771550"/>
          </a:xfrm>
          <a:custGeom>
            <a:avLst/>
            <a:gdLst>
              <a:gd name="connsiteX0" fmla="*/ 0 w 8100392"/>
              <a:gd name="connsiteY0" fmla="*/ 0 h 771550"/>
              <a:gd name="connsiteX1" fmla="*/ 8100392 w 8100392"/>
              <a:gd name="connsiteY1" fmla="*/ 0 h 771550"/>
              <a:gd name="connsiteX2" fmla="*/ 8100392 w 8100392"/>
              <a:gd name="connsiteY2" fmla="*/ 771550 h 771550"/>
              <a:gd name="connsiteX3" fmla="*/ 0 w 8100392"/>
              <a:gd name="connsiteY3" fmla="*/ 771550 h 771550"/>
              <a:gd name="connsiteX4" fmla="*/ 0 w 8100392"/>
              <a:gd name="connsiteY4" fmla="*/ 0 h 771550"/>
              <a:gd name="connsiteX0" fmla="*/ 0 w 8100392"/>
              <a:gd name="connsiteY0" fmla="*/ 0 h 771550"/>
              <a:gd name="connsiteX1" fmla="*/ 8100392 w 8100392"/>
              <a:gd name="connsiteY1" fmla="*/ 0 h 771550"/>
              <a:gd name="connsiteX2" fmla="*/ 8100392 w 8100392"/>
              <a:gd name="connsiteY2" fmla="*/ 771550 h 771550"/>
              <a:gd name="connsiteX3" fmla="*/ 304800 w 8100392"/>
              <a:gd name="connsiteY3" fmla="*/ 746150 h 771550"/>
              <a:gd name="connsiteX4" fmla="*/ 0 w 8100392"/>
              <a:gd name="connsiteY4" fmla="*/ 0 h 771550"/>
              <a:gd name="connsiteX0" fmla="*/ 0 w 8100392"/>
              <a:gd name="connsiteY0" fmla="*/ 0 h 771550"/>
              <a:gd name="connsiteX1" fmla="*/ 8100392 w 8100392"/>
              <a:gd name="connsiteY1" fmla="*/ 0 h 771550"/>
              <a:gd name="connsiteX2" fmla="*/ 8100392 w 8100392"/>
              <a:gd name="connsiteY2" fmla="*/ 771550 h 771550"/>
              <a:gd name="connsiteX3" fmla="*/ 304800 w 8100392"/>
              <a:gd name="connsiteY3" fmla="*/ 746150 h 771550"/>
              <a:gd name="connsiteX4" fmla="*/ 0 w 8100392"/>
              <a:gd name="connsiteY4" fmla="*/ 0 h 771550"/>
              <a:gd name="connsiteX0" fmla="*/ 536374 w 8636766"/>
              <a:gd name="connsiteY0" fmla="*/ 0 h 771550"/>
              <a:gd name="connsiteX1" fmla="*/ 8636766 w 8636766"/>
              <a:gd name="connsiteY1" fmla="*/ 0 h 771550"/>
              <a:gd name="connsiteX2" fmla="*/ 8636766 w 8636766"/>
              <a:gd name="connsiteY2" fmla="*/ 771550 h 771550"/>
              <a:gd name="connsiteX3" fmla="*/ 841174 w 8636766"/>
              <a:gd name="connsiteY3" fmla="*/ 746150 h 771550"/>
              <a:gd name="connsiteX4" fmla="*/ 818614 w 8636766"/>
              <a:gd name="connsiteY4" fmla="*/ 274625 h 771550"/>
              <a:gd name="connsiteX5" fmla="*/ 536374 w 8636766"/>
              <a:gd name="connsiteY5" fmla="*/ 0 h 771550"/>
              <a:gd name="connsiteX0" fmla="*/ 536374 w 8636766"/>
              <a:gd name="connsiteY0" fmla="*/ 0 h 771550"/>
              <a:gd name="connsiteX1" fmla="*/ 8636766 w 8636766"/>
              <a:gd name="connsiteY1" fmla="*/ 0 h 771550"/>
              <a:gd name="connsiteX2" fmla="*/ 8636766 w 8636766"/>
              <a:gd name="connsiteY2" fmla="*/ 771550 h 771550"/>
              <a:gd name="connsiteX3" fmla="*/ 841174 w 8636766"/>
              <a:gd name="connsiteY3" fmla="*/ 746150 h 771550"/>
              <a:gd name="connsiteX4" fmla="*/ 818614 w 8636766"/>
              <a:gd name="connsiteY4" fmla="*/ 325425 h 771550"/>
              <a:gd name="connsiteX5" fmla="*/ 818614 w 8636766"/>
              <a:gd name="connsiteY5" fmla="*/ 274625 h 771550"/>
              <a:gd name="connsiteX6" fmla="*/ 536374 w 8636766"/>
              <a:gd name="connsiteY6" fmla="*/ 0 h 77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6766" h="771550">
                <a:moveTo>
                  <a:pt x="536374" y="0"/>
                </a:moveTo>
                <a:lnTo>
                  <a:pt x="8636766" y="0"/>
                </a:lnTo>
                <a:lnTo>
                  <a:pt x="8636766" y="771550"/>
                </a:lnTo>
                <a:lnTo>
                  <a:pt x="841174" y="746150"/>
                </a:lnTo>
                <a:cubicBezTo>
                  <a:pt x="-535935" y="697196"/>
                  <a:pt x="822374" y="404013"/>
                  <a:pt x="818614" y="325425"/>
                </a:cubicBezTo>
                <a:cubicBezTo>
                  <a:pt x="814854" y="246838"/>
                  <a:pt x="791571" y="354263"/>
                  <a:pt x="818614" y="274625"/>
                </a:cubicBezTo>
                <a:cubicBezTo>
                  <a:pt x="767814" y="150267"/>
                  <a:pt x="-796285" y="22488"/>
                  <a:pt x="536374" y="0"/>
                </a:cubicBezTo>
                <a:close/>
              </a:path>
            </a:pathLst>
          </a:custGeom>
          <a:effectLst>
            <a:outerShdw blurRad="50800" dist="38100" dir="5400000" algn="t" rotWithShape="0">
              <a:prstClr val="black">
                <a:alpha val="40000"/>
              </a:prstClr>
            </a:outerShdw>
            <a:reflection blurRad="6350" stA="50000" endA="300" endPos="38500" dist="50800" dir="5400000" sy="-100000" algn="bl" rotWithShape="0"/>
          </a:effectLst>
        </p:spPr>
        <p:style>
          <a:lnRef idx="1">
            <a:schemeClr val="accent2"/>
          </a:lnRef>
          <a:fillRef idx="2">
            <a:schemeClr val="accent2"/>
          </a:fillRef>
          <a:effectRef idx="1">
            <a:schemeClr val="accent2"/>
          </a:effectRef>
          <a:fontRef idx="minor">
            <a:schemeClr val="dk1"/>
          </a:fontRef>
        </p:style>
        <p:txBody>
          <a:bodyPr rtlCol="0" anchor="ctr"/>
          <a:lstStyle/>
          <a:p>
            <a:pPr algn="ctr" rtl="1"/>
            <a:r>
              <a:rPr lang="ar-DZ" sz="4400" b="1" dirty="0"/>
              <a:t>الواجبات السلبية لأخلاقيات العمل</a:t>
            </a:r>
            <a:endParaRPr lang="fr-FR" sz="4400" b="1" dirty="0"/>
          </a:p>
        </p:txBody>
      </p:sp>
      <p:graphicFrame>
        <p:nvGraphicFramePr>
          <p:cNvPr id="2" name="Diagramme 1"/>
          <p:cNvGraphicFramePr/>
          <p:nvPr>
            <p:extLst>
              <p:ext uri="{D42A27DB-BD31-4B8C-83A1-F6EECF244321}">
                <p14:modId xmlns:p14="http://schemas.microsoft.com/office/powerpoint/2010/main" val="1337132922"/>
              </p:ext>
            </p:extLst>
          </p:nvPr>
        </p:nvGraphicFramePr>
        <p:xfrm>
          <a:off x="3419872" y="1059582"/>
          <a:ext cx="5184576" cy="40119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698" y="915567"/>
            <a:ext cx="3668214" cy="4244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0235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11698" y="144016"/>
            <a:ext cx="8636766" cy="771550"/>
          </a:xfrm>
          <a:custGeom>
            <a:avLst/>
            <a:gdLst>
              <a:gd name="connsiteX0" fmla="*/ 0 w 8100392"/>
              <a:gd name="connsiteY0" fmla="*/ 0 h 771550"/>
              <a:gd name="connsiteX1" fmla="*/ 8100392 w 8100392"/>
              <a:gd name="connsiteY1" fmla="*/ 0 h 771550"/>
              <a:gd name="connsiteX2" fmla="*/ 8100392 w 8100392"/>
              <a:gd name="connsiteY2" fmla="*/ 771550 h 771550"/>
              <a:gd name="connsiteX3" fmla="*/ 0 w 8100392"/>
              <a:gd name="connsiteY3" fmla="*/ 771550 h 771550"/>
              <a:gd name="connsiteX4" fmla="*/ 0 w 8100392"/>
              <a:gd name="connsiteY4" fmla="*/ 0 h 771550"/>
              <a:gd name="connsiteX0" fmla="*/ 0 w 8100392"/>
              <a:gd name="connsiteY0" fmla="*/ 0 h 771550"/>
              <a:gd name="connsiteX1" fmla="*/ 8100392 w 8100392"/>
              <a:gd name="connsiteY1" fmla="*/ 0 h 771550"/>
              <a:gd name="connsiteX2" fmla="*/ 8100392 w 8100392"/>
              <a:gd name="connsiteY2" fmla="*/ 771550 h 771550"/>
              <a:gd name="connsiteX3" fmla="*/ 304800 w 8100392"/>
              <a:gd name="connsiteY3" fmla="*/ 746150 h 771550"/>
              <a:gd name="connsiteX4" fmla="*/ 0 w 8100392"/>
              <a:gd name="connsiteY4" fmla="*/ 0 h 771550"/>
              <a:gd name="connsiteX0" fmla="*/ 0 w 8100392"/>
              <a:gd name="connsiteY0" fmla="*/ 0 h 771550"/>
              <a:gd name="connsiteX1" fmla="*/ 8100392 w 8100392"/>
              <a:gd name="connsiteY1" fmla="*/ 0 h 771550"/>
              <a:gd name="connsiteX2" fmla="*/ 8100392 w 8100392"/>
              <a:gd name="connsiteY2" fmla="*/ 771550 h 771550"/>
              <a:gd name="connsiteX3" fmla="*/ 304800 w 8100392"/>
              <a:gd name="connsiteY3" fmla="*/ 746150 h 771550"/>
              <a:gd name="connsiteX4" fmla="*/ 0 w 8100392"/>
              <a:gd name="connsiteY4" fmla="*/ 0 h 771550"/>
              <a:gd name="connsiteX0" fmla="*/ 536374 w 8636766"/>
              <a:gd name="connsiteY0" fmla="*/ 0 h 771550"/>
              <a:gd name="connsiteX1" fmla="*/ 8636766 w 8636766"/>
              <a:gd name="connsiteY1" fmla="*/ 0 h 771550"/>
              <a:gd name="connsiteX2" fmla="*/ 8636766 w 8636766"/>
              <a:gd name="connsiteY2" fmla="*/ 771550 h 771550"/>
              <a:gd name="connsiteX3" fmla="*/ 841174 w 8636766"/>
              <a:gd name="connsiteY3" fmla="*/ 746150 h 771550"/>
              <a:gd name="connsiteX4" fmla="*/ 818614 w 8636766"/>
              <a:gd name="connsiteY4" fmla="*/ 274625 h 771550"/>
              <a:gd name="connsiteX5" fmla="*/ 536374 w 8636766"/>
              <a:gd name="connsiteY5" fmla="*/ 0 h 771550"/>
              <a:gd name="connsiteX0" fmla="*/ 536374 w 8636766"/>
              <a:gd name="connsiteY0" fmla="*/ 0 h 771550"/>
              <a:gd name="connsiteX1" fmla="*/ 8636766 w 8636766"/>
              <a:gd name="connsiteY1" fmla="*/ 0 h 771550"/>
              <a:gd name="connsiteX2" fmla="*/ 8636766 w 8636766"/>
              <a:gd name="connsiteY2" fmla="*/ 771550 h 771550"/>
              <a:gd name="connsiteX3" fmla="*/ 841174 w 8636766"/>
              <a:gd name="connsiteY3" fmla="*/ 746150 h 771550"/>
              <a:gd name="connsiteX4" fmla="*/ 818614 w 8636766"/>
              <a:gd name="connsiteY4" fmla="*/ 325425 h 771550"/>
              <a:gd name="connsiteX5" fmla="*/ 818614 w 8636766"/>
              <a:gd name="connsiteY5" fmla="*/ 274625 h 771550"/>
              <a:gd name="connsiteX6" fmla="*/ 536374 w 8636766"/>
              <a:gd name="connsiteY6" fmla="*/ 0 h 77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6766" h="771550">
                <a:moveTo>
                  <a:pt x="536374" y="0"/>
                </a:moveTo>
                <a:lnTo>
                  <a:pt x="8636766" y="0"/>
                </a:lnTo>
                <a:lnTo>
                  <a:pt x="8636766" y="771550"/>
                </a:lnTo>
                <a:lnTo>
                  <a:pt x="841174" y="746150"/>
                </a:lnTo>
                <a:cubicBezTo>
                  <a:pt x="-535935" y="697196"/>
                  <a:pt x="822374" y="404013"/>
                  <a:pt x="818614" y="325425"/>
                </a:cubicBezTo>
                <a:cubicBezTo>
                  <a:pt x="814854" y="246838"/>
                  <a:pt x="791571" y="354263"/>
                  <a:pt x="818614" y="274625"/>
                </a:cubicBezTo>
                <a:cubicBezTo>
                  <a:pt x="767814" y="150267"/>
                  <a:pt x="-796285" y="22488"/>
                  <a:pt x="536374" y="0"/>
                </a:cubicBezTo>
                <a:close/>
              </a:path>
            </a:pathLst>
          </a:custGeom>
          <a:effectLst>
            <a:outerShdw blurRad="50800" dist="38100" dir="5400000" algn="t" rotWithShape="0">
              <a:prstClr val="black">
                <a:alpha val="40000"/>
              </a:prstClr>
            </a:outerShdw>
            <a:reflection blurRad="6350" stA="50000" endA="300" endPos="38500" dist="50800" dir="5400000" sy="-100000" algn="bl" rotWithShape="0"/>
          </a:effectLst>
        </p:spPr>
        <p:style>
          <a:lnRef idx="1">
            <a:schemeClr val="accent2"/>
          </a:lnRef>
          <a:fillRef idx="2">
            <a:schemeClr val="accent2"/>
          </a:fillRef>
          <a:effectRef idx="1">
            <a:schemeClr val="accent2"/>
          </a:effectRef>
          <a:fontRef idx="minor">
            <a:schemeClr val="dk1"/>
          </a:fontRef>
        </p:style>
        <p:txBody>
          <a:bodyPr rtlCol="0" anchor="ctr"/>
          <a:lstStyle/>
          <a:p>
            <a:pPr algn="ctr" rtl="1"/>
            <a:r>
              <a:rPr lang="ar-DZ" sz="4400" b="1" dirty="0"/>
              <a:t>مفهوم الأخلاقيات الرقمية </a:t>
            </a:r>
            <a:endParaRPr lang="fr-FR" sz="4400" b="1" dirty="0"/>
          </a:p>
        </p:txBody>
      </p:sp>
      <p:sp>
        <p:nvSpPr>
          <p:cNvPr id="3" name="ZoneTexte 2"/>
          <p:cNvSpPr txBox="1"/>
          <p:nvPr/>
        </p:nvSpPr>
        <p:spPr>
          <a:xfrm>
            <a:off x="3743750" y="2859782"/>
            <a:ext cx="4574605" cy="1804749"/>
          </a:xfrm>
          <a:prstGeom prst="round2Diag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rtl="1"/>
            <a:r>
              <a:rPr lang="ar-SA" sz="2000" dirty="0"/>
              <a:t> </a:t>
            </a:r>
            <a:r>
              <a:rPr lang="ar-DZ" sz="2000" dirty="0"/>
              <a:t>وتعرف بأنها : </a:t>
            </a:r>
            <a:r>
              <a:rPr lang="ar-SA" sz="2000" dirty="0"/>
              <a:t>مجموعة من الإجراءات والقيم والممارسات التي تحكم عملية استهلاك تكنولوجيا الحوسبة وما يتصل بها من ضوابط وعدم الإضرار أو انتهاك القيم والمعتقدات الأخلاقية لأي فرد </a:t>
            </a:r>
            <a:r>
              <a:rPr lang="ar-SA" sz="2000" dirty="0" err="1"/>
              <a:t>أومنظمة</a:t>
            </a:r>
            <a:r>
              <a:rPr lang="ar-SA" sz="2000" dirty="0"/>
              <a:t> </a:t>
            </a:r>
            <a:r>
              <a:rPr lang="ar-SA" sz="2000" dirty="0" err="1"/>
              <a:t>أوكيان</a:t>
            </a:r>
            <a:r>
              <a:rPr lang="ar-DZ" sz="2000" dirty="0"/>
              <a:t>.</a:t>
            </a:r>
            <a:endParaRPr lang="fr-FR" sz="2000" dirty="0"/>
          </a:p>
        </p:txBody>
      </p:sp>
      <p:sp>
        <p:nvSpPr>
          <p:cNvPr id="2" name="Rectangle 1"/>
          <p:cNvSpPr/>
          <p:nvPr/>
        </p:nvSpPr>
        <p:spPr>
          <a:xfrm>
            <a:off x="3743750" y="1038575"/>
            <a:ext cx="4972334" cy="1631216"/>
          </a:xfrm>
          <a:prstGeom prst="rect">
            <a:avLst/>
          </a:prstGeom>
        </p:spPr>
        <p:txBody>
          <a:bodyPr wrap="square">
            <a:spAutoFit/>
          </a:bodyPr>
          <a:lstStyle/>
          <a:p>
            <a:pPr algn="just" rtl="1"/>
            <a:r>
              <a:rPr lang="ar-SA" sz="2000" dirty="0"/>
              <a:t>ظهرت تعريفات كثيرة للأخلاقيات الرقمية</a:t>
            </a:r>
            <a:r>
              <a:rPr lang="fr-FR" sz="2000" dirty="0"/>
              <a:t> déontologie numérique/nétiquettes </a:t>
            </a:r>
            <a:r>
              <a:rPr lang="ar-SA" sz="2000" dirty="0"/>
              <a:t>تتفق كلها في كون هذه الأخيرة هي مجموعة قيم ومبادئ سلوكية ينبغي الالتزام بها من طرف مستخدمي الفضاء الرقمي من أشخاص ومؤسسات بغية عدم الاضرار بالآخرين. </a:t>
            </a:r>
            <a:endParaRPr lang="fr-FR"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83" y="915566"/>
            <a:ext cx="3384497" cy="4227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5348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
          <p:cNvSpPr/>
          <p:nvPr/>
        </p:nvSpPr>
        <p:spPr>
          <a:xfrm>
            <a:off x="611560" y="123478"/>
            <a:ext cx="8136904" cy="771550"/>
          </a:xfrm>
          <a:custGeom>
            <a:avLst/>
            <a:gdLst>
              <a:gd name="connsiteX0" fmla="*/ 0 w 8100392"/>
              <a:gd name="connsiteY0" fmla="*/ 0 h 771550"/>
              <a:gd name="connsiteX1" fmla="*/ 8100392 w 8100392"/>
              <a:gd name="connsiteY1" fmla="*/ 0 h 771550"/>
              <a:gd name="connsiteX2" fmla="*/ 8100392 w 8100392"/>
              <a:gd name="connsiteY2" fmla="*/ 771550 h 771550"/>
              <a:gd name="connsiteX3" fmla="*/ 0 w 8100392"/>
              <a:gd name="connsiteY3" fmla="*/ 771550 h 771550"/>
              <a:gd name="connsiteX4" fmla="*/ 0 w 8100392"/>
              <a:gd name="connsiteY4" fmla="*/ 0 h 771550"/>
              <a:gd name="connsiteX0" fmla="*/ 0 w 8100392"/>
              <a:gd name="connsiteY0" fmla="*/ 0 h 771550"/>
              <a:gd name="connsiteX1" fmla="*/ 8100392 w 8100392"/>
              <a:gd name="connsiteY1" fmla="*/ 0 h 771550"/>
              <a:gd name="connsiteX2" fmla="*/ 8100392 w 8100392"/>
              <a:gd name="connsiteY2" fmla="*/ 771550 h 771550"/>
              <a:gd name="connsiteX3" fmla="*/ 304800 w 8100392"/>
              <a:gd name="connsiteY3" fmla="*/ 746150 h 771550"/>
              <a:gd name="connsiteX4" fmla="*/ 0 w 8100392"/>
              <a:gd name="connsiteY4" fmla="*/ 0 h 771550"/>
              <a:gd name="connsiteX0" fmla="*/ 0 w 8100392"/>
              <a:gd name="connsiteY0" fmla="*/ 0 h 771550"/>
              <a:gd name="connsiteX1" fmla="*/ 8100392 w 8100392"/>
              <a:gd name="connsiteY1" fmla="*/ 0 h 771550"/>
              <a:gd name="connsiteX2" fmla="*/ 8100392 w 8100392"/>
              <a:gd name="connsiteY2" fmla="*/ 771550 h 771550"/>
              <a:gd name="connsiteX3" fmla="*/ 304800 w 8100392"/>
              <a:gd name="connsiteY3" fmla="*/ 746150 h 771550"/>
              <a:gd name="connsiteX4" fmla="*/ 0 w 8100392"/>
              <a:gd name="connsiteY4" fmla="*/ 0 h 771550"/>
              <a:gd name="connsiteX0" fmla="*/ 536374 w 8636766"/>
              <a:gd name="connsiteY0" fmla="*/ 0 h 771550"/>
              <a:gd name="connsiteX1" fmla="*/ 8636766 w 8636766"/>
              <a:gd name="connsiteY1" fmla="*/ 0 h 771550"/>
              <a:gd name="connsiteX2" fmla="*/ 8636766 w 8636766"/>
              <a:gd name="connsiteY2" fmla="*/ 771550 h 771550"/>
              <a:gd name="connsiteX3" fmla="*/ 841174 w 8636766"/>
              <a:gd name="connsiteY3" fmla="*/ 746150 h 771550"/>
              <a:gd name="connsiteX4" fmla="*/ 818614 w 8636766"/>
              <a:gd name="connsiteY4" fmla="*/ 274625 h 771550"/>
              <a:gd name="connsiteX5" fmla="*/ 536374 w 8636766"/>
              <a:gd name="connsiteY5" fmla="*/ 0 h 771550"/>
              <a:gd name="connsiteX0" fmla="*/ 536374 w 8636766"/>
              <a:gd name="connsiteY0" fmla="*/ 0 h 771550"/>
              <a:gd name="connsiteX1" fmla="*/ 8636766 w 8636766"/>
              <a:gd name="connsiteY1" fmla="*/ 0 h 771550"/>
              <a:gd name="connsiteX2" fmla="*/ 8636766 w 8636766"/>
              <a:gd name="connsiteY2" fmla="*/ 771550 h 771550"/>
              <a:gd name="connsiteX3" fmla="*/ 841174 w 8636766"/>
              <a:gd name="connsiteY3" fmla="*/ 746150 h 771550"/>
              <a:gd name="connsiteX4" fmla="*/ 818614 w 8636766"/>
              <a:gd name="connsiteY4" fmla="*/ 325425 h 771550"/>
              <a:gd name="connsiteX5" fmla="*/ 818614 w 8636766"/>
              <a:gd name="connsiteY5" fmla="*/ 274625 h 771550"/>
              <a:gd name="connsiteX6" fmla="*/ 536374 w 8636766"/>
              <a:gd name="connsiteY6" fmla="*/ 0 h 77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6766" h="771550">
                <a:moveTo>
                  <a:pt x="536374" y="0"/>
                </a:moveTo>
                <a:lnTo>
                  <a:pt x="8636766" y="0"/>
                </a:lnTo>
                <a:lnTo>
                  <a:pt x="8636766" y="771550"/>
                </a:lnTo>
                <a:lnTo>
                  <a:pt x="841174" y="746150"/>
                </a:lnTo>
                <a:cubicBezTo>
                  <a:pt x="-535935" y="697196"/>
                  <a:pt x="822374" y="404013"/>
                  <a:pt x="818614" y="325425"/>
                </a:cubicBezTo>
                <a:cubicBezTo>
                  <a:pt x="814854" y="246838"/>
                  <a:pt x="791571" y="354263"/>
                  <a:pt x="818614" y="274625"/>
                </a:cubicBezTo>
                <a:cubicBezTo>
                  <a:pt x="767814" y="150267"/>
                  <a:pt x="-796285" y="22488"/>
                  <a:pt x="536374" y="0"/>
                </a:cubicBezTo>
                <a:close/>
              </a:path>
            </a:pathLst>
          </a:custGeom>
          <a:effectLst>
            <a:outerShdw blurRad="50800" dist="38100" dir="5400000" algn="t" rotWithShape="0">
              <a:prstClr val="black">
                <a:alpha val="40000"/>
              </a:prstClr>
            </a:outerShdw>
            <a:reflection blurRad="6350" stA="50000" endA="300" endPos="38500" dist="50800" dir="5400000" sy="-100000" algn="bl" rotWithShape="0"/>
          </a:effectLst>
        </p:spPr>
        <p:style>
          <a:lnRef idx="1">
            <a:schemeClr val="accent2"/>
          </a:lnRef>
          <a:fillRef idx="2">
            <a:schemeClr val="accent2"/>
          </a:fillRef>
          <a:effectRef idx="1">
            <a:schemeClr val="accent2"/>
          </a:effectRef>
          <a:fontRef idx="minor">
            <a:schemeClr val="dk1"/>
          </a:fontRef>
        </p:style>
        <p:txBody>
          <a:bodyPr rtlCol="0" anchor="ctr"/>
          <a:lstStyle/>
          <a:p>
            <a:pPr algn="ctr" rtl="1"/>
            <a:r>
              <a:rPr lang="ar-DZ" sz="4400" b="1" dirty="0"/>
              <a:t>أهمية الأخلاقيات الرقمية</a:t>
            </a:r>
            <a:endParaRPr lang="fr-FR" sz="4400" b="1" dirty="0"/>
          </a:p>
        </p:txBody>
      </p:sp>
      <p:sp>
        <p:nvSpPr>
          <p:cNvPr id="3" name="Rectangle 2"/>
          <p:cNvSpPr/>
          <p:nvPr/>
        </p:nvSpPr>
        <p:spPr>
          <a:xfrm>
            <a:off x="590585" y="1213837"/>
            <a:ext cx="7663191" cy="707886"/>
          </a:xfrm>
          <a:prstGeom prst="rect">
            <a:avLst/>
          </a:prstGeom>
          <a:ln>
            <a:solidFill>
              <a:schemeClr val="accent1">
                <a:lumMod val="75000"/>
              </a:schemeClr>
            </a:solidFill>
            <a:prstDash val="lgDashDotDot"/>
          </a:ln>
        </p:spPr>
        <p:txBody>
          <a:bodyPr wrap="square">
            <a:spAutoFit/>
          </a:bodyPr>
          <a:lstStyle/>
          <a:p>
            <a:pPr marL="285750" lvl="0" indent="-285750" algn="just" rtl="1">
              <a:buFont typeface="Wingdings" panose="05000000000000000000" pitchFamily="2" charset="2"/>
              <a:buChar char="q"/>
            </a:pPr>
            <a:r>
              <a:rPr lang="ar-SA" sz="2000" dirty="0"/>
              <a:t>تسهم في تمكين الإنسان من تحقيق الذات أي تنمية قدرته على الازدهار من حيث الخصائص والاهتمامات والقدرات والمهارات المحتملة، والتطلعات والمشروعات الحياتية</a:t>
            </a:r>
            <a:r>
              <a:rPr lang="ar-DZ" sz="2000" dirty="0"/>
              <a:t>.</a:t>
            </a:r>
            <a:endParaRPr lang="fr-FR" sz="2000" dirty="0"/>
          </a:p>
        </p:txBody>
      </p:sp>
      <p:sp>
        <p:nvSpPr>
          <p:cNvPr id="6" name="Rectangle 5"/>
          <p:cNvSpPr/>
          <p:nvPr/>
        </p:nvSpPr>
        <p:spPr>
          <a:xfrm>
            <a:off x="590586" y="2139702"/>
            <a:ext cx="7609430" cy="923330"/>
          </a:xfrm>
          <a:prstGeom prst="rect">
            <a:avLst/>
          </a:prstGeom>
          <a:ln>
            <a:solidFill>
              <a:schemeClr val="accent1">
                <a:lumMod val="75000"/>
              </a:schemeClr>
            </a:solidFill>
            <a:prstDash val="lgDashDotDot"/>
          </a:ln>
        </p:spPr>
        <p:txBody>
          <a:bodyPr wrap="square">
            <a:spAutoFit/>
          </a:bodyPr>
          <a:lstStyle/>
          <a:p>
            <a:pPr marL="285750" lvl="0" indent="-285750" algn="just" rtl="1">
              <a:buFont typeface="Wingdings" panose="05000000000000000000" pitchFamily="2" charset="2"/>
              <a:buChar char="q"/>
            </a:pPr>
            <a:r>
              <a:rPr lang="ar-SA" dirty="0"/>
              <a:t>تمكن المؤسسات من الاستفادة من القيمة الاجتماعية التي </a:t>
            </a:r>
            <a:r>
              <a:rPr lang="ar-SA" dirty="0" err="1"/>
              <a:t>تتيحها</a:t>
            </a:r>
            <a:r>
              <a:rPr lang="ar-SA" dirty="0"/>
              <a:t> التقنيات الرقمية من خلال تحديد فرص جديدة مقبولة اجتماعياً واستثمارها ، وتمكن من اغتنام الفرص، وتوقع الأخطاء وتجنبها أو تقليلها لوقاية مسارات العمل من الممارسات غير المقبولة اجتماعياً</a:t>
            </a:r>
            <a:r>
              <a:rPr lang="ar-DZ" dirty="0"/>
              <a:t>.</a:t>
            </a:r>
          </a:p>
        </p:txBody>
      </p:sp>
      <p:sp>
        <p:nvSpPr>
          <p:cNvPr id="7" name="Rectangle 6"/>
          <p:cNvSpPr/>
          <p:nvPr/>
        </p:nvSpPr>
        <p:spPr>
          <a:xfrm>
            <a:off x="634978" y="3157979"/>
            <a:ext cx="7609430" cy="646331"/>
          </a:xfrm>
          <a:prstGeom prst="rect">
            <a:avLst/>
          </a:prstGeom>
          <a:ln>
            <a:solidFill>
              <a:schemeClr val="accent1">
                <a:lumMod val="75000"/>
              </a:schemeClr>
            </a:solidFill>
            <a:prstDash val="lgDashDotDot"/>
          </a:ln>
        </p:spPr>
        <p:txBody>
          <a:bodyPr wrap="square">
            <a:spAutoFit/>
          </a:bodyPr>
          <a:lstStyle/>
          <a:p>
            <a:pPr marL="285750" lvl="0" indent="-285750" algn="just" rtl="1">
              <a:buFont typeface="Wingdings" panose="05000000000000000000" pitchFamily="2" charset="2"/>
              <a:buChar char="q"/>
            </a:pPr>
            <a:r>
              <a:rPr lang="ar-SA" dirty="0"/>
              <a:t>تسهم في </a:t>
            </a:r>
            <a:r>
              <a:rPr lang="ar-SA" dirty="0" err="1"/>
              <a:t>الحوكمة</a:t>
            </a:r>
            <a:r>
              <a:rPr lang="ar-SA" dirty="0"/>
              <a:t> الرقمية والابتكار الرقمي من خلال التقييم الأخلاقي لما هو جيد أو صحيح بهدف تشكيل وتوجيه التطور الرقمي.</a:t>
            </a:r>
            <a:endParaRPr lang="fr-FR" dirty="0"/>
          </a:p>
        </p:txBody>
      </p:sp>
      <p:sp>
        <p:nvSpPr>
          <p:cNvPr id="8" name="Rectangle 7"/>
          <p:cNvSpPr/>
          <p:nvPr/>
        </p:nvSpPr>
        <p:spPr>
          <a:xfrm>
            <a:off x="678570" y="3939902"/>
            <a:ext cx="7565838" cy="646331"/>
          </a:xfrm>
          <a:prstGeom prst="rect">
            <a:avLst/>
          </a:prstGeom>
          <a:ln>
            <a:solidFill>
              <a:schemeClr val="accent1">
                <a:lumMod val="75000"/>
              </a:schemeClr>
            </a:solidFill>
            <a:prstDash val="lgDashDotDot"/>
          </a:ln>
        </p:spPr>
        <p:txBody>
          <a:bodyPr wrap="square">
            <a:spAutoFit/>
          </a:bodyPr>
          <a:lstStyle/>
          <a:p>
            <a:pPr marL="285750" lvl="0" indent="-285750" algn="just" rtl="1">
              <a:buFont typeface="Wingdings" panose="05000000000000000000" pitchFamily="2" charset="2"/>
              <a:buChar char="q"/>
            </a:pPr>
            <a:r>
              <a:rPr lang="ar-SA" dirty="0"/>
              <a:t>تترجم المبادئ المتعلقة بالقضايا الأخلاقية الأساسية مثل الاستقلالية والكرامة الإنسانية والحرية والتسامح والعدالة إلى مبادئ توجيهية قابلة للتطبيق عند تصميم واستخدام التقنيات الرقمية</a:t>
            </a:r>
            <a:r>
              <a:rPr lang="ar-DZ" dirty="0"/>
              <a:t>,</a:t>
            </a:r>
            <a:endParaRPr lang="fr-FR" dirty="0"/>
          </a:p>
        </p:txBody>
      </p:sp>
    </p:spTree>
    <p:extLst>
      <p:ext uri="{BB962C8B-B14F-4D97-AF65-F5344CB8AC3E}">
        <p14:creationId xmlns:p14="http://schemas.microsoft.com/office/powerpoint/2010/main" val="2981133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1+#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6240" y="1779662"/>
            <a:ext cx="4407325" cy="252028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13"/>
          <p:cNvSpPr/>
          <p:nvPr/>
        </p:nvSpPr>
        <p:spPr>
          <a:xfrm>
            <a:off x="395536" y="51470"/>
            <a:ext cx="8348734" cy="771550"/>
          </a:xfrm>
          <a:custGeom>
            <a:avLst/>
            <a:gdLst>
              <a:gd name="connsiteX0" fmla="*/ 0 w 8100392"/>
              <a:gd name="connsiteY0" fmla="*/ 0 h 771550"/>
              <a:gd name="connsiteX1" fmla="*/ 8100392 w 8100392"/>
              <a:gd name="connsiteY1" fmla="*/ 0 h 771550"/>
              <a:gd name="connsiteX2" fmla="*/ 8100392 w 8100392"/>
              <a:gd name="connsiteY2" fmla="*/ 771550 h 771550"/>
              <a:gd name="connsiteX3" fmla="*/ 0 w 8100392"/>
              <a:gd name="connsiteY3" fmla="*/ 771550 h 771550"/>
              <a:gd name="connsiteX4" fmla="*/ 0 w 8100392"/>
              <a:gd name="connsiteY4" fmla="*/ 0 h 771550"/>
              <a:gd name="connsiteX0" fmla="*/ 0 w 8100392"/>
              <a:gd name="connsiteY0" fmla="*/ 0 h 771550"/>
              <a:gd name="connsiteX1" fmla="*/ 8100392 w 8100392"/>
              <a:gd name="connsiteY1" fmla="*/ 0 h 771550"/>
              <a:gd name="connsiteX2" fmla="*/ 8100392 w 8100392"/>
              <a:gd name="connsiteY2" fmla="*/ 771550 h 771550"/>
              <a:gd name="connsiteX3" fmla="*/ 304800 w 8100392"/>
              <a:gd name="connsiteY3" fmla="*/ 746150 h 771550"/>
              <a:gd name="connsiteX4" fmla="*/ 0 w 8100392"/>
              <a:gd name="connsiteY4" fmla="*/ 0 h 771550"/>
              <a:gd name="connsiteX0" fmla="*/ 0 w 8100392"/>
              <a:gd name="connsiteY0" fmla="*/ 0 h 771550"/>
              <a:gd name="connsiteX1" fmla="*/ 8100392 w 8100392"/>
              <a:gd name="connsiteY1" fmla="*/ 0 h 771550"/>
              <a:gd name="connsiteX2" fmla="*/ 8100392 w 8100392"/>
              <a:gd name="connsiteY2" fmla="*/ 771550 h 771550"/>
              <a:gd name="connsiteX3" fmla="*/ 304800 w 8100392"/>
              <a:gd name="connsiteY3" fmla="*/ 746150 h 771550"/>
              <a:gd name="connsiteX4" fmla="*/ 0 w 8100392"/>
              <a:gd name="connsiteY4" fmla="*/ 0 h 771550"/>
              <a:gd name="connsiteX0" fmla="*/ 536374 w 8636766"/>
              <a:gd name="connsiteY0" fmla="*/ 0 h 771550"/>
              <a:gd name="connsiteX1" fmla="*/ 8636766 w 8636766"/>
              <a:gd name="connsiteY1" fmla="*/ 0 h 771550"/>
              <a:gd name="connsiteX2" fmla="*/ 8636766 w 8636766"/>
              <a:gd name="connsiteY2" fmla="*/ 771550 h 771550"/>
              <a:gd name="connsiteX3" fmla="*/ 841174 w 8636766"/>
              <a:gd name="connsiteY3" fmla="*/ 746150 h 771550"/>
              <a:gd name="connsiteX4" fmla="*/ 818614 w 8636766"/>
              <a:gd name="connsiteY4" fmla="*/ 274625 h 771550"/>
              <a:gd name="connsiteX5" fmla="*/ 536374 w 8636766"/>
              <a:gd name="connsiteY5" fmla="*/ 0 h 771550"/>
              <a:gd name="connsiteX0" fmla="*/ 536374 w 8636766"/>
              <a:gd name="connsiteY0" fmla="*/ 0 h 771550"/>
              <a:gd name="connsiteX1" fmla="*/ 8636766 w 8636766"/>
              <a:gd name="connsiteY1" fmla="*/ 0 h 771550"/>
              <a:gd name="connsiteX2" fmla="*/ 8636766 w 8636766"/>
              <a:gd name="connsiteY2" fmla="*/ 771550 h 771550"/>
              <a:gd name="connsiteX3" fmla="*/ 841174 w 8636766"/>
              <a:gd name="connsiteY3" fmla="*/ 746150 h 771550"/>
              <a:gd name="connsiteX4" fmla="*/ 818614 w 8636766"/>
              <a:gd name="connsiteY4" fmla="*/ 325425 h 771550"/>
              <a:gd name="connsiteX5" fmla="*/ 818614 w 8636766"/>
              <a:gd name="connsiteY5" fmla="*/ 274625 h 771550"/>
              <a:gd name="connsiteX6" fmla="*/ 536374 w 8636766"/>
              <a:gd name="connsiteY6" fmla="*/ 0 h 77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6766" h="771550">
                <a:moveTo>
                  <a:pt x="536374" y="0"/>
                </a:moveTo>
                <a:lnTo>
                  <a:pt x="8636766" y="0"/>
                </a:lnTo>
                <a:lnTo>
                  <a:pt x="8636766" y="771550"/>
                </a:lnTo>
                <a:lnTo>
                  <a:pt x="841174" y="746150"/>
                </a:lnTo>
                <a:cubicBezTo>
                  <a:pt x="-535935" y="697196"/>
                  <a:pt x="822374" y="404013"/>
                  <a:pt x="818614" y="325425"/>
                </a:cubicBezTo>
                <a:cubicBezTo>
                  <a:pt x="814854" y="246838"/>
                  <a:pt x="791571" y="354263"/>
                  <a:pt x="818614" y="274625"/>
                </a:cubicBezTo>
                <a:cubicBezTo>
                  <a:pt x="767814" y="150267"/>
                  <a:pt x="-796285" y="22488"/>
                  <a:pt x="536374" y="0"/>
                </a:cubicBezTo>
                <a:close/>
              </a:path>
            </a:pathLst>
          </a:custGeom>
          <a:effectLst>
            <a:outerShdw blurRad="50800" dist="38100" dir="5400000" algn="t" rotWithShape="0">
              <a:prstClr val="black">
                <a:alpha val="40000"/>
              </a:prstClr>
            </a:outerShdw>
            <a:reflection blurRad="6350" stA="50000" endA="300" endPos="38500" dist="50800" dir="5400000" sy="-100000" algn="bl" rotWithShape="0"/>
          </a:effectLst>
        </p:spPr>
        <p:style>
          <a:lnRef idx="1">
            <a:schemeClr val="accent2"/>
          </a:lnRef>
          <a:fillRef idx="2">
            <a:schemeClr val="accent2"/>
          </a:fillRef>
          <a:effectRef idx="1">
            <a:schemeClr val="accent2"/>
          </a:effectRef>
          <a:fontRef idx="minor">
            <a:schemeClr val="dk1"/>
          </a:fontRef>
        </p:style>
        <p:txBody>
          <a:bodyPr rtlCol="0" anchor="ctr"/>
          <a:lstStyle/>
          <a:p>
            <a:pPr algn="ctr" rtl="1"/>
            <a:r>
              <a:rPr lang="ar-DZ" sz="4400" b="1" dirty="0"/>
              <a:t>أبعاد الأخلاقيات الرقمية</a:t>
            </a:r>
            <a:endParaRPr lang="fr-FR" sz="4400" b="1" dirty="0"/>
          </a:p>
        </p:txBody>
      </p:sp>
      <p:graphicFrame>
        <p:nvGraphicFramePr>
          <p:cNvPr id="4" name="Diagramme 3"/>
          <p:cNvGraphicFramePr/>
          <p:nvPr>
            <p:extLst>
              <p:ext uri="{D42A27DB-BD31-4B8C-83A1-F6EECF244321}">
                <p14:modId xmlns:p14="http://schemas.microsoft.com/office/powerpoint/2010/main" val="2043786395"/>
              </p:ext>
            </p:extLst>
          </p:nvPr>
        </p:nvGraphicFramePr>
        <p:xfrm>
          <a:off x="971600" y="987573"/>
          <a:ext cx="7416824" cy="40519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026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
          <p:cNvSpPr/>
          <p:nvPr/>
        </p:nvSpPr>
        <p:spPr>
          <a:xfrm>
            <a:off x="395536" y="51470"/>
            <a:ext cx="8348734" cy="771550"/>
          </a:xfrm>
          <a:custGeom>
            <a:avLst/>
            <a:gdLst>
              <a:gd name="connsiteX0" fmla="*/ 0 w 8100392"/>
              <a:gd name="connsiteY0" fmla="*/ 0 h 771550"/>
              <a:gd name="connsiteX1" fmla="*/ 8100392 w 8100392"/>
              <a:gd name="connsiteY1" fmla="*/ 0 h 771550"/>
              <a:gd name="connsiteX2" fmla="*/ 8100392 w 8100392"/>
              <a:gd name="connsiteY2" fmla="*/ 771550 h 771550"/>
              <a:gd name="connsiteX3" fmla="*/ 0 w 8100392"/>
              <a:gd name="connsiteY3" fmla="*/ 771550 h 771550"/>
              <a:gd name="connsiteX4" fmla="*/ 0 w 8100392"/>
              <a:gd name="connsiteY4" fmla="*/ 0 h 771550"/>
              <a:gd name="connsiteX0" fmla="*/ 0 w 8100392"/>
              <a:gd name="connsiteY0" fmla="*/ 0 h 771550"/>
              <a:gd name="connsiteX1" fmla="*/ 8100392 w 8100392"/>
              <a:gd name="connsiteY1" fmla="*/ 0 h 771550"/>
              <a:gd name="connsiteX2" fmla="*/ 8100392 w 8100392"/>
              <a:gd name="connsiteY2" fmla="*/ 771550 h 771550"/>
              <a:gd name="connsiteX3" fmla="*/ 304800 w 8100392"/>
              <a:gd name="connsiteY3" fmla="*/ 746150 h 771550"/>
              <a:gd name="connsiteX4" fmla="*/ 0 w 8100392"/>
              <a:gd name="connsiteY4" fmla="*/ 0 h 771550"/>
              <a:gd name="connsiteX0" fmla="*/ 0 w 8100392"/>
              <a:gd name="connsiteY0" fmla="*/ 0 h 771550"/>
              <a:gd name="connsiteX1" fmla="*/ 8100392 w 8100392"/>
              <a:gd name="connsiteY1" fmla="*/ 0 h 771550"/>
              <a:gd name="connsiteX2" fmla="*/ 8100392 w 8100392"/>
              <a:gd name="connsiteY2" fmla="*/ 771550 h 771550"/>
              <a:gd name="connsiteX3" fmla="*/ 304800 w 8100392"/>
              <a:gd name="connsiteY3" fmla="*/ 746150 h 771550"/>
              <a:gd name="connsiteX4" fmla="*/ 0 w 8100392"/>
              <a:gd name="connsiteY4" fmla="*/ 0 h 771550"/>
              <a:gd name="connsiteX0" fmla="*/ 536374 w 8636766"/>
              <a:gd name="connsiteY0" fmla="*/ 0 h 771550"/>
              <a:gd name="connsiteX1" fmla="*/ 8636766 w 8636766"/>
              <a:gd name="connsiteY1" fmla="*/ 0 h 771550"/>
              <a:gd name="connsiteX2" fmla="*/ 8636766 w 8636766"/>
              <a:gd name="connsiteY2" fmla="*/ 771550 h 771550"/>
              <a:gd name="connsiteX3" fmla="*/ 841174 w 8636766"/>
              <a:gd name="connsiteY3" fmla="*/ 746150 h 771550"/>
              <a:gd name="connsiteX4" fmla="*/ 818614 w 8636766"/>
              <a:gd name="connsiteY4" fmla="*/ 274625 h 771550"/>
              <a:gd name="connsiteX5" fmla="*/ 536374 w 8636766"/>
              <a:gd name="connsiteY5" fmla="*/ 0 h 771550"/>
              <a:gd name="connsiteX0" fmla="*/ 536374 w 8636766"/>
              <a:gd name="connsiteY0" fmla="*/ 0 h 771550"/>
              <a:gd name="connsiteX1" fmla="*/ 8636766 w 8636766"/>
              <a:gd name="connsiteY1" fmla="*/ 0 h 771550"/>
              <a:gd name="connsiteX2" fmla="*/ 8636766 w 8636766"/>
              <a:gd name="connsiteY2" fmla="*/ 771550 h 771550"/>
              <a:gd name="connsiteX3" fmla="*/ 841174 w 8636766"/>
              <a:gd name="connsiteY3" fmla="*/ 746150 h 771550"/>
              <a:gd name="connsiteX4" fmla="*/ 818614 w 8636766"/>
              <a:gd name="connsiteY4" fmla="*/ 325425 h 771550"/>
              <a:gd name="connsiteX5" fmla="*/ 818614 w 8636766"/>
              <a:gd name="connsiteY5" fmla="*/ 274625 h 771550"/>
              <a:gd name="connsiteX6" fmla="*/ 536374 w 8636766"/>
              <a:gd name="connsiteY6" fmla="*/ 0 h 77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6766" h="771550">
                <a:moveTo>
                  <a:pt x="536374" y="0"/>
                </a:moveTo>
                <a:lnTo>
                  <a:pt x="8636766" y="0"/>
                </a:lnTo>
                <a:lnTo>
                  <a:pt x="8636766" y="771550"/>
                </a:lnTo>
                <a:lnTo>
                  <a:pt x="841174" y="746150"/>
                </a:lnTo>
                <a:cubicBezTo>
                  <a:pt x="-535935" y="697196"/>
                  <a:pt x="822374" y="404013"/>
                  <a:pt x="818614" y="325425"/>
                </a:cubicBezTo>
                <a:cubicBezTo>
                  <a:pt x="814854" y="246838"/>
                  <a:pt x="791571" y="354263"/>
                  <a:pt x="818614" y="274625"/>
                </a:cubicBezTo>
                <a:cubicBezTo>
                  <a:pt x="767814" y="150267"/>
                  <a:pt x="-796285" y="22488"/>
                  <a:pt x="536374" y="0"/>
                </a:cubicBezTo>
                <a:close/>
              </a:path>
            </a:pathLst>
          </a:custGeom>
          <a:effectLst>
            <a:outerShdw blurRad="50800" dist="38100" dir="5400000" algn="t" rotWithShape="0">
              <a:prstClr val="black">
                <a:alpha val="40000"/>
              </a:prstClr>
            </a:outerShdw>
            <a:reflection blurRad="6350" stA="50000" endA="300" endPos="38500" dist="50800" dir="5400000" sy="-100000" algn="bl" rotWithShape="0"/>
          </a:effectLst>
        </p:spPr>
        <p:style>
          <a:lnRef idx="1">
            <a:schemeClr val="accent2"/>
          </a:lnRef>
          <a:fillRef idx="2">
            <a:schemeClr val="accent2"/>
          </a:fillRef>
          <a:effectRef idx="1">
            <a:schemeClr val="accent2"/>
          </a:effectRef>
          <a:fontRef idx="minor">
            <a:schemeClr val="dk1"/>
          </a:fontRef>
        </p:style>
        <p:txBody>
          <a:bodyPr rtlCol="0" anchor="ctr"/>
          <a:lstStyle/>
          <a:p>
            <a:pPr algn="ctr" rtl="1"/>
            <a:r>
              <a:rPr lang="ar-DZ" sz="4400" b="1" dirty="0"/>
              <a:t>المدونات الأخلاقية الرقمية 2/1</a:t>
            </a:r>
            <a:endParaRPr lang="fr-FR" sz="4400" b="1" dirty="0"/>
          </a:p>
        </p:txBody>
      </p:sp>
      <p:sp>
        <p:nvSpPr>
          <p:cNvPr id="2" name="Organigramme : Document 1"/>
          <p:cNvSpPr/>
          <p:nvPr/>
        </p:nvSpPr>
        <p:spPr>
          <a:xfrm>
            <a:off x="3396242" y="987574"/>
            <a:ext cx="5328592" cy="720080"/>
          </a:xfrm>
          <a:prstGeom prst="flowChartDocumen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2400" b="1" dirty="0"/>
              <a:t>المدونات الأخلاقية المحلية</a:t>
            </a:r>
            <a:endParaRPr lang="fr-FR" sz="2400" b="1" dirty="0"/>
          </a:p>
        </p:txBody>
      </p:sp>
      <p:sp>
        <p:nvSpPr>
          <p:cNvPr id="3" name="Rectangle 2"/>
          <p:cNvSpPr/>
          <p:nvPr/>
        </p:nvSpPr>
        <p:spPr>
          <a:xfrm>
            <a:off x="539552" y="1939430"/>
            <a:ext cx="7308304" cy="2246769"/>
          </a:xfrm>
          <a:prstGeom prst="rect">
            <a:avLst/>
          </a:prstGeom>
        </p:spPr>
        <p:txBody>
          <a:bodyPr wrap="square">
            <a:spAutoFit/>
          </a:bodyPr>
          <a:lstStyle/>
          <a:p>
            <a:pPr algn="just" rtl="1"/>
            <a:r>
              <a:rPr lang="ar-SA" sz="2000" dirty="0"/>
              <a:t>يلاحظ في الجزائر عدم وجود مدونات أخلاقيات مخصصة للنشاط الرقمي. إذ لا نجد ضمن المدونات والمواثيق الاخلاقية المهنية المنجزة قواعد أخلاقيات خاصة بالسلوك والتعاملات في الفضاء الرقمي لأصحاب هذه المهن فيما بينهم ومع الشركاء والزبائن والمواطنين مع أن هناك حاجة ماسة إلى ذلك بسبب التطور الذي شهده انجاز المدونات الأخلاقيات المختلف المهن مثل الصحافة والقضاء والتعليم العالي والمحاسبة والمحاماة، الخ، والازدياد الكبير لاستخدام الوسائط الرقمية والأنترنت من طرف الاشخاص والمؤسسات، بالإضافة إلى التزايد المقلق للإجرام الرقمي. </a:t>
            </a:r>
            <a:endParaRPr lang="fr-FR" sz="2000" dirty="0"/>
          </a:p>
        </p:txBody>
      </p:sp>
    </p:spTree>
    <p:extLst>
      <p:ext uri="{BB962C8B-B14F-4D97-AF65-F5344CB8AC3E}">
        <p14:creationId xmlns:p14="http://schemas.microsoft.com/office/powerpoint/2010/main" val="2111313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gtEl>
                                        <p:attrNameLst>
                                          <p:attrName>ppt_x</p:attrName>
                                          <p:attrName>ppt_y</p:attrName>
                                        </p:attrNameLst>
                                      </p:cBhvr>
                                    </p:animMotion>
                                    <p:animRot by="1500000">
                                      <p:cBhvr>
                                        <p:cTn id="7" dur="125" fill="hold">
                                          <p:stCondLst>
                                            <p:cond delay="0"/>
                                          </p:stCondLst>
                                        </p:cTn>
                                        <p:tgtEl>
                                          <p:spTgt spid="3"/>
                                        </p:tgtEl>
                                        <p:attrNameLst>
                                          <p:attrName>r</p:attrName>
                                        </p:attrNameLst>
                                      </p:cBhvr>
                                    </p:animRot>
                                    <p:animRot by="-1500000">
                                      <p:cBhvr>
                                        <p:cTn id="8" dur="125" fill="hold">
                                          <p:stCondLst>
                                            <p:cond delay="125"/>
                                          </p:stCondLst>
                                        </p:cTn>
                                        <p:tgtEl>
                                          <p:spTgt spid="3"/>
                                        </p:tgtEl>
                                        <p:attrNameLst>
                                          <p:attrName>r</p:attrName>
                                        </p:attrNameLst>
                                      </p:cBhvr>
                                    </p:animRot>
                                    <p:animRot by="-1500000">
                                      <p:cBhvr>
                                        <p:cTn id="9" dur="125" fill="hold">
                                          <p:stCondLst>
                                            <p:cond delay="250"/>
                                          </p:stCondLst>
                                        </p:cTn>
                                        <p:tgtEl>
                                          <p:spTgt spid="3"/>
                                        </p:tgtEl>
                                        <p:attrNameLst>
                                          <p:attrName>r</p:attrName>
                                        </p:attrNameLst>
                                      </p:cBhvr>
                                    </p:animRot>
                                    <p:animRot by="1500000">
                                      <p:cBhvr>
                                        <p:cTn id="10" dur="125" fill="hold">
                                          <p:stCondLst>
                                            <p:cond delay="375"/>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
          <p:cNvSpPr/>
          <p:nvPr/>
        </p:nvSpPr>
        <p:spPr>
          <a:xfrm>
            <a:off x="395536" y="51470"/>
            <a:ext cx="8348734" cy="771550"/>
          </a:xfrm>
          <a:custGeom>
            <a:avLst/>
            <a:gdLst>
              <a:gd name="connsiteX0" fmla="*/ 0 w 8100392"/>
              <a:gd name="connsiteY0" fmla="*/ 0 h 771550"/>
              <a:gd name="connsiteX1" fmla="*/ 8100392 w 8100392"/>
              <a:gd name="connsiteY1" fmla="*/ 0 h 771550"/>
              <a:gd name="connsiteX2" fmla="*/ 8100392 w 8100392"/>
              <a:gd name="connsiteY2" fmla="*/ 771550 h 771550"/>
              <a:gd name="connsiteX3" fmla="*/ 0 w 8100392"/>
              <a:gd name="connsiteY3" fmla="*/ 771550 h 771550"/>
              <a:gd name="connsiteX4" fmla="*/ 0 w 8100392"/>
              <a:gd name="connsiteY4" fmla="*/ 0 h 771550"/>
              <a:gd name="connsiteX0" fmla="*/ 0 w 8100392"/>
              <a:gd name="connsiteY0" fmla="*/ 0 h 771550"/>
              <a:gd name="connsiteX1" fmla="*/ 8100392 w 8100392"/>
              <a:gd name="connsiteY1" fmla="*/ 0 h 771550"/>
              <a:gd name="connsiteX2" fmla="*/ 8100392 w 8100392"/>
              <a:gd name="connsiteY2" fmla="*/ 771550 h 771550"/>
              <a:gd name="connsiteX3" fmla="*/ 304800 w 8100392"/>
              <a:gd name="connsiteY3" fmla="*/ 746150 h 771550"/>
              <a:gd name="connsiteX4" fmla="*/ 0 w 8100392"/>
              <a:gd name="connsiteY4" fmla="*/ 0 h 771550"/>
              <a:gd name="connsiteX0" fmla="*/ 0 w 8100392"/>
              <a:gd name="connsiteY0" fmla="*/ 0 h 771550"/>
              <a:gd name="connsiteX1" fmla="*/ 8100392 w 8100392"/>
              <a:gd name="connsiteY1" fmla="*/ 0 h 771550"/>
              <a:gd name="connsiteX2" fmla="*/ 8100392 w 8100392"/>
              <a:gd name="connsiteY2" fmla="*/ 771550 h 771550"/>
              <a:gd name="connsiteX3" fmla="*/ 304800 w 8100392"/>
              <a:gd name="connsiteY3" fmla="*/ 746150 h 771550"/>
              <a:gd name="connsiteX4" fmla="*/ 0 w 8100392"/>
              <a:gd name="connsiteY4" fmla="*/ 0 h 771550"/>
              <a:gd name="connsiteX0" fmla="*/ 536374 w 8636766"/>
              <a:gd name="connsiteY0" fmla="*/ 0 h 771550"/>
              <a:gd name="connsiteX1" fmla="*/ 8636766 w 8636766"/>
              <a:gd name="connsiteY1" fmla="*/ 0 h 771550"/>
              <a:gd name="connsiteX2" fmla="*/ 8636766 w 8636766"/>
              <a:gd name="connsiteY2" fmla="*/ 771550 h 771550"/>
              <a:gd name="connsiteX3" fmla="*/ 841174 w 8636766"/>
              <a:gd name="connsiteY3" fmla="*/ 746150 h 771550"/>
              <a:gd name="connsiteX4" fmla="*/ 818614 w 8636766"/>
              <a:gd name="connsiteY4" fmla="*/ 274625 h 771550"/>
              <a:gd name="connsiteX5" fmla="*/ 536374 w 8636766"/>
              <a:gd name="connsiteY5" fmla="*/ 0 h 771550"/>
              <a:gd name="connsiteX0" fmla="*/ 536374 w 8636766"/>
              <a:gd name="connsiteY0" fmla="*/ 0 h 771550"/>
              <a:gd name="connsiteX1" fmla="*/ 8636766 w 8636766"/>
              <a:gd name="connsiteY1" fmla="*/ 0 h 771550"/>
              <a:gd name="connsiteX2" fmla="*/ 8636766 w 8636766"/>
              <a:gd name="connsiteY2" fmla="*/ 771550 h 771550"/>
              <a:gd name="connsiteX3" fmla="*/ 841174 w 8636766"/>
              <a:gd name="connsiteY3" fmla="*/ 746150 h 771550"/>
              <a:gd name="connsiteX4" fmla="*/ 818614 w 8636766"/>
              <a:gd name="connsiteY4" fmla="*/ 325425 h 771550"/>
              <a:gd name="connsiteX5" fmla="*/ 818614 w 8636766"/>
              <a:gd name="connsiteY5" fmla="*/ 274625 h 771550"/>
              <a:gd name="connsiteX6" fmla="*/ 536374 w 8636766"/>
              <a:gd name="connsiteY6" fmla="*/ 0 h 77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6766" h="771550">
                <a:moveTo>
                  <a:pt x="536374" y="0"/>
                </a:moveTo>
                <a:lnTo>
                  <a:pt x="8636766" y="0"/>
                </a:lnTo>
                <a:lnTo>
                  <a:pt x="8636766" y="771550"/>
                </a:lnTo>
                <a:lnTo>
                  <a:pt x="841174" y="746150"/>
                </a:lnTo>
                <a:cubicBezTo>
                  <a:pt x="-535935" y="697196"/>
                  <a:pt x="822374" y="404013"/>
                  <a:pt x="818614" y="325425"/>
                </a:cubicBezTo>
                <a:cubicBezTo>
                  <a:pt x="814854" y="246838"/>
                  <a:pt x="791571" y="354263"/>
                  <a:pt x="818614" y="274625"/>
                </a:cubicBezTo>
                <a:cubicBezTo>
                  <a:pt x="767814" y="150267"/>
                  <a:pt x="-796285" y="22488"/>
                  <a:pt x="536374" y="0"/>
                </a:cubicBezTo>
                <a:close/>
              </a:path>
            </a:pathLst>
          </a:custGeom>
          <a:effectLst>
            <a:outerShdw blurRad="50800" dist="38100" dir="5400000" algn="t" rotWithShape="0">
              <a:prstClr val="black">
                <a:alpha val="40000"/>
              </a:prstClr>
            </a:outerShdw>
            <a:reflection blurRad="6350" stA="50000" endA="300" endPos="38500" dist="50800" dir="5400000" sy="-100000" algn="bl" rotWithShape="0"/>
          </a:effectLst>
        </p:spPr>
        <p:style>
          <a:lnRef idx="1">
            <a:schemeClr val="accent2"/>
          </a:lnRef>
          <a:fillRef idx="2">
            <a:schemeClr val="accent2"/>
          </a:fillRef>
          <a:effectRef idx="1">
            <a:schemeClr val="accent2"/>
          </a:effectRef>
          <a:fontRef idx="minor">
            <a:schemeClr val="dk1"/>
          </a:fontRef>
        </p:style>
        <p:txBody>
          <a:bodyPr rtlCol="0" anchor="ctr"/>
          <a:lstStyle/>
          <a:p>
            <a:pPr algn="ctr" rtl="1"/>
            <a:r>
              <a:rPr lang="ar-DZ" sz="4400" b="1" dirty="0"/>
              <a:t>المدونات الأخلاقية الرقمية 2/2</a:t>
            </a:r>
            <a:endParaRPr lang="fr-FR" sz="4400" b="1" dirty="0"/>
          </a:p>
        </p:txBody>
      </p:sp>
      <p:sp>
        <p:nvSpPr>
          <p:cNvPr id="2" name="Organigramme : Document 1"/>
          <p:cNvSpPr/>
          <p:nvPr/>
        </p:nvSpPr>
        <p:spPr>
          <a:xfrm>
            <a:off x="3396242" y="987574"/>
            <a:ext cx="5328592" cy="720080"/>
          </a:xfrm>
          <a:prstGeom prst="flowChartDocumen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2400" b="1" dirty="0"/>
              <a:t>المدونات الأخلاقية الدولية</a:t>
            </a:r>
            <a:endParaRPr lang="fr-FR" sz="2400" b="1" dirty="0"/>
          </a:p>
        </p:txBody>
      </p:sp>
      <p:sp>
        <p:nvSpPr>
          <p:cNvPr id="3" name="Rectangle 2"/>
          <p:cNvSpPr/>
          <p:nvPr/>
        </p:nvSpPr>
        <p:spPr>
          <a:xfrm>
            <a:off x="683568" y="1939430"/>
            <a:ext cx="7308304" cy="2554545"/>
          </a:xfrm>
          <a:prstGeom prst="rect">
            <a:avLst/>
          </a:prstGeom>
        </p:spPr>
        <p:txBody>
          <a:bodyPr wrap="square">
            <a:spAutoFit/>
          </a:bodyPr>
          <a:lstStyle/>
          <a:p>
            <a:pPr algn="just" rtl="1"/>
            <a:r>
              <a:rPr lang="ar-DZ" sz="2000" dirty="0"/>
              <a:t>تبلورت مدونة </a:t>
            </a:r>
            <a:r>
              <a:rPr lang="ar-SA" sz="2000" dirty="0"/>
              <a:t>الأخلاقيات التي صاغتها الجمعية الدولية للمحامين، والوثيقة المرجعية التي اصدرتها هيئة الأنترنت للأسماء والأرقام المخصصة الايكان</a:t>
            </a:r>
            <a:r>
              <a:rPr lang="fr-FR" sz="2000" dirty="0"/>
              <a:t> ICANN </a:t>
            </a:r>
            <a:r>
              <a:rPr lang="ar-SA" sz="2000" dirty="0"/>
              <a:t>المتضمنة مجموعة الأخلاقيات التي تقوم عليها سياستها لحماية الخصوصية المتعلقة بمنظماتها وبالأفراد والهيئات المستغلة لخدماتها، بحيث تشمل هذه الأخلاقيات مسائل جمع المعلومات والبيانات الشخصية والحفاظ عليها ومختلف </a:t>
            </a:r>
            <a:r>
              <a:rPr lang="ar-SA" sz="2000" dirty="0" err="1"/>
              <a:t>استعملامها</a:t>
            </a:r>
            <a:r>
              <a:rPr lang="ar-SA" sz="2000" dirty="0"/>
              <a:t> الخ.</a:t>
            </a:r>
            <a:endParaRPr lang="ar-DZ" sz="2000" dirty="0"/>
          </a:p>
          <a:p>
            <a:pPr algn="just" rtl="1"/>
            <a:r>
              <a:rPr lang="ar-SA" sz="2000" dirty="0"/>
              <a:t> كما تسعى منظمة اليونسكو من خلال منتدياتها إلى تعميم مجموعة من المبادئ المستوحاة من الاعلانات الحقوقية، كرستها في ست إصدارات خصصت احدهم الموضوع محاربة خطاب الكراهية في الأنترنت، وكرست الآخر لقواعد حماية الحياة الخصوصية</a:t>
            </a:r>
            <a:endParaRPr lang="fr-FR" sz="2000" dirty="0"/>
          </a:p>
        </p:txBody>
      </p:sp>
    </p:spTree>
    <p:extLst>
      <p:ext uri="{BB962C8B-B14F-4D97-AF65-F5344CB8AC3E}">
        <p14:creationId xmlns:p14="http://schemas.microsoft.com/office/powerpoint/2010/main" val="848227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gtEl>
                                        <p:attrNameLst>
                                          <p:attrName>ppt_x</p:attrName>
                                          <p:attrName>ppt_y</p:attrName>
                                        </p:attrNameLst>
                                      </p:cBhvr>
                                    </p:animMotion>
                                    <p:animRot by="1500000">
                                      <p:cBhvr>
                                        <p:cTn id="7" dur="125" fill="hold">
                                          <p:stCondLst>
                                            <p:cond delay="0"/>
                                          </p:stCondLst>
                                        </p:cTn>
                                        <p:tgtEl>
                                          <p:spTgt spid="3"/>
                                        </p:tgtEl>
                                        <p:attrNameLst>
                                          <p:attrName>r</p:attrName>
                                        </p:attrNameLst>
                                      </p:cBhvr>
                                    </p:animRot>
                                    <p:animRot by="-1500000">
                                      <p:cBhvr>
                                        <p:cTn id="8" dur="125" fill="hold">
                                          <p:stCondLst>
                                            <p:cond delay="125"/>
                                          </p:stCondLst>
                                        </p:cTn>
                                        <p:tgtEl>
                                          <p:spTgt spid="3"/>
                                        </p:tgtEl>
                                        <p:attrNameLst>
                                          <p:attrName>r</p:attrName>
                                        </p:attrNameLst>
                                      </p:cBhvr>
                                    </p:animRot>
                                    <p:animRot by="-1500000">
                                      <p:cBhvr>
                                        <p:cTn id="9" dur="125" fill="hold">
                                          <p:stCondLst>
                                            <p:cond delay="250"/>
                                          </p:stCondLst>
                                        </p:cTn>
                                        <p:tgtEl>
                                          <p:spTgt spid="3"/>
                                        </p:tgtEl>
                                        <p:attrNameLst>
                                          <p:attrName>r</p:attrName>
                                        </p:attrNameLst>
                                      </p:cBhvr>
                                    </p:animRot>
                                    <p:animRot by="1500000">
                                      <p:cBhvr>
                                        <p:cTn id="10" dur="125" fill="hold">
                                          <p:stCondLst>
                                            <p:cond delay="375"/>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2987824" y="339502"/>
            <a:ext cx="3384376" cy="707886"/>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DZ"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مقدمة</a:t>
            </a:r>
            <a:endParaRPr lang="fr-FR"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Espace réservé du contenu 2"/>
          <p:cNvSpPr>
            <a:spLocks noGrp="1"/>
          </p:cNvSpPr>
          <p:nvPr>
            <p:ph sz="quarter" idx="1"/>
          </p:nvPr>
        </p:nvSpPr>
        <p:spPr>
          <a:xfrm>
            <a:off x="539552" y="1051578"/>
            <a:ext cx="7797552" cy="3243834"/>
          </a:xfrm>
        </p:spPr>
        <p:txBody>
          <a:bodyPr>
            <a:normAutofit fontScale="92500" lnSpcReduction="10000"/>
          </a:bodyPr>
          <a:lstStyle/>
          <a:p>
            <a:pPr marL="0" indent="0" algn="just" rtl="1">
              <a:buNone/>
            </a:pPr>
            <a:r>
              <a:rPr lang="ar-SA" dirty="0"/>
              <a:t>يرتكز مصطلح أخلاقيات العمل لمؤسسة ما على المبادئ والقيم الأخلاقية التي تمثل سلوك العاملين، </a:t>
            </a:r>
            <a:r>
              <a:rPr lang="ar-DZ" dirty="0"/>
              <a:t> </a:t>
            </a:r>
            <a:r>
              <a:rPr lang="ar-SA" dirty="0"/>
              <a:t>وتسعى المؤسسات إلى تحقيق جودة الأداء من خلال تعزيز منظومة أخلاقيات العمل والذي بدوره يتعكس على نمو المجتمع. </a:t>
            </a:r>
            <a:r>
              <a:rPr lang="ar-DZ" dirty="0"/>
              <a:t>كما تلعب دورا هاما في تعزيز</a:t>
            </a:r>
            <a:r>
              <a:rPr lang="ar-SA" dirty="0"/>
              <a:t> الثقة بين المؤسسات والمستفيدين </a:t>
            </a:r>
            <a:r>
              <a:rPr lang="ar-DZ" dirty="0"/>
              <a:t>وتعتبر</a:t>
            </a:r>
            <a:r>
              <a:rPr lang="ar-SA" dirty="0"/>
              <a:t>عنصر أساس في نجاح العلاقة مع الجمهور والموظفين والمؤسسات الأخرى خاصة أن بيئة الأعمال في الوقت الحاضر تشهد الكثير من الخروقات الأخلاقية التي نتجت عن ضعف الاهتمام بالأسس والمعايير الأخلاقية في ممارسات الكثير من المنظمات لأنشطتها والابتعاد نوعاً ما عن النظر أو حتى التفكير بالمحددات والرموز الأخلاقية ، فضلاً عن انتشار الأعمال الإلكترونية التي تعتمد إلى حد كبير على الإنترنت وما صاحبه من خروقات أخلاقية كبيرة ومتزايدة مما يزيد من ضرورة توفير أخلاقيات رقمية لجميع المهن الرقمية</a:t>
            </a:r>
            <a:r>
              <a:rPr lang="ar-DZ" sz="2400" dirty="0"/>
              <a:t>.</a:t>
            </a:r>
            <a:endParaRPr lang="fr-FR" sz="2400" dirty="0"/>
          </a:p>
        </p:txBody>
      </p:sp>
    </p:spTree>
    <p:extLst>
      <p:ext uri="{BB962C8B-B14F-4D97-AF65-F5344CB8AC3E}">
        <p14:creationId xmlns:p14="http://schemas.microsoft.com/office/powerpoint/2010/main" val="4047926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iterate type="lt">
                                    <p:tmPct val="0"/>
                                  </p:iterate>
                                  <p:childTnLst>
                                    <p:set>
                                      <p:cBhvr>
                                        <p:cTn id="6" dur="1" fill="hold">
                                          <p:stCondLst>
                                            <p:cond delay="0"/>
                                          </p:stCondLst>
                                        </p:cTn>
                                        <p:tgtEl>
                                          <p:spTgt spid="10"/>
                                        </p:tgtEl>
                                        <p:attrNameLst>
                                          <p:attrName>style.visibility</p:attrName>
                                        </p:attrNameLst>
                                      </p:cBhvr>
                                      <p:to>
                                        <p:strVal val="visible"/>
                                      </p:to>
                                    </p:set>
                                    <p:animEffect transition="in" filter="circle(in)">
                                      <p:cBhvr>
                                        <p:cTn id="7" dur="500"/>
                                        <p:tgtEl>
                                          <p:spTgt spid="10"/>
                                        </p:tgtEl>
                                      </p:cBhvr>
                                    </p:animEffect>
                                  </p:childTnLst>
                                </p:cTn>
                              </p:par>
                            </p:childTnLst>
                          </p:cTn>
                        </p:par>
                        <p:par>
                          <p:cTn id="8" fill="hold">
                            <p:stCondLst>
                              <p:cond delay="500"/>
                            </p:stCondLst>
                            <p:childTnLst>
                              <p:par>
                                <p:cTn id="9" presetID="31" presetClass="entr" presetSubtype="0" fill="hold" grpId="1" nodeType="afterEffect">
                                  <p:stCondLst>
                                    <p:cond delay="0"/>
                                  </p:stCondLst>
                                  <p:iterate type="lt">
                                    <p:tmPct val="0"/>
                                  </p:iterate>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3"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4" dur="1000"/>
                                        <p:tgtEl>
                                          <p:spTgt spid="3">
                                            <p:txEl>
                                              <p:pRg st="0" end="0"/>
                                            </p:txEl>
                                          </p:spTgt>
                                        </p:tgtEl>
                                      </p:cBhvr>
                                    </p:animEffect>
                                  </p:childTnLst>
                                </p:cTn>
                              </p:par>
                              <p:par>
                                <p:cTn id="15" presetID="34" presetClass="emph" presetSubtype="0" fill="hold" grpId="2" nodeType="withEffect">
                                  <p:stCondLst>
                                    <p:cond delay="0"/>
                                  </p:stCondLst>
                                  <p:iterate type="lt">
                                    <p:tmPct val="10000"/>
                                  </p:iterate>
                                  <p:childTnLst>
                                    <p:animMotion origin="layout" path="M 0.0 0.0 L 0.0 -0.07213" pathEditMode="relative" ptsTypes="">
                                      <p:cBhvr>
                                        <p:cTn id="16" dur="250" accel="50000" decel="50000" autoRev="1" fill="hold">
                                          <p:stCondLst>
                                            <p:cond delay="0"/>
                                          </p:stCondLst>
                                        </p:cTn>
                                        <p:tgtEl>
                                          <p:spTgt spid="3">
                                            <p:txEl>
                                              <p:pRg st="0" end="0"/>
                                            </p:txEl>
                                          </p:spTgt>
                                        </p:tgtEl>
                                        <p:attrNameLst>
                                          <p:attrName>ppt_x</p:attrName>
                                          <p:attrName>ppt_y</p:attrName>
                                        </p:attrNameLst>
                                      </p:cBhvr>
                                    </p:animMotion>
                                    <p:animRot by="1500000">
                                      <p:cBhvr>
                                        <p:cTn id="17" dur="125" fill="hold">
                                          <p:stCondLst>
                                            <p:cond delay="0"/>
                                          </p:stCondLst>
                                        </p:cTn>
                                        <p:tgtEl>
                                          <p:spTgt spid="3">
                                            <p:txEl>
                                              <p:pRg st="0" end="0"/>
                                            </p:txEl>
                                          </p:spTgt>
                                        </p:tgtEl>
                                        <p:attrNameLst>
                                          <p:attrName>r</p:attrName>
                                        </p:attrNameLst>
                                      </p:cBhvr>
                                    </p:animRot>
                                    <p:animRot by="-1500000">
                                      <p:cBhvr>
                                        <p:cTn id="18" dur="125" fill="hold">
                                          <p:stCondLst>
                                            <p:cond delay="125"/>
                                          </p:stCondLst>
                                        </p:cTn>
                                        <p:tgtEl>
                                          <p:spTgt spid="3">
                                            <p:txEl>
                                              <p:pRg st="0" end="0"/>
                                            </p:txEl>
                                          </p:spTgt>
                                        </p:tgtEl>
                                        <p:attrNameLst>
                                          <p:attrName>r</p:attrName>
                                        </p:attrNameLst>
                                      </p:cBhvr>
                                    </p:animRot>
                                    <p:animRot by="-1500000">
                                      <p:cBhvr>
                                        <p:cTn id="19" dur="125" fill="hold">
                                          <p:stCondLst>
                                            <p:cond delay="250"/>
                                          </p:stCondLst>
                                        </p:cTn>
                                        <p:tgtEl>
                                          <p:spTgt spid="3">
                                            <p:txEl>
                                              <p:pRg st="0" end="0"/>
                                            </p:txEl>
                                          </p:spTgt>
                                        </p:tgtEl>
                                        <p:attrNameLst>
                                          <p:attrName>r</p:attrName>
                                        </p:attrNameLst>
                                      </p:cBhvr>
                                    </p:animRot>
                                    <p:animRot by="1500000">
                                      <p:cBhvr>
                                        <p:cTn id="20" dur="125" fill="hold">
                                          <p:stCondLst>
                                            <p:cond delay="375"/>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1" build="p"/>
      <p:bldP spid="3" grpId="2"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203598"/>
            <a:ext cx="8009533" cy="3785652"/>
          </a:xfrm>
          <a:prstGeom prst="rect">
            <a:avLst/>
          </a:prstGeom>
          <a:ln w="38100">
            <a:solidFill>
              <a:schemeClr val="accent1">
                <a:lumMod val="75000"/>
              </a:schemeClr>
            </a:solidFill>
          </a:ln>
        </p:spPr>
        <p:txBody>
          <a:bodyPr wrap="square">
            <a:spAutoFit/>
          </a:bodyPr>
          <a:lstStyle/>
          <a:p>
            <a:pPr algn="just" rtl="1"/>
            <a:r>
              <a:rPr lang="ar-SA" sz="2400" dirty="0"/>
              <a:t>في الختام، تعد أخلاقيات العمل والاعتبارات القانونية والأخلاقيات الرقمية عناصر جوهرية لضمان نزاهة وسلامة المجتمعات المعاصرة. تلعب أخلاقيات العمل دورًا حيويًا في تعزيز بيئات عمل شفافة ومستدامة، حيث تنعكس قيم النزاهة والمسؤولية والاحترام المتبادل على الأداء والإنتاجية. من ناحية أخرى، تأتي الاعتبارات القانونية كإطار تنظيمي يضع معايير واضحة ويضمن الامتثال للقوانين لحماية الحقوق والواجبات</a:t>
            </a:r>
            <a:r>
              <a:rPr lang="fr-FR" sz="2400" dirty="0"/>
              <a:t>.</a:t>
            </a:r>
          </a:p>
          <a:p>
            <a:pPr algn="just" rtl="1"/>
            <a:r>
              <a:rPr lang="ar-SA" sz="2400" dirty="0"/>
              <a:t>أما في العصر الرقمي، فإن الأخلاقيات الرقمية أصبحت ضرورة حتمية لمواجهة التحديات المتزايدة مثل حماية الخصوصية، والتعامل بمسؤولية مع البيانات. إن الالتزام بهذه المبادئ والقيم لا يعزز فقط الثقة بين الأفراد والمؤسسات، بل يساهم أيضًا في بناء مجتمع قائم على العدل والمساواة والابتكار المستدام</a:t>
            </a:r>
            <a:r>
              <a:rPr lang="fr-FR" sz="2400" dirty="0"/>
              <a:t>.</a:t>
            </a:r>
          </a:p>
        </p:txBody>
      </p:sp>
      <p:sp>
        <p:nvSpPr>
          <p:cNvPr id="4" name="Rectangle 13"/>
          <p:cNvSpPr/>
          <p:nvPr/>
        </p:nvSpPr>
        <p:spPr>
          <a:xfrm>
            <a:off x="1043608" y="267494"/>
            <a:ext cx="6807470" cy="771550"/>
          </a:xfrm>
          <a:custGeom>
            <a:avLst/>
            <a:gdLst>
              <a:gd name="connsiteX0" fmla="*/ 0 w 8100392"/>
              <a:gd name="connsiteY0" fmla="*/ 0 h 771550"/>
              <a:gd name="connsiteX1" fmla="*/ 8100392 w 8100392"/>
              <a:gd name="connsiteY1" fmla="*/ 0 h 771550"/>
              <a:gd name="connsiteX2" fmla="*/ 8100392 w 8100392"/>
              <a:gd name="connsiteY2" fmla="*/ 771550 h 771550"/>
              <a:gd name="connsiteX3" fmla="*/ 0 w 8100392"/>
              <a:gd name="connsiteY3" fmla="*/ 771550 h 771550"/>
              <a:gd name="connsiteX4" fmla="*/ 0 w 8100392"/>
              <a:gd name="connsiteY4" fmla="*/ 0 h 771550"/>
              <a:gd name="connsiteX0" fmla="*/ 0 w 8100392"/>
              <a:gd name="connsiteY0" fmla="*/ 0 h 771550"/>
              <a:gd name="connsiteX1" fmla="*/ 8100392 w 8100392"/>
              <a:gd name="connsiteY1" fmla="*/ 0 h 771550"/>
              <a:gd name="connsiteX2" fmla="*/ 8100392 w 8100392"/>
              <a:gd name="connsiteY2" fmla="*/ 771550 h 771550"/>
              <a:gd name="connsiteX3" fmla="*/ 304800 w 8100392"/>
              <a:gd name="connsiteY3" fmla="*/ 746150 h 771550"/>
              <a:gd name="connsiteX4" fmla="*/ 0 w 8100392"/>
              <a:gd name="connsiteY4" fmla="*/ 0 h 771550"/>
              <a:gd name="connsiteX0" fmla="*/ 0 w 8100392"/>
              <a:gd name="connsiteY0" fmla="*/ 0 h 771550"/>
              <a:gd name="connsiteX1" fmla="*/ 8100392 w 8100392"/>
              <a:gd name="connsiteY1" fmla="*/ 0 h 771550"/>
              <a:gd name="connsiteX2" fmla="*/ 8100392 w 8100392"/>
              <a:gd name="connsiteY2" fmla="*/ 771550 h 771550"/>
              <a:gd name="connsiteX3" fmla="*/ 304800 w 8100392"/>
              <a:gd name="connsiteY3" fmla="*/ 746150 h 771550"/>
              <a:gd name="connsiteX4" fmla="*/ 0 w 8100392"/>
              <a:gd name="connsiteY4" fmla="*/ 0 h 771550"/>
              <a:gd name="connsiteX0" fmla="*/ 536374 w 8636766"/>
              <a:gd name="connsiteY0" fmla="*/ 0 h 771550"/>
              <a:gd name="connsiteX1" fmla="*/ 8636766 w 8636766"/>
              <a:gd name="connsiteY1" fmla="*/ 0 h 771550"/>
              <a:gd name="connsiteX2" fmla="*/ 8636766 w 8636766"/>
              <a:gd name="connsiteY2" fmla="*/ 771550 h 771550"/>
              <a:gd name="connsiteX3" fmla="*/ 841174 w 8636766"/>
              <a:gd name="connsiteY3" fmla="*/ 746150 h 771550"/>
              <a:gd name="connsiteX4" fmla="*/ 818614 w 8636766"/>
              <a:gd name="connsiteY4" fmla="*/ 274625 h 771550"/>
              <a:gd name="connsiteX5" fmla="*/ 536374 w 8636766"/>
              <a:gd name="connsiteY5" fmla="*/ 0 h 771550"/>
              <a:gd name="connsiteX0" fmla="*/ 536374 w 8636766"/>
              <a:gd name="connsiteY0" fmla="*/ 0 h 771550"/>
              <a:gd name="connsiteX1" fmla="*/ 8636766 w 8636766"/>
              <a:gd name="connsiteY1" fmla="*/ 0 h 771550"/>
              <a:gd name="connsiteX2" fmla="*/ 8636766 w 8636766"/>
              <a:gd name="connsiteY2" fmla="*/ 771550 h 771550"/>
              <a:gd name="connsiteX3" fmla="*/ 841174 w 8636766"/>
              <a:gd name="connsiteY3" fmla="*/ 746150 h 771550"/>
              <a:gd name="connsiteX4" fmla="*/ 818614 w 8636766"/>
              <a:gd name="connsiteY4" fmla="*/ 325425 h 771550"/>
              <a:gd name="connsiteX5" fmla="*/ 818614 w 8636766"/>
              <a:gd name="connsiteY5" fmla="*/ 274625 h 771550"/>
              <a:gd name="connsiteX6" fmla="*/ 536374 w 8636766"/>
              <a:gd name="connsiteY6" fmla="*/ 0 h 77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6766" h="771550">
                <a:moveTo>
                  <a:pt x="536374" y="0"/>
                </a:moveTo>
                <a:lnTo>
                  <a:pt x="8636766" y="0"/>
                </a:lnTo>
                <a:lnTo>
                  <a:pt x="8636766" y="771550"/>
                </a:lnTo>
                <a:lnTo>
                  <a:pt x="841174" y="746150"/>
                </a:lnTo>
                <a:cubicBezTo>
                  <a:pt x="-535935" y="697196"/>
                  <a:pt x="822374" y="404013"/>
                  <a:pt x="818614" y="325425"/>
                </a:cubicBezTo>
                <a:cubicBezTo>
                  <a:pt x="814854" y="246838"/>
                  <a:pt x="791571" y="354263"/>
                  <a:pt x="818614" y="274625"/>
                </a:cubicBezTo>
                <a:cubicBezTo>
                  <a:pt x="767814" y="150267"/>
                  <a:pt x="-796285" y="22488"/>
                  <a:pt x="536374" y="0"/>
                </a:cubicBezTo>
                <a:close/>
              </a:path>
            </a:pathLst>
          </a:custGeom>
          <a:effectLst>
            <a:outerShdw blurRad="50800" dist="38100" dir="5400000" algn="t" rotWithShape="0">
              <a:prstClr val="black">
                <a:alpha val="40000"/>
              </a:prstClr>
            </a:outerShdw>
            <a:reflection blurRad="6350" stA="50000" endA="300" endPos="38500" dist="50800" dir="5400000" sy="-100000" algn="bl" rotWithShape="0"/>
          </a:effectLst>
        </p:spPr>
        <p:style>
          <a:lnRef idx="1">
            <a:schemeClr val="accent2"/>
          </a:lnRef>
          <a:fillRef idx="2">
            <a:schemeClr val="accent2"/>
          </a:fillRef>
          <a:effectRef idx="1">
            <a:schemeClr val="accent2"/>
          </a:effectRef>
          <a:fontRef idx="minor">
            <a:schemeClr val="dk1"/>
          </a:fontRef>
        </p:style>
        <p:txBody>
          <a:bodyPr rtlCol="0" anchor="ctr"/>
          <a:lstStyle/>
          <a:p>
            <a:pPr algn="ctr" rtl="1"/>
            <a:r>
              <a:rPr lang="ar-DZ" sz="4400" b="1" dirty="0"/>
              <a:t>الخاتمة</a:t>
            </a:r>
            <a:endParaRPr lang="fr-FR" sz="4400" b="1" dirty="0"/>
          </a:p>
        </p:txBody>
      </p:sp>
    </p:spTree>
    <p:extLst>
      <p:ext uri="{BB962C8B-B14F-4D97-AF65-F5344CB8AC3E}">
        <p14:creationId xmlns:p14="http://schemas.microsoft.com/office/powerpoint/2010/main" val="3221922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9952" y="1275607"/>
            <a:ext cx="4949548" cy="3672408"/>
          </a:xfrm>
          <a:prstGeom prst="rect">
            <a:avLst/>
          </a:prstGeom>
        </p:spPr>
      </p:pic>
      <p:sp>
        <p:nvSpPr>
          <p:cNvPr id="2" name="Titre 1"/>
          <p:cNvSpPr>
            <a:spLocks noGrp="1"/>
          </p:cNvSpPr>
          <p:nvPr>
            <p:ph type="title"/>
          </p:nvPr>
        </p:nvSpPr>
        <p:spPr>
          <a:xfrm>
            <a:off x="2586811" y="555526"/>
            <a:ext cx="6408712" cy="857250"/>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DZ"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الإشكالية</a:t>
            </a:r>
            <a:endParaRPr lang="fr-FR"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7" name="Image 6"/>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648" y="339503"/>
            <a:ext cx="4133304" cy="4803999"/>
          </a:xfrm>
          <a:prstGeom prst="rect">
            <a:avLst/>
          </a:prstGeom>
        </p:spPr>
      </p:pic>
      <p:sp>
        <p:nvSpPr>
          <p:cNvPr id="13" name="ZoneTexte 7"/>
          <p:cNvSpPr txBox="1"/>
          <p:nvPr/>
        </p:nvSpPr>
        <p:spPr>
          <a:xfrm rot="21364537">
            <a:off x="3835035" y="2150669"/>
            <a:ext cx="5124198" cy="1204018"/>
          </a:xfrm>
          <a:prstGeom prst="rect">
            <a:avLst/>
          </a:prstGeom>
          <a:noFill/>
        </p:spPr>
        <p:txBody>
          <a:bodyPr wrap="square" lIns="95095" tIns="47547" rIns="95095" bIns="47547"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rtl="1"/>
            <a:r>
              <a:rPr lang="fr-FR" sz="3600" dirty="0"/>
              <a:t>- </a:t>
            </a:r>
            <a:r>
              <a:rPr lang="ar-DZ" sz="3600" dirty="0"/>
              <a:t>ما هي أخلاقيات العمل وفيما تتمثل الأخلاقيات الرقمية؟</a:t>
            </a:r>
            <a:endParaRPr lang="fr-FR" sz="3600" dirty="0"/>
          </a:p>
        </p:txBody>
      </p:sp>
    </p:spTree>
    <p:extLst>
      <p:ext uri="{BB962C8B-B14F-4D97-AF65-F5344CB8AC3E}">
        <p14:creationId xmlns:p14="http://schemas.microsoft.com/office/powerpoint/2010/main" val="165625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مجموعة 27"/>
          <p:cNvGrpSpPr/>
          <p:nvPr/>
        </p:nvGrpSpPr>
        <p:grpSpPr>
          <a:xfrm rot="10409000">
            <a:off x="8303753" y="4360162"/>
            <a:ext cx="645641" cy="543697"/>
            <a:chOff x="160638" y="210754"/>
            <a:chExt cx="860855" cy="724929"/>
          </a:xfrm>
          <a:solidFill>
            <a:srgbClr val="381460">
              <a:alpha val="19000"/>
            </a:srgbClr>
          </a:solidFill>
        </p:grpSpPr>
        <p:sp>
          <p:nvSpPr>
            <p:cNvPr id="5" name="شكل بيضاوي 28"/>
            <p:cNvSpPr/>
            <p:nvPr/>
          </p:nvSpPr>
          <p:spPr>
            <a:xfrm>
              <a:off x="160638" y="210754"/>
              <a:ext cx="247135" cy="247135"/>
            </a:xfrm>
            <a:prstGeom prst="ellipse">
              <a:avLst/>
            </a:prstGeom>
            <a:grpFill/>
            <a:ln w="12700" cap="flat" cmpd="sng" algn="ctr">
              <a:noFill/>
              <a:prstDash val="solid"/>
              <a:miter lim="800000"/>
            </a:ln>
            <a:effectLst/>
          </p:spPr>
          <p:txBody>
            <a:bodyPr rtlCol="1" anchor="ctr"/>
            <a:lstStyle/>
            <a:p>
              <a:pPr algn="ctr" rtl="1">
                <a:defRPr/>
              </a:pPr>
              <a:endParaRPr lang="en-US" kern="0">
                <a:solidFill>
                  <a:prstClr val="white"/>
                </a:solidFill>
                <a:latin typeface="Calibri" panose="020F0502020204030204"/>
                <a:cs typeface="JF Flat"/>
              </a:endParaRPr>
            </a:p>
          </p:txBody>
        </p:sp>
        <p:sp>
          <p:nvSpPr>
            <p:cNvPr id="6" name="شكل بيضاوي 29"/>
            <p:cNvSpPr/>
            <p:nvPr/>
          </p:nvSpPr>
          <p:spPr>
            <a:xfrm>
              <a:off x="543698" y="218991"/>
              <a:ext cx="477795" cy="477795"/>
            </a:xfrm>
            <a:prstGeom prst="ellipse">
              <a:avLst/>
            </a:prstGeom>
            <a:grpFill/>
            <a:ln w="12700" cap="flat" cmpd="sng" algn="ctr">
              <a:noFill/>
              <a:prstDash val="solid"/>
              <a:miter lim="800000"/>
            </a:ln>
            <a:effectLst/>
          </p:spPr>
          <p:txBody>
            <a:bodyPr rtlCol="1" anchor="ctr"/>
            <a:lstStyle/>
            <a:p>
              <a:pPr algn="ctr" rtl="1">
                <a:defRPr/>
              </a:pPr>
              <a:endParaRPr lang="en-US" kern="0">
                <a:solidFill>
                  <a:prstClr val="white"/>
                </a:solidFill>
                <a:latin typeface="Calibri" panose="020F0502020204030204"/>
                <a:cs typeface="JF Flat"/>
              </a:endParaRPr>
            </a:p>
          </p:txBody>
        </p:sp>
        <p:sp>
          <p:nvSpPr>
            <p:cNvPr id="7" name="شكل بيضاوي 30"/>
            <p:cNvSpPr/>
            <p:nvPr/>
          </p:nvSpPr>
          <p:spPr>
            <a:xfrm>
              <a:off x="160639" y="552623"/>
              <a:ext cx="383060" cy="383060"/>
            </a:xfrm>
            <a:prstGeom prst="ellipse">
              <a:avLst/>
            </a:prstGeom>
            <a:grpFill/>
            <a:ln w="12700" cap="flat" cmpd="sng" algn="ctr">
              <a:noFill/>
              <a:prstDash val="solid"/>
              <a:miter lim="800000"/>
            </a:ln>
            <a:effectLst/>
          </p:spPr>
          <p:txBody>
            <a:bodyPr rtlCol="1" anchor="ctr"/>
            <a:lstStyle/>
            <a:p>
              <a:pPr algn="ctr" rtl="1">
                <a:defRPr/>
              </a:pPr>
              <a:endParaRPr lang="en-US" kern="0">
                <a:solidFill>
                  <a:prstClr val="white"/>
                </a:solidFill>
                <a:latin typeface="Calibri" panose="020F0502020204030204"/>
                <a:cs typeface="JF Flat"/>
              </a:endParaRPr>
            </a:p>
          </p:txBody>
        </p:sp>
      </p:grpSp>
      <p:grpSp>
        <p:nvGrpSpPr>
          <p:cNvPr id="12" name="مجموعة 12"/>
          <p:cNvGrpSpPr/>
          <p:nvPr/>
        </p:nvGrpSpPr>
        <p:grpSpPr>
          <a:xfrm rot="10800000">
            <a:off x="-1" y="0"/>
            <a:ext cx="7893170" cy="594360"/>
            <a:chOff x="7248144" y="451104"/>
            <a:chExt cx="4943856" cy="792480"/>
          </a:xfrm>
          <a:solidFill>
            <a:schemeClr val="accent1">
              <a:lumMod val="75000"/>
            </a:schemeClr>
          </a:solidFill>
        </p:grpSpPr>
        <p:sp>
          <p:nvSpPr>
            <p:cNvPr id="13" name="مستطيل 13"/>
            <p:cNvSpPr/>
            <p:nvPr userDrawn="1"/>
          </p:nvSpPr>
          <p:spPr>
            <a:xfrm>
              <a:off x="7644384" y="451104"/>
              <a:ext cx="4547616" cy="792480"/>
            </a:xfrm>
            <a:prstGeom prst="rect">
              <a:avLst/>
            </a:prstGeom>
            <a:grpFill/>
            <a:ln w="12700" cap="flat" cmpd="sng" algn="ctr">
              <a:noFill/>
              <a:prstDash val="solid"/>
              <a:miter lim="800000"/>
            </a:ln>
            <a:effectLst/>
          </p:spPr>
          <p:txBody>
            <a:bodyPr rtlCol="1" anchor="ctr"/>
            <a:lstStyle/>
            <a:p>
              <a:pPr algn="ctr" rtl="1">
                <a:defRPr/>
              </a:pPr>
              <a:endParaRPr lang="en-US" kern="0">
                <a:solidFill>
                  <a:prstClr val="white"/>
                </a:solidFill>
                <a:latin typeface="Calibri" panose="020F0502020204030204"/>
                <a:cs typeface="JF Flat"/>
              </a:endParaRPr>
            </a:p>
          </p:txBody>
        </p:sp>
        <p:sp>
          <p:nvSpPr>
            <p:cNvPr id="14" name="شكل بيضاوي 14"/>
            <p:cNvSpPr/>
            <p:nvPr userDrawn="1"/>
          </p:nvSpPr>
          <p:spPr>
            <a:xfrm>
              <a:off x="7248144" y="451104"/>
              <a:ext cx="792480" cy="792480"/>
            </a:xfrm>
            <a:prstGeom prst="ellipse">
              <a:avLst/>
            </a:prstGeom>
            <a:grpFill/>
            <a:ln w="12700" cap="flat" cmpd="sng" algn="ctr">
              <a:noFill/>
              <a:prstDash val="solid"/>
              <a:miter lim="800000"/>
            </a:ln>
            <a:effectLst/>
          </p:spPr>
          <p:txBody>
            <a:bodyPr rtlCol="1" anchor="ctr"/>
            <a:lstStyle/>
            <a:p>
              <a:pPr algn="ctr" rtl="1">
                <a:defRPr/>
              </a:pPr>
              <a:endParaRPr lang="en-US" kern="0">
                <a:solidFill>
                  <a:prstClr val="white"/>
                </a:solidFill>
                <a:latin typeface="Calibri" panose="020F0502020204030204"/>
                <a:cs typeface="JF Flat"/>
              </a:endParaRPr>
            </a:p>
          </p:txBody>
        </p:sp>
      </p:grpSp>
      <p:sp>
        <p:nvSpPr>
          <p:cNvPr id="18" name="مربع نص 15"/>
          <p:cNvSpPr txBox="1"/>
          <p:nvPr/>
        </p:nvSpPr>
        <p:spPr>
          <a:xfrm>
            <a:off x="84021" y="-18809"/>
            <a:ext cx="7487874" cy="718351"/>
          </a:xfrm>
          <a:prstGeom prst="rect">
            <a:avLst/>
          </a:prstGeom>
          <a:noFill/>
        </p:spPr>
        <p:txBody>
          <a:bodyPr wrap="square" lIns="71323" tIns="35662" rIns="71323" bIns="35662" rtlCol="1">
            <a:spAutoFit/>
          </a:bodyPr>
          <a:lstStyle/>
          <a:p>
            <a:pPr algn="ctr" rtl="1"/>
            <a:r>
              <a:rPr lang="ar-DZ" sz="4200" b="1" dirty="0">
                <a:solidFill>
                  <a:prstClr val="white"/>
                </a:solidFill>
                <a:latin typeface="JF Flat" panose="020B0604020202020204" charset="-78"/>
              </a:rPr>
              <a:t>المبحث الأول: ماهية أخلاقيات العمل</a:t>
            </a:r>
            <a:endParaRPr lang="en-US" sz="4200" b="1" dirty="0">
              <a:solidFill>
                <a:prstClr val="white"/>
              </a:solidFill>
              <a:latin typeface="JF Flat" panose="020B0604020202020204" charset="-78"/>
            </a:endParaRPr>
          </a:p>
        </p:txBody>
      </p:sp>
      <p:sp>
        <p:nvSpPr>
          <p:cNvPr id="25" name="Google Shape;4003;p44"/>
          <p:cNvSpPr/>
          <p:nvPr/>
        </p:nvSpPr>
        <p:spPr>
          <a:xfrm>
            <a:off x="2" y="4192438"/>
            <a:ext cx="1022231" cy="938544"/>
          </a:xfrm>
          <a:custGeom>
            <a:avLst/>
            <a:gdLst/>
            <a:ahLst/>
            <a:cxnLst/>
            <a:rect l="l" t="t" r="r" b="b"/>
            <a:pathLst>
              <a:path w="17168" h="19273" extrusionOk="0">
                <a:moveTo>
                  <a:pt x="15361" y="1130"/>
                </a:moveTo>
                <a:cubicBezTo>
                  <a:pt x="15671" y="1130"/>
                  <a:pt x="15924" y="1382"/>
                  <a:pt x="15924" y="1696"/>
                </a:cubicBezTo>
                <a:cubicBezTo>
                  <a:pt x="15924" y="2006"/>
                  <a:pt x="15671" y="2259"/>
                  <a:pt x="15361" y="2259"/>
                </a:cubicBezTo>
                <a:lnTo>
                  <a:pt x="1810" y="2259"/>
                </a:lnTo>
                <a:cubicBezTo>
                  <a:pt x="1497" y="2259"/>
                  <a:pt x="1244" y="2006"/>
                  <a:pt x="1244" y="1696"/>
                </a:cubicBezTo>
                <a:cubicBezTo>
                  <a:pt x="1244" y="1382"/>
                  <a:pt x="1497" y="1130"/>
                  <a:pt x="1810" y="1130"/>
                </a:cubicBezTo>
                <a:close/>
                <a:moveTo>
                  <a:pt x="15361" y="11332"/>
                </a:moveTo>
                <a:cubicBezTo>
                  <a:pt x="15671" y="11332"/>
                  <a:pt x="15924" y="11582"/>
                  <a:pt x="15924" y="11895"/>
                </a:cubicBezTo>
                <a:cubicBezTo>
                  <a:pt x="15924" y="12208"/>
                  <a:pt x="15671" y="12461"/>
                  <a:pt x="15361" y="12461"/>
                </a:cubicBezTo>
                <a:lnTo>
                  <a:pt x="1810" y="12461"/>
                </a:lnTo>
                <a:cubicBezTo>
                  <a:pt x="1497" y="12461"/>
                  <a:pt x="1244" y="12208"/>
                  <a:pt x="1244" y="11895"/>
                </a:cubicBezTo>
                <a:cubicBezTo>
                  <a:pt x="1244" y="11582"/>
                  <a:pt x="1497" y="11332"/>
                  <a:pt x="1810" y="11332"/>
                </a:cubicBezTo>
                <a:close/>
                <a:moveTo>
                  <a:pt x="1804" y="0"/>
                </a:moveTo>
                <a:cubicBezTo>
                  <a:pt x="982" y="0"/>
                  <a:pt x="277" y="593"/>
                  <a:pt x="139" y="1404"/>
                </a:cubicBezTo>
                <a:cubicBezTo>
                  <a:pt x="1" y="2217"/>
                  <a:pt x="467" y="3012"/>
                  <a:pt x="1244" y="3286"/>
                </a:cubicBezTo>
                <a:lnTo>
                  <a:pt x="1244" y="10305"/>
                </a:lnTo>
                <a:cubicBezTo>
                  <a:pt x="570" y="10543"/>
                  <a:pt x="118" y="11178"/>
                  <a:pt x="115" y="11895"/>
                </a:cubicBezTo>
                <a:cubicBezTo>
                  <a:pt x="115" y="12831"/>
                  <a:pt x="874" y="13587"/>
                  <a:pt x="1810" y="13590"/>
                </a:cubicBezTo>
                <a:lnTo>
                  <a:pt x="6752" y="13590"/>
                </a:lnTo>
                <a:lnTo>
                  <a:pt x="2518" y="18333"/>
                </a:lnTo>
                <a:cubicBezTo>
                  <a:pt x="2316" y="18565"/>
                  <a:pt x="2337" y="18914"/>
                  <a:pt x="2566" y="19122"/>
                </a:cubicBezTo>
                <a:cubicBezTo>
                  <a:pt x="2674" y="19218"/>
                  <a:pt x="2809" y="19266"/>
                  <a:pt x="2943" y="19266"/>
                </a:cubicBezTo>
                <a:cubicBezTo>
                  <a:pt x="3095" y="19266"/>
                  <a:pt x="3247" y="19205"/>
                  <a:pt x="3358" y="19086"/>
                </a:cubicBezTo>
                <a:lnTo>
                  <a:pt x="8020" y="13867"/>
                </a:lnTo>
                <a:lnTo>
                  <a:pt x="8020" y="18709"/>
                </a:lnTo>
                <a:cubicBezTo>
                  <a:pt x="8020" y="19019"/>
                  <a:pt x="8273" y="19272"/>
                  <a:pt x="8586" y="19272"/>
                </a:cubicBezTo>
                <a:cubicBezTo>
                  <a:pt x="8896" y="19272"/>
                  <a:pt x="9149" y="19019"/>
                  <a:pt x="9149" y="18709"/>
                </a:cubicBezTo>
                <a:lnTo>
                  <a:pt x="9149" y="13867"/>
                </a:lnTo>
                <a:lnTo>
                  <a:pt x="13810" y="19086"/>
                </a:lnTo>
                <a:cubicBezTo>
                  <a:pt x="13922" y="19203"/>
                  <a:pt x="14072" y="19263"/>
                  <a:pt x="14224" y="19263"/>
                </a:cubicBezTo>
                <a:cubicBezTo>
                  <a:pt x="14359" y="19263"/>
                  <a:pt x="14494" y="19215"/>
                  <a:pt x="14602" y="19119"/>
                </a:cubicBezTo>
                <a:cubicBezTo>
                  <a:pt x="14831" y="18914"/>
                  <a:pt x="14852" y="18562"/>
                  <a:pt x="14650" y="18330"/>
                </a:cubicBezTo>
                <a:lnTo>
                  <a:pt x="10417" y="13590"/>
                </a:lnTo>
                <a:lnTo>
                  <a:pt x="15361" y="13590"/>
                </a:lnTo>
                <a:cubicBezTo>
                  <a:pt x="16183" y="13590"/>
                  <a:pt x="16891" y="12997"/>
                  <a:pt x="17029" y="12184"/>
                </a:cubicBezTo>
                <a:cubicBezTo>
                  <a:pt x="17168" y="11374"/>
                  <a:pt x="16701" y="10579"/>
                  <a:pt x="15924" y="10305"/>
                </a:cubicBezTo>
                <a:lnTo>
                  <a:pt x="15924" y="3286"/>
                </a:lnTo>
                <a:cubicBezTo>
                  <a:pt x="16701" y="3012"/>
                  <a:pt x="17168" y="2217"/>
                  <a:pt x="17029" y="1404"/>
                </a:cubicBezTo>
                <a:cubicBezTo>
                  <a:pt x="16891" y="593"/>
                  <a:pt x="16187" y="0"/>
                  <a:pt x="15367" y="0"/>
                </a:cubicBezTo>
                <a:cubicBezTo>
                  <a:pt x="15365" y="0"/>
                  <a:pt x="15363" y="0"/>
                  <a:pt x="15361" y="0"/>
                </a:cubicBezTo>
                <a:lnTo>
                  <a:pt x="1810" y="0"/>
                </a:lnTo>
                <a:cubicBezTo>
                  <a:pt x="1808" y="0"/>
                  <a:pt x="1806" y="0"/>
                  <a:pt x="1804" y="0"/>
                </a:cubicBezTo>
                <a:close/>
              </a:path>
            </a:pathLst>
          </a:custGeom>
          <a:solidFill>
            <a:srgbClr val="381460"/>
          </a:solidFill>
          <a:ln>
            <a:noFill/>
          </a:ln>
        </p:spPr>
        <p:txBody>
          <a:bodyPr spcFirstLastPara="1" wrap="square" lIns="71312" tIns="71312" rIns="71312" bIns="71312" anchor="ctr" anchorCtr="0">
            <a:noAutofit/>
          </a:bodyPr>
          <a:lstStyle/>
          <a:p>
            <a:endParaRPr sz="1100">
              <a:solidFill>
                <a:srgbClr val="435D74"/>
              </a:solidFill>
              <a:cs typeface="JF Flat"/>
            </a:endParaRPr>
          </a:p>
        </p:txBody>
      </p:sp>
      <p:grpSp>
        <p:nvGrpSpPr>
          <p:cNvPr id="23" name="مجموعة 64"/>
          <p:cNvGrpSpPr/>
          <p:nvPr/>
        </p:nvGrpSpPr>
        <p:grpSpPr>
          <a:xfrm>
            <a:off x="227172" y="3301842"/>
            <a:ext cx="5235893" cy="674846"/>
            <a:chOff x="5321004" y="1549279"/>
            <a:chExt cx="4708269" cy="900000"/>
          </a:xfrm>
        </p:grpSpPr>
        <p:grpSp>
          <p:nvGrpSpPr>
            <p:cNvPr id="28" name="مجموعة 34"/>
            <p:cNvGrpSpPr/>
            <p:nvPr/>
          </p:nvGrpSpPr>
          <p:grpSpPr>
            <a:xfrm>
              <a:off x="5321004" y="1549279"/>
              <a:ext cx="4708269" cy="900000"/>
              <a:chOff x="5321004" y="1549279"/>
              <a:chExt cx="4708269" cy="900000"/>
            </a:xfrm>
          </p:grpSpPr>
          <p:sp>
            <p:nvSpPr>
              <p:cNvPr id="33" name="مستطيل 28"/>
              <p:cNvSpPr/>
              <p:nvPr/>
            </p:nvSpPr>
            <p:spPr>
              <a:xfrm>
                <a:off x="6221004" y="1549279"/>
                <a:ext cx="3660949" cy="900000"/>
              </a:xfrm>
              <a:prstGeom prst="rect">
                <a:avLst/>
              </a:prstGeom>
              <a:solidFill>
                <a:sysClr val="window" lastClr="FFFFFF">
                  <a:lumMod val="95000"/>
                </a:sysClr>
              </a:solidFill>
              <a:ln w="12700" cap="flat" cmpd="sng" algn="ctr">
                <a:noFill/>
                <a:prstDash val="solid"/>
                <a:miter lim="800000"/>
              </a:ln>
              <a:effectLst/>
            </p:spPr>
            <p:txBody>
              <a:bodyPr rtlCol="0" anchor="ctr"/>
              <a:lstStyle/>
              <a:p>
                <a:pPr algn="ctr" rtl="1">
                  <a:defRPr/>
                </a:pPr>
                <a:endParaRPr lang="fr-FR" kern="0">
                  <a:solidFill>
                    <a:prstClr val="white"/>
                  </a:solidFill>
                  <a:latin typeface="Calibri" panose="020F0502020204030204"/>
                </a:endParaRPr>
              </a:p>
            </p:txBody>
          </p:sp>
          <p:sp>
            <p:nvSpPr>
              <p:cNvPr id="34" name="شكل حر: شكل 29"/>
              <p:cNvSpPr/>
              <p:nvPr/>
            </p:nvSpPr>
            <p:spPr>
              <a:xfrm>
                <a:off x="6221004" y="1549279"/>
                <a:ext cx="900000" cy="900000"/>
              </a:xfrm>
              <a:custGeom>
                <a:avLst/>
                <a:gdLst>
                  <a:gd name="connsiteX0" fmla="*/ 0 w 900000"/>
                  <a:gd name="connsiteY0" fmla="*/ 0 h 900000"/>
                  <a:gd name="connsiteX1" fmla="*/ 900000 w 900000"/>
                  <a:gd name="connsiteY1" fmla="*/ 0 h 900000"/>
                  <a:gd name="connsiteX2" fmla="*/ 0 w 900000"/>
                  <a:gd name="connsiteY2" fmla="*/ 900000 h 900000"/>
                </a:gdLst>
                <a:ahLst/>
                <a:cxnLst>
                  <a:cxn ang="0">
                    <a:pos x="connsiteX0" y="connsiteY0"/>
                  </a:cxn>
                  <a:cxn ang="0">
                    <a:pos x="connsiteX1" y="connsiteY1"/>
                  </a:cxn>
                  <a:cxn ang="0">
                    <a:pos x="connsiteX2" y="connsiteY2"/>
                  </a:cxn>
                </a:cxnLst>
                <a:rect l="l" t="t" r="r" b="b"/>
                <a:pathLst>
                  <a:path w="900000" h="900000">
                    <a:moveTo>
                      <a:pt x="0" y="0"/>
                    </a:moveTo>
                    <a:lnTo>
                      <a:pt x="900000" y="0"/>
                    </a:lnTo>
                    <a:cubicBezTo>
                      <a:pt x="900000" y="497056"/>
                      <a:pt x="497056" y="900000"/>
                      <a:pt x="0" y="900000"/>
                    </a:cubicBezTo>
                    <a:close/>
                  </a:path>
                </a:pathLst>
              </a:custGeom>
              <a:solidFill>
                <a:srgbClr val="002AA2"/>
              </a:solidFill>
              <a:ln w="12700" cap="flat" cmpd="sng" algn="ctr">
                <a:noFill/>
                <a:prstDash val="solid"/>
                <a:miter lim="800000"/>
              </a:ln>
              <a:effectLst/>
            </p:spPr>
            <p:txBody>
              <a:bodyPr wrap="square" rtlCol="0" anchor="ctr">
                <a:noAutofit/>
              </a:bodyPr>
              <a:lstStyle/>
              <a:p>
                <a:pPr algn="ctr" rtl="1">
                  <a:defRPr/>
                </a:pPr>
                <a:endParaRPr lang="fr-FR" kern="0">
                  <a:solidFill>
                    <a:prstClr val="white"/>
                  </a:solidFill>
                  <a:latin typeface="Calibri" panose="020F0502020204030204"/>
                </a:endParaRPr>
              </a:p>
            </p:txBody>
          </p:sp>
          <p:sp>
            <p:nvSpPr>
              <p:cNvPr id="35" name="شكل حر: شكل 30"/>
              <p:cNvSpPr/>
              <p:nvPr/>
            </p:nvSpPr>
            <p:spPr>
              <a:xfrm flipH="1" flipV="1">
                <a:off x="5321004" y="1549279"/>
                <a:ext cx="900000" cy="900000"/>
              </a:xfrm>
              <a:custGeom>
                <a:avLst/>
                <a:gdLst>
                  <a:gd name="connsiteX0" fmla="*/ 0 w 900000"/>
                  <a:gd name="connsiteY0" fmla="*/ 0 h 900000"/>
                  <a:gd name="connsiteX1" fmla="*/ 900000 w 900000"/>
                  <a:gd name="connsiteY1" fmla="*/ 0 h 900000"/>
                  <a:gd name="connsiteX2" fmla="*/ 0 w 900000"/>
                  <a:gd name="connsiteY2" fmla="*/ 900000 h 900000"/>
                </a:gdLst>
                <a:ahLst/>
                <a:cxnLst>
                  <a:cxn ang="0">
                    <a:pos x="connsiteX0" y="connsiteY0"/>
                  </a:cxn>
                  <a:cxn ang="0">
                    <a:pos x="connsiteX1" y="connsiteY1"/>
                  </a:cxn>
                  <a:cxn ang="0">
                    <a:pos x="connsiteX2" y="connsiteY2"/>
                  </a:cxn>
                </a:cxnLst>
                <a:rect l="l" t="t" r="r" b="b"/>
                <a:pathLst>
                  <a:path w="900000" h="900000">
                    <a:moveTo>
                      <a:pt x="0" y="0"/>
                    </a:moveTo>
                    <a:lnTo>
                      <a:pt x="900000" y="0"/>
                    </a:lnTo>
                    <a:cubicBezTo>
                      <a:pt x="900000" y="497056"/>
                      <a:pt x="497056" y="900000"/>
                      <a:pt x="0" y="900000"/>
                    </a:cubicBezTo>
                    <a:close/>
                  </a:path>
                </a:pathLst>
              </a:custGeom>
              <a:solidFill>
                <a:srgbClr val="0F4DFF"/>
              </a:solidFill>
              <a:ln w="12700" cap="flat" cmpd="sng" algn="ctr">
                <a:noFill/>
                <a:prstDash val="solid"/>
                <a:miter lim="800000"/>
              </a:ln>
              <a:effectLst/>
            </p:spPr>
            <p:txBody>
              <a:bodyPr wrap="square" rtlCol="0" anchor="ctr">
                <a:noAutofit/>
              </a:bodyPr>
              <a:lstStyle/>
              <a:p>
                <a:pPr algn="ctr" rtl="1">
                  <a:defRPr/>
                </a:pPr>
                <a:endParaRPr lang="fr-FR" kern="0">
                  <a:solidFill>
                    <a:prstClr val="white"/>
                  </a:solidFill>
                  <a:latin typeface="Calibri" panose="020F0502020204030204"/>
                </a:endParaRPr>
              </a:p>
            </p:txBody>
          </p:sp>
          <p:sp>
            <p:nvSpPr>
              <p:cNvPr id="36" name="مستطيل 31"/>
              <p:cNvSpPr/>
              <p:nvPr/>
            </p:nvSpPr>
            <p:spPr>
              <a:xfrm>
                <a:off x="9876873" y="1549279"/>
                <a:ext cx="152400" cy="900000"/>
              </a:xfrm>
              <a:prstGeom prst="rect">
                <a:avLst/>
              </a:prstGeom>
              <a:solidFill>
                <a:srgbClr val="0F4DFF"/>
              </a:solidFill>
              <a:ln w="12700" cap="flat" cmpd="sng" algn="ctr">
                <a:noFill/>
                <a:prstDash val="solid"/>
                <a:miter lim="800000"/>
              </a:ln>
              <a:effectLst/>
            </p:spPr>
            <p:txBody>
              <a:bodyPr rtlCol="0" anchor="ctr"/>
              <a:lstStyle/>
              <a:p>
                <a:pPr algn="ctr" rtl="1">
                  <a:defRPr/>
                </a:pPr>
                <a:endParaRPr lang="fr-FR" kern="0">
                  <a:solidFill>
                    <a:prstClr val="white"/>
                  </a:solidFill>
                  <a:latin typeface="Calibri" panose="020F0502020204030204"/>
                </a:endParaRPr>
              </a:p>
            </p:txBody>
          </p:sp>
        </p:grpSp>
        <p:sp>
          <p:nvSpPr>
            <p:cNvPr id="29" name="مربع نص 47"/>
            <p:cNvSpPr txBox="1"/>
            <p:nvPr/>
          </p:nvSpPr>
          <p:spPr>
            <a:xfrm>
              <a:off x="7015400" y="1727992"/>
              <a:ext cx="2866553" cy="513078"/>
            </a:xfrm>
            <a:prstGeom prst="rect">
              <a:avLst/>
            </a:prstGeom>
            <a:noFill/>
          </p:spPr>
          <p:txBody>
            <a:bodyPr wrap="square" rtlCol="0">
              <a:spAutoFit/>
            </a:bodyPr>
            <a:lstStyle/>
            <a:p>
              <a:pPr algn="ctr" rtl="1">
                <a:defRPr/>
              </a:pPr>
              <a:r>
                <a:rPr lang="ar-MA" sz="1900" b="1" kern="0" dirty="0">
                  <a:solidFill>
                    <a:srgbClr val="002AA2"/>
                  </a:solidFill>
                  <a:cs typeface="Calibri" panose="020F0502020204030204" pitchFamily="34" charset="0"/>
                </a:rPr>
                <a:t>ال</a:t>
              </a:r>
              <a:r>
                <a:rPr lang="ar-DZ" sz="1900" b="1" kern="0" dirty="0">
                  <a:solidFill>
                    <a:srgbClr val="002AA2"/>
                  </a:solidFill>
                  <a:cs typeface="Calibri" panose="020F0502020204030204" pitchFamily="34" charset="0"/>
                </a:rPr>
                <a:t>مطلب الرابع</a:t>
              </a:r>
              <a:r>
                <a:rPr lang="ar-DZ" sz="1900" b="1" kern="0" dirty="0">
                  <a:cs typeface="Calibri" panose="020F0502020204030204" pitchFamily="34" charset="0"/>
                </a:rPr>
                <a:t>: مصادر أخلاقيات العمل</a:t>
              </a:r>
              <a:endParaRPr lang="fr-FR" altLang="ar-DZ" sz="1900" b="1" kern="0" dirty="0">
                <a:cs typeface="Calibri" panose="020F0502020204030204" pitchFamily="34" charset="0"/>
              </a:endParaRPr>
            </a:p>
          </p:txBody>
        </p:sp>
        <p:sp>
          <p:nvSpPr>
            <p:cNvPr id="31" name="مربع نص 53"/>
            <p:cNvSpPr txBox="1"/>
            <p:nvPr/>
          </p:nvSpPr>
          <p:spPr>
            <a:xfrm>
              <a:off x="5550136" y="1775199"/>
              <a:ext cx="522514" cy="513078"/>
            </a:xfrm>
            <a:prstGeom prst="rect">
              <a:avLst/>
            </a:prstGeom>
            <a:noFill/>
          </p:spPr>
          <p:txBody>
            <a:bodyPr wrap="square" rtlCol="0">
              <a:spAutoFit/>
            </a:bodyPr>
            <a:lstStyle/>
            <a:p>
              <a:pPr algn="ctr" rtl="1">
                <a:defRPr/>
              </a:pPr>
              <a:r>
                <a:rPr lang="ar-DZ" sz="1900" b="1" kern="0" dirty="0">
                  <a:solidFill>
                    <a:prstClr val="white"/>
                  </a:solidFill>
                  <a:cs typeface="Calibri" panose="020F0502020204030204" pitchFamily="34" charset="0"/>
                </a:rPr>
                <a:t>04</a:t>
              </a:r>
              <a:endParaRPr lang="fr-FR" sz="1900" b="1" kern="0" dirty="0">
                <a:solidFill>
                  <a:prstClr val="white"/>
                </a:solidFill>
                <a:cs typeface="Calibri" panose="020F0502020204030204" pitchFamily="34" charset="0"/>
              </a:endParaRPr>
            </a:p>
          </p:txBody>
        </p:sp>
        <p:pic>
          <p:nvPicPr>
            <p:cNvPr id="32" name="رسم 55" descr="مركز الهدف"/>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03391" y="1649232"/>
              <a:ext cx="549272" cy="549272"/>
            </a:xfrm>
            <a:prstGeom prst="rect">
              <a:avLst/>
            </a:prstGeom>
          </p:spPr>
        </p:pic>
      </p:grpSp>
      <p:grpSp>
        <p:nvGrpSpPr>
          <p:cNvPr id="37" name="مجموعة 65"/>
          <p:cNvGrpSpPr/>
          <p:nvPr/>
        </p:nvGrpSpPr>
        <p:grpSpPr>
          <a:xfrm>
            <a:off x="988695" y="2558821"/>
            <a:ext cx="5538788" cy="675087"/>
            <a:chOff x="4429319" y="2449279"/>
            <a:chExt cx="4708269" cy="900000"/>
          </a:xfrm>
        </p:grpSpPr>
        <p:grpSp>
          <p:nvGrpSpPr>
            <p:cNvPr id="38" name="مجموعة 35"/>
            <p:cNvGrpSpPr/>
            <p:nvPr/>
          </p:nvGrpSpPr>
          <p:grpSpPr>
            <a:xfrm>
              <a:off x="4429319" y="2449279"/>
              <a:ext cx="4708269" cy="900000"/>
              <a:chOff x="4429319" y="2449279"/>
              <a:chExt cx="4708269" cy="900000"/>
            </a:xfrm>
          </p:grpSpPr>
          <p:sp>
            <p:nvSpPr>
              <p:cNvPr id="43" name="مستطيل 23"/>
              <p:cNvSpPr/>
              <p:nvPr/>
            </p:nvSpPr>
            <p:spPr>
              <a:xfrm>
                <a:off x="5329319" y="2449279"/>
                <a:ext cx="3660949" cy="900000"/>
              </a:xfrm>
              <a:prstGeom prst="rect">
                <a:avLst/>
              </a:prstGeom>
              <a:solidFill>
                <a:sysClr val="window" lastClr="FFFFFF">
                  <a:lumMod val="95000"/>
                </a:sysClr>
              </a:solidFill>
              <a:ln w="12700" cap="flat" cmpd="sng" algn="ctr">
                <a:noFill/>
                <a:prstDash val="solid"/>
                <a:miter lim="800000"/>
              </a:ln>
              <a:effectLst/>
            </p:spPr>
            <p:txBody>
              <a:bodyPr rtlCol="0" anchor="ctr"/>
              <a:lstStyle/>
              <a:p>
                <a:pPr algn="ctr" rtl="1">
                  <a:defRPr/>
                </a:pPr>
                <a:endParaRPr lang="fr-FR" kern="0">
                  <a:solidFill>
                    <a:prstClr val="white"/>
                  </a:solidFill>
                  <a:latin typeface="Calibri" panose="020F0502020204030204"/>
                </a:endParaRPr>
              </a:p>
            </p:txBody>
          </p:sp>
          <p:sp>
            <p:nvSpPr>
              <p:cNvPr id="44" name="شكل حر: شكل 24"/>
              <p:cNvSpPr/>
              <p:nvPr/>
            </p:nvSpPr>
            <p:spPr>
              <a:xfrm>
                <a:off x="5329319" y="2449279"/>
                <a:ext cx="900000" cy="900000"/>
              </a:xfrm>
              <a:custGeom>
                <a:avLst/>
                <a:gdLst>
                  <a:gd name="connsiteX0" fmla="*/ 0 w 900000"/>
                  <a:gd name="connsiteY0" fmla="*/ 0 h 900000"/>
                  <a:gd name="connsiteX1" fmla="*/ 900000 w 900000"/>
                  <a:gd name="connsiteY1" fmla="*/ 0 h 900000"/>
                  <a:gd name="connsiteX2" fmla="*/ 0 w 900000"/>
                  <a:gd name="connsiteY2" fmla="*/ 900000 h 900000"/>
                </a:gdLst>
                <a:ahLst/>
                <a:cxnLst>
                  <a:cxn ang="0">
                    <a:pos x="connsiteX0" y="connsiteY0"/>
                  </a:cxn>
                  <a:cxn ang="0">
                    <a:pos x="connsiteX1" y="connsiteY1"/>
                  </a:cxn>
                  <a:cxn ang="0">
                    <a:pos x="connsiteX2" y="connsiteY2"/>
                  </a:cxn>
                </a:cxnLst>
                <a:rect l="l" t="t" r="r" b="b"/>
                <a:pathLst>
                  <a:path w="900000" h="900000">
                    <a:moveTo>
                      <a:pt x="0" y="0"/>
                    </a:moveTo>
                    <a:lnTo>
                      <a:pt x="900000" y="0"/>
                    </a:lnTo>
                    <a:cubicBezTo>
                      <a:pt x="900000" y="497056"/>
                      <a:pt x="497056" y="900000"/>
                      <a:pt x="0" y="900000"/>
                    </a:cubicBezTo>
                    <a:close/>
                  </a:path>
                </a:pathLst>
              </a:custGeom>
              <a:solidFill>
                <a:srgbClr val="00960E"/>
              </a:solidFill>
              <a:ln w="12700" cap="flat" cmpd="sng" algn="ctr">
                <a:noFill/>
                <a:prstDash val="solid"/>
                <a:miter lim="800000"/>
              </a:ln>
              <a:effectLst/>
            </p:spPr>
            <p:txBody>
              <a:bodyPr wrap="square" rtlCol="0" anchor="ctr">
                <a:noAutofit/>
              </a:bodyPr>
              <a:lstStyle/>
              <a:p>
                <a:pPr algn="ctr" rtl="1">
                  <a:defRPr/>
                </a:pPr>
                <a:endParaRPr lang="fr-FR" kern="0">
                  <a:solidFill>
                    <a:prstClr val="white"/>
                  </a:solidFill>
                  <a:latin typeface="Calibri" panose="020F0502020204030204"/>
                </a:endParaRPr>
              </a:p>
            </p:txBody>
          </p:sp>
          <p:sp>
            <p:nvSpPr>
              <p:cNvPr id="45" name="شكل حر: شكل 25"/>
              <p:cNvSpPr/>
              <p:nvPr/>
            </p:nvSpPr>
            <p:spPr>
              <a:xfrm flipH="1" flipV="1">
                <a:off x="4429319" y="2449279"/>
                <a:ext cx="900000" cy="900000"/>
              </a:xfrm>
              <a:custGeom>
                <a:avLst/>
                <a:gdLst>
                  <a:gd name="connsiteX0" fmla="*/ 0 w 900000"/>
                  <a:gd name="connsiteY0" fmla="*/ 0 h 900000"/>
                  <a:gd name="connsiteX1" fmla="*/ 900000 w 900000"/>
                  <a:gd name="connsiteY1" fmla="*/ 0 h 900000"/>
                  <a:gd name="connsiteX2" fmla="*/ 0 w 900000"/>
                  <a:gd name="connsiteY2" fmla="*/ 900000 h 900000"/>
                </a:gdLst>
                <a:ahLst/>
                <a:cxnLst>
                  <a:cxn ang="0">
                    <a:pos x="connsiteX0" y="connsiteY0"/>
                  </a:cxn>
                  <a:cxn ang="0">
                    <a:pos x="connsiteX1" y="connsiteY1"/>
                  </a:cxn>
                  <a:cxn ang="0">
                    <a:pos x="connsiteX2" y="connsiteY2"/>
                  </a:cxn>
                </a:cxnLst>
                <a:rect l="l" t="t" r="r" b="b"/>
                <a:pathLst>
                  <a:path w="900000" h="900000">
                    <a:moveTo>
                      <a:pt x="0" y="0"/>
                    </a:moveTo>
                    <a:lnTo>
                      <a:pt x="900000" y="0"/>
                    </a:lnTo>
                    <a:cubicBezTo>
                      <a:pt x="900000" y="497056"/>
                      <a:pt x="497056" y="900000"/>
                      <a:pt x="0" y="900000"/>
                    </a:cubicBezTo>
                    <a:close/>
                  </a:path>
                </a:pathLst>
              </a:custGeom>
              <a:solidFill>
                <a:srgbClr val="00FE18"/>
              </a:solidFill>
              <a:ln w="12700" cap="flat" cmpd="sng" algn="ctr">
                <a:noFill/>
                <a:prstDash val="solid"/>
                <a:miter lim="800000"/>
              </a:ln>
              <a:effectLst/>
            </p:spPr>
            <p:txBody>
              <a:bodyPr wrap="square" rtlCol="0" anchor="ctr">
                <a:noAutofit/>
              </a:bodyPr>
              <a:lstStyle/>
              <a:p>
                <a:pPr algn="ctr" rtl="1">
                  <a:defRPr/>
                </a:pPr>
                <a:endParaRPr lang="fr-FR" kern="0">
                  <a:solidFill>
                    <a:prstClr val="white"/>
                  </a:solidFill>
                  <a:latin typeface="Calibri" panose="020F0502020204030204"/>
                </a:endParaRPr>
              </a:p>
            </p:txBody>
          </p:sp>
          <p:sp>
            <p:nvSpPr>
              <p:cNvPr id="46" name="مستطيل 26"/>
              <p:cNvSpPr/>
              <p:nvPr/>
            </p:nvSpPr>
            <p:spPr>
              <a:xfrm>
                <a:off x="8985188" y="2449279"/>
                <a:ext cx="152400" cy="900000"/>
              </a:xfrm>
              <a:prstGeom prst="rect">
                <a:avLst/>
              </a:prstGeom>
              <a:solidFill>
                <a:srgbClr val="00FE18"/>
              </a:solidFill>
              <a:ln w="12700" cap="flat" cmpd="sng" algn="ctr">
                <a:noFill/>
                <a:prstDash val="solid"/>
                <a:miter lim="800000"/>
              </a:ln>
              <a:effectLst/>
            </p:spPr>
            <p:txBody>
              <a:bodyPr rtlCol="0" anchor="ctr"/>
              <a:lstStyle/>
              <a:p>
                <a:pPr algn="ctr" rtl="1">
                  <a:defRPr/>
                </a:pPr>
                <a:endParaRPr lang="fr-FR" kern="0">
                  <a:solidFill>
                    <a:prstClr val="white"/>
                  </a:solidFill>
                  <a:latin typeface="Calibri" panose="020F0502020204030204"/>
                </a:endParaRPr>
              </a:p>
            </p:txBody>
          </p:sp>
        </p:grpSp>
        <p:sp>
          <p:nvSpPr>
            <p:cNvPr id="39" name="مربع نص 45"/>
            <p:cNvSpPr txBox="1"/>
            <p:nvPr/>
          </p:nvSpPr>
          <p:spPr>
            <a:xfrm>
              <a:off x="6229319" y="2600390"/>
              <a:ext cx="2675083" cy="512895"/>
            </a:xfrm>
            <a:prstGeom prst="rect">
              <a:avLst/>
            </a:prstGeom>
            <a:noFill/>
          </p:spPr>
          <p:txBody>
            <a:bodyPr wrap="square" rtlCol="0">
              <a:spAutoFit/>
            </a:bodyPr>
            <a:lstStyle/>
            <a:p>
              <a:pPr algn="ctr" rtl="1">
                <a:defRPr/>
              </a:pPr>
              <a:r>
                <a:rPr lang="ar-DZ" sz="1900" b="1" kern="0" dirty="0">
                  <a:solidFill>
                    <a:srgbClr val="15FF2B"/>
                  </a:solidFill>
                  <a:cs typeface="Calibri" panose="020F0502020204030204" pitchFamily="34" charset="0"/>
                </a:rPr>
                <a:t>المطلب الثالث: </a:t>
              </a:r>
              <a:r>
                <a:rPr lang="ar-DZ" sz="1900" b="1" kern="0" dirty="0">
                  <a:cs typeface="Calibri" panose="020F0502020204030204" pitchFamily="34" charset="0"/>
                </a:rPr>
                <a:t>مبادئ أخلاقيات العمل</a:t>
              </a:r>
              <a:endParaRPr lang="fr-FR" sz="1900" b="1" kern="0" dirty="0">
                <a:cs typeface="Calibri" panose="020F0502020204030204" pitchFamily="34" charset="0"/>
              </a:endParaRPr>
            </a:p>
          </p:txBody>
        </p:sp>
        <p:sp>
          <p:nvSpPr>
            <p:cNvPr id="41" name="مربع نص 52"/>
            <p:cNvSpPr txBox="1"/>
            <p:nvPr/>
          </p:nvSpPr>
          <p:spPr>
            <a:xfrm>
              <a:off x="4693181" y="2714613"/>
              <a:ext cx="522514" cy="512895"/>
            </a:xfrm>
            <a:prstGeom prst="rect">
              <a:avLst/>
            </a:prstGeom>
            <a:noFill/>
          </p:spPr>
          <p:txBody>
            <a:bodyPr wrap="square" rtlCol="0">
              <a:spAutoFit/>
            </a:bodyPr>
            <a:lstStyle/>
            <a:p>
              <a:pPr algn="ctr" rtl="1">
                <a:defRPr/>
              </a:pPr>
              <a:r>
                <a:rPr lang="ar-DZ" sz="1900" b="1" kern="0" dirty="0">
                  <a:solidFill>
                    <a:prstClr val="white"/>
                  </a:solidFill>
                  <a:cs typeface="Calibri" panose="020F0502020204030204" pitchFamily="34" charset="0"/>
                </a:rPr>
                <a:t>03</a:t>
              </a:r>
              <a:endParaRPr lang="fr-FR" sz="1900" b="1" kern="0" dirty="0">
                <a:solidFill>
                  <a:prstClr val="white"/>
                </a:solidFill>
                <a:cs typeface="Calibri" panose="020F0502020204030204" pitchFamily="34" charset="0"/>
              </a:endParaRPr>
            </a:p>
          </p:txBody>
        </p:sp>
        <p:pic>
          <p:nvPicPr>
            <p:cNvPr id="42" name="رسم 57" descr="الهدف"/>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68407" y="2548723"/>
              <a:ext cx="549272" cy="549272"/>
            </a:xfrm>
            <a:prstGeom prst="rect">
              <a:avLst/>
            </a:prstGeom>
          </p:spPr>
        </p:pic>
      </p:grpSp>
      <p:grpSp>
        <p:nvGrpSpPr>
          <p:cNvPr id="47" name="مجموعة 66"/>
          <p:cNvGrpSpPr/>
          <p:nvPr/>
        </p:nvGrpSpPr>
        <p:grpSpPr>
          <a:xfrm>
            <a:off x="2111448" y="1842831"/>
            <a:ext cx="5831681" cy="732546"/>
            <a:chOff x="3537634" y="3349279"/>
            <a:chExt cx="4708269" cy="977100"/>
          </a:xfrm>
        </p:grpSpPr>
        <p:grpSp>
          <p:nvGrpSpPr>
            <p:cNvPr id="48" name="مجموعة 36"/>
            <p:cNvGrpSpPr/>
            <p:nvPr/>
          </p:nvGrpSpPr>
          <p:grpSpPr>
            <a:xfrm>
              <a:off x="3537634" y="3349279"/>
              <a:ext cx="4708269" cy="900000"/>
              <a:chOff x="3537634" y="3349279"/>
              <a:chExt cx="4708269" cy="900000"/>
            </a:xfrm>
          </p:grpSpPr>
          <p:sp>
            <p:nvSpPr>
              <p:cNvPr id="53" name="مستطيل 18"/>
              <p:cNvSpPr/>
              <p:nvPr/>
            </p:nvSpPr>
            <p:spPr>
              <a:xfrm>
                <a:off x="4437634" y="3349279"/>
                <a:ext cx="3660949" cy="900000"/>
              </a:xfrm>
              <a:prstGeom prst="rect">
                <a:avLst/>
              </a:prstGeom>
              <a:solidFill>
                <a:sysClr val="window" lastClr="FFFFFF">
                  <a:lumMod val="95000"/>
                </a:sysClr>
              </a:solidFill>
              <a:ln w="12700" cap="flat" cmpd="sng" algn="ctr">
                <a:noFill/>
                <a:prstDash val="solid"/>
                <a:miter lim="800000"/>
              </a:ln>
              <a:effectLst/>
            </p:spPr>
            <p:txBody>
              <a:bodyPr rtlCol="0" anchor="ctr"/>
              <a:lstStyle/>
              <a:p>
                <a:pPr algn="ctr" rtl="1">
                  <a:defRPr/>
                </a:pPr>
                <a:endParaRPr lang="fr-FR" kern="0">
                  <a:solidFill>
                    <a:prstClr val="white"/>
                  </a:solidFill>
                  <a:latin typeface="Calibri" panose="020F0502020204030204"/>
                </a:endParaRPr>
              </a:p>
            </p:txBody>
          </p:sp>
          <p:sp>
            <p:nvSpPr>
              <p:cNvPr id="54" name="شكل حر: شكل 19"/>
              <p:cNvSpPr/>
              <p:nvPr/>
            </p:nvSpPr>
            <p:spPr>
              <a:xfrm>
                <a:off x="4437634" y="3349279"/>
                <a:ext cx="900000" cy="900000"/>
              </a:xfrm>
              <a:custGeom>
                <a:avLst/>
                <a:gdLst>
                  <a:gd name="connsiteX0" fmla="*/ 0 w 900000"/>
                  <a:gd name="connsiteY0" fmla="*/ 0 h 900000"/>
                  <a:gd name="connsiteX1" fmla="*/ 900000 w 900000"/>
                  <a:gd name="connsiteY1" fmla="*/ 0 h 900000"/>
                  <a:gd name="connsiteX2" fmla="*/ 0 w 900000"/>
                  <a:gd name="connsiteY2" fmla="*/ 900000 h 900000"/>
                </a:gdLst>
                <a:ahLst/>
                <a:cxnLst>
                  <a:cxn ang="0">
                    <a:pos x="connsiteX0" y="connsiteY0"/>
                  </a:cxn>
                  <a:cxn ang="0">
                    <a:pos x="connsiteX1" y="connsiteY1"/>
                  </a:cxn>
                  <a:cxn ang="0">
                    <a:pos x="connsiteX2" y="connsiteY2"/>
                  </a:cxn>
                </a:cxnLst>
                <a:rect l="l" t="t" r="r" b="b"/>
                <a:pathLst>
                  <a:path w="900000" h="900000">
                    <a:moveTo>
                      <a:pt x="0" y="0"/>
                    </a:moveTo>
                    <a:lnTo>
                      <a:pt x="900000" y="0"/>
                    </a:lnTo>
                    <a:cubicBezTo>
                      <a:pt x="900000" y="497056"/>
                      <a:pt x="497056" y="900000"/>
                      <a:pt x="0" y="900000"/>
                    </a:cubicBezTo>
                    <a:close/>
                  </a:path>
                </a:pathLst>
              </a:custGeom>
              <a:solidFill>
                <a:srgbClr val="A40033"/>
              </a:solidFill>
              <a:ln w="12700" cap="flat" cmpd="sng" algn="ctr">
                <a:noFill/>
                <a:prstDash val="solid"/>
                <a:miter lim="800000"/>
              </a:ln>
              <a:effectLst/>
            </p:spPr>
            <p:txBody>
              <a:bodyPr wrap="square" rtlCol="0" anchor="ctr">
                <a:noAutofit/>
              </a:bodyPr>
              <a:lstStyle/>
              <a:p>
                <a:pPr algn="ctr" rtl="1">
                  <a:defRPr/>
                </a:pPr>
                <a:endParaRPr lang="fr-FR" kern="0">
                  <a:solidFill>
                    <a:prstClr val="white"/>
                  </a:solidFill>
                  <a:latin typeface="Calibri" panose="020F0502020204030204"/>
                </a:endParaRPr>
              </a:p>
            </p:txBody>
          </p:sp>
          <p:sp>
            <p:nvSpPr>
              <p:cNvPr id="55" name="شكل حر: شكل 20"/>
              <p:cNvSpPr/>
              <p:nvPr/>
            </p:nvSpPr>
            <p:spPr>
              <a:xfrm flipH="1" flipV="1">
                <a:off x="3537634" y="3349279"/>
                <a:ext cx="900000" cy="900000"/>
              </a:xfrm>
              <a:custGeom>
                <a:avLst/>
                <a:gdLst>
                  <a:gd name="connsiteX0" fmla="*/ 0 w 900000"/>
                  <a:gd name="connsiteY0" fmla="*/ 0 h 900000"/>
                  <a:gd name="connsiteX1" fmla="*/ 900000 w 900000"/>
                  <a:gd name="connsiteY1" fmla="*/ 0 h 900000"/>
                  <a:gd name="connsiteX2" fmla="*/ 0 w 900000"/>
                  <a:gd name="connsiteY2" fmla="*/ 900000 h 900000"/>
                </a:gdLst>
                <a:ahLst/>
                <a:cxnLst>
                  <a:cxn ang="0">
                    <a:pos x="connsiteX0" y="connsiteY0"/>
                  </a:cxn>
                  <a:cxn ang="0">
                    <a:pos x="connsiteX1" y="connsiteY1"/>
                  </a:cxn>
                  <a:cxn ang="0">
                    <a:pos x="connsiteX2" y="connsiteY2"/>
                  </a:cxn>
                </a:cxnLst>
                <a:rect l="l" t="t" r="r" b="b"/>
                <a:pathLst>
                  <a:path w="900000" h="900000">
                    <a:moveTo>
                      <a:pt x="0" y="0"/>
                    </a:moveTo>
                    <a:lnTo>
                      <a:pt x="900000" y="0"/>
                    </a:lnTo>
                    <a:cubicBezTo>
                      <a:pt x="900000" y="497056"/>
                      <a:pt x="497056" y="900000"/>
                      <a:pt x="0" y="900000"/>
                    </a:cubicBezTo>
                    <a:close/>
                  </a:path>
                </a:pathLst>
              </a:custGeom>
              <a:solidFill>
                <a:srgbClr val="FF0354"/>
              </a:solidFill>
              <a:ln w="12700" cap="flat" cmpd="sng" algn="ctr">
                <a:noFill/>
                <a:prstDash val="solid"/>
                <a:miter lim="800000"/>
              </a:ln>
              <a:effectLst/>
            </p:spPr>
            <p:txBody>
              <a:bodyPr wrap="square" rtlCol="0" anchor="ctr">
                <a:noAutofit/>
              </a:bodyPr>
              <a:lstStyle/>
              <a:p>
                <a:pPr algn="ctr" rtl="1">
                  <a:defRPr/>
                </a:pPr>
                <a:endParaRPr lang="fr-FR" kern="0">
                  <a:solidFill>
                    <a:prstClr val="white"/>
                  </a:solidFill>
                  <a:latin typeface="Calibri" panose="020F0502020204030204"/>
                </a:endParaRPr>
              </a:p>
            </p:txBody>
          </p:sp>
          <p:sp>
            <p:nvSpPr>
              <p:cNvPr id="56" name="مستطيل 21"/>
              <p:cNvSpPr/>
              <p:nvPr/>
            </p:nvSpPr>
            <p:spPr>
              <a:xfrm>
                <a:off x="8093503" y="3349279"/>
                <a:ext cx="152400" cy="900000"/>
              </a:xfrm>
              <a:prstGeom prst="rect">
                <a:avLst/>
              </a:prstGeom>
              <a:solidFill>
                <a:srgbClr val="FF0354"/>
              </a:solidFill>
              <a:ln w="12700" cap="flat" cmpd="sng" algn="ctr">
                <a:noFill/>
                <a:prstDash val="solid"/>
                <a:miter lim="800000"/>
              </a:ln>
              <a:effectLst/>
            </p:spPr>
            <p:txBody>
              <a:bodyPr rtlCol="0" anchor="ctr"/>
              <a:lstStyle/>
              <a:p>
                <a:pPr algn="ctr" rtl="1">
                  <a:defRPr/>
                </a:pPr>
                <a:endParaRPr lang="fr-FR" kern="0">
                  <a:solidFill>
                    <a:prstClr val="white"/>
                  </a:solidFill>
                  <a:latin typeface="Calibri" panose="020F0502020204030204"/>
                </a:endParaRPr>
              </a:p>
            </p:txBody>
          </p:sp>
        </p:grpSp>
        <p:sp>
          <p:nvSpPr>
            <p:cNvPr id="49" name="مربع نص 43"/>
            <p:cNvSpPr txBox="1"/>
            <p:nvPr/>
          </p:nvSpPr>
          <p:spPr>
            <a:xfrm>
              <a:off x="5290724" y="3423224"/>
              <a:ext cx="2655459" cy="903155"/>
            </a:xfrm>
            <a:prstGeom prst="rect">
              <a:avLst/>
            </a:prstGeom>
            <a:noFill/>
          </p:spPr>
          <p:txBody>
            <a:bodyPr wrap="square" rtlCol="0">
              <a:spAutoFit/>
            </a:bodyPr>
            <a:lstStyle/>
            <a:p>
              <a:pPr algn="ctr" rtl="1">
                <a:defRPr/>
              </a:pPr>
              <a:r>
                <a:rPr lang="ar-DZ" sz="1900" b="1" kern="0" dirty="0">
                  <a:solidFill>
                    <a:srgbClr val="A40033"/>
                  </a:solidFill>
                  <a:cs typeface="Calibri" panose="020F0502020204030204" pitchFamily="34" charset="0"/>
                </a:rPr>
                <a:t>المطلب الثاني: </a:t>
              </a:r>
              <a:r>
                <a:rPr lang="ar-DZ" sz="1900" b="1" kern="0" dirty="0">
                  <a:solidFill>
                    <a:schemeClr val="tx1">
                      <a:lumMod val="85000"/>
                      <a:lumOff val="15000"/>
                    </a:schemeClr>
                  </a:solidFill>
                  <a:cs typeface="Calibri" panose="020F0502020204030204" pitchFamily="34" charset="0"/>
                </a:rPr>
                <a:t>أهداف أخلاقيات العمل وأهميتها</a:t>
              </a:r>
              <a:endParaRPr lang="fr-FR" sz="1900" b="1" kern="0" dirty="0">
                <a:solidFill>
                  <a:schemeClr val="tx1">
                    <a:lumMod val="85000"/>
                    <a:lumOff val="15000"/>
                  </a:schemeClr>
                </a:solidFill>
                <a:cs typeface="Calibri" panose="020F0502020204030204" pitchFamily="34" charset="0"/>
              </a:endParaRPr>
            </a:p>
          </p:txBody>
        </p:sp>
        <p:sp>
          <p:nvSpPr>
            <p:cNvPr id="51" name="مربع نص 51"/>
            <p:cNvSpPr txBox="1"/>
            <p:nvPr/>
          </p:nvSpPr>
          <p:spPr>
            <a:xfrm>
              <a:off x="3798420" y="3611464"/>
              <a:ext cx="522514" cy="513157"/>
            </a:xfrm>
            <a:prstGeom prst="rect">
              <a:avLst/>
            </a:prstGeom>
            <a:noFill/>
          </p:spPr>
          <p:txBody>
            <a:bodyPr wrap="square" rtlCol="0">
              <a:spAutoFit/>
            </a:bodyPr>
            <a:lstStyle/>
            <a:p>
              <a:pPr algn="ctr" rtl="1">
                <a:defRPr/>
              </a:pPr>
              <a:r>
                <a:rPr lang="ar-DZ" sz="1900" b="1" kern="0" dirty="0">
                  <a:solidFill>
                    <a:prstClr val="white"/>
                  </a:solidFill>
                  <a:cs typeface="Calibri" panose="020F0502020204030204" pitchFamily="34" charset="0"/>
                </a:rPr>
                <a:t>02</a:t>
              </a:r>
              <a:endParaRPr lang="fr-FR" sz="1900" b="1" kern="0" dirty="0">
                <a:solidFill>
                  <a:prstClr val="white"/>
                </a:solidFill>
                <a:cs typeface="Calibri" panose="020F0502020204030204" pitchFamily="34" charset="0"/>
              </a:endParaRPr>
            </a:p>
          </p:txBody>
        </p:sp>
        <p:pic>
          <p:nvPicPr>
            <p:cNvPr id="52" name="رسم 59" descr="مخطط متداخل"/>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549637" y="3443975"/>
              <a:ext cx="549272" cy="549272"/>
            </a:xfrm>
            <a:prstGeom prst="rect">
              <a:avLst/>
            </a:prstGeom>
          </p:spPr>
        </p:pic>
      </p:grpSp>
      <p:grpSp>
        <p:nvGrpSpPr>
          <p:cNvPr id="57" name="مجموعة 67"/>
          <p:cNvGrpSpPr/>
          <p:nvPr/>
        </p:nvGrpSpPr>
        <p:grpSpPr>
          <a:xfrm>
            <a:off x="2869407" y="1138717"/>
            <a:ext cx="5822633" cy="674847"/>
            <a:chOff x="2629319" y="4249279"/>
            <a:chExt cx="4708269" cy="900000"/>
          </a:xfrm>
        </p:grpSpPr>
        <p:grpSp>
          <p:nvGrpSpPr>
            <p:cNvPr id="58" name="مجموعة 37"/>
            <p:cNvGrpSpPr/>
            <p:nvPr/>
          </p:nvGrpSpPr>
          <p:grpSpPr>
            <a:xfrm>
              <a:off x="2629319" y="4249279"/>
              <a:ext cx="4708269" cy="900000"/>
              <a:chOff x="2629319" y="4249279"/>
              <a:chExt cx="4708269" cy="900000"/>
            </a:xfrm>
          </p:grpSpPr>
          <p:sp>
            <p:nvSpPr>
              <p:cNvPr id="63" name="مستطيل 13"/>
              <p:cNvSpPr/>
              <p:nvPr/>
            </p:nvSpPr>
            <p:spPr>
              <a:xfrm>
                <a:off x="3529319" y="4249279"/>
                <a:ext cx="3660949" cy="900000"/>
              </a:xfrm>
              <a:prstGeom prst="rect">
                <a:avLst/>
              </a:prstGeom>
              <a:solidFill>
                <a:sysClr val="window" lastClr="FFFFFF">
                  <a:lumMod val="95000"/>
                </a:sysClr>
              </a:solidFill>
              <a:ln w="12700" cap="flat" cmpd="sng" algn="ctr">
                <a:noFill/>
                <a:prstDash val="solid"/>
                <a:miter lim="800000"/>
              </a:ln>
              <a:effectLst/>
            </p:spPr>
            <p:txBody>
              <a:bodyPr rtlCol="0" anchor="ctr"/>
              <a:lstStyle/>
              <a:p>
                <a:pPr algn="ctr" rtl="1">
                  <a:defRPr/>
                </a:pPr>
                <a:endParaRPr lang="fr-FR" kern="0">
                  <a:solidFill>
                    <a:prstClr val="white"/>
                  </a:solidFill>
                  <a:latin typeface="Calibri" panose="020F0502020204030204"/>
                </a:endParaRPr>
              </a:p>
            </p:txBody>
          </p:sp>
          <p:sp>
            <p:nvSpPr>
              <p:cNvPr id="64" name="شكل حر: شكل 14"/>
              <p:cNvSpPr/>
              <p:nvPr/>
            </p:nvSpPr>
            <p:spPr>
              <a:xfrm>
                <a:off x="3529319" y="4249279"/>
                <a:ext cx="900000" cy="900000"/>
              </a:xfrm>
              <a:custGeom>
                <a:avLst/>
                <a:gdLst>
                  <a:gd name="connsiteX0" fmla="*/ 0 w 900000"/>
                  <a:gd name="connsiteY0" fmla="*/ 0 h 900000"/>
                  <a:gd name="connsiteX1" fmla="*/ 900000 w 900000"/>
                  <a:gd name="connsiteY1" fmla="*/ 0 h 900000"/>
                  <a:gd name="connsiteX2" fmla="*/ 0 w 900000"/>
                  <a:gd name="connsiteY2" fmla="*/ 900000 h 900000"/>
                </a:gdLst>
                <a:ahLst/>
                <a:cxnLst>
                  <a:cxn ang="0">
                    <a:pos x="connsiteX0" y="connsiteY0"/>
                  </a:cxn>
                  <a:cxn ang="0">
                    <a:pos x="connsiteX1" y="connsiteY1"/>
                  </a:cxn>
                  <a:cxn ang="0">
                    <a:pos x="connsiteX2" y="connsiteY2"/>
                  </a:cxn>
                </a:cxnLst>
                <a:rect l="l" t="t" r="r" b="b"/>
                <a:pathLst>
                  <a:path w="900000" h="900000">
                    <a:moveTo>
                      <a:pt x="0" y="0"/>
                    </a:moveTo>
                    <a:lnTo>
                      <a:pt x="900000" y="0"/>
                    </a:lnTo>
                    <a:cubicBezTo>
                      <a:pt x="900000" y="497056"/>
                      <a:pt x="497056" y="900000"/>
                      <a:pt x="0" y="900000"/>
                    </a:cubicBezTo>
                    <a:close/>
                  </a:path>
                </a:pathLst>
              </a:custGeom>
              <a:solidFill>
                <a:srgbClr val="E2A100"/>
              </a:solidFill>
              <a:ln w="12700" cap="flat" cmpd="sng" algn="ctr">
                <a:noFill/>
                <a:prstDash val="solid"/>
                <a:miter lim="800000"/>
              </a:ln>
              <a:effectLst/>
            </p:spPr>
            <p:txBody>
              <a:bodyPr wrap="square" rtlCol="0" anchor="ctr">
                <a:noAutofit/>
              </a:bodyPr>
              <a:lstStyle/>
              <a:p>
                <a:pPr algn="ctr" rtl="1">
                  <a:defRPr/>
                </a:pPr>
                <a:endParaRPr lang="fr-FR" kern="0">
                  <a:solidFill>
                    <a:prstClr val="white"/>
                  </a:solidFill>
                  <a:latin typeface="Calibri" panose="020F0502020204030204"/>
                </a:endParaRPr>
              </a:p>
            </p:txBody>
          </p:sp>
          <p:sp>
            <p:nvSpPr>
              <p:cNvPr id="65" name="شكل حر: شكل 15"/>
              <p:cNvSpPr/>
              <p:nvPr/>
            </p:nvSpPr>
            <p:spPr>
              <a:xfrm flipH="1" flipV="1">
                <a:off x="2629319" y="4249279"/>
                <a:ext cx="900000" cy="900000"/>
              </a:xfrm>
              <a:custGeom>
                <a:avLst/>
                <a:gdLst>
                  <a:gd name="connsiteX0" fmla="*/ 0 w 900000"/>
                  <a:gd name="connsiteY0" fmla="*/ 0 h 900000"/>
                  <a:gd name="connsiteX1" fmla="*/ 900000 w 900000"/>
                  <a:gd name="connsiteY1" fmla="*/ 0 h 900000"/>
                  <a:gd name="connsiteX2" fmla="*/ 0 w 900000"/>
                  <a:gd name="connsiteY2" fmla="*/ 900000 h 900000"/>
                </a:gdLst>
                <a:ahLst/>
                <a:cxnLst>
                  <a:cxn ang="0">
                    <a:pos x="connsiteX0" y="connsiteY0"/>
                  </a:cxn>
                  <a:cxn ang="0">
                    <a:pos x="connsiteX1" y="connsiteY1"/>
                  </a:cxn>
                  <a:cxn ang="0">
                    <a:pos x="connsiteX2" y="connsiteY2"/>
                  </a:cxn>
                </a:cxnLst>
                <a:rect l="l" t="t" r="r" b="b"/>
                <a:pathLst>
                  <a:path w="900000" h="900000">
                    <a:moveTo>
                      <a:pt x="0" y="0"/>
                    </a:moveTo>
                    <a:lnTo>
                      <a:pt x="900000" y="0"/>
                    </a:lnTo>
                    <a:cubicBezTo>
                      <a:pt x="900000" y="497056"/>
                      <a:pt x="497056" y="900000"/>
                      <a:pt x="0" y="900000"/>
                    </a:cubicBezTo>
                    <a:close/>
                  </a:path>
                </a:pathLst>
              </a:custGeom>
              <a:solidFill>
                <a:srgbClr val="FFBF1C"/>
              </a:solidFill>
              <a:ln w="12700" cap="flat" cmpd="sng" algn="ctr">
                <a:noFill/>
                <a:prstDash val="solid"/>
                <a:miter lim="800000"/>
              </a:ln>
              <a:effectLst/>
            </p:spPr>
            <p:txBody>
              <a:bodyPr wrap="square" rtlCol="0" anchor="ctr">
                <a:noAutofit/>
              </a:bodyPr>
              <a:lstStyle/>
              <a:p>
                <a:pPr algn="ctr" rtl="1">
                  <a:defRPr/>
                </a:pPr>
                <a:endParaRPr lang="fr-FR" kern="0">
                  <a:solidFill>
                    <a:prstClr val="white"/>
                  </a:solidFill>
                  <a:latin typeface="Calibri" panose="020F0502020204030204"/>
                </a:endParaRPr>
              </a:p>
            </p:txBody>
          </p:sp>
          <p:sp>
            <p:nvSpPr>
              <p:cNvPr id="66" name="مستطيل 16"/>
              <p:cNvSpPr/>
              <p:nvPr/>
            </p:nvSpPr>
            <p:spPr>
              <a:xfrm>
                <a:off x="7185188" y="4249279"/>
                <a:ext cx="152400" cy="900000"/>
              </a:xfrm>
              <a:prstGeom prst="rect">
                <a:avLst/>
              </a:prstGeom>
              <a:solidFill>
                <a:srgbClr val="FFBF1C"/>
              </a:solidFill>
              <a:ln w="12700" cap="flat" cmpd="sng" algn="ctr">
                <a:noFill/>
                <a:prstDash val="solid"/>
                <a:miter lim="800000"/>
              </a:ln>
              <a:effectLst/>
            </p:spPr>
            <p:txBody>
              <a:bodyPr rtlCol="0" anchor="ctr"/>
              <a:lstStyle/>
              <a:p>
                <a:pPr algn="ctr" rtl="1">
                  <a:defRPr/>
                </a:pPr>
                <a:endParaRPr lang="fr-FR" kern="0">
                  <a:solidFill>
                    <a:prstClr val="white"/>
                  </a:solidFill>
                  <a:latin typeface="Calibri" panose="020F0502020204030204"/>
                </a:endParaRPr>
              </a:p>
            </p:txBody>
          </p:sp>
        </p:grpSp>
        <p:sp>
          <p:nvSpPr>
            <p:cNvPr id="59" name="مربع نص 41"/>
            <p:cNvSpPr txBox="1"/>
            <p:nvPr/>
          </p:nvSpPr>
          <p:spPr>
            <a:xfrm>
              <a:off x="4227574" y="4346841"/>
              <a:ext cx="3060669" cy="533601"/>
            </a:xfrm>
            <a:prstGeom prst="rect">
              <a:avLst/>
            </a:prstGeom>
            <a:noFill/>
          </p:spPr>
          <p:txBody>
            <a:bodyPr wrap="square" rtlCol="0">
              <a:spAutoFit/>
            </a:bodyPr>
            <a:lstStyle/>
            <a:p>
              <a:pPr algn="ctr" rtl="1">
                <a:defRPr/>
              </a:pPr>
              <a:r>
                <a:rPr lang="ar-DZ" sz="2000" b="1" kern="0" dirty="0">
                  <a:solidFill>
                    <a:srgbClr val="E2A100"/>
                  </a:solidFill>
                  <a:cs typeface="Calibri" panose="020F0502020204030204" pitchFamily="34" charset="0"/>
                </a:rPr>
                <a:t>المطلب الأول: </a:t>
              </a:r>
              <a:r>
                <a:rPr lang="ar-DZ" sz="2000" b="1" kern="0" dirty="0">
                  <a:cs typeface="Calibri" panose="020F0502020204030204" pitchFamily="34" charset="0"/>
                </a:rPr>
                <a:t>مفهوم أخلاقيات العمل</a:t>
              </a:r>
              <a:endParaRPr lang="fr-FR" altLang="ar-DZ" sz="2000" b="1" kern="0" dirty="0">
                <a:cs typeface="Calibri" panose="020F0502020204030204" pitchFamily="34" charset="0"/>
              </a:endParaRPr>
            </a:p>
          </p:txBody>
        </p:sp>
        <p:sp>
          <p:nvSpPr>
            <p:cNvPr id="61" name="مربع نص 50"/>
            <p:cNvSpPr txBox="1"/>
            <p:nvPr/>
          </p:nvSpPr>
          <p:spPr>
            <a:xfrm>
              <a:off x="2990466" y="4543308"/>
              <a:ext cx="522514" cy="513078"/>
            </a:xfrm>
            <a:prstGeom prst="rect">
              <a:avLst/>
            </a:prstGeom>
            <a:noFill/>
          </p:spPr>
          <p:txBody>
            <a:bodyPr wrap="square" rtlCol="0">
              <a:spAutoFit/>
            </a:bodyPr>
            <a:lstStyle/>
            <a:p>
              <a:pPr algn="ctr" rtl="1">
                <a:defRPr/>
              </a:pPr>
              <a:r>
                <a:rPr lang="ar-DZ" sz="1900" b="1" kern="0" dirty="0">
                  <a:solidFill>
                    <a:prstClr val="white"/>
                  </a:solidFill>
                  <a:cs typeface="Calibri" panose="020F0502020204030204" pitchFamily="34" charset="0"/>
                </a:rPr>
                <a:t>01</a:t>
              </a:r>
              <a:endParaRPr lang="fr-FR" sz="1900" b="1" kern="0" dirty="0">
                <a:solidFill>
                  <a:prstClr val="white"/>
                </a:solidFill>
                <a:cs typeface="Calibri" panose="020F0502020204030204" pitchFamily="34" charset="0"/>
              </a:endParaRPr>
            </a:p>
          </p:txBody>
        </p:sp>
        <p:pic>
          <p:nvPicPr>
            <p:cNvPr id="62" name="رسم 61" descr="مخطط دائري"/>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629455" y="4380053"/>
              <a:ext cx="549272" cy="549272"/>
            </a:xfrm>
            <a:prstGeom prst="rect">
              <a:avLst/>
            </a:prstGeom>
          </p:spPr>
        </p:pic>
      </p:grpSp>
    </p:spTree>
    <p:extLst>
      <p:ext uri="{BB962C8B-B14F-4D97-AF65-F5344CB8AC3E}">
        <p14:creationId xmlns:p14="http://schemas.microsoft.com/office/powerpoint/2010/main" val="152274810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par>
                          <p:cTn id="11" fill="hold">
                            <p:stCondLst>
                              <p:cond delay="500"/>
                            </p:stCondLst>
                            <p:childTnLst>
                              <p:par>
                                <p:cTn id="12" presetID="43" presetClass="entr" presetSubtype="0" fill="hold" nodeType="afterEffect">
                                  <p:stCondLst>
                                    <p:cond delay="0"/>
                                  </p:stCondLst>
                                  <p:childTnLst>
                                    <p:set>
                                      <p:cBhvr>
                                        <p:cTn id="13" dur="1" fill="hold">
                                          <p:stCondLst>
                                            <p:cond delay="0"/>
                                          </p:stCondLst>
                                        </p:cTn>
                                        <p:tgtEl>
                                          <p:spTgt spid="57"/>
                                        </p:tgtEl>
                                        <p:attrNameLst>
                                          <p:attrName>style.visibility</p:attrName>
                                        </p:attrNameLst>
                                      </p:cBhvr>
                                      <p:to>
                                        <p:strVal val="visible"/>
                                      </p:to>
                                    </p:set>
                                    <p:animEffect transition="in" filter="fade">
                                      <p:cBhvr>
                                        <p:cTn id="14" dur="100"/>
                                        <p:tgtEl>
                                          <p:spTgt spid="57"/>
                                        </p:tgtEl>
                                      </p:cBhvr>
                                    </p:animEffect>
                                    <p:anim calcmode="lin" valueType="num">
                                      <p:cBhvr>
                                        <p:cTn id="15" dur="400" fill="hold"/>
                                        <p:tgtEl>
                                          <p:spTgt spid="57"/>
                                        </p:tgtEl>
                                        <p:attrNameLst>
                                          <p:attrName>ppt_x</p:attrName>
                                        </p:attrNameLst>
                                      </p:cBhvr>
                                      <p:tavLst>
                                        <p:tav tm="0">
                                          <p:val>
                                            <p:strVal val="#ppt_x"/>
                                          </p:val>
                                        </p:tav>
                                        <p:tav tm="100000">
                                          <p:val>
                                            <p:strVal val="#ppt_x"/>
                                          </p:val>
                                        </p:tav>
                                      </p:tavLst>
                                    </p:anim>
                                    <p:anim calcmode="lin" valueType="num">
                                      <p:cBhvr>
                                        <p:cTn id="16" dur="400" fill="hold"/>
                                        <p:tgtEl>
                                          <p:spTgt spid="57"/>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5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5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9" fill="hold">
                            <p:stCondLst>
                              <p:cond delay="1500"/>
                            </p:stCondLst>
                            <p:childTnLst>
                              <p:par>
                                <p:cTn id="20" presetID="43"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100"/>
                                        <p:tgtEl>
                                          <p:spTgt spid="47"/>
                                        </p:tgtEl>
                                      </p:cBhvr>
                                    </p:animEffect>
                                    <p:anim calcmode="lin" valueType="num">
                                      <p:cBhvr>
                                        <p:cTn id="23" dur="400" fill="hold"/>
                                        <p:tgtEl>
                                          <p:spTgt spid="47"/>
                                        </p:tgtEl>
                                        <p:attrNameLst>
                                          <p:attrName>ppt_x</p:attrName>
                                        </p:attrNameLst>
                                      </p:cBhvr>
                                      <p:tavLst>
                                        <p:tav tm="0">
                                          <p:val>
                                            <p:strVal val="#ppt_x"/>
                                          </p:val>
                                        </p:tav>
                                        <p:tav tm="100000">
                                          <p:val>
                                            <p:strVal val="#ppt_x"/>
                                          </p:val>
                                        </p:tav>
                                      </p:tavLst>
                                    </p:anim>
                                    <p:anim calcmode="lin" valueType="num">
                                      <p:cBhvr>
                                        <p:cTn id="24" dur="400" fill="hold"/>
                                        <p:tgtEl>
                                          <p:spTgt spid="47"/>
                                        </p:tgtEl>
                                        <p:attrNameLst>
                                          <p:attrName>ppt_y</p:attrName>
                                        </p:attrNameLst>
                                      </p:cBhvr>
                                      <p:tavLst>
                                        <p:tav tm="0">
                                          <p:val>
                                            <p:strVal val="#ppt_y+0.31"/>
                                          </p:val>
                                        </p:tav>
                                        <p:tav tm="100000">
                                          <p:val>
                                            <p:strVal val="#ppt_y+0.31"/>
                                          </p:val>
                                        </p:tav>
                                      </p:tavLst>
                                    </p:anim>
                                    <p:anim calcmode="lin" valueType="num">
                                      <p:cBhvr>
                                        <p:cTn id="25" dur="600" decel="50000" fill="hold">
                                          <p:stCondLst>
                                            <p:cond delay="400"/>
                                          </p:stCondLst>
                                        </p:cTn>
                                        <p:tgtEl>
                                          <p:spTgt spid="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6" dur="600" decel="50000" fill="hold">
                                          <p:stCondLst>
                                            <p:cond delay="400"/>
                                          </p:stCondLst>
                                        </p:cTn>
                                        <p:tgtEl>
                                          <p:spTgt spid="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7" fill="hold">
                            <p:stCondLst>
                              <p:cond delay="2500"/>
                            </p:stCondLst>
                            <p:childTnLst>
                              <p:par>
                                <p:cTn id="28" presetID="43" presetClass="entr" presetSubtype="0" fill="hold"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100"/>
                                        <p:tgtEl>
                                          <p:spTgt spid="37"/>
                                        </p:tgtEl>
                                      </p:cBhvr>
                                    </p:animEffect>
                                    <p:anim calcmode="lin" valueType="num">
                                      <p:cBhvr>
                                        <p:cTn id="31" dur="400" fill="hold"/>
                                        <p:tgtEl>
                                          <p:spTgt spid="37"/>
                                        </p:tgtEl>
                                        <p:attrNameLst>
                                          <p:attrName>ppt_x</p:attrName>
                                        </p:attrNameLst>
                                      </p:cBhvr>
                                      <p:tavLst>
                                        <p:tav tm="0">
                                          <p:val>
                                            <p:strVal val="#ppt_x"/>
                                          </p:val>
                                        </p:tav>
                                        <p:tav tm="100000">
                                          <p:val>
                                            <p:strVal val="#ppt_x"/>
                                          </p:val>
                                        </p:tav>
                                      </p:tavLst>
                                    </p:anim>
                                    <p:anim calcmode="lin" valueType="num">
                                      <p:cBhvr>
                                        <p:cTn id="32" dur="400" fill="hold"/>
                                        <p:tgtEl>
                                          <p:spTgt spid="37"/>
                                        </p:tgtEl>
                                        <p:attrNameLst>
                                          <p:attrName>ppt_y</p:attrName>
                                        </p:attrNameLst>
                                      </p:cBhvr>
                                      <p:tavLst>
                                        <p:tav tm="0">
                                          <p:val>
                                            <p:strVal val="#ppt_y+0.31"/>
                                          </p:val>
                                        </p:tav>
                                        <p:tav tm="100000">
                                          <p:val>
                                            <p:strVal val="#ppt_y+0.31"/>
                                          </p:val>
                                        </p:tav>
                                      </p:tavLst>
                                    </p:anim>
                                    <p:anim calcmode="lin" valueType="num">
                                      <p:cBhvr>
                                        <p:cTn id="33" dur="600" decel="50000" fill="hold">
                                          <p:stCondLst>
                                            <p:cond delay="400"/>
                                          </p:stCondLst>
                                        </p:cTn>
                                        <p:tgtEl>
                                          <p:spTgt spid="3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4" dur="600" decel="50000" fill="hold">
                                          <p:stCondLst>
                                            <p:cond delay="400"/>
                                          </p:stCondLst>
                                        </p:cTn>
                                        <p:tgtEl>
                                          <p:spTgt spid="3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35" fill="hold">
                            <p:stCondLst>
                              <p:cond delay="3500"/>
                            </p:stCondLst>
                            <p:childTnLst>
                              <p:par>
                                <p:cTn id="36" presetID="43"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100"/>
                                        <p:tgtEl>
                                          <p:spTgt spid="23"/>
                                        </p:tgtEl>
                                      </p:cBhvr>
                                    </p:animEffect>
                                    <p:anim calcmode="lin" valueType="num">
                                      <p:cBhvr>
                                        <p:cTn id="39" dur="400" fill="hold"/>
                                        <p:tgtEl>
                                          <p:spTgt spid="23"/>
                                        </p:tgtEl>
                                        <p:attrNameLst>
                                          <p:attrName>ppt_x</p:attrName>
                                        </p:attrNameLst>
                                      </p:cBhvr>
                                      <p:tavLst>
                                        <p:tav tm="0">
                                          <p:val>
                                            <p:strVal val="#ppt_x"/>
                                          </p:val>
                                        </p:tav>
                                        <p:tav tm="100000">
                                          <p:val>
                                            <p:strVal val="#ppt_x"/>
                                          </p:val>
                                        </p:tav>
                                      </p:tavLst>
                                    </p:anim>
                                    <p:anim calcmode="lin" valueType="num">
                                      <p:cBhvr>
                                        <p:cTn id="40" dur="400" fill="hold"/>
                                        <p:tgtEl>
                                          <p:spTgt spid="23"/>
                                        </p:tgtEl>
                                        <p:attrNameLst>
                                          <p:attrName>ppt_y</p:attrName>
                                        </p:attrNameLst>
                                      </p:cBhvr>
                                      <p:tavLst>
                                        <p:tav tm="0">
                                          <p:val>
                                            <p:strVal val="#ppt_y+0.31"/>
                                          </p:val>
                                        </p:tav>
                                        <p:tav tm="100000">
                                          <p:val>
                                            <p:strVal val="#ppt_y+0.31"/>
                                          </p:val>
                                        </p:tav>
                                      </p:tavLst>
                                    </p:anim>
                                    <p:anim calcmode="lin" valueType="num">
                                      <p:cBhvr>
                                        <p:cTn id="41" dur="600" decel="50000" fill="hold">
                                          <p:stCondLst>
                                            <p:cond delay="400"/>
                                          </p:stCondLst>
                                        </p:cTn>
                                        <p:tgtEl>
                                          <p:spTgt spid="2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2" dur="600" decel="50000" fill="hold">
                                          <p:stCondLst>
                                            <p:cond delay="400"/>
                                          </p:stCondLst>
                                        </p:cTn>
                                        <p:tgtEl>
                                          <p:spTgt spid="2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956376" cy="5143500"/>
          </a:xfrm>
          <a:prstGeom prst="rect">
            <a:avLst/>
          </a:prstGeom>
        </p:spPr>
      </p:pic>
      <p:sp>
        <p:nvSpPr>
          <p:cNvPr id="14" name="Rectangle 13"/>
          <p:cNvSpPr/>
          <p:nvPr/>
        </p:nvSpPr>
        <p:spPr>
          <a:xfrm>
            <a:off x="489486" y="195486"/>
            <a:ext cx="8258978" cy="771550"/>
          </a:xfrm>
          <a:custGeom>
            <a:avLst/>
            <a:gdLst>
              <a:gd name="connsiteX0" fmla="*/ 0 w 8100392"/>
              <a:gd name="connsiteY0" fmla="*/ 0 h 771550"/>
              <a:gd name="connsiteX1" fmla="*/ 8100392 w 8100392"/>
              <a:gd name="connsiteY1" fmla="*/ 0 h 771550"/>
              <a:gd name="connsiteX2" fmla="*/ 8100392 w 8100392"/>
              <a:gd name="connsiteY2" fmla="*/ 771550 h 771550"/>
              <a:gd name="connsiteX3" fmla="*/ 0 w 8100392"/>
              <a:gd name="connsiteY3" fmla="*/ 771550 h 771550"/>
              <a:gd name="connsiteX4" fmla="*/ 0 w 8100392"/>
              <a:gd name="connsiteY4" fmla="*/ 0 h 771550"/>
              <a:gd name="connsiteX0" fmla="*/ 0 w 8100392"/>
              <a:gd name="connsiteY0" fmla="*/ 0 h 771550"/>
              <a:gd name="connsiteX1" fmla="*/ 8100392 w 8100392"/>
              <a:gd name="connsiteY1" fmla="*/ 0 h 771550"/>
              <a:gd name="connsiteX2" fmla="*/ 8100392 w 8100392"/>
              <a:gd name="connsiteY2" fmla="*/ 771550 h 771550"/>
              <a:gd name="connsiteX3" fmla="*/ 304800 w 8100392"/>
              <a:gd name="connsiteY3" fmla="*/ 746150 h 771550"/>
              <a:gd name="connsiteX4" fmla="*/ 0 w 8100392"/>
              <a:gd name="connsiteY4" fmla="*/ 0 h 771550"/>
              <a:gd name="connsiteX0" fmla="*/ 0 w 8100392"/>
              <a:gd name="connsiteY0" fmla="*/ 0 h 771550"/>
              <a:gd name="connsiteX1" fmla="*/ 8100392 w 8100392"/>
              <a:gd name="connsiteY1" fmla="*/ 0 h 771550"/>
              <a:gd name="connsiteX2" fmla="*/ 8100392 w 8100392"/>
              <a:gd name="connsiteY2" fmla="*/ 771550 h 771550"/>
              <a:gd name="connsiteX3" fmla="*/ 304800 w 8100392"/>
              <a:gd name="connsiteY3" fmla="*/ 746150 h 771550"/>
              <a:gd name="connsiteX4" fmla="*/ 0 w 8100392"/>
              <a:gd name="connsiteY4" fmla="*/ 0 h 771550"/>
              <a:gd name="connsiteX0" fmla="*/ 536374 w 8636766"/>
              <a:gd name="connsiteY0" fmla="*/ 0 h 771550"/>
              <a:gd name="connsiteX1" fmla="*/ 8636766 w 8636766"/>
              <a:gd name="connsiteY1" fmla="*/ 0 h 771550"/>
              <a:gd name="connsiteX2" fmla="*/ 8636766 w 8636766"/>
              <a:gd name="connsiteY2" fmla="*/ 771550 h 771550"/>
              <a:gd name="connsiteX3" fmla="*/ 841174 w 8636766"/>
              <a:gd name="connsiteY3" fmla="*/ 746150 h 771550"/>
              <a:gd name="connsiteX4" fmla="*/ 818614 w 8636766"/>
              <a:gd name="connsiteY4" fmla="*/ 274625 h 771550"/>
              <a:gd name="connsiteX5" fmla="*/ 536374 w 8636766"/>
              <a:gd name="connsiteY5" fmla="*/ 0 h 771550"/>
              <a:gd name="connsiteX0" fmla="*/ 536374 w 8636766"/>
              <a:gd name="connsiteY0" fmla="*/ 0 h 771550"/>
              <a:gd name="connsiteX1" fmla="*/ 8636766 w 8636766"/>
              <a:gd name="connsiteY1" fmla="*/ 0 h 771550"/>
              <a:gd name="connsiteX2" fmla="*/ 8636766 w 8636766"/>
              <a:gd name="connsiteY2" fmla="*/ 771550 h 771550"/>
              <a:gd name="connsiteX3" fmla="*/ 841174 w 8636766"/>
              <a:gd name="connsiteY3" fmla="*/ 746150 h 771550"/>
              <a:gd name="connsiteX4" fmla="*/ 818614 w 8636766"/>
              <a:gd name="connsiteY4" fmla="*/ 325425 h 771550"/>
              <a:gd name="connsiteX5" fmla="*/ 818614 w 8636766"/>
              <a:gd name="connsiteY5" fmla="*/ 274625 h 771550"/>
              <a:gd name="connsiteX6" fmla="*/ 536374 w 8636766"/>
              <a:gd name="connsiteY6" fmla="*/ 0 h 77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6766" h="771550">
                <a:moveTo>
                  <a:pt x="536374" y="0"/>
                </a:moveTo>
                <a:lnTo>
                  <a:pt x="8636766" y="0"/>
                </a:lnTo>
                <a:lnTo>
                  <a:pt x="8636766" y="771550"/>
                </a:lnTo>
                <a:lnTo>
                  <a:pt x="841174" y="746150"/>
                </a:lnTo>
                <a:cubicBezTo>
                  <a:pt x="-535935" y="697196"/>
                  <a:pt x="822374" y="404013"/>
                  <a:pt x="818614" y="325425"/>
                </a:cubicBezTo>
                <a:cubicBezTo>
                  <a:pt x="814854" y="246838"/>
                  <a:pt x="791571" y="354263"/>
                  <a:pt x="818614" y="274625"/>
                </a:cubicBezTo>
                <a:cubicBezTo>
                  <a:pt x="767814" y="150267"/>
                  <a:pt x="-796285" y="22488"/>
                  <a:pt x="536374" y="0"/>
                </a:cubicBezTo>
                <a:close/>
              </a:path>
            </a:pathLst>
          </a:custGeom>
          <a:effectLst>
            <a:outerShdw blurRad="50800" dist="38100" dir="5400000" algn="t" rotWithShape="0">
              <a:prstClr val="black">
                <a:alpha val="40000"/>
              </a:prstClr>
            </a:outerShdw>
            <a:reflection blurRad="6350" stA="50000" endA="300" endPos="38500" dist="50800" dir="5400000" sy="-100000" algn="bl" rotWithShape="0"/>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ar-DZ" sz="4400" b="1" dirty="0"/>
              <a:t>مفهوم أخلاقيات العمل و أنواعها</a:t>
            </a:r>
            <a:endParaRPr lang="fr-FR" sz="4400" b="1" dirty="0"/>
          </a:p>
        </p:txBody>
      </p:sp>
      <p:sp>
        <p:nvSpPr>
          <p:cNvPr id="3" name="ZoneTexte 2"/>
          <p:cNvSpPr txBox="1"/>
          <p:nvPr/>
        </p:nvSpPr>
        <p:spPr>
          <a:xfrm>
            <a:off x="1619672" y="1275606"/>
            <a:ext cx="6768752" cy="1585377"/>
          </a:xfrm>
          <a:prstGeom prst="snip2DiagRect">
            <a:avLst>
              <a:gd name="adj1" fmla="val 0"/>
              <a:gd name="adj2" fmla="val 36261"/>
            </a:avLst>
          </a:prstGeom>
          <a:solidFill>
            <a:schemeClr val="bg1">
              <a:lumMod val="95000"/>
              <a:alpha val="9098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just" rtl="1"/>
            <a:r>
              <a:rPr lang="ar-SA" sz="2000" b="1" dirty="0"/>
              <a:t>"مجموعة القيم والنظم المحققة للمعايير الإيجابية العليا المطلوبة في أداء الأعمال الوظيفية والتخصصية وفي أساليب التعامل داخل بيئة العمل، ومع المستفيدين، وفي المحافظة على صحة الإنسان، وسلامة البيئة</a:t>
            </a:r>
            <a:r>
              <a:rPr lang="fr-FR" sz="2000" b="1" dirty="0"/>
              <a:t>".</a:t>
            </a:r>
            <a:endParaRPr lang="en-US" sz="2000" b="1" dirty="0"/>
          </a:p>
        </p:txBody>
      </p:sp>
      <p:sp>
        <p:nvSpPr>
          <p:cNvPr id="6" name="Flèche courbée vers la gauche 5"/>
          <p:cNvSpPr/>
          <p:nvPr/>
        </p:nvSpPr>
        <p:spPr>
          <a:xfrm>
            <a:off x="4392357" y="2831502"/>
            <a:ext cx="946929" cy="1244569"/>
          </a:xfrm>
          <a:custGeom>
            <a:avLst/>
            <a:gdLst>
              <a:gd name="connsiteX0" fmla="*/ 0 w 911071"/>
              <a:gd name="connsiteY0" fmla="*/ 995167 h 1222935"/>
              <a:gd name="connsiteX1" fmla="*/ 227768 w 911071"/>
              <a:gd name="connsiteY1" fmla="*/ 753407 h 1222935"/>
              <a:gd name="connsiteX2" fmla="*/ 227768 w 911071"/>
              <a:gd name="connsiteY2" fmla="*/ 867291 h 1222935"/>
              <a:gd name="connsiteX3" fmla="*/ 880117 w 911071"/>
              <a:gd name="connsiteY3" fmla="*/ 554525 h 1222935"/>
              <a:gd name="connsiteX4" fmla="*/ 227768 w 911071"/>
              <a:gd name="connsiteY4" fmla="*/ 1095059 h 1222935"/>
              <a:gd name="connsiteX5" fmla="*/ 227768 w 911071"/>
              <a:gd name="connsiteY5" fmla="*/ 1208943 h 1222935"/>
              <a:gd name="connsiteX6" fmla="*/ 0 w 911071"/>
              <a:gd name="connsiteY6" fmla="*/ 995167 h 1222935"/>
              <a:gd name="connsiteX0" fmla="*/ 911071 w 911071"/>
              <a:gd name="connsiteY0" fmla="*/ 668409 h 1222935"/>
              <a:gd name="connsiteX1" fmla="*/ 0 w 911071"/>
              <a:gd name="connsiteY1" fmla="*/ 227767 h 1222935"/>
              <a:gd name="connsiteX2" fmla="*/ 0 w 911071"/>
              <a:gd name="connsiteY2" fmla="*/ 0 h 1222935"/>
              <a:gd name="connsiteX3" fmla="*/ 911071 w 911071"/>
              <a:gd name="connsiteY3" fmla="*/ 440642 h 1222935"/>
              <a:gd name="connsiteX4" fmla="*/ 911071 w 911071"/>
              <a:gd name="connsiteY4" fmla="*/ 668409 h 1222935"/>
              <a:gd name="connsiteX0" fmla="*/ 911071 w 911071"/>
              <a:gd name="connsiteY0" fmla="*/ 668409 h 1222935"/>
              <a:gd name="connsiteX1" fmla="*/ 0 w 911071"/>
              <a:gd name="connsiteY1" fmla="*/ 227767 h 1222935"/>
              <a:gd name="connsiteX2" fmla="*/ 0 w 911071"/>
              <a:gd name="connsiteY2" fmla="*/ 0 h 1222935"/>
              <a:gd name="connsiteX3" fmla="*/ 911071 w 911071"/>
              <a:gd name="connsiteY3" fmla="*/ 440642 h 1222935"/>
              <a:gd name="connsiteX4" fmla="*/ 911071 w 911071"/>
              <a:gd name="connsiteY4" fmla="*/ 668409 h 1222935"/>
              <a:gd name="connsiteX5" fmla="*/ 227768 w 911071"/>
              <a:gd name="connsiteY5" fmla="*/ 1095059 h 1222935"/>
              <a:gd name="connsiteX6" fmla="*/ 227768 w 911071"/>
              <a:gd name="connsiteY6" fmla="*/ 1208943 h 1222935"/>
              <a:gd name="connsiteX7" fmla="*/ 0 w 911071"/>
              <a:gd name="connsiteY7" fmla="*/ 995167 h 1222935"/>
              <a:gd name="connsiteX8" fmla="*/ 227768 w 911071"/>
              <a:gd name="connsiteY8" fmla="*/ 753407 h 1222935"/>
              <a:gd name="connsiteX9" fmla="*/ 227768 w 911071"/>
              <a:gd name="connsiteY9" fmla="*/ 867291 h 1222935"/>
              <a:gd name="connsiteX10" fmla="*/ 880117 w 911071"/>
              <a:gd name="connsiteY10" fmla="*/ 554525 h 1222935"/>
              <a:gd name="connsiteX0" fmla="*/ 35626 w 946929"/>
              <a:gd name="connsiteY0" fmla="*/ 995167 h 1208943"/>
              <a:gd name="connsiteX1" fmla="*/ 263394 w 946929"/>
              <a:gd name="connsiteY1" fmla="*/ 753407 h 1208943"/>
              <a:gd name="connsiteX2" fmla="*/ 263394 w 946929"/>
              <a:gd name="connsiteY2" fmla="*/ 867291 h 1208943"/>
              <a:gd name="connsiteX3" fmla="*/ 915743 w 946929"/>
              <a:gd name="connsiteY3" fmla="*/ 554525 h 1208943"/>
              <a:gd name="connsiteX4" fmla="*/ 263394 w 946929"/>
              <a:gd name="connsiteY4" fmla="*/ 1095059 h 1208943"/>
              <a:gd name="connsiteX5" fmla="*/ 263394 w 946929"/>
              <a:gd name="connsiteY5" fmla="*/ 1208943 h 1208943"/>
              <a:gd name="connsiteX6" fmla="*/ 35626 w 946929"/>
              <a:gd name="connsiteY6" fmla="*/ 995167 h 1208943"/>
              <a:gd name="connsiteX0" fmla="*/ 946697 w 946929"/>
              <a:gd name="connsiteY0" fmla="*/ 668409 h 1208943"/>
              <a:gd name="connsiteX1" fmla="*/ 35626 w 946929"/>
              <a:gd name="connsiteY1" fmla="*/ 227767 h 1208943"/>
              <a:gd name="connsiteX2" fmla="*/ 35626 w 946929"/>
              <a:gd name="connsiteY2" fmla="*/ 0 h 1208943"/>
              <a:gd name="connsiteX3" fmla="*/ 946697 w 946929"/>
              <a:gd name="connsiteY3" fmla="*/ 440642 h 1208943"/>
              <a:gd name="connsiteX4" fmla="*/ 946697 w 946929"/>
              <a:gd name="connsiteY4" fmla="*/ 668409 h 1208943"/>
              <a:gd name="connsiteX0" fmla="*/ 946697 w 946929"/>
              <a:gd name="connsiteY0" fmla="*/ 668409 h 1208943"/>
              <a:gd name="connsiteX1" fmla="*/ 0 w 946929"/>
              <a:gd name="connsiteY1" fmla="*/ 31825 h 1208943"/>
              <a:gd name="connsiteX2" fmla="*/ 35626 w 946929"/>
              <a:gd name="connsiteY2" fmla="*/ 0 h 1208943"/>
              <a:gd name="connsiteX3" fmla="*/ 946697 w 946929"/>
              <a:gd name="connsiteY3" fmla="*/ 440642 h 1208943"/>
              <a:gd name="connsiteX4" fmla="*/ 946697 w 946929"/>
              <a:gd name="connsiteY4" fmla="*/ 668409 h 1208943"/>
              <a:gd name="connsiteX5" fmla="*/ 263394 w 946929"/>
              <a:gd name="connsiteY5" fmla="*/ 1095059 h 1208943"/>
              <a:gd name="connsiteX6" fmla="*/ 263394 w 946929"/>
              <a:gd name="connsiteY6" fmla="*/ 1208943 h 1208943"/>
              <a:gd name="connsiteX7" fmla="*/ 35626 w 946929"/>
              <a:gd name="connsiteY7" fmla="*/ 995167 h 1208943"/>
              <a:gd name="connsiteX8" fmla="*/ 263394 w 946929"/>
              <a:gd name="connsiteY8" fmla="*/ 753407 h 1208943"/>
              <a:gd name="connsiteX9" fmla="*/ 263394 w 946929"/>
              <a:gd name="connsiteY9" fmla="*/ 867291 h 1208943"/>
              <a:gd name="connsiteX10" fmla="*/ 915743 w 946929"/>
              <a:gd name="connsiteY10" fmla="*/ 554525 h 1208943"/>
              <a:gd name="connsiteX0" fmla="*/ 35626 w 946929"/>
              <a:gd name="connsiteY0" fmla="*/ 1030793 h 1244569"/>
              <a:gd name="connsiteX1" fmla="*/ 263394 w 946929"/>
              <a:gd name="connsiteY1" fmla="*/ 789033 h 1244569"/>
              <a:gd name="connsiteX2" fmla="*/ 263394 w 946929"/>
              <a:gd name="connsiteY2" fmla="*/ 902917 h 1244569"/>
              <a:gd name="connsiteX3" fmla="*/ 915743 w 946929"/>
              <a:gd name="connsiteY3" fmla="*/ 590151 h 1244569"/>
              <a:gd name="connsiteX4" fmla="*/ 263394 w 946929"/>
              <a:gd name="connsiteY4" fmla="*/ 1130685 h 1244569"/>
              <a:gd name="connsiteX5" fmla="*/ 263394 w 946929"/>
              <a:gd name="connsiteY5" fmla="*/ 1244569 h 1244569"/>
              <a:gd name="connsiteX6" fmla="*/ 35626 w 946929"/>
              <a:gd name="connsiteY6" fmla="*/ 1030793 h 1244569"/>
              <a:gd name="connsiteX0" fmla="*/ 946697 w 946929"/>
              <a:gd name="connsiteY0" fmla="*/ 704035 h 1244569"/>
              <a:gd name="connsiteX1" fmla="*/ 35626 w 946929"/>
              <a:gd name="connsiteY1" fmla="*/ 263393 h 1244569"/>
              <a:gd name="connsiteX2" fmla="*/ 35626 w 946929"/>
              <a:gd name="connsiteY2" fmla="*/ 35626 h 1244569"/>
              <a:gd name="connsiteX3" fmla="*/ 946697 w 946929"/>
              <a:gd name="connsiteY3" fmla="*/ 476268 h 1244569"/>
              <a:gd name="connsiteX4" fmla="*/ 946697 w 946929"/>
              <a:gd name="connsiteY4" fmla="*/ 704035 h 1244569"/>
              <a:gd name="connsiteX0" fmla="*/ 946697 w 946929"/>
              <a:gd name="connsiteY0" fmla="*/ 704035 h 1244569"/>
              <a:gd name="connsiteX1" fmla="*/ 0 w 946929"/>
              <a:gd name="connsiteY1" fmla="*/ 67451 h 1244569"/>
              <a:gd name="connsiteX2" fmla="*/ 302821 w 946929"/>
              <a:gd name="connsiteY2" fmla="*/ 0 h 1244569"/>
              <a:gd name="connsiteX3" fmla="*/ 946697 w 946929"/>
              <a:gd name="connsiteY3" fmla="*/ 476268 h 1244569"/>
              <a:gd name="connsiteX4" fmla="*/ 946697 w 946929"/>
              <a:gd name="connsiteY4" fmla="*/ 704035 h 1244569"/>
              <a:gd name="connsiteX5" fmla="*/ 263394 w 946929"/>
              <a:gd name="connsiteY5" fmla="*/ 1130685 h 1244569"/>
              <a:gd name="connsiteX6" fmla="*/ 263394 w 946929"/>
              <a:gd name="connsiteY6" fmla="*/ 1244569 h 1244569"/>
              <a:gd name="connsiteX7" fmla="*/ 35626 w 946929"/>
              <a:gd name="connsiteY7" fmla="*/ 1030793 h 1244569"/>
              <a:gd name="connsiteX8" fmla="*/ 263394 w 946929"/>
              <a:gd name="connsiteY8" fmla="*/ 789033 h 1244569"/>
              <a:gd name="connsiteX9" fmla="*/ 263394 w 946929"/>
              <a:gd name="connsiteY9" fmla="*/ 902917 h 1244569"/>
              <a:gd name="connsiteX10" fmla="*/ 915743 w 946929"/>
              <a:gd name="connsiteY10" fmla="*/ 590151 h 1244569"/>
              <a:gd name="connsiteX0" fmla="*/ 35626 w 946929"/>
              <a:gd name="connsiteY0" fmla="*/ 1030793 h 1244569"/>
              <a:gd name="connsiteX1" fmla="*/ 263394 w 946929"/>
              <a:gd name="connsiteY1" fmla="*/ 789033 h 1244569"/>
              <a:gd name="connsiteX2" fmla="*/ 263394 w 946929"/>
              <a:gd name="connsiteY2" fmla="*/ 902917 h 1244569"/>
              <a:gd name="connsiteX3" fmla="*/ 915743 w 946929"/>
              <a:gd name="connsiteY3" fmla="*/ 590151 h 1244569"/>
              <a:gd name="connsiteX4" fmla="*/ 263394 w 946929"/>
              <a:gd name="connsiteY4" fmla="*/ 1130685 h 1244569"/>
              <a:gd name="connsiteX5" fmla="*/ 263394 w 946929"/>
              <a:gd name="connsiteY5" fmla="*/ 1244569 h 1244569"/>
              <a:gd name="connsiteX6" fmla="*/ 35626 w 946929"/>
              <a:gd name="connsiteY6" fmla="*/ 1030793 h 1244569"/>
              <a:gd name="connsiteX0" fmla="*/ 946697 w 946929"/>
              <a:gd name="connsiteY0" fmla="*/ 704035 h 1244569"/>
              <a:gd name="connsiteX1" fmla="*/ 35626 w 946929"/>
              <a:gd name="connsiteY1" fmla="*/ 67450 h 1244569"/>
              <a:gd name="connsiteX2" fmla="*/ 35626 w 946929"/>
              <a:gd name="connsiteY2" fmla="*/ 35626 h 1244569"/>
              <a:gd name="connsiteX3" fmla="*/ 946697 w 946929"/>
              <a:gd name="connsiteY3" fmla="*/ 476268 h 1244569"/>
              <a:gd name="connsiteX4" fmla="*/ 946697 w 946929"/>
              <a:gd name="connsiteY4" fmla="*/ 704035 h 1244569"/>
              <a:gd name="connsiteX0" fmla="*/ 946697 w 946929"/>
              <a:gd name="connsiteY0" fmla="*/ 704035 h 1244569"/>
              <a:gd name="connsiteX1" fmla="*/ 0 w 946929"/>
              <a:gd name="connsiteY1" fmla="*/ 67451 h 1244569"/>
              <a:gd name="connsiteX2" fmla="*/ 302821 w 946929"/>
              <a:gd name="connsiteY2" fmla="*/ 0 h 1244569"/>
              <a:gd name="connsiteX3" fmla="*/ 946697 w 946929"/>
              <a:gd name="connsiteY3" fmla="*/ 476268 h 1244569"/>
              <a:gd name="connsiteX4" fmla="*/ 946697 w 946929"/>
              <a:gd name="connsiteY4" fmla="*/ 704035 h 1244569"/>
              <a:gd name="connsiteX5" fmla="*/ 263394 w 946929"/>
              <a:gd name="connsiteY5" fmla="*/ 1130685 h 1244569"/>
              <a:gd name="connsiteX6" fmla="*/ 263394 w 946929"/>
              <a:gd name="connsiteY6" fmla="*/ 1244569 h 1244569"/>
              <a:gd name="connsiteX7" fmla="*/ 35626 w 946929"/>
              <a:gd name="connsiteY7" fmla="*/ 1030793 h 1244569"/>
              <a:gd name="connsiteX8" fmla="*/ 263394 w 946929"/>
              <a:gd name="connsiteY8" fmla="*/ 789033 h 1244569"/>
              <a:gd name="connsiteX9" fmla="*/ 263394 w 946929"/>
              <a:gd name="connsiteY9" fmla="*/ 902917 h 1244569"/>
              <a:gd name="connsiteX10" fmla="*/ 915743 w 946929"/>
              <a:gd name="connsiteY10" fmla="*/ 590151 h 1244569"/>
              <a:gd name="connsiteX0" fmla="*/ 35626 w 946929"/>
              <a:gd name="connsiteY0" fmla="*/ 1030793 h 1244569"/>
              <a:gd name="connsiteX1" fmla="*/ 263394 w 946929"/>
              <a:gd name="connsiteY1" fmla="*/ 789033 h 1244569"/>
              <a:gd name="connsiteX2" fmla="*/ 263394 w 946929"/>
              <a:gd name="connsiteY2" fmla="*/ 902917 h 1244569"/>
              <a:gd name="connsiteX3" fmla="*/ 915743 w 946929"/>
              <a:gd name="connsiteY3" fmla="*/ 590151 h 1244569"/>
              <a:gd name="connsiteX4" fmla="*/ 263394 w 946929"/>
              <a:gd name="connsiteY4" fmla="*/ 1130685 h 1244569"/>
              <a:gd name="connsiteX5" fmla="*/ 263394 w 946929"/>
              <a:gd name="connsiteY5" fmla="*/ 1244569 h 1244569"/>
              <a:gd name="connsiteX6" fmla="*/ 35626 w 946929"/>
              <a:gd name="connsiteY6" fmla="*/ 1030793 h 1244569"/>
              <a:gd name="connsiteX0" fmla="*/ 946697 w 946929"/>
              <a:gd name="connsiteY0" fmla="*/ 704035 h 1244569"/>
              <a:gd name="connsiteX1" fmla="*/ 35626 w 946929"/>
              <a:gd name="connsiteY1" fmla="*/ 67450 h 1244569"/>
              <a:gd name="connsiteX2" fmla="*/ 338446 w 946929"/>
              <a:gd name="connsiteY2" fmla="*/ 11875 h 1244569"/>
              <a:gd name="connsiteX3" fmla="*/ 946697 w 946929"/>
              <a:gd name="connsiteY3" fmla="*/ 476268 h 1244569"/>
              <a:gd name="connsiteX4" fmla="*/ 946697 w 946929"/>
              <a:gd name="connsiteY4" fmla="*/ 704035 h 1244569"/>
              <a:gd name="connsiteX0" fmla="*/ 946697 w 946929"/>
              <a:gd name="connsiteY0" fmla="*/ 704035 h 1244569"/>
              <a:gd name="connsiteX1" fmla="*/ 0 w 946929"/>
              <a:gd name="connsiteY1" fmla="*/ 67451 h 1244569"/>
              <a:gd name="connsiteX2" fmla="*/ 302821 w 946929"/>
              <a:gd name="connsiteY2" fmla="*/ 0 h 1244569"/>
              <a:gd name="connsiteX3" fmla="*/ 946697 w 946929"/>
              <a:gd name="connsiteY3" fmla="*/ 476268 h 1244569"/>
              <a:gd name="connsiteX4" fmla="*/ 946697 w 946929"/>
              <a:gd name="connsiteY4" fmla="*/ 704035 h 1244569"/>
              <a:gd name="connsiteX5" fmla="*/ 263394 w 946929"/>
              <a:gd name="connsiteY5" fmla="*/ 1130685 h 1244569"/>
              <a:gd name="connsiteX6" fmla="*/ 263394 w 946929"/>
              <a:gd name="connsiteY6" fmla="*/ 1244569 h 1244569"/>
              <a:gd name="connsiteX7" fmla="*/ 35626 w 946929"/>
              <a:gd name="connsiteY7" fmla="*/ 1030793 h 1244569"/>
              <a:gd name="connsiteX8" fmla="*/ 263394 w 946929"/>
              <a:gd name="connsiteY8" fmla="*/ 789033 h 1244569"/>
              <a:gd name="connsiteX9" fmla="*/ 263394 w 946929"/>
              <a:gd name="connsiteY9" fmla="*/ 902917 h 1244569"/>
              <a:gd name="connsiteX10" fmla="*/ 915743 w 946929"/>
              <a:gd name="connsiteY10" fmla="*/ 590151 h 1244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6929" h="1244569" stroke="0" extrusionOk="0">
                <a:moveTo>
                  <a:pt x="35626" y="1030793"/>
                </a:moveTo>
                <a:lnTo>
                  <a:pt x="263394" y="789033"/>
                </a:lnTo>
                <a:lnTo>
                  <a:pt x="263394" y="902917"/>
                </a:lnTo>
                <a:cubicBezTo>
                  <a:pt x="581549" y="863186"/>
                  <a:pt x="830820" y="743674"/>
                  <a:pt x="915743" y="590151"/>
                </a:cubicBezTo>
                <a:cubicBezTo>
                  <a:pt x="1046592" y="826696"/>
                  <a:pt x="753599" y="1069468"/>
                  <a:pt x="263394" y="1130685"/>
                </a:cubicBezTo>
                <a:lnTo>
                  <a:pt x="263394" y="1244569"/>
                </a:lnTo>
                <a:lnTo>
                  <a:pt x="35626" y="1030793"/>
                </a:lnTo>
                <a:close/>
              </a:path>
              <a:path w="946929" h="1244569" fill="darkenLess" stroke="0" extrusionOk="0">
                <a:moveTo>
                  <a:pt x="946697" y="704035"/>
                </a:moveTo>
                <a:cubicBezTo>
                  <a:pt x="946697" y="460675"/>
                  <a:pt x="538797" y="67450"/>
                  <a:pt x="35626" y="67450"/>
                </a:cubicBezTo>
                <a:lnTo>
                  <a:pt x="338446" y="11875"/>
                </a:lnTo>
                <a:cubicBezTo>
                  <a:pt x="841617" y="11875"/>
                  <a:pt x="946697" y="232908"/>
                  <a:pt x="946697" y="476268"/>
                </a:cubicBezTo>
                <a:lnTo>
                  <a:pt x="946697" y="704035"/>
                </a:lnTo>
                <a:close/>
              </a:path>
              <a:path w="946929" h="1244569" fill="none" extrusionOk="0">
                <a:moveTo>
                  <a:pt x="946697" y="704035"/>
                </a:moveTo>
                <a:cubicBezTo>
                  <a:pt x="946697" y="460675"/>
                  <a:pt x="503171" y="67451"/>
                  <a:pt x="0" y="67451"/>
                </a:cubicBezTo>
                <a:cubicBezTo>
                  <a:pt x="0" y="-8471"/>
                  <a:pt x="302821" y="75922"/>
                  <a:pt x="302821" y="0"/>
                </a:cubicBezTo>
                <a:cubicBezTo>
                  <a:pt x="805992" y="0"/>
                  <a:pt x="946697" y="232908"/>
                  <a:pt x="946697" y="476268"/>
                </a:cubicBezTo>
                <a:lnTo>
                  <a:pt x="946697" y="704035"/>
                </a:lnTo>
                <a:cubicBezTo>
                  <a:pt x="946697" y="904967"/>
                  <a:pt x="665649" y="1080452"/>
                  <a:pt x="263394" y="1130685"/>
                </a:cubicBezTo>
                <a:lnTo>
                  <a:pt x="263394" y="1244569"/>
                </a:lnTo>
                <a:lnTo>
                  <a:pt x="35626" y="1030793"/>
                </a:lnTo>
                <a:lnTo>
                  <a:pt x="263394" y="789033"/>
                </a:lnTo>
                <a:lnTo>
                  <a:pt x="263394" y="902917"/>
                </a:lnTo>
                <a:cubicBezTo>
                  <a:pt x="581549" y="863186"/>
                  <a:pt x="830820" y="743674"/>
                  <a:pt x="915743" y="590151"/>
                </a:cubicBezTo>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lèche courbée vers la gauche 5"/>
          <p:cNvSpPr/>
          <p:nvPr/>
        </p:nvSpPr>
        <p:spPr>
          <a:xfrm flipH="1">
            <a:off x="5004048" y="2845494"/>
            <a:ext cx="946929" cy="1244569"/>
          </a:xfrm>
          <a:custGeom>
            <a:avLst/>
            <a:gdLst>
              <a:gd name="connsiteX0" fmla="*/ 0 w 911071"/>
              <a:gd name="connsiteY0" fmla="*/ 995167 h 1222935"/>
              <a:gd name="connsiteX1" fmla="*/ 227768 w 911071"/>
              <a:gd name="connsiteY1" fmla="*/ 753407 h 1222935"/>
              <a:gd name="connsiteX2" fmla="*/ 227768 w 911071"/>
              <a:gd name="connsiteY2" fmla="*/ 867291 h 1222935"/>
              <a:gd name="connsiteX3" fmla="*/ 880117 w 911071"/>
              <a:gd name="connsiteY3" fmla="*/ 554525 h 1222935"/>
              <a:gd name="connsiteX4" fmla="*/ 227768 w 911071"/>
              <a:gd name="connsiteY4" fmla="*/ 1095059 h 1222935"/>
              <a:gd name="connsiteX5" fmla="*/ 227768 w 911071"/>
              <a:gd name="connsiteY5" fmla="*/ 1208943 h 1222935"/>
              <a:gd name="connsiteX6" fmla="*/ 0 w 911071"/>
              <a:gd name="connsiteY6" fmla="*/ 995167 h 1222935"/>
              <a:gd name="connsiteX0" fmla="*/ 911071 w 911071"/>
              <a:gd name="connsiteY0" fmla="*/ 668409 h 1222935"/>
              <a:gd name="connsiteX1" fmla="*/ 0 w 911071"/>
              <a:gd name="connsiteY1" fmla="*/ 227767 h 1222935"/>
              <a:gd name="connsiteX2" fmla="*/ 0 w 911071"/>
              <a:gd name="connsiteY2" fmla="*/ 0 h 1222935"/>
              <a:gd name="connsiteX3" fmla="*/ 911071 w 911071"/>
              <a:gd name="connsiteY3" fmla="*/ 440642 h 1222935"/>
              <a:gd name="connsiteX4" fmla="*/ 911071 w 911071"/>
              <a:gd name="connsiteY4" fmla="*/ 668409 h 1222935"/>
              <a:gd name="connsiteX0" fmla="*/ 911071 w 911071"/>
              <a:gd name="connsiteY0" fmla="*/ 668409 h 1222935"/>
              <a:gd name="connsiteX1" fmla="*/ 0 w 911071"/>
              <a:gd name="connsiteY1" fmla="*/ 227767 h 1222935"/>
              <a:gd name="connsiteX2" fmla="*/ 0 w 911071"/>
              <a:gd name="connsiteY2" fmla="*/ 0 h 1222935"/>
              <a:gd name="connsiteX3" fmla="*/ 911071 w 911071"/>
              <a:gd name="connsiteY3" fmla="*/ 440642 h 1222935"/>
              <a:gd name="connsiteX4" fmla="*/ 911071 w 911071"/>
              <a:gd name="connsiteY4" fmla="*/ 668409 h 1222935"/>
              <a:gd name="connsiteX5" fmla="*/ 227768 w 911071"/>
              <a:gd name="connsiteY5" fmla="*/ 1095059 h 1222935"/>
              <a:gd name="connsiteX6" fmla="*/ 227768 w 911071"/>
              <a:gd name="connsiteY6" fmla="*/ 1208943 h 1222935"/>
              <a:gd name="connsiteX7" fmla="*/ 0 w 911071"/>
              <a:gd name="connsiteY7" fmla="*/ 995167 h 1222935"/>
              <a:gd name="connsiteX8" fmla="*/ 227768 w 911071"/>
              <a:gd name="connsiteY8" fmla="*/ 753407 h 1222935"/>
              <a:gd name="connsiteX9" fmla="*/ 227768 w 911071"/>
              <a:gd name="connsiteY9" fmla="*/ 867291 h 1222935"/>
              <a:gd name="connsiteX10" fmla="*/ 880117 w 911071"/>
              <a:gd name="connsiteY10" fmla="*/ 554525 h 1222935"/>
              <a:gd name="connsiteX0" fmla="*/ 35626 w 946929"/>
              <a:gd name="connsiteY0" fmla="*/ 995167 h 1208943"/>
              <a:gd name="connsiteX1" fmla="*/ 263394 w 946929"/>
              <a:gd name="connsiteY1" fmla="*/ 753407 h 1208943"/>
              <a:gd name="connsiteX2" fmla="*/ 263394 w 946929"/>
              <a:gd name="connsiteY2" fmla="*/ 867291 h 1208943"/>
              <a:gd name="connsiteX3" fmla="*/ 915743 w 946929"/>
              <a:gd name="connsiteY3" fmla="*/ 554525 h 1208943"/>
              <a:gd name="connsiteX4" fmla="*/ 263394 w 946929"/>
              <a:gd name="connsiteY4" fmla="*/ 1095059 h 1208943"/>
              <a:gd name="connsiteX5" fmla="*/ 263394 w 946929"/>
              <a:gd name="connsiteY5" fmla="*/ 1208943 h 1208943"/>
              <a:gd name="connsiteX6" fmla="*/ 35626 w 946929"/>
              <a:gd name="connsiteY6" fmla="*/ 995167 h 1208943"/>
              <a:gd name="connsiteX0" fmla="*/ 946697 w 946929"/>
              <a:gd name="connsiteY0" fmla="*/ 668409 h 1208943"/>
              <a:gd name="connsiteX1" fmla="*/ 35626 w 946929"/>
              <a:gd name="connsiteY1" fmla="*/ 227767 h 1208943"/>
              <a:gd name="connsiteX2" fmla="*/ 35626 w 946929"/>
              <a:gd name="connsiteY2" fmla="*/ 0 h 1208943"/>
              <a:gd name="connsiteX3" fmla="*/ 946697 w 946929"/>
              <a:gd name="connsiteY3" fmla="*/ 440642 h 1208943"/>
              <a:gd name="connsiteX4" fmla="*/ 946697 w 946929"/>
              <a:gd name="connsiteY4" fmla="*/ 668409 h 1208943"/>
              <a:gd name="connsiteX0" fmla="*/ 946697 w 946929"/>
              <a:gd name="connsiteY0" fmla="*/ 668409 h 1208943"/>
              <a:gd name="connsiteX1" fmla="*/ 0 w 946929"/>
              <a:gd name="connsiteY1" fmla="*/ 31825 h 1208943"/>
              <a:gd name="connsiteX2" fmla="*/ 35626 w 946929"/>
              <a:gd name="connsiteY2" fmla="*/ 0 h 1208943"/>
              <a:gd name="connsiteX3" fmla="*/ 946697 w 946929"/>
              <a:gd name="connsiteY3" fmla="*/ 440642 h 1208943"/>
              <a:gd name="connsiteX4" fmla="*/ 946697 w 946929"/>
              <a:gd name="connsiteY4" fmla="*/ 668409 h 1208943"/>
              <a:gd name="connsiteX5" fmla="*/ 263394 w 946929"/>
              <a:gd name="connsiteY5" fmla="*/ 1095059 h 1208943"/>
              <a:gd name="connsiteX6" fmla="*/ 263394 w 946929"/>
              <a:gd name="connsiteY6" fmla="*/ 1208943 h 1208943"/>
              <a:gd name="connsiteX7" fmla="*/ 35626 w 946929"/>
              <a:gd name="connsiteY7" fmla="*/ 995167 h 1208943"/>
              <a:gd name="connsiteX8" fmla="*/ 263394 w 946929"/>
              <a:gd name="connsiteY8" fmla="*/ 753407 h 1208943"/>
              <a:gd name="connsiteX9" fmla="*/ 263394 w 946929"/>
              <a:gd name="connsiteY9" fmla="*/ 867291 h 1208943"/>
              <a:gd name="connsiteX10" fmla="*/ 915743 w 946929"/>
              <a:gd name="connsiteY10" fmla="*/ 554525 h 1208943"/>
              <a:gd name="connsiteX0" fmla="*/ 35626 w 946929"/>
              <a:gd name="connsiteY0" fmla="*/ 1030793 h 1244569"/>
              <a:gd name="connsiteX1" fmla="*/ 263394 w 946929"/>
              <a:gd name="connsiteY1" fmla="*/ 789033 h 1244569"/>
              <a:gd name="connsiteX2" fmla="*/ 263394 w 946929"/>
              <a:gd name="connsiteY2" fmla="*/ 902917 h 1244569"/>
              <a:gd name="connsiteX3" fmla="*/ 915743 w 946929"/>
              <a:gd name="connsiteY3" fmla="*/ 590151 h 1244569"/>
              <a:gd name="connsiteX4" fmla="*/ 263394 w 946929"/>
              <a:gd name="connsiteY4" fmla="*/ 1130685 h 1244569"/>
              <a:gd name="connsiteX5" fmla="*/ 263394 w 946929"/>
              <a:gd name="connsiteY5" fmla="*/ 1244569 h 1244569"/>
              <a:gd name="connsiteX6" fmla="*/ 35626 w 946929"/>
              <a:gd name="connsiteY6" fmla="*/ 1030793 h 1244569"/>
              <a:gd name="connsiteX0" fmla="*/ 946697 w 946929"/>
              <a:gd name="connsiteY0" fmla="*/ 704035 h 1244569"/>
              <a:gd name="connsiteX1" fmla="*/ 35626 w 946929"/>
              <a:gd name="connsiteY1" fmla="*/ 263393 h 1244569"/>
              <a:gd name="connsiteX2" fmla="*/ 35626 w 946929"/>
              <a:gd name="connsiteY2" fmla="*/ 35626 h 1244569"/>
              <a:gd name="connsiteX3" fmla="*/ 946697 w 946929"/>
              <a:gd name="connsiteY3" fmla="*/ 476268 h 1244569"/>
              <a:gd name="connsiteX4" fmla="*/ 946697 w 946929"/>
              <a:gd name="connsiteY4" fmla="*/ 704035 h 1244569"/>
              <a:gd name="connsiteX0" fmla="*/ 946697 w 946929"/>
              <a:gd name="connsiteY0" fmla="*/ 704035 h 1244569"/>
              <a:gd name="connsiteX1" fmla="*/ 0 w 946929"/>
              <a:gd name="connsiteY1" fmla="*/ 67451 h 1244569"/>
              <a:gd name="connsiteX2" fmla="*/ 302821 w 946929"/>
              <a:gd name="connsiteY2" fmla="*/ 0 h 1244569"/>
              <a:gd name="connsiteX3" fmla="*/ 946697 w 946929"/>
              <a:gd name="connsiteY3" fmla="*/ 476268 h 1244569"/>
              <a:gd name="connsiteX4" fmla="*/ 946697 w 946929"/>
              <a:gd name="connsiteY4" fmla="*/ 704035 h 1244569"/>
              <a:gd name="connsiteX5" fmla="*/ 263394 w 946929"/>
              <a:gd name="connsiteY5" fmla="*/ 1130685 h 1244569"/>
              <a:gd name="connsiteX6" fmla="*/ 263394 w 946929"/>
              <a:gd name="connsiteY6" fmla="*/ 1244569 h 1244569"/>
              <a:gd name="connsiteX7" fmla="*/ 35626 w 946929"/>
              <a:gd name="connsiteY7" fmla="*/ 1030793 h 1244569"/>
              <a:gd name="connsiteX8" fmla="*/ 263394 w 946929"/>
              <a:gd name="connsiteY8" fmla="*/ 789033 h 1244569"/>
              <a:gd name="connsiteX9" fmla="*/ 263394 w 946929"/>
              <a:gd name="connsiteY9" fmla="*/ 902917 h 1244569"/>
              <a:gd name="connsiteX10" fmla="*/ 915743 w 946929"/>
              <a:gd name="connsiteY10" fmla="*/ 590151 h 1244569"/>
              <a:gd name="connsiteX0" fmla="*/ 35626 w 946929"/>
              <a:gd name="connsiteY0" fmla="*/ 1030793 h 1244569"/>
              <a:gd name="connsiteX1" fmla="*/ 263394 w 946929"/>
              <a:gd name="connsiteY1" fmla="*/ 789033 h 1244569"/>
              <a:gd name="connsiteX2" fmla="*/ 263394 w 946929"/>
              <a:gd name="connsiteY2" fmla="*/ 902917 h 1244569"/>
              <a:gd name="connsiteX3" fmla="*/ 915743 w 946929"/>
              <a:gd name="connsiteY3" fmla="*/ 590151 h 1244569"/>
              <a:gd name="connsiteX4" fmla="*/ 263394 w 946929"/>
              <a:gd name="connsiteY4" fmla="*/ 1130685 h 1244569"/>
              <a:gd name="connsiteX5" fmla="*/ 263394 w 946929"/>
              <a:gd name="connsiteY5" fmla="*/ 1244569 h 1244569"/>
              <a:gd name="connsiteX6" fmla="*/ 35626 w 946929"/>
              <a:gd name="connsiteY6" fmla="*/ 1030793 h 1244569"/>
              <a:gd name="connsiteX0" fmla="*/ 946697 w 946929"/>
              <a:gd name="connsiteY0" fmla="*/ 704035 h 1244569"/>
              <a:gd name="connsiteX1" fmla="*/ 35626 w 946929"/>
              <a:gd name="connsiteY1" fmla="*/ 67450 h 1244569"/>
              <a:gd name="connsiteX2" fmla="*/ 35626 w 946929"/>
              <a:gd name="connsiteY2" fmla="*/ 35626 h 1244569"/>
              <a:gd name="connsiteX3" fmla="*/ 946697 w 946929"/>
              <a:gd name="connsiteY3" fmla="*/ 476268 h 1244569"/>
              <a:gd name="connsiteX4" fmla="*/ 946697 w 946929"/>
              <a:gd name="connsiteY4" fmla="*/ 704035 h 1244569"/>
              <a:gd name="connsiteX0" fmla="*/ 946697 w 946929"/>
              <a:gd name="connsiteY0" fmla="*/ 704035 h 1244569"/>
              <a:gd name="connsiteX1" fmla="*/ 0 w 946929"/>
              <a:gd name="connsiteY1" fmla="*/ 67451 h 1244569"/>
              <a:gd name="connsiteX2" fmla="*/ 302821 w 946929"/>
              <a:gd name="connsiteY2" fmla="*/ 0 h 1244569"/>
              <a:gd name="connsiteX3" fmla="*/ 946697 w 946929"/>
              <a:gd name="connsiteY3" fmla="*/ 476268 h 1244569"/>
              <a:gd name="connsiteX4" fmla="*/ 946697 w 946929"/>
              <a:gd name="connsiteY4" fmla="*/ 704035 h 1244569"/>
              <a:gd name="connsiteX5" fmla="*/ 263394 w 946929"/>
              <a:gd name="connsiteY5" fmla="*/ 1130685 h 1244569"/>
              <a:gd name="connsiteX6" fmla="*/ 263394 w 946929"/>
              <a:gd name="connsiteY6" fmla="*/ 1244569 h 1244569"/>
              <a:gd name="connsiteX7" fmla="*/ 35626 w 946929"/>
              <a:gd name="connsiteY7" fmla="*/ 1030793 h 1244569"/>
              <a:gd name="connsiteX8" fmla="*/ 263394 w 946929"/>
              <a:gd name="connsiteY8" fmla="*/ 789033 h 1244569"/>
              <a:gd name="connsiteX9" fmla="*/ 263394 w 946929"/>
              <a:gd name="connsiteY9" fmla="*/ 902917 h 1244569"/>
              <a:gd name="connsiteX10" fmla="*/ 915743 w 946929"/>
              <a:gd name="connsiteY10" fmla="*/ 590151 h 1244569"/>
              <a:gd name="connsiteX0" fmla="*/ 35626 w 946929"/>
              <a:gd name="connsiteY0" fmla="*/ 1030793 h 1244569"/>
              <a:gd name="connsiteX1" fmla="*/ 263394 w 946929"/>
              <a:gd name="connsiteY1" fmla="*/ 789033 h 1244569"/>
              <a:gd name="connsiteX2" fmla="*/ 263394 w 946929"/>
              <a:gd name="connsiteY2" fmla="*/ 902917 h 1244569"/>
              <a:gd name="connsiteX3" fmla="*/ 915743 w 946929"/>
              <a:gd name="connsiteY3" fmla="*/ 590151 h 1244569"/>
              <a:gd name="connsiteX4" fmla="*/ 263394 w 946929"/>
              <a:gd name="connsiteY4" fmla="*/ 1130685 h 1244569"/>
              <a:gd name="connsiteX5" fmla="*/ 263394 w 946929"/>
              <a:gd name="connsiteY5" fmla="*/ 1244569 h 1244569"/>
              <a:gd name="connsiteX6" fmla="*/ 35626 w 946929"/>
              <a:gd name="connsiteY6" fmla="*/ 1030793 h 1244569"/>
              <a:gd name="connsiteX0" fmla="*/ 946697 w 946929"/>
              <a:gd name="connsiteY0" fmla="*/ 704035 h 1244569"/>
              <a:gd name="connsiteX1" fmla="*/ 35626 w 946929"/>
              <a:gd name="connsiteY1" fmla="*/ 67450 h 1244569"/>
              <a:gd name="connsiteX2" fmla="*/ 338446 w 946929"/>
              <a:gd name="connsiteY2" fmla="*/ 11875 h 1244569"/>
              <a:gd name="connsiteX3" fmla="*/ 946697 w 946929"/>
              <a:gd name="connsiteY3" fmla="*/ 476268 h 1244569"/>
              <a:gd name="connsiteX4" fmla="*/ 946697 w 946929"/>
              <a:gd name="connsiteY4" fmla="*/ 704035 h 1244569"/>
              <a:gd name="connsiteX0" fmla="*/ 946697 w 946929"/>
              <a:gd name="connsiteY0" fmla="*/ 704035 h 1244569"/>
              <a:gd name="connsiteX1" fmla="*/ 0 w 946929"/>
              <a:gd name="connsiteY1" fmla="*/ 67451 h 1244569"/>
              <a:gd name="connsiteX2" fmla="*/ 302821 w 946929"/>
              <a:gd name="connsiteY2" fmla="*/ 0 h 1244569"/>
              <a:gd name="connsiteX3" fmla="*/ 946697 w 946929"/>
              <a:gd name="connsiteY3" fmla="*/ 476268 h 1244569"/>
              <a:gd name="connsiteX4" fmla="*/ 946697 w 946929"/>
              <a:gd name="connsiteY4" fmla="*/ 704035 h 1244569"/>
              <a:gd name="connsiteX5" fmla="*/ 263394 w 946929"/>
              <a:gd name="connsiteY5" fmla="*/ 1130685 h 1244569"/>
              <a:gd name="connsiteX6" fmla="*/ 263394 w 946929"/>
              <a:gd name="connsiteY6" fmla="*/ 1244569 h 1244569"/>
              <a:gd name="connsiteX7" fmla="*/ 35626 w 946929"/>
              <a:gd name="connsiteY7" fmla="*/ 1030793 h 1244569"/>
              <a:gd name="connsiteX8" fmla="*/ 263394 w 946929"/>
              <a:gd name="connsiteY8" fmla="*/ 789033 h 1244569"/>
              <a:gd name="connsiteX9" fmla="*/ 263394 w 946929"/>
              <a:gd name="connsiteY9" fmla="*/ 902917 h 1244569"/>
              <a:gd name="connsiteX10" fmla="*/ 915743 w 946929"/>
              <a:gd name="connsiteY10" fmla="*/ 590151 h 1244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6929" h="1244569" stroke="0" extrusionOk="0">
                <a:moveTo>
                  <a:pt x="35626" y="1030793"/>
                </a:moveTo>
                <a:lnTo>
                  <a:pt x="263394" y="789033"/>
                </a:lnTo>
                <a:lnTo>
                  <a:pt x="263394" y="902917"/>
                </a:lnTo>
                <a:cubicBezTo>
                  <a:pt x="581549" y="863186"/>
                  <a:pt x="830820" y="743674"/>
                  <a:pt x="915743" y="590151"/>
                </a:cubicBezTo>
                <a:cubicBezTo>
                  <a:pt x="1046592" y="826696"/>
                  <a:pt x="753599" y="1069468"/>
                  <a:pt x="263394" y="1130685"/>
                </a:cubicBezTo>
                <a:lnTo>
                  <a:pt x="263394" y="1244569"/>
                </a:lnTo>
                <a:lnTo>
                  <a:pt x="35626" y="1030793"/>
                </a:lnTo>
                <a:close/>
              </a:path>
              <a:path w="946929" h="1244569" fill="darkenLess" stroke="0" extrusionOk="0">
                <a:moveTo>
                  <a:pt x="946697" y="704035"/>
                </a:moveTo>
                <a:cubicBezTo>
                  <a:pt x="946697" y="460675"/>
                  <a:pt x="538797" y="67450"/>
                  <a:pt x="35626" y="67450"/>
                </a:cubicBezTo>
                <a:lnTo>
                  <a:pt x="338446" y="11875"/>
                </a:lnTo>
                <a:cubicBezTo>
                  <a:pt x="841617" y="11875"/>
                  <a:pt x="946697" y="232908"/>
                  <a:pt x="946697" y="476268"/>
                </a:cubicBezTo>
                <a:lnTo>
                  <a:pt x="946697" y="704035"/>
                </a:lnTo>
                <a:close/>
              </a:path>
              <a:path w="946929" h="1244569" fill="none" extrusionOk="0">
                <a:moveTo>
                  <a:pt x="946697" y="704035"/>
                </a:moveTo>
                <a:cubicBezTo>
                  <a:pt x="946697" y="460675"/>
                  <a:pt x="503171" y="67451"/>
                  <a:pt x="0" y="67451"/>
                </a:cubicBezTo>
                <a:cubicBezTo>
                  <a:pt x="0" y="-8471"/>
                  <a:pt x="302821" y="75922"/>
                  <a:pt x="302821" y="0"/>
                </a:cubicBezTo>
                <a:cubicBezTo>
                  <a:pt x="805992" y="0"/>
                  <a:pt x="946697" y="232908"/>
                  <a:pt x="946697" y="476268"/>
                </a:cubicBezTo>
                <a:lnTo>
                  <a:pt x="946697" y="704035"/>
                </a:lnTo>
                <a:cubicBezTo>
                  <a:pt x="946697" y="904967"/>
                  <a:pt x="665649" y="1080452"/>
                  <a:pt x="263394" y="1130685"/>
                </a:cubicBezTo>
                <a:lnTo>
                  <a:pt x="263394" y="1244569"/>
                </a:lnTo>
                <a:lnTo>
                  <a:pt x="35626" y="1030793"/>
                </a:lnTo>
                <a:lnTo>
                  <a:pt x="263394" y="789033"/>
                </a:lnTo>
                <a:lnTo>
                  <a:pt x="263394" y="902917"/>
                </a:lnTo>
                <a:cubicBezTo>
                  <a:pt x="581549" y="863186"/>
                  <a:pt x="830820" y="743674"/>
                  <a:pt x="915743" y="590151"/>
                </a:cubicBezTo>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Ellipse 8"/>
          <p:cNvSpPr/>
          <p:nvPr/>
        </p:nvSpPr>
        <p:spPr>
          <a:xfrm>
            <a:off x="5950977" y="3482996"/>
            <a:ext cx="2149415" cy="132100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DZ" sz="2000" b="1" dirty="0"/>
              <a:t>أخلاقيات المبدأ</a:t>
            </a:r>
            <a:endParaRPr lang="en-US" sz="2000" b="1" dirty="0"/>
          </a:p>
        </p:txBody>
      </p:sp>
      <p:sp>
        <p:nvSpPr>
          <p:cNvPr id="12" name="Ellipse 11"/>
          <p:cNvSpPr/>
          <p:nvPr/>
        </p:nvSpPr>
        <p:spPr>
          <a:xfrm>
            <a:off x="2118675" y="3507854"/>
            <a:ext cx="2293431" cy="129614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DZ" sz="2000" b="1" dirty="0"/>
              <a:t>أخلاقيات الواجب</a:t>
            </a:r>
            <a:endParaRPr lang="en-US" sz="2000" b="1" dirty="0"/>
          </a:p>
        </p:txBody>
      </p:sp>
    </p:spTree>
    <p:extLst>
      <p:ext uri="{BB962C8B-B14F-4D97-AF65-F5344CB8AC3E}">
        <p14:creationId xmlns:p14="http://schemas.microsoft.com/office/powerpoint/2010/main" val="952148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2" presetClass="path" presetSubtype="0" accel="50000" decel="50000" fill="hold" grpId="1" nodeType="afterEffect">
                                  <p:stCondLst>
                                    <p:cond delay="0"/>
                                  </p:stCondLst>
                                  <p:childTnLst>
                                    <p:animMotion origin="layout" path="M -0.14167 0.07006 L 8.33333E-7 2.96296E-6 " pathEditMode="relative" rAng="0" ptsTypes="AA">
                                      <p:cBhvr>
                                        <p:cTn id="12" dur="2000" fill="hold"/>
                                        <p:tgtEl>
                                          <p:spTgt spid="3"/>
                                        </p:tgtEl>
                                        <p:attrNameLst>
                                          <p:attrName>ppt_x</p:attrName>
                                          <p:attrName>ppt_y</p:attrName>
                                        </p:attrNameLst>
                                      </p:cBhvr>
                                      <p:rCtr x="7083" y="-3519"/>
                                    </p:animMotion>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500"/>
                            </p:stCondLst>
                            <p:childTnLst>
                              <p:par>
                                <p:cTn id="22" presetID="6" presetClass="entr" presetSubtype="32"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circle(out)">
                                      <p:cBhvr>
                                        <p:cTn id="24" dur="2000"/>
                                        <p:tgtEl>
                                          <p:spTgt spid="12"/>
                                        </p:tgtEl>
                                      </p:cBhvr>
                                    </p:animEffect>
                                  </p:childTnLst>
                                </p:cTn>
                              </p:par>
                            </p:childTnLst>
                          </p:cTn>
                        </p:par>
                        <p:par>
                          <p:cTn id="25" fill="hold">
                            <p:stCondLst>
                              <p:cond delay="2500"/>
                            </p:stCondLst>
                            <p:childTnLst>
                              <p:par>
                                <p:cTn id="26" presetID="6" presetClass="entr" presetSubtype="32"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ircle(out)">
                                      <p:cBhvr>
                                        <p:cTn id="2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P spid="10" grpId="0" animBg="1"/>
      <p:bldP spid="9"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35497" y="1"/>
            <a:ext cx="3852427" cy="5143500"/>
          </a:xfrm>
          <a:prstGeom prst="rect">
            <a:avLst/>
          </a:prstGeom>
        </p:spPr>
      </p:pic>
      <p:sp>
        <p:nvSpPr>
          <p:cNvPr id="5" name="Rectangle 13"/>
          <p:cNvSpPr/>
          <p:nvPr/>
        </p:nvSpPr>
        <p:spPr>
          <a:xfrm>
            <a:off x="683568" y="123478"/>
            <a:ext cx="7992888" cy="771550"/>
          </a:xfrm>
          <a:prstGeom prst="snip2DiagRect">
            <a:avLst/>
          </a:prstGeom>
          <a:effectLst>
            <a:outerShdw blurRad="50800" dist="38100" dir="5400000" algn="t" rotWithShape="0">
              <a:prstClr val="black">
                <a:alpha val="40000"/>
              </a:prstClr>
            </a:outerShdw>
            <a:reflection blurRad="6350" stA="50000" endA="300" endPos="38500" dist="50800" dir="5400000" sy="-100000" algn="bl" rotWithShape="0"/>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ar-DZ" sz="4400" b="1" dirty="0"/>
              <a:t>أهداف أخلاقيات العمل</a:t>
            </a:r>
            <a:endParaRPr lang="fr-FR" sz="4400" b="1" dirty="0"/>
          </a:p>
        </p:txBody>
      </p:sp>
      <p:sp>
        <p:nvSpPr>
          <p:cNvPr id="4" name="Rogner un rectangle avec un coin diagonal 3"/>
          <p:cNvSpPr/>
          <p:nvPr/>
        </p:nvSpPr>
        <p:spPr>
          <a:xfrm>
            <a:off x="1913382" y="1034882"/>
            <a:ext cx="6735452" cy="543001"/>
          </a:xfrm>
          <a:prstGeom prst="snip2DiagRect">
            <a:avLst>
              <a:gd name="adj1" fmla="val 0"/>
              <a:gd name="adj2" fmla="val 41604"/>
            </a:avLst>
          </a:prstGeom>
          <a:ln/>
        </p:spPr>
        <p:style>
          <a:lnRef idx="2">
            <a:schemeClr val="accent2"/>
          </a:lnRef>
          <a:fillRef idx="1">
            <a:schemeClr val="lt1"/>
          </a:fillRef>
          <a:effectRef idx="0">
            <a:schemeClr val="accent2"/>
          </a:effectRef>
          <a:fontRef idx="minor">
            <a:schemeClr val="dk1"/>
          </a:fontRef>
        </p:style>
        <p:txBody>
          <a:bodyPr rtlCol="0" anchor="ctr"/>
          <a:lstStyle/>
          <a:p>
            <a:pPr lvl="0" algn="ctr" rtl="1"/>
            <a:r>
              <a:rPr lang="ar-SA" sz="2000" b="1" dirty="0"/>
              <a:t>ضمان تصرف الموظف بشكل موضوعي ونزيه وغير محيز</a:t>
            </a:r>
            <a:r>
              <a:rPr lang="ar-DZ" sz="2000" b="1" dirty="0"/>
              <a:t>.</a:t>
            </a:r>
            <a:endParaRPr lang="fr-FR" sz="2000" b="1" dirty="0"/>
          </a:p>
        </p:txBody>
      </p:sp>
      <p:sp>
        <p:nvSpPr>
          <p:cNvPr id="7" name="Rogner un rectangle avec un coin diagonal 6"/>
          <p:cNvSpPr/>
          <p:nvPr/>
        </p:nvSpPr>
        <p:spPr>
          <a:xfrm>
            <a:off x="1801889" y="1692875"/>
            <a:ext cx="6874567" cy="497610"/>
          </a:xfrm>
          <a:prstGeom prst="snip2DiagRect">
            <a:avLst>
              <a:gd name="adj1" fmla="val 0"/>
              <a:gd name="adj2" fmla="val 50000"/>
            </a:avLst>
          </a:prstGeom>
          <a:ln/>
        </p:spPr>
        <p:style>
          <a:lnRef idx="2">
            <a:schemeClr val="accent2"/>
          </a:lnRef>
          <a:fillRef idx="1">
            <a:schemeClr val="lt1"/>
          </a:fillRef>
          <a:effectRef idx="0">
            <a:schemeClr val="accent2"/>
          </a:effectRef>
          <a:fontRef idx="minor">
            <a:schemeClr val="dk1"/>
          </a:fontRef>
        </p:style>
        <p:txBody>
          <a:bodyPr rtlCol="0" anchor="ctr"/>
          <a:lstStyle/>
          <a:p>
            <a:pPr algn="ctr" rtl="1"/>
            <a:r>
              <a:rPr lang="ar-SA" sz="2000" b="1" dirty="0"/>
              <a:t>تحديد ما هو صواب وما هو خطا وما يجب أن يكون عليه سلوك الموظف</a:t>
            </a:r>
            <a:endParaRPr lang="fr-FR" sz="2000" b="1" dirty="0">
              <a:solidFill>
                <a:schemeClr val="tx1"/>
              </a:solidFill>
            </a:endParaRPr>
          </a:p>
        </p:txBody>
      </p:sp>
      <p:sp>
        <p:nvSpPr>
          <p:cNvPr id="9" name="Rogner un rectangle avec un coin diagonal 8"/>
          <p:cNvSpPr/>
          <p:nvPr/>
        </p:nvSpPr>
        <p:spPr>
          <a:xfrm>
            <a:off x="1691680" y="2348125"/>
            <a:ext cx="6984776" cy="497610"/>
          </a:xfrm>
          <a:prstGeom prst="snip2DiagRect">
            <a:avLst>
              <a:gd name="adj1" fmla="val 0"/>
              <a:gd name="adj2" fmla="val 50000"/>
            </a:avLst>
          </a:prstGeom>
          <a:ln/>
        </p:spPr>
        <p:style>
          <a:lnRef idx="2">
            <a:schemeClr val="accent2"/>
          </a:lnRef>
          <a:fillRef idx="1">
            <a:schemeClr val="lt1"/>
          </a:fillRef>
          <a:effectRef idx="0">
            <a:schemeClr val="accent2"/>
          </a:effectRef>
          <a:fontRef idx="minor">
            <a:schemeClr val="dk1"/>
          </a:fontRef>
        </p:style>
        <p:txBody>
          <a:bodyPr rtlCol="0" anchor="ctr"/>
          <a:lstStyle/>
          <a:p>
            <a:pPr lvl="0" algn="ctr" rtl="1"/>
            <a:r>
              <a:rPr lang="ar-SA" sz="2000" b="1" dirty="0"/>
              <a:t>ضبط السلوك المهني الشخصي الذي يجب أن يتحلى به </a:t>
            </a:r>
            <a:r>
              <a:rPr lang="ar-DZ" sz="2000" b="1" dirty="0"/>
              <a:t>الموظفون</a:t>
            </a:r>
            <a:endParaRPr lang="fr-FR" sz="2000" b="1" dirty="0"/>
          </a:p>
        </p:txBody>
      </p:sp>
      <p:sp>
        <p:nvSpPr>
          <p:cNvPr id="6" name="Rogner un rectangle avec un coin diagonal 5"/>
          <p:cNvSpPr/>
          <p:nvPr/>
        </p:nvSpPr>
        <p:spPr>
          <a:xfrm>
            <a:off x="1664058" y="2971293"/>
            <a:ext cx="6984776" cy="497610"/>
          </a:xfrm>
          <a:prstGeom prst="snip2DiagRect">
            <a:avLst>
              <a:gd name="adj1" fmla="val 0"/>
              <a:gd name="adj2" fmla="val 50000"/>
            </a:avLst>
          </a:prstGeom>
          <a:ln/>
        </p:spPr>
        <p:style>
          <a:lnRef idx="2">
            <a:schemeClr val="accent2"/>
          </a:lnRef>
          <a:fillRef idx="1">
            <a:schemeClr val="lt1"/>
          </a:fillRef>
          <a:effectRef idx="0">
            <a:schemeClr val="accent2"/>
          </a:effectRef>
          <a:fontRef idx="minor">
            <a:schemeClr val="dk1"/>
          </a:fontRef>
        </p:style>
        <p:txBody>
          <a:bodyPr rtlCol="0" anchor="ctr"/>
          <a:lstStyle/>
          <a:p>
            <a:pPr lvl="0" algn="ctr" rtl="1"/>
            <a:r>
              <a:rPr lang="ar-SA" sz="2000" b="1" dirty="0"/>
              <a:t>فهم الواجبات المهنية والتذكير بنظام </a:t>
            </a:r>
            <a:r>
              <a:rPr lang="ar-SA" sz="2000" b="1" dirty="0" err="1"/>
              <a:t>الجزاءات</a:t>
            </a:r>
            <a:r>
              <a:rPr lang="ar-SA" sz="2000" b="1" dirty="0"/>
              <a:t> الإيجابية والسلبية </a:t>
            </a:r>
            <a:endParaRPr lang="fr-FR" sz="2000" b="1" dirty="0"/>
          </a:p>
        </p:txBody>
      </p:sp>
      <p:sp>
        <p:nvSpPr>
          <p:cNvPr id="8" name="Rogner un rectangle avec un coin diagonal 7"/>
          <p:cNvSpPr/>
          <p:nvPr/>
        </p:nvSpPr>
        <p:spPr>
          <a:xfrm>
            <a:off x="1520042" y="3651870"/>
            <a:ext cx="7128792" cy="497610"/>
          </a:xfrm>
          <a:prstGeom prst="snip2DiagRect">
            <a:avLst>
              <a:gd name="adj1" fmla="val 0"/>
              <a:gd name="adj2" fmla="val 47818"/>
            </a:avLst>
          </a:prstGeom>
          <a:ln/>
        </p:spPr>
        <p:style>
          <a:lnRef idx="2">
            <a:schemeClr val="accent2"/>
          </a:lnRef>
          <a:fillRef idx="1">
            <a:schemeClr val="lt1"/>
          </a:fillRef>
          <a:effectRef idx="0">
            <a:schemeClr val="accent2"/>
          </a:effectRef>
          <a:fontRef idx="minor">
            <a:schemeClr val="dk1"/>
          </a:fontRef>
        </p:style>
        <p:txBody>
          <a:bodyPr rtlCol="0" anchor="ctr"/>
          <a:lstStyle/>
          <a:p>
            <a:pPr lvl="0" algn="ctr" rtl="1"/>
            <a:r>
              <a:rPr lang="ar-SA" sz="2000" b="1" dirty="0"/>
              <a:t>إزالة الطابع التسلطي الذي يمكن أن تتصف به إدارة ما</a:t>
            </a:r>
            <a:endParaRPr lang="fr-FR" sz="2000" b="1" dirty="0"/>
          </a:p>
        </p:txBody>
      </p:sp>
      <p:sp>
        <p:nvSpPr>
          <p:cNvPr id="10" name="Rogner un rectangle avec un coin diagonal 9"/>
          <p:cNvSpPr/>
          <p:nvPr/>
        </p:nvSpPr>
        <p:spPr>
          <a:xfrm>
            <a:off x="1547664" y="4331572"/>
            <a:ext cx="7128792" cy="648072"/>
          </a:xfrm>
          <a:prstGeom prst="snip2DiagRect">
            <a:avLst>
              <a:gd name="adj1" fmla="val 0"/>
              <a:gd name="adj2" fmla="val 47818"/>
            </a:avLst>
          </a:prstGeom>
          <a:ln/>
        </p:spPr>
        <p:style>
          <a:lnRef idx="2">
            <a:schemeClr val="accent2"/>
          </a:lnRef>
          <a:fillRef idx="1">
            <a:schemeClr val="lt1"/>
          </a:fillRef>
          <a:effectRef idx="0">
            <a:schemeClr val="accent2"/>
          </a:effectRef>
          <a:fontRef idx="minor">
            <a:schemeClr val="dk1"/>
          </a:fontRef>
        </p:style>
        <p:txBody>
          <a:bodyPr rtlCol="0" anchor="ctr"/>
          <a:lstStyle/>
          <a:p>
            <a:pPr lvl="0" algn="ctr" rtl="1"/>
            <a:r>
              <a:rPr lang="ar-SA" sz="2000" b="1" dirty="0"/>
              <a:t>تحقق للمجتمع الطمأنينة والتماسك والنظام والتقدم والحضارة، وتقضي على الفوضى والمشاكل بين الأفراد.</a:t>
            </a:r>
            <a:endParaRPr lang="en-US" sz="2000" b="1" dirty="0"/>
          </a:p>
        </p:txBody>
      </p:sp>
    </p:spTree>
    <p:extLst>
      <p:ext uri="{BB962C8B-B14F-4D97-AF65-F5344CB8AC3E}">
        <p14:creationId xmlns:p14="http://schemas.microsoft.com/office/powerpoint/2010/main" val="1776185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Effect transition="in" filter="fade">
                                      <p:cBhvr>
                                        <p:cTn id="9" dur="750"/>
                                        <p:tgtEl>
                                          <p:spTgt spid="4"/>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750" fill="hold"/>
                                        <p:tgtEl>
                                          <p:spTgt spid="7"/>
                                        </p:tgtEl>
                                        <p:attrNameLst>
                                          <p:attrName>ppt_w</p:attrName>
                                        </p:attrNameLst>
                                      </p:cBhvr>
                                      <p:tavLst>
                                        <p:tav tm="0">
                                          <p:val>
                                            <p:fltVal val="0"/>
                                          </p:val>
                                        </p:tav>
                                        <p:tav tm="100000">
                                          <p:val>
                                            <p:strVal val="#ppt_w"/>
                                          </p:val>
                                        </p:tav>
                                      </p:tavLst>
                                    </p:anim>
                                    <p:anim calcmode="lin" valueType="num">
                                      <p:cBhvr>
                                        <p:cTn id="14" dur="750" fill="hold"/>
                                        <p:tgtEl>
                                          <p:spTgt spid="7"/>
                                        </p:tgtEl>
                                        <p:attrNameLst>
                                          <p:attrName>ppt_h</p:attrName>
                                        </p:attrNameLst>
                                      </p:cBhvr>
                                      <p:tavLst>
                                        <p:tav tm="0">
                                          <p:val>
                                            <p:fltVal val="0"/>
                                          </p:val>
                                        </p:tav>
                                        <p:tav tm="100000">
                                          <p:val>
                                            <p:strVal val="#ppt_h"/>
                                          </p:val>
                                        </p:tav>
                                      </p:tavLst>
                                    </p:anim>
                                    <p:animEffect transition="in" filter="fade">
                                      <p:cBhvr>
                                        <p:cTn id="15" dur="750"/>
                                        <p:tgtEl>
                                          <p:spTgt spid="7"/>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750" fill="hold"/>
                                        <p:tgtEl>
                                          <p:spTgt spid="9"/>
                                        </p:tgtEl>
                                        <p:attrNameLst>
                                          <p:attrName>ppt_w</p:attrName>
                                        </p:attrNameLst>
                                      </p:cBhvr>
                                      <p:tavLst>
                                        <p:tav tm="0">
                                          <p:val>
                                            <p:fltVal val="0"/>
                                          </p:val>
                                        </p:tav>
                                        <p:tav tm="100000">
                                          <p:val>
                                            <p:strVal val="#ppt_w"/>
                                          </p:val>
                                        </p:tav>
                                      </p:tavLst>
                                    </p:anim>
                                    <p:anim calcmode="lin" valueType="num">
                                      <p:cBhvr>
                                        <p:cTn id="20" dur="750" fill="hold"/>
                                        <p:tgtEl>
                                          <p:spTgt spid="9"/>
                                        </p:tgtEl>
                                        <p:attrNameLst>
                                          <p:attrName>ppt_h</p:attrName>
                                        </p:attrNameLst>
                                      </p:cBhvr>
                                      <p:tavLst>
                                        <p:tav tm="0">
                                          <p:val>
                                            <p:fltVal val="0"/>
                                          </p:val>
                                        </p:tav>
                                        <p:tav tm="100000">
                                          <p:val>
                                            <p:strVal val="#ppt_h"/>
                                          </p:val>
                                        </p:tav>
                                      </p:tavLst>
                                    </p:anim>
                                    <p:animEffect transition="in" filter="fade">
                                      <p:cBhvr>
                                        <p:cTn id="21" dur="750"/>
                                        <p:tgtEl>
                                          <p:spTgt spid="9"/>
                                        </p:tgtEl>
                                      </p:cBhvr>
                                    </p:animEffect>
                                  </p:childTnLst>
                                </p:cTn>
                              </p:par>
                            </p:childTnLst>
                          </p:cTn>
                        </p:par>
                        <p:par>
                          <p:cTn id="22" fill="hold">
                            <p:stCondLst>
                              <p:cond delay="2250"/>
                            </p:stCondLst>
                            <p:childTnLst>
                              <p:par>
                                <p:cTn id="23" presetID="53" presetClass="entr" presetSubtype="16"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750" fill="hold"/>
                                        <p:tgtEl>
                                          <p:spTgt spid="6"/>
                                        </p:tgtEl>
                                        <p:attrNameLst>
                                          <p:attrName>ppt_w</p:attrName>
                                        </p:attrNameLst>
                                      </p:cBhvr>
                                      <p:tavLst>
                                        <p:tav tm="0">
                                          <p:val>
                                            <p:fltVal val="0"/>
                                          </p:val>
                                        </p:tav>
                                        <p:tav tm="100000">
                                          <p:val>
                                            <p:strVal val="#ppt_w"/>
                                          </p:val>
                                        </p:tav>
                                      </p:tavLst>
                                    </p:anim>
                                    <p:anim calcmode="lin" valueType="num">
                                      <p:cBhvr>
                                        <p:cTn id="26" dur="750" fill="hold"/>
                                        <p:tgtEl>
                                          <p:spTgt spid="6"/>
                                        </p:tgtEl>
                                        <p:attrNameLst>
                                          <p:attrName>ppt_h</p:attrName>
                                        </p:attrNameLst>
                                      </p:cBhvr>
                                      <p:tavLst>
                                        <p:tav tm="0">
                                          <p:val>
                                            <p:fltVal val="0"/>
                                          </p:val>
                                        </p:tav>
                                        <p:tav tm="100000">
                                          <p:val>
                                            <p:strVal val="#ppt_h"/>
                                          </p:val>
                                        </p:tav>
                                      </p:tavLst>
                                    </p:anim>
                                    <p:animEffect transition="in" filter="fade">
                                      <p:cBhvr>
                                        <p:cTn id="27" dur="750"/>
                                        <p:tgtEl>
                                          <p:spTgt spid="6"/>
                                        </p:tgtEl>
                                      </p:cBhvr>
                                    </p:animEffect>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750" fill="hold"/>
                                        <p:tgtEl>
                                          <p:spTgt spid="8"/>
                                        </p:tgtEl>
                                        <p:attrNameLst>
                                          <p:attrName>ppt_w</p:attrName>
                                        </p:attrNameLst>
                                      </p:cBhvr>
                                      <p:tavLst>
                                        <p:tav tm="0">
                                          <p:val>
                                            <p:fltVal val="0"/>
                                          </p:val>
                                        </p:tav>
                                        <p:tav tm="100000">
                                          <p:val>
                                            <p:strVal val="#ppt_w"/>
                                          </p:val>
                                        </p:tav>
                                      </p:tavLst>
                                    </p:anim>
                                    <p:anim calcmode="lin" valueType="num">
                                      <p:cBhvr>
                                        <p:cTn id="32" dur="750" fill="hold"/>
                                        <p:tgtEl>
                                          <p:spTgt spid="8"/>
                                        </p:tgtEl>
                                        <p:attrNameLst>
                                          <p:attrName>ppt_h</p:attrName>
                                        </p:attrNameLst>
                                      </p:cBhvr>
                                      <p:tavLst>
                                        <p:tav tm="0">
                                          <p:val>
                                            <p:fltVal val="0"/>
                                          </p:val>
                                        </p:tav>
                                        <p:tav tm="100000">
                                          <p:val>
                                            <p:strVal val="#ppt_h"/>
                                          </p:val>
                                        </p:tav>
                                      </p:tavLst>
                                    </p:anim>
                                    <p:animEffect transition="in" filter="fade">
                                      <p:cBhvr>
                                        <p:cTn id="33" dur="750"/>
                                        <p:tgtEl>
                                          <p:spTgt spid="8"/>
                                        </p:tgtEl>
                                      </p:cBhvr>
                                    </p:animEffect>
                                  </p:childTnLst>
                                </p:cTn>
                              </p:par>
                            </p:childTnLst>
                          </p:cTn>
                        </p:par>
                        <p:par>
                          <p:cTn id="34" fill="hold">
                            <p:stCondLst>
                              <p:cond delay="375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750" fill="hold"/>
                                        <p:tgtEl>
                                          <p:spTgt spid="10"/>
                                        </p:tgtEl>
                                        <p:attrNameLst>
                                          <p:attrName>ppt_w</p:attrName>
                                        </p:attrNameLst>
                                      </p:cBhvr>
                                      <p:tavLst>
                                        <p:tav tm="0">
                                          <p:val>
                                            <p:fltVal val="0"/>
                                          </p:val>
                                        </p:tav>
                                        <p:tav tm="100000">
                                          <p:val>
                                            <p:strVal val="#ppt_w"/>
                                          </p:val>
                                        </p:tav>
                                      </p:tavLst>
                                    </p:anim>
                                    <p:anim calcmode="lin" valueType="num">
                                      <p:cBhvr>
                                        <p:cTn id="38" dur="750" fill="hold"/>
                                        <p:tgtEl>
                                          <p:spTgt spid="10"/>
                                        </p:tgtEl>
                                        <p:attrNameLst>
                                          <p:attrName>ppt_h</p:attrName>
                                        </p:attrNameLst>
                                      </p:cBhvr>
                                      <p:tavLst>
                                        <p:tav tm="0">
                                          <p:val>
                                            <p:fltVal val="0"/>
                                          </p:val>
                                        </p:tav>
                                        <p:tav tm="100000">
                                          <p:val>
                                            <p:strVal val="#ppt_h"/>
                                          </p:val>
                                        </p:tav>
                                      </p:tavLst>
                                    </p:anim>
                                    <p:animEffect transition="in" filter="fade">
                                      <p:cBhvr>
                                        <p:cTn id="39"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P spid="6" grpId="0" animBg="1"/>
      <p:bldP spid="8"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
          <p:cNvSpPr/>
          <p:nvPr/>
        </p:nvSpPr>
        <p:spPr>
          <a:xfrm>
            <a:off x="539552" y="195486"/>
            <a:ext cx="8204718" cy="771550"/>
          </a:xfrm>
          <a:custGeom>
            <a:avLst/>
            <a:gdLst>
              <a:gd name="connsiteX0" fmla="*/ 0 w 8100392"/>
              <a:gd name="connsiteY0" fmla="*/ 0 h 771550"/>
              <a:gd name="connsiteX1" fmla="*/ 8100392 w 8100392"/>
              <a:gd name="connsiteY1" fmla="*/ 0 h 771550"/>
              <a:gd name="connsiteX2" fmla="*/ 8100392 w 8100392"/>
              <a:gd name="connsiteY2" fmla="*/ 771550 h 771550"/>
              <a:gd name="connsiteX3" fmla="*/ 0 w 8100392"/>
              <a:gd name="connsiteY3" fmla="*/ 771550 h 771550"/>
              <a:gd name="connsiteX4" fmla="*/ 0 w 8100392"/>
              <a:gd name="connsiteY4" fmla="*/ 0 h 771550"/>
              <a:gd name="connsiteX0" fmla="*/ 0 w 8100392"/>
              <a:gd name="connsiteY0" fmla="*/ 0 h 771550"/>
              <a:gd name="connsiteX1" fmla="*/ 8100392 w 8100392"/>
              <a:gd name="connsiteY1" fmla="*/ 0 h 771550"/>
              <a:gd name="connsiteX2" fmla="*/ 8100392 w 8100392"/>
              <a:gd name="connsiteY2" fmla="*/ 771550 h 771550"/>
              <a:gd name="connsiteX3" fmla="*/ 304800 w 8100392"/>
              <a:gd name="connsiteY3" fmla="*/ 746150 h 771550"/>
              <a:gd name="connsiteX4" fmla="*/ 0 w 8100392"/>
              <a:gd name="connsiteY4" fmla="*/ 0 h 771550"/>
              <a:gd name="connsiteX0" fmla="*/ 0 w 8100392"/>
              <a:gd name="connsiteY0" fmla="*/ 0 h 771550"/>
              <a:gd name="connsiteX1" fmla="*/ 8100392 w 8100392"/>
              <a:gd name="connsiteY1" fmla="*/ 0 h 771550"/>
              <a:gd name="connsiteX2" fmla="*/ 8100392 w 8100392"/>
              <a:gd name="connsiteY2" fmla="*/ 771550 h 771550"/>
              <a:gd name="connsiteX3" fmla="*/ 304800 w 8100392"/>
              <a:gd name="connsiteY3" fmla="*/ 746150 h 771550"/>
              <a:gd name="connsiteX4" fmla="*/ 0 w 8100392"/>
              <a:gd name="connsiteY4" fmla="*/ 0 h 771550"/>
              <a:gd name="connsiteX0" fmla="*/ 536374 w 8636766"/>
              <a:gd name="connsiteY0" fmla="*/ 0 h 771550"/>
              <a:gd name="connsiteX1" fmla="*/ 8636766 w 8636766"/>
              <a:gd name="connsiteY1" fmla="*/ 0 h 771550"/>
              <a:gd name="connsiteX2" fmla="*/ 8636766 w 8636766"/>
              <a:gd name="connsiteY2" fmla="*/ 771550 h 771550"/>
              <a:gd name="connsiteX3" fmla="*/ 841174 w 8636766"/>
              <a:gd name="connsiteY3" fmla="*/ 746150 h 771550"/>
              <a:gd name="connsiteX4" fmla="*/ 818614 w 8636766"/>
              <a:gd name="connsiteY4" fmla="*/ 274625 h 771550"/>
              <a:gd name="connsiteX5" fmla="*/ 536374 w 8636766"/>
              <a:gd name="connsiteY5" fmla="*/ 0 h 771550"/>
              <a:gd name="connsiteX0" fmla="*/ 536374 w 8636766"/>
              <a:gd name="connsiteY0" fmla="*/ 0 h 771550"/>
              <a:gd name="connsiteX1" fmla="*/ 8636766 w 8636766"/>
              <a:gd name="connsiteY1" fmla="*/ 0 h 771550"/>
              <a:gd name="connsiteX2" fmla="*/ 8636766 w 8636766"/>
              <a:gd name="connsiteY2" fmla="*/ 771550 h 771550"/>
              <a:gd name="connsiteX3" fmla="*/ 841174 w 8636766"/>
              <a:gd name="connsiteY3" fmla="*/ 746150 h 771550"/>
              <a:gd name="connsiteX4" fmla="*/ 818614 w 8636766"/>
              <a:gd name="connsiteY4" fmla="*/ 325425 h 771550"/>
              <a:gd name="connsiteX5" fmla="*/ 818614 w 8636766"/>
              <a:gd name="connsiteY5" fmla="*/ 274625 h 771550"/>
              <a:gd name="connsiteX6" fmla="*/ 536374 w 8636766"/>
              <a:gd name="connsiteY6" fmla="*/ 0 h 77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6766" h="771550">
                <a:moveTo>
                  <a:pt x="536374" y="0"/>
                </a:moveTo>
                <a:lnTo>
                  <a:pt x="8636766" y="0"/>
                </a:lnTo>
                <a:lnTo>
                  <a:pt x="8636766" y="771550"/>
                </a:lnTo>
                <a:lnTo>
                  <a:pt x="841174" y="746150"/>
                </a:lnTo>
                <a:cubicBezTo>
                  <a:pt x="-535935" y="697196"/>
                  <a:pt x="822374" y="404013"/>
                  <a:pt x="818614" y="325425"/>
                </a:cubicBezTo>
                <a:cubicBezTo>
                  <a:pt x="814854" y="246838"/>
                  <a:pt x="791571" y="354263"/>
                  <a:pt x="818614" y="274625"/>
                </a:cubicBezTo>
                <a:cubicBezTo>
                  <a:pt x="767814" y="150267"/>
                  <a:pt x="-796285" y="22488"/>
                  <a:pt x="536374" y="0"/>
                </a:cubicBezTo>
                <a:close/>
              </a:path>
            </a:pathLst>
          </a:custGeom>
          <a:effectLst>
            <a:outerShdw blurRad="50800" dist="38100" dir="5400000" algn="t" rotWithShape="0">
              <a:prstClr val="black">
                <a:alpha val="40000"/>
              </a:prstClr>
            </a:outerShdw>
            <a:reflection blurRad="6350" stA="50000" endA="300" endPos="38500" dist="50800" dir="5400000" sy="-100000" algn="bl" rotWithShape="0"/>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ar-DZ" sz="4400" b="1" dirty="0"/>
              <a:t>أهمية أخلاقيات العمل      3/1</a:t>
            </a:r>
            <a:endParaRPr lang="fr-FR" sz="4400" b="1" dirty="0"/>
          </a:p>
        </p:txBody>
      </p:sp>
      <p:sp>
        <p:nvSpPr>
          <p:cNvPr id="3" name="Organigramme : Document 2"/>
          <p:cNvSpPr/>
          <p:nvPr/>
        </p:nvSpPr>
        <p:spPr>
          <a:xfrm>
            <a:off x="2555776" y="1203598"/>
            <a:ext cx="6192688" cy="720080"/>
          </a:xfrm>
          <a:prstGeom prst="flowChartDocument">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ar-DZ" sz="2800" b="1" dirty="0"/>
              <a:t>على مستوى الفرد</a:t>
            </a:r>
            <a:endParaRPr lang="en-US" sz="2800" b="1" dirty="0"/>
          </a:p>
        </p:txBody>
      </p:sp>
      <p:graphicFrame>
        <p:nvGraphicFramePr>
          <p:cNvPr id="4" name="Diagramme 3"/>
          <p:cNvGraphicFramePr/>
          <p:nvPr>
            <p:extLst>
              <p:ext uri="{D42A27DB-BD31-4B8C-83A1-F6EECF244321}">
                <p14:modId xmlns:p14="http://schemas.microsoft.com/office/powerpoint/2010/main" val="3592559248"/>
              </p:ext>
            </p:extLst>
          </p:nvPr>
        </p:nvGraphicFramePr>
        <p:xfrm>
          <a:off x="539552" y="1995686"/>
          <a:ext cx="7776864" cy="2952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1436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
                                            <p:graphicEl>
                                              <a:dgm id="{52AFC3DA-DA2D-429E-9D61-143604D1DE07}"/>
                                            </p:graphicEl>
                                          </p:spTgt>
                                        </p:tgtEl>
                                        <p:attrNameLst>
                                          <p:attrName>style.visibility</p:attrName>
                                        </p:attrNameLst>
                                      </p:cBhvr>
                                      <p:to>
                                        <p:strVal val="visible"/>
                                      </p:to>
                                    </p:set>
                                    <p:anim calcmode="lin" valueType="num">
                                      <p:cBhvr additive="base">
                                        <p:cTn id="11" dur="500" fill="hold"/>
                                        <p:tgtEl>
                                          <p:spTgt spid="4">
                                            <p:graphicEl>
                                              <a:dgm id="{52AFC3DA-DA2D-429E-9D61-143604D1DE07}"/>
                                            </p:graphic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4">
                                            <p:graphicEl>
                                              <a:dgm id="{52AFC3DA-DA2D-429E-9D61-143604D1DE07}"/>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6" fill="hold" grpId="0" nodeType="afterEffect">
                                  <p:stCondLst>
                                    <p:cond delay="0"/>
                                  </p:stCondLst>
                                  <p:childTnLst>
                                    <p:set>
                                      <p:cBhvr>
                                        <p:cTn id="15" dur="1" fill="hold">
                                          <p:stCondLst>
                                            <p:cond delay="0"/>
                                          </p:stCondLst>
                                        </p:cTn>
                                        <p:tgtEl>
                                          <p:spTgt spid="4">
                                            <p:graphicEl>
                                              <a:dgm id="{2D7A6F5D-08AF-46AB-870C-7FCCECE9E395}"/>
                                            </p:graphicEl>
                                          </p:spTgt>
                                        </p:tgtEl>
                                        <p:attrNameLst>
                                          <p:attrName>style.visibility</p:attrName>
                                        </p:attrNameLst>
                                      </p:cBhvr>
                                      <p:to>
                                        <p:strVal val="visible"/>
                                      </p:to>
                                    </p:set>
                                    <p:anim calcmode="lin" valueType="num">
                                      <p:cBhvr additive="base">
                                        <p:cTn id="16" dur="500" fill="hold"/>
                                        <p:tgtEl>
                                          <p:spTgt spid="4">
                                            <p:graphicEl>
                                              <a:dgm id="{2D7A6F5D-08AF-46AB-870C-7FCCECE9E395}"/>
                                            </p:graphic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4">
                                            <p:graphicEl>
                                              <a:dgm id="{2D7A6F5D-08AF-46AB-870C-7FCCECE9E395}"/>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6" fill="hold" grpId="0" nodeType="afterEffect">
                                  <p:stCondLst>
                                    <p:cond delay="0"/>
                                  </p:stCondLst>
                                  <p:childTnLst>
                                    <p:set>
                                      <p:cBhvr>
                                        <p:cTn id="20" dur="1" fill="hold">
                                          <p:stCondLst>
                                            <p:cond delay="0"/>
                                          </p:stCondLst>
                                        </p:cTn>
                                        <p:tgtEl>
                                          <p:spTgt spid="4">
                                            <p:graphicEl>
                                              <a:dgm id="{DD31C5B4-24E0-4FE0-AF51-0B5A5C178706}"/>
                                            </p:graphicEl>
                                          </p:spTgt>
                                        </p:tgtEl>
                                        <p:attrNameLst>
                                          <p:attrName>style.visibility</p:attrName>
                                        </p:attrNameLst>
                                      </p:cBhvr>
                                      <p:to>
                                        <p:strVal val="visible"/>
                                      </p:to>
                                    </p:set>
                                    <p:anim calcmode="lin" valueType="num">
                                      <p:cBhvr additive="base">
                                        <p:cTn id="21" dur="500" fill="hold"/>
                                        <p:tgtEl>
                                          <p:spTgt spid="4">
                                            <p:graphicEl>
                                              <a:dgm id="{DD31C5B4-24E0-4FE0-AF51-0B5A5C178706}"/>
                                            </p:graphic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4">
                                            <p:graphicEl>
                                              <a:dgm id="{DD31C5B4-24E0-4FE0-AF51-0B5A5C178706}"/>
                                            </p:graphicEl>
                                          </p:spTgt>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6" fill="hold" grpId="0" nodeType="afterEffect">
                                  <p:stCondLst>
                                    <p:cond delay="0"/>
                                  </p:stCondLst>
                                  <p:childTnLst>
                                    <p:set>
                                      <p:cBhvr>
                                        <p:cTn id="25" dur="1" fill="hold">
                                          <p:stCondLst>
                                            <p:cond delay="0"/>
                                          </p:stCondLst>
                                        </p:cTn>
                                        <p:tgtEl>
                                          <p:spTgt spid="4">
                                            <p:graphicEl>
                                              <a:dgm id="{7A4FF919-7A72-41B5-B75B-447FB151613F}"/>
                                            </p:graphicEl>
                                          </p:spTgt>
                                        </p:tgtEl>
                                        <p:attrNameLst>
                                          <p:attrName>style.visibility</p:attrName>
                                        </p:attrNameLst>
                                      </p:cBhvr>
                                      <p:to>
                                        <p:strVal val="visible"/>
                                      </p:to>
                                    </p:set>
                                    <p:anim calcmode="lin" valueType="num">
                                      <p:cBhvr additive="base">
                                        <p:cTn id="26" dur="500" fill="hold"/>
                                        <p:tgtEl>
                                          <p:spTgt spid="4">
                                            <p:graphicEl>
                                              <a:dgm id="{7A4FF919-7A72-41B5-B75B-447FB151613F}"/>
                                            </p:graphic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4">
                                            <p:graphicEl>
                                              <a:dgm id="{7A4FF919-7A72-41B5-B75B-447FB151613F}"/>
                                            </p:graphicEl>
                                          </p:spTgt>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6" fill="hold" grpId="0" nodeType="afterEffect">
                                  <p:stCondLst>
                                    <p:cond delay="0"/>
                                  </p:stCondLst>
                                  <p:childTnLst>
                                    <p:set>
                                      <p:cBhvr>
                                        <p:cTn id="30" dur="1" fill="hold">
                                          <p:stCondLst>
                                            <p:cond delay="0"/>
                                          </p:stCondLst>
                                        </p:cTn>
                                        <p:tgtEl>
                                          <p:spTgt spid="4">
                                            <p:graphicEl>
                                              <a:dgm id="{44C7698F-871E-4F3D-8C4D-9CE5272B3E7B}"/>
                                            </p:graphicEl>
                                          </p:spTgt>
                                        </p:tgtEl>
                                        <p:attrNameLst>
                                          <p:attrName>style.visibility</p:attrName>
                                        </p:attrNameLst>
                                      </p:cBhvr>
                                      <p:to>
                                        <p:strVal val="visible"/>
                                      </p:to>
                                    </p:set>
                                    <p:anim calcmode="lin" valueType="num">
                                      <p:cBhvr additive="base">
                                        <p:cTn id="31" dur="500" fill="hold"/>
                                        <p:tgtEl>
                                          <p:spTgt spid="4">
                                            <p:graphicEl>
                                              <a:dgm id="{44C7698F-871E-4F3D-8C4D-9CE5272B3E7B}"/>
                                            </p:graphic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
                                            <p:graphicEl>
                                              <a:dgm id="{44C7698F-871E-4F3D-8C4D-9CE5272B3E7B}"/>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Graphic spid="4"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
          <p:cNvSpPr/>
          <p:nvPr/>
        </p:nvSpPr>
        <p:spPr>
          <a:xfrm>
            <a:off x="539552" y="195486"/>
            <a:ext cx="8204718" cy="771550"/>
          </a:xfrm>
          <a:custGeom>
            <a:avLst/>
            <a:gdLst>
              <a:gd name="connsiteX0" fmla="*/ 0 w 8100392"/>
              <a:gd name="connsiteY0" fmla="*/ 0 h 771550"/>
              <a:gd name="connsiteX1" fmla="*/ 8100392 w 8100392"/>
              <a:gd name="connsiteY1" fmla="*/ 0 h 771550"/>
              <a:gd name="connsiteX2" fmla="*/ 8100392 w 8100392"/>
              <a:gd name="connsiteY2" fmla="*/ 771550 h 771550"/>
              <a:gd name="connsiteX3" fmla="*/ 0 w 8100392"/>
              <a:gd name="connsiteY3" fmla="*/ 771550 h 771550"/>
              <a:gd name="connsiteX4" fmla="*/ 0 w 8100392"/>
              <a:gd name="connsiteY4" fmla="*/ 0 h 771550"/>
              <a:gd name="connsiteX0" fmla="*/ 0 w 8100392"/>
              <a:gd name="connsiteY0" fmla="*/ 0 h 771550"/>
              <a:gd name="connsiteX1" fmla="*/ 8100392 w 8100392"/>
              <a:gd name="connsiteY1" fmla="*/ 0 h 771550"/>
              <a:gd name="connsiteX2" fmla="*/ 8100392 w 8100392"/>
              <a:gd name="connsiteY2" fmla="*/ 771550 h 771550"/>
              <a:gd name="connsiteX3" fmla="*/ 304800 w 8100392"/>
              <a:gd name="connsiteY3" fmla="*/ 746150 h 771550"/>
              <a:gd name="connsiteX4" fmla="*/ 0 w 8100392"/>
              <a:gd name="connsiteY4" fmla="*/ 0 h 771550"/>
              <a:gd name="connsiteX0" fmla="*/ 0 w 8100392"/>
              <a:gd name="connsiteY0" fmla="*/ 0 h 771550"/>
              <a:gd name="connsiteX1" fmla="*/ 8100392 w 8100392"/>
              <a:gd name="connsiteY1" fmla="*/ 0 h 771550"/>
              <a:gd name="connsiteX2" fmla="*/ 8100392 w 8100392"/>
              <a:gd name="connsiteY2" fmla="*/ 771550 h 771550"/>
              <a:gd name="connsiteX3" fmla="*/ 304800 w 8100392"/>
              <a:gd name="connsiteY3" fmla="*/ 746150 h 771550"/>
              <a:gd name="connsiteX4" fmla="*/ 0 w 8100392"/>
              <a:gd name="connsiteY4" fmla="*/ 0 h 771550"/>
              <a:gd name="connsiteX0" fmla="*/ 536374 w 8636766"/>
              <a:gd name="connsiteY0" fmla="*/ 0 h 771550"/>
              <a:gd name="connsiteX1" fmla="*/ 8636766 w 8636766"/>
              <a:gd name="connsiteY1" fmla="*/ 0 h 771550"/>
              <a:gd name="connsiteX2" fmla="*/ 8636766 w 8636766"/>
              <a:gd name="connsiteY2" fmla="*/ 771550 h 771550"/>
              <a:gd name="connsiteX3" fmla="*/ 841174 w 8636766"/>
              <a:gd name="connsiteY3" fmla="*/ 746150 h 771550"/>
              <a:gd name="connsiteX4" fmla="*/ 818614 w 8636766"/>
              <a:gd name="connsiteY4" fmla="*/ 274625 h 771550"/>
              <a:gd name="connsiteX5" fmla="*/ 536374 w 8636766"/>
              <a:gd name="connsiteY5" fmla="*/ 0 h 771550"/>
              <a:gd name="connsiteX0" fmla="*/ 536374 w 8636766"/>
              <a:gd name="connsiteY0" fmla="*/ 0 h 771550"/>
              <a:gd name="connsiteX1" fmla="*/ 8636766 w 8636766"/>
              <a:gd name="connsiteY1" fmla="*/ 0 h 771550"/>
              <a:gd name="connsiteX2" fmla="*/ 8636766 w 8636766"/>
              <a:gd name="connsiteY2" fmla="*/ 771550 h 771550"/>
              <a:gd name="connsiteX3" fmla="*/ 841174 w 8636766"/>
              <a:gd name="connsiteY3" fmla="*/ 746150 h 771550"/>
              <a:gd name="connsiteX4" fmla="*/ 818614 w 8636766"/>
              <a:gd name="connsiteY4" fmla="*/ 325425 h 771550"/>
              <a:gd name="connsiteX5" fmla="*/ 818614 w 8636766"/>
              <a:gd name="connsiteY5" fmla="*/ 274625 h 771550"/>
              <a:gd name="connsiteX6" fmla="*/ 536374 w 8636766"/>
              <a:gd name="connsiteY6" fmla="*/ 0 h 77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6766" h="771550">
                <a:moveTo>
                  <a:pt x="536374" y="0"/>
                </a:moveTo>
                <a:lnTo>
                  <a:pt x="8636766" y="0"/>
                </a:lnTo>
                <a:lnTo>
                  <a:pt x="8636766" y="771550"/>
                </a:lnTo>
                <a:lnTo>
                  <a:pt x="841174" y="746150"/>
                </a:lnTo>
                <a:cubicBezTo>
                  <a:pt x="-535935" y="697196"/>
                  <a:pt x="822374" y="404013"/>
                  <a:pt x="818614" y="325425"/>
                </a:cubicBezTo>
                <a:cubicBezTo>
                  <a:pt x="814854" y="246838"/>
                  <a:pt x="791571" y="354263"/>
                  <a:pt x="818614" y="274625"/>
                </a:cubicBezTo>
                <a:cubicBezTo>
                  <a:pt x="767814" y="150267"/>
                  <a:pt x="-796285" y="22488"/>
                  <a:pt x="536374" y="0"/>
                </a:cubicBezTo>
                <a:close/>
              </a:path>
            </a:pathLst>
          </a:custGeom>
          <a:effectLst>
            <a:outerShdw blurRad="50800" dist="38100" dir="5400000" algn="t" rotWithShape="0">
              <a:prstClr val="black">
                <a:alpha val="40000"/>
              </a:prstClr>
            </a:outerShdw>
            <a:reflection blurRad="6350" stA="50000" endA="300" endPos="38500" dist="50800" dir="5400000" sy="-100000" algn="bl" rotWithShape="0"/>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ar-DZ" sz="4400" b="1" dirty="0"/>
              <a:t>أهمية أخلاقيات العمل      3/2</a:t>
            </a:r>
            <a:endParaRPr lang="fr-FR" sz="4400" b="1" dirty="0"/>
          </a:p>
        </p:txBody>
      </p:sp>
      <p:sp>
        <p:nvSpPr>
          <p:cNvPr id="3" name="Organigramme : Document 2"/>
          <p:cNvSpPr/>
          <p:nvPr/>
        </p:nvSpPr>
        <p:spPr>
          <a:xfrm>
            <a:off x="2555776" y="1203598"/>
            <a:ext cx="6192688" cy="720080"/>
          </a:xfrm>
          <a:prstGeom prst="flowChartDocument">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ar-DZ" sz="2800" b="1" dirty="0"/>
              <a:t>على مستوى المجتمع</a:t>
            </a:r>
            <a:endParaRPr lang="en-US" sz="2800" b="1" dirty="0"/>
          </a:p>
        </p:txBody>
      </p:sp>
      <p:sp>
        <p:nvSpPr>
          <p:cNvPr id="2" name="Rectangle 1"/>
          <p:cNvSpPr/>
          <p:nvPr/>
        </p:nvSpPr>
        <p:spPr>
          <a:xfrm>
            <a:off x="395536" y="2067694"/>
            <a:ext cx="7894510" cy="2308324"/>
          </a:xfrm>
          <a:prstGeom prst="rect">
            <a:avLst/>
          </a:prstGeom>
        </p:spPr>
        <p:txBody>
          <a:bodyPr wrap="square">
            <a:spAutoFit/>
          </a:bodyPr>
          <a:lstStyle/>
          <a:p>
            <a:pPr marL="285750" lvl="0" indent="-285750" algn="just" rtl="1">
              <a:buFont typeface="Wingdings" panose="05000000000000000000" pitchFamily="2" charset="2"/>
              <a:buChar char="ü"/>
            </a:pPr>
            <a:r>
              <a:rPr lang="ar-SA" dirty="0"/>
              <a:t>ويتمتع الناس بتكافؤ الفرص، ويجني كل فرد ثمرة جهده، أو يلقى جزاء تقصيره، وتسند الأعمال لأكثر أداء وعلماء وتوجه للموارد لما هو أنفع، وتضيق الخناق على المحتالين والانتهازيين والطفيليين، وتتسع الفرص أمام المجتهدين، كل هذا وغيره يتحقق إذا التزم الجميع بالأخلاق</a:t>
            </a:r>
            <a:r>
              <a:rPr lang="fr-FR" dirty="0"/>
              <a:t>.</a:t>
            </a:r>
            <a:endParaRPr lang="en-US" dirty="0"/>
          </a:p>
          <a:p>
            <a:pPr marL="285750" lvl="0" indent="-285750" algn="just" rtl="1">
              <a:buFont typeface="Wingdings" panose="05000000000000000000" pitchFamily="2" charset="2"/>
              <a:buChar char="ü"/>
            </a:pPr>
            <a:r>
              <a:rPr lang="ar-SA" dirty="0"/>
              <a:t>الالتزام بأخلاق العمل يدعم الرضا والاستقرار الاجتماعيين بين غالبية الناس، حيث يحصل كل ذو حق على حقه ويسود العدل في التعاملات والعقود والإسناد وتوزيع الثروة، وكل ذلك يجعل غالبية الناس في حالة رضا واستقرار تام</a:t>
            </a:r>
            <a:r>
              <a:rPr lang="fr-FR" dirty="0"/>
              <a:t>.</a:t>
            </a:r>
            <a:endParaRPr lang="en-US" dirty="0"/>
          </a:p>
          <a:p>
            <a:pPr marL="285750" lvl="0" indent="-285750" algn="just" rtl="1">
              <a:buFont typeface="Wingdings" panose="05000000000000000000" pitchFamily="2" charset="2"/>
              <a:buChar char="ü"/>
            </a:pPr>
            <a:r>
              <a:rPr lang="ar-SA" dirty="0"/>
              <a:t>وجود مواثيق أخلاقية معلنة يوفر المرجع الذي يحتكم إليه الناس ليقرروا السلوك الواجب أو ليحكموا على السلوك الذي وقع فعلا</a:t>
            </a:r>
            <a:r>
              <a:rPr lang="fr-FR" dirty="0"/>
              <a:t>.</a:t>
            </a:r>
            <a:endParaRPr lang="en-US" dirty="0"/>
          </a:p>
        </p:txBody>
      </p:sp>
    </p:spTree>
    <p:extLst>
      <p:ext uri="{BB962C8B-B14F-4D97-AF65-F5344CB8AC3E}">
        <p14:creationId xmlns:p14="http://schemas.microsoft.com/office/powerpoint/2010/main" val="3395518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right)">
                                      <p:cBhvr>
                                        <p:cTn id="11" dur="500"/>
                                        <p:tgtEl>
                                          <p:spTgt spid="2">
                                            <p:txEl>
                                              <p:pRg st="0" end="0"/>
                                            </p:txEl>
                                          </p:spTgt>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ipe(right)">
                                      <p:cBhvr>
                                        <p:cTn id="15" dur="500"/>
                                        <p:tgtEl>
                                          <p:spTgt spid="2">
                                            <p:txEl>
                                              <p:pRg st="1" end="1"/>
                                            </p:txEl>
                                          </p:spTgt>
                                        </p:tgtEl>
                                      </p:cBhvr>
                                    </p:animEffect>
                                  </p:childTnLst>
                                </p:cTn>
                              </p:par>
                            </p:childTnLst>
                          </p:cTn>
                        </p:par>
                        <p:par>
                          <p:cTn id="16" fill="hold">
                            <p:stCondLst>
                              <p:cond delay="2000"/>
                            </p:stCondLst>
                            <p:childTnLst>
                              <p:par>
                                <p:cTn id="17" presetID="22" presetClass="entr" presetSubtype="2" fill="hold" grpId="0"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wipe(right)">
                                      <p:cBhvr>
                                        <p:cTn id="19"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
          <p:cNvSpPr/>
          <p:nvPr/>
        </p:nvSpPr>
        <p:spPr>
          <a:xfrm>
            <a:off x="539552" y="195486"/>
            <a:ext cx="8204718" cy="771550"/>
          </a:xfrm>
          <a:custGeom>
            <a:avLst/>
            <a:gdLst>
              <a:gd name="connsiteX0" fmla="*/ 0 w 8100392"/>
              <a:gd name="connsiteY0" fmla="*/ 0 h 771550"/>
              <a:gd name="connsiteX1" fmla="*/ 8100392 w 8100392"/>
              <a:gd name="connsiteY1" fmla="*/ 0 h 771550"/>
              <a:gd name="connsiteX2" fmla="*/ 8100392 w 8100392"/>
              <a:gd name="connsiteY2" fmla="*/ 771550 h 771550"/>
              <a:gd name="connsiteX3" fmla="*/ 0 w 8100392"/>
              <a:gd name="connsiteY3" fmla="*/ 771550 h 771550"/>
              <a:gd name="connsiteX4" fmla="*/ 0 w 8100392"/>
              <a:gd name="connsiteY4" fmla="*/ 0 h 771550"/>
              <a:gd name="connsiteX0" fmla="*/ 0 w 8100392"/>
              <a:gd name="connsiteY0" fmla="*/ 0 h 771550"/>
              <a:gd name="connsiteX1" fmla="*/ 8100392 w 8100392"/>
              <a:gd name="connsiteY1" fmla="*/ 0 h 771550"/>
              <a:gd name="connsiteX2" fmla="*/ 8100392 w 8100392"/>
              <a:gd name="connsiteY2" fmla="*/ 771550 h 771550"/>
              <a:gd name="connsiteX3" fmla="*/ 304800 w 8100392"/>
              <a:gd name="connsiteY3" fmla="*/ 746150 h 771550"/>
              <a:gd name="connsiteX4" fmla="*/ 0 w 8100392"/>
              <a:gd name="connsiteY4" fmla="*/ 0 h 771550"/>
              <a:gd name="connsiteX0" fmla="*/ 0 w 8100392"/>
              <a:gd name="connsiteY0" fmla="*/ 0 h 771550"/>
              <a:gd name="connsiteX1" fmla="*/ 8100392 w 8100392"/>
              <a:gd name="connsiteY1" fmla="*/ 0 h 771550"/>
              <a:gd name="connsiteX2" fmla="*/ 8100392 w 8100392"/>
              <a:gd name="connsiteY2" fmla="*/ 771550 h 771550"/>
              <a:gd name="connsiteX3" fmla="*/ 304800 w 8100392"/>
              <a:gd name="connsiteY3" fmla="*/ 746150 h 771550"/>
              <a:gd name="connsiteX4" fmla="*/ 0 w 8100392"/>
              <a:gd name="connsiteY4" fmla="*/ 0 h 771550"/>
              <a:gd name="connsiteX0" fmla="*/ 536374 w 8636766"/>
              <a:gd name="connsiteY0" fmla="*/ 0 h 771550"/>
              <a:gd name="connsiteX1" fmla="*/ 8636766 w 8636766"/>
              <a:gd name="connsiteY1" fmla="*/ 0 h 771550"/>
              <a:gd name="connsiteX2" fmla="*/ 8636766 w 8636766"/>
              <a:gd name="connsiteY2" fmla="*/ 771550 h 771550"/>
              <a:gd name="connsiteX3" fmla="*/ 841174 w 8636766"/>
              <a:gd name="connsiteY3" fmla="*/ 746150 h 771550"/>
              <a:gd name="connsiteX4" fmla="*/ 818614 w 8636766"/>
              <a:gd name="connsiteY4" fmla="*/ 274625 h 771550"/>
              <a:gd name="connsiteX5" fmla="*/ 536374 w 8636766"/>
              <a:gd name="connsiteY5" fmla="*/ 0 h 771550"/>
              <a:gd name="connsiteX0" fmla="*/ 536374 w 8636766"/>
              <a:gd name="connsiteY0" fmla="*/ 0 h 771550"/>
              <a:gd name="connsiteX1" fmla="*/ 8636766 w 8636766"/>
              <a:gd name="connsiteY1" fmla="*/ 0 h 771550"/>
              <a:gd name="connsiteX2" fmla="*/ 8636766 w 8636766"/>
              <a:gd name="connsiteY2" fmla="*/ 771550 h 771550"/>
              <a:gd name="connsiteX3" fmla="*/ 841174 w 8636766"/>
              <a:gd name="connsiteY3" fmla="*/ 746150 h 771550"/>
              <a:gd name="connsiteX4" fmla="*/ 818614 w 8636766"/>
              <a:gd name="connsiteY4" fmla="*/ 325425 h 771550"/>
              <a:gd name="connsiteX5" fmla="*/ 818614 w 8636766"/>
              <a:gd name="connsiteY5" fmla="*/ 274625 h 771550"/>
              <a:gd name="connsiteX6" fmla="*/ 536374 w 8636766"/>
              <a:gd name="connsiteY6" fmla="*/ 0 h 77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6766" h="771550">
                <a:moveTo>
                  <a:pt x="536374" y="0"/>
                </a:moveTo>
                <a:lnTo>
                  <a:pt x="8636766" y="0"/>
                </a:lnTo>
                <a:lnTo>
                  <a:pt x="8636766" y="771550"/>
                </a:lnTo>
                <a:lnTo>
                  <a:pt x="841174" y="746150"/>
                </a:lnTo>
                <a:cubicBezTo>
                  <a:pt x="-535935" y="697196"/>
                  <a:pt x="822374" y="404013"/>
                  <a:pt x="818614" y="325425"/>
                </a:cubicBezTo>
                <a:cubicBezTo>
                  <a:pt x="814854" y="246838"/>
                  <a:pt x="791571" y="354263"/>
                  <a:pt x="818614" y="274625"/>
                </a:cubicBezTo>
                <a:cubicBezTo>
                  <a:pt x="767814" y="150267"/>
                  <a:pt x="-796285" y="22488"/>
                  <a:pt x="536374" y="0"/>
                </a:cubicBezTo>
                <a:close/>
              </a:path>
            </a:pathLst>
          </a:custGeom>
          <a:effectLst>
            <a:outerShdw blurRad="50800" dist="38100" dir="5400000" algn="t" rotWithShape="0">
              <a:prstClr val="black">
                <a:alpha val="40000"/>
              </a:prstClr>
            </a:outerShdw>
            <a:reflection blurRad="6350" stA="50000" endA="300" endPos="38500" dist="50800" dir="5400000" sy="-100000" algn="bl" rotWithShape="0"/>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ar-DZ" sz="4400" b="1" dirty="0"/>
              <a:t>أهمية أخلاقيات العمل      3/3</a:t>
            </a:r>
            <a:endParaRPr lang="fr-FR" sz="4400" b="1" dirty="0"/>
          </a:p>
        </p:txBody>
      </p:sp>
      <p:sp>
        <p:nvSpPr>
          <p:cNvPr id="3" name="Organigramme : Document 2"/>
          <p:cNvSpPr/>
          <p:nvPr/>
        </p:nvSpPr>
        <p:spPr>
          <a:xfrm>
            <a:off x="2555776" y="1203598"/>
            <a:ext cx="6192688" cy="720080"/>
          </a:xfrm>
          <a:prstGeom prst="flowChartDocument">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ar-DZ" sz="2800" b="1" dirty="0"/>
              <a:t>على مستوى العمل</a:t>
            </a:r>
            <a:endParaRPr lang="en-US" sz="2800" b="1" dirty="0"/>
          </a:p>
        </p:txBody>
      </p:sp>
      <p:sp>
        <p:nvSpPr>
          <p:cNvPr id="2" name="Rectangle 1"/>
          <p:cNvSpPr/>
          <p:nvPr/>
        </p:nvSpPr>
        <p:spPr>
          <a:xfrm>
            <a:off x="323528" y="2067694"/>
            <a:ext cx="7894510" cy="2246769"/>
          </a:xfrm>
          <a:prstGeom prst="rect">
            <a:avLst/>
          </a:prstGeom>
        </p:spPr>
        <p:txBody>
          <a:bodyPr wrap="square">
            <a:spAutoFit/>
          </a:bodyPr>
          <a:lstStyle/>
          <a:p>
            <a:pPr marL="285750" lvl="0" indent="-285750" algn="just" rtl="1">
              <a:buFont typeface="Wingdings" panose="05000000000000000000" pitchFamily="2" charset="2"/>
              <a:buChar char="ü"/>
            </a:pPr>
            <a:r>
              <a:rPr lang="ar-SA" sz="2000" dirty="0"/>
              <a:t>المنظمات قد تتكلف الكثير نتيجة تجاهلها الالتزام بالمعايير الأخلاقية، وبالتالي يأتي التصرف الأخلاقي ليضع للمنظمة في مواجهة الكثير من الدعاوي القضاة وغيرها</a:t>
            </a:r>
            <a:r>
              <a:rPr lang="fr-FR" sz="2000" dirty="0"/>
              <a:t>.</a:t>
            </a:r>
            <a:endParaRPr lang="en-US" sz="2000" dirty="0"/>
          </a:p>
          <a:p>
            <a:pPr marL="285750" lvl="0" indent="-285750" algn="just" rtl="1">
              <a:buFont typeface="Wingdings" panose="05000000000000000000" pitchFamily="2" charset="2"/>
              <a:buChar char="ü"/>
            </a:pPr>
            <a:r>
              <a:rPr lang="ar-SA" sz="2000" dirty="0"/>
              <a:t>تعزيز سمعة المنظمة على صعيد البيئة المحلية والإقليمية والدولية وهذا له مردود إيجابي على المنظمة.</a:t>
            </a:r>
            <a:endParaRPr lang="en-US" sz="2000" dirty="0"/>
          </a:p>
          <a:p>
            <a:pPr marL="285750" lvl="0" indent="-285750" algn="just" rtl="1">
              <a:buFont typeface="Wingdings" panose="05000000000000000000" pitchFamily="2" charset="2"/>
              <a:buChar char="ü"/>
            </a:pPr>
            <a:r>
              <a:rPr lang="ar-SA" sz="2000" dirty="0"/>
              <a:t>الحصول على شهادات عالمية وامتيازات خاصة، ويقترن بالتزام المنظمة بالعديد من المعايير الأخلاقية في إطار الإنتاج والتوزيع والاستخدام والاعتراف بالخصوصيات، والعمل الصادق والثقة المتبادلة ودقة صحة المعلومة.</a:t>
            </a:r>
            <a:endParaRPr lang="en-US" sz="2000" dirty="0"/>
          </a:p>
        </p:txBody>
      </p:sp>
    </p:spTree>
    <p:extLst>
      <p:ext uri="{BB962C8B-B14F-4D97-AF65-F5344CB8AC3E}">
        <p14:creationId xmlns:p14="http://schemas.microsoft.com/office/powerpoint/2010/main" val="2226348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up)">
                                      <p:cBhvr>
                                        <p:cTn id="11" dur="500"/>
                                        <p:tgtEl>
                                          <p:spTgt spid="2">
                                            <p:txEl>
                                              <p:pRg st="0" end="0"/>
                                            </p:txEl>
                                          </p:spTgt>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ipe(up)">
                                      <p:cBhvr>
                                        <p:cTn id="15" dur="500"/>
                                        <p:tgtEl>
                                          <p:spTgt spid="2">
                                            <p:txEl>
                                              <p:pRg st="1" end="1"/>
                                            </p:txEl>
                                          </p:spTgt>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wipe(up)">
                                      <p:cBhvr>
                                        <p:cTn id="19"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Vagues">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445</TotalTime>
  <Words>1366</Words>
  <Application>Microsoft Office PowerPoint</Application>
  <PresentationFormat>Affichage à l'écran (16:9)</PresentationFormat>
  <Paragraphs>126</Paragraphs>
  <Slides>20</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20</vt:i4>
      </vt:variant>
    </vt:vector>
  </HeadingPairs>
  <TitlesOfParts>
    <vt:vector size="27" baseType="lpstr">
      <vt:lpstr>Calibri</vt:lpstr>
      <vt:lpstr>Century Schoolbook</vt:lpstr>
      <vt:lpstr>JF Flat</vt:lpstr>
      <vt:lpstr>Simplified Arabic</vt:lpstr>
      <vt:lpstr>Wingdings</vt:lpstr>
      <vt:lpstr>Wingdings 2</vt:lpstr>
      <vt:lpstr>Oriel</vt:lpstr>
      <vt:lpstr>أخلاقيات العمل</vt:lpstr>
      <vt:lpstr>Présentation PowerPoint</vt:lpstr>
      <vt:lpstr>الإشكالية</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التضخم</dc:title>
  <dc:creator>smart</dc:creator>
  <cp:lastModifiedBy>HP</cp:lastModifiedBy>
  <cp:revision>29</cp:revision>
  <dcterms:created xsi:type="dcterms:W3CDTF">2024-11-30T16:44:08Z</dcterms:created>
  <dcterms:modified xsi:type="dcterms:W3CDTF">2025-01-02T12:56:56Z</dcterms:modified>
</cp:coreProperties>
</file>