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7" d="100"/>
          <a:sy n="77" d="100"/>
        </p:scale>
        <p:origin x="25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E4C8E-9623-41B2-9F8D-BB408354A317}" type="datetimeFigureOut">
              <a:rPr lang="fr-FR" smtClean="0"/>
              <a:t>11/05/2024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ADF181-DA05-41B3-9826-5B87FD3E3B78}" type="slidenum">
              <a:rPr lang="fr-FR" smtClean="0"/>
              <a:t>‹N°›</a:t>
            </a:fld>
            <a:endParaRPr lang="fr-FR"/>
          </a:p>
        </p:txBody>
      </p:sp>
    </p:spTree>
    <p:extLst>
      <p:ext uri="{BB962C8B-B14F-4D97-AF65-F5344CB8AC3E}">
        <p14:creationId xmlns:p14="http://schemas.microsoft.com/office/powerpoint/2010/main" val="2610965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0826B-D42A-9844-8E6E-DB15A56B1805}" type="slidenum">
              <a:rPr lang="en-US" smtClean="0"/>
              <a:t>6</a:t>
            </a:fld>
            <a:endParaRPr lang="en-US"/>
          </a:p>
        </p:txBody>
      </p:sp>
    </p:spTree>
    <p:extLst>
      <p:ext uri="{BB962C8B-B14F-4D97-AF65-F5344CB8AC3E}">
        <p14:creationId xmlns:p14="http://schemas.microsoft.com/office/powerpoint/2010/main" val="3855571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00691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315103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58074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219180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47555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2756008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2714937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2253859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64638"/>
            <a:ext cx="12192000" cy="768085"/>
          </a:xfrm>
          <a:prstGeom prst="rect">
            <a:avLst/>
          </a:prstGeom>
        </p:spPr>
        <p:txBody>
          <a:bodyPr anchor="ctr"/>
          <a:lstStyle>
            <a:lvl1pPr marL="0" indent="0" algn="ctr">
              <a:buNone/>
              <a:defRPr sz="48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932723"/>
            <a:ext cx="12192000" cy="384043"/>
          </a:xfrm>
          <a:prstGeom prst="rect">
            <a:avLst/>
          </a:prstGeom>
        </p:spPr>
        <p:txBody>
          <a:bodyPr anchor="ctr"/>
          <a:lstStyle>
            <a:lvl1pPr marL="0" indent="0" algn="ctr">
              <a:buNone/>
              <a:defRPr sz="1867"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6618000"/>
            <a:ext cx="12192000" cy="24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5" name="Rectangle 4"/>
          <p:cNvSpPr/>
          <p:nvPr userDrawn="1"/>
        </p:nvSpPr>
        <p:spPr>
          <a:xfrm>
            <a:off x="0" y="0"/>
            <a:ext cx="12192000" cy="9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Tree>
    <p:extLst>
      <p:ext uri="{BB962C8B-B14F-4D97-AF65-F5344CB8AC3E}">
        <p14:creationId xmlns:p14="http://schemas.microsoft.com/office/powerpoint/2010/main" val="804651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Agenda Layout">
    <p:spTree>
      <p:nvGrpSpPr>
        <p:cNvPr id="1" name=""/>
        <p:cNvGrpSpPr/>
        <p:nvPr/>
      </p:nvGrpSpPr>
      <p:grpSpPr>
        <a:xfrm>
          <a:off x="0" y="0"/>
          <a:ext cx="0" cy="0"/>
          <a:chOff x="0" y="0"/>
          <a:chExt cx="0" cy="0"/>
        </a:xfrm>
      </p:grpSpPr>
      <p:sp>
        <p:nvSpPr>
          <p:cNvPr id="6" name="Rectangle 5"/>
          <p:cNvSpPr/>
          <p:nvPr userDrawn="1"/>
        </p:nvSpPr>
        <p:spPr>
          <a:xfrm>
            <a:off x="-3472" y="0"/>
            <a:ext cx="211223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pic>
        <p:nvPicPr>
          <p:cNvPr id="3074" name="Picture 2" descr="E:\002-KIMS BUSINESS\007-02-Fullslidesppt-Contents\20161228\02-edu\bulb-item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52645" y="1250975"/>
            <a:ext cx="2112235" cy="4687944"/>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E:\002-KIMS BUSINESS\007-02-Fullslidesppt-Contents\20161228\02-edu\bulb-item.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r="50000"/>
          <a:stretch/>
        </p:blipFill>
        <p:spPr bwMode="auto">
          <a:xfrm>
            <a:off x="1052646" y="1250975"/>
            <a:ext cx="1056117" cy="4687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86002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Image + Footer">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136900" y="1905000"/>
            <a:ext cx="6028267" cy="3390900"/>
          </a:xfrm>
          <a:prstGeom prst="rect">
            <a:avLst/>
          </a:prstGeom>
        </p:spPr>
        <p:txBody>
          <a:bodyPr/>
          <a:lstStyle>
            <a:lvl1pPr marL="0" indent="0">
              <a:buNone/>
              <a:defRPr/>
            </a:lvl1pPr>
          </a:lstStyle>
          <a:p>
            <a:endParaRPr lang="en-US" dirty="0"/>
          </a:p>
        </p:txBody>
      </p:sp>
      <p:sp>
        <p:nvSpPr>
          <p:cNvPr id="6" name="Slide Number Placeholder 5"/>
          <p:cNvSpPr txBox="1">
            <a:spLocks/>
          </p:cNvSpPr>
          <p:nvPr userDrawn="1"/>
        </p:nvSpPr>
        <p:spPr>
          <a:xfrm>
            <a:off x="11521150" y="6301161"/>
            <a:ext cx="342967" cy="193302"/>
          </a:xfrm>
          <a:prstGeom prst="rect">
            <a:avLst/>
          </a:prstGeom>
        </p:spPr>
        <p:txBody>
          <a:bodyPr/>
          <a:lst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a:lstStyle>
          <a:p>
            <a:fld id="{DF913B61-BB4D-AD42-BE2D-7D251B7C8B2F}" type="slidenum">
              <a:rPr lang="en-US" sz="1200" baseline="0" smtClean="0">
                <a:solidFill>
                  <a:schemeClr val="accent1"/>
                </a:solidFill>
                <a:latin typeface="Poppins Light" charset="0"/>
              </a:rPr>
              <a:pPr/>
              <a:t>‹N°›</a:t>
            </a:fld>
            <a:endParaRPr lang="en-US" sz="1200" baseline="0" dirty="0">
              <a:solidFill>
                <a:schemeClr val="accent1"/>
              </a:solidFill>
              <a:latin typeface="Poppins Light" charset="0"/>
            </a:endParaRPr>
          </a:p>
        </p:txBody>
      </p:sp>
      <p:sp>
        <p:nvSpPr>
          <p:cNvPr id="7" name="Rectangle 6"/>
          <p:cNvSpPr/>
          <p:nvPr userDrawn="1"/>
        </p:nvSpPr>
        <p:spPr>
          <a:xfrm>
            <a:off x="9923952" y="6295994"/>
            <a:ext cx="1546388" cy="246221"/>
          </a:xfrm>
          <a:prstGeom prst="rect">
            <a:avLst/>
          </a:prstGeom>
          <a:noFill/>
        </p:spPr>
        <p:txBody>
          <a:bodyPr wrap="square">
            <a:spAutoFit/>
          </a:bodyPr>
          <a:lstStyle/>
          <a:p>
            <a:r>
              <a:rPr lang="en-US" sz="1000" dirty="0" err="1">
                <a:solidFill>
                  <a:schemeClr val="accent2"/>
                </a:solidFill>
                <a:latin typeface="Poppins Light" charset="0"/>
                <a:ea typeface="Poppins Light" charset="0"/>
                <a:cs typeface="Poppins Light" charset="0"/>
              </a:rPr>
              <a:t>www.yourwebsite.com</a:t>
            </a:r>
            <a:endParaRPr lang="en-US" sz="1000" dirty="0">
              <a:solidFill>
                <a:schemeClr val="accent2"/>
              </a:solidFill>
              <a:latin typeface="Poppins Light" charset="0"/>
              <a:ea typeface="Poppins Light" charset="0"/>
              <a:cs typeface="Poppins Light" charset="0"/>
            </a:endParaRPr>
          </a:p>
        </p:txBody>
      </p:sp>
    </p:spTree>
    <p:extLst>
      <p:ext uri="{BB962C8B-B14F-4D97-AF65-F5344CB8AC3E}">
        <p14:creationId xmlns:p14="http://schemas.microsoft.com/office/powerpoint/2010/main" val="945177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6991069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6_Custom Layout">
    <p:spTree>
      <p:nvGrpSpPr>
        <p:cNvPr id="1" name=""/>
        <p:cNvGrpSpPr/>
        <p:nvPr/>
      </p:nvGrpSpPr>
      <p:grpSpPr>
        <a:xfrm>
          <a:off x="0" y="0"/>
          <a:ext cx="0" cy="0"/>
          <a:chOff x="0" y="0"/>
          <a:chExt cx="0" cy="0"/>
        </a:xfrm>
      </p:grpSpPr>
      <p:sp>
        <p:nvSpPr>
          <p:cNvPr id="10" name="Picture Placeholder 9"/>
          <p:cNvSpPr>
            <a:spLocks noGrp="1"/>
          </p:cNvSpPr>
          <p:nvPr>
            <p:ph type="pic" sz="quarter" idx="15"/>
          </p:nvPr>
        </p:nvSpPr>
        <p:spPr>
          <a:xfrm>
            <a:off x="4688682" y="2430780"/>
            <a:ext cx="2695575" cy="2636521"/>
          </a:xfrm>
        </p:spPr>
        <p:txBody>
          <a:bodyPr rtlCol="0">
            <a:normAutofit/>
          </a:bodyPr>
          <a:lstStyle>
            <a:lvl1pPr marL="0" indent="0" algn="ctr">
              <a:buNone/>
              <a:defRPr/>
            </a:lvl1pPr>
          </a:lstStyle>
          <a:p>
            <a:pPr lvl="0"/>
            <a:endParaRPr lang="en-US" noProof="0" dirty="0"/>
          </a:p>
        </p:txBody>
      </p:sp>
      <p:sp>
        <p:nvSpPr>
          <p:cNvPr id="6" name="Title 1"/>
          <p:cNvSpPr>
            <a:spLocks noGrp="1"/>
          </p:cNvSpPr>
          <p:nvPr>
            <p:ph type="title"/>
          </p:nvPr>
        </p:nvSpPr>
        <p:spPr>
          <a:xfrm>
            <a:off x="838200" y="126590"/>
            <a:ext cx="10515600" cy="1325563"/>
          </a:xfrm>
        </p:spPr>
        <p:txBody>
          <a:bodyPr/>
          <a:lstStyle>
            <a:lvl1pPr algn="ctr">
              <a:defRPr>
                <a:solidFill>
                  <a:schemeClr val="tx1">
                    <a:lumMod val="85000"/>
                    <a:lumOff val="15000"/>
                  </a:schemeClr>
                </a:solidFill>
              </a:defRPr>
            </a:lvl1pPr>
          </a:lstStyle>
          <a:p>
            <a:r>
              <a:rPr lang="en-US" dirty="0"/>
              <a:t>Click to edit Master title style</a:t>
            </a:r>
          </a:p>
        </p:txBody>
      </p:sp>
      <p:sp>
        <p:nvSpPr>
          <p:cNvPr id="7" name="Text Placeholder 5"/>
          <p:cNvSpPr>
            <a:spLocks noGrp="1"/>
          </p:cNvSpPr>
          <p:nvPr>
            <p:ph type="body" sz="quarter" idx="14"/>
          </p:nvPr>
        </p:nvSpPr>
        <p:spPr>
          <a:xfrm>
            <a:off x="838200" y="1033746"/>
            <a:ext cx="10515600" cy="418407"/>
          </a:xfrm>
        </p:spPr>
        <p:txBody>
          <a:bodyPr anchor="ctr">
            <a:normAutofit/>
          </a:bodyPr>
          <a:lstStyle>
            <a:lvl1pPr marL="0" indent="0" algn="ctr">
              <a:buNone/>
              <a:defRPr sz="1050">
                <a:solidFill>
                  <a:schemeClr val="tx1">
                    <a:lumMod val="50000"/>
                    <a:lumOff val="50000"/>
                  </a:schemeClr>
                </a:solidFill>
              </a:defRPr>
            </a:lvl1pPr>
          </a:lstStyle>
          <a:p>
            <a:pPr lvl="0"/>
            <a:endParaRPr lang="en-US" dirty="0"/>
          </a:p>
        </p:txBody>
      </p:sp>
    </p:spTree>
    <p:extLst>
      <p:ext uri="{BB962C8B-B14F-4D97-AF65-F5344CB8AC3E}">
        <p14:creationId xmlns:p14="http://schemas.microsoft.com/office/powerpoint/2010/main" val="34441062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3_Title Slide">
    <p:spTree>
      <p:nvGrpSpPr>
        <p:cNvPr id="1" name=""/>
        <p:cNvGrpSpPr/>
        <p:nvPr/>
      </p:nvGrpSpPr>
      <p:grpSpPr>
        <a:xfrm>
          <a:off x="0" y="0"/>
          <a:ext cx="0" cy="0"/>
          <a:chOff x="0" y="0"/>
          <a:chExt cx="0" cy="0"/>
        </a:xfrm>
      </p:grpSpPr>
      <p:sp>
        <p:nvSpPr>
          <p:cNvPr id="7" name="Picture Placeholder 2"/>
          <p:cNvSpPr>
            <a:spLocks noGrp="1"/>
          </p:cNvSpPr>
          <p:nvPr>
            <p:ph type="pic" sz="quarter" idx="13"/>
          </p:nvPr>
        </p:nvSpPr>
        <p:spPr>
          <a:xfrm>
            <a:off x="515552" y="2217420"/>
            <a:ext cx="2113347" cy="2692400"/>
          </a:xfrm>
          <a:prstGeom prst="rect">
            <a:avLst/>
          </a:prstGeom>
          <a:solidFill>
            <a:schemeClr val="bg2"/>
          </a:solidFill>
        </p:spPr>
        <p:txBody>
          <a:bodyPr/>
          <a:lstStyle>
            <a:lvl1pPr rtl="0">
              <a:defRPr sz="900"/>
            </a:lvl1pPr>
          </a:lstStyle>
          <a:p>
            <a:endParaRPr lang="ar-IQ"/>
          </a:p>
        </p:txBody>
      </p:sp>
      <p:sp>
        <p:nvSpPr>
          <p:cNvPr id="8" name="Picture Placeholder 2"/>
          <p:cNvSpPr>
            <a:spLocks noGrp="1"/>
          </p:cNvSpPr>
          <p:nvPr>
            <p:ph type="pic" sz="quarter" idx="14"/>
          </p:nvPr>
        </p:nvSpPr>
        <p:spPr>
          <a:xfrm>
            <a:off x="4300152" y="2217420"/>
            <a:ext cx="2113347" cy="2692400"/>
          </a:xfrm>
          <a:prstGeom prst="rect">
            <a:avLst/>
          </a:prstGeom>
          <a:solidFill>
            <a:schemeClr val="bg2"/>
          </a:solidFill>
        </p:spPr>
        <p:txBody>
          <a:bodyPr/>
          <a:lstStyle>
            <a:lvl1pPr rtl="0">
              <a:defRPr sz="900"/>
            </a:lvl1pPr>
          </a:lstStyle>
          <a:p>
            <a:endParaRPr lang="ar-IQ"/>
          </a:p>
        </p:txBody>
      </p:sp>
      <p:sp>
        <p:nvSpPr>
          <p:cNvPr id="11" name="Picture Placeholder 2"/>
          <p:cNvSpPr>
            <a:spLocks noGrp="1"/>
          </p:cNvSpPr>
          <p:nvPr>
            <p:ph type="pic" sz="quarter" idx="15"/>
          </p:nvPr>
        </p:nvSpPr>
        <p:spPr>
          <a:xfrm>
            <a:off x="8084752" y="2217420"/>
            <a:ext cx="2113347" cy="2692400"/>
          </a:xfrm>
          <a:prstGeom prst="rect">
            <a:avLst/>
          </a:prstGeom>
          <a:solidFill>
            <a:schemeClr val="bg2"/>
          </a:solidFill>
        </p:spPr>
        <p:txBody>
          <a:bodyPr/>
          <a:lstStyle>
            <a:lvl1pPr rtl="0">
              <a:defRPr sz="900"/>
            </a:lvl1pPr>
          </a:lstStyle>
          <a:p>
            <a:endParaRPr lang="ar-IQ"/>
          </a:p>
        </p:txBody>
      </p:sp>
      <p:grpSp>
        <p:nvGrpSpPr>
          <p:cNvPr id="12" name="Group 11"/>
          <p:cNvGrpSpPr/>
          <p:nvPr userDrawn="1"/>
        </p:nvGrpSpPr>
        <p:grpSpPr>
          <a:xfrm>
            <a:off x="573448" y="1338897"/>
            <a:ext cx="988272" cy="87630"/>
            <a:chOff x="603399" y="1554480"/>
            <a:chExt cx="515620" cy="45720"/>
          </a:xfrm>
        </p:grpSpPr>
        <p:sp>
          <p:nvSpPr>
            <p:cNvPr id="13" name="Oval 12"/>
            <p:cNvSpPr/>
            <p:nvPr/>
          </p:nvSpPr>
          <p:spPr>
            <a:xfrm>
              <a:off x="603399" y="1554480"/>
              <a:ext cx="45720" cy="45720"/>
            </a:xfrm>
            <a:prstGeom prst="ellipse">
              <a:avLst/>
            </a:prstGeom>
            <a:solidFill>
              <a:schemeClr val="accent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4" name="Oval 13"/>
            <p:cNvSpPr/>
            <p:nvPr/>
          </p:nvSpPr>
          <p:spPr>
            <a:xfrm>
              <a:off x="720874" y="1554480"/>
              <a:ext cx="45720" cy="45720"/>
            </a:xfrm>
            <a:prstGeom prst="ellipse">
              <a:avLst/>
            </a:prstGeom>
            <a:solidFill>
              <a:schemeClr val="accent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5" name="Oval 14"/>
            <p:cNvSpPr/>
            <p:nvPr/>
          </p:nvSpPr>
          <p:spPr>
            <a:xfrm>
              <a:off x="838349" y="1554480"/>
              <a:ext cx="45720" cy="45720"/>
            </a:xfrm>
            <a:prstGeom prst="ellipse">
              <a:avLst/>
            </a:prstGeom>
            <a:solidFill>
              <a:schemeClr val="accent3"/>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6" name="Oval 15"/>
            <p:cNvSpPr/>
            <p:nvPr/>
          </p:nvSpPr>
          <p:spPr>
            <a:xfrm>
              <a:off x="955824" y="1554480"/>
              <a:ext cx="45720" cy="45720"/>
            </a:xfrm>
            <a:prstGeom prst="ellipse">
              <a:avLst/>
            </a:prstGeom>
            <a:solidFill>
              <a:schemeClr val="accent4"/>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7" name="Oval 16"/>
            <p:cNvSpPr/>
            <p:nvPr/>
          </p:nvSpPr>
          <p:spPr>
            <a:xfrm>
              <a:off x="1073299" y="1554480"/>
              <a:ext cx="45720" cy="45720"/>
            </a:xfrm>
            <a:prstGeom prst="ellipse">
              <a:avLst/>
            </a:prstGeom>
            <a:solidFill>
              <a:schemeClr val="accent5"/>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grpSp>
      <p:sp>
        <p:nvSpPr>
          <p:cNvPr id="18" name="Title 1"/>
          <p:cNvSpPr>
            <a:spLocks noGrp="1"/>
          </p:cNvSpPr>
          <p:nvPr>
            <p:ph type="title" hasCustomPrompt="1"/>
          </p:nvPr>
        </p:nvSpPr>
        <p:spPr>
          <a:xfrm>
            <a:off x="513906" y="697637"/>
            <a:ext cx="10225913" cy="471365"/>
          </a:xfrm>
          <a:prstGeom prst="rect">
            <a:avLst/>
          </a:prstGeom>
        </p:spPr>
        <p:txBody>
          <a:bodyPr wrap="none" lIns="0" tIns="0" rIns="0" bIns="0" anchor="ctr">
            <a:noAutofit/>
          </a:bodyPr>
          <a:lstStyle>
            <a:lvl1pPr algn="l" rtl="0">
              <a:defRPr sz="3733" b="1" baseline="0">
                <a:solidFill>
                  <a:schemeClr val="bg1">
                    <a:lumMod val="50000"/>
                  </a:schemeClr>
                </a:solidFill>
                <a:latin typeface="+mn-lt"/>
              </a:defRPr>
            </a:lvl1pPr>
          </a:lstStyle>
          <a:p>
            <a:r>
              <a:rPr lang="en-US" dirty="0" smtClean="0"/>
              <a:t>CLICK TO EDIT MASTER TITLE STYLE</a:t>
            </a:r>
            <a:endParaRPr lang="en-US" dirty="0"/>
          </a:p>
        </p:txBody>
      </p:sp>
      <p:sp>
        <p:nvSpPr>
          <p:cNvPr id="19" name="Text Placeholder 3"/>
          <p:cNvSpPr>
            <a:spLocks noGrp="1"/>
          </p:cNvSpPr>
          <p:nvPr>
            <p:ph type="body" sz="half" idx="2" hasCustomPrompt="1"/>
          </p:nvPr>
        </p:nvSpPr>
        <p:spPr>
          <a:xfrm>
            <a:off x="542934" y="397994"/>
            <a:ext cx="10225913" cy="267661"/>
          </a:xfrm>
          <a:prstGeom prst="rect">
            <a:avLst/>
          </a:prstGeom>
        </p:spPr>
        <p:txBody>
          <a:bodyPr wrap="square" lIns="0" tIns="0" rIns="0" bIns="0" anchor="ctr">
            <a:noAutofit/>
          </a:bodyPr>
          <a:lstStyle>
            <a:lvl1pPr marL="0" indent="0" algn="l" rtl="0">
              <a:buNone/>
              <a:defRPr sz="1200" b="0" i="0" baseline="0">
                <a:solidFill>
                  <a:schemeClr val="bg1">
                    <a:lumMod val="50000"/>
                  </a:schemeClr>
                </a:solidFill>
                <a:latin typeface="+mn-lt"/>
              </a:defRPr>
            </a:lvl1pPr>
            <a:lvl2pPr marL="609570" indent="0">
              <a:buNone/>
              <a:defRPr sz="1600"/>
            </a:lvl2pPr>
            <a:lvl3pPr marL="1219140" indent="0">
              <a:buNone/>
              <a:defRPr sz="1333"/>
            </a:lvl3pPr>
            <a:lvl4pPr marL="1828709" indent="0">
              <a:buNone/>
              <a:defRPr sz="1200"/>
            </a:lvl4pPr>
            <a:lvl5pPr marL="2438278" indent="0">
              <a:buNone/>
              <a:defRPr sz="1200"/>
            </a:lvl5pPr>
            <a:lvl6pPr marL="3047848" indent="0">
              <a:buNone/>
              <a:defRPr sz="1200"/>
            </a:lvl6pPr>
            <a:lvl7pPr marL="3657418" indent="0">
              <a:buNone/>
              <a:defRPr sz="1200"/>
            </a:lvl7pPr>
            <a:lvl8pPr marL="4266987" indent="0">
              <a:buNone/>
              <a:defRPr sz="1200"/>
            </a:lvl8pPr>
            <a:lvl9pPr marL="4876557" indent="0">
              <a:buNone/>
              <a:defRPr sz="1200"/>
            </a:lvl9pPr>
          </a:lstStyle>
          <a:p>
            <a:r>
              <a:rPr lang="en-US" dirty="0" smtClean="0"/>
              <a:t>Type the subtitle of your great here</a:t>
            </a:r>
            <a:endParaRPr lang="en-US" dirty="0"/>
          </a:p>
        </p:txBody>
      </p:sp>
    </p:spTree>
    <p:extLst>
      <p:ext uri="{BB962C8B-B14F-4D97-AF65-F5344CB8AC3E}">
        <p14:creationId xmlns:p14="http://schemas.microsoft.com/office/powerpoint/2010/main" val="201988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anim calcmode="lin" valueType="num">
                                      <p:cBhvr>
                                        <p:cTn id="8" dur="500" fill="hold"/>
                                        <p:tgtEl>
                                          <p:spTgt spid="18"/>
                                        </p:tgtEl>
                                        <p:attrNameLst>
                                          <p:attrName>ppt_x</p:attrName>
                                        </p:attrNameLst>
                                      </p:cBhvr>
                                      <p:tavLst>
                                        <p:tav tm="0">
                                          <p:val>
                                            <p:strVal val="#ppt_x"/>
                                          </p:val>
                                        </p:tav>
                                        <p:tav tm="100000">
                                          <p:val>
                                            <p:strVal val="#ppt_x"/>
                                          </p:val>
                                        </p:tav>
                                      </p:tavLst>
                                    </p:anim>
                                    <p:anim calcmode="lin" valueType="num">
                                      <p:cBhvr>
                                        <p:cTn id="9" dur="500" fill="hold"/>
                                        <p:tgtEl>
                                          <p:spTgt spid="18"/>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9">
                                            <p:txEl>
                                              <p:pRg st="0" end="0"/>
                                            </p:txEl>
                                          </p:spTgt>
                                        </p:tgtEl>
                                        <p:attrNameLst>
                                          <p:attrName>style.visibility</p:attrName>
                                        </p:attrNameLst>
                                      </p:cBhvr>
                                      <p:to>
                                        <p:strVal val="visible"/>
                                      </p:to>
                                    </p:set>
                                    <p:animEffect transition="in" filter="fade">
                                      <p:cBhvr>
                                        <p:cTn id="13"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7589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9355EC8-22D1-4AD9-83A8-1CCD4C22D9F2}" type="datetimeFigureOut">
              <a:rPr lang="fr-FR" smtClean="0"/>
              <a:t>11/05/2024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4028595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9355EC8-22D1-4AD9-83A8-1CCD4C22D9F2}" type="datetimeFigureOut">
              <a:rPr lang="fr-FR" smtClean="0"/>
              <a:t>11/05/2024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167412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9355EC8-22D1-4AD9-83A8-1CCD4C22D9F2}" type="datetimeFigureOut">
              <a:rPr lang="fr-FR" smtClean="0"/>
              <a:t>11/05/2024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830394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9355EC8-22D1-4AD9-83A8-1CCD4C22D9F2}" type="datetimeFigureOut">
              <a:rPr lang="fr-FR" smtClean="0"/>
              <a:t>11/05/2024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285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355EC8-22D1-4AD9-83A8-1CCD4C22D9F2}" type="datetimeFigureOut">
              <a:rPr lang="fr-FR" smtClean="0"/>
              <a:t>11/05/2024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3757940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9355EC8-22D1-4AD9-83A8-1CCD4C22D9F2}" type="datetimeFigureOut">
              <a:rPr lang="fr-FR" smtClean="0"/>
              <a:t>11/05/2024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1271913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9355EC8-22D1-4AD9-83A8-1CCD4C22D9F2}" type="datetimeFigureOut">
              <a:rPr lang="fr-FR" smtClean="0"/>
              <a:t>11/05/2024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EE0988-40E8-410D-B464-01D037ED6A31}" type="slidenum">
              <a:rPr lang="fr-FR" smtClean="0"/>
              <a:t>‹N°›</a:t>
            </a:fld>
            <a:endParaRPr lang="fr-FR"/>
          </a:p>
        </p:txBody>
      </p:sp>
    </p:spTree>
    <p:extLst>
      <p:ext uri="{BB962C8B-B14F-4D97-AF65-F5344CB8AC3E}">
        <p14:creationId xmlns:p14="http://schemas.microsoft.com/office/powerpoint/2010/main" val="262314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355EC8-22D1-4AD9-83A8-1CCD4C22D9F2}" type="datetimeFigureOut">
              <a:rPr lang="fr-FR" smtClean="0"/>
              <a:t>11/05/2024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24EE0988-40E8-410D-B464-01D037ED6A31}" type="slidenum">
              <a:rPr lang="fr-FR" smtClean="0"/>
              <a:t>‹N°›</a:t>
            </a:fld>
            <a:endParaRPr lang="fr-FR"/>
          </a:p>
        </p:txBody>
      </p:sp>
    </p:spTree>
    <p:extLst>
      <p:ext uri="{BB962C8B-B14F-4D97-AF65-F5344CB8AC3E}">
        <p14:creationId xmlns:p14="http://schemas.microsoft.com/office/powerpoint/2010/main" val="17044854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 id="2147483701" r:id="rId18"/>
    <p:sldLayoutId id="2147483702" r:id="rId19"/>
    <p:sldLayoutId id="2147483703" r:id="rId20"/>
    <p:sldLayoutId id="2147483704" r:id="rId21"/>
    <p:sldLayoutId id="2147483705" r:id="rId22"/>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66459" y="2410384"/>
            <a:ext cx="5904656" cy="2441346"/>
          </a:xfrm>
        </p:spPr>
        <p:txBody>
          <a:bodyPr>
            <a:normAutofit fontScale="90000"/>
          </a:bodyPr>
          <a:lstStyle/>
          <a:p>
            <a:pPr algn="ctr" rtl="1"/>
            <a:r>
              <a:rPr lang="ar-DZ" sz="2000" dirty="0" smtClean="0"/>
              <a:t/>
            </a:r>
            <a:br>
              <a:rPr lang="ar-DZ" sz="2000" dirty="0" smtClean="0"/>
            </a:br>
            <a:r>
              <a:rPr lang="ar-DZ" sz="2000" dirty="0"/>
              <a:t/>
            </a:r>
            <a:br>
              <a:rPr lang="ar-DZ" sz="2000" dirty="0"/>
            </a:br>
            <a:r>
              <a:rPr lang="ar-DZ" sz="2000" dirty="0" smtClean="0"/>
              <a:t>وزارة </a:t>
            </a:r>
            <a:r>
              <a:rPr lang="ar-DZ" sz="2000" dirty="0"/>
              <a:t>التعليم العالي والبحث العلمي</a:t>
            </a:r>
            <a:br>
              <a:rPr lang="ar-DZ" sz="2000" dirty="0"/>
            </a:br>
            <a:r>
              <a:rPr lang="ar-DZ" sz="2000" dirty="0"/>
              <a:t>جامعة باجي مختار –عنابة-</a:t>
            </a:r>
            <a:br>
              <a:rPr lang="ar-DZ" sz="2000" dirty="0"/>
            </a:br>
            <a:r>
              <a:rPr lang="ar-DZ" sz="2000" dirty="0"/>
              <a:t>كلية العلوم الاقتصادية، التجارية وعلوم التسيير</a:t>
            </a:r>
            <a:r>
              <a:rPr lang="fr-FR" sz="2000" dirty="0"/>
              <a:t/>
            </a:r>
            <a:br>
              <a:rPr lang="fr-FR" sz="2000" dirty="0"/>
            </a:br>
            <a:r>
              <a:rPr lang="ar-DZ" sz="2000" dirty="0"/>
              <a:t>قسم العلوم المالية</a:t>
            </a:r>
            <a:br>
              <a:rPr lang="ar-DZ" sz="2000" dirty="0"/>
            </a:br>
            <a:r>
              <a:rPr lang="ar-DZ" sz="2000" dirty="0"/>
              <a:t>مقياس :</a:t>
            </a:r>
            <a:r>
              <a:rPr lang="ar-SA" sz="2000" dirty="0"/>
              <a:t>المعايير الشرعية للمؤسسات المالية الإسلامية</a:t>
            </a:r>
            <a:r>
              <a:rPr lang="ar-DZ" sz="2000" dirty="0"/>
              <a:t/>
            </a:r>
            <a:br>
              <a:rPr lang="ar-DZ" sz="2000" dirty="0"/>
            </a:br>
            <a:r>
              <a:rPr lang="ar-SA" sz="2000" dirty="0"/>
              <a:t>سنة ثالثة ليسانس تمهيني مالية وصيرفة إسلامية</a:t>
            </a:r>
            <a:r>
              <a:rPr lang="fr-FR" sz="2000" dirty="0"/>
              <a:t/>
            </a:r>
            <a:br>
              <a:rPr lang="fr-FR" sz="2000" dirty="0"/>
            </a:br>
            <a:r>
              <a:rPr lang="fr-FR" sz="2000" dirty="0"/>
              <a:t/>
            </a:r>
            <a:br>
              <a:rPr lang="fr-FR" sz="2000" dirty="0"/>
            </a:br>
            <a:r>
              <a:rPr lang="ar-DZ" sz="2000" dirty="0"/>
              <a:t/>
            </a:r>
            <a:br>
              <a:rPr lang="ar-DZ" sz="2000" dirty="0"/>
            </a:br>
            <a:r>
              <a:rPr lang="ar-DZ" sz="2000" dirty="0"/>
              <a:t/>
            </a:r>
            <a:br>
              <a:rPr lang="ar-DZ" sz="2000" dirty="0"/>
            </a:br>
            <a:r>
              <a:rPr lang="ar-DZ" sz="2000" dirty="0"/>
              <a:t/>
            </a:r>
            <a:br>
              <a:rPr lang="ar-DZ" sz="2000" dirty="0"/>
            </a:br>
            <a:r>
              <a:rPr lang="ar-DZ" sz="2000" dirty="0"/>
              <a:t/>
            </a:r>
            <a:br>
              <a:rPr lang="ar-DZ" sz="2000" dirty="0"/>
            </a:br>
            <a:r>
              <a:rPr lang="ar-DZ" sz="1800" dirty="0"/>
              <a:t/>
            </a:r>
            <a:br>
              <a:rPr lang="ar-DZ" sz="1800" dirty="0"/>
            </a:br>
            <a:r>
              <a:rPr lang="fr-FR" sz="1800" dirty="0"/>
              <a:t/>
            </a:r>
            <a:br>
              <a:rPr lang="fr-FR" sz="1800" dirty="0"/>
            </a:br>
            <a:r>
              <a:rPr lang="fr-FR" sz="1600" dirty="0"/>
              <a:t/>
            </a:r>
            <a:br>
              <a:rPr lang="fr-FR" sz="1600" dirty="0"/>
            </a:br>
            <a:r>
              <a:rPr lang="ar-DZ" sz="2000" b="1" dirty="0"/>
              <a:t>المحاضرة </a:t>
            </a:r>
            <a:r>
              <a:rPr lang="ar-DZ" sz="2000" b="1" dirty="0" smtClean="0"/>
              <a:t>الخامسة: </a:t>
            </a:r>
            <a:r>
              <a:rPr lang="ar-SA" sz="2000" dirty="0"/>
              <a:t>المجموعة </a:t>
            </a:r>
            <a:r>
              <a:rPr lang="ar-SA" sz="2000" dirty="0" smtClean="0"/>
              <a:t>ال</a:t>
            </a:r>
            <a:r>
              <a:rPr lang="ar-DZ" sz="2000" dirty="0" smtClean="0"/>
              <a:t>ثانية</a:t>
            </a:r>
            <a:r>
              <a:rPr lang="ar-SA" sz="2000" dirty="0" smtClean="0"/>
              <a:t>: ال</a:t>
            </a:r>
            <a:r>
              <a:rPr lang="ar-DZ" sz="2000" dirty="0" smtClean="0"/>
              <a:t>شركات</a:t>
            </a:r>
            <a:endParaRPr lang="fr-FR" b="1" dirty="0">
              <a:solidFill>
                <a:srgbClr val="C00000"/>
              </a:solidFill>
            </a:endParaRPr>
          </a:p>
        </p:txBody>
      </p:sp>
      <p:sp>
        <p:nvSpPr>
          <p:cNvPr id="3" name="Sous-titre 2"/>
          <p:cNvSpPr>
            <a:spLocks noGrp="1"/>
          </p:cNvSpPr>
          <p:nvPr>
            <p:ph type="subTitle" idx="1"/>
          </p:nvPr>
        </p:nvSpPr>
        <p:spPr>
          <a:xfrm>
            <a:off x="2566459" y="5517670"/>
            <a:ext cx="5626653" cy="824830"/>
          </a:xfrm>
        </p:spPr>
        <p:txBody>
          <a:bodyPr>
            <a:normAutofit fontScale="85000" lnSpcReduction="10000"/>
          </a:bodyPr>
          <a:lstStyle/>
          <a:p>
            <a:pPr rtl="1"/>
            <a:r>
              <a:rPr lang="ar-DZ" b="1" dirty="0"/>
              <a:t>من إعداد الدكتورة:  بارة سهيلة – أستاذ(ة) محاضر(ة)- أ-</a:t>
            </a:r>
          </a:p>
          <a:p>
            <a:pPr rtl="1"/>
            <a:r>
              <a:rPr lang="ar-DZ" b="1" dirty="0"/>
              <a:t>السنة الجامعية: 2021-2022</a:t>
            </a:r>
          </a:p>
        </p:txBody>
      </p:sp>
      <p:pic>
        <p:nvPicPr>
          <p:cNvPr id="4" name="Image 3"/>
          <p:cNvPicPr>
            <a:picLocks noChangeAspect="1"/>
          </p:cNvPicPr>
          <p:nvPr/>
        </p:nvPicPr>
        <p:blipFill>
          <a:blip r:embed="rId3"/>
          <a:stretch>
            <a:fillRect/>
          </a:stretch>
        </p:blipFill>
        <p:spPr>
          <a:xfrm>
            <a:off x="8193112" y="79023"/>
            <a:ext cx="1763688" cy="1412776"/>
          </a:xfrm>
          <a:prstGeom prst="rect">
            <a:avLst/>
          </a:prstGeom>
          <a:ln>
            <a:noFill/>
          </a:ln>
          <a:effectLst>
            <a:softEdge rad="112500"/>
          </a:effectLst>
        </p:spPr>
      </p:pic>
      <p:pic>
        <p:nvPicPr>
          <p:cNvPr id="5" name="Image 4"/>
          <p:cNvPicPr>
            <a:picLocks noChangeAspect="1"/>
          </p:cNvPicPr>
          <p:nvPr/>
        </p:nvPicPr>
        <p:blipFill>
          <a:blip r:embed="rId3"/>
          <a:stretch>
            <a:fillRect/>
          </a:stretch>
        </p:blipFill>
        <p:spPr>
          <a:xfrm>
            <a:off x="1027288" y="0"/>
            <a:ext cx="2071670" cy="1218626"/>
          </a:xfrm>
          <a:prstGeom prst="rect">
            <a:avLst/>
          </a:prstGeom>
          <a:ln>
            <a:noFill/>
          </a:ln>
          <a:effectLst>
            <a:softEdge rad="112500"/>
          </a:effectLst>
        </p:spPr>
      </p:pic>
    </p:spTree>
    <p:custDataLst>
      <p:tags r:id="rId1"/>
    </p:custDataLst>
    <p:extLst>
      <p:ext uri="{BB962C8B-B14F-4D97-AF65-F5344CB8AC3E}">
        <p14:creationId xmlns:p14="http://schemas.microsoft.com/office/powerpoint/2010/main" val="404353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rapezoid 18"/>
          <p:cNvSpPr/>
          <p:nvPr/>
        </p:nvSpPr>
        <p:spPr>
          <a:xfrm rot="5400000">
            <a:off x="7137890" y="2824538"/>
            <a:ext cx="3648069" cy="2025104"/>
          </a:xfrm>
          <a:prstGeom prst="trapezoid">
            <a:avLst>
              <a:gd name="adj" fmla="val 72234"/>
            </a:avLst>
          </a:prstGeom>
          <a:gradFill>
            <a:gsLst>
              <a:gs pos="0">
                <a:schemeClr val="accent1">
                  <a:lumMod val="50000"/>
                  <a:lumOff val="50000"/>
                </a:schemeClr>
              </a:gs>
              <a:gs pos="50000">
                <a:schemeClr val="accent1">
                  <a:lumMod val="40000"/>
                  <a:lumOff val="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 name="Text Placeholder 1"/>
          <p:cNvSpPr>
            <a:spLocks noGrp="1"/>
          </p:cNvSpPr>
          <p:nvPr>
            <p:ph type="body" sz="quarter" idx="10"/>
          </p:nvPr>
        </p:nvSpPr>
        <p:spPr/>
        <p:txBody>
          <a:bodyPr>
            <a:normAutofit lnSpcReduction="10000"/>
          </a:bodyPr>
          <a:lstStyle/>
          <a:p>
            <a:r>
              <a:rPr lang="ar-DZ" altLang="ko-KR" dirty="0" smtClean="0"/>
              <a:t>المجموعة الثانية: المشاركات</a:t>
            </a:r>
            <a:endParaRPr lang="ko-KR" altLang="en-US" dirty="0"/>
          </a:p>
        </p:txBody>
      </p:sp>
      <p:sp>
        <p:nvSpPr>
          <p:cNvPr id="4" name="Rounded Rectangle 3"/>
          <p:cNvSpPr/>
          <p:nvPr/>
        </p:nvSpPr>
        <p:spPr>
          <a:xfrm>
            <a:off x="868908" y="1866511"/>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6" name="Rounded Rectangle 5"/>
          <p:cNvSpPr/>
          <p:nvPr/>
        </p:nvSpPr>
        <p:spPr>
          <a:xfrm>
            <a:off x="1871531" y="1866511"/>
            <a:ext cx="720000" cy="4080023"/>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7" name="Rounded Rectangle 6"/>
          <p:cNvSpPr/>
          <p:nvPr/>
        </p:nvSpPr>
        <p:spPr>
          <a:xfrm>
            <a:off x="2874153" y="1866511"/>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8" name="Rounded Rectangle 7"/>
          <p:cNvSpPr/>
          <p:nvPr/>
        </p:nvSpPr>
        <p:spPr>
          <a:xfrm>
            <a:off x="3876776" y="1866511"/>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9" name="Rounded Rectangle 8"/>
          <p:cNvSpPr/>
          <p:nvPr/>
        </p:nvSpPr>
        <p:spPr>
          <a:xfrm>
            <a:off x="4879399" y="1866511"/>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5" name="Oval 4"/>
          <p:cNvSpPr/>
          <p:nvPr/>
        </p:nvSpPr>
        <p:spPr>
          <a:xfrm>
            <a:off x="9974477" y="3012656"/>
            <a:ext cx="1632181" cy="16321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 name="Oval 9"/>
          <p:cNvSpPr/>
          <p:nvPr/>
        </p:nvSpPr>
        <p:spPr>
          <a:xfrm>
            <a:off x="920844" y="1927525"/>
            <a:ext cx="616128"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0" name="Oval 19"/>
          <p:cNvSpPr/>
          <p:nvPr/>
        </p:nvSpPr>
        <p:spPr>
          <a:xfrm>
            <a:off x="1923467" y="1927525"/>
            <a:ext cx="616128"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1" name="Oval 20"/>
          <p:cNvSpPr/>
          <p:nvPr/>
        </p:nvSpPr>
        <p:spPr>
          <a:xfrm>
            <a:off x="2926089" y="1927525"/>
            <a:ext cx="616128"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2" name="Oval 21"/>
          <p:cNvSpPr/>
          <p:nvPr/>
        </p:nvSpPr>
        <p:spPr>
          <a:xfrm>
            <a:off x="3928712" y="1927525"/>
            <a:ext cx="616128"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3" name="Oval 22"/>
          <p:cNvSpPr/>
          <p:nvPr/>
        </p:nvSpPr>
        <p:spPr>
          <a:xfrm>
            <a:off x="4931335" y="1927525"/>
            <a:ext cx="616128"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24" name="TextBox 23"/>
          <p:cNvSpPr txBox="1"/>
          <p:nvPr/>
        </p:nvSpPr>
        <p:spPr>
          <a:xfrm>
            <a:off x="878616" y="1967817"/>
            <a:ext cx="711363" cy="502766"/>
          </a:xfrm>
          <a:prstGeom prst="rect">
            <a:avLst/>
          </a:prstGeom>
          <a:noFill/>
        </p:spPr>
        <p:txBody>
          <a:bodyPr wrap="square" rtlCol="0">
            <a:spAutoFit/>
          </a:bodyPr>
          <a:lstStyle/>
          <a:p>
            <a:pPr algn="ctr"/>
            <a:r>
              <a:rPr lang="en-US" altLang="ko-KR" sz="2667" b="1" dirty="0">
                <a:solidFill>
                  <a:schemeClr val="accent1"/>
                </a:solidFill>
                <a:cs typeface="Arial" pitchFamily="34" charset="0"/>
              </a:rPr>
              <a:t>01</a:t>
            </a:r>
            <a:endParaRPr lang="ko-KR" altLang="en-US" sz="2667" b="1" dirty="0">
              <a:solidFill>
                <a:schemeClr val="accent1"/>
              </a:solidFill>
              <a:cs typeface="Arial" pitchFamily="34" charset="0"/>
            </a:endParaRPr>
          </a:p>
        </p:txBody>
      </p:sp>
      <p:sp>
        <p:nvSpPr>
          <p:cNvPr id="25" name="TextBox 24"/>
          <p:cNvSpPr txBox="1"/>
          <p:nvPr/>
        </p:nvSpPr>
        <p:spPr>
          <a:xfrm>
            <a:off x="1880168" y="1965477"/>
            <a:ext cx="711363" cy="502766"/>
          </a:xfrm>
          <a:prstGeom prst="rect">
            <a:avLst/>
          </a:prstGeom>
          <a:noFill/>
        </p:spPr>
        <p:txBody>
          <a:bodyPr wrap="square" rtlCol="0">
            <a:spAutoFit/>
          </a:bodyPr>
          <a:lstStyle/>
          <a:p>
            <a:pPr algn="ctr"/>
            <a:r>
              <a:rPr lang="en-US" altLang="ko-KR" sz="2667" b="1" dirty="0">
                <a:solidFill>
                  <a:schemeClr val="accent2"/>
                </a:solidFill>
                <a:cs typeface="Arial" pitchFamily="34" charset="0"/>
              </a:rPr>
              <a:t>02</a:t>
            </a:r>
            <a:endParaRPr lang="ko-KR" altLang="en-US" sz="2667" b="1" dirty="0">
              <a:solidFill>
                <a:schemeClr val="accent2"/>
              </a:solidFill>
              <a:cs typeface="Arial" pitchFamily="34" charset="0"/>
            </a:endParaRPr>
          </a:p>
        </p:txBody>
      </p:sp>
      <p:sp>
        <p:nvSpPr>
          <p:cNvPr id="26" name="TextBox 25"/>
          <p:cNvSpPr txBox="1"/>
          <p:nvPr/>
        </p:nvSpPr>
        <p:spPr>
          <a:xfrm>
            <a:off x="2881720" y="1963137"/>
            <a:ext cx="711363" cy="502766"/>
          </a:xfrm>
          <a:prstGeom prst="rect">
            <a:avLst/>
          </a:prstGeom>
          <a:noFill/>
        </p:spPr>
        <p:txBody>
          <a:bodyPr wrap="square" rtlCol="0">
            <a:spAutoFit/>
          </a:bodyPr>
          <a:lstStyle/>
          <a:p>
            <a:pPr algn="ctr"/>
            <a:r>
              <a:rPr lang="en-US" altLang="ko-KR" sz="2667" b="1" dirty="0">
                <a:solidFill>
                  <a:schemeClr val="accent1"/>
                </a:solidFill>
                <a:cs typeface="Arial" pitchFamily="34" charset="0"/>
              </a:rPr>
              <a:t>03</a:t>
            </a:r>
            <a:endParaRPr lang="ko-KR" altLang="en-US" sz="2667" b="1" dirty="0">
              <a:solidFill>
                <a:schemeClr val="accent1"/>
              </a:solidFill>
              <a:cs typeface="Arial" pitchFamily="34" charset="0"/>
            </a:endParaRPr>
          </a:p>
        </p:txBody>
      </p:sp>
      <p:sp>
        <p:nvSpPr>
          <p:cNvPr id="27" name="TextBox 26"/>
          <p:cNvSpPr txBox="1"/>
          <p:nvPr/>
        </p:nvSpPr>
        <p:spPr>
          <a:xfrm>
            <a:off x="3883272" y="1960797"/>
            <a:ext cx="711363" cy="502766"/>
          </a:xfrm>
          <a:prstGeom prst="rect">
            <a:avLst/>
          </a:prstGeom>
          <a:noFill/>
        </p:spPr>
        <p:txBody>
          <a:bodyPr wrap="square" rtlCol="0">
            <a:spAutoFit/>
          </a:bodyPr>
          <a:lstStyle/>
          <a:p>
            <a:pPr algn="ctr"/>
            <a:r>
              <a:rPr lang="en-US" altLang="ko-KR" sz="2667" b="1" dirty="0">
                <a:solidFill>
                  <a:schemeClr val="accent1"/>
                </a:solidFill>
                <a:cs typeface="Arial" pitchFamily="34" charset="0"/>
              </a:rPr>
              <a:t>04</a:t>
            </a:r>
            <a:endParaRPr lang="ko-KR" altLang="en-US" sz="2667" b="1" dirty="0">
              <a:solidFill>
                <a:schemeClr val="accent1"/>
              </a:solidFill>
              <a:cs typeface="Arial" pitchFamily="34" charset="0"/>
            </a:endParaRPr>
          </a:p>
        </p:txBody>
      </p:sp>
      <p:sp>
        <p:nvSpPr>
          <p:cNvPr id="28" name="TextBox 27"/>
          <p:cNvSpPr txBox="1"/>
          <p:nvPr/>
        </p:nvSpPr>
        <p:spPr>
          <a:xfrm>
            <a:off x="6000341" y="2136299"/>
            <a:ext cx="711363" cy="502766"/>
          </a:xfrm>
          <a:prstGeom prst="rect">
            <a:avLst/>
          </a:prstGeom>
          <a:noFill/>
        </p:spPr>
        <p:txBody>
          <a:bodyPr wrap="square" rtlCol="0">
            <a:spAutoFit/>
          </a:bodyPr>
          <a:lstStyle/>
          <a:p>
            <a:pPr algn="ctr"/>
            <a:r>
              <a:rPr lang="en-US" altLang="ko-KR" sz="2667" b="1" dirty="0">
                <a:solidFill>
                  <a:schemeClr val="accent1"/>
                </a:solidFill>
                <a:cs typeface="Arial" pitchFamily="34" charset="0"/>
              </a:rPr>
              <a:t>05</a:t>
            </a:r>
            <a:endParaRPr lang="ko-KR" altLang="en-US" sz="2667" b="1" dirty="0">
              <a:solidFill>
                <a:schemeClr val="accent1"/>
              </a:solidFill>
              <a:cs typeface="Arial" pitchFamily="34" charset="0"/>
            </a:endParaRPr>
          </a:p>
        </p:txBody>
      </p:sp>
      <p:sp>
        <p:nvSpPr>
          <p:cNvPr id="29" name="TextBox 28"/>
          <p:cNvSpPr txBox="1"/>
          <p:nvPr/>
        </p:nvSpPr>
        <p:spPr>
          <a:xfrm rot="16200000">
            <a:off x="-451098" y="4081862"/>
            <a:ext cx="3360015" cy="369332"/>
          </a:xfrm>
          <a:prstGeom prst="rect">
            <a:avLst/>
          </a:prstGeom>
          <a:noFill/>
        </p:spPr>
        <p:txBody>
          <a:bodyPr wrap="square" rtlCol="0">
            <a:spAutoFit/>
          </a:bodyPr>
          <a:lstStyle/>
          <a:p>
            <a:pPr algn="r"/>
            <a:r>
              <a:rPr lang="ar-DZ" b="1" dirty="0"/>
              <a:t>الشَّرِكة والمشاركة والشركات</a:t>
            </a:r>
            <a:endParaRPr lang="ko-KR" altLang="en-US" b="1" dirty="0">
              <a:solidFill>
                <a:schemeClr val="bg1"/>
              </a:solidFill>
              <a:cs typeface="Arial" pitchFamily="34" charset="0"/>
            </a:endParaRPr>
          </a:p>
        </p:txBody>
      </p:sp>
      <p:sp>
        <p:nvSpPr>
          <p:cNvPr id="30" name="TextBox 29"/>
          <p:cNvSpPr txBox="1"/>
          <p:nvPr/>
        </p:nvSpPr>
        <p:spPr>
          <a:xfrm rot="16200000">
            <a:off x="650335" y="4020208"/>
            <a:ext cx="3162392" cy="400110"/>
          </a:xfrm>
          <a:prstGeom prst="rect">
            <a:avLst/>
          </a:prstGeom>
          <a:noFill/>
        </p:spPr>
        <p:txBody>
          <a:bodyPr wrap="square" rtlCol="0">
            <a:spAutoFit/>
          </a:bodyPr>
          <a:lstStyle/>
          <a:p>
            <a:pPr algn="r"/>
            <a:r>
              <a:rPr lang="ar-DZ" sz="2000" b="1" dirty="0"/>
              <a:t>المضاربة (معيار معدل)</a:t>
            </a:r>
            <a:endParaRPr lang="ko-KR" altLang="en-US" sz="1867" b="1" dirty="0">
              <a:solidFill>
                <a:schemeClr val="bg1"/>
              </a:solidFill>
              <a:cs typeface="Arial" pitchFamily="34" charset="0"/>
            </a:endParaRPr>
          </a:p>
        </p:txBody>
      </p:sp>
      <p:sp>
        <p:nvSpPr>
          <p:cNvPr id="31" name="TextBox 30"/>
          <p:cNvSpPr txBox="1"/>
          <p:nvPr/>
        </p:nvSpPr>
        <p:spPr>
          <a:xfrm rot="16200000">
            <a:off x="1652957" y="3935522"/>
            <a:ext cx="3162392" cy="400110"/>
          </a:xfrm>
          <a:prstGeom prst="rect">
            <a:avLst/>
          </a:prstGeom>
          <a:noFill/>
        </p:spPr>
        <p:txBody>
          <a:bodyPr wrap="square" rtlCol="0">
            <a:spAutoFit/>
          </a:bodyPr>
          <a:lstStyle/>
          <a:p>
            <a:pPr algn="ctr"/>
            <a:r>
              <a:rPr lang="ar-DZ" sz="2000" b="1" dirty="0"/>
              <a:t>صكوك الاستثمار</a:t>
            </a:r>
            <a:endParaRPr lang="ko-KR" altLang="en-US" sz="1867" b="1" dirty="0">
              <a:solidFill>
                <a:schemeClr val="bg1"/>
              </a:solidFill>
              <a:cs typeface="Arial" pitchFamily="34" charset="0"/>
            </a:endParaRPr>
          </a:p>
        </p:txBody>
      </p:sp>
      <p:sp>
        <p:nvSpPr>
          <p:cNvPr id="32" name="TextBox 31"/>
          <p:cNvSpPr txBox="1"/>
          <p:nvPr/>
        </p:nvSpPr>
        <p:spPr>
          <a:xfrm rot="16200000">
            <a:off x="2582426" y="3824907"/>
            <a:ext cx="3307464" cy="584775"/>
          </a:xfrm>
          <a:prstGeom prst="rect">
            <a:avLst/>
          </a:prstGeom>
          <a:noFill/>
        </p:spPr>
        <p:txBody>
          <a:bodyPr wrap="square" rtlCol="0">
            <a:spAutoFit/>
          </a:bodyPr>
          <a:lstStyle/>
          <a:p>
            <a:pPr algn="ctr"/>
            <a:r>
              <a:rPr lang="ar-DZ" sz="1600" b="1" dirty="0"/>
              <a:t>الأوراق المالية (الأسهم والسندات)</a:t>
            </a:r>
            <a:endParaRPr lang="ko-KR" altLang="en-US" sz="1600" b="1" dirty="0">
              <a:solidFill>
                <a:schemeClr val="bg1"/>
              </a:solidFill>
              <a:cs typeface="Arial" pitchFamily="34" charset="0"/>
            </a:endParaRPr>
          </a:p>
        </p:txBody>
      </p:sp>
      <p:sp>
        <p:nvSpPr>
          <p:cNvPr id="33" name="TextBox 32"/>
          <p:cNvSpPr txBox="1"/>
          <p:nvPr/>
        </p:nvSpPr>
        <p:spPr>
          <a:xfrm rot="16200000">
            <a:off x="3585667" y="4092747"/>
            <a:ext cx="3307463" cy="400110"/>
          </a:xfrm>
          <a:prstGeom prst="rect">
            <a:avLst/>
          </a:prstGeom>
          <a:noFill/>
        </p:spPr>
        <p:txBody>
          <a:bodyPr wrap="square" rtlCol="0">
            <a:spAutoFit/>
          </a:bodyPr>
          <a:lstStyle/>
          <a:p>
            <a:pPr algn="r"/>
            <a:r>
              <a:rPr lang="ar-DZ" sz="2000" b="1" dirty="0"/>
              <a:t>التمويل المصرفي المجمع</a:t>
            </a:r>
            <a:endParaRPr lang="ko-KR" altLang="en-US" sz="1867" b="1" dirty="0">
              <a:solidFill>
                <a:schemeClr val="bg1"/>
              </a:solidFill>
              <a:cs typeface="Arial" pitchFamily="34" charset="0"/>
            </a:endParaRPr>
          </a:p>
        </p:txBody>
      </p:sp>
      <p:sp>
        <p:nvSpPr>
          <p:cNvPr id="34" name="Rounded Rectangle 8"/>
          <p:cNvSpPr/>
          <p:nvPr/>
        </p:nvSpPr>
        <p:spPr>
          <a:xfrm>
            <a:off x="7112646" y="1927525"/>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35" name="Rounded Rectangle 8"/>
          <p:cNvSpPr/>
          <p:nvPr/>
        </p:nvSpPr>
        <p:spPr>
          <a:xfrm>
            <a:off x="6052277" y="1895023"/>
            <a:ext cx="720000" cy="4080023"/>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36" name="TextBox 27"/>
          <p:cNvSpPr txBox="1"/>
          <p:nvPr/>
        </p:nvSpPr>
        <p:spPr>
          <a:xfrm>
            <a:off x="7152599" y="2083755"/>
            <a:ext cx="711363" cy="502766"/>
          </a:xfrm>
          <a:prstGeom prst="rect">
            <a:avLst/>
          </a:prstGeom>
          <a:noFill/>
        </p:spPr>
        <p:txBody>
          <a:bodyPr wrap="square" rtlCol="0">
            <a:spAutoFit/>
          </a:bodyPr>
          <a:lstStyle/>
          <a:p>
            <a:pPr algn="ctr"/>
            <a:r>
              <a:rPr lang="en-US" altLang="ko-KR" sz="2667" b="1" dirty="0">
                <a:cs typeface="Arial" pitchFamily="34" charset="0"/>
              </a:rPr>
              <a:t>05</a:t>
            </a:r>
            <a:endParaRPr lang="ko-KR" altLang="en-US" sz="2667" b="1" dirty="0">
              <a:cs typeface="Arial" pitchFamily="34" charset="0"/>
            </a:endParaRPr>
          </a:p>
        </p:txBody>
      </p:sp>
      <p:sp>
        <p:nvSpPr>
          <p:cNvPr id="37" name="Oval 22"/>
          <p:cNvSpPr/>
          <p:nvPr/>
        </p:nvSpPr>
        <p:spPr>
          <a:xfrm>
            <a:off x="6075568" y="1927525"/>
            <a:ext cx="673417"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ltLang="ko-KR" b="1" dirty="0" smtClean="0">
                <a:solidFill>
                  <a:schemeClr val="accent1"/>
                </a:solidFill>
                <a:latin typeface="+mj-lt"/>
              </a:rPr>
              <a:t>06</a:t>
            </a:r>
            <a:endParaRPr lang="ko-KR" altLang="en-US" b="1" dirty="0">
              <a:solidFill>
                <a:schemeClr val="accent1"/>
              </a:solidFill>
              <a:latin typeface="+mj-lt"/>
            </a:endParaRPr>
          </a:p>
        </p:txBody>
      </p:sp>
      <p:sp>
        <p:nvSpPr>
          <p:cNvPr id="38" name="Oval 22"/>
          <p:cNvSpPr/>
          <p:nvPr/>
        </p:nvSpPr>
        <p:spPr>
          <a:xfrm>
            <a:off x="7152599" y="1970393"/>
            <a:ext cx="672531" cy="6161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b="1" dirty="0" smtClean="0">
                <a:solidFill>
                  <a:schemeClr val="accent1"/>
                </a:solidFill>
              </a:rPr>
              <a:t>07</a:t>
            </a:r>
            <a:endParaRPr lang="ko-KR" altLang="en-US" b="1" dirty="0">
              <a:solidFill>
                <a:schemeClr val="accent1"/>
              </a:solidFill>
            </a:endParaRPr>
          </a:p>
        </p:txBody>
      </p:sp>
      <p:sp>
        <p:nvSpPr>
          <p:cNvPr id="39" name="TextBox 27"/>
          <p:cNvSpPr txBox="1"/>
          <p:nvPr/>
        </p:nvSpPr>
        <p:spPr>
          <a:xfrm>
            <a:off x="4888036" y="1967817"/>
            <a:ext cx="711363" cy="502766"/>
          </a:xfrm>
          <a:prstGeom prst="rect">
            <a:avLst/>
          </a:prstGeom>
          <a:noFill/>
        </p:spPr>
        <p:txBody>
          <a:bodyPr wrap="square" rtlCol="0">
            <a:spAutoFit/>
          </a:bodyPr>
          <a:lstStyle/>
          <a:p>
            <a:pPr algn="ctr"/>
            <a:r>
              <a:rPr lang="en-US" altLang="ko-KR" sz="2667" b="1" dirty="0">
                <a:solidFill>
                  <a:schemeClr val="accent1"/>
                </a:solidFill>
                <a:cs typeface="Arial" pitchFamily="34" charset="0"/>
              </a:rPr>
              <a:t>05</a:t>
            </a:r>
            <a:endParaRPr lang="ko-KR" altLang="en-US" sz="2667" b="1" dirty="0">
              <a:solidFill>
                <a:schemeClr val="accent1"/>
              </a:solidFill>
              <a:cs typeface="Arial" pitchFamily="34" charset="0"/>
            </a:endParaRPr>
          </a:p>
        </p:txBody>
      </p:sp>
      <p:sp>
        <p:nvSpPr>
          <p:cNvPr id="40" name="TextBox 32"/>
          <p:cNvSpPr txBox="1"/>
          <p:nvPr/>
        </p:nvSpPr>
        <p:spPr>
          <a:xfrm rot="16200000">
            <a:off x="4717036" y="3952706"/>
            <a:ext cx="3402881" cy="584775"/>
          </a:xfrm>
          <a:prstGeom prst="rect">
            <a:avLst/>
          </a:prstGeom>
          <a:noFill/>
        </p:spPr>
        <p:txBody>
          <a:bodyPr wrap="square" rtlCol="0">
            <a:spAutoFit/>
          </a:bodyPr>
          <a:lstStyle/>
          <a:p>
            <a:pPr algn="r"/>
            <a:r>
              <a:rPr lang="ar-DZ" sz="1600" b="1" dirty="0"/>
              <a:t>توزيع الربح في الحسابات الاستثمارية على أساس المضاربة</a:t>
            </a:r>
            <a:endParaRPr lang="ko-KR" altLang="en-US" sz="1600" b="1" dirty="0">
              <a:solidFill>
                <a:schemeClr val="bg1"/>
              </a:solidFill>
              <a:cs typeface="Arial" pitchFamily="34" charset="0"/>
            </a:endParaRPr>
          </a:p>
        </p:txBody>
      </p:sp>
      <p:sp>
        <p:nvSpPr>
          <p:cNvPr id="41" name="TextBox 30"/>
          <p:cNvSpPr txBox="1"/>
          <p:nvPr/>
        </p:nvSpPr>
        <p:spPr>
          <a:xfrm rot="16200000">
            <a:off x="5875015" y="3917239"/>
            <a:ext cx="3162392" cy="400110"/>
          </a:xfrm>
          <a:prstGeom prst="rect">
            <a:avLst/>
          </a:prstGeom>
          <a:noFill/>
        </p:spPr>
        <p:txBody>
          <a:bodyPr wrap="square" rtlCol="0">
            <a:spAutoFit/>
          </a:bodyPr>
          <a:lstStyle/>
          <a:p>
            <a:pPr algn="ctr"/>
            <a:r>
              <a:rPr lang="ar-DZ" sz="2000" b="1" dirty="0"/>
              <a:t>المساقات</a:t>
            </a:r>
            <a:endParaRPr lang="ko-KR" altLang="en-US" sz="1867" b="1" dirty="0">
              <a:solidFill>
                <a:schemeClr val="bg1"/>
              </a:solidFill>
              <a:cs typeface="Arial" pitchFamily="34" charset="0"/>
            </a:endParaRPr>
          </a:p>
        </p:txBody>
      </p:sp>
      <p:sp>
        <p:nvSpPr>
          <p:cNvPr id="43" name="ZoneTexte 42"/>
          <p:cNvSpPr txBox="1"/>
          <p:nvPr/>
        </p:nvSpPr>
        <p:spPr>
          <a:xfrm>
            <a:off x="10170595" y="3383319"/>
            <a:ext cx="1239943" cy="861774"/>
          </a:xfrm>
          <a:prstGeom prst="rect">
            <a:avLst/>
          </a:prstGeom>
          <a:noFill/>
        </p:spPr>
        <p:txBody>
          <a:bodyPr wrap="square" rtlCol="0">
            <a:spAutoFit/>
          </a:bodyPr>
          <a:lstStyle/>
          <a:p>
            <a:pPr algn="ctr"/>
            <a:r>
              <a:rPr lang="ar-DZ" sz="1600" b="1" dirty="0" smtClean="0"/>
              <a:t>معايير المشاركات هي</a:t>
            </a:r>
            <a:r>
              <a:rPr lang="ar-DZ" dirty="0" smtClean="0"/>
              <a:t>:</a:t>
            </a:r>
            <a:endParaRPr lang="fr-FR" dirty="0"/>
          </a:p>
        </p:txBody>
      </p:sp>
    </p:spTree>
    <p:extLst>
      <p:ext uri="{BB962C8B-B14F-4D97-AF65-F5344CB8AC3E}">
        <p14:creationId xmlns:p14="http://schemas.microsoft.com/office/powerpoint/2010/main" val="2884496485"/>
      </p:ext>
    </p:extLst>
  </p:cSld>
  <p:clrMapOvr>
    <a:masterClrMapping/>
  </p:clrMapOvr>
  <mc:AlternateContent xmlns:mc="http://schemas.openxmlformats.org/markup-compatibility/2006" xmlns:p14="http://schemas.microsoft.com/office/powerpoint/2010/main">
    <mc:Choice Requires="p14">
      <p:transition spd="slow" p14:dur="2000" advTm="25147"/>
    </mc:Choice>
    <mc:Fallback xmlns="">
      <p:transition spd="slow" advTm="2514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3465891" y="-13532"/>
            <a:ext cx="5143174" cy="568411"/>
          </a:xfrm>
          <a:prstGeom prst="rect">
            <a:avLst/>
          </a:prstGeom>
        </p:spPr>
        <p:txBody>
          <a:bodyPr anchor="ct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ar-DZ" sz="2000" b="1" dirty="0" smtClean="0">
                <a:cs typeface="Arial" pitchFamily="34" charset="0"/>
              </a:rPr>
              <a:t>معيار 12 </a:t>
            </a:r>
            <a:r>
              <a:rPr lang="ar-DZ" sz="2000" b="1" dirty="0"/>
              <a:t>الشَّرِكة والمشاركة والشركات</a:t>
            </a:r>
            <a:endParaRPr lang="en-US" sz="2000" b="1" dirty="0">
              <a:cs typeface="Arial" pitchFamily="34" charset="0"/>
            </a:endParaRPr>
          </a:p>
        </p:txBody>
      </p:sp>
      <p:grpSp>
        <p:nvGrpSpPr>
          <p:cNvPr id="6" name="Group 5"/>
          <p:cNvGrpSpPr/>
          <p:nvPr/>
        </p:nvGrpSpPr>
        <p:grpSpPr>
          <a:xfrm>
            <a:off x="3028486" y="839680"/>
            <a:ext cx="8774094" cy="960000"/>
            <a:chOff x="3131840" y="1491630"/>
            <a:chExt cx="5256584" cy="576064"/>
          </a:xfrm>
        </p:grpSpPr>
        <p:sp>
          <p:nvSpPr>
            <p:cNvPr id="2" name="Rectangle 1"/>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5" name="Right Triangle 4"/>
            <p:cNvSpPr/>
            <p:nvPr/>
          </p:nvSpPr>
          <p:spPr>
            <a:xfrm rot="5400000">
              <a:off x="3203840" y="1419630"/>
              <a:ext cx="576000" cy="720000"/>
            </a:xfrm>
            <a:prstGeom prst="rtTriangle">
              <a:avLst/>
            </a:prstGeom>
            <a:solidFill>
              <a:schemeClr val="accent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dirty="0"/>
            </a:p>
          </p:txBody>
        </p:sp>
      </p:grpSp>
      <p:grpSp>
        <p:nvGrpSpPr>
          <p:cNvPr id="17" name="Group 16"/>
          <p:cNvGrpSpPr/>
          <p:nvPr/>
        </p:nvGrpSpPr>
        <p:grpSpPr>
          <a:xfrm>
            <a:off x="3047233" y="2147286"/>
            <a:ext cx="8809195" cy="960000"/>
            <a:chOff x="3131840" y="1491630"/>
            <a:chExt cx="5256584" cy="576064"/>
          </a:xfrm>
        </p:grpSpPr>
        <p:sp>
          <p:nvSpPr>
            <p:cNvPr id="18" name="Rectangle 17"/>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19" name="Right Triangle 18"/>
            <p:cNvSpPr/>
            <p:nvPr/>
          </p:nvSpPr>
          <p:spPr>
            <a:xfrm rot="5400000">
              <a:off x="3203840" y="1419630"/>
              <a:ext cx="576000" cy="720000"/>
            </a:xfrm>
            <a:prstGeom prst="rtTriangl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grpSp>
      <p:grpSp>
        <p:nvGrpSpPr>
          <p:cNvPr id="20" name="Group 19"/>
          <p:cNvGrpSpPr/>
          <p:nvPr/>
        </p:nvGrpSpPr>
        <p:grpSpPr>
          <a:xfrm>
            <a:off x="3150764" y="3480546"/>
            <a:ext cx="8847647" cy="960000"/>
            <a:chOff x="3131840" y="1491630"/>
            <a:chExt cx="5256584" cy="576064"/>
          </a:xfrm>
        </p:grpSpPr>
        <p:sp>
          <p:nvSpPr>
            <p:cNvPr id="21" name="Rectangle 20"/>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22" name="Right Triangle 21"/>
            <p:cNvSpPr/>
            <p:nvPr/>
          </p:nvSpPr>
          <p:spPr>
            <a:xfrm rot="5400000">
              <a:off x="3203840" y="1419630"/>
              <a:ext cx="576000" cy="720000"/>
            </a:xfrm>
            <a:prstGeom prst="rtTriangle">
              <a:avLst/>
            </a:prstGeom>
            <a:solidFill>
              <a:schemeClr val="accent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grpSp>
      <p:grpSp>
        <p:nvGrpSpPr>
          <p:cNvPr id="23" name="Group 22"/>
          <p:cNvGrpSpPr/>
          <p:nvPr/>
        </p:nvGrpSpPr>
        <p:grpSpPr>
          <a:xfrm>
            <a:off x="3110451" y="4642848"/>
            <a:ext cx="8887960" cy="960000"/>
            <a:chOff x="3131840" y="1491630"/>
            <a:chExt cx="5256584" cy="576064"/>
          </a:xfrm>
        </p:grpSpPr>
        <p:sp>
          <p:nvSpPr>
            <p:cNvPr id="24" name="Rectangle 23"/>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25" name="Right Triangle 24"/>
            <p:cNvSpPr/>
            <p:nvPr/>
          </p:nvSpPr>
          <p:spPr>
            <a:xfrm rot="5400000">
              <a:off x="3203840" y="1419630"/>
              <a:ext cx="576000" cy="720000"/>
            </a:xfrm>
            <a:prstGeom prst="rtTriangl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grpSp>
      <p:sp>
        <p:nvSpPr>
          <p:cNvPr id="26" name="TextBox 25"/>
          <p:cNvSpPr txBox="1"/>
          <p:nvPr/>
        </p:nvSpPr>
        <p:spPr>
          <a:xfrm>
            <a:off x="3113425" y="820753"/>
            <a:ext cx="710885" cy="502766"/>
          </a:xfrm>
          <a:prstGeom prst="rect">
            <a:avLst/>
          </a:prstGeom>
          <a:noFill/>
        </p:spPr>
        <p:txBody>
          <a:bodyPr wrap="square" rtlCol="0">
            <a:spAutoFit/>
          </a:bodyPr>
          <a:lstStyle/>
          <a:p>
            <a:r>
              <a:rPr lang="en-US" altLang="ko-KR" sz="2667" b="1" dirty="0">
                <a:solidFill>
                  <a:schemeClr val="bg1"/>
                </a:solidFill>
                <a:cs typeface="Arial" pitchFamily="34" charset="0"/>
              </a:rPr>
              <a:t>01</a:t>
            </a:r>
            <a:endParaRPr lang="ko-KR" altLang="en-US" sz="2667" b="1" dirty="0">
              <a:solidFill>
                <a:schemeClr val="bg1"/>
              </a:solidFill>
              <a:cs typeface="Arial" pitchFamily="34" charset="0"/>
            </a:endParaRPr>
          </a:p>
        </p:txBody>
      </p:sp>
      <p:sp>
        <p:nvSpPr>
          <p:cNvPr id="27" name="TextBox 26"/>
          <p:cNvSpPr txBox="1"/>
          <p:nvPr/>
        </p:nvSpPr>
        <p:spPr>
          <a:xfrm>
            <a:off x="3047233" y="2086373"/>
            <a:ext cx="710885" cy="502766"/>
          </a:xfrm>
          <a:prstGeom prst="rect">
            <a:avLst/>
          </a:prstGeom>
          <a:noFill/>
        </p:spPr>
        <p:txBody>
          <a:bodyPr wrap="square" rtlCol="0">
            <a:spAutoFit/>
          </a:bodyPr>
          <a:lstStyle/>
          <a:p>
            <a:r>
              <a:rPr lang="en-US" altLang="ko-KR" sz="2667" b="1" dirty="0">
                <a:solidFill>
                  <a:schemeClr val="bg1"/>
                </a:solidFill>
                <a:cs typeface="Arial" pitchFamily="34" charset="0"/>
              </a:rPr>
              <a:t>02</a:t>
            </a:r>
            <a:endParaRPr lang="ko-KR" altLang="en-US" sz="2667" b="1" dirty="0">
              <a:solidFill>
                <a:schemeClr val="bg1"/>
              </a:solidFill>
              <a:cs typeface="Arial" pitchFamily="34" charset="0"/>
            </a:endParaRPr>
          </a:p>
        </p:txBody>
      </p:sp>
      <p:sp>
        <p:nvSpPr>
          <p:cNvPr id="28" name="TextBox 27"/>
          <p:cNvSpPr txBox="1"/>
          <p:nvPr/>
        </p:nvSpPr>
        <p:spPr>
          <a:xfrm>
            <a:off x="3121075" y="3457727"/>
            <a:ext cx="710885" cy="502766"/>
          </a:xfrm>
          <a:prstGeom prst="rect">
            <a:avLst/>
          </a:prstGeom>
          <a:noFill/>
        </p:spPr>
        <p:txBody>
          <a:bodyPr wrap="square" rtlCol="0">
            <a:spAutoFit/>
          </a:bodyPr>
          <a:lstStyle/>
          <a:p>
            <a:r>
              <a:rPr lang="en-US" altLang="ko-KR" sz="2667" b="1" dirty="0">
                <a:solidFill>
                  <a:schemeClr val="bg1"/>
                </a:solidFill>
                <a:cs typeface="Arial" pitchFamily="34" charset="0"/>
              </a:rPr>
              <a:t>03</a:t>
            </a:r>
            <a:endParaRPr lang="ko-KR" altLang="en-US" sz="2667" b="1" dirty="0">
              <a:solidFill>
                <a:schemeClr val="bg1"/>
              </a:solidFill>
              <a:cs typeface="Arial" pitchFamily="34" charset="0"/>
            </a:endParaRPr>
          </a:p>
        </p:txBody>
      </p:sp>
      <p:sp>
        <p:nvSpPr>
          <p:cNvPr id="29" name="TextBox 28"/>
          <p:cNvSpPr txBox="1"/>
          <p:nvPr/>
        </p:nvSpPr>
        <p:spPr>
          <a:xfrm>
            <a:off x="3110449" y="4620029"/>
            <a:ext cx="710885" cy="502766"/>
          </a:xfrm>
          <a:prstGeom prst="rect">
            <a:avLst/>
          </a:prstGeom>
          <a:noFill/>
        </p:spPr>
        <p:txBody>
          <a:bodyPr wrap="square" rtlCol="0">
            <a:spAutoFit/>
          </a:bodyPr>
          <a:lstStyle/>
          <a:p>
            <a:r>
              <a:rPr lang="en-US" altLang="ko-KR" sz="2667" b="1" dirty="0">
                <a:solidFill>
                  <a:schemeClr val="bg1"/>
                </a:solidFill>
                <a:cs typeface="Arial" pitchFamily="34" charset="0"/>
              </a:rPr>
              <a:t>04</a:t>
            </a:r>
            <a:endParaRPr lang="ko-KR" altLang="en-US" sz="2667" b="1" dirty="0">
              <a:solidFill>
                <a:schemeClr val="bg1"/>
              </a:solidFill>
              <a:cs typeface="Arial" pitchFamily="34" charset="0"/>
            </a:endParaRPr>
          </a:p>
        </p:txBody>
      </p:sp>
      <p:grpSp>
        <p:nvGrpSpPr>
          <p:cNvPr id="7" name="Group 6"/>
          <p:cNvGrpSpPr/>
          <p:nvPr/>
        </p:nvGrpSpPr>
        <p:grpSpPr>
          <a:xfrm>
            <a:off x="3809748" y="873854"/>
            <a:ext cx="7987978" cy="1072320"/>
            <a:chOff x="3027191" y="655392"/>
            <a:chExt cx="4392568" cy="804240"/>
          </a:xfrm>
        </p:grpSpPr>
        <p:sp>
          <p:nvSpPr>
            <p:cNvPr id="30" name="TextBox 29"/>
            <p:cNvSpPr txBox="1"/>
            <p:nvPr/>
          </p:nvSpPr>
          <p:spPr>
            <a:xfrm>
              <a:off x="6955473" y="655392"/>
              <a:ext cx="445296" cy="284742"/>
            </a:xfrm>
            <a:prstGeom prst="rect">
              <a:avLst/>
            </a:prstGeom>
            <a:noFill/>
          </p:spPr>
          <p:txBody>
            <a:bodyPr wrap="square" rtlCol="0">
              <a:spAutoFit/>
            </a:bodyPr>
            <a:lstStyle/>
            <a:p>
              <a:pPr algn="r" rtl="1"/>
              <a:r>
                <a:rPr lang="ar-DZ" altLang="ko-KR" sz="1867" b="1" u="sng" dirty="0" smtClean="0">
                  <a:solidFill>
                    <a:schemeClr val="tx1">
                      <a:lumMod val="75000"/>
                      <a:lumOff val="25000"/>
                    </a:schemeClr>
                  </a:solidFill>
                  <a:cs typeface="Arial" pitchFamily="34" charset="0"/>
                </a:rPr>
                <a:t>التقديم:</a:t>
              </a:r>
              <a:endParaRPr lang="ko-KR" altLang="en-US" sz="1867" b="1" u="sng" dirty="0">
                <a:solidFill>
                  <a:schemeClr val="tx1">
                    <a:lumMod val="75000"/>
                    <a:lumOff val="25000"/>
                  </a:schemeClr>
                </a:solidFill>
                <a:cs typeface="Arial" pitchFamily="34" charset="0"/>
              </a:endParaRPr>
            </a:p>
          </p:txBody>
        </p:sp>
        <p:sp>
          <p:nvSpPr>
            <p:cNvPr id="31" name="TextBox 30"/>
            <p:cNvSpPr txBox="1"/>
            <p:nvPr/>
          </p:nvSpPr>
          <p:spPr>
            <a:xfrm>
              <a:off x="3027191" y="836384"/>
              <a:ext cx="4392568" cy="623248"/>
            </a:xfrm>
            <a:prstGeom prst="rect">
              <a:avLst/>
            </a:prstGeom>
            <a:noFill/>
          </p:spPr>
          <p:txBody>
            <a:bodyPr wrap="square" rtlCol="0">
              <a:spAutoFit/>
            </a:bodyPr>
            <a:lstStyle/>
            <a:p>
              <a:pPr algn="r"/>
              <a:r>
                <a:rPr lang="ar-DZ" sz="1200" b="1" dirty="0">
                  <a:latin typeface="Arial" panose="020B0604020202020204" pitchFamily="34" charset="0"/>
                  <a:cs typeface="Arial" panose="020B0604020202020204" pitchFamily="34" charset="0"/>
                </a:rPr>
                <a:t>يهدف </a:t>
              </a:r>
              <a:r>
                <a:rPr lang="ar-DZ" sz="1200" b="1" dirty="0" smtClean="0">
                  <a:latin typeface="Arial" panose="020B0604020202020204" pitchFamily="34" charset="0"/>
                  <a:cs typeface="Arial" panose="020B0604020202020204" pitchFamily="34" charset="0"/>
                </a:rPr>
                <a:t>هذا </a:t>
              </a:r>
              <a:r>
                <a:rPr lang="ar-DZ" sz="1200" b="1" dirty="0">
                  <a:latin typeface="Arial" panose="020B0604020202020204" pitchFamily="34" charset="0"/>
                  <a:cs typeface="Arial" panose="020B0604020202020204" pitchFamily="34" charset="0"/>
                </a:rPr>
                <a:t>المعيار إلى بيان الأســس والأحكام الشــرعية العامة لشركة </a:t>
              </a:r>
              <a:r>
                <a:rPr lang="ar-DZ" sz="1200" b="1" dirty="0" smtClean="0">
                  <a:latin typeface="Arial" panose="020B0604020202020204" pitchFamily="34" charset="0"/>
                  <a:cs typeface="Arial" panose="020B0604020202020204" pitchFamily="34" charset="0"/>
                </a:rPr>
                <a:t>العقد</a:t>
              </a:r>
              <a:r>
                <a:rPr lang="ar-DZ" sz="1200" b="1" dirty="0">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ما يعرف ً حديثا بالمشــاركة( وبيان أحكام كل من شــركة العنان وشــركة الوجوه وشــركة الأعمال والمشاركة المتناقصة والشــركات الحديثة من حيث التعريف بها وبيان أحكامها الشــرعية </a:t>
              </a:r>
              <a:r>
                <a:rPr lang="ar-DZ" sz="1200" b="1" dirty="0">
                  <a:latin typeface="Arial" panose="020B0604020202020204" pitchFamily="34" charset="0"/>
                  <a:cs typeface="Arial" panose="020B0604020202020204" pitchFamily="34" charset="0"/>
                </a:rPr>
                <a:t>الخاصة بها، مع بيان الضوابط الشرعية التي </a:t>
              </a:r>
              <a:r>
                <a:rPr lang="ar-DZ" sz="1200" b="1" dirty="0" smtClean="0">
                  <a:latin typeface="Arial" panose="020B0604020202020204" pitchFamily="34" charset="0"/>
                  <a:cs typeface="Arial" panose="020B0604020202020204" pitchFamily="34" charset="0"/>
                </a:rPr>
                <a:t>يجب مراعاتها من </a:t>
              </a:r>
              <a:r>
                <a:rPr lang="ar-DZ" sz="1200" b="1" dirty="0">
                  <a:latin typeface="Arial" panose="020B0604020202020204" pitchFamily="34" charset="0"/>
                  <a:cs typeface="Arial" panose="020B0604020202020204" pitchFamily="34" charset="0"/>
                </a:rPr>
                <a:t>قبل المؤسسات المالية الإسلامية </a:t>
              </a:r>
              <a:r>
                <a:rPr lang="ar-DZ" sz="1200" b="1" dirty="0" smtClean="0">
                  <a:latin typeface="Arial" panose="020B0604020202020204" pitchFamily="34" charset="0"/>
                  <a:cs typeface="Arial" panose="020B0604020202020204" pitchFamily="34" charset="0"/>
                </a:rPr>
                <a:t>(المؤسسة/المؤسسات),</a:t>
              </a:r>
              <a:br>
                <a:rPr lang="ar-DZ" sz="1200" b="1" dirty="0" smtClean="0">
                  <a:latin typeface="Arial" panose="020B0604020202020204" pitchFamily="34" charset="0"/>
                  <a:cs typeface="Arial" panose="020B0604020202020204" pitchFamily="34" charset="0"/>
                </a:rPr>
              </a:br>
              <a:endParaRPr lang="ko-KR" altLang="en-US" sz="1200" b="1" dirty="0">
                <a:solidFill>
                  <a:schemeClr val="tx1">
                    <a:lumMod val="75000"/>
                    <a:lumOff val="25000"/>
                  </a:schemeClr>
                </a:solidFill>
                <a:latin typeface="Arial" panose="020B0604020202020204" pitchFamily="34" charset="0"/>
                <a:cs typeface="Arial" panose="020B0604020202020204" pitchFamily="34" charset="0"/>
              </a:endParaRPr>
            </a:p>
          </p:txBody>
        </p:sp>
      </p:grpSp>
      <p:sp>
        <p:nvSpPr>
          <p:cNvPr id="38" name="TextBox 37"/>
          <p:cNvSpPr txBox="1"/>
          <p:nvPr/>
        </p:nvSpPr>
        <p:spPr>
          <a:xfrm>
            <a:off x="3649688" y="2185978"/>
            <a:ext cx="8164840" cy="830996"/>
          </a:xfrm>
          <a:prstGeom prst="rect">
            <a:avLst/>
          </a:prstGeom>
          <a:noFill/>
        </p:spPr>
        <p:txBody>
          <a:bodyPr wrap="square" rtlCol="0">
            <a:spAutoFit/>
          </a:bodyPr>
          <a:lstStyle/>
          <a:p>
            <a:pPr algn="r" rtl="1"/>
            <a:r>
              <a:rPr lang="ar-DZ" sz="1200" b="1" u="sng" dirty="0" smtClean="0">
                <a:latin typeface="Arial" panose="020B0604020202020204" pitchFamily="34" charset="0"/>
                <a:cs typeface="Arial" panose="020B0604020202020204" pitchFamily="34" charset="0"/>
              </a:rPr>
              <a:t>نطاق المعيار</a:t>
            </a:r>
            <a:r>
              <a:rPr lang="ar-DZ" sz="1200" b="1" dirty="0" smtClean="0">
                <a:latin typeface="Arial" panose="020B0604020202020204" pitchFamily="34" charset="0"/>
                <a:cs typeface="Arial" panose="020B0604020202020204" pitchFamily="34" charset="0"/>
              </a:rPr>
              <a:t>: يتناول </a:t>
            </a:r>
            <a:r>
              <a:rPr lang="ar-DZ" sz="1200" b="1" dirty="0">
                <a:latin typeface="Arial" panose="020B0604020202020204" pitchFamily="34" charset="0"/>
                <a:cs typeface="Arial" panose="020B0604020202020204" pitchFamily="34" charset="0"/>
              </a:rPr>
              <a:t>هذا المعيار الشركات المعروفة في كتب الفقه بأنواعها القائمة </a:t>
            </a:r>
            <a:r>
              <a:rPr lang="ar-DZ" sz="1200" b="1" dirty="0" smtClean="0">
                <a:latin typeface="Arial" panose="020B0604020202020204" pitchFamily="34" charset="0"/>
                <a:cs typeface="Arial" panose="020B0604020202020204" pitchFamily="34" charset="0"/>
              </a:rPr>
              <a:t>على أساس </a:t>
            </a:r>
            <a:r>
              <a:rPr lang="ar-DZ" sz="1200" b="1" dirty="0">
                <a:latin typeface="Arial" panose="020B0604020202020204" pitchFamily="34" charset="0"/>
                <a:cs typeface="Arial" panose="020B0604020202020204" pitchFamily="34" charset="0"/>
              </a:rPr>
              <a:t>شركة العقد، عدا ما استثني منها ً لاحقا، كما يطبق على </a:t>
            </a:r>
            <a:r>
              <a:rPr lang="ar-DZ" sz="1200" b="1" dirty="0" smtClean="0">
                <a:latin typeface="Arial" panose="020B0604020202020204" pitchFamily="34" charset="0"/>
                <a:cs typeface="Arial" panose="020B0604020202020204" pitchFamily="34" charset="0"/>
              </a:rPr>
              <a:t>الشركات</a:t>
            </a:r>
          </a:p>
          <a:p>
            <a:pPr algn="r" rtl="1"/>
            <a:r>
              <a:rPr lang="ar-DZ" sz="1200" b="1" dirty="0" smtClean="0">
                <a:latin typeface="Arial" panose="020B0604020202020204" pitchFamily="34" charset="0"/>
                <a:cs typeface="Arial" panose="020B0604020202020204" pitchFamily="34" charset="0"/>
              </a:rPr>
              <a:t> الحديثة </a:t>
            </a:r>
            <a:r>
              <a:rPr lang="ar-DZ" sz="1200" b="1" dirty="0">
                <a:latin typeface="Arial" panose="020B0604020202020204" pitchFamily="34" charset="0"/>
                <a:cs typeface="Arial" panose="020B0604020202020204" pitchFamily="34" charset="0"/>
              </a:rPr>
              <a:t>بأنواعها، بما فيها المشاركة </a:t>
            </a:r>
            <a:r>
              <a:rPr lang="ar-DZ" sz="1200" b="1" dirty="0" smtClean="0">
                <a:latin typeface="Arial" panose="020B0604020202020204" pitchFamily="34" charset="0"/>
                <a:cs typeface="Arial" panose="020B0604020202020204" pitchFamily="34" charset="0"/>
              </a:rPr>
              <a:t>المتناقصة. ولا </a:t>
            </a:r>
            <a:r>
              <a:rPr lang="ar-DZ" sz="1200" b="1" dirty="0">
                <a:latin typeface="Arial" panose="020B0604020202020204" pitchFamily="34" charset="0"/>
                <a:cs typeface="Arial" panose="020B0604020202020204" pitchFamily="34" charset="0"/>
              </a:rPr>
              <a:t>يتناول صكوك المشاركة، لأنها ضمن معيار صكوك الاستثمار، ولا </a:t>
            </a:r>
            <a:r>
              <a:rPr lang="ar-DZ" sz="1200" b="1" dirty="0" smtClean="0">
                <a:latin typeface="Arial" panose="020B0604020202020204" pitchFamily="34" charset="0"/>
                <a:cs typeface="Arial" panose="020B0604020202020204" pitchFamily="34" charset="0"/>
              </a:rPr>
              <a:t>شركة الملك (حالة </a:t>
            </a:r>
            <a:r>
              <a:rPr lang="ar-DZ" sz="1200" b="1" dirty="0">
                <a:latin typeface="Arial" panose="020B0604020202020204" pitchFamily="34" charset="0"/>
                <a:cs typeface="Arial" panose="020B0604020202020204" pitchFamily="34" charset="0"/>
              </a:rPr>
              <a:t>الشيوع في </a:t>
            </a:r>
            <a:r>
              <a:rPr lang="ar-DZ" sz="1200" b="1" dirty="0" smtClean="0">
                <a:latin typeface="Arial" panose="020B0604020202020204" pitchFamily="34" charset="0"/>
                <a:cs typeface="Arial" panose="020B0604020202020204" pitchFamily="34" charset="0"/>
              </a:rPr>
              <a:t>الملكية)، </a:t>
            </a:r>
            <a:r>
              <a:rPr lang="ar-DZ" sz="1200" b="1" dirty="0">
                <a:latin typeface="Arial" panose="020B0604020202020204" pitchFamily="34" charset="0"/>
                <a:cs typeface="Arial" panose="020B0604020202020204" pitchFamily="34" charset="0"/>
              </a:rPr>
              <a:t>ولا الأحكام الخاصة بشركة </a:t>
            </a:r>
            <a:r>
              <a:rPr lang="ar-DZ" sz="1200" b="1" dirty="0" smtClean="0">
                <a:latin typeface="Arial" panose="020B0604020202020204" pitchFamily="34" charset="0"/>
                <a:cs typeface="Arial" panose="020B0604020202020204" pitchFamily="34" charset="0"/>
              </a:rPr>
              <a:t>المفاوضة؛ لأن </a:t>
            </a:r>
            <a:r>
              <a:rPr lang="ar-DZ" sz="1200" b="1" dirty="0">
                <a:latin typeface="Arial" panose="020B0604020202020204" pitchFamily="34" charset="0"/>
                <a:cs typeface="Arial" panose="020B0604020202020204" pitchFamily="34" charset="0"/>
              </a:rPr>
              <a:t>تطبيقها نادر، فيرجع فيها عند الحاجة إلى كتب الفقه، ولا المضاربة</a:t>
            </a:r>
            <a:r>
              <a:rPr lang="ar-DZ" sz="1200" b="1" dirty="0" smtClean="0">
                <a:latin typeface="Arial" panose="020B0604020202020204" pitchFamily="34" charset="0"/>
                <a:cs typeface="Arial" panose="020B0604020202020204" pitchFamily="34" charset="0"/>
              </a:rPr>
              <a:t>؛ لأن </a:t>
            </a:r>
            <a:r>
              <a:rPr lang="ar-DZ" sz="1200" b="1" dirty="0">
                <a:latin typeface="Arial" panose="020B0604020202020204" pitchFamily="34" charset="0"/>
                <a:cs typeface="Arial" panose="020B0604020202020204" pitchFamily="34" charset="0"/>
              </a:rPr>
              <a:t>لها ً معيارا </a:t>
            </a:r>
            <a:r>
              <a:rPr lang="ar-DZ" sz="1200" b="1" dirty="0" smtClean="0">
                <a:latin typeface="Arial" panose="020B0604020202020204" pitchFamily="34" charset="0"/>
                <a:cs typeface="Arial" panose="020B0604020202020204" pitchFamily="34" charset="0"/>
              </a:rPr>
              <a:t>خاصا </a:t>
            </a:r>
            <a:r>
              <a:rPr lang="ar-DZ" sz="1200" b="1" dirty="0">
                <a:latin typeface="Arial" panose="020B0604020202020204" pitchFamily="34" charset="0"/>
                <a:cs typeface="Arial" panose="020B0604020202020204" pitchFamily="34" charset="0"/>
              </a:rPr>
              <a:t>بها، كما لا يتناول المزارعة والمساقاة </a:t>
            </a:r>
            <a:r>
              <a:rPr lang="ar-DZ" sz="1200" b="1" dirty="0" smtClean="0">
                <a:latin typeface="Arial" panose="020B0604020202020204" pitchFamily="34" charset="0"/>
                <a:cs typeface="Arial" panose="020B0604020202020204" pitchFamily="34" charset="0"/>
              </a:rPr>
              <a:t>والمغارسة. كما </a:t>
            </a:r>
            <a:r>
              <a:rPr lang="ar-DZ" sz="1200" b="1" dirty="0">
                <a:latin typeface="Arial" panose="020B0604020202020204" pitchFamily="34" charset="0"/>
                <a:cs typeface="Arial" panose="020B0604020202020204" pitchFamily="34" charset="0"/>
              </a:rPr>
              <a:t>لا يتناول - بالنسبة للشركات الحديثة - النظم والإجراءات الخاصة بها</a:t>
            </a:r>
            <a:r>
              <a:rPr lang="ar-DZ" sz="1200" b="1" dirty="0" smtClean="0">
                <a:latin typeface="Arial" panose="020B0604020202020204" pitchFamily="34" charset="0"/>
                <a:cs typeface="Arial" panose="020B0604020202020204" pitchFamily="34" charset="0"/>
              </a:rPr>
              <a:t> </a:t>
            </a:r>
            <a:endParaRPr lang="ko-KR" altLang="en-US" sz="12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0" name="TextBox 39"/>
          <p:cNvSpPr txBox="1"/>
          <p:nvPr/>
        </p:nvSpPr>
        <p:spPr>
          <a:xfrm>
            <a:off x="3997485" y="3579040"/>
            <a:ext cx="7835401" cy="707886"/>
          </a:xfrm>
          <a:prstGeom prst="rect">
            <a:avLst/>
          </a:prstGeom>
          <a:noFill/>
        </p:spPr>
        <p:txBody>
          <a:bodyPr wrap="square" rtlCol="0">
            <a:spAutoFit/>
          </a:bodyPr>
          <a:lstStyle/>
          <a:p>
            <a:pPr algn="r"/>
            <a:r>
              <a:rPr lang="ar-DZ" sz="2000" b="1" u="sng" dirty="0">
                <a:latin typeface="Arial" panose="020B0604020202020204" pitchFamily="34" charset="0"/>
                <a:cs typeface="Arial" panose="020B0604020202020204" pitchFamily="34" charset="0"/>
              </a:rPr>
              <a:t>تعريف شركة العقد</a:t>
            </a:r>
            <a:r>
              <a:rPr lang="ar-DZ" sz="2000" b="1" dirty="0">
                <a:latin typeface="Arial" panose="020B0604020202020204" pitchFamily="34" charset="0"/>
                <a:cs typeface="Arial" panose="020B0604020202020204" pitchFamily="34" charset="0"/>
              </a:rPr>
              <a:t>:</a:t>
            </a:r>
            <a:br>
              <a:rPr lang="ar-DZ" sz="2000" b="1" dirty="0">
                <a:latin typeface="Arial" panose="020B0604020202020204" pitchFamily="34" charset="0"/>
                <a:cs typeface="Arial" panose="020B0604020202020204" pitchFamily="34" charset="0"/>
              </a:rPr>
            </a:br>
            <a:r>
              <a:rPr lang="ar-DZ" sz="2000" dirty="0">
                <a:latin typeface="Arial" panose="020B0604020202020204" pitchFamily="34" charset="0"/>
                <a:cs typeface="Arial" panose="020B0604020202020204" pitchFamily="34" charset="0"/>
              </a:rPr>
              <a:t>اتفــاق اثنين أو أكثر علــى خلط ماليهما أو عمليهمــا أو التزاميهما </a:t>
            </a:r>
            <a:r>
              <a:rPr lang="ar-DZ" sz="2000" dirty="0" smtClean="0">
                <a:latin typeface="Arial" panose="020B0604020202020204" pitchFamily="34" charset="0"/>
                <a:cs typeface="Arial" panose="020B0604020202020204" pitchFamily="34" charset="0"/>
              </a:rPr>
              <a:t>في الذمة</a:t>
            </a:r>
            <a:r>
              <a:rPr lang="ar-DZ" sz="2000" dirty="0">
                <a:latin typeface="Arial" panose="020B0604020202020204" pitchFamily="34" charset="0"/>
                <a:cs typeface="Arial" panose="020B0604020202020204" pitchFamily="34" charset="0"/>
              </a:rPr>
              <a:t>، بقصد الاسترباح</a:t>
            </a:r>
            <a:r>
              <a:rPr lang="ar-DZ" sz="2000" dirty="0" smtClean="0">
                <a:latin typeface="Arial" panose="020B0604020202020204" pitchFamily="34" charset="0"/>
                <a:cs typeface="Arial" panose="020B0604020202020204" pitchFamily="34" charset="0"/>
              </a:rPr>
              <a:t> </a:t>
            </a:r>
            <a:endParaRPr lang="ko-KR" altLang="en-US" sz="1867"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42" name="Group 41"/>
          <p:cNvGrpSpPr/>
          <p:nvPr/>
        </p:nvGrpSpPr>
        <p:grpSpPr>
          <a:xfrm>
            <a:off x="3649688" y="4748557"/>
            <a:ext cx="8318935" cy="851411"/>
            <a:chOff x="3851840" y="1356248"/>
            <a:chExt cx="4392568" cy="638557"/>
          </a:xfrm>
        </p:grpSpPr>
        <p:sp>
          <p:nvSpPr>
            <p:cNvPr id="43" name="TextBox 42"/>
            <p:cNvSpPr txBox="1"/>
            <p:nvPr/>
          </p:nvSpPr>
          <p:spPr>
            <a:xfrm>
              <a:off x="3851840" y="1356248"/>
              <a:ext cx="4392567" cy="284742"/>
            </a:xfrm>
            <a:prstGeom prst="rect">
              <a:avLst/>
            </a:prstGeom>
            <a:noFill/>
          </p:spPr>
          <p:txBody>
            <a:bodyPr wrap="square" rtlCol="0">
              <a:spAutoFit/>
            </a:bodyPr>
            <a:lstStyle/>
            <a:p>
              <a:pPr algn="r"/>
              <a:r>
                <a:rPr lang="ar-DZ" altLang="ko-KR" sz="1867" b="1" u="sng" dirty="0" smtClean="0">
                  <a:solidFill>
                    <a:schemeClr val="tx1">
                      <a:lumMod val="75000"/>
                      <a:lumOff val="25000"/>
                    </a:schemeClr>
                  </a:solidFill>
                  <a:cs typeface="Arial" pitchFamily="34" charset="0"/>
                </a:rPr>
                <a:t>أقسام شركة العقد</a:t>
              </a:r>
              <a:r>
                <a:rPr lang="ar-DZ" altLang="ko-KR" sz="1867" b="1" dirty="0" smtClean="0">
                  <a:solidFill>
                    <a:schemeClr val="tx1">
                      <a:lumMod val="75000"/>
                      <a:lumOff val="25000"/>
                    </a:schemeClr>
                  </a:solidFill>
                  <a:cs typeface="Arial" pitchFamily="34" charset="0"/>
                </a:rPr>
                <a:t>:</a:t>
              </a:r>
              <a:endParaRPr lang="ko-KR" altLang="en-US" sz="1867" b="1" dirty="0">
                <a:solidFill>
                  <a:schemeClr val="tx1">
                    <a:lumMod val="75000"/>
                    <a:lumOff val="25000"/>
                  </a:schemeClr>
                </a:solidFill>
                <a:cs typeface="Arial" pitchFamily="34" charset="0"/>
              </a:endParaRPr>
            </a:p>
          </p:txBody>
        </p:sp>
        <p:sp>
          <p:nvSpPr>
            <p:cNvPr id="44" name="TextBox 43"/>
            <p:cNvSpPr txBox="1"/>
            <p:nvPr/>
          </p:nvSpPr>
          <p:spPr>
            <a:xfrm>
              <a:off x="3851840" y="1625473"/>
              <a:ext cx="4392568" cy="369332"/>
            </a:xfrm>
            <a:prstGeom prst="rect">
              <a:avLst/>
            </a:prstGeom>
            <a:noFill/>
          </p:spPr>
          <p:txBody>
            <a:bodyPr wrap="square" rtlCol="0">
              <a:spAutoFit/>
            </a:bodyPr>
            <a:lstStyle/>
            <a:p>
              <a:pPr algn="r"/>
              <a:r>
                <a:rPr lang="ar-DZ" altLang="ko-KR" sz="1300" b="1" dirty="0" smtClean="0">
                  <a:latin typeface="Arial" panose="020B0604020202020204" pitchFamily="34" charset="0"/>
                  <a:cs typeface="Arial" panose="020B0604020202020204" pitchFamily="34" charset="0"/>
                </a:rPr>
                <a:t>-القسم الأول: الشركات المؤصلة فقها: </a:t>
              </a:r>
              <a:r>
                <a:rPr lang="ar-DZ" sz="1300" b="1" dirty="0" smtClean="0">
                  <a:latin typeface="Arial" panose="020B0604020202020204" pitchFamily="34" charset="0"/>
                  <a:cs typeface="Arial" panose="020B0604020202020204" pitchFamily="34" charset="0"/>
                </a:rPr>
                <a:t>الأحكام </a:t>
              </a:r>
              <a:r>
                <a:rPr lang="ar-DZ" sz="1300" b="1" dirty="0">
                  <a:latin typeface="Arial" panose="020B0604020202020204" pitchFamily="34" charset="0"/>
                  <a:cs typeface="Arial" panose="020B0604020202020204" pitchFamily="34" charset="0"/>
                </a:rPr>
                <a:t>العامة للشركة، وبخاصة العنان</a:t>
              </a:r>
              <a:r>
                <a:rPr lang="ar-DZ" sz="1300" b="1" dirty="0" smtClean="0">
                  <a:latin typeface="Arial" panose="020B0604020202020204" pitchFamily="34" charset="0"/>
                  <a:cs typeface="Arial" panose="020B0604020202020204" pitchFamily="34" charset="0"/>
                </a:rPr>
                <a:t> ،</a:t>
              </a:r>
              <a:r>
                <a:rPr lang="ar-DZ" sz="1300" b="1" dirty="0">
                  <a:latin typeface="Arial" panose="020B0604020202020204" pitchFamily="34" charset="0"/>
                  <a:cs typeface="Arial" panose="020B0604020202020204" pitchFamily="34" charset="0"/>
                </a:rPr>
                <a:t> شركة الوجوه </a:t>
              </a:r>
              <a:r>
                <a:rPr lang="ar-DZ" sz="1300" b="1" dirty="0" smtClean="0">
                  <a:latin typeface="Arial" panose="020B0604020202020204" pitchFamily="34" charset="0"/>
                  <a:cs typeface="Arial" panose="020B0604020202020204" pitchFamily="34" charset="0"/>
                </a:rPr>
                <a:t>(الذمم)، </a:t>
              </a:r>
              <a:r>
                <a:rPr lang="ar-DZ" sz="1300" b="1" dirty="0">
                  <a:latin typeface="Arial" panose="020B0604020202020204" pitchFamily="34" charset="0"/>
                  <a:cs typeface="Arial" panose="020B0604020202020204" pitchFamily="34" charset="0"/>
                </a:rPr>
                <a:t>شركة الأعمال </a:t>
              </a:r>
              <a:r>
                <a:rPr lang="ar-DZ" sz="1300" b="1" dirty="0" smtClean="0">
                  <a:latin typeface="Arial" panose="020B0604020202020204" pitchFamily="34" charset="0"/>
                  <a:cs typeface="Arial" panose="020B0604020202020204" pitchFamily="34" charset="0"/>
                </a:rPr>
                <a:t>(الصنائع </a:t>
              </a:r>
              <a:r>
                <a:rPr lang="ar-DZ" sz="1300" b="1" dirty="0">
                  <a:latin typeface="Arial" panose="020B0604020202020204" pitchFamily="34" charset="0"/>
                  <a:cs typeface="Arial" panose="020B0604020202020204" pitchFamily="34" charset="0"/>
                </a:rPr>
                <a:t>أو الأبدان أو التقبل</a:t>
              </a:r>
              <a:r>
                <a:rPr lang="ar-DZ" sz="1300" b="1" dirty="0" smtClean="0">
                  <a:latin typeface="Arial" panose="020B0604020202020204" pitchFamily="34" charset="0"/>
                  <a:cs typeface="Arial" panose="020B0604020202020204" pitchFamily="34" charset="0"/>
                </a:rPr>
                <a:t> ),</a:t>
              </a:r>
            </a:p>
            <a:p>
              <a:pPr algn="r"/>
              <a:r>
                <a:rPr lang="ar-DZ" sz="1300" b="1" dirty="0" smtClean="0">
                  <a:latin typeface="Arial" panose="020B0604020202020204" pitchFamily="34" charset="0"/>
                  <a:cs typeface="Arial" panose="020B0604020202020204" pitchFamily="34" charset="0"/>
                </a:rPr>
                <a:t>-القسم الثاني: </a:t>
              </a:r>
              <a:r>
                <a:rPr lang="ar-DZ" sz="1300" b="1" dirty="0">
                  <a:latin typeface="Arial" panose="020B0604020202020204" pitchFamily="34" charset="0"/>
                  <a:cs typeface="Arial" panose="020B0604020202020204" pitchFamily="34" charset="0"/>
                </a:rPr>
                <a:t>الشركات الحديثة</a:t>
              </a:r>
              <a:r>
                <a:rPr lang="ar-DZ" sz="1300" b="1" dirty="0" smtClean="0">
                  <a:latin typeface="Arial" panose="020B0604020202020204" pitchFamily="34" charset="0"/>
                  <a:cs typeface="Arial" panose="020B0604020202020204" pitchFamily="34" charset="0"/>
                </a:rPr>
                <a:t> :</a:t>
              </a:r>
              <a:r>
                <a:rPr lang="ar-DZ" sz="1300" b="1" dirty="0">
                  <a:latin typeface="Arial" panose="020B0604020202020204" pitchFamily="34" charset="0"/>
                  <a:cs typeface="Arial" panose="020B0604020202020204" pitchFamily="34" charset="0"/>
                </a:rPr>
                <a:t>شركة المساهمة</a:t>
              </a:r>
              <a:r>
                <a:rPr lang="ar-DZ" sz="1300" b="1" dirty="0" smtClean="0">
                  <a:latin typeface="Arial" panose="020B0604020202020204" pitchFamily="34" charset="0"/>
                  <a:cs typeface="Arial" panose="020B0604020202020204" pitchFamily="34" charset="0"/>
                </a:rPr>
                <a:t> ،</a:t>
              </a:r>
              <a:r>
                <a:rPr lang="ar-DZ" sz="1300" b="1" dirty="0">
                  <a:latin typeface="Arial" panose="020B0604020202020204" pitchFamily="34" charset="0"/>
                  <a:cs typeface="Arial" panose="020B0604020202020204" pitchFamily="34" charset="0"/>
                </a:rPr>
                <a:t> شركة </a:t>
              </a:r>
              <a:r>
                <a:rPr lang="ar-DZ" sz="1300" b="1" dirty="0" smtClean="0">
                  <a:latin typeface="Arial" panose="020B0604020202020204" pitchFamily="34" charset="0"/>
                  <a:cs typeface="Arial" panose="020B0604020202020204" pitchFamily="34" charset="0"/>
                </a:rPr>
                <a:t>التضامن، </a:t>
              </a:r>
              <a:r>
                <a:rPr lang="ar-DZ" sz="1300" b="1" dirty="0">
                  <a:latin typeface="Arial" panose="020B0604020202020204" pitchFamily="34" charset="0"/>
                  <a:cs typeface="Arial" panose="020B0604020202020204" pitchFamily="34" charset="0"/>
                </a:rPr>
                <a:t>شركة </a:t>
              </a:r>
              <a:r>
                <a:rPr lang="ar-DZ" sz="1300" b="1" dirty="0" smtClean="0">
                  <a:latin typeface="Arial" panose="020B0604020202020204" pitchFamily="34" charset="0"/>
                  <a:cs typeface="Arial" panose="020B0604020202020204" pitchFamily="34" charset="0"/>
                </a:rPr>
                <a:t>التوصية البسيطة و </a:t>
              </a:r>
              <a:r>
                <a:rPr lang="ar-DZ" sz="1300" b="1" dirty="0">
                  <a:latin typeface="Arial" panose="020B0604020202020204" pitchFamily="34" charset="0"/>
                  <a:cs typeface="Arial" panose="020B0604020202020204" pitchFamily="34" charset="0"/>
                </a:rPr>
                <a:t>بالأسهم</a:t>
              </a:r>
              <a:r>
                <a:rPr lang="ar-DZ" sz="1300" b="1" dirty="0" smtClean="0">
                  <a:latin typeface="Arial" panose="020B0604020202020204" pitchFamily="34" charset="0"/>
                  <a:cs typeface="Arial" panose="020B0604020202020204" pitchFamily="34" charset="0"/>
                </a:rPr>
                <a:t> ،</a:t>
              </a:r>
              <a:r>
                <a:rPr lang="ar-DZ" sz="1300" b="1" dirty="0">
                  <a:latin typeface="Arial" panose="020B0604020202020204" pitchFamily="34" charset="0"/>
                  <a:cs typeface="Arial" panose="020B0604020202020204" pitchFamily="34" charset="0"/>
                </a:rPr>
                <a:t> شركة المحاصة</a:t>
              </a:r>
              <a:r>
                <a:rPr lang="ar-DZ" sz="1300" b="1" dirty="0" smtClean="0">
                  <a:latin typeface="Arial" panose="020B0604020202020204" pitchFamily="34" charset="0"/>
                  <a:cs typeface="Arial" panose="020B0604020202020204" pitchFamily="34" charset="0"/>
                </a:rPr>
                <a:t> </a:t>
              </a:r>
              <a:r>
                <a:rPr lang="ar-DZ" sz="1300" b="1" dirty="0">
                  <a:latin typeface="Arial" panose="020B0604020202020204" pitchFamily="34" charset="0"/>
                  <a:cs typeface="Arial" panose="020B0604020202020204" pitchFamily="34" charset="0"/>
                </a:rPr>
                <a:t>,</a:t>
              </a:r>
              <a:endParaRPr lang="ko-KR" altLang="en-US" sz="1300" b="1" dirty="0">
                <a:solidFill>
                  <a:schemeClr val="tx1">
                    <a:lumMod val="75000"/>
                    <a:lumOff val="25000"/>
                  </a:schemeClr>
                </a:solidFill>
                <a:latin typeface="Arial" panose="020B0604020202020204" pitchFamily="34" charset="0"/>
                <a:cs typeface="Arial" panose="020B0604020202020204" pitchFamily="34" charset="0"/>
              </a:endParaRPr>
            </a:p>
          </p:txBody>
        </p:sp>
      </p:grpSp>
      <p:grpSp>
        <p:nvGrpSpPr>
          <p:cNvPr id="32" name="Group 22"/>
          <p:cNvGrpSpPr/>
          <p:nvPr/>
        </p:nvGrpSpPr>
        <p:grpSpPr>
          <a:xfrm>
            <a:off x="3035885" y="5708451"/>
            <a:ext cx="8962526" cy="1069664"/>
            <a:chOff x="3131840" y="1491630"/>
            <a:chExt cx="5256584" cy="576064"/>
          </a:xfrm>
        </p:grpSpPr>
        <p:sp>
          <p:nvSpPr>
            <p:cNvPr id="33" name="Rectangle 32"/>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34" name="Right Triangle 24"/>
            <p:cNvSpPr/>
            <p:nvPr/>
          </p:nvSpPr>
          <p:spPr>
            <a:xfrm rot="5400000">
              <a:off x="3203840" y="1419630"/>
              <a:ext cx="576000" cy="720000"/>
            </a:xfrm>
            <a:prstGeom prst="rtTriangl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grpSp>
      <p:sp>
        <p:nvSpPr>
          <p:cNvPr id="9" name="ZoneTexte 8"/>
          <p:cNvSpPr txBox="1"/>
          <p:nvPr/>
        </p:nvSpPr>
        <p:spPr>
          <a:xfrm>
            <a:off x="3092259" y="5903305"/>
            <a:ext cx="700259" cy="400110"/>
          </a:xfrm>
          <a:prstGeom prst="rect">
            <a:avLst/>
          </a:prstGeom>
          <a:noFill/>
        </p:spPr>
        <p:txBody>
          <a:bodyPr wrap="square" rtlCol="0">
            <a:spAutoFit/>
          </a:bodyPr>
          <a:lstStyle/>
          <a:p>
            <a:r>
              <a:rPr lang="ar-DZ" sz="2000" dirty="0" smtClean="0">
                <a:solidFill>
                  <a:schemeClr val="bg1"/>
                </a:solidFill>
              </a:rPr>
              <a:t>05</a:t>
            </a:r>
            <a:endParaRPr lang="fr-FR" sz="2000" dirty="0">
              <a:solidFill>
                <a:schemeClr val="bg1"/>
              </a:solidFill>
            </a:endParaRPr>
          </a:p>
        </p:txBody>
      </p:sp>
      <p:sp>
        <p:nvSpPr>
          <p:cNvPr id="10" name="ZoneTexte 9"/>
          <p:cNvSpPr txBox="1"/>
          <p:nvPr/>
        </p:nvSpPr>
        <p:spPr>
          <a:xfrm>
            <a:off x="3831960" y="5805044"/>
            <a:ext cx="8093181" cy="892552"/>
          </a:xfrm>
          <a:prstGeom prst="rect">
            <a:avLst/>
          </a:prstGeom>
          <a:noFill/>
        </p:spPr>
        <p:txBody>
          <a:bodyPr wrap="square" rtlCol="0">
            <a:spAutoFit/>
          </a:bodyPr>
          <a:lstStyle/>
          <a:p>
            <a:pPr algn="r"/>
            <a:r>
              <a:rPr lang="ar-DZ" sz="1400" b="1" u="sng" dirty="0" smtClean="0">
                <a:latin typeface="Arial" panose="020B0604020202020204" pitchFamily="34" charset="0"/>
                <a:cs typeface="Arial" panose="020B0604020202020204" pitchFamily="34" charset="0"/>
              </a:rPr>
              <a:t>المشاركة المتناقصة: </a:t>
            </a:r>
            <a:r>
              <a:rPr lang="ar-DZ" sz="1200" b="1" dirty="0">
                <a:latin typeface="Arial" panose="020B0604020202020204" pitchFamily="34" charset="0"/>
                <a:cs typeface="Arial" panose="020B0604020202020204" pitchFamily="34" charset="0"/>
              </a:rPr>
              <a:t>المشــاركة المتناقصة عبارة عن شــركة يتعهد فيها أحد الشركاء </a:t>
            </a:r>
            <a:r>
              <a:rPr lang="ar-DZ" sz="1200" b="1" dirty="0" smtClean="0">
                <a:latin typeface="Arial" panose="020B0604020202020204" pitchFamily="34" charset="0"/>
                <a:cs typeface="Arial" panose="020B0604020202020204" pitchFamily="34" charset="0"/>
              </a:rPr>
              <a:t>بشراء حصة </a:t>
            </a:r>
            <a:r>
              <a:rPr lang="ar-DZ" sz="1200" b="1" dirty="0">
                <a:latin typeface="Arial" panose="020B0604020202020204" pitchFamily="34" charset="0"/>
                <a:cs typeface="Arial" panose="020B0604020202020204" pitchFamily="34" charset="0"/>
              </a:rPr>
              <a:t>الآخر </a:t>
            </a:r>
            <a:r>
              <a:rPr lang="ar-DZ" sz="1200" b="1" dirty="0" smtClean="0">
                <a:latin typeface="Arial" panose="020B0604020202020204" pitchFamily="34" charset="0"/>
                <a:cs typeface="Arial" panose="020B0604020202020204" pitchFamily="34" charset="0"/>
              </a:rPr>
              <a:t>تدريجيا </a:t>
            </a:r>
            <a:r>
              <a:rPr lang="ar-DZ" sz="1200" b="1" dirty="0">
                <a:latin typeface="Arial" panose="020B0604020202020204" pitchFamily="34" charset="0"/>
                <a:cs typeface="Arial" panose="020B0604020202020204" pitchFamily="34" charset="0"/>
              </a:rPr>
              <a:t>إلى أن يتملك المشتري المشروع بكامله. ولا </a:t>
            </a:r>
            <a:r>
              <a:rPr lang="ar-DZ" sz="1200" b="1" dirty="0" smtClean="0">
                <a:latin typeface="Arial" panose="020B0604020202020204" pitchFamily="34" charset="0"/>
                <a:cs typeface="Arial" panose="020B0604020202020204" pitchFamily="34" charset="0"/>
              </a:rPr>
              <a:t>بد أن </a:t>
            </a:r>
            <a:r>
              <a:rPr lang="ar-DZ" sz="1200" b="1" dirty="0">
                <a:latin typeface="Arial" panose="020B0604020202020204" pitchFamily="34" charset="0"/>
                <a:cs typeface="Arial" panose="020B0604020202020204" pitchFamily="34" charset="0"/>
              </a:rPr>
              <a:t>تكون الشركة غير مشــترط فيها البيع والشراء، وإنما يتعهد </a:t>
            </a:r>
            <a:r>
              <a:rPr lang="ar-DZ" sz="1200" b="1" dirty="0" smtClean="0">
                <a:latin typeface="Arial" panose="020B0604020202020204" pitchFamily="34" charset="0"/>
                <a:cs typeface="Arial" panose="020B0604020202020204" pitchFamily="34" charset="0"/>
              </a:rPr>
              <a:t>الشريك بذلك </a:t>
            </a:r>
            <a:r>
              <a:rPr lang="ar-DZ" sz="1200" b="1" dirty="0">
                <a:latin typeface="Arial" panose="020B0604020202020204" pitchFamily="34" charset="0"/>
                <a:cs typeface="Arial" panose="020B0604020202020204" pitchFamily="34" charset="0"/>
              </a:rPr>
              <a:t>بوعــد منفصل عن الشــركة، وكذلك يقع البيع والشــراء </a:t>
            </a:r>
            <a:r>
              <a:rPr lang="ar-DZ" sz="1200" b="1" dirty="0" smtClean="0">
                <a:latin typeface="Arial" panose="020B0604020202020204" pitchFamily="34" charset="0"/>
                <a:cs typeface="Arial" panose="020B0604020202020204" pitchFamily="34" charset="0"/>
              </a:rPr>
              <a:t>بعقد منفصل </a:t>
            </a:r>
            <a:r>
              <a:rPr lang="ar-DZ" sz="1200" b="1" dirty="0">
                <a:latin typeface="Arial" panose="020B0604020202020204" pitchFamily="34" charset="0"/>
                <a:cs typeface="Arial" panose="020B0604020202020204" pitchFamily="34" charset="0"/>
              </a:rPr>
              <a:t>عن الشركة، ولا يجوز أن يشترط أحد العقدين في الآخر</a:t>
            </a:r>
            <a:r>
              <a:rPr lang="ar-DZ" sz="1200" b="1" dirty="0" smtClean="0">
                <a:latin typeface="Arial" panose="020B0604020202020204" pitchFamily="34" charset="0"/>
                <a:cs typeface="Arial" panose="020B0604020202020204" pitchFamily="34" charset="0"/>
              </a:rPr>
              <a:t> </a:t>
            </a:r>
            <a:endParaRPr lang="ar-DZ" sz="1200" b="1" u="sng" dirty="0" smtClean="0">
              <a:latin typeface="Arial" panose="020B0604020202020204" pitchFamily="34" charset="0"/>
              <a:cs typeface="Arial" panose="020B0604020202020204" pitchFamily="34" charset="0"/>
            </a:endParaRPr>
          </a:p>
          <a:p>
            <a:pPr algn="r"/>
            <a:r>
              <a:rPr lang="ar-DZ" sz="1400" b="1" u="sng" dirty="0" smtClean="0">
                <a:latin typeface="Arial" panose="020B0604020202020204" pitchFamily="34" charset="0"/>
                <a:cs typeface="Arial" panose="020B0604020202020204" pitchFamily="34" charset="0"/>
              </a:rPr>
              <a:t>تاريخ </a:t>
            </a:r>
            <a:r>
              <a:rPr lang="ar-DZ" sz="1400" b="1" u="sng" dirty="0">
                <a:latin typeface="Arial" panose="020B0604020202020204" pitchFamily="34" charset="0"/>
                <a:cs typeface="Arial" panose="020B0604020202020204" pitchFamily="34" charset="0"/>
              </a:rPr>
              <a:t>إصدار المعيار</a:t>
            </a:r>
            <a:r>
              <a:rPr lang="ar-DZ" sz="1400" b="1" dirty="0" smtClean="0">
                <a:latin typeface="Arial" panose="020B0604020202020204" pitchFamily="34" charset="0"/>
                <a:cs typeface="Arial" panose="020B0604020202020204" pitchFamily="34" charset="0"/>
              </a:rPr>
              <a:t> : </a:t>
            </a:r>
            <a:r>
              <a:rPr lang="ar-DZ" sz="1400" b="1" dirty="0">
                <a:latin typeface="Arial" panose="020B0604020202020204" pitchFamily="34" charset="0"/>
                <a:cs typeface="Arial" panose="020B0604020202020204" pitchFamily="34" charset="0"/>
              </a:rPr>
              <a:t>صدر هـذا المعيار </a:t>
            </a:r>
            <a:r>
              <a:rPr lang="ar-DZ" sz="1400" b="1" dirty="0" smtClean="0">
                <a:latin typeface="Arial" panose="020B0604020202020204" pitchFamily="34" charset="0"/>
                <a:cs typeface="Arial" panose="020B0604020202020204" pitchFamily="34" charset="0"/>
              </a:rPr>
              <a:t>بتاريخ 16ماي 2002, </a:t>
            </a:r>
            <a:endParaRPr lang="fr-F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4531604"/>
      </p:ext>
    </p:extLst>
  </p:cSld>
  <p:clrMapOvr>
    <a:masterClrMapping/>
  </p:clrMapOvr>
  <mc:AlternateContent xmlns:mc="http://schemas.openxmlformats.org/markup-compatibility/2006" xmlns:p14="http://schemas.microsoft.com/office/powerpoint/2010/main">
    <mc:Choice Requires="p14">
      <p:transition spd="slow" p14:dur="2000" advTm="168713"/>
    </mc:Choice>
    <mc:Fallback xmlns="">
      <p:transition spd="slow" advTm="168713"/>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97086" y="50414"/>
            <a:ext cx="4103914" cy="577548"/>
          </a:xfrm>
        </p:spPr>
        <p:txBody>
          <a:bodyPr>
            <a:normAutofit/>
          </a:bodyPr>
          <a:lstStyle/>
          <a:p>
            <a:pPr rtl="1"/>
            <a:r>
              <a:rPr lang="ar-DZ" sz="2400" b="1" dirty="0" smtClean="0"/>
              <a:t>معيار 13: المضاربة </a:t>
            </a:r>
            <a:r>
              <a:rPr lang="ar-DZ" sz="2400" b="1" dirty="0"/>
              <a:t>(معيار </a:t>
            </a:r>
            <a:r>
              <a:rPr lang="ar-DZ" sz="2400" b="1" dirty="0" smtClean="0"/>
              <a:t>معدل)</a:t>
            </a:r>
            <a:endParaRPr lang="ko-KR" altLang="en-US" sz="2400" b="1" dirty="0"/>
          </a:p>
        </p:txBody>
      </p:sp>
      <p:sp>
        <p:nvSpPr>
          <p:cNvPr id="3" name="Text Placeholder 2"/>
          <p:cNvSpPr>
            <a:spLocks noGrp="1"/>
          </p:cNvSpPr>
          <p:nvPr>
            <p:ph type="body" sz="quarter" idx="11"/>
          </p:nvPr>
        </p:nvSpPr>
        <p:spPr>
          <a:xfrm>
            <a:off x="137513" y="506199"/>
            <a:ext cx="11668305" cy="1112833"/>
          </a:xfrm>
        </p:spPr>
        <p:txBody>
          <a:bodyPr>
            <a:noAutofit/>
          </a:bodyPr>
          <a:lstStyle/>
          <a:p>
            <a:pPr lvl="0" algn="r" rtl="1"/>
            <a:endParaRPr lang="ar-DZ" altLang="ko-KR" sz="1300" b="1" u="sng" dirty="0" smtClean="0">
              <a:solidFill>
                <a:schemeClr val="tx1"/>
              </a:solidFill>
            </a:endParaRPr>
          </a:p>
          <a:p>
            <a:pPr lvl="0" algn="r" rtl="1"/>
            <a:endParaRPr lang="ar-DZ" altLang="ko-KR" sz="1300" b="1" u="sng" dirty="0">
              <a:solidFill>
                <a:schemeClr val="tx1"/>
              </a:solidFill>
            </a:endParaRPr>
          </a:p>
          <a:p>
            <a:pPr lvl="0" algn="r" rtl="1"/>
            <a:r>
              <a:rPr lang="ar-DZ" altLang="ko-KR" sz="1300" b="1" u="sng" dirty="0" smtClean="0">
                <a:solidFill>
                  <a:schemeClr val="tx1"/>
                </a:solidFill>
              </a:rPr>
              <a:t>التقديم</a:t>
            </a:r>
            <a:r>
              <a:rPr lang="ar-DZ" altLang="ko-KR" sz="1300" b="1" dirty="0" smtClean="0">
                <a:solidFill>
                  <a:schemeClr val="tx1"/>
                </a:solidFill>
              </a:rPr>
              <a:t>: </a:t>
            </a:r>
            <a:r>
              <a:rPr lang="ar-DZ" sz="1300" b="1" dirty="0">
                <a:solidFill>
                  <a:schemeClr val="tx1"/>
                </a:solidFill>
              </a:rPr>
              <a:t>يهدف هذا المعيار إلى بيان الأســس والأحكام الشــرعية للمضاربة </a:t>
            </a:r>
            <a:r>
              <a:rPr lang="ar-DZ" sz="1300" b="1" dirty="0" smtClean="0">
                <a:solidFill>
                  <a:schemeClr val="tx1"/>
                </a:solidFill>
              </a:rPr>
              <a:t>بنوعيها: المطلقــة</a:t>
            </a:r>
            <a:r>
              <a:rPr lang="ar-DZ" sz="1300" b="1" dirty="0">
                <a:solidFill>
                  <a:schemeClr val="tx1"/>
                </a:solidFill>
              </a:rPr>
              <a:t>، والمقيــدة، والضوابط التي يجب على المؤسســات المالية </a:t>
            </a:r>
            <a:r>
              <a:rPr lang="ar-DZ" sz="1300" b="1" dirty="0" smtClean="0">
                <a:solidFill>
                  <a:schemeClr val="tx1"/>
                </a:solidFill>
              </a:rPr>
              <a:t>الإســلامية</a:t>
            </a:r>
            <a:r>
              <a:rPr lang="ar-DZ" sz="1300" b="1" dirty="0">
                <a:solidFill>
                  <a:schemeClr val="tx1"/>
                </a:solidFill>
              </a:rPr>
              <a:t> </a:t>
            </a:r>
            <a:r>
              <a:rPr lang="ar-DZ" sz="1300" b="1" dirty="0" smtClean="0">
                <a:solidFill>
                  <a:schemeClr val="tx1"/>
                </a:solidFill>
              </a:rPr>
              <a:t>(المؤسسات/المؤسسة) مراعاتها</a:t>
            </a:r>
            <a:r>
              <a:rPr lang="ar-DZ" sz="1300" b="1" dirty="0">
                <a:solidFill>
                  <a:schemeClr val="tx1"/>
                </a:solidFill>
              </a:rPr>
              <a:t>، سواء كانت مؤسسة، ً مضاربا أم رب مال </a:t>
            </a:r>
            <a:r>
              <a:rPr lang="ar-DZ" sz="1300" b="1" dirty="0" smtClean="0">
                <a:solidFill>
                  <a:schemeClr val="tx1"/>
                </a:solidFill>
              </a:rPr>
              <a:t>,</a:t>
            </a:r>
          </a:p>
          <a:p>
            <a:pPr lvl="0" algn="r" rtl="1"/>
            <a:r>
              <a:rPr lang="ar-DZ" sz="1300" b="1" u="sng" dirty="0" smtClean="0">
                <a:solidFill>
                  <a:schemeClr val="tx1"/>
                </a:solidFill>
              </a:rPr>
              <a:t>نطاق المعيار</a:t>
            </a:r>
            <a:r>
              <a:rPr lang="ar-DZ" sz="1300" b="1" dirty="0" smtClean="0">
                <a:solidFill>
                  <a:schemeClr val="tx1"/>
                </a:solidFill>
              </a:rPr>
              <a:t>: </a:t>
            </a:r>
            <a:r>
              <a:rPr lang="ar-DZ" sz="1400" b="1" dirty="0" smtClean="0"/>
              <a:t>يتناول </a:t>
            </a:r>
            <a:r>
              <a:rPr lang="ar-DZ" sz="1400" b="1" dirty="0"/>
              <a:t>هذا المعيار المضاربة بين المؤسســة والجهات أو الأفراد، كما </a:t>
            </a:r>
            <a:r>
              <a:rPr lang="ar-DZ" sz="1400" b="1" dirty="0" smtClean="0"/>
              <a:t>يتناول حسابات </a:t>
            </a:r>
            <a:r>
              <a:rPr lang="ar-DZ" sz="1400" b="1" dirty="0"/>
              <a:t>الاستثمار المشتركة، وكذلك حسابات الاستثمار المخصصة إذا كانت </a:t>
            </a:r>
            <a:r>
              <a:rPr lang="ar-DZ" sz="1400" b="1" dirty="0" smtClean="0"/>
              <a:t>تدار على </a:t>
            </a:r>
            <a:r>
              <a:rPr lang="ar-DZ" sz="1400" b="1" dirty="0"/>
              <a:t>أساس </a:t>
            </a:r>
            <a:r>
              <a:rPr lang="ar-DZ" sz="1400" b="1" dirty="0" smtClean="0"/>
              <a:t>المضاربة. ولا يتناول هذا المعيار صكوك المضاربة؛ لأنها ضمن معيار صكوك الاستثمار. كما </a:t>
            </a:r>
            <a:r>
              <a:rPr lang="ar-DZ" sz="1400" b="1" dirty="0"/>
              <a:t>لا يتناول بقية المشاركات لأن هناك </a:t>
            </a:r>
            <a:r>
              <a:rPr lang="ar-DZ" sz="1400" b="1" dirty="0" smtClean="0"/>
              <a:t>معيارا خاصا بها</a:t>
            </a:r>
          </a:p>
          <a:p>
            <a:pPr lvl="0" algn="r" rtl="1"/>
            <a:r>
              <a:rPr lang="ar-DZ" sz="1400" b="1" dirty="0" smtClean="0"/>
              <a:t> </a:t>
            </a:r>
            <a:r>
              <a:rPr lang="ar-DZ" sz="1400" dirty="0"/>
              <a:t/>
            </a:r>
            <a:br>
              <a:rPr lang="ar-DZ" sz="1400" dirty="0"/>
            </a:br>
            <a:r>
              <a:rPr lang="ar-DZ" sz="1300" b="1" dirty="0">
                <a:solidFill>
                  <a:schemeClr val="tx1"/>
                </a:solidFill>
              </a:rPr>
              <a:t/>
            </a:r>
            <a:br>
              <a:rPr lang="ar-DZ" sz="1300" b="1" dirty="0">
                <a:solidFill>
                  <a:schemeClr val="tx1"/>
                </a:solidFill>
              </a:rPr>
            </a:br>
            <a:endParaRPr lang="en-US" altLang="ko-KR" sz="1300" b="1" dirty="0">
              <a:solidFill>
                <a:schemeClr val="tx1"/>
              </a:solidFill>
            </a:endParaRPr>
          </a:p>
        </p:txBody>
      </p:sp>
      <p:sp>
        <p:nvSpPr>
          <p:cNvPr id="6" name="Rectangle 5"/>
          <p:cNvSpPr/>
          <p:nvPr/>
        </p:nvSpPr>
        <p:spPr>
          <a:xfrm>
            <a:off x="-45037" y="1575436"/>
            <a:ext cx="12192000" cy="52825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7" name="Oval 6"/>
          <p:cNvSpPr/>
          <p:nvPr/>
        </p:nvSpPr>
        <p:spPr>
          <a:xfrm>
            <a:off x="5273565" y="2092769"/>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9" name="Oval 8"/>
          <p:cNvSpPr/>
          <p:nvPr/>
        </p:nvSpPr>
        <p:spPr>
          <a:xfrm>
            <a:off x="5169357" y="3077390"/>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10" name="Oval 9"/>
          <p:cNvSpPr/>
          <p:nvPr/>
        </p:nvSpPr>
        <p:spPr>
          <a:xfrm>
            <a:off x="5283325" y="4283070"/>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12" name="TextBox 11"/>
          <p:cNvSpPr txBox="1"/>
          <p:nvPr/>
        </p:nvSpPr>
        <p:spPr>
          <a:xfrm>
            <a:off x="-45037" y="2099155"/>
            <a:ext cx="5294686" cy="954107"/>
          </a:xfrm>
          <a:prstGeom prst="rect">
            <a:avLst/>
          </a:prstGeom>
          <a:noFill/>
        </p:spPr>
        <p:txBody>
          <a:bodyPr wrap="square" rtlCol="0">
            <a:spAutoFit/>
          </a:bodyPr>
          <a:lstStyle/>
          <a:p>
            <a:pPr algn="r" rtl="1"/>
            <a:r>
              <a:rPr lang="ar-DZ" altLang="ko-KR" sz="1400" b="1" dirty="0" smtClean="0">
                <a:solidFill>
                  <a:schemeClr val="bg1"/>
                </a:solidFill>
                <a:cs typeface="Arial" pitchFamily="34" charset="0"/>
              </a:rPr>
              <a:t> تعريف المضاربة:</a:t>
            </a:r>
            <a:r>
              <a:rPr lang="ar-DZ" altLang="ko-KR" sz="1400" b="1" dirty="0">
                <a:solidFill>
                  <a:schemeClr val="bg1"/>
                </a:solidFill>
                <a:cs typeface="Arial" pitchFamily="34" charset="0"/>
              </a:rPr>
              <a:t> </a:t>
            </a:r>
            <a:r>
              <a:rPr lang="ar-DZ" sz="1400" b="1" dirty="0" smtClean="0">
                <a:latin typeface="Arial" panose="020B0604020202020204" pitchFamily="34" charset="0"/>
                <a:cs typeface="Arial" panose="020B0604020202020204" pitchFamily="34" charset="0"/>
              </a:rPr>
              <a:t>المضاربة </a:t>
            </a:r>
            <a:r>
              <a:rPr lang="ar-DZ" sz="1400" b="1" dirty="0">
                <a:latin typeface="Arial" panose="020B0604020202020204" pitchFamily="34" charset="0"/>
                <a:cs typeface="Arial" panose="020B0604020202020204" pitchFamily="34" charset="0"/>
              </a:rPr>
              <a:t>شــركة في الربح بمال من جانب </a:t>
            </a:r>
            <a:r>
              <a:rPr lang="ar-DZ" sz="1400" b="1" dirty="0" smtClean="0">
                <a:latin typeface="Arial" panose="020B0604020202020204" pitchFamily="34" charset="0"/>
                <a:cs typeface="Arial" panose="020B0604020202020204" pitchFamily="34" charset="0"/>
              </a:rPr>
              <a:t>(رب المال) </a:t>
            </a:r>
            <a:r>
              <a:rPr lang="ar-DZ" sz="1400" b="1" dirty="0">
                <a:latin typeface="Arial" panose="020B0604020202020204" pitchFamily="34" charset="0"/>
                <a:cs typeface="Arial" panose="020B0604020202020204" pitchFamily="34" charset="0"/>
              </a:rPr>
              <a:t>وعمل من جانب </a:t>
            </a:r>
            <a:r>
              <a:rPr lang="ar-DZ" sz="1400" b="1" dirty="0" smtClean="0">
                <a:latin typeface="Arial" panose="020B0604020202020204" pitchFamily="34" charset="0"/>
                <a:cs typeface="Arial" panose="020B0604020202020204" pitchFamily="34" charset="0"/>
              </a:rPr>
              <a:t>آخر (المضارب ), </a:t>
            </a:r>
          </a:p>
          <a:p>
            <a:pPr algn="r" rtl="1"/>
            <a:r>
              <a:rPr lang="ar-DZ" sz="1400" b="1" dirty="0" smtClean="0">
                <a:solidFill>
                  <a:schemeClr val="bg1"/>
                </a:solidFill>
                <a:latin typeface="Arial" panose="020B0604020202020204" pitchFamily="34" charset="0"/>
                <a:cs typeface="Arial" panose="020B0604020202020204" pitchFamily="34" charset="0"/>
              </a:rPr>
              <a:t>أنواع المضاربة</a:t>
            </a:r>
            <a:r>
              <a:rPr lang="ar-DZ" sz="1400" b="1" dirty="0" smtClean="0">
                <a:latin typeface="Arial" panose="020B0604020202020204" pitchFamily="34" charset="0"/>
                <a:cs typeface="Arial" panose="020B0604020202020204" pitchFamily="34" charset="0"/>
              </a:rPr>
              <a:t>: مطلقة (تقيد بالمصلحة، وبالأعراف التجارية في مجالها)، ومقيدة (بمكان، بمجال، بغيرهما مما لا يمنع المضارب عن العمل),</a:t>
            </a:r>
            <a:endParaRPr lang="ko-KR" altLang="en-US" sz="1400" b="1" dirty="0">
              <a:solidFill>
                <a:schemeClr val="bg1"/>
              </a:solidFill>
              <a:latin typeface="Arial" panose="020B0604020202020204" pitchFamily="34" charset="0"/>
              <a:cs typeface="Arial" panose="020B0604020202020204" pitchFamily="34" charset="0"/>
            </a:endParaRPr>
          </a:p>
        </p:txBody>
      </p:sp>
      <p:grpSp>
        <p:nvGrpSpPr>
          <p:cNvPr id="14" name="Group 13"/>
          <p:cNvGrpSpPr/>
          <p:nvPr/>
        </p:nvGrpSpPr>
        <p:grpSpPr>
          <a:xfrm>
            <a:off x="44537" y="2972736"/>
            <a:ext cx="5107544" cy="1427546"/>
            <a:chOff x="821771" y="3240599"/>
            <a:chExt cx="2079283" cy="1070659"/>
          </a:xfrm>
        </p:grpSpPr>
        <p:sp>
          <p:nvSpPr>
            <p:cNvPr id="15" name="TextBox 14"/>
            <p:cNvSpPr txBox="1"/>
            <p:nvPr/>
          </p:nvSpPr>
          <p:spPr>
            <a:xfrm>
              <a:off x="821771" y="3434095"/>
              <a:ext cx="2059657" cy="877163"/>
            </a:xfrm>
            <a:prstGeom prst="rect">
              <a:avLst/>
            </a:prstGeom>
            <a:noFill/>
          </p:spPr>
          <p:txBody>
            <a:bodyPr wrap="square" rtlCol="0">
              <a:spAutoFit/>
            </a:bodyPr>
            <a:lstStyle/>
            <a:p>
              <a:pPr algn="r" rtl="1"/>
              <a:r>
                <a:rPr lang="ar-DZ" altLang="ko-KR" sz="1400" b="1" dirty="0" smtClean="0">
                  <a:solidFill>
                    <a:schemeClr val="bg1"/>
                  </a:solidFill>
                  <a:cs typeface="Arial" pitchFamily="34" charset="0"/>
                </a:rPr>
                <a:t>-</a:t>
              </a:r>
              <a:r>
                <a:rPr lang="ar-DZ" altLang="ko-KR" sz="1400" b="1" u="sng" dirty="0" smtClean="0">
                  <a:cs typeface="Arial" pitchFamily="34" charset="0"/>
                </a:rPr>
                <a:t>صيغته</a:t>
              </a:r>
              <a:r>
                <a:rPr lang="ar-DZ" altLang="ko-KR" sz="1400" b="1" dirty="0" smtClean="0">
                  <a:cs typeface="Arial" pitchFamily="34" charset="0"/>
                </a:rPr>
                <a:t>: المضاربة، القراض، المعاملة,</a:t>
              </a:r>
            </a:p>
            <a:p>
              <a:pPr algn="r" rtl="1"/>
              <a:r>
                <a:rPr lang="ar-DZ" altLang="ko-KR" sz="1400" b="1" dirty="0" smtClean="0">
                  <a:cs typeface="Arial" pitchFamily="34" charset="0"/>
                </a:rPr>
                <a:t>-</a:t>
              </a:r>
              <a:r>
                <a:rPr lang="ar-DZ" altLang="ko-KR" sz="1400" b="1" u="sng" dirty="0" smtClean="0">
                  <a:cs typeface="Arial" pitchFamily="34" charset="0"/>
                </a:rPr>
                <a:t>شرط الطرفين</a:t>
              </a:r>
              <a:r>
                <a:rPr lang="ar-DZ" altLang="ko-KR" sz="1400" b="1" dirty="0" smtClean="0">
                  <a:cs typeface="Arial" pitchFamily="34" charset="0"/>
                </a:rPr>
                <a:t>: أهلية التوكيل والتوكل,</a:t>
              </a:r>
            </a:p>
            <a:p>
              <a:pPr algn="r" rtl="1"/>
              <a:r>
                <a:rPr lang="ar-DZ" altLang="ko-KR" sz="1400" b="1" dirty="0" smtClean="0">
                  <a:cs typeface="Arial" pitchFamily="34" charset="0"/>
                </a:rPr>
                <a:t>-</a:t>
              </a:r>
              <a:r>
                <a:rPr lang="ar-DZ" altLang="ko-KR" sz="1400" b="1" u="sng" dirty="0" smtClean="0">
                  <a:cs typeface="Arial" pitchFamily="34" charset="0"/>
                </a:rPr>
                <a:t>لزومه</a:t>
              </a:r>
              <a:r>
                <a:rPr lang="ar-DZ" altLang="ko-KR" sz="1400" b="1" dirty="0" smtClean="0">
                  <a:cs typeface="Arial" pitchFamily="34" charset="0"/>
                </a:rPr>
                <a:t>: الأصل (عدم لزومه)،</a:t>
              </a:r>
            </a:p>
            <a:p>
              <a:pPr algn="r" rtl="1"/>
              <a:r>
                <a:rPr lang="ar-DZ" altLang="ko-KR" sz="1400" b="1" dirty="0" smtClean="0">
                  <a:cs typeface="Arial" pitchFamily="34" charset="0"/>
                </a:rPr>
                <a:t>-</a:t>
              </a:r>
              <a:r>
                <a:rPr lang="ar-DZ" altLang="ko-KR" sz="1400" b="1" u="sng" dirty="0" smtClean="0">
                  <a:cs typeface="Arial" pitchFamily="34" charset="0"/>
                </a:rPr>
                <a:t>الاستثناء</a:t>
              </a:r>
              <a:r>
                <a:rPr lang="ar-DZ" altLang="ko-KR" sz="1400" b="1" dirty="0" smtClean="0">
                  <a:cs typeface="Arial" pitchFamily="34" charset="0"/>
                </a:rPr>
                <a:t>: إذا شرع المضارب في العمل،  إذا اتفقا على </a:t>
              </a:r>
              <a:r>
                <a:rPr lang="ar-DZ" altLang="ko-KR" sz="1400" b="1" dirty="0" err="1" smtClean="0">
                  <a:cs typeface="Arial" pitchFamily="34" charset="0"/>
                </a:rPr>
                <a:t>تأقيتها</a:t>
              </a:r>
              <a:r>
                <a:rPr lang="ar-DZ" altLang="ko-KR" sz="1400" b="1" dirty="0" smtClean="0">
                  <a:cs typeface="Arial" pitchFamily="34" charset="0"/>
                </a:rPr>
                <a:t>,</a:t>
              </a:r>
            </a:p>
            <a:p>
              <a:pPr algn="r" rtl="1"/>
              <a:r>
                <a:rPr lang="ar-DZ" altLang="ko-KR" sz="1400" b="1" dirty="0" smtClean="0">
                  <a:cs typeface="Arial" pitchFamily="34" charset="0"/>
                </a:rPr>
                <a:t>-</a:t>
              </a:r>
              <a:r>
                <a:rPr lang="ar-DZ" altLang="ko-KR" sz="1400" b="1" u="sng" dirty="0" smtClean="0">
                  <a:cs typeface="Arial" pitchFamily="34" charset="0"/>
                </a:rPr>
                <a:t>يد المضارب</a:t>
              </a:r>
              <a:r>
                <a:rPr lang="ar-DZ" altLang="ko-KR" sz="1400" b="1" dirty="0" smtClean="0">
                  <a:cs typeface="Arial" pitchFamily="34" charset="0"/>
                </a:rPr>
                <a:t>: يد أمانة، يضمن إذا تعدى أو قصر, </a:t>
              </a:r>
              <a:endParaRPr lang="ko-KR" altLang="en-US" sz="1400" b="1" dirty="0">
                <a:cs typeface="Arial" pitchFamily="34" charset="0"/>
              </a:endParaRPr>
            </a:p>
          </p:txBody>
        </p:sp>
        <p:sp>
          <p:nvSpPr>
            <p:cNvPr id="16" name="TextBox 15"/>
            <p:cNvSpPr txBox="1"/>
            <p:nvPr/>
          </p:nvSpPr>
          <p:spPr>
            <a:xfrm>
              <a:off x="841397" y="3240599"/>
              <a:ext cx="2059657" cy="253915"/>
            </a:xfrm>
            <a:prstGeom prst="rect">
              <a:avLst/>
            </a:prstGeom>
            <a:noFill/>
          </p:spPr>
          <p:txBody>
            <a:bodyPr wrap="square" rtlCol="0">
              <a:spAutoFit/>
            </a:bodyPr>
            <a:lstStyle/>
            <a:p>
              <a:pPr algn="r" rtl="1"/>
              <a:r>
                <a:rPr lang="ar-DZ" altLang="ko-KR" sz="1600" b="1" dirty="0" smtClean="0">
                  <a:solidFill>
                    <a:schemeClr val="bg1"/>
                  </a:solidFill>
                  <a:cs typeface="Arial" pitchFamily="34" charset="0"/>
                </a:rPr>
                <a:t>عقد المضاربة:</a:t>
              </a:r>
              <a:endParaRPr lang="ko-KR" altLang="en-US" sz="1600" b="1" dirty="0">
                <a:solidFill>
                  <a:schemeClr val="bg1"/>
                </a:solidFill>
                <a:cs typeface="Arial" pitchFamily="34" charset="0"/>
              </a:endParaRPr>
            </a:p>
          </p:txBody>
        </p:sp>
      </p:grpSp>
      <p:grpSp>
        <p:nvGrpSpPr>
          <p:cNvPr id="17" name="Group 16"/>
          <p:cNvGrpSpPr/>
          <p:nvPr/>
        </p:nvGrpSpPr>
        <p:grpSpPr>
          <a:xfrm>
            <a:off x="114890" y="5267572"/>
            <a:ext cx="5195786" cy="1384995"/>
            <a:chOff x="803640" y="3325135"/>
            <a:chExt cx="2072561" cy="1038746"/>
          </a:xfrm>
        </p:grpSpPr>
        <p:sp>
          <p:nvSpPr>
            <p:cNvPr id="18" name="TextBox 17"/>
            <p:cNvSpPr txBox="1"/>
            <p:nvPr/>
          </p:nvSpPr>
          <p:spPr>
            <a:xfrm>
              <a:off x="803640" y="3646132"/>
              <a:ext cx="2059657" cy="253915"/>
            </a:xfrm>
            <a:prstGeom prst="rect">
              <a:avLst/>
            </a:prstGeom>
            <a:noFill/>
          </p:spPr>
          <p:txBody>
            <a:bodyPr wrap="square" rtlCol="0">
              <a:spAutoFit/>
            </a:bodyPr>
            <a:lstStyle/>
            <a:p>
              <a:r>
                <a:rPr lang="en-US" altLang="ko-KR" sz="1600" dirty="0" smtClean="0">
                  <a:solidFill>
                    <a:schemeClr val="bg1"/>
                  </a:solidFill>
                  <a:cs typeface="Arial" pitchFamily="34" charset="0"/>
                </a:rPr>
                <a:t>.  </a:t>
              </a:r>
              <a:endParaRPr lang="ko-KR" altLang="en-US" sz="1600" dirty="0">
                <a:solidFill>
                  <a:schemeClr val="bg1"/>
                </a:solidFill>
                <a:cs typeface="Arial" pitchFamily="34" charset="0"/>
              </a:endParaRPr>
            </a:p>
          </p:txBody>
        </p:sp>
        <p:sp>
          <p:nvSpPr>
            <p:cNvPr id="19" name="TextBox 18"/>
            <p:cNvSpPr txBox="1"/>
            <p:nvPr/>
          </p:nvSpPr>
          <p:spPr>
            <a:xfrm>
              <a:off x="816544" y="3325135"/>
              <a:ext cx="2059657" cy="1038746"/>
            </a:xfrm>
            <a:prstGeom prst="rect">
              <a:avLst/>
            </a:prstGeom>
            <a:noFill/>
          </p:spPr>
          <p:txBody>
            <a:bodyPr wrap="square" rtlCol="0">
              <a:spAutoFit/>
            </a:bodyPr>
            <a:lstStyle/>
            <a:p>
              <a:pPr algn="r" rtl="1"/>
              <a:r>
                <a:rPr lang="ar-DZ" altLang="ko-KR" sz="1400" b="1" u="sng" dirty="0" smtClean="0">
                  <a:solidFill>
                    <a:schemeClr val="bg1"/>
                  </a:solidFill>
                  <a:cs typeface="Arial" pitchFamily="34" charset="0"/>
                </a:rPr>
                <a:t>رأس المال وشروطه</a:t>
              </a:r>
              <a:r>
                <a:rPr lang="ar-DZ" altLang="ko-KR" sz="1400" b="1" dirty="0" smtClean="0">
                  <a:solidFill>
                    <a:schemeClr val="bg1"/>
                  </a:solidFill>
                  <a:cs typeface="Arial" pitchFamily="34" charset="0"/>
                </a:rPr>
                <a:t>:</a:t>
              </a:r>
            </a:p>
            <a:p>
              <a:pPr algn="r" rtl="1"/>
              <a:r>
                <a:rPr lang="ar-DZ" altLang="ko-KR" sz="1400" b="1" dirty="0" smtClean="0">
                  <a:solidFill>
                    <a:schemeClr val="bg1"/>
                  </a:solidFill>
                  <a:cs typeface="Arial" pitchFamily="34" charset="0"/>
                </a:rPr>
                <a:t>-</a:t>
              </a:r>
              <a:r>
                <a:rPr lang="ar-DZ" altLang="ko-KR" sz="1400" b="1" u="sng" dirty="0" smtClean="0">
                  <a:cs typeface="Arial" pitchFamily="34" charset="0"/>
                </a:rPr>
                <a:t>كونه نقدا</a:t>
              </a:r>
              <a:r>
                <a:rPr lang="ar-DZ" altLang="ko-KR" sz="1400" b="1" dirty="0" smtClean="0">
                  <a:cs typeface="Arial" pitchFamily="34" charset="0"/>
                </a:rPr>
                <a:t>: الأصل ان يكون نقدا، يجوز أن تكون من العروض (وتقوم برأي ذوي الخبرة ، باتفاق الطرفين),</a:t>
              </a:r>
            </a:p>
            <a:p>
              <a:pPr algn="r" rtl="1"/>
              <a:r>
                <a:rPr lang="ar-DZ" altLang="ko-KR" sz="1400" b="1" dirty="0" smtClean="0">
                  <a:cs typeface="Arial" pitchFamily="34" charset="0"/>
                </a:rPr>
                <a:t>-</a:t>
              </a:r>
              <a:r>
                <a:rPr lang="ar-DZ" altLang="ko-KR" sz="1400" b="1" u="sng" dirty="0" smtClean="0">
                  <a:cs typeface="Arial" pitchFamily="34" charset="0"/>
                </a:rPr>
                <a:t>كونه معلوما</a:t>
              </a:r>
              <a:r>
                <a:rPr lang="ar-DZ" altLang="ko-KR" sz="1400" b="1" dirty="0" smtClean="0">
                  <a:cs typeface="Arial" pitchFamily="34" charset="0"/>
                </a:rPr>
                <a:t>: صفة، قدرا</a:t>
              </a:r>
            </a:p>
            <a:p>
              <a:pPr algn="r" rtl="1"/>
              <a:r>
                <a:rPr lang="ar-DZ" altLang="ko-KR" sz="1400" b="1" dirty="0" smtClean="0">
                  <a:cs typeface="Arial" pitchFamily="34" charset="0"/>
                </a:rPr>
                <a:t>-لا يكون دينا لرب المال على المضارب,</a:t>
              </a:r>
            </a:p>
            <a:p>
              <a:pPr algn="r" rtl="1"/>
              <a:r>
                <a:rPr lang="ar-DZ" altLang="ko-KR" sz="1400" b="1" dirty="0" smtClean="0">
                  <a:cs typeface="Arial" pitchFamily="34" charset="0"/>
                </a:rPr>
                <a:t>-تسليم رأس المال كله أو بعضه أو تمكينه من التصرف فيه,</a:t>
              </a:r>
              <a:endParaRPr lang="ko-KR" altLang="en-US" sz="1400" b="1" dirty="0">
                <a:cs typeface="Arial" pitchFamily="34" charset="0"/>
              </a:endParaRPr>
            </a:p>
          </p:txBody>
        </p:sp>
      </p:grpSp>
      <p:sp>
        <p:nvSpPr>
          <p:cNvPr id="20" name="Oval 19"/>
          <p:cNvSpPr/>
          <p:nvPr/>
        </p:nvSpPr>
        <p:spPr>
          <a:xfrm>
            <a:off x="5283142" y="5246588"/>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21" name="Oval 20"/>
          <p:cNvSpPr/>
          <p:nvPr/>
        </p:nvSpPr>
        <p:spPr>
          <a:xfrm>
            <a:off x="11289399" y="2100968"/>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22" name="Oval 21"/>
          <p:cNvSpPr/>
          <p:nvPr/>
        </p:nvSpPr>
        <p:spPr>
          <a:xfrm>
            <a:off x="11322582" y="5073942"/>
            <a:ext cx="768085" cy="7680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grpSp>
        <p:nvGrpSpPr>
          <p:cNvPr id="23" name="Group 22"/>
          <p:cNvGrpSpPr/>
          <p:nvPr/>
        </p:nvGrpSpPr>
        <p:grpSpPr>
          <a:xfrm>
            <a:off x="6217777" y="1575436"/>
            <a:ext cx="5181073" cy="3153158"/>
            <a:chOff x="803628" y="3305195"/>
            <a:chExt cx="2137958" cy="2364867"/>
          </a:xfrm>
        </p:grpSpPr>
        <p:sp>
          <p:nvSpPr>
            <p:cNvPr id="24" name="TextBox 23"/>
            <p:cNvSpPr txBox="1"/>
            <p:nvPr/>
          </p:nvSpPr>
          <p:spPr>
            <a:xfrm>
              <a:off x="803628" y="3500238"/>
              <a:ext cx="2137958" cy="2169824"/>
            </a:xfrm>
            <a:prstGeom prst="rect">
              <a:avLst/>
            </a:prstGeom>
            <a:noFill/>
          </p:spPr>
          <p:txBody>
            <a:bodyPr wrap="square" rtlCol="0">
              <a:spAutoFit/>
            </a:bodyPr>
            <a:lstStyle/>
            <a:p>
              <a:pPr algn="r" rtl="1"/>
              <a:r>
                <a:rPr lang="ar-DZ" altLang="ko-KR" sz="1400" b="1" dirty="0" smtClean="0">
                  <a:cs typeface="Arial" pitchFamily="34" charset="0"/>
                </a:rPr>
                <a:t>-العلم بكيفية التوزيع ، بنسبة مشاعة من الربح،</a:t>
              </a:r>
            </a:p>
            <a:p>
              <a:pPr algn="r" rtl="1"/>
              <a:r>
                <a:rPr lang="ar-DZ" altLang="ko-KR" sz="1400" b="1" dirty="0" smtClean="0">
                  <a:cs typeface="Arial" pitchFamily="34" charset="0"/>
                </a:rPr>
                <a:t>-عدم الجمع بين الربح والأجرة (إلا إذا كانت الأجرة على عمل ليس من واجبات المضاربة ، وكان الاتفاق بعقد مستقل),</a:t>
              </a:r>
            </a:p>
            <a:p>
              <a:pPr algn="r" rtl="1"/>
              <a:r>
                <a:rPr lang="ar-DZ" altLang="ko-KR" sz="1400" b="1" dirty="0" smtClean="0">
                  <a:cs typeface="Arial" pitchFamily="34" charset="0"/>
                </a:rPr>
                <a:t>-الاتفاق على نسبة الربح عند التعاقد </a:t>
              </a:r>
              <a:r>
                <a:rPr lang="ar-DZ" altLang="ko-KR" sz="1400" b="1" dirty="0" smtClean="0">
                  <a:cs typeface="Arial" pitchFamily="34" charset="0"/>
                  <a:sym typeface="Wingdings" panose="05000000000000000000" pitchFamily="2" charset="2"/>
                </a:rPr>
                <a:t>:يجوز تعديلها بالاتفاق، مع بيان فترتها، </a:t>
              </a:r>
            </a:p>
            <a:p>
              <a:pPr algn="r" rtl="1"/>
              <a:r>
                <a:rPr lang="ar-DZ" altLang="ko-KR" sz="1400" b="1" dirty="0" smtClean="0">
                  <a:cs typeface="Arial" pitchFamily="34" charset="0"/>
                  <a:sym typeface="Wingdings" panose="05000000000000000000" pitchFamily="2" charset="2"/>
                </a:rPr>
                <a:t>-إذا سكت عند تحديد الربح: إذا وجد عرف (فيعتمد)، إذا لم يوجد عرف (فسدت، للمضارب أجر المثل),</a:t>
              </a:r>
            </a:p>
            <a:p>
              <a:pPr algn="r" rtl="1"/>
              <a:r>
                <a:rPr lang="ar-DZ" altLang="ko-KR" sz="1400" b="1" dirty="0" smtClean="0">
                  <a:cs typeface="Arial" pitchFamily="34" charset="0"/>
                  <a:sym typeface="Wingdings" panose="05000000000000000000" pitchFamily="2" charset="2"/>
                </a:rPr>
                <a:t>-إذا شرط مبلغ مقطوع لأحد الطرفين فسدت،: لكن يجوز أن يشرط لأحدهما  الاختصاص بالربح الزائد عند نسبة معينة,</a:t>
              </a:r>
            </a:p>
            <a:p>
              <a:pPr algn="r" rtl="1"/>
              <a:r>
                <a:rPr lang="ar-DZ" altLang="ko-KR" sz="1400" b="1" dirty="0" smtClean="0">
                  <a:cs typeface="Arial" pitchFamily="34" charset="0"/>
                  <a:sym typeface="Wingdings" panose="05000000000000000000" pitchFamily="2" charset="2"/>
                </a:rPr>
                <a:t>-لا يجوز أن يشترط لأحدهما ربح أحد المالين، أو إحدى الفترتين أو الصفقتين ,</a:t>
              </a:r>
            </a:p>
            <a:p>
              <a:pPr algn="r" rtl="1"/>
              <a:r>
                <a:rPr lang="ar-DZ" altLang="ko-KR" sz="1400" b="1" dirty="0" smtClean="0">
                  <a:cs typeface="Arial" pitchFamily="34" charset="0"/>
                  <a:sym typeface="Wingdings" panose="05000000000000000000" pitchFamily="2" charset="2"/>
                </a:rPr>
                <a:t>-لا ربح إلا بعد سلامة رأس المال,</a:t>
              </a:r>
            </a:p>
            <a:p>
              <a:pPr algn="r" rtl="1"/>
              <a:r>
                <a:rPr lang="ar-DZ" altLang="ko-KR" sz="1400" b="1" dirty="0" smtClean="0">
                  <a:cs typeface="Arial" pitchFamily="34" charset="0"/>
                  <a:sym typeface="Wingdings" panose="05000000000000000000" pitchFamily="2" charset="2"/>
                </a:rPr>
                <a:t>-ملك المضارب: الاستحقاق بظهور الربح، الاستقرار بالقسمة (</a:t>
              </a:r>
              <a:r>
                <a:rPr lang="ar-DZ" altLang="ko-KR" sz="1400" b="1" dirty="0" err="1" smtClean="0">
                  <a:cs typeface="Arial" pitchFamily="34" charset="0"/>
                  <a:sym typeface="Wingdings" panose="05000000000000000000" pitchFamily="2" charset="2"/>
                </a:rPr>
                <a:t>تنضيض</a:t>
              </a:r>
              <a:r>
                <a:rPr lang="ar-DZ" altLang="ko-KR" sz="1400" b="1" dirty="0" smtClean="0">
                  <a:cs typeface="Arial" pitchFamily="34" charset="0"/>
                  <a:sym typeface="Wingdings" panose="05000000000000000000" pitchFamily="2" charset="2"/>
                </a:rPr>
                <a:t> حقيقي، </a:t>
              </a:r>
              <a:r>
                <a:rPr lang="ar-DZ" altLang="ko-KR" sz="1400" b="1" dirty="0" err="1" smtClean="0">
                  <a:cs typeface="Arial" pitchFamily="34" charset="0"/>
                  <a:sym typeface="Wingdings" panose="05000000000000000000" pitchFamily="2" charset="2"/>
                </a:rPr>
                <a:t>تنضيض</a:t>
              </a:r>
              <a:r>
                <a:rPr lang="ar-DZ" altLang="ko-KR" sz="1400" b="1" dirty="0" smtClean="0">
                  <a:cs typeface="Arial" pitchFamily="34" charset="0"/>
                  <a:sym typeface="Wingdings" panose="05000000000000000000" pitchFamily="2" charset="2"/>
                </a:rPr>
                <a:t> حكمي),</a:t>
              </a:r>
            </a:p>
            <a:p>
              <a:pPr algn="r" rtl="1"/>
              <a:r>
                <a:rPr lang="ar-DZ" altLang="ko-KR" sz="1400" b="1" dirty="0" smtClean="0">
                  <a:cs typeface="Arial" pitchFamily="34" charset="0"/>
                  <a:sym typeface="Wingdings" panose="05000000000000000000" pitchFamily="2" charset="2"/>
                </a:rPr>
                <a:t>-إذا خلط المضارب مال المضاربة بماله يكون:  شريك بماله، مضارب بمال الآخر,</a:t>
              </a:r>
            </a:p>
          </p:txBody>
        </p:sp>
        <p:sp>
          <p:nvSpPr>
            <p:cNvPr id="25" name="TextBox 24"/>
            <p:cNvSpPr txBox="1"/>
            <p:nvPr/>
          </p:nvSpPr>
          <p:spPr>
            <a:xfrm>
              <a:off x="803665" y="3305195"/>
              <a:ext cx="2059657" cy="230833"/>
            </a:xfrm>
            <a:prstGeom prst="rect">
              <a:avLst/>
            </a:prstGeom>
            <a:noFill/>
          </p:spPr>
          <p:txBody>
            <a:bodyPr wrap="square" rtlCol="0">
              <a:spAutoFit/>
            </a:bodyPr>
            <a:lstStyle/>
            <a:p>
              <a:pPr algn="r" rtl="1"/>
              <a:r>
                <a:rPr lang="ar-DZ" sz="1400" b="1" u="sng" dirty="0">
                  <a:solidFill>
                    <a:schemeClr val="bg1"/>
                  </a:solidFill>
                  <a:latin typeface="Arial" panose="020B0604020202020204" pitchFamily="34" charset="0"/>
                  <a:cs typeface="Arial" panose="020B0604020202020204" pitchFamily="34" charset="0"/>
                </a:rPr>
                <a:t>أحكام الربح وشروطه</a:t>
              </a:r>
              <a:r>
                <a:rPr lang="ar-DZ" sz="1400" b="1" u="sng" dirty="0" smtClean="0">
                  <a:solidFill>
                    <a:schemeClr val="bg1"/>
                  </a:solidFill>
                  <a:latin typeface="Arial" panose="020B0604020202020204" pitchFamily="34" charset="0"/>
                  <a:cs typeface="Arial" panose="020B0604020202020204" pitchFamily="34" charset="0"/>
                </a:rPr>
                <a:t> </a:t>
              </a:r>
              <a:r>
                <a:rPr lang="ar-DZ" sz="1400" b="1" dirty="0" smtClean="0">
                  <a:solidFill>
                    <a:schemeClr val="bg1"/>
                  </a:solidFill>
                  <a:latin typeface="Arial" panose="020B0604020202020204" pitchFamily="34" charset="0"/>
                  <a:cs typeface="Arial" panose="020B0604020202020204" pitchFamily="34" charset="0"/>
                </a:rPr>
                <a:t>:</a:t>
              </a:r>
              <a:endParaRPr lang="ko-KR" altLang="en-US" sz="1400" b="1" dirty="0">
                <a:solidFill>
                  <a:schemeClr val="bg1"/>
                </a:solidFill>
                <a:latin typeface="Arial" panose="020B0604020202020204" pitchFamily="34" charset="0"/>
                <a:cs typeface="Arial" panose="020B0604020202020204" pitchFamily="34" charset="0"/>
              </a:endParaRPr>
            </a:p>
          </p:txBody>
        </p:sp>
      </p:grpSp>
      <p:grpSp>
        <p:nvGrpSpPr>
          <p:cNvPr id="29" name="Group 28"/>
          <p:cNvGrpSpPr/>
          <p:nvPr/>
        </p:nvGrpSpPr>
        <p:grpSpPr>
          <a:xfrm>
            <a:off x="6153294" y="4667112"/>
            <a:ext cx="5310038" cy="2258927"/>
            <a:chOff x="770445" y="3285648"/>
            <a:chExt cx="2142963" cy="1493542"/>
          </a:xfrm>
        </p:grpSpPr>
        <p:sp>
          <p:nvSpPr>
            <p:cNvPr id="30" name="TextBox 29"/>
            <p:cNvSpPr txBox="1"/>
            <p:nvPr/>
          </p:nvSpPr>
          <p:spPr>
            <a:xfrm>
              <a:off x="770445" y="4290805"/>
              <a:ext cx="2142963" cy="488385"/>
            </a:xfrm>
            <a:prstGeom prst="rect">
              <a:avLst/>
            </a:prstGeom>
            <a:noFill/>
          </p:spPr>
          <p:txBody>
            <a:bodyPr wrap="square" rtlCol="0">
              <a:spAutoFit/>
            </a:bodyPr>
            <a:lstStyle/>
            <a:p>
              <a:pPr algn="r"/>
              <a:r>
                <a:rPr lang="ar-DZ" altLang="ko-KR" sz="1400" b="1" u="sng" dirty="0" smtClean="0">
                  <a:solidFill>
                    <a:schemeClr val="bg1"/>
                  </a:solidFill>
                  <a:latin typeface="Arial" panose="020B0604020202020204" pitchFamily="34" charset="0"/>
                  <a:cs typeface="Arial" panose="020B0604020202020204" pitchFamily="34" charset="0"/>
                </a:rPr>
                <a:t>انتهاء المضاربة: </a:t>
              </a:r>
              <a:r>
                <a:rPr lang="ar-DZ" altLang="ko-KR" sz="1400" b="1" dirty="0" smtClean="0">
                  <a:latin typeface="Arial" panose="020B0604020202020204" pitchFamily="34" charset="0"/>
                  <a:cs typeface="Arial" panose="020B0604020202020204" pitchFamily="34" charset="0"/>
                </a:rPr>
                <a:t>الفسخ بإرادة أحد الطرفين ،اتفاق الطرفين، انتهاء أجلها، تلف أو هلاك مال المضاربة,</a:t>
              </a:r>
              <a:r>
                <a:rPr lang="en-US" altLang="ko-KR" sz="1400" b="1" u="sng" dirty="0" smtClean="0">
                  <a:solidFill>
                    <a:schemeClr val="bg1"/>
                  </a:solidFill>
                  <a:latin typeface="Arial" panose="020B0604020202020204" pitchFamily="34" charset="0"/>
                  <a:cs typeface="Arial" panose="020B0604020202020204" pitchFamily="34" charset="0"/>
                </a:rPr>
                <a:t>  </a:t>
              </a:r>
              <a:endParaRPr lang="ar-DZ" altLang="ko-KR" sz="1400" b="1" u="sng" dirty="0" smtClean="0">
                <a:solidFill>
                  <a:schemeClr val="bg1"/>
                </a:solidFill>
                <a:latin typeface="Arial" panose="020B0604020202020204" pitchFamily="34" charset="0"/>
                <a:cs typeface="Arial" panose="020B0604020202020204" pitchFamily="34" charset="0"/>
              </a:endParaRPr>
            </a:p>
            <a:p>
              <a:pPr algn="r"/>
              <a:r>
                <a:rPr lang="ar-DZ" altLang="ko-KR" sz="1400" b="1" dirty="0" smtClean="0">
                  <a:solidFill>
                    <a:schemeClr val="bg1"/>
                  </a:solidFill>
                  <a:latin typeface="Arial" panose="020B0604020202020204" pitchFamily="34" charset="0"/>
                  <a:cs typeface="Arial" panose="020B0604020202020204" pitchFamily="34" charset="0"/>
                </a:rPr>
                <a:t>تاريخ إصدار المعيار: </a:t>
              </a:r>
              <a:r>
                <a:rPr lang="ar-DZ" sz="1400" b="1" dirty="0">
                  <a:latin typeface="Arial" panose="020B0604020202020204" pitchFamily="34" charset="0"/>
                  <a:cs typeface="Arial" panose="020B0604020202020204" pitchFamily="34" charset="0"/>
                </a:rPr>
                <a:t>صــدر هذا المعيار بتاريــخ</a:t>
              </a:r>
              <a:r>
                <a:rPr lang="ar-DZ" sz="1400" b="1" dirty="0" smtClean="0">
                  <a:latin typeface="Arial" panose="020B0604020202020204" pitchFamily="34" charset="0"/>
                  <a:cs typeface="Arial" panose="020B0604020202020204" pitchFamily="34" charset="0"/>
                </a:rPr>
                <a:t> 12 ماي 2003</a:t>
              </a:r>
              <a:endParaRPr lang="ko-KR" altLang="en-US" sz="1400" b="1" dirty="0">
                <a:solidFill>
                  <a:schemeClr val="bg1"/>
                </a:solidFill>
                <a:latin typeface="Arial" panose="020B0604020202020204" pitchFamily="34" charset="0"/>
                <a:cs typeface="Arial" panose="020B0604020202020204" pitchFamily="34" charset="0"/>
              </a:endParaRPr>
            </a:p>
          </p:txBody>
        </p:sp>
        <p:sp>
          <p:nvSpPr>
            <p:cNvPr id="31" name="TextBox 30"/>
            <p:cNvSpPr txBox="1"/>
            <p:nvPr/>
          </p:nvSpPr>
          <p:spPr>
            <a:xfrm>
              <a:off x="824055" y="3285648"/>
              <a:ext cx="2059657" cy="1058167"/>
            </a:xfrm>
            <a:prstGeom prst="rect">
              <a:avLst/>
            </a:prstGeom>
            <a:noFill/>
          </p:spPr>
          <p:txBody>
            <a:bodyPr wrap="square" rtlCol="0">
              <a:spAutoFit/>
            </a:bodyPr>
            <a:lstStyle/>
            <a:p>
              <a:pPr algn="r"/>
              <a:r>
                <a:rPr lang="ar-DZ" sz="1400" b="1" u="sng" dirty="0">
                  <a:solidFill>
                    <a:schemeClr val="bg1"/>
                  </a:solidFill>
                  <a:latin typeface="Arial" panose="020B0604020202020204" pitchFamily="34" charset="0"/>
                  <a:cs typeface="Arial" panose="020B0604020202020204" pitchFamily="34" charset="0"/>
                </a:rPr>
                <a:t>صلاحيات المضارب وتصرفاته</a:t>
              </a:r>
              <a:r>
                <a:rPr lang="ar-DZ" sz="1400" b="1" u="sng" dirty="0" smtClean="0">
                  <a:solidFill>
                    <a:schemeClr val="bg1"/>
                  </a:solidFill>
                  <a:latin typeface="Arial" panose="020B0604020202020204" pitchFamily="34" charset="0"/>
                  <a:cs typeface="Arial" panose="020B0604020202020204" pitchFamily="34" charset="0"/>
                </a:rPr>
                <a:t> :</a:t>
              </a:r>
            </a:p>
            <a:p>
              <a:pPr algn="r"/>
              <a:r>
                <a:rPr lang="ar-DZ" altLang="ko-KR" sz="1400" b="1" dirty="0" smtClean="0">
                  <a:latin typeface="Arial" panose="020B0604020202020204" pitchFamily="34" charset="0"/>
                  <a:cs typeface="Arial" panose="020B0604020202020204" pitchFamily="34" charset="0"/>
                </a:rPr>
                <a:t>- يقوم بكل ما يقوم به المستثمرون: (بالإطلاق ، بإذن رب المال),</a:t>
              </a:r>
            </a:p>
            <a:p>
              <a:pPr algn="r"/>
              <a:r>
                <a:rPr lang="ar-DZ" altLang="ko-KR" sz="1400" b="1" dirty="0" smtClean="0">
                  <a:latin typeface="Arial" panose="020B0604020202020204" pitchFamily="34" charset="0"/>
                  <a:cs typeface="Arial" panose="020B0604020202020204" pitchFamily="34" charset="0"/>
                </a:rPr>
                <a:t>-جواز التقييد: بزمان ،بمكان, بمجال، بسلع غير نادرة,</a:t>
              </a:r>
            </a:p>
            <a:p>
              <a:pPr algn="r"/>
              <a:r>
                <a:rPr lang="ar-DZ" altLang="ko-KR" sz="1400" b="1" dirty="0" smtClean="0">
                  <a:latin typeface="Arial" panose="020B0604020202020204" pitchFamily="34" charset="0"/>
                  <a:cs typeface="Arial" panose="020B0604020202020204" pitchFamily="34" charset="0"/>
                </a:rPr>
                <a:t>-لا يحق لرب المال اشتراط العمل مع المضارب أو مراجعته في كل شيء ,</a:t>
              </a:r>
            </a:p>
            <a:p>
              <a:pPr algn="r"/>
              <a:r>
                <a:rPr lang="ar-DZ" altLang="ko-KR" sz="1400" b="1" dirty="0" smtClean="0">
                  <a:latin typeface="Arial" panose="020B0604020202020204" pitchFamily="34" charset="0"/>
                  <a:cs typeface="Arial" panose="020B0604020202020204" pitchFamily="34" charset="0"/>
                </a:rPr>
                <a:t>-لا يستحق المضارب أجرة على الأعمال التي يقوم بها المستثمرون  في العادة,</a:t>
              </a:r>
            </a:p>
            <a:p>
              <a:pPr algn="r"/>
              <a:r>
                <a:rPr lang="ar-DZ" altLang="ko-KR" sz="1400" b="1" dirty="0" smtClean="0">
                  <a:latin typeface="Arial" panose="020B0604020202020204" pitchFamily="34" charset="0"/>
                  <a:cs typeface="Arial" panose="020B0604020202020204" pitchFamily="34" charset="0"/>
                </a:rPr>
                <a:t>-لا يبيع بأقل من ثمن المثل، ولا يشتري بأكثر من ثمن المثل إلا لمصلحة ظاهرة,</a:t>
              </a:r>
            </a:p>
            <a:p>
              <a:pPr algn="r" rtl="1"/>
              <a:r>
                <a:rPr lang="ar-DZ" altLang="ko-KR" sz="1400" b="1" dirty="0" smtClean="0">
                  <a:latin typeface="Arial" panose="020B0604020202020204" pitchFamily="34" charset="0"/>
                  <a:cs typeface="Arial" panose="020B0604020202020204" pitchFamily="34" charset="0"/>
                </a:rPr>
                <a:t>-لا يقرض ولا يهب ولا يتنازل عن الحقوق</a:t>
              </a:r>
            </a:p>
          </p:txBody>
        </p:sp>
      </p:grpSp>
      <p:sp>
        <p:nvSpPr>
          <p:cNvPr id="8" name="Rectangle 7"/>
          <p:cNvSpPr/>
          <p:nvPr/>
        </p:nvSpPr>
        <p:spPr>
          <a:xfrm>
            <a:off x="6072000" y="2205064"/>
            <a:ext cx="45719" cy="45262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p>
        </p:txBody>
      </p:sp>
      <p:sp>
        <p:nvSpPr>
          <p:cNvPr id="33" name="TextBox 32"/>
          <p:cNvSpPr txBox="1"/>
          <p:nvPr/>
        </p:nvSpPr>
        <p:spPr>
          <a:xfrm>
            <a:off x="5228611" y="2137683"/>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01</a:t>
            </a:r>
            <a:endParaRPr lang="ko-KR" altLang="en-US" sz="3200" b="1" dirty="0">
              <a:solidFill>
                <a:schemeClr val="accent1"/>
              </a:solidFill>
              <a:cs typeface="Arial" pitchFamily="34" charset="0"/>
            </a:endParaRPr>
          </a:p>
        </p:txBody>
      </p:sp>
      <p:sp>
        <p:nvSpPr>
          <p:cNvPr id="34" name="TextBox 33"/>
          <p:cNvSpPr txBox="1"/>
          <p:nvPr/>
        </p:nvSpPr>
        <p:spPr>
          <a:xfrm>
            <a:off x="5136205" y="3100187"/>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02</a:t>
            </a:r>
            <a:endParaRPr lang="ko-KR" altLang="en-US" sz="3200" b="1" dirty="0">
              <a:solidFill>
                <a:schemeClr val="accent1"/>
              </a:solidFill>
              <a:cs typeface="Arial" pitchFamily="34" charset="0"/>
            </a:endParaRPr>
          </a:p>
        </p:txBody>
      </p:sp>
      <p:sp>
        <p:nvSpPr>
          <p:cNvPr id="35" name="TextBox 34"/>
          <p:cNvSpPr txBox="1"/>
          <p:nvPr/>
        </p:nvSpPr>
        <p:spPr>
          <a:xfrm>
            <a:off x="5238994" y="4348550"/>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03</a:t>
            </a:r>
            <a:endParaRPr lang="ko-KR" altLang="en-US" sz="3200" b="1" dirty="0">
              <a:solidFill>
                <a:schemeClr val="accent1"/>
              </a:solidFill>
              <a:cs typeface="Arial" pitchFamily="34" charset="0"/>
            </a:endParaRPr>
          </a:p>
        </p:txBody>
      </p:sp>
      <p:sp>
        <p:nvSpPr>
          <p:cNvPr id="36" name="TextBox 35"/>
          <p:cNvSpPr txBox="1"/>
          <p:nvPr/>
        </p:nvSpPr>
        <p:spPr>
          <a:xfrm>
            <a:off x="5183459" y="5287637"/>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04</a:t>
            </a:r>
            <a:endParaRPr lang="ko-KR" altLang="en-US" sz="3200" b="1" dirty="0">
              <a:solidFill>
                <a:schemeClr val="accent1"/>
              </a:solidFill>
              <a:cs typeface="Arial" pitchFamily="34" charset="0"/>
            </a:endParaRPr>
          </a:p>
        </p:txBody>
      </p:sp>
      <p:sp>
        <p:nvSpPr>
          <p:cNvPr id="37" name="TextBox 36"/>
          <p:cNvSpPr txBox="1"/>
          <p:nvPr/>
        </p:nvSpPr>
        <p:spPr>
          <a:xfrm>
            <a:off x="11278044" y="2155122"/>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05</a:t>
            </a:r>
            <a:endParaRPr lang="ko-KR" altLang="en-US" sz="3200" b="1" dirty="0">
              <a:solidFill>
                <a:schemeClr val="accent1"/>
              </a:solidFill>
              <a:cs typeface="Arial" pitchFamily="34" charset="0"/>
            </a:endParaRPr>
          </a:p>
        </p:txBody>
      </p:sp>
      <p:sp>
        <p:nvSpPr>
          <p:cNvPr id="38" name="TextBox 37"/>
          <p:cNvSpPr txBox="1"/>
          <p:nvPr/>
        </p:nvSpPr>
        <p:spPr>
          <a:xfrm>
            <a:off x="11301418" y="5139832"/>
            <a:ext cx="857163" cy="584775"/>
          </a:xfrm>
          <a:prstGeom prst="rect">
            <a:avLst/>
          </a:prstGeom>
          <a:noFill/>
        </p:spPr>
        <p:txBody>
          <a:bodyPr wrap="square" rtlCol="0">
            <a:spAutoFit/>
          </a:bodyPr>
          <a:lstStyle/>
          <a:p>
            <a:pPr algn="ctr"/>
            <a:r>
              <a:rPr lang="en-US" altLang="ko-KR" sz="3200" b="1" dirty="0">
                <a:solidFill>
                  <a:schemeClr val="accent1"/>
                </a:solidFill>
                <a:cs typeface="Arial" pitchFamily="34" charset="0"/>
              </a:rPr>
              <a:t>06</a:t>
            </a:r>
            <a:endParaRPr lang="ko-KR" altLang="en-US" sz="3200" b="1" dirty="0">
              <a:solidFill>
                <a:schemeClr val="accent1"/>
              </a:solidFill>
              <a:cs typeface="Arial" pitchFamily="34" charset="0"/>
            </a:endParaRPr>
          </a:p>
        </p:txBody>
      </p:sp>
      <p:sp>
        <p:nvSpPr>
          <p:cNvPr id="4" name="Rectangle 3"/>
          <p:cNvSpPr/>
          <p:nvPr/>
        </p:nvSpPr>
        <p:spPr>
          <a:xfrm>
            <a:off x="3048000" y="3105835"/>
            <a:ext cx="6096000" cy="646331"/>
          </a:xfrm>
          <a:prstGeom prst="rect">
            <a:avLst/>
          </a:prstGeom>
        </p:spPr>
        <p:txBody>
          <a:bodyPr>
            <a:spAutoFit/>
          </a:bodyPr>
          <a:lstStyle/>
          <a:p>
            <a:r>
              <a:rPr lang="ar-DZ" dirty="0" smtClean="0"/>
              <a:t> </a:t>
            </a:r>
            <a:br>
              <a:rPr lang="ar-DZ" dirty="0" smtClean="0"/>
            </a:br>
            <a:endParaRPr lang="fr-FR" dirty="0"/>
          </a:p>
        </p:txBody>
      </p:sp>
      <p:sp>
        <p:nvSpPr>
          <p:cNvPr id="5" name="Rectangle 4"/>
          <p:cNvSpPr/>
          <p:nvPr/>
        </p:nvSpPr>
        <p:spPr>
          <a:xfrm>
            <a:off x="137513" y="4442957"/>
            <a:ext cx="5203513" cy="738664"/>
          </a:xfrm>
          <a:prstGeom prst="rect">
            <a:avLst/>
          </a:prstGeom>
        </p:spPr>
        <p:txBody>
          <a:bodyPr wrap="square">
            <a:spAutoFit/>
          </a:bodyPr>
          <a:lstStyle/>
          <a:p>
            <a:pPr algn="r"/>
            <a:r>
              <a:rPr lang="ar-DZ" sz="1400" b="1" i="0" u="sng" dirty="0" smtClean="0">
                <a:solidFill>
                  <a:schemeClr val="bg1"/>
                </a:solidFill>
                <a:effectLst/>
                <a:latin typeface="Arial" panose="020B0604020202020204" pitchFamily="34" charset="0"/>
                <a:cs typeface="Arial" panose="020B0604020202020204" pitchFamily="34" charset="0"/>
              </a:rPr>
              <a:t>الضمانات في عقد المضاربة: </a:t>
            </a:r>
            <a:r>
              <a:rPr lang="ar-DZ" sz="1400" b="1" dirty="0">
                <a:latin typeface="Arial" panose="020B0604020202020204" pitchFamily="34" charset="0"/>
                <a:cs typeface="Arial" panose="020B0604020202020204" pitchFamily="34" charset="0"/>
              </a:rPr>
              <a:t>يجوز لرب المال أخذ الضمانات الكافية والمناســبة من المضارب، بشرط </a:t>
            </a:r>
            <a:r>
              <a:rPr lang="ar-DZ" sz="1400" b="1" dirty="0" smtClean="0">
                <a:latin typeface="Arial" panose="020B0604020202020204" pitchFamily="34" charset="0"/>
                <a:cs typeface="Arial" panose="020B0604020202020204" pitchFamily="34" charset="0"/>
              </a:rPr>
              <a:t>أن لا </a:t>
            </a:r>
            <a:r>
              <a:rPr lang="ar-DZ" sz="1400" b="1" dirty="0">
                <a:latin typeface="Arial" panose="020B0604020202020204" pitchFamily="34" charset="0"/>
                <a:cs typeface="Arial" panose="020B0604020202020204" pitchFamily="34" charset="0"/>
              </a:rPr>
              <a:t>ينفــذ رب المال هذه الضمانات ّ إلا إذا ثبت التعدي أو التقصير أو مخالفة </a:t>
            </a:r>
            <a:r>
              <a:rPr lang="ar-DZ" sz="1400" b="1" dirty="0" smtClean="0">
                <a:latin typeface="Arial" panose="020B0604020202020204" pitchFamily="34" charset="0"/>
                <a:cs typeface="Arial" panose="020B0604020202020204" pitchFamily="34" charset="0"/>
              </a:rPr>
              <a:t>شــروط عقد </a:t>
            </a:r>
            <a:r>
              <a:rPr lang="ar-DZ" sz="1400" b="1" dirty="0">
                <a:latin typeface="Arial" panose="020B0604020202020204" pitchFamily="34" charset="0"/>
                <a:cs typeface="Arial" panose="020B0604020202020204" pitchFamily="34" charset="0"/>
              </a:rPr>
              <a:t>المضاربة</a:t>
            </a:r>
            <a:r>
              <a:rPr lang="ar-DZ" sz="1400" b="1"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42198691"/>
      </p:ext>
    </p:extLst>
  </p:cSld>
  <p:clrMapOvr>
    <a:masterClrMapping/>
  </p:clrMapOvr>
  <mc:AlternateContent xmlns:mc="http://schemas.openxmlformats.org/markup-compatibility/2006" xmlns:p14="http://schemas.microsoft.com/office/powerpoint/2010/main">
    <mc:Choice Requires="p14">
      <p:transition spd="slow" p14:dur="2000" advTm="306940"/>
    </mc:Choice>
    <mc:Fallback xmlns="">
      <p:transition spd="slow" advTm="30694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8"/>
            <a:ext cx="3113314" cy="768085"/>
          </a:xfrm>
        </p:spPr>
        <p:txBody>
          <a:bodyPr>
            <a:normAutofit/>
          </a:bodyPr>
          <a:lstStyle/>
          <a:p>
            <a:r>
              <a:rPr lang="ar-DZ" altLang="ko-KR" sz="2400" b="1" dirty="0" smtClean="0"/>
              <a:t>معيار 17 صكوك الاستثمار</a:t>
            </a:r>
            <a:endParaRPr lang="ko-KR" altLang="en-US" sz="2400" b="1" dirty="0"/>
          </a:p>
        </p:txBody>
      </p:sp>
      <p:sp>
        <p:nvSpPr>
          <p:cNvPr id="3" name="Text Placeholder 2"/>
          <p:cNvSpPr>
            <a:spLocks noGrp="1"/>
          </p:cNvSpPr>
          <p:nvPr>
            <p:ph type="body" sz="quarter" idx="11"/>
          </p:nvPr>
        </p:nvSpPr>
        <p:spPr>
          <a:xfrm>
            <a:off x="0" y="783771"/>
            <a:ext cx="12039600" cy="1271897"/>
          </a:xfrm>
        </p:spPr>
        <p:txBody>
          <a:bodyPr>
            <a:noAutofit/>
          </a:bodyPr>
          <a:lstStyle/>
          <a:p>
            <a:pPr lvl="0" algn="r" rtl="1"/>
            <a:r>
              <a:rPr lang="ar-DZ" altLang="ko-KR" sz="1600" b="1" u="sng" dirty="0" smtClean="0"/>
              <a:t>التقديم: </a:t>
            </a:r>
            <a:r>
              <a:rPr lang="ar-DZ" sz="1400" b="1" dirty="0" smtClean="0"/>
              <a:t>يهدف </a:t>
            </a:r>
            <a:r>
              <a:rPr lang="ar-DZ" sz="1400" b="1" dirty="0"/>
              <a:t>هذا المعيار إلى بيان حكم إصدار صكوك الاســتثمار وتداولها، </a:t>
            </a:r>
            <a:r>
              <a:rPr lang="ar-DZ" sz="1400" b="1" dirty="0" smtClean="0"/>
              <a:t>وبيان أنواعها </a:t>
            </a:r>
            <a:r>
              <a:rPr lang="ar-DZ" sz="1400" b="1" dirty="0"/>
              <a:t>وخصائصها وضوابطها الشــرعية وشروط إصدارها وتداولها للتعامل بها </a:t>
            </a:r>
            <a:r>
              <a:rPr lang="ar-DZ" sz="1400" b="1" dirty="0" smtClean="0"/>
              <a:t>في</a:t>
            </a:r>
            <a:r>
              <a:rPr lang="ar-DZ" sz="1400" b="1" dirty="0"/>
              <a:t> </a:t>
            </a:r>
            <a:r>
              <a:rPr lang="ar-DZ" sz="1400" b="1" dirty="0" smtClean="0"/>
              <a:t>المؤسسات </a:t>
            </a:r>
            <a:r>
              <a:rPr lang="ar-DZ" sz="1400" b="1" dirty="0"/>
              <a:t>المالية الإسلامية </a:t>
            </a:r>
            <a:r>
              <a:rPr lang="ar-DZ" sz="1400" b="1" dirty="0" smtClean="0"/>
              <a:t>(المؤسسة</a:t>
            </a:r>
            <a:r>
              <a:rPr lang="ar-DZ" sz="1400" b="1" dirty="0"/>
              <a:t>، </a:t>
            </a:r>
            <a:r>
              <a:rPr lang="ar-DZ" sz="1400" b="1" dirty="0" smtClean="0"/>
              <a:t>المؤسسات), </a:t>
            </a:r>
          </a:p>
          <a:p>
            <a:pPr lvl="0" algn="just" rtl="1"/>
            <a:r>
              <a:rPr lang="ar-DZ" sz="1600" b="1" u="sng" dirty="0" smtClean="0"/>
              <a:t>نطاق المعيار: </a:t>
            </a:r>
            <a:r>
              <a:rPr lang="ar-DZ" sz="1400" b="1" dirty="0" smtClean="0"/>
              <a:t>يتناول هذا المعيار صكوك الاستثمار، ويشمل ذلك صكوك ملكية الموجودات المؤجرة</a:t>
            </a:r>
            <a:r>
              <a:rPr lang="ar-DZ" sz="1400" b="1" dirty="0"/>
              <a:t>، وملكيــة المنافــع وملكية الخدمات والمرابحة والســلم </a:t>
            </a:r>
            <a:r>
              <a:rPr lang="ar-DZ" sz="1400" b="1" dirty="0" smtClean="0"/>
              <a:t>والاســتصناع والمضاربة </a:t>
            </a:r>
            <a:r>
              <a:rPr lang="ar-DZ" sz="1400" b="1" dirty="0"/>
              <a:t>والمشــاركة والوكالة في الاســتثمار والمزارعة والمساقاة </a:t>
            </a:r>
            <a:r>
              <a:rPr lang="ar-DZ" sz="1400" b="1" dirty="0" smtClean="0"/>
              <a:t>والمغارسة، ولا </a:t>
            </a:r>
            <a:r>
              <a:rPr lang="ar-DZ" sz="1400" b="1" dirty="0"/>
              <a:t>يتناول هذا المعيار أسهم الشركات المساهمة لأنها ضمن معيار الشركة، </a:t>
            </a:r>
            <a:r>
              <a:rPr lang="ar-DZ" sz="1400" b="1" dirty="0" smtClean="0"/>
              <a:t>الأوراق المالية</a:t>
            </a:r>
            <a:r>
              <a:rPr lang="ar-DZ" sz="1400" b="1" dirty="0"/>
              <a:t>، كما لا يتناول وحدات الصناديق، والمحافظ الاستثمارية </a:t>
            </a:r>
            <a:endParaRPr lang="ar-DZ" altLang="ko-KR" sz="1600" b="1" dirty="0" smtClean="0"/>
          </a:p>
        </p:txBody>
      </p:sp>
      <p:grpSp>
        <p:nvGrpSpPr>
          <p:cNvPr id="7" name="Group 6"/>
          <p:cNvGrpSpPr/>
          <p:nvPr/>
        </p:nvGrpSpPr>
        <p:grpSpPr>
          <a:xfrm>
            <a:off x="4907179" y="2612965"/>
            <a:ext cx="1200000" cy="1200000"/>
            <a:chOff x="3563888" y="1923678"/>
            <a:chExt cx="900000" cy="900000"/>
          </a:xfrm>
        </p:grpSpPr>
        <p:sp>
          <p:nvSpPr>
            <p:cNvPr id="4" name="Rectangle 3"/>
            <p:cNvSpPr/>
            <p:nvPr/>
          </p:nvSpPr>
          <p:spPr>
            <a:xfrm>
              <a:off x="3563888" y="1923678"/>
              <a:ext cx="900000" cy="9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5" name="Right Triangle 4"/>
            <p:cNvSpPr/>
            <p:nvPr/>
          </p:nvSpPr>
          <p:spPr>
            <a:xfrm rot="16200000">
              <a:off x="3647568" y="2024468"/>
              <a:ext cx="777931" cy="6480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bg1"/>
                </a:solidFill>
              </a:endParaRPr>
            </a:p>
          </p:txBody>
        </p:sp>
      </p:grpSp>
      <p:grpSp>
        <p:nvGrpSpPr>
          <p:cNvPr id="8" name="Group 7"/>
          <p:cNvGrpSpPr/>
          <p:nvPr/>
        </p:nvGrpSpPr>
        <p:grpSpPr>
          <a:xfrm rot="5400000">
            <a:off x="6168912" y="2287644"/>
            <a:ext cx="1536000" cy="1536000"/>
            <a:chOff x="3563888" y="1923678"/>
            <a:chExt cx="900000" cy="900000"/>
          </a:xfrm>
        </p:grpSpPr>
        <p:sp>
          <p:nvSpPr>
            <p:cNvPr id="9" name="Rectangle 8"/>
            <p:cNvSpPr/>
            <p:nvPr/>
          </p:nvSpPr>
          <p:spPr>
            <a:xfrm>
              <a:off x="3563888" y="1923678"/>
              <a:ext cx="900000" cy="90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dirty="0"/>
            </a:p>
          </p:txBody>
        </p:sp>
        <p:sp>
          <p:nvSpPr>
            <p:cNvPr id="10" name="Right Triangle 9"/>
            <p:cNvSpPr/>
            <p:nvPr/>
          </p:nvSpPr>
          <p:spPr>
            <a:xfrm rot="16200000">
              <a:off x="3731757" y="2089433"/>
              <a:ext cx="648000" cy="6480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bg1"/>
                </a:solidFill>
              </a:endParaRPr>
            </a:p>
          </p:txBody>
        </p:sp>
      </p:grpSp>
      <p:grpSp>
        <p:nvGrpSpPr>
          <p:cNvPr id="11" name="Group 10"/>
          <p:cNvGrpSpPr/>
          <p:nvPr/>
        </p:nvGrpSpPr>
        <p:grpSpPr>
          <a:xfrm rot="10800000">
            <a:off x="6168912" y="3973363"/>
            <a:ext cx="1096579" cy="960000"/>
            <a:chOff x="3435846" y="1923678"/>
            <a:chExt cx="1028043" cy="900000"/>
          </a:xfrm>
        </p:grpSpPr>
        <p:sp>
          <p:nvSpPr>
            <p:cNvPr id="12" name="Rectangle 11"/>
            <p:cNvSpPr/>
            <p:nvPr/>
          </p:nvSpPr>
          <p:spPr>
            <a:xfrm>
              <a:off x="3435846" y="1923678"/>
              <a:ext cx="1028043" cy="9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dirty="0"/>
            </a:p>
          </p:txBody>
        </p:sp>
        <p:sp>
          <p:nvSpPr>
            <p:cNvPr id="13" name="Right Triangle 12"/>
            <p:cNvSpPr/>
            <p:nvPr/>
          </p:nvSpPr>
          <p:spPr>
            <a:xfrm rot="16200000">
              <a:off x="3543958" y="1901633"/>
              <a:ext cx="813756" cy="857845"/>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bg1"/>
                </a:solidFill>
              </a:endParaRPr>
            </a:p>
          </p:txBody>
        </p:sp>
      </p:grpSp>
      <p:grpSp>
        <p:nvGrpSpPr>
          <p:cNvPr id="14" name="Group 13"/>
          <p:cNvGrpSpPr/>
          <p:nvPr/>
        </p:nvGrpSpPr>
        <p:grpSpPr>
          <a:xfrm rot="16200000">
            <a:off x="4677149" y="3973365"/>
            <a:ext cx="1344044" cy="1344044"/>
            <a:chOff x="3563888" y="1923678"/>
            <a:chExt cx="900000" cy="900000"/>
          </a:xfrm>
        </p:grpSpPr>
        <p:sp>
          <p:nvSpPr>
            <p:cNvPr id="15" name="Rectangle 14"/>
            <p:cNvSpPr/>
            <p:nvPr/>
          </p:nvSpPr>
          <p:spPr>
            <a:xfrm>
              <a:off x="3563888" y="1923678"/>
              <a:ext cx="900000" cy="90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dirty="0"/>
            </a:p>
          </p:txBody>
        </p:sp>
        <p:sp>
          <p:nvSpPr>
            <p:cNvPr id="16" name="Right Triangle 15"/>
            <p:cNvSpPr/>
            <p:nvPr/>
          </p:nvSpPr>
          <p:spPr>
            <a:xfrm rot="16200000">
              <a:off x="3695989" y="2053666"/>
              <a:ext cx="719535" cy="6480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bg1"/>
                </a:solidFill>
              </a:endParaRPr>
            </a:p>
          </p:txBody>
        </p:sp>
      </p:grpSp>
      <p:sp>
        <p:nvSpPr>
          <p:cNvPr id="17" name="TextBox 16"/>
          <p:cNvSpPr txBox="1"/>
          <p:nvPr/>
        </p:nvSpPr>
        <p:spPr>
          <a:xfrm>
            <a:off x="5360711" y="3026080"/>
            <a:ext cx="677565" cy="830997"/>
          </a:xfrm>
          <a:prstGeom prst="rect">
            <a:avLst/>
          </a:prstGeom>
          <a:noFill/>
        </p:spPr>
        <p:txBody>
          <a:bodyPr wrap="square" rtlCol="0">
            <a:spAutoFit/>
          </a:bodyPr>
          <a:lstStyle/>
          <a:p>
            <a:pPr algn="ctr"/>
            <a:r>
              <a:rPr lang="ar-DZ" sz="1200" b="1" dirty="0">
                <a:latin typeface="Arial" panose="020B0604020202020204" pitchFamily="34" charset="0"/>
                <a:cs typeface="Arial" panose="020B0604020202020204" pitchFamily="34" charset="0"/>
              </a:rPr>
              <a:t>تعريف صكوك الاستثمار</a:t>
            </a:r>
            <a:r>
              <a:rPr lang="ar-DZ" sz="1200" b="1" dirty="0" smtClean="0">
                <a:latin typeface="Arial" panose="020B0604020202020204" pitchFamily="34" charset="0"/>
                <a:cs typeface="Arial" panose="020B0604020202020204" pitchFamily="34" charset="0"/>
              </a:rPr>
              <a:t> </a:t>
            </a:r>
            <a:br>
              <a:rPr lang="ar-DZ" sz="1200" b="1" dirty="0" smtClean="0">
                <a:latin typeface="Arial" panose="020B0604020202020204" pitchFamily="34" charset="0"/>
                <a:cs typeface="Arial" panose="020B0604020202020204" pitchFamily="34" charset="0"/>
              </a:rPr>
            </a:br>
            <a:endParaRPr lang="ko-KR" altLang="en-US" sz="1200" b="1" dirty="0">
              <a:solidFill>
                <a:schemeClr val="accent1"/>
              </a:solidFill>
              <a:latin typeface="Arial" panose="020B0604020202020204" pitchFamily="34" charset="0"/>
              <a:cs typeface="Arial" panose="020B0604020202020204" pitchFamily="34" charset="0"/>
            </a:endParaRPr>
          </a:p>
        </p:txBody>
      </p:sp>
      <p:sp>
        <p:nvSpPr>
          <p:cNvPr id="18" name="TextBox 17"/>
          <p:cNvSpPr txBox="1"/>
          <p:nvPr/>
        </p:nvSpPr>
        <p:spPr>
          <a:xfrm>
            <a:off x="6198612" y="2978241"/>
            <a:ext cx="701456" cy="830997"/>
          </a:xfrm>
          <a:prstGeom prst="rect">
            <a:avLst/>
          </a:prstGeom>
          <a:noFill/>
        </p:spPr>
        <p:txBody>
          <a:bodyPr wrap="square" rtlCol="0">
            <a:spAutoFit/>
          </a:bodyPr>
          <a:lstStyle/>
          <a:p>
            <a:pPr algn="ctr"/>
            <a:r>
              <a:rPr lang="ar-DZ" sz="1200" b="1" dirty="0">
                <a:latin typeface="Arial" panose="020B0604020202020204" pitchFamily="34" charset="0"/>
                <a:cs typeface="Arial" panose="020B0604020202020204" pitchFamily="34" charset="0"/>
              </a:rPr>
              <a:t>خصائص صكوك الاستثمار</a:t>
            </a:r>
            <a:r>
              <a:rPr lang="ar-DZ" sz="1200" b="1" dirty="0" smtClean="0">
                <a:latin typeface="Arial" panose="020B0604020202020204" pitchFamily="34" charset="0"/>
                <a:cs typeface="Arial" panose="020B0604020202020204" pitchFamily="34" charset="0"/>
              </a:rPr>
              <a:t> </a:t>
            </a:r>
            <a:br>
              <a:rPr lang="ar-DZ" sz="1200" b="1" dirty="0" smtClean="0">
                <a:latin typeface="Arial" panose="020B0604020202020204" pitchFamily="34" charset="0"/>
                <a:cs typeface="Arial" panose="020B0604020202020204" pitchFamily="34" charset="0"/>
              </a:rPr>
            </a:br>
            <a:endParaRPr lang="ko-KR" altLang="en-US" sz="1200" b="1" dirty="0">
              <a:solidFill>
                <a:schemeClr val="accent1"/>
              </a:solidFill>
              <a:latin typeface="Arial" panose="020B0604020202020204" pitchFamily="34" charset="0"/>
              <a:cs typeface="Arial" panose="020B0604020202020204" pitchFamily="34" charset="0"/>
            </a:endParaRPr>
          </a:p>
        </p:txBody>
      </p:sp>
      <p:sp>
        <p:nvSpPr>
          <p:cNvPr id="19" name="TextBox 18"/>
          <p:cNvSpPr txBox="1"/>
          <p:nvPr/>
        </p:nvSpPr>
        <p:spPr>
          <a:xfrm>
            <a:off x="5225143" y="4099004"/>
            <a:ext cx="678837" cy="1056764"/>
          </a:xfrm>
          <a:prstGeom prst="rect">
            <a:avLst/>
          </a:prstGeom>
          <a:noFill/>
        </p:spPr>
        <p:txBody>
          <a:bodyPr wrap="square" rtlCol="0">
            <a:spAutoFit/>
          </a:bodyPr>
          <a:lstStyle/>
          <a:p>
            <a:pPr algn="ctr"/>
            <a:r>
              <a:rPr lang="ar-DZ" sz="1200" b="1" dirty="0">
                <a:latin typeface="Arial" panose="020B0604020202020204" pitchFamily="34" charset="0"/>
                <a:cs typeface="Arial" panose="020B0604020202020204" pitchFamily="34" charset="0"/>
              </a:rPr>
              <a:t>أنواع صكوك الاستثمار</a:t>
            </a:r>
            <a:r>
              <a:rPr lang="ar-DZ" sz="1200" b="1" dirty="0" smtClean="0">
                <a:latin typeface="Arial" panose="020B0604020202020204" pitchFamily="34" charset="0"/>
                <a:cs typeface="Arial" panose="020B0604020202020204" pitchFamily="34" charset="0"/>
              </a:rPr>
              <a:t> </a:t>
            </a:r>
            <a:r>
              <a:rPr lang="ar-DZ" sz="2800" dirty="0" smtClean="0"/>
              <a:t/>
            </a:r>
            <a:br>
              <a:rPr lang="ar-DZ" sz="2800" dirty="0" smtClean="0"/>
            </a:br>
            <a:endParaRPr lang="ko-KR" altLang="en-US" sz="2667" b="1" dirty="0">
              <a:solidFill>
                <a:schemeClr val="accent1"/>
              </a:solidFill>
              <a:cs typeface="Arial" pitchFamily="34" charset="0"/>
            </a:endParaRPr>
          </a:p>
        </p:txBody>
      </p:sp>
      <p:sp>
        <p:nvSpPr>
          <p:cNvPr id="20" name="TextBox 19"/>
          <p:cNvSpPr txBox="1"/>
          <p:nvPr/>
        </p:nvSpPr>
        <p:spPr>
          <a:xfrm>
            <a:off x="6184443" y="3994641"/>
            <a:ext cx="715625" cy="600164"/>
          </a:xfrm>
          <a:prstGeom prst="rect">
            <a:avLst/>
          </a:prstGeom>
          <a:noFill/>
        </p:spPr>
        <p:txBody>
          <a:bodyPr wrap="square" rtlCol="0">
            <a:spAutoFit/>
          </a:bodyPr>
          <a:lstStyle/>
          <a:p>
            <a:pPr algn="ctr"/>
            <a:r>
              <a:rPr lang="ar-DZ" sz="1100" b="1" dirty="0">
                <a:latin typeface="Arial" panose="020B0604020202020204" pitchFamily="34" charset="0"/>
                <a:cs typeface="Arial" panose="020B0604020202020204" pitchFamily="34" charset="0"/>
              </a:rPr>
              <a:t>الأحكام والضوابط الشرعية</a:t>
            </a:r>
            <a:r>
              <a:rPr lang="ar-DZ" sz="1100" b="1" dirty="0" smtClean="0">
                <a:latin typeface="Arial" panose="020B0604020202020204" pitchFamily="34" charset="0"/>
                <a:cs typeface="Arial" panose="020B0604020202020204" pitchFamily="34" charset="0"/>
              </a:rPr>
              <a:t> </a:t>
            </a:r>
            <a:endParaRPr lang="ko-KR" altLang="en-US" sz="1100" b="1" dirty="0">
              <a:solidFill>
                <a:schemeClr val="accent1"/>
              </a:solidFill>
              <a:cs typeface="Arial" pitchFamily="34" charset="0"/>
            </a:endParaRPr>
          </a:p>
        </p:txBody>
      </p:sp>
      <p:sp>
        <p:nvSpPr>
          <p:cNvPr id="27" name="TextBox 26"/>
          <p:cNvSpPr txBox="1"/>
          <p:nvPr/>
        </p:nvSpPr>
        <p:spPr>
          <a:xfrm>
            <a:off x="97971" y="2206776"/>
            <a:ext cx="4546116" cy="1169551"/>
          </a:xfrm>
          <a:prstGeom prst="rect">
            <a:avLst/>
          </a:prstGeom>
          <a:noFill/>
        </p:spPr>
        <p:txBody>
          <a:bodyPr wrap="square" rtlCol="0">
            <a:spAutoFit/>
          </a:bodyPr>
          <a:lstStyle/>
          <a:p>
            <a:pPr algn="r"/>
            <a:r>
              <a:rPr lang="ar-DZ" sz="1400" b="1" dirty="0">
                <a:latin typeface="Arial" panose="020B0604020202020204" pitchFamily="34" charset="0"/>
                <a:cs typeface="Arial" panose="020B0604020202020204" pitchFamily="34" charset="0"/>
              </a:rPr>
              <a:t>هي وثائق متســاوية القيمة تمثل ً حصصا شــائعة في ملكيــة أعيان أو منافع</a:t>
            </a:r>
            <a:br>
              <a:rPr lang="ar-DZ" sz="1400" b="1" dirty="0">
                <a:latin typeface="Arial" panose="020B0604020202020204" pitchFamily="34" charset="0"/>
                <a:cs typeface="Arial" panose="020B0604020202020204" pitchFamily="34" charset="0"/>
              </a:rPr>
            </a:br>
            <a:r>
              <a:rPr lang="ar-DZ" sz="1400" b="1" dirty="0" smtClean="0">
                <a:latin typeface="Arial" panose="020B0604020202020204" pitchFamily="34" charset="0"/>
                <a:cs typeface="Arial" panose="020B0604020202020204" pitchFamily="34" charset="0"/>
              </a:rPr>
              <a:t>أو خدمات </a:t>
            </a:r>
            <a:r>
              <a:rPr lang="ar-DZ" sz="1400" b="1" dirty="0">
                <a:latin typeface="Arial" panose="020B0604020202020204" pitchFamily="34" charset="0"/>
                <a:cs typeface="Arial" panose="020B0604020202020204" pitchFamily="34" charset="0"/>
              </a:rPr>
              <a:t>أو في موجودات مشــروع معين أو نشاط استثماري خاص، وذلك </a:t>
            </a:r>
            <a:r>
              <a:rPr lang="ar-DZ" sz="1400" b="1" dirty="0" smtClean="0">
                <a:latin typeface="Arial" panose="020B0604020202020204" pitchFamily="34" charset="0"/>
                <a:cs typeface="Arial" panose="020B0604020202020204" pitchFamily="34" charset="0"/>
              </a:rPr>
              <a:t>بعد تحصيل </a:t>
            </a:r>
            <a:r>
              <a:rPr lang="ar-DZ" sz="1400" b="1" dirty="0">
                <a:latin typeface="Arial" panose="020B0604020202020204" pitchFamily="34" charset="0"/>
                <a:cs typeface="Arial" panose="020B0604020202020204" pitchFamily="34" charset="0"/>
              </a:rPr>
              <a:t>قيمة الصكوك وقفــل باب الاكتتاب وبدء اســتخدامها فيما أصدرت </a:t>
            </a:r>
            <a:r>
              <a:rPr lang="ar-DZ" sz="1400" b="1" dirty="0" smtClean="0">
                <a:latin typeface="Arial" panose="020B0604020202020204" pitchFamily="34" charset="0"/>
                <a:cs typeface="Arial" panose="020B0604020202020204" pitchFamily="34" charset="0"/>
              </a:rPr>
              <a:t>من أجله. وتعــرف </a:t>
            </a:r>
            <a:r>
              <a:rPr lang="ar-DZ" sz="1400" b="1" dirty="0">
                <a:latin typeface="Arial" panose="020B0604020202020204" pitchFamily="34" charset="0"/>
                <a:cs typeface="Arial" panose="020B0604020202020204" pitchFamily="34" charset="0"/>
              </a:rPr>
              <a:t>هذه الصكوك في هذا المعيار بالصكوك الاســتثمارية ً تمييزا لها </a:t>
            </a:r>
            <a:r>
              <a:rPr lang="ar-DZ" sz="1400" b="1" dirty="0" smtClean="0">
                <a:latin typeface="Arial" panose="020B0604020202020204" pitchFamily="34" charset="0"/>
                <a:cs typeface="Arial" panose="020B0604020202020204" pitchFamily="34" charset="0"/>
              </a:rPr>
              <a:t>عن الأسهم </a:t>
            </a:r>
            <a:r>
              <a:rPr lang="ar-DZ" sz="1400" b="1" dirty="0">
                <a:latin typeface="Arial" panose="020B0604020202020204" pitchFamily="34" charset="0"/>
                <a:cs typeface="Arial" panose="020B0604020202020204" pitchFamily="34" charset="0"/>
              </a:rPr>
              <a:t>وسندات القرض</a:t>
            </a:r>
            <a:r>
              <a:rPr lang="ar-DZ" sz="1400" b="1" dirty="0" smtClean="0">
                <a:latin typeface="Arial" panose="020B0604020202020204" pitchFamily="34" charset="0"/>
                <a:cs typeface="Arial" panose="020B0604020202020204" pitchFamily="34" charset="0"/>
              </a:rPr>
              <a:t> </a:t>
            </a:r>
            <a:endParaRPr lang="ko-KR" altLang="en-US"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0" name="TextBox 29"/>
          <p:cNvSpPr txBox="1"/>
          <p:nvPr/>
        </p:nvSpPr>
        <p:spPr>
          <a:xfrm>
            <a:off x="73387" y="3586837"/>
            <a:ext cx="4400118" cy="1415772"/>
          </a:xfrm>
          <a:prstGeom prst="rect">
            <a:avLst/>
          </a:prstGeom>
          <a:noFill/>
        </p:spPr>
        <p:txBody>
          <a:bodyPr wrap="square" rtlCol="0">
            <a:spAutoFit/>
          </a:bodyPr>
          <a:lstStyle/>
          <a:p>
            <a:pPr algn="r" rtl="1"/>
            <a:r>
              <a:rPr lang="ar-DZ" altLang="ko-KR" sz="1600" b="1" dirty="0" smtClean="0">
                <a:cs typeface="Arial" pitchFamily="34" charset="0"/>
              </a:rPr>
              <a:t>-</a:t>
            </a:r>
            <a:r>
              <a:rPr lang="ar-DZ" altLang="ko-KR" sz="1400" b="1" dirty="0" smtClean="0">
                <a:cs typeface="Arial" pitchFamily="34" charset="0"/>
              </a:rPr>
              <a:t>صكوك ملكية الموجودات المؤجرة, </a:t>
            </a:r>
          </a:p>
          <a:p>
            <a:pPr algn="r" rtl="1"/>
            <a:r>
              <a:rPr lang="ar-DZ" altLang="ko-KR" sz="1400" b="1" dirty="0" smtClean="0">
                <a:cs typeface="Arial" pitchFamily="34" charset="0"/>
              </a:rPr>
              <a:t>- صكوك ملكية المنافع (الأعيان الموجودة، الأعيان الموصوفة في الذمة، الخدمات من طرف معين، الخدمات من طرف موصوف في الذمة),</a:t>
            </a:r>
          </a:p>
          <a:p>
            <a:pPr algn="r" rtl="1"/>
            <a:r>
              <a:rPr lang="ar-DZ" altLang="ko-KR" sz="1400" b="1" dirty="0" smtClean="0">
                <a:cs typeface="Arial" pitchFamily="34" charset="0"/>
              </a:rPr>
              <a:t>-صكوك السلم، - صكوك الاستصناع, - صكوك المرابحة,</a:t>
            </a:r>
          </a:p>
          <a:p>
            <a:pPr algn="r" rtl="1"/>
            <a:r>
              <a:rPr lang="ar-DZ" altLang="ko-KR" sz="1400" b="1" dirty="0" smtClean="0">
                <a:cs typeface="Arial" pitchFamily="34" charset="0"/>
              </a:rPr>
              <a:t>- صكوك المشاركة (صكوك الشركة، صكوك المضاربة، صكوك الوكالة بالاستثمار), - صكوك المزارعة، - صكوك المساقاة,- صكوك المغارسة,</a:t>
            </a:r>
            <a:endParaRPr lang="ko-KR" altLang="en-US" sz="1400" b="1" dirty="0">
              <a:cs typeface="Arial" pitchFamily="34" charset="0"/>
            </a:endParaRPr>
          </a:p>
        </p:txBody>
      </p:sp>
      <p:sp>
        <p:nvSpPr>
          <p:cNvPr id="33" name="TextBox 32"/>
          <p:cNvSpPr txBox="1"/>
          <p:nvPr/>
        </p:nvSpPr>
        <p:spPr>
          <a:xfrm>
            <a:off x="7734612" y="2354027"/>
            <a:ext cx="4425355" cy="1077218"/>
          </a:xfrm>
          <a:prstGeom prst="rect">
            <a:avLst/>
          </a:prstGeom>
          <a:noFill/>
        </p:spPr>
        <p:txBody>
          <a:bodyPr wrap="square" rtlCol="0">
            <a:spAutoFit/>
          </a:bodyPr>
          <a:lstStyle/>
          <a:p>
            <a:pPr algn="r" rtl="1"/>
            <a:r>
              <a:rPr lang="ar-DZ" sz="1600" dirty="0" smtClean="0"/>
              <a:t>-</a:t>
            </a:r>
            <a:r>
              <a:rPr lang="ar-DZ" sz="1200" b="1" dirty="0" smtClean="0">
                <a:latin typeface="Arial" panose="020B0604020202020204" pitchFamily="34" charset="0"/>
                <a:cs typeface="Arial" panose="020B0604020202020204" pitchFamily="34" charset="0"/>
              </a:rPr>
              <a:t>أنها </a:t>
            </a:r>
            <a:r>
              <a:rPr lang="ar-DZ" sz="1200" b="1" dirty="0">
                <a:latin typeface="Arial" panose="020B0604020202020204" pitchFamily="34" charset="0"/>
                <a:cs typeface="Arial" panose="020B0604020202020204" pitchFamily="34" charset="0"/>
              </a:rPr>
              <a:t>وثيقة تصدر باسم مالكها أو لحاملها، بفئات متساوية القيمة </a:t>
            </a:r>
            <a:r>
              <a:rPr lang="ar-DZ" sz="1200" b="1" dirty="0" smtClean="0">
                <a:latin typeface="Arial" panose="020B0604020202020204" pitchFamily="34" charset="0"/>
                <a:cs typeface="Arial" panose="020B0604020202020204" pitchFamily="34" charset="0"/>
              </a:rPr>
              <a:t>لإثبات حق </a:t>
            </a:r>
            <a:r>
              <a:rPr lang="ar-DZ" sz="1200" b="1" dirty="0">
                <a:latin typeface="Arial" panose="020B0604020202020204" pitchFamily="34" charset="0"/>
                <a:cs typeface="Arial" panose="020B0604020202020204" pitchFamily="34" charset="0"/>
              </a:rPr>
              <a:t>مالكها فيما تمثله من حقوق والتزامات </a:t>
            </a:r>
            <a:r>
              <a:rPr lang="ar-DZ" sz="1200" b="1" dirty="0" smtClean="0">
                <a:latin typeface="Arial" panose="020B0604020202020204" pitchFamily="34" charset="0"/>
                <a:cs typeface="Arial" panose="020B0604020202020204" pitchFamily="34" charset="0"/>
              </a:rPr>
              <a:t>مالية,</a:t>
            </a:r>
            <a:r>
              <a:rPr lang="ar-DZ" sz="1200" dirty="0" smtClean="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تمثل حصة شائعة في ملكية </a:t>
            </a:r>
            <a:r>
              <a:rPr lang="ar-DZ" sz="1200" b="1" dirty="0" smtClean="0">
                <a:latin typeface="Arial" panose="020B0604020202020204" pitchFamily="34" charset="0"/>
                <a:cs typeface="Arial" panose="020B0604020202020204" pitchFamily="34" charset="0"/>
              </a:rPr>
              <a:t>موجودات مخصصة </a:t>
            </a:r>
            <a:r>
              <a:rPr lang="ar-DZ" sz="1200" b="1" dirty="0">
                <a:latin typeface="Arial" panose="020B0604020202020204" pitchFamily="34" charset="0"/>
                <a:cs typeface="Arial" panose="020B0604020202020204" pitchFamily="34" charset="0"/>
              </a:rPr>
              <a:t>للاستثمار</a:t>
            </a:r>
            <a:r>
              <a:rPr lang="ar-DZ" sz="1200" b="1" dirty="0" smtClean="0">
                <a:latin typeface="Arial" panose="020B0604020202020204" pitchFamily="34" charset="0"/>
                <a:cs typeface="Arial" panose="020B0604020202020204" pitchFamily="34" charset="0"/>
              </a:rPr>
              <a:t> ،</a:t>
            </a:r>
            <a:r>
              <a:rPr lang="ar-DZ" sz="1200" dirty="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تصدر على أســاس عقد شرعي، بضوابط شــرعية تتظم </a:t>
            </a:r>
            <a:r>
              <a:rPr lang="ar-DZ" sz="1200" b="1" dirty="0" smtClean="0">
                <a:latin typeface="Arial" panose="020B0604020202020204" pitchFamily="34" charset="0"/>
                <a:cs typeface="Arial" panose="020B0604020202020204" pitchFamily="34" charset="0"/>
              </a:rPr>
              <a:t>إصدارها وتداولها</a:t>
            </a:r>
          </a:p>
          <a:p>
            <a:pPr algn="r" rtl="1"/>
            <a:r>
              <a:rPr lang="ar-DZ" sz="1200" b="1" dirty="0" smtClean="0">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 أن تداولها يخضع لشروط تداول ما </a:t>
            </a:r>
            <a:r>
              <a:rPr lang="ar-DZ" sz="1200" b="1" dirty="0" smtClean="0">
                <a:latin typeface="Arial" panose="020B0604020202020204" pitchFamily="34" charset="0"/>
                <a:cs typeface="Arial" panose="020B0604020202020204" pitchFamily="34" charset="0"/>
              </a:rPr>
              <a:t>تمثله,</a:t>
            </a:r>
            <a:r>
              <a:rPr lang="ar-DZ" sz="1200" dirty="0">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مالكيها يشاركون في غنمها حسب الاتفاق المبين في نشرة الإصدار, </a:t>
            </a:r>
            <a:endParaRPr lang="ko-KR" altLang="en-US" sz="1200"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34" name="Group 33"/>
          <p:cNvGrpSpPr/>
          <p:nvPr/>
        </p:nvGrpSpPr>
        <p:grpSpPr>
          <a:xfrm>
            <a:off x="8165780" y="3973363"/>
            <a:ext cx="3385977" cy="1384996"/>
            <a:chOff x="803640" y="3383095"/>
            <a:chExt cx="2059657" cy="570877"/>
          </a:xfrm>
        </p:grpSpPr>
        <p:sp>
          <p:nvSpPr>
            <p:cNvPr id="35" name="TextBox 34"/>
            <p:cNvSpPr txBox="1"/>
            <p:nvPr/>
          </p:nvSpPr>
          <p:spPr>
            <a:xfrm>
              <a:off x="803640" y="3579862"/>
              <a:ext cx="2059657" cy="253916"/>
            </a:xfrm>
            <a:prstGeom prst="rect">
              <a:avLst/>
            </a:prstGeom>
            <a:noFill/>
          </p:spPr>
          <p:txBody>
            <a:bodyPr wrap="square" rtlCol="0">
              <a:spAutoFit/>
            </a:bodyPr>
            <a:lstStyle/>
            <a:p>
              <a:r>
                <a:rPr lang="en-US" altLang="ko-KR" sz="1600" dirty="0" smtClean="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36" name="TextBox 35"/>
            <p:cNvSpPr txBox="1"/>
            <p:nvPr/>
          </p:nvSpPr>
          <p:spPr>
            <a:xfrm>
              <a:off x="803640" y="3383095"/>
              <a:ext cx="2059657" cy="570877"/>
            </a:xfrm>
            <a:prstGeom prst="rect">
              <a:avLst/>
            </a:prstGeom>
            <a:noFill/>
          </p:spPr>
          <p:txBody>
            <a:bodyPr wrap="square" rtlCol="0">
              <a:spAutoFit/>
            </a:bodyPr>
            <a:lstStyle/>
            <a:p>
              <a:pPr marL="285750" indent="-285750" algn="r" rtl="1">
                <a:buFontTx/>
                <a:buChar char="-"/>
              </a:pPr>
              <a:r>
                <a:rPr lang="ar-DZ" sz="1400" b="1" dirty="0" smtClean="0">
                  <a:latin typeface="Arial" panose="020B0604020202020204" pitchFamily="34" charset="0"/>
                  <a:cs typeface="Arial" panose="020B0604020202020204" pitchFamily="34" charset="0"/>
                </a:rPr>
                <a:t>إصدار </a:t>
              </a:r>
              <a:r>
                <a:rPr lang="ar-DZ" sz="1400" b="1" dirty="0">
                  <a:latin typeface="Arial" panose="020B0604020202020204" pitchFamily="34" charset="0"/>
                  <a:cs typeface="Arial" panose="020B0604020202020204" pitchFamily="34" charset="0"/>
                </a:rPr>
                <a:t>الصكوك </a:t>
              </a:r>
              <a:r>
                <a:rPr lang="ar-DZ" sz="1400" b="1" dirty="0" smtClean="0">
                  <a:latin typeface="Arial" panose="020B0604020202020204" pitchFamily="34" charset="0"/>
                  <a:cs typeface="Arial" panose="020B0604020202020204" pitchFamily="34" charset="0"/>
                </a:rPr>
                <a:t>الاستثمارية,</a:t>
              </a:r>
            </a:p>
            <a:p>
              <a:pPr marL="285750" indent="-285750" algn="r" rtl="1">
                <a:buFontTx/>
                <a:buChar char="-"/>
              </a:pPr>
              <a:r>
                <a:rPr lang="ar-DZ" sz="1400" b="1" dirty="0">
                  <a:latin typeface="Arial" panose="020B0604020202020204" pitchFamily="34" charset="0"/>
                  <a:cs typeface="Arial" panose="020B0604020202020204" pitchFamily="34" charset="0"/>
                </a:rPr>
                <a:t>تداول الصكوك </a:t>
              </a:r>
              <a:r>
                <a:rPr lang="ar-DZ" sz="1400" b="1" dirty="0" smtClean="0">
                  <a:latin typeface="Arial" panose="020B0604020202020204" pitchFamily="34" charset="0"/>
                  <a:cs typeface="Arial" panose="020B0604020202020204" pitchFamily="34" charset="0"/>
                </a:rPr>
                <a:t>واستردادها</a:t>
              </a:r>
              <a:br>
                <a:rPr lang="ar-DZ" sz="1400" b="1" dirty="0" smtClean="0">
                  <a:latin typeface="Arial" panose="020B0604020202020204" pitchFamily="34" charset="0"/>
                  <a:cs typeface="Arial" panose="020B0604020202020204" pitchFamily="34" charset="0"/>
                </a:rPr>
              </a:br>
              <a:endParaRPr lang="ar-DZ" sz="1400" b="1" dirty="0" smtClean="0">
                <a:latin typeface="Arial" panose="020B0604020202020204" pitchFamily="34" charset="0"/>
                <a:cs typeface="Arial" panose="020B0604020202020204" pitchFamily="34" charset="0"/>
              </a:endParaRPr>
            </a:p>
            <a:p>
              <a:pPr marL="285750" indent="-285750" algn="r" rtl="1">
                <a:buFontTx/>
                <a:buChar char="-"/>
              </a:pPr>
              <a:r>
                <a:rPr lang="ar-DZ" sz="1400" b="1" u="sng" dirty="0" smtClean="0">
                  <a:latin typeface="Arial" panose="020B0604020202020204" pitchFamily="34" charset="0"/>
                  <a:cs typeface="Arial" panose="020B0604020202020204" pitchFamily="34" charset="0"/>
                </a:rPr>
                <a:t>تاريخ إصدار المعيار:</a:t>
              </a:r>
            </a:p>
            <a:p>
              <a:pPr algn="r" rtl="1"/>
              <a:r>
                <a:rPr lang="ar-DZ" sz="1400" b="1" dirty="0" smtClean="0">
                  <a:latin typeface="Arial" panose="020B0604020202020204" pitchFamily="34" charset="0"/>
                  <a:cs typeface="Arial" panose="020B0604020202020204" pitchFamily="34" charset="0"/>
                </a:rPr>
                <a:t>صدر هذا المعيار بتاريخ 08 ماي 2003</a:t>
              </a:r>
              <a:r>
                <a:rPr lang="ar-DZ" sz="1400" dirty="0" smtClean="0"/>
                <a:t>,</a:t>
              </a:r>
              <a:br>
                <a:rPr lang="ar-DZ" sz="1400" dirty="0" smtClean="0"/>
              </a:br>
              <a:endParaRPr lang="ko-KR" altLang="en-US" sz="1400" b="1" u="sng" dirty="0">
                <a:solidFill>
                  <a:schemeClr val="tx1">
                    <a:lumMod val="75000"/>
                    <a:lumOff val="25000"/>
                  </a:schemeClr>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54792037"/>
      </p:ext>
    </p:extLst>
  </p:cSld>
  <p:clrMapOvr>
    <a:masterClrMapping/>
  </p:clrMapOvr>
  <mc:AlternateContent xmlns:mc="http://schemas.openxmlformats.org/markup-compatibility/2006" xmlns:p14="http://schemas.microsoft.com/office/powerpoint/2010/main">
    <mc:Choice Requires="p14">
      <p:transition spd="slow" p14:dur="2000" advTm="198216"/>
    </mc:Choice>
    <mc:Fallback xmlns="">
      <p:transition spd="slow" advTm="19821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1667508" y="3036168"/>
            <a:ext cx="1872208" cy="1872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30" name="Rectangle 29"/>
          <p:cNvSpPr/>
          <p:nvPr/>
        </p:nvSpPr>
        <p:spPr>
          <a:xfrm>
            <a:off x="5135215" y="3036167"/>
            <a:ext cx="2278745" cy="26777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1" name="Rectangle 30"/>
          <p:cNvSpPr/>
          <p:nvPr/>
        </p:nvSpPr>
        <p:spPr>
          <a:xfrm>
            <a:off x="8708288" y="2844728"/>
            <a:ext cx="2473635" cy="309887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b="1" dirty="0">
              <a:latin typeface="Arial" panose="020B0604020202020204" pitchFamily="34" charset="0"/>
              <a:cs typeface="Arial" panose="020B0604020202020204" pitchFamily="34" charset="0"/>
            </a:endParaRPr>
          </a:p>
        </p:txBody>
      </p:sp>
      <p:sp>
        <p:nvSpPr>
          <p:cNvPr id="22" name="Rectangle 21"/>
          <p:cNvSpPr/>
          <p:nvPr/>
        </p:nvSpPr>
        <p:spPr>
          <a:xfrm>
            <a:off x="3395700" y="2115108"/>
            <a:ext cx="1872208" cy="18722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9" name="Rectangle 28"/>
          <p:cNvSpPr/>
          <p:nvPr/>
        </p:nvSpPr>
        <p:spPr>
          <a:xfrm>
            <a:off x="7413961" y="2115108"/>
            <a:ext cx="1321654" cy="18722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32" name="TextBox 31"/>
          <p:cNvSpPr txBox="1"/>
          <p:nvPr/>
        </p:nvSpPr>
        <p:spPr>
          <a:xfrm>
            <a:off x="1667508" y="2470700"/>
            <a:ext cx="1703512" cy="492443"/>
          </a:xfrm>
          <a:prstGeom prst="rect">
            <a:avLst/>
          </a:prstGeom>
          <a:noFill/>
        </p:spPr>
        <p:txBody>
          <a:bodyPr wrap="square" lIns="0" tIns="0" rIns="0" bIns="0" rtlCol="0">
            <a:spAutoFit/>
          </a:bodyPr>
          <a:lstStyle/>
          <a:p>
            <a:pPr algn="ctr"/>
            <a:r>
              <a:rPr lang="ar-DZ" sz="1600" b="1" dirty="0" smtClean="0">
                <a:latin typeface="Poppins Medium" charset="0"/>
                <a:ea typeface="Poppins Medium" charset="0"/>
                <a:cs typeface="Poppins Medium" charset="0"/>
              </a:rPr>
              <a:t>البديل الشرعي للسندات</a:t>
            </a:r>
          </a:p>
          <a:p>
            <a:pPr algn="ctr"/>
            <a:r>
              <a:rPr lang="ar-DZ" sz="1600" b="1" dirty="0" smtClean="0">
                <a:latin typeface="Poppins Medium" charset="0"/>
                <a:ea typeface="Poppins Medium" charset="0"/>
                <a:cs typeface="Poppins Medium" charset="0"/>
              </a:rPr>
              <a:t>وتاريخ اصدار المعيار</a:t>
            </a:r>
            <a:endParaRPr lang="en-US" sz="1600" b="1" dirty="0">
              <a:latin typeface="Poppins Medium" charset="0"/>
              <a:ea typeface="Poppins Medium" charset="0"/>
              <a:cs typeface="Poppins Medium" charset="0"/>
            </a:endParaRPr>
          </a:p>
        </p:txBody>
      </p:sp>
      <p:sp>
        <p:nvSpPr>
          <p:cNvPr id="33" name="TextBox 32"/>
          <p:cNvSpPr txBox="1"/>
          <p:nvPr/>
        </p:nvSpPr>
        <p:spPr>
          <a:xfrm>
            <a:off x="3539716" y="4268103"/>
            <a:ext cx="1559496" cy="738664"/>
          </a:xfrm>
          <a:prstGeom prst="rect">
            <a:avLst/>
          </a:prstGeom>
          <a:noFill/>
        </p:spPr>
        <p:txBody>
          <a:bodyPr wrap="square" lIns="0" tIns="0" rIns="0" bIns="0" rtlCol="0">
            <a:spAutoFit/>
          </a:bodyPr>
          <a:lstStyle/>
          <a:p>
            <a:pPr algn="ctr"/>
            <a:r>
              <a:rPr lang="ar-DZ" sz="1600" b="1" dirty="0">
                <a:latin typeface="Arial" panose="020B0604020202020204" pitchFamily="34" charset="0"/>
                <a:cs typeface="Arial" panose="020B0604020202020204" pitchFamily="34" charset="0"/>
              </a:rPr>
              <a:t>حكم إصدار </a:t>
            </a:r>
            <a:r>
              <a:rPr lang="ar-DZ" sz="1600" b="1" dirty="0" smtClean="0">
                <a:latin typeface="Arial" panose="020B0604020202020204" pitchFamily="34" charset="0"/>
                <a:cs typeface="Arial" panose="020B0604020202020204" pitchFamily="34" charset="0"/>
              </a:rPr>
              <a:t>السندات</a:t>
            </a:r>
          </a:p>
          <a:p>
            <a:pPr algn="ctr"/>
            <a:r>
              <a:rPr lang="ar-DZ" sz="1600" b="1" dirty="0" smtClean="0">
                <a:latin typeface="Arial" panose="020B0604020202020204" pitchFamily="34" charset="0"/>
                <a:cs typeface="Arial" panose="020B0604020202020204" pitchFamily="34" charset="0"/>
              </a:rPr>
              <a:t>وتداولها </a:t>
            </a:r>
            <a:br>
              <a:rPr lang="ar-DZ" sz="1600" b="1" dirty="0" smtClean="0">
                <a:latin typeface="Arial" panose="020B0604020202020204" pitchFamily="34" charset="0"/>
                <a:cs typeface="Arial" panose="020B0604020202020204" pitchFamily="34" charset="0"/>
              </a:rPr>
            </a:br>
            <a:endParaRPr lang="en-US" sz="1600" b="1" dirty="0">
              <a:latin typeface="Arial" panose="020B0604020202020204" pitchFamily="34" charset="0"/>
              <a:ea typeface="Poppins Medium" charset="0"/>
              <a:cs typeface="Arial" panose="020B0604020202020204" pitchFamily="34" charset="0"/>
            </a:endParaRPr>
          </a:p>
        </p:txBody>
      </p:sp>
      <p:sp>
        <p:nvSpPr>
          <p:cNvPr id="34" name="TextBox 33"/>
          <p:cNvSpPr txBox="1"/>
          <p:nvPr/>
        </p:nvSpPr>
        <p:spPr>
          <a:xfrm>
            <a:off x="5303912" y="2600908"/>
            <a:ext cx="1559496" cy="246221"/>
          </a:xfrm>
          <a:prstGeom prst="rect">
            <a:avLst/>
          </a:prstGeom>
          <a:noFill/>
        </p:spPr>
        <p:txBody>
          <a:bodyPr wrap="square" lIns="0" tIns="0" rIns="0" bIns="0" rtlCol="0">
            <a:spAutoFit/>
          </a:bodyPr>
          <a:lstStyle/>
          <a:p>
            <a:pPr algn="ctr"/>
            <a:r>
              <a:rPr lang="ar-DZ" sz="1600" b="1" dirty="0" smtClean="0">
                <a:latin typeface="Poppins Medium" charset="0"/>
                <a:ea typeface="Poppins Medium" charset="0"/>
                <a:cs typeface="Poppins Medium" charset="0"/>
              </a:rPr>
              <a:t>احكام تداول الأسهم</a:t>
            </a:r>
            <a:endParaRPr lang="en-US" sz="1600" b="1" dirty="0">
              <a:latin typeface="Poppins Medium" charset="0"/>
              <a:ea typeface="Poppins Medium" charset="0"/>
              <a:cs typeface="Poppins Medium" charset="0"/>
            </a:endParaRPr>
          </a:p>
        </p:txBody>
      </p:sp>
      <p:sp>
        <p:nvSpPr>
          <p:cNvPr id="35" name="TextBox 34"/>
          <p:cNvSpPr txBox="1"/>
          <p:nvPr/>
        </p:nvSpPr>
        <p:spPr>
          <a:xfrm>
            <a:off x="8962052" y="2379050"/>
            <a:ext cx="1512168" cy="246221"/>
          </a:xfrm>
          <a:prstGeom prst="rect">
            <a:avLst/>
          </a:prstGeom>
          <a:noFill/>
        </p:spPr>
        <p:txBody>
          <a:bodyPr wrap="square" lIns="0" tIns="0" rIns="0" bIns="0" rtlCol="0">
            <a:spAutoFit/>
          </a:bodyPr>
          <a:lstStyle/>
          <a:p>
            <a:pPr algn="ctr"/>
            <a:r>
              <a:rPr lang="ar-DZ" sz="1600" b="1" dirty="0" smtClean="0">
                <a:latin typeface="Poppins Medium" charset="0"/>
                <a:ea typeface="Poppins Medium" charset="0"/>
                <a:cs typeface="Poppins Medium" charset="0"/>
              </a:rPr>
              <a:t>أحكام إصدار الأسهم</a:t>
            </a:r>
            <a:endParaRPr lang="en-US" sz="1600" b="1" dirty="0">
              <a:latin typeface="Poppins Medium" charset="0"/>
              <a:ea typeface="Poppins Medium" charset="0"/>
              <a:cs typeface="Poppins Medium" charset="0"/>
            </a:endParaRPr>
          </a:p>
        </p:txBody>
      </p:sp>
      <p:sp>
        <p:nvSpPr>
          <p:cNvPr id="36" name="TextBox 35"/>
          <p:cNvSpPr txBox="1"/>
          <p:nvPr/>
        </p:nvSpPr>
        <p:spPr>
          <a:xfrm>
            <a:off x="7305040" y="4156209"/>
            <a:ext cx="1512168" cy="246221"/>
          </a:xfrm>
          <a:prstGeom prst="rect">
            <a:avLst/>
          </a:prstGeom>
          <a:noFill/>
        </p:spPr>
        <p:txBody>
          <a:bodyPr wrap="square" lIns="0" tIns="0" rIns="0" bIns="0" rtlCol="0">
            <a:spAutoFit/>
          </a:bodyPr>
          <a:lstStyle/>
          <a:p>
            <a:pPr algn="ctr"/>
            <a:r>
              <a:rPr lang="ar-DZ" sz="1600" b="1" dirty="0" smtClean="0">
                <a:latin typeface="Poppins Medium" charset="0"/>
                <a:ea typeface="Poppins Medium" charset="0"/>
                <a:cs typeface="Poppins Medium" charset="0"/>
              </a:rPr>
              <a:t>شهادة الأسهم</a:t>
            </a:r>
            <a:endParaRPr lang="en-US" sz="1600" b="1" dirty="0">
              <a:latin typeface="Poppins Medium" charset="0"/>
              <a:ea typeface="Poppins Medium" charset="0"/>
              <a:cs typeface="Poppins Medium" charset="0"/>
            </a:endParaRPr>
          </a:p>
        </p:txBody>
      </p:sp>
      <p:sp>
        <p:nvSpPr>
          <p:cNvPr id="48" name="TextBox 47"/>
          <p:cNvSpPr txBox="1"/>
          <p:nvPr/>
        </p:nvSpPr>
        <p:spPr>
          <a:xfrm>
            <a:off x="2482327" y="203847"/>
            <a:ext cx="6289293" cy="369332"/>
          </a:xfrm>
          <a:prstGeom prst="rect">
            <a:avLst/>
          </a:prstGeom>
          <a:noFill/>
        </p:spPr>
        <p:txBody>
          <a:bodyPr wrap="square" lIns="0" tIns="0" rIns="0" bIns="0" rtlCol="0">
            <a:spAutoFit/>
          </a:bodyPr>
          <a:lstStyle/>
          <a:p>
            <a:pPr algn="ctr"/>
            <a:r>
              <a:rPr lang="ar-DZ" sz="2400" b="1" dirty="0" smtClean="0">
                <a:latin typeface="Arial" panose="020B0604020202020204" pitchFamily="34" charset="0"/>
                <a:ea typeface="Poppins SemiBold" charset="0"/>
                <a:cs typeface="Arial" panose="020B0604020202020204" pitchFamily="34" charset="0"/>
              </a:rPr>
              <a:t>معيار21 </a:t>
            </a:r>
            <a:r>
              <a:rPr lang="ar-DZ" sz="2400" b="1" dirty="0">
                <a:latin typeface="Arial" panose="020B0604020202020204" pitchFamily="34" charset="0"/>
                <a:cs typeface="Arial" panose="020B0604020202020204" pitchFamily="34" charset="0"/>
              </a:rPr>
              <a:t>الأوراق المالية (الأسهم والسندات)</a:t>
            </a:r>
            <a:r>
              <a:rPr lang="ar-DZ" sz="2400" b="1" dirty="0" smtClean="0">
                <a:latin typeface="Arial" panose="020B0604020202020204" pitchFamily="34" charset="0"/>
                <a:ea typeface="Poppins SemiBold" charset="0"/>
                <a:cs typeface="Arial" panose="020B0604020202020204" pitchFamily="34" charset="0"/>
              </a:rPr>
              <a:t> </a:t>
            </a:r>
            <a:endParaRPr lang="en-US" sz="2400" b="1" dirty="0">
              <a:latin typeface="Arial" panose="020B0604020202020204" pitchFamily="34" charset="0"/>
              <a:ea typeface="Poppins SemiBold" charset="0"/>
              <a:cs typeface="Arial" panose="020B0604020202020204" pitchFamily="34" charset="0"/>
            </a:endParaRPr>
          </a:p>
        </p:txBody>
      </p:sp>
      <p:sp>
        <p:nvSpPr>
          <p:cNvPr id="49" name="TextBox 48"/>
          <p:cNvSpPr txBox="1"/>
          <p:nvPr/>
        </p:nvSpPr>
        <p:spPr>
          <a:xfrm>
            <a:off x="242020" y="838207"/>
            <a:ext cx="11658600" cy="892552"/>
          </a:xfrm>
          <a:prstGeom prst="rect">
            <a:avLst/>
          </a:prstGeom>
          <a:noFill/>
        </p:spPr>
        <p:txBody>
          <a:bodyPr wrap="square" lIns="0" tIns="0" rIns="0" bIns="0" rtlCol="0">
            <a:spAutoFit/>
          </a:bodyPr>
          <a:lstStyle/>
          <a:p>
            <a:pPr algn="r" rtl="1"/>
            <a:r>
              <a:rPr lang="ar-DZ" sz="1400" b="1" dirty="0" smtClean="0">
                <a:latin typeface="Arial" panose="020B0604020202020204" pitchFamily="34" charset="0"/>
                <a:ea typeface="Poppins Light" charset="0"/>
                <a:cs typeface="Arial" panose="020B0604020202020204" pitchFamily="34" charset="0"/>
              </a:rPr>
              <a:t>ا</a:t>
            </a:r>
            <a:r>
              <a:rPr lang="ar-DZ" sz="1600" b="1" u="sng" dirty="0" smtClean="0">
                <a:latin typeface="Arial" panose="020B0604020202020204" pitchFamily="34" charset="0"/>
                <a:ea typeface="Poppins Light" charset="0"/>
                <a:cs typeface="Arial" panose="020B0604020202020204" pitchFamily="34" charset="0"/>
              </a:rPr>
              <a:t>لتقديم </a:t>
            </a:r>
            <a:r>
              <a:rPr lang="ar-DZ" sz="1400" b="1" dirty="0" smtClean="0">
                <a:latin typeface="Arial" panose="020B0604020202020204" pitchFamily="34" charset="0"/>
                <a:ea typeface="Poppins Light" charset="0"/>
                <a:cs typeface="Arial" panose="020B0604020202020204" pitchFamily="34" charset="0"/>
              </a:rPr>
              <a:t>: </a:t>
            </a:r>
            <a:r>
              <a:rPr lang="ar-DZ" sz="1400" b="1" dirty="0">
                <a:latin typeface="Arial" panose="020B0604020202020204" pitchFamily="34" charset="0"/>
                <a:cs typeface="Arial" panose="020B0604020202020204" pitchFamily="34" charset="0"/>
              </a:rPr>
              <a:t>يهدف هذا المعيار إلى بيان أحكام أســهم الشــركات المســاهمة </a:t>
            </a:r>
            <a:r>
              <a:rPr lang="ar-DZ" sz="1400" b="1" dirty="0" smtClean="0">
                <a:latin typeface="Arial" panose="020B0604020202020204" pitchFamily="34" charset="0"/>
                <a:cs typeface="Arial" panose="020B0604020202020204" pitchFamily="34" charset="0"/>
              </a:rPr>
              <a:t>والضوابط الشرعية التي يجب أن تراعيها المؤسسات المالية الإسلامية في إصدارها وتداولها. كما </a:t>
            </a:r>
            <a:r>
              <a:rPr lang="ar-DZ" sz="1400" b="1" dirty="0">
                <a:latin typeface="Arial" panose="020B0604020202020204" pitchFamily="34" charset="0"/>
                <a:cs typeface="Arial" panose="020B0604020202020204" pitchFamily="34" charset="0"/>
              </a:rPr>
              <a:t>يهدف إلى بيان أحكام السندات التي تصدر بفائدة </a:t>
            </a:r>
            <a:r>
              <a:rPr lang="ar-DZ" sz="1400" b="1" dirty="0" smtClean="0">
                <a:latin typeface="Arial" panose="020B0604020202020204" pitchFamily="34" charset="0"/>
                <a:cs typeface="Arial" panose="020B0604020202020204" pitchFamily="34" charset="0"/>
              </a:rPr>
              <a:t>ربوية,</a:t>
            </a:r>
          </a:p>
          <a:p>
            <a:pPr algn="r" rtl="1"/>
            <a:r>
              <a:rPr lang="ar-DZ" sz="1400" b="1" u="sng" dirty="0" smtClean="0">
                <a:latin typeface="Arial" panose="020B0604020202020204" pitchFamily="34" charset="0"/>
                <a:cs typeface="Arial" panose="020B0604020202020204" pitchFamily="34" charset="0"/>
              </a:rPr>
              <a:t>نطاق المعيار: </a:t>
            </a:r>
            <a:r>
              <a:rPr lang="ar-DZ" sz="1400" b="1" dirty="0" smtClean="0">
                <a:latin typeface="Arial" panose="020B0604020202020204" pitchFamily="34" charset="0"/>
                <a:cs typeface="Arial" panose="020B0604020202020204" pitchFamily="34" charset="0"/>
              </a:rPr>
              <a:t>يتناول هذا المعيار الأسهم من حيث إصدارها وتداولها، بما في ذلك الاستثمار فيها</a:t>
            </a:r>
            <a:r>
              <a:rPr lang="ar-DZ" sz="1400" b="1" dirty="0">
                <a:latin typeface="Arial" panose="020B0604020202020204" pitchFamily="34" charset="0"/>
                <a:cs typeface="Arial" panose="020B0604020202020204" pitchFamily="34" charset="0"/>
              </a:rPr>
              <a:t>، والمتاجرة بها، وإجارتها، وإقراضها، ورهنها، والسلم فيها، وحكم إبرام </a:t>
            </a:r>
            <a:r>
              <a:rPr lang="ar-DZ" sz="1400" b="1" dirty="0" smtClean="0">
                <a:latin typeface="Arial" panose="020B0604020202020204" pitchFamily="34" charset="0"/>
                <a:cs typeface="Arial" panose="020B0604020202020204" pitchFamily="34" charset="0"/>
              </a:rPr>
              <a:t>العقود المستقبلية </a:t>
            </a:r>
            <a:r>
              <a:rPr lang="ar-DZ" sz="1400" b="1" dirty="0">
                <a:latin typeface="Arial" panose="020B0604020202020204" pitchFamily="34" charset="0"/>
                <a:cs typeface="Arial" panose="020B0604020202020204" pitchFamily="34" charset="0"/>
              </a:rPr>
              <a:t>وعقود الاختيار وعقود المبادلات </a:t>
            </a:r>
            <a:r>
              <a:rPr lang="ar-DZ" sz="1400" b="1" dirty="0" smtClean="0">
                <a:latin typeface="Arial" panose="020B0604020202020204" pitchFamily="34" charset="0"/>
                <a:cs typeface="Arial" panose="020B0604020202020204" pitchFamily="34" charset="0"/>
              </a:rPr>
              <a:t>عليها. كما يتناول هذا المعيار السندات التي تصدر بفائدة ربوية من حيث حكم إصدارها وتداولها</a:t>
            </a:r>
            <a:r>
              <a:rPr lang="ar-DZ" sz="1400" b="1" dirty="0">
                <a:latin typeface="Arial" panose="020B0604020202020204" pitchFamily="34" charset="0"/>
                <a:cs typeface="Arial" panose="020B0604020202020204" pitchFamily="34" charset="0"/>
              </a:rPr>
              <a:t>، ولا يتناول هذا المعيار صكوك الاستثمار؛ لأن لها ً معيارا </a:t>
            </a:r>
            <a:r>
              <a:rPr lang="ar-DZ" sz="1400" b="1" dirty="0" smtClean="0">
                <a:latin typeface="Arial" panose="020B0604020202020204" pitchFamily="34" charset="0"/>
                <a:cs typeface="Arial" panose="020B0604020202020204" pitchFamily="34" charset="0"/>
              </a:rPr>
              <a:t>خاصا </a:t>
            </a:r>
            <a:r>
              <a:rPr lang="ar-DZ" sz="1400" b="1" dirty="0">
                <a:latin typeface="Arial" panose="020B0604020202020204" pitchFamily="34" charset="0"/>
                <a:cs typeface="Arial" panose="020B0604020202020204" pitchFamily="34" charset="0"/>
              </a:rPr>
              <a:t>بها</a:t>
            </a:r>
            <a:r>
              <a:rPr lang="ar-DZ" sz="1400" b="1" dirty="0" smtClean="0">
                <a:latin typeface="Arial" panose="020B0604020202020204" pitchFamily="34" charset="0"/>
                <a:cs typeface="Arial" panose="020B0604020202020204" pitchFamily="34" charset="0"/>
              </a:rPr>
              <a:t> ,</a:t>
            </a:r>
            <a:endParaRPr lang="en-US" sz="1400" b="1" dirty="0">
              <a:latin typeface="Arial" panose="020B0604020202020204" pitchFamily="34" charset="0"/>
              <a:ea typeface="Poppins Light" charset="0"/>
              <a:cs typeface="Arial" panose="020B0604020202020204" pitchFamily="34" charset="0"/>
            </a:endParaRPr>
          </a:p>
        </p:txBody>
      </p:sp>
      <p:sp>
        <p:nvSpPr>
          <p:cNvPr id="2" name="ZoneTexte 1"/>
          <p:cNvSpPr txBox="1"/>
          <p:nvPr/>
        </p:nvSpPr>
        <p:spPr>
          <a:xfrm>
            <a:off x="8708289" y="2900833"/>
            <a:ext cx="2473635" cy="2831544"/>
          </a:xfrm>
          <a:prstGeom prst="rect">
            <a:avLst/>
          </a:prstGeom>
          <a:noFill/>
        </p:spPr>
        <p:txBody>
          <a:bodyPr wrap="square" rtlCol="0">
            <a:spAutoFit/>
          </a:bodyPr>
          <a:lstStyle/>
          <a:p>
            <a:pPr algn="ctr"/>
            <a:r>
              <a:rPr lang="ar-DZ" sz="1400" b="1" u="sng" dirty="0" smtClean="0">
                <a:latin typeface="Arial" panose="020B0604020202020204" pitchFamily="34" charset="0"/>
                <a:cs typeface="Arial" panose="020B0604020202020204" pitchFamily="34" charset="0"/>
              </a:rPr>
              <a:t>يجوز:</a:t>
            </a:r>
          </a:p>
          <a:p>
            <a:pPr algn="r"/>
            <a:r>
              <a:rPr lang="ar-DZ" dirty="0" smtClean="0">
                <a:latin typeface="Arial" panose="020B0604020202020204" pitchFamily="34" charset="0"/>
                <a:cs typeface="Arial" panose="020B0604020202020204" pitchFamily="34" charset="0"/>
              </a:rPr>
              <a:t>-</a:t>
            </a:r>
            <a:r>
              <a:rPr lang="ar-DZ" sz="1200" b="1" dirty="0" smtClean="0">
                <a:latin typeface="Arial" panose="020B0604020202020204" pitchFamily="34" charset="0"/>
                <a:cs typeface="Arial" panose="020B0604020202020204" pitchFamily="34" charset="0"/>
              </a:rPr>
              <a:t>إذا كان الغرض الذي أنشــئت الشركة من أجله مشــروعا,</a:t>
            </a:r>
          </a:p>
          <a:p>
            <a:pPr algn="r"/>
            <a:r>
              <a:rPr lang="ar-DZ" sz="1200" b="1" dirty="0" smtClean="0">
                <a:latin typeface="Arial" panose="020B0604020202020204" pitchFamily="34" charset="0"/>
                <a:cs typeface="Arial" panose="020B0604020202020204" pitchFamily="34" charset="0"/>
              </a:rPr>
              <a:t>-إضافة نسبة معينة إلى قيمة السهم عند الاكتتاب</a:t>
            </a:r>
          </a:p>
          <a:p>
            <a:pPr algn="r" rtl="1"/>
            <a:r>
              <a:rPr lang="ar-DZ" sz="1200" b="1" dirty="0" smtClean="0">
                <a:latin typeface="Arial" panose="020B0604020202020204" pitchFamily="34" charset="0"/>
                <a:cs typeface="Arial" panose="020B0604020202020204" pitchFamily="34" charset="0"/>
              </a:rPr>
              <a:t>-إصدار أسهم جديدة لزيادة رأس مال الشركة إذا أصدرت بالقيمة العادلة,</a:t>
            </a:r>
          </a:p>
          <a:p>
            <a:pPr algn="r" rtl="1"/>
            <a:r>
              <a:rPr lang="ar-DZ" sz="1200" b="1" dirty="0" smtClean="0">
                <a:latin typeface="Arial" panose="020B0604020202020204" pitchFamily="34" charset="0"/>
                <a:cs typeface="Arial" panose="020B0604020202020204" pitchFamily="34" charset="0"/>
              </a:rPr>
              <a:t>-ضمــان الإصدار إذا كان بدون مقابل </a:t>
            </a:r>
            <a:br>
              <a:rPr lang="ar-DZ" sz="1200" b="1" dirty="0" smtClean="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 - تقسيط قيمة السهم ,</a:t>
            </a:r>
          </a:p>
          <a:p>
            <a:pPr algn="ctr" rtl="1"/>
            <a:r>
              <a:rPr lang="ar-DZ" sz="1400" b="1" u="sng" dirty="0" smtClean="0">
                <a:latin typeface="Arial" panose="020B0604020202020204" pitchFamily="34" charset="0"/>
                <a:cs typeface="Arial" panose="020B0604020202020204" pitchFamily="34" charset="0"/>
              </a:rPr>
              <a:t>لا يجوز</a:t>
            </a:r>
          </a:p>
          <a:p>
            <a:pPr algn="r" rtl="1"/>
            <a:r>
              <a:rPr lang="ar-DZ" sz="1200" b="1" u="sng" dirty="0" smtClean="0">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إصدار أســهم ممتازة</a:t>
            </a:r>
            <a:r>
              <a:rPr lang="ar-DZ" sz="1200" b="1" dirty="0" smtClean="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ويجوز إعطاء بعض الأسهم خصائــص </a:t>
            </a:r>
            <a:r>
              <a:rPr lang="ar-DZ" sz="1200" b="1" dirty="0">
                <a:latin typeface="Arial" panose="020B0604020202020204" pitchFamily="34" charset="0"/>
                <a:cs typeface="Arial" panose="020B0604020202020204" pitchFamily="34" charset="0"/>
              </a:rPr>
              <a:t>تتعلق بالأمور الإجرائية أو </a:t>
            </a:r>
            <a:r>
              <a:rPr lang="ar-DZ" sz="1200" b="1" dirty="0" smtClean="0">
                <a:latin typeface="Arial" panose="020B0604020202020204" pitchFamily="34" charset="0"/>
                <a:cs typeface="Arial" panose="020B0604020202020204" pitchFamily="34" charset="0"/>
              </a:rPr>
              <a:t>الإداريــة, </a:t>
            </a:r>
            <a:br>
              <a:rPr lang="ar-DZ" sz="1200" b="1" dirty="0" smtClean="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-لا </a:t>
            </a:r>
            <a:r>
              <a:rPr lang="ar-DZ" sz="1200" b="1" dirty="0">
                <a:latin typeface="Arial" panose="020B0604020202020204" pitchFamily="34" charset="0"/>
                <a:cs typeface="Arial" panose="020B0604020202020204" pitchFamily="34" charset="0"/>
              </a:rPr>
              <a:t>يجــوز إصدار أســهم التمتع</a:t>
            </a:r>
            <a:r>
              <a:rPr lang="ar-DZ" sz="1200" b="1" dirty="0" smtClean="0">
                <a:latin typeface="Arial" panose="020B0604020202020204" pitchFamily="34" charset="0"/>
                <a:cs typeface="Arial" panose="020B0604020202020204" pitchFamily="34" charset="0"/>
              </a:rPr>
              <a:t> ,</a:t>
            </a:r>
            <a:endParaRPr lang="en-US" sz="1200" b="1" dirty="0">
              <a:latin typeface="Arial" panose="020B0604020202020204" pitchFamily="34" charset="0"/>
              <a:cs typeface="Arial" panose="020B0604020202020204" pitchFamily="34" charset="0"/>
            </a:endParaRPr>
          </a:p>
        </p:txBody>
      </p:sp>
      <p:sp>
        <p:nvSpPr>
          <p:cNvPr id="3" name="ZoneTexte 2"/>
          <p:cNvSpPr txBox="1"/>
          <p:nvPr/>
        </p:nvSpPr>
        <p:spPr>
          <a:xfrm>
            <a:off x="7557977" y="2379050"/>
            <a:ext cx="1150312" cy="1384995"/>
          </a:xfrm>
          <a:prstGeom prst="rect">
            <a:avLst/>
          </a:prstGeom>
          <a:noFill/>
        </p:spPr>
        <p:txBody>
          <a:bodyPr wrap="square" rtlCol="0">
            <a:spAutoFit/>
          </a:bodyPr>
          <a:lstStyle/>
          <a:p>
            <a:pPr algn="ctr" rtl="1"/>
            <a:r>
              <a:rPr lang="ar-DZ" sz="1200" b="1" dirty="0" smtClean="0">
                <a:latin typeface="Arial" panose="020B0604020202020204" pitchFamily="34" charset="0"/>
                <a:cs typeface="Arial" panose="020B0604020202020204" pitchFamily="34" charset="0"/>
              </a:rPr>
              <a:t>تعد وثيقة تثبت الملكية شرعا </a:t>
            </a:r>
          </a:p>
          <a:p>
            <a:pPr algn="ctr" rtl="1"/>
            <a:r>
              <a:rPr lang="ar-DZ" sz="1200" b="1" dirty="0" smtClean="0">
                <a:latin typeface="Arial" panose="020B0604020202020204" pitchFamily="34" charset="0"/>
                <a:cs typeface="Arial" panose="020B0604020202020204" pitchFamily="34" charset="0"/>
              </a:rPr>
              <a:t>,لحصة شائعة عليها,</a:t>
            </a:r>
          </a:p>
          <a:p>
            <a:pPr algn="ctr" rtl="1"/>
            <a:r>
              <a:rPr lang="ar-DZ" sz="1200" b="1" dirty="0" smtClean="0">
                <a:latin typeface="Arial" panose="020B0604020202020204" pitchFamily="34" charset="0"/>
                <a:cs typeface="Arial" panose="020B0604020202020204" pitchFamily="34" charset="0"/>
              </a:rPr>
              <a:t>-يجوز أن تكون باسم المالك، لحاملها</a:t>
            </a:r>
            <a:endParaRPr lang="fr-FR" sz="1200" b="1" dirty="0">
              <a:latin typeface="Arial" panose="020B0604020202020204" pitchFamily="34" charset="0"/>
              <a:cs typeface="Arial" panose="020B0604020202020204" pitchFamily="34" charset="0"/>
            </a:endParaRPr>
          </a:p>
        </p:txBody>
      </p:sp>
      <p:sp>
        <p:nvSpPr>
          <p:cNvPr id="4" name="ZoneTexte 3"/>
          <p:cNvSpPr txBox="1"/>
          <p:nvPr/>
        </p:nvSpPr>
        <p:spPr>
          <a:xfrm>
            <a:off x="5303473" y="3088748"/>
            <a:ext cx="2083161" cy="2492990"/>
          </a:xfrm>
          <a:prstGeom prst="rect">
            <a:avLst/>
          </a:prstGeom>
          <a:noFill/>
        </p:spPr>
        <p:txBody>
          <a:bodyPr wrap="square" rtlCol="0">
            <a:spAutoFit/>
          </a:bodyPr>
          <a:lstStyle/>
          <a:p>
            <a:pPr algn="just" rtl="1"/>
            <a:r>
              <a:rPr lang="ar-DZ" sz="1200" b="1" dirty="0" smtClean="0">
                <a:latin typeface="Arial" panose="020B0604020202020204" pitchFamily="34" charset="0"/>
                <a:cs typeface="Arial" panose="020B0604020202020204" pitchFamily="34" charset="0"/>
              </a:rPr>
              <a:t>-يمثل </a:t>
            </a:r>
            <a:r>
              <a:rPr lang="ar-DZ" sz="1200" b="1" dirty="0">
                <a:latin typeface="Arial" panose="020B0604020202020204" pitchFamily="34" charset="0"/>
                <a:cs typeface="Arial" panose="020B0604020202020204" pitchFamily="34" charset="0"/>
              </a:rPr>
              <a:t>السهم حصة شــائعة في رأس مال شركة </a:t>
            </a:r>
            <a:r>
              <a:rPr lang="ar-DZ" sz="1200" b="1" dirty="0" smtClean="0">
                <a:latin typeface="Arial" panose="020B0604020202020204" pitchFamily="34" charset="0"/>
                <a:cs typeface="Arial" panose="020B0604020202020204" pitchFamily="34" charset="0"/>
              </a:rPr>
              <a:t>المســاهمة وفي موجوداتها</a:t>
            </a:r>
          </a:p>
          <a:p>
            <a:pPr algn="just" rtl="1"/>
            <a:r>
              <a:rPr lang="ar-DZ" sz="1200" b="1" dirty="0" smtClean="0">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يجوز شراء أسهم الشركات المساهمة وبيعها </a:t>
            </a:r>
            <a:r>
              <a:rPr lang="ar-DZ" sz="1200" b="1" dirty="0" smtClean="0">
                <a:latin typeface="Arial" panose="020B0604020202020204" pitchFamily="34" charset="0"/>
                <a:cs typeface="Arial" panose="020B0604020202020204" pitchFamily="34" charset="0"/>
              </a:rPr>
              <a:t>حالا </a:t>
            </a:r>
            <a:r>
              <a:rPr lang="ar-DZ" sz="1200" b="1" dirty="0">
                <a:latin typeface="Arial" panose="020B0604020202020204" pitchFamily="34" charset="0"/>
                <a:cs typeface="Arial" panose="020B0604020202020204" pitchFamily="34" charset="0"/>
              </a:rPr>
              <a:t>أو </a:t>
            </a:r>
            <a:r>
              <a:rPr lang="ar-DZ" sz="1200" b="1" dirty="0" smtClean="0">
                <a:latin typeface="Arial" panose="020B0604020202020204" pitchFamily="34" charset="0"/>
                <a:cs typeface="Arial" panose="020B0604020202020204" pitchFamily="34" charset="0"/>
              </a:rPr>
              <a:t>آجلا، استثمارا أو متاجرة (إذا كان نشاط الشركة مباحا),</a:t>
            </a:r>
          </a:p>
          <a:p>
            <a:pPr algn="just" rtl="1"/>
            <a:r>
              <a:rPr lang="ar-DZ" sz="1200" b="1" dirty="0" smtClean="0">
                <a:latin typeface="Arial" panose="020B0604020202020204" pitchFamily="34" charset="0"/>
                <a:cs typeface="Arial" panose="020B0604020202020204" pitchFamily="34" charset="0"/>
              </a:rPr>
              <a:t>-يجوز </a:t>
            </a:r>
            <a:r>
              <a:rPr lang="ar-DZ" sz="1200" b="1" dirty="0">
                <a:latin typeface="Arial" panose="020B0604020202020204" pitchFamily="34" charset="0"/>
                <a:cs typeface="Arial" panose="020B0604020202020204" pitchFamily="34" charset="0"/>
              </a:rPr>
              <a:t>الإســهام أو </a:t>
            </a:r>
            <a:r>
              <a:rPr lang="ar-DZ" sz="1200" b="1" dirty="0" smtClean="0">
                <a:latin typeface="Arial" panose="020B0604020202020204" pitchFamily="34" charset="0"/>
                <a:cs typeface="Arial" panose="020B0604020202020204" pitchFamily="34" charset="0"/>
              </a:rPr>
              <a:t>التعامل لأجل  تحويل المؤسسة للشريعة لمن يقدر عليه,</a:t>
            </a:r>
            <a:r>
              <a:rPr lang="ar-DZ" sz="1200" dirty="0" smtClean="0">
                <a:latin typeface="Arial" panose="020B0604020202020204" pitchFamily="34" charset="0"/>
                <a:cs typeface="Arial" panose="020B0604020202020204" pitchFamily="34" charset="0"/>
              </a:rPr>
              <a:t>,</a:t>
            </a:r>
            <a:endParaRPr lang="ar-DZ" sz="1200" b="1" dirty="0" smtClean="0">
              <a:latin typeface="Arial" panose="020B0604020202020204" pitchFamily="34" charset="0"/>
              <a:cs typeface="Arial" panose="020B0604020202020204" pitchFamily="34" charset="0"/>
            </a:endParaRPr>
          </a:p>
          <a:p>
            <a:pPr algn="just" rtl="1"/>
            <a:r>
              <a:rPr lang="ar-DZ" sz="1200" b="1" dirty="0" smtClean="0">
                <a:latin typeface="Arial" panose="020B0604020202020204" pitchFamily="34" charset="0"/>
                <a:cs typeface="Arial" panose="020B0604020202020204" pitchFamily="34" charset="0"/>
              </a:rPr>
              <a:t>-الأصل حرمة المساهمة في شركة أصل نشاطها حلال، لكن تتعامل بالربا (هناك شروط)</a:t>
            </a:r>
          </a:p>
          <a:p>
            <a:pPr algn="just" rtl="1"/>
            <a:r>
              <a:rPr lang="ar-DZ" sz="1200" b="1" dirty="0" smtClean="0">
                <a:latin typeface="Arial" panose="020B0604020202020204" pitchFamily="34" charset="0"/>
                <a:cs typeface="Arial" panose="020B0604020202020204" pitchFamily="34" charset="0"/>
              </a:rPr>
              <a:t>وهناك أحكام أخرى عديدة لتداول الأسهم,</a:t>
            </a:r>
          </a:p>
        </p:txBody>
      </p:sp>
      <p:sp>
        <p:nvSpPr>
          <p:cNvPr id="5" name="ZoneTexte 4"/>
          <p:cNvSpPr txBox="1"/>
          <p:nvPr/>
        </p:nvSpPr>
        <p:spPr>
          <a:xfrm>
            <a:off x="3515036" y="2230633"/>
            <a:ext cx="1620178" cy="1600438"/>
          </a:xfrm>
          <a:prstGeom prst="rect">
            <a:avLst/>
          </a:prstGeom>
          <a:noFill/>
        </p:spPr>
        <p:txBody>
          <a:bodyPr wrap="square" rtlCol="0">
            <a:spAutoFit/>
          </a:bodyPr>
          <a:lstStyle/>
          <a:p>
            <a:pPr algn="just"/>
            <a:r>
              <a:rPr lang="ar-DZ" sz="1400" b="1" dirty="0" smtClean="0">
                <a:latin typeface="Arial" panose="020B0604020202020204" pitchFamily="34" charset="0"/>
                <a:cs typeface="Arial" panose="020B0604020202020204" pitchFamily="34" charset="0"/>
              </a:rPr>
              <a:t>-يحرم </a:t>
            </a:r>
            <a:r>
              <a:rPr lang="ar-DZ" sz="1400" b="1" dirty="0">
                <a:latin typeface="Arial" panose="020B0604020202020204" pitchFamily="34" charset="0"/>
                <a:cs typeface="Arial" panose="020B0604020202020204" pitchFamily="34" charset="0"/>
              </a:rPr>
              <a:t>إصــدار جميع أنواع الســندات </a:t>
            </a:r>
            <a:r>
              <a:rPr lang="ar-DZ" sz="1400" b="1" dirty="0" smtClean="0">
                <a:latin typeface="Arial" panose="020B0604020202020204" pitchFamily="34" charset="0"/>
                <a:cs typeface="Arial" panose="020B0604020202020204" pitchFamily="34" charset="0"/>
              </a:rPr>
              <a:t>الربوية,</a:t>
            </a:r>
          </a:p>
          <a:p>
            <a:pPr algn="just"/>
            <a:r>
              <a:rPr lang="ar-DZ" sz="1400" b="1" dirty="0">
                <a:latin typeface="Arial" panose="020B0604020202020204" pitchFamily="34" charset="0"/>
                <a:cs typeface="Arial" panose="020B0604020202020204" pitchFamily="34" charset="0"/>
              </a:rPr>
              <a:t>-</a:t>
            </a:r>
            <a:r>
              <a:rPr lang="ar-DZ" sz="1400" b="1" dirty="0" smtClean="0">
                <a:latin typeface="Arial" panose="020B0604020202020204" pitchFamily="34" charset="0"/>
                <a:cs typeface="Arial" panose="020B0604020202020204" pitchFamily="34" charset="0"/>
              </a:rPr>
              <a:t> </a:t>
            </a:r>
            <a:r>
              <a:rPr lang="ar-DZ" sz="1400" b="1" dirty="0">
                <a:latin typeface="Arial" panose="020B0604020202020204" pitchFamily="34" charset="0"/>
                <a:cs typeface="Arial" panose="020B0604020202020204" pitchFamily="34" charset="0"/>
              </a:rPr>
              <a:t>لا يجوز تداول السندات الربوية ً بيعا ً وشراء ورهنًا وحوالة وغير ذلك</a:t>
            </a:r>
            <a:r>
              <a:rPr lang="ar-DZ" sz="1400" b="1" dirty="0" smtClean="0">
                <a:latin typeface="Arial" panose="020B0604020202020204" pitchFamily="34" charset="0"/>
                <a:cs typeface="Arial" panose="020B0604020202020204" pitchFamily="34" charset="0"/>
              </a:rPr>
              <a:t> </a:t>
            </a:r>
            <a:br>
              <a:rPr lang="ar-DZ" sz="1400" b="1" dirty="0" smtClean="0">
                <a:latin typeface="Arial" panose="020B0604020202020204" pitchFamily="34" charset="0"/>
                <a:cs typeface="Arial" panose="020B0604020202020204" pitchFamily="34" charset="0"/>
              </a:rPr>
            </a:br>
            <a:r>
              <a:rPr lang="ar-DZ" sz="1400" b="1" dirty="0" smtClean="0">
                <a:latin typeface="Arial" panose="020B0604020202020204" pitchFamily="34" charset="0"/>
                <a:cs typeface="Arial" panose="020B0604020202020204" pitchFamily="34" charset="0"/>
              </a:rPr>
              <a:t/>
            </a:r>
            <a:br>
              <a:rPr lang="ar-DZ" sz="1400" b="1" dirty="0" smtClean="0">
                <a:latin typeface="Arial" panose="020B0604020202020204" pitchFamily="34" charset="0"/>
                <a:cs typeface="Arial" panose="020B0604020202020204" pitchFamily="34" charset="0"/>
              </a:rPr>
            </a:br>
            <a:endParaRPr lang="fr-FR" sz="1400" b="1" dirty="0">
              <a:latin typeface="Arial" panose="020B0604020202020204" pitchFamily="34" charset="0"/>
              <a:cs typeface="Arial" panose="020B0604020202020204" pitchFamily="34" charset="0"/>
            </a:endParaRPr>
          </a:p>
        </p:txBody>
      </p:sp>
      <p:sp>
        <p:nvSpPr>
          <p:cNvPr id="6" name="ZoneTexte 5"/>
          <p:cNvSpPr txBox="1"/>
          <p:nvPr/>
        </p:nvSpPr>
        <p:spPr>
          <a:xfrm>
            <a:off x="1667508" y="3191606"/>
            <a:ext cx="1714834" cy="1384995"/>
          </a:xfrm>
          <a:prstGeom prst="rect">
            <a:avLst/>
          </a:prstGeom>
          <a:noFill/>
        </p:spPr>
        <p:txBody>
          <a:bodyPr wrap="square" rtlCol="0">
            <a:spAutoFit/>
          </a:bodyPr>
          <a:lstStyle/>
          <a:p>
            <a:pPr algn="r" rtl="1"/>
            <a:r>
              <a:rPr lang="ar-DZ" sz="1400" b="1" dirty="0" smtClean="0">
                <a:latin typeface="Arial" panose="020B0604020202020204" pitchFamily="34" charset="0"/>
                <a:cs typeface="Arial" panose="020B0604020202020204" pitchFamily="34" charset="0"/>
              </a:rPr>
              <a:t>البديل </a:t>
            </a:r>
            <a:r>
              <a:rPr lang="ar-DZ" sz="1400" b="1" dirty="0">
                <a:latin typeface="Arial" panose="020B0604020202020204" pitchFamily="34" charset="0"/>
                <a:cs typeface="Arial" panose="020B0604020202020204" pitchFamily="34" charset="0"/>
              </a:rPr>
              <a:t>الشرعي للسندات هو الصكوك </a:t>
            </a:r>
            <a:r>
              <a:rPr lang="ar-DZ" sz="1400" b="1" dirty="0" smtClean="0">
                <a:latin typeface="Arial" panose="020B0604020202020204" pitchFamily="34" charset="0"/>
                <a:cs typeface="Arial" panose="020B0604020202020204" pitchFamily="34" charset="0"/>
              </a:rPr>
              <a:t>الاســتثمارية,</a:t>
            </a:r>
          </a:p>
          <a:p>
            <a:pPr algn="r" rtl="1"/>
            <a:r>
              <a:rPr lang="ar-DZ" sz="1400" b="1" dirty="0" smtClean="0">
                <a:latin typeface="Arial" panose="020B0604020202020204" pitchFamily="34" charset="0"/>
                <a:cs typeface="Arial" panose="020B0604020202020204" pitchFamily="34" charset="0"/>
              </a:rPr>
              <a:t>-</a:t>
            </a:r>
            <a:r>
              <a:rPr lang="ar-DZ" sz="1400" b="1" dirty="0">
                <a:latin typeface="Arial" panose="020B0604020202020204" pitchFamily="34" charset="0"/>
                <a:cs typeface="Arial" panose="020B0604020202020204" pitchFamily="34" charset="0"/>
              </a:rPr>
              <a:t>صــدر هذا المعيار </a:t>
            </a:r>
            <a:r>
              <a:rPr lang="ar-DZ" sz="1400" b="1" dirty="0" smtClean="0">
                <a:latin typeface="Arial" panose="020B0604020202020204" pitchFamily="34" charset="0"/>
                <a:cs typeface="Arial" panose="020B0604020202020204" pitchFamily="34" charset="0"/>
              </a:rPr>
              <a:t>بتاريخ:</a:t>
            </a:r>
          </a:p>
          <a:p>
            <a:pPr algn="r" rtl="1"/>
            <a:r>
              <a:rPr lang="ar-DZ" sz="1400" b="1" dirty="0" smtClean="0">
                <a:latin typeface="Arial" panose="020B0604020202020204" pitchFamily="34" charset="0"/>
                <a:cs typeface="Arial" panose="020B0604020202020204" pitchFamily="34" charset="0"/>
              </a:rPr>
              <a:t>20 ماي 2004, </a:t>
            </a:r>
            <a:br>
              <a:rPr lang="ar-DZ" sz="1400" b="1" dirty="0" smtClean="0">
                <a:latin typeface="Arial" panose="020B0604020202020204" pitchFamily="34" charset="0"/>
                <a:cs typeface="Arial" panose="020B0604020202020204" pitchFamily="34" charset="0"/>
              </a:rPr>
            </a:br>
            <a:r>
              <a:rPr lang="ar-DZ" sz="1400" b="1" dirty="0" smtClean="0">
                <a:latin typeface="Arial" panose="020B0604020202020204" pitchFamily="34" charset="0"/>
                <a:cs typeface="Arial" panose="020B0604020202020204" pitchFamily="34" charset="0"/>
              </a:rPr>
              <a:t> </a:t>
            </a:r>
            <a:br>
              <a:rPr lang="ar-DZ" sz="1400" b="1" dirty="0" smtClean="0">
                <a:latin typeface="Arial" panose="020B0604020202020204" pitchFamily="34" charset="0"/>
                <a:cs typeface="Arial" panose="020B0604020202020204" pitchFamily="34" charset="0"/>
              </a:rPr>
            </a:br>
            <a:endParaRPr lang="fr-F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5186145"/>
      </p:ext>
    </p:extLst>
  </p:cSld>
  <p:clrMapOvr>
    <a:masterClrMapping/>
  </p:clrMapOvr>
  <p:transition advTm="191174">
    <p:push dir="u"/>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4000"/>
                                      </p:iterate>
                                      <p:childTnLst>
                                        <p:set>
                                          <p:cBhvr>
                                            <p:cTn id="6" dur="1" fill="hold">
                                              <p:stCondLst>
                                                <p:cond delay="0"/>
                                              </p:stCondLst>
                                            </p:cTn>
                                            <p:tgtEl>
                                              <p:spTgt spid="48"/>
                                            </p:tgtEl>
                                            <p:attrNameLst>
                                              <p:attrName>style.visibility</p:attrName>
                                            </p:attrNameLst>
                                          </p:cBhvr>
                                          <p:to>
                                            <p:strVal val="visible"/>
                                          </p:to>
                                        </p:set>
                                        <p:anim calcmode="lin" valueType="num">
                                          <p:cBhvr>
                                            <p:cTn id="7" dur="250" fill="hold"/>
                                            <p:tgtEl>
                                              <p:spTgt spid="48"/>
                                            </p:tgtEl>
                                            <p:attrNameLst>
                                              <p:attrName>ppt_x</p:attrName>
                                            </p:attrNameLst>
                                          </p:cBhvr>
                                          <p:tavLst>
                                            <p:tav tm="0">
                                              <p:val>
                                                <p:strVal val="#ppt_x"/>
                                              </p:val>
                                            </p:tav>
                                            <p:tav tm="50000">
                                              <p:val>
                                                <p:strVal val="#ppt_x+.1"/>
                                              </p:val>
                                            </p:tav>
                                            <p:tav tm="100000">
                                              <p:val>
                                                <p:strVal val="#ppt_x"/>
                                              </p:val>
                                            </p:tav>
                                          </p:tavLst>
                                        </p:anim>
                                        <p:anim calcmode="lin" valueType="num">
                                          <p:cBhvr>
                                            <p:cTn id="8" dur="250" fill="hold"/>
                                            <p:tgtEl>
                                              <p:spTgt spid="48"/>
                                            </p:tgtEl>
                                            <p:attrNameLst>
                                              <p:attrName>ppt_y</p:attrName>
                                            </p:attrNameLst>
                                          </p:cBhvr>
                                          <p:tavLst>
                                            <p:tav tm="0">
                                              <p:val>
                                                <p:strVal val="#ppt_y"/>
                                              </p:val>
                                            </p:tav>
                                            <p:tav tm="100000">
                                              <p:val>
                                                <p:strVal val="#ppt_y"/>
                                              </p:val>
                                            </p:tav>
                                          </p:tavLst>
                                        </p:anim>
                                        <p:anim calcmode="lin" valueType="num">
                                          <p:cBhvr>
                                            <p:cTn id="9" dur="250" fill="hold"/>
                                            <p:tgtEl>
                                              <p:spTgt spid="48"/>
                                            </p:tgtEl>
                                            <p:attrNameLst>
                                              <p:attrName>ppt_h</p:attrName>
                                            </p:attrNameLst>
                                          </p:cBhvr>
                                          <p:tavLst>
                                            <p:tav tm="0">
                                              <p:val>
                                                <p:strVal val="#ppt_h/10"/>
                                              </p:val>
                                            </p:tav>
                                            <p:tav tm="50000">
                                              <p:val>
                                                <p:strVal val="#ppt_h+.01"/>
                                              </p:val>
                                            </p:tav>
                                            <p:tav tm="100000">
                                              <p:val>
                                                <p:strVal val="#ppt_h"/>
                                              </p:val>
                                            </p:tav>
                                          </p:tavLst>
                                        </p:anim>
                                        <p:anim calcmode="lin" valueType="num">
                                          <p:cBhvr>
                                            <p:cTn id="10" dur="250" fill="hold"/>
                                            <p:tgtEl>
                                              <p:spTgt spid="4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50" tmFilter="0,0; .5, 1; 1, 1"/>
                                            <p:tgtEl>
                                              <p:spTgt spid="48"/>
                                            </p:tgtEl>
                                          </p:cBhvr>
                                        </p:animEffect>
                                      </p:childTnLst>
                                    </p:cTn>
                                  </p:par>
                                  <p:par>
                                    <p:cTn id="12" presetID="41" presetClass="entr" presetSubtype="0" fill="hold" grpId="0" nodeType="withEffect">
                                      <p:stCondLst>
                                        <p:cond delay="200"/>
                                      </p:stCondLst>
                                      <p:iterate type="lt">
                                        <p:tmPct val="4000"/>
                                      </p:iterate>
                                      <p:childTnLst>
                                        <p:set>
                                          <p:cBhvr>
                                            <p:cTn id="13" dur="1" fill="hold">
                                              <p:stCondLst>
                                                <p:cond delay="0"/>
                                              </p:stCondLst>
                                            </p:cTn>
                                            <p:tgtEl>
                                              <p:spTgt spid="49"/>
                                            </p:tgtEl>
                                            <p:attrNameLst>
                                              <p:attrName>style.visibility</p:attrName>
                                            </p:attrNameLst>
                                          </p:cBhvr>
                                          <p:to>
                                            <p:strVal val="visible"/>
                                          </p:to>
                                        </p:set>
                                        <p:anim calcmode="lin" valueType="num">
                                          <p:cBhvr>
                                            <p:cTn id="14" dur="250" fill="hold"/>
                                            <p:tgtEl>
                                              <p:spTgt spid="49"/>
                                            </p:tgtEl>
                                            <p:attrNameLst>
                                              <p:attrName>ppt_x</p:attrName>
                                            </p:attrNameLst>
                                          </p:cBhvr>
                                          <p:tavLst>
                                            <p:tav tm="0">
                                              <p:val>
                                                <p:strVal val="#ppt_x"/>
                                              </p:val>
                                            </p:tav>
                                            <p:tav tm="50000">
                                              <p:val>
                                                <p:strVal val="#ppt_x+.1"/>
                                              </p:val>
                                            </p:tav>
                                            <p:tav tm="100000">
                                              <p:val>
                                                <p:strVal val="#ppt_x"/>
                                              </p:val>
                                            </p:tav>
                                          </p:tavLst>
                                        </p:anim>
                                        <p:anim calcmode="lin" valueType="num">
                                          <p:cBhvr>
                                            <p:cTn id="15" dur="250" fill="hold"/>
                                            <p:tgtEl>
                                              <p:spTgt spid="49"/>
                                            </p:tgtEl>
                                            <p:attrNameLst>
                                              <p:attrName>ppt_y</p:attrName>
                                            </p:attrNameLst>
                                          </p:cBhvr>
                                          <p:tavLst>
                                            <p:tav tm="0">
                                              <p:val>
                                                <p:strVal val="#ppt_y"/>
                                              </p:val>
                                            </p:tav>
                                            <p:tav tm="100000">
                                              <p:val>
                                                <p:strVal val="#ppt_y"/>
                                              </p:val>
                                            </p:tav>
                                          </p:tavLst>
                                        </p:anim>
                                        <p:anim calcmode="lin" valueType="num">
                                          <p:cBhvr>
                                            <p:cTn id="16" dur="250" fill="hold"/>
                                            <p:tgtEl>
                                              <p:spTgt spid="49"/>
                                            </p:tgtEl>
                                            <p:attrNameLst>
                                              <p:attrName>ppt_h</p:attrName>
                                            </p:attrNameLst>
                                          </p:cBhvr>
                                          <p:tavLst>
                                            <p:tav tm="0">
                                              <p:val>
                                                <p:strVal val="#ppt_h/10"/>
                                              </p:val>
                                            </p:tav>
                                            <p:tav tm="50000">
                                              <p:val>
                                                <p:strVal val="#ppt_h+.01"/>
                                              </p:val>
                                            </p:tav>
                                            <p:tav tm="100000">
                                              <p:val>
                                                <p:strVal val="#ppt_h"/>
                                              </p:val>
                                            </p:tav>
                                          </p:tavLst>
                                        </p:anim>
                                        <p:anim calcmode="lin" valueType="num">
                                          <p:cBhvr>
                                            <p:cTn id="17" dur="250" fill="hold"/>
                                            <p:tgtEl>
                                              <p:spTgt spid="49"/>
                                            </p:tgtEl>
                                            <p:attrNameLst>
                                              <p:attrName>ppt_w</p:attrName>
                                            </p:attrNameLst>
                                          </p:cBhvr>
                                          <p:tavLst>
                                            <p:tav tm="0">
                                              <p:val>
                                                <p:strVal val="#ppt_w/10"/>
                                              </p:val>
                                            </p:tav>
                                            <p:tav tm="50000">
                                              <p:val>
                                                <p:strVal val="#ppt_w+.01"/>
                                              </p:val>
                                            </p:tav>
                                            <p:tav tm="100000">
                                              <p:val>
                                                <p:strVal val="#ppt_w"/>
                                              </p:val>
                                            </p:tav>
                                          </p:tavLst>
                                        </p:anim>
                                        <p:animEffect transition="in" filter="fade">
                                          <p:cBhvr>
                                            <p:cTn id="18" dur="250" tmFilter="0,0; .5, 1; 1, 1"/>
                                            <p:tgtEl>
                                              <p:spTgt spid="49"/>
                                            </p:tgtEl>
                                          </p:cBhvr>
                                        </p:animEffect>
                                      </p:childTnLst>
                                    </p:cTn>
                                  </p:par>
                                  <p:par>
                                    <p:cTn id="19" presetID="2" presetClass="entr" presetSubtype="4" fill="hold" grpId="0" nodeType="withEffect" p14:presetBounceEnd="60000">
                                      <p:stCondLst>
                                        <p:cond delay="600"/>
                                      </p:stCondLst>
                                      <p:childTnLst>
                                        <p:set>
                                          <p:cBhvr>
                                            <p:cTn id="20" dur="1" fill="hold">
                                              <p:stCondLst>
                                                <p:cond delay="0"/>
                                              </p:stCondLst>
                                            </p:cTn>
                                            <p:tgtEl>
                                              <p:spTgt spid="28"/>
                                            </p:tgtEl>
                                            <p:attrNameLst>
                                              <p:attrName>style.visibility</p:attrName>
                                            </p:attrNameLst>
                                          </p:cBhvr>
                                          <p:to>
                                            <p:strVal val="visible"/>
                                          </p:to>
                                        </p:set>
                                        <p:anim calcmode="lin" valueType="num" p14:bounceEnd="60000">
                                          <p:cBhvr additive="base">
                                            <p:cTn id="21" dur="250" fill="hold"/>
                                            <p:tgtEl>
                                              <p:spTgt spid="28"/>
                                            </p:tgtEl>
                                            <p:attrNameLst>
                                              <p:attrName>ppt_x</p:attrName>
                                            </p:attrNameLst>
                                          </p:cBhvr>
                                          <p:tavLst>
                                            <p:tav tm="0">
                                              <p:val>
                                                <p:strVal val="#ppt_x"/>
                                              </p:val>
                                            </p:tav>
                                            <p:tav tm="100000">
                                              <p:val>
                                                <p:strVal val="#ppt_x"/>
                                              </p:val>
                                            </p:tav>
                                          </p:tavLst>
                                        </p:anim>
                                        <p:anim calcmode="lin" valueType="num" p14:bounceEnd="60000">
                                          <p:cBhvr additive="base">
                                            <p:cTn id="22" dur="250" fill="hold"/>
                                            <p:tgtEl>
                                              <p:spTgt spid="28"/>
                                            </p:tgtEl>
                                            <p:attrNameLst>
                                              <p:attrName>ppt_y</p:attrName>
                                            </p:attrNameLst>
                                          </p:cBhvr>
                                          <p:tavLst>
                                            <p:tav tm="0">
                                              <p:val>
                                                <p:strVal val="1+#ppt_h/2"/>
                                              </p:val>
                                            </p:tav>
                                            <p:tav tm="100000">
                                              <p:val>
                                                <p:strVal val="#ppt_y"/>
                                              </p:val>
                                            </p:tav>
                                          </p:tavLst>
                                        </p:anim>
                                      </p:childTnLst>
                                    </p:cTn>
                                  </p:par>
                                  <p:par>
                                    <p:cTn id="23" presetID="1" presetClass="entr" presetSubtype="0" fill="hold" grpId="0" nodeType="withEffect">
                                      <p:stCondLst>
                                        <p:cond delay="800"/>
                                      </p:stCondLst>
                                      <p:childTnLst>
                                        <p:set>
                                          <p:cBhvr>
                                            <p:cTn id="24" dur="1" fill="hold">
                                              <p:stCondLst>
                                                <p:cond delay="0"/>
                                              </p:stCondLst>
                                            </p:cTn>
                                            <p:tgtEl>
                                              <p:spTgt spid="32"/>
                                            </p:tgtEl>
                                            <p:attrNameLst>
                                              <p:attrName>style.visibility</p:attrName>
                                            </p:attrNameLst>
                                          </p:cBhvr>
                                          <p:to>
                                            <p:strVal val="visible"/>
                                          </p:to>
                                        </p:set>
                                      </p:childTnLst>
                                    </p:cTn>
                                  </p:par>
                                  <p:par>
                                    <p:cTn id="25" presetID="2" presetClass="entr" presetSubtype="1" fill="hold" grpId="0" nodeType="withEffect" p14:presetBounceEnd="60000">
                                      <p:stCondLst>
                                        <p:cond delay="800"/>
                                      </p:stCondLst>
                                      <p:childTnLst>
                                        <p:set>
                                          <p:cBhvr>
                                            <p:cTn id="26" dur="1" fill="hold">
                                              <p:stCondLst>
                                                <p:cond delay="0"/>
                                              </p:stCondLst>
                                            </p:cTn>
                                            <p:tgtEl>
                                              <p:spTgt spid="22"/>
                                            </p:tgtEl>
                                            <p:attrNameLst>
                                              <p:attrName>style.visibility</p:attrName>
                                            </p:attrNameLst>
                                          </p:cBhvr>
                                          <p:to>
                                            <p:strVal val="visible"/>
                                          </p:to>
                                        </p:set>
                                        <p:anim calcmode="lin" valueType="num" p14:bounceEnd="60000">
                                          <p:cBhvr additive="base">
                                            <p:cTn id="27" dur="250" fill="hold"/>
                                            <p:tgtEl>
                                              <p:spTgt spid="22"/>
                                            </p:tgtEl>
                                            <p:attrNameLst>
                                              <p:attrName>ppt_x</p:attrName>
                                            </p:attrNameLst>
                                          </p:cBhvr>
                                          <p:tavLst>
                                            <p:tav tm="0">
                                              <p:val>
                                                <p:strVal val="#ppt_x"/>
                                              </p:val>
                                            </p:tav>
                                            <p:tav tm="100000">
                                              <p:val>
                                                <p:strVal val="#ppt_x"/>
                                              </p:val>
                                            </p:tav>
                                          </p:tavLst>
                                        </p:anim>
                                        <p:anim calcmode="lin" valueType="num" p14:bounceEnd="60000">
                                          <p:cBhvr additive="base">
                                            <p:cTn id="28" dur="250" fill="hold"/>
                                            <p:tgtEl>
                                              <p:spTgt spid="22"/>
                                            </p:tgtEl>
                                            <p:attrNameLst>
                                              <p:attrName>ppt_y</p:attrName>
                                            </p:attrNameLst>
                                          </p:cBhvr>
                                          <p:tavLst>
                                            <p:tav tm="0">
                                              <p:val>
                                                <p:strVal val="0-#ppt_h/2"/>
                                              </p:val>
                                            </p:tav>
                                            <p:tav tm="100000">
                                              <p:val>
                                                <p:strVal val="#ppt_y"/>
                                              </p:val>
                                            </p:tav>
                                          </p:tavLst>
                                        </p:anim>
                                      </p:childTnLst>
                                    </p:cTn>
                                  </p:par>
                                  <p:par>
                                    <p:cTn id="29" presetID="1" presetClass="entr" presetSubtype="0" fill="hold" grpId="0" nodeType="withEffect">
                                      <p:stCondLst>
                                        <p:cond delay="1000"/>
                                      </p:stCondLst>
                                      <p:childTnLst>
                                        <p:set>
                                          <p:cBhvr>
                                            <p:cTn id="30" dur="1" fill="hold">
                                              <p:stCondLst>
                                                <p:cond delay="0"/>
                                              </p:stCondLst>
                                            </p:cTn>
                                            <p:tgtEl>
                                              <p:spTgt spid="33"/>
                                            </p:tgtEl>
                                            <p:attrNameLst>
                                              <p:attrName>style.visibility</p:attrName>
                                            </p:attrNameLst>
                                          </p:cBhvr>
                                          <p:to>
                                            <p:strVal val="visible"/>
                                          </p:to>
                                        </p:set>
                                      </p:childTnLst>
                                    </p:cTn>
                                  </p:par>
                                  <p:par>
                                    <p:cTn id="31" presetID="2" presetClass="entr" presetSubtype="4" fill="hold" grpId="0" nodeType="withEffect" p14:presetBounceEnd="60000">
                                      <p:stCondLst>
                                        <p:cond delay="1000"/>
                                      </p:stCondLst>
                                      <p:childTnLst>
                                        <p:set>
                                          <p:cBhvr>
                                            <p:cTn id="32" dur="1" fill="hold">
                                              <p:stCondLst>
                                                <p:cond delay="0"/>
                                              </p:stCondLst>
                                            </p:cTn>
                                            <p:tgtEl>
                                              <p:spTgt spid="30"/>
                                            </p:tgtEl>
                                            <p:attrNameLst>
                                              <p:attrName>style.visibility</p:attrName>
                                            </p:attrNameLst>
                                          </p:cBhvr>
                                          <p:to>
                                            <p:strVal val="visible"/>
                                          </p:to>
                                        </p:set>
                                        <p:anim calcmode="lin" valueType="num" p14:bounceEnd="60000">
                                          <p:cBhvr additive="base">
                                            <p:cTn id="33" dur="250" fill="hold"/>
                                            <p:tgtEl>
                                              <p:spTgt spid="30"/>
                                            </p:tgtEl>
                                            <p:attrNameLst>
                                              <p:attrName>ppt_x</p:attrName>
                                            </p:attrNameLst>
                                          </p:cBhvr>
                                          <p:tavLst>
                                            <p:tav tm="0">
                                              <p:val>
                                                <p:strVal val="#ppt_x"/>
                                              </p:val>
                                            </p:tav>
                                            <p:tav tm="100000">
                                              <p:val>
                                                <p:strVal val="#ppt_x"/>
                                              </p:val>
                                            </p:tav>
                                          </p:tavLst>
                                        </p:anim>
                                        <p:anim calcmode="lin" valueType="num" p14:bounceEnd="60000">
                                          <p:cBhvr additive="base">
                                            <p:cTn id="34" dur="250" fill="hold"/>
                                            <p:tgtEl>
                                              <p:spTgt spid="30"/>
                                            </p:tgtEl>
                                            <p:attrNameLst>
                                              <p:attrName>ppt_y</p:attrName>
                                            </p:attrNameLst>
                                          </p:cBhvr>
                                          <p:tavLst>
                                            <p:tav tm="0">
                                              <p:val>
                                                <p:strVal val="1+#ppt_h/2"/>
                                              </p:val>
                                            </p:tav>
                                            <p:tav tm="100000">
                                              <p:val>
                                                <p:strVal val="#ppt_y"/>
                                              </p:val>
                                            </p:tav>
                                          </p:tavLst>
                                        </p:anim>
                                      </p:childTnLst>
                                    </p:cTn>
                                  </p:par>
                                  <p:par>
                                    <p:cTn id="35" presetID="1" presetClass="entr" presetSubtype="0" fill="hold" grpId="0" nodeType="withEffect">
                                      <p:stCondLst>
                                        <p:cond delay="1200"/>
                                      </p:stCondLst>
                                      <p:childTnLst>
                                        <p:set>
                                          <p:cBhvr>
                                            <p:cTn id="36" dur="1" fill="hold">
                                              <p:stCondLst>
                                                <p:cond delay="0"/>
                                              </p:stCondLst>
                                            </p:cTn>
                                            <p:tgtEl>
                                              <p:spTgt spid="34"/>
                                            </p:tgtEl>
                                            <p:attrNameLst>
                                              <p:attrName>style.visibility</p:attrName>
                                            </p:attrNameLst>
                                          </p:cBhvr>
                                          <p:to>
                                            <p:strVal val="visible"/>
                                          </p:to>
                                        </p:set>
                                      </p:childTnLst>
                                    </p:cTn>
                                  </p:par>
                                  <p:par>
                                    <p:cTn id="37" presetID="2" presetClass="entr" presetSubtype="1" fill="hold" grpId="0" nodeType="withEffect" p14:presetBounceEnd="60000">
                                      <p:stCondLst>
                                        <p:cond delay="1200"/>
                                      </p:stCondLst>
                                      <p:childTnLst>
                                        <p:set>
                                          <p:cBhvr>
                                            <p:cTn id="38" dur="1" fill="hold">
                                              <p:stCondLst>
                                                <p:cond delay="0"/>
                                              </p:stCondLst>
                                            </p:cTn>
                                            <p:tgtEl>
                                              <p:spTgt spid="29"/>
                                            </p:tgtEl>
                                            <p:attrNameLst>
                                              <p:attrName>style.visibility</p:attrName>
                                            </p:attrNameLst>
                                          </p:cBhvr>
                                          <p:to>
                                            <p:strVal val="visible"/>
                                          </p:to>
                                        </p:set>
                                        <p:anim calcmode="lin" valueType="num" p14:bounceEnd="60000">
                                          <p:cBhvr additive="base">
                                            <p:cTn id="39" dur="250" fill="hold"/>
                                            <p:tgtEl>
                                              <p:spTgt spid="29"/>
                                            </p:tgtEl>
                                            <p:attrNameLst>
                                              <p:attrName>ppt_x</p:attrName>
                                            </p:attrNameLst>
                                          </p:cBhvr>
                                          <p:tavLst>
                                            <p:tav tm="0">
                                              <p:val>
                                                <p:strVal val="#ppt_x"/>
                                              </p:val>
                                            </p:tav>
                                            <p:tav tm="100000">
                                              <p:val>
                                                <p:strVal val="#ppt_x"/>
                                              </p:val>
                                            </p:tav>
                                          </p:tavLst>
                                        </p:anim>
                                        <p:anim calcmode="lin" valueType="num" p14:bounceEnd="60000">
                                          <p:cBhvr additive="base">
                                            <p:cTn id="40" dur="250" fill="hold"/>
                                            <p:tgtEl>
                                              <p:spTgt spid="29"/>
                                            </p:tgtEl>
                                            <p:attrNameLst>
                                              <p:attrName>ppt_y</p:attrName>
                                            </p:attrNameLst>
                                          </p:cBhvr>
                                          <p:tavLst>
                                            <p:tav tm="0">
                                              <p:val>
                                                <p:strVal val="0-#ppt_h/2"/>
                                              </p:val>
                                            </p:tav>
                                            <p:tav tm="100000">
                                              <p:val>
                                                <p:strVal val="#ppt_y"/>
                                              </p:val>
                                            </p:tav>
                                          </p:tavLst>
                                        </p:anim>
                                      </p:childTnLst>
                                    </p:cTn>
                                  </p:par>
                                  <p:par>
                                    <p:cTn id="41" presetID="1" presetClass="entr" presetSubtype="0" fill="hold" grpId="0" nodeType="withEffect">
                                      <p:stCondLst>
                                        <p:cond delay="1400"/>
                                      </p:stCondLst>
                                      <p:childTnLst>
                                        <p:set>
                                          <p:cBhvr>
                                            <p:cTn id="42" dur="1" fill="hold">
                                              <p:stCondLst>
                                                <p:cond delay="0"/>
                                              </p:stCondLst>
                                            </p:cTn>
                                            <p:tgtEl>
                                              <p:spTgt spid="36"/>
                                            </p:tgtEl>
                                            <p:attrNameLst>
                                              <p:attrName>style.visibility</p:attrName>
                                            </p:attrNameLst>
                                          </p:cBhvr>
                                          <p:to>
                                            <p:strVal val="visible"/>
                                          </p:to>
                                        </p:set>
                                      </p:childTnLst>
                                    </p:cTn>
                                  </p:par>
                                  <p:par>
                                    <p:cTn id="43" presetID="2" presetClass="entr" presetSubtype="4" fill="hold" grpId="0" nodeType="withEffect" p14:presetBounceEnd="60000">
                                      <p:stCondLst>
                                        <p:cond delay="1400"/>
                                      </p:stCondLst>
                                      <p:childTnLst>
                                        <p:set>
                                          <p:cBhvr>
                                            <p:cTn id="44" dur="1" fill="hold">
                                              <p:stCondLst>
                                                <p:cond delay="0"/>
                                              </p:stCondLst>
                                            </p:cTn>
                                            <p:tgtEl>
                                              <p:spTgt spid="31"/>
                                            </p:tgtEl>
                                            <p:attrNameLst>
                                              <p:attrName>style.visibility</p:attrName>
                                            </p:attrNameLst>
                                          </p:cBhvr>
                                          <p:to>
                                            <p:strVal val="visible"/>
                                          </p:to>
                                        </p:set>
                                        <p:anim calcmode="lin" valueType="num" p14:bounceEnd="60000">
                                          <p:cBhvr additive="base">
                                            <p:cTn id="45" dur="250" fill="hold"/>
                                            <p:tgtEl>
                                              <p:spTgt spid="31"/>
                                            </p:tgtEl>
                                            <p:attrNameLst>
                                              <p:attrName>ppt_x</p:attrName>
                                            </p:attrNameLst>
                                          </p:cBhvr>
                                          <p:tavLst>
                                            <p:tav tm="0">
                                              <p:val>
                                                <p:strVal val="#ppt_x"/>
                                              </p:val>
                                            </p:tav>
                                            <p:tav tm="100000">
                                              <p:val>
                                                <p:strVal val="#ppt_x"/>
                                              </p:val>
                                            </p:tav>
                                          </p:tavLst>
                                        </p:anim>
                                        <p:anim calcmode="lin" valueType="num" p14:bounceEnd="60000">
                                          <p:cBhvr additive="base">
                                            <p:cTn id="46" dur="250" fill="hold"/>
                                            <p:tgtEl>
                                              <p:spTgt spid="31"/>
                                            </p:tgtEl>
                                            <p:attrNameLst>
                                              <p:attrName>ppt_y</p:attrName>
                                            </p:attrNameLst>
                                          </p:cBhvr>
                                          <p:tavLst>
                                            <p:tav tm="0">
                                              <p:val>
                                                <p:strVal val="1+#ppt_h/2"/>
                                              </p:val>
                                            </p:tav>
                                            <p:tav tm="100000">
                                              <p:val>
                                                <p:strVal val="#ppt_y"/>
                                              </p:val>
                                            </p:tav>
                                          </p:tavLst>
                                        </p:anim>
                                      </p:childTnLst>
                                    </p:cTn>
                                  </p:par>
                                  <p:par>
                                    <p:cTn id="47" presetID="1" presetClass="entr" presetSubtype="0" fill="hold" grpId="0" nodeType="withEffect">
                                      <p:stCondLst>
                                        <p:cond delay="160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31" grpId="0" animBg="1"/>
          <p:bldP spid="22" grpId="0" animBg="1"/>
          <p:bldP spid="29" grpId="0" animBg="1"/>
          <p:bldP spid="32" grpId="0"/>
          <p:bldP spid="33" grpId="0"/>
          <p:bldP spid="34" grpId="0"/>
          <p:bldP spid="35" grpId="0"/>
          <p:bldP spid="36" grpId="0"/>
          <p:bldP spid="48" grpId="0"/>
          <p:bldP spid="49"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4000"/>
                                      </p:iterate>
                                      <p:childTnLst>
                                        <p:set>
                                          <p:cBhvr>
                                            <p:cTn id="6" dur="1" fill="hold">
                                              <p:stCondLst>
                                                <p:cond delay="0"/>
                                              </p:stCondLst>
                                            </p:cTn>
                                            <p:tgtEl>
                                              <p:spTgt spid="48"/>
                                            </p:tgtEl>
                                            <p:attrNameLst>
                                              <p:attrName>style.visibility</p:attrName>
                                            </p:attrNameLst>
                                          </p:cBhvr>
                                          <p:to>
                                            <p:strVal val="visible"/>
                                          </p:to>
                                        </p:set>
                                        <p:anim calcmode="lin" valueType="num">
                                          <p:cBhvr>
                                            <p:cTn id="7" dur="250" fill="hold"/>
                                            <p:tgtEl>
                                              <p:spTgt spid="48"/>
                                            </p:tgtEl>
                                            <p:attrNameLst>
                                              <p:attrName>ppt_x</p:attrName>
                                            </p:attrNameLst>
                                          </p:cBhvr>
                                          <p:tavLst>
                                            <p:tav tm="0">
                                              <p:val>
                                                <p:strVal val="#ppt_x"/>
                                              </p:val>
                                            </p:tav>
                                            <p:tav tm="50000">
                                              <p:val>
                                                <p:strVal val="#ppt_x+.1"/>
                                              </p:val>
                                            </p:tav>
                                            <p:tav tm="100000">
                                              <p:val>
                                                <p:strVal val="#ppt_x"/>
                                              </p:val>
                                            </p:tav>
                                          </p:tavLst>
                                        </p:anim>
                                        <p:anim calcmode="lin" valueType="num">
                                          <p:cBhvr>
                                            <p:cTn id="8" dur="250" fill="hold"/>
                                            <p:tgtEl>
                                              <p:spTgt spid="48"/>
                                            </p:tgtEl>
                                            <p:attrNameLst>
                                              <p:attrName>ppt_y</p:attrName>
                                            </p:attrNameLst>
                                          </p:cBhvr>
                                          <p:tavLst>
                                            <p:tav tm="0">
                                              <p:val>
                                                <p:strVal val="#ppt_y"/>
                                              </p:val>
                                            </p:tav>
                                            <p:tav tm="100000">
                                              <p:val>
                                                <p:strVal val="#ppt_y"/>
                                              </p:val>
                                            </p:tav>
                                          </p:tavLst>
                                        </p:anim>
                                        <p:anim calcmode="lin" valueType="num">
                                          <p:cBhvr>
                                            <p:cTn id="9" dur="250" fill="hold"/>
                                            <p:tgtEl>
                                              <p:spTgt spid="48"/>
                                            </p:tgtEl>
                                            <p:attrNameLst>
                                              <p:attrName>ppt_h</p:attrName>
                                            </p:attrNameLst>
                                          </p:cBhvr>
                                          <p:tavLst>
                                            <p:tav tm="0">
                                              <p:val>
                                                <p:strVal val="#ppt_h/10"/>
                                              </p:val>
                                            </p:tav>
                                            <p:tav tm="50000">
                                              <p:val>
                                                <p:strVal val="#ppt_h+.01"/>
                                              </p:val>
                                            </p:tav>
                                            <p:tav tm="100000">
                                              <p:val>
                                                <p:strVal val="#ppt_h"/>
                                              </p:val>
                                            </p:tav>
                                          </p:tavLst>
                                        </p:anim>
                                        <p:anim calcmode="lin" valueType="num">
                                          <p:cBhvr>
                                            <p:cTn id="10" dur="250" fill="hold"/>
                                            <p:tgtEl>
                                              <p:spTgt spid="4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50" tmFilter="0,0; .5, 1; 1, 1"/>
                                            <p:tgtEl>
                                              <p:spTgt spid="48"/>
                                            </p:tgtEl>
                                          </p:cBhvr>
                                        </p:animEffect>
                                      </p:childTnLst>
                                    </p:cTn>
                                  </p:par>
                                  <p:par>
                                    <p:cTn id="12" presetID="41" presetClass="entr" presetSubtype="0" fill="hold" grpId="0" nodeType="withEffect">
                                      <p:stCondLst>
                                        <p:cond delay="200"/>
                                      </p:stCondLst>
                                      <p:iterate type="lt">
                                        <p:tmPct val="4000"/>
                                      </p:iterate>
                                      <p:childTnLst>
                                        <p:set>
                                          <p:cBhvr>
                                            <p:cTn id="13" dur="1" fill="hold">
                                              <p:stCondLst>
                                                <p:cond delay="0"/>
                                              </p:stCondLst>
                                            </p:cTn>
                                            <p:tgtEl>
                                              <p:spTgt spid="49"/>
                                            </p:tgtEl>
                                            <p:attrNameLst>
                                              <p:attrName>style.visibility</p:attrName>
                                            </p:attrNameLst>
                                          </p:cBhvr>
                                          <p:to>
                                            <p:strVal val="visible"/>
                                          </p:to>
                                        </p:set>
                                        <p:anim calcmode="lin" valueType="num">
                                          <p:cBhvr>
                                            <p:cTn id="14" dur="250" fill="hold"/>
                                            <p:tgtEl>
                                              <p:spTgt spid="49"/>
                                            </p:tgtEl>
                                            <p:attrNameLst>
                                              <p:attrName>ppt_x</p:attrName>
                                            </p:attrNameLst>
                                          </p:cBhvr>
                                          <p:tavLst>
                                            <p:tav tm="0">
                                              <p:val>
                                                <p:strVal val="#ppt_x"/>
                                              </p:val>
                                            </p:tav>
                                            <p:tav tm="50000">
                                              <p:val>
                                                <p:strVal val="#ppt_x+.1"/>
                                              </p:val>
                                            </p:tav>
                                            <p:tav tm="100000">
                                              <p:val>
                                                <p:strVal val="#ppt_x"/>
                                              </p:val>
                                            </p:tav>
                                          </p:tavLst>
                                        </p:anim>
                                        <p:anim calcmode="lin" valueType="num">
                                          <p:cBhvr>
                                            <p:cTn id="15" dur="250" fill="hold"/>
                                            <p:tgtEl>
                                              <p:spTgt spid="49"/>
                                            </p:tgtEl>
                                            <p:attrNameLst>
                                              <p:attrName>ppt_y</p:attrName>
                                            </p:attrNameLst>
                                          </p:cBhvr>
                                          <p:tavLst>
                                            <p:tav tm="0">
                                              <p:val>
                                                <p:strVal val="#ppt_y"/>
                                              </p:val>
                                            </p:tav>
                                            <p:tav tm="100000">
                                              <p:val>
                                                <p:strVal val="#ppt_y"/>
                                              </p:val>
                                            </p:tav>
                                          </p:tavLst>
                                        </p:anim>
                                        <p:anim calcmode="lin" valueType="num">
                                          <p:cBhvr>
                                            <p:cTn id="16" dur="250" fill="hold"/>
                                            <p:tgtEl>
                                              <p:spTgt spid="49"/>
                                            </p:tgtEl>
                                            <p:attrNameLst>
                                              <p:attrName>ppt_h</p:attrName>
                                            </p:attrNameLst>
                                          </p:cBhvr>
                                          <p:tavLst>
                                            <p:tav tm="0">
                                              <p:val>
                                                <p:strVal val="#ppt_h/10"/>
                                              </p:val>
                                            </p:tav>
                                            <p:tav tm="50000">
                                              <p:val>
                                                <p:strVal val="#ppt_h+.01"/>
                                              </p:val>
                                            </p:tav>
                                            <p:tav tm="100000">
                                              <p:val>
                                                <p:strVal val="#ppt_h"/>
                                              </p:val>
                                            </p:tav>
                                          </p:tavLst>
                                        </p:anim>
                                        <p:anim calcmode="lin" valueType="num">
                                          <p:cBhvr>
                                            <p:cTn id="17" dur="250" fill="hold"/>
                                            <p:tgtEl>
                                              <p:spTgt spid="49"/>
                                            </p:tgtEl>
                                            <p:attrNameLst>
                                              <p:attrName>ppt_w</p:attrName>
                                            </p:attrNameLst>
                                          </p:cBhvr>
                                          <p:tavLst>
                                            <p:tav tm="0">
                                              <p:val>
                                                <p:strVal val="#ppt_w/10"/>
                                              </p:val>
                                            </p:tav>
                                            <p:tav tm="50000">
                                              <p:val>
                                                <p:strVal val="#ppt_w+.01"/>
                                              </p:val>
                                            </p:tav>
                                            <p:tav tm="100000">
                                              <p:val>
                                                <p:strVal val="#ppt_w"/>
                                              </p:val>
                                            </p:tav>
                                          </p:tavLst>
                                        </p:anim>
                                        <p:animEffect transition="in" filter="fade">
                                          <p:cBhvr>
                                            <p:cTn id="18" dur="250" tmFilter="0,0; .5, 1; 1, 1"/>
                                            <p:tgtEl>
                                              <p:spTgt spid="49"/>
                                            </p:tgtEl>
                                          </p:cBhvr>
                                        </p:animEffect>
                                      </p:childTnLst>
                                    </p:cTn>
                                  </p:par>
                                  <p:par>
                                    <p:cTn id="19" presetID="2" presetClass="entr" presetSubtype="4" fill="hold" grpId="0" nodeType="withEffect">
                                      <p:stCondLst>
                                        <p:cond delay="600"/>
                                      </p:stCondLst>
                                      <p:childTnLst>
                                        <p:set>
                                          <p:cBhvr>
                                            <p:cTn id="20" dur="1" fill="hold">
                                              <p:stCondLst>
                                                <p:cond delay="0"/>
                                              </p:stCondLst>
                                            </p:cTn>
                                            <p:tgtEl>
                                              <p:spTgt spid="28"/>
                                            </p:tgtEl>
                                            <p:attrNameLst>
                                              <p:attrName>style.visibility</p:attrName>
                                            </p:attrNameLst>
                                          </p:cBhvr>
                                          <p:to>
                                            <p:strVal val="visible"/>
                                          </p:to>
                                        </p:set>
                                        <p:anim calcmode="lin" valueType="num">
                                          <p:cBhvr additive="base">
                                            <p:cTn id="21" dur="250" fill="hold"/>
                                            <p:tgtEl>
                                              <p:spTgt spid="28"/>
                                            </p:tgtEl>
                                            <p:attrNameLst>
                                              <p:attrName>ppt_x</p:attrName>
                                            </p:attrNameLst>
                                          </p:cBhvr>
                                          <p:tavLst>
                                            <p:tav tm="0">
                                              <p:val>
                                                <p:strVal val="#ppt_x"/>
                                              </p:val>
                                            </p:tav>
                                            <p:tav tm="100000">
                                              <p:val>
                                                <p:strVal val="#ppt_x"/>
                                              </p:val>
                                            </p:tav>
                                          </p:tavLst>
                                        </p:anim>
                                        <p:anim calcmode="lin" valueType="num">
                                          <p:cBhvr additive="base">
                                            <p:cTn id="22" dur="250" fill="hold"/>
                                            <p:tgtEl>
                                              <p:spTgt spid="28"/>
                                            </p:tgtEl>
                                            <p:attrNameLst>
                                              <p:attrName>ppt_y</p:attrName>
                                            </p:attrNameLst>
                                          </p:cBhvr>
                                          <p:tavLst>
                                            <p:tav tm="0">
                                              <p:val>
                                                <p:strVal val="1+#ppt_h/2"/>
                                              </p:val>
                                            </p:tav>
                                            <p:tav tm="100000">
                                              <p:val>
                                                <p:strVal val="#ppt_y"/>
                                              </p:val>
                                            </p:tav>
                                          </p:tavLst>
                                        </p:anim>
                                      </p:childTnLst>
                                    </p:cTn>
                                  </p:par>
                                  <p:par>
                                    <p:cTn id="23" presetID="1" presetClass="entr" presetSubtype="0" fill="hold" grpId="0" nodeType="withEffect">
                                      <p:stCondLst>
                                        <p:cond delay="800"/>
                                      </p:stCondLst>
                                      <p:childTnLst>
                                        <p:set>
                                          <p:cBhvr>
                                            <p:cTn id="24" dur="1" fill="hold">
                                              <p:stCondLst>
                                                <p:cond delay="0"/>
                                              </p:stCondLst>
                                            </p:cTn>
                                            <p:tgtEl>
                                              <p:spTgt spid="32"/>
                                            </p:tgtEl>
                                            <p:attrNameLst>
                                              <p:attrName>style.visibility</p:attrName>
                                            </p:attrNameLst>
                                          </p:cBhvr>
                                          <p:to>
                                            <p:strVal val="visible"/>
                                          </p:to>
                                        </p:set>
                                      </p:childTnLst>
                                    </p:cTn>
                                  </p:par>
                                  <p:par>
                                    <p:cTn id="25" presetID="2" presetClass="entr" presetSubtype="1" fill="hold" grpId="0" nodeType="withEffect">
                                      <p:stCondLst>
                                        <p:cond delay="80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250" fill="hold"/>
                                            <p:tgtEl>
                                              <p:spTgt spid="22"/>
                                            </p:tgtEl>
                                            <p:attrNameLst>
                                              <p:attrName>ppt_x</p:attrName>
                                            </p:attrNameLst>
                                          </p:cBhvr>
                                          <p:tavLst>
                                            <p:tav tm="0">
                                              <p:val>
                                                <p:strVal val="#ppt_x"/>
                                              </p:val>
                                            </p:tav>
                                            <p:tav tm="100000">
                                              <p:val>
                                                <p:strVal val="#ppt_x"/>
                                              </p:val>
                                            </p:tav>
                                          </p:tavLst>
                                        </p:anim>
                                        <p:anim calcmode="lin" valueType="num">
                                          <p:cBhvr additive="base">
                                            <p:cTn id="28" dur="250" fill="hold"/>
                                            <p:tgtEl>
                                              <p:spTgt spid="22"/>
                                            </p:tgtEl>
                                            <p:attrNameLst>
                                              <p:attrName>ppt_y</p:attrName>
                                            </p:attrNameLst>
                                          </p:cBhvr>
                                          <p:tavLst>
                                            <p:tav tm="0">
                                              <p:val>
                                                <p:strVal val="0-#ppt_h/2"/>
                                              </p:val>
                                            </p:tav>
                                            <p:tav tm="100000">
                                              <p:val>
                                                <p:strVal val="#ppt_y"/>
                                              </p:val>
                                            </p:tav>
                                          </p:tavLst>
                                        </p:anim>
                                      </p:childTnLst>
                                    </p:cTn>
                                  </p:par>
                                  <p:par>
                                    <p:cTn id="29" presetID="1" presetClass="entr" presetSubtype="0" fill="hold" grpId="0" nodeType="withEffect">
                                      <p:stCondLst>
                                        <p:cond delay="1000"/>
                                      </p:stCondLst>
                                      <p:childTnLst>
                                        <p:set>
                                          <p:cBhvr>
                                            <p:cTn id="30" dur="1" fill="hold">
                                              <p:stCondLst>
                                                <p:cond delay="0"/>
                                              </p:stCondLst>
                                            </p:cTn>
                                            <p:tgtEl>
                                              <p:spTgt spid="33"/>
                                            </p:tgtEl>
                                            <p:attrNameLst>
                                              <p:attrName>style.visibility</p:attrName>
                                            </p:attrNameLst>
                                          </p:cBhvr>
                                          <p:to>
                                            <p:strVal val="visible"/>
                                          </p:to>
                                        </p:set>
                                      </p:childTnLst>
                                    </p:cTn>
                                  </p:par>
                                  <p:par>
                                    <p:cTn id="31" presetID="2" presetClass="entr" presetSubtype="4" fill="hold" grpId="0" nodeType="withEffect">
                                      <p:stCondLst>
                                        <p:cond delay="1000"/>
                                      </p:stCondLst>
                                      <p:childTnLst>
                                        <p:set>
                                          <p:cBhvr>
                                            <p:cTn id="32" dur="1" fill="hold">
                                              <p:stCondLst>
                                                <p:cond delay="0"/>
                                              </p:stCondLst>
                                            </p:cTn>
                                            <p:tgtEl>
                                              <p:spTgt spid="30"/>
                                            </p:tgtEl>
                                            <p:attrNameLst>
                                              <p:attrName>style.visibility</p:attrName>
                                            </p:attrNameLst>
                                          </p:cBhvr>
                                          <p:to>
                                            <p:strVal val="visible"/>
                                          </p:to>
                                        </p:set>
                                        <p:anim calcmode="lin" valueType="num">
                                          <p:cBhvr additive="base">
                                            <p:cTn id="33" dur="250" fill="hold"/>
                                            <p:tgtEl>
                                              <p:spTgt spid="30"/>
                                            </p:tgtEl>
                                            <p:attrNameLst>
                                              <p:attrName>ppt_x</p:attrName>
                                            </p:attrNameLst>
                                          </p:cBhvr>
                                          <p:tavLst>
                                            <p:tav tm="0">
                                              <p:val>
                                                <p:strVal val="#ppt_x"/>
                                              </p:val>
                                            </p:tav>
                                            <p:tav tm="100000">
                                              <p:val>
                                                <p:strVal val="#ppt_x"/>
                                              </p:val>
                                            </p:tav>
                                          </p:tavLst>
                                        </p:anim>
                                        <p:anim calcmode="lin" valueType="num">
                                          <p:cBhvr additive="base">
                                            <p:cTn id="34" dur="250" fill="hold"/>
                                            <p:tgtEl>
                                              <p:spTgt spid="30"/>
                                            </p:tgtEl>
                                            <p:attrNameLst>
                                              <p:attrName>ppt_y</p:attrName>
                                            </p:attrNameLst>
                                          </p:cBhvr>
                                          <p:tavLst>
                                            <p:tav tm="0">
                                              <p:val>
                                                <p:strVal val="1+#ppt_h/2"/>
                                              </p:val>
                                            </p:tav>
                                            <p:tav tm="100000">
                                              <p:val>
                                                <p:strVal val="#ppt_y"/>
                                              </p:val>
                                            </p:tav>
                                          </p:tavLst>
                                        </p:anim>
                                      </p:childTnLst>
                                    </p:cTn>
                                  </p:par>
                                  <p:par>
                                    <p:cTn id="35" presetID="1" presetClass="entr" presetSubtype="0" fill="hold" grpId="0" nodeType="withEffect">
                                      <p:stCondLst>
                                        <p:cond delay="1200"/>
                                      </p:stCondLst>
                                      <p:childTnLst>
                                        <p:set>
                                          <p:cBhvr>
                                            <p:cTn id="36" dur="1" fill="hold">
                                              <p:stCondLst>
                                                <p:cond delay="0"/>
                                              </p:stCondLst>
                                            </p:cTn>
                                            <p:tgtEl>
                                              <p:spTgt spid="34"/>
                                            </p:tgtEl>
                                            <p:attrNameLst>
                                              <p:attrName>style.visibility</p:attrName>
                                            </p:attrNameLst>
                                          </p:cBhvr>
                                          <p:to>
                                            <p:strVal val="visible"/>
                                          </p:to>
                                        </p:set>
                                      </p:childTnLst>
                                    </p:cTn>
                                  </p:par>
                                  <p:par>
                                    <p:cTn id="37" presetID="2" presetClass="entr" presetSubtype="1" fill="hold" grpId="0" nodeType="withEffect">
                                      <p:stCondLst>
                                        <p:cond delay="1200"/>
                                      </p:stCondLst>
                                      <p:childTnLst>
                                        <p:set>
                                          <p:cBhvr>
                                            <p:cTn id="38" dur="1" fill="hold">
                                              <p:stCondLst>
                                                <p:cond delay="0"/>
                                              </p:stCondLst>
                                            </p:cTn>
                                            <p:tgtEl>
                                              <p:spTgt spid="29"/>
                                            </p:tgtEl>
                                            <p:attrNameLst>
                                              <p:attrName>style.visibility</p:attrName>
                                            </p:attrNameLst>
                                          </p:cBhvr>
                                          <p:to>
                                            <p:strVal val="visible"/>
                                          </p:to>
                                        </p:set>
                                        <p:anim calcmode="lin" valueType="num">
                                          <p:cBhvr additive="base">
                                            <p:cTn id="39" dur="250" fill="hold"/>
                                            <p:tgtEl>
                                              <p:spTgt spid="29"/>
                                            </p:tgtEl>
                                            <p:attrNameLst>
                                              <p:attrName>ppt_x</p:attrName>
                                            </p:attrNameLst>
                                          </p:cBhvr>
                                          <p:tavLst>
                                            <p:tav tm="0">
                                              <p:val>
                                                <p:strVal val="#ppt_x"/>
                                              </p:val>
                                            </p:tav>
                                            <p:tav tm="100000">
                                              <p:val>
                                                <p:strVal val="#ppt_x"/>
                                              </p:val>
                                            </p:tav>
                                          </p:tavLst>
                                        </p:anim>
                                        <p:anim calcmode="lin" valueType="num">
                                          <p:cBhvr additive="base">
                                            <p:cTn id="40" dur="250" fill="hold"/>
                                            <p:tgtEl>
                                              <p:spTgt spid="29"/>
                                            </p:tgtEl>
                                            <p:attrNameLst>
                                              <p:attrName>ppt_y</p:attrName>
                                            </p:attrNameLst>
                                          </p:cBhvr>
                                          <p:tavLst>
                                            <p:tav tm="0">
                                              <p:val>
                                                <p:strVal val="0-#ppt_h/2"/>
                                              </p:val>
                                            </p:tav>
                                            <p:tav tm="100000">
                                              <p:val>
                                                <p:strVal val="#ppt_y"/>
                                              </p:val>
                                            </p:tav>
                                          </p:tavLst>
                                        </p:anim>
                                      </p:childTnLst>
                                    </p:cTn>
                                  </p:par>
                                  <p:par>
                                    <p:cTn id="41" presetID="1" presetClass="entr" presetSubtype="0" fill="hold" grpId="0" nodeType="withEffect">
                                      <p:stCondLst>
                                        <p:cond delay="1400"/>
                                      </p:stCondLst>
                                      <p:childTnLst>
                                        <p:set>
                                          <p:cBhvr>
                                            <p:cTn id="42" dur="1" fill="hold">
                                              <p:stCondLst>
                                                <p:cond delay="0"/>
                                              </p:stCondLst>
                                            </p:cTn>
                                            <p:tgtEl>
                                              <p:spTgt spid="36"/>
                                            </p:tgtEl>
                                            <p:attrNameLst>
                                              <p:attrName>style.visibility</p:attrName>
                                            </p:attrNameLst>
                                          </p:cBhvr>
                                          <p:to>
                                            <p:strVal val="visible"/>
                                          </p:to>
                                        </p:set>
                                      </p:childTnLst>
                                    </p:cTn>
                                  </p:par>
                                  <p:par>
                                    <p:cTn id="43" presetID="2" presetClass="entr" presetSubtype="4" fill="hold" grpId="0" nodeType="withEffect">
                                      <p:stCondLst>
                                        <p:cond delay="1400"/>
                                      </p:stCondLst>
                                      <p:childTnLst>
                                        <p:set>
                                          <p:cBhvr>
                                            <p:cTn id="44" dur="1" fill="hold">
                                              <p:stCondLst>
                                                <p:cond delay="0"/>
                                              </p:stCondLst>
                                            </p:cTn>
                                            <p:tgtEl>
                                              <p:spTgt spid="31"/>
                                            </p:tgtEl>
                                            <p:attrNameLst>
                                              <p:attrName>style.visibility</p:attrName>
                                            </p:attrNameLst>
                                          </p:cBhvr>
                                          <p:to>
                                            <p:strVal val="visible"/>
                                          </p:to>
                                        </p:set>
                                        <p:anim calcmode="lin" valueType="num">
                                          <p:cBhvr additive="base">
                                            <p:cTn id="45" dur="250" fill="hold"/>
                                            <p:tgtEl>
                                              <p:spTgt spid="31"/>
                                            </p:tgtEl>
                                            <p:attrNameLst>
                                              <p:attrName>ppt_x</p:attrName>
                                            </p:attrNameLst>
                                          </p:cBhvr>
                                          <p:tavLst>
                                            <p:tav tm="0">
                                              <p:val>
                                                <p:strVal val="#ppt_x"/>
                                              </p:val>
                                            </p:tav>
                                            <p:tav tm="100000">
                                              <p:val>
                                                <p:strVal val="#ppt_x"/>
                                              </p:val>
                                            </p:tav>
                                          </p:tavLst>
                                        </p:anim>
                                        <p:anim calcmode="lin" valueType="num">
                                          <p:cBhvr additive="base">
                                            <p:cTn id="46" dur="250" fill="hold"/>
                                            <p:tgtEl>
                                              <p:spTgt spid="31"/>
                                            </p:tgtEl>
                                            <p:attrNameLst>
                                              <p:attrName>ppt_y</p:attrName>
                                            </p:attrNameLst>
                                          </p:cBhvr>
                                          <p:tavLst>
                                            <p:tav tm="0">
                                              <p:val>
                                                <p:strVal val="1+#ppt_h/2"/>
                                              </p:val>
                                            </p:tav>
                                            <p:tav tm="100000">
                                              <p:val>
                                                <p:strVal val="#ppt_y"/>
                                              </p:val>
                                            </p:tav>
                                          </p:tavLst>
                                        </p:anim>
                                      </p:childTnLst>
                                    </p:cTn>
                                  </p:par>
                                  <p:par>
                                    <p:cTn id="47" presetID="1" presetClass="entr" presetSubtype="0" fill="hold" grpId="0" nodeType="withEffect">
                                      <p:stCondLst>
                                        <p:cond delay="160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31" grpId="0" animBg="1"/>
          <p:bldP spid="22" grpId="0" animBg="1"/>
          <p:bldP spid="29" grpId="0" animBg="1"/>
          <p:bldP spid="32" grpId="0"/>
          <p:bldP spid="33" grpId="0"/>
          <p:bldP spid="34" grpId="0"/>
          <p:bldP spid="35" grpId="0"/>
          <p:bldP spid="36" grpId="0"/>
          <p:bldP spid="48" grpId="0"/>
          <p:bldP spid="49" grpId="0"/>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9"/>
          <p:cNvSpPr>
            <a:spLocks/>
          </p:cNvSpPr>
          <p:nvPr/>
        </p:nvSpPr>
        <p:spPr bwMode="auto">
          <a:xfrm rot="5400000" flipH="1" flipV="1">
            <a:off x="7193712" y="3778942"/>
            <a:ext cx="730250" cy="549275"/>
          </a:xfrm>
          <a:custGeom>
            <a:avLst/>
            <a:gdLst>
              <a:gd name="T0" fmla="*/ 1307 w 1307"/>
              <a:gd name="T1" fmla="*/ 0 h 228"/>
              <a:gd name="T2" fmla="*/ 1041 w 1307"/>
              <a:gd name="T3" fmla="*/ 0 h 228"/>
              <a:gd name="T4" fmla="*/ 0 w 1307"/>
              <a:gd name="T5" fmla="*/ 228 h 228"/>
              <a:gd name="T6" fmla="*/ 649 w 1307"/>
              <a:gd name="T7" fmla="*/ 228 h 228"/>
              <a:gd name="T8" fmla="*/ 1307 w 1307"/>
              <a:gd name="T9" fmla="*/ 0 h 228"/>
            </a:gdLst>
            <a:ahLst/>
            <a:cxnLst>
              <a:cxn ang="0">
                <a:pos x="T0" y="T1"/>
              </a:cxn>
              <a:cxn ang="0">
                <a:pos x="T2" y="T3"/>
              </a:cxn>
              <a:cxn ang="0">
                <a:pos x="T4" y="T5"/>
              </a:cxn>
              <a:cxn ang="0">
                <a:pos x="T6" y="T7"/>
              </a:cxn>
              <a:cxn ang="0">
                <a:pos x="T8" y="T9"/>
              </a:cxn>
            </a:cxnLst>
            <a:rect l="0" t="0" r="r" b="b"/>
            <a:pathLst>
              <a:path w="1307" h="228">
                <a:moveTo>
                  <a:pt x="1307" y="0"/>
                </a:moveTo>
                <a:lnTo>
                  <a:pt x="1041" y="0"/>
                </a:lnTo>
                <a:lnTo>
                  <a:pt x="0" y="228"/>
                </a:lnTo>
                <a:lnTo>
                  <a:pt x="649" y="228"/>
                </a:lnTo>
                <a:lnTo>
                  <a:pt x="1307" y="0"/>
                </a:lnTo>
                <a:close/>
              </a:path>
            </a:pathLst>
          </a:custGeom>
          <a:solidFill>
            <a:schemeClr val="accent6">
              <a:lumMod val="90000"/>
            </a:schemeClr>
          </a:solidFill>
          <a:ln>
            <a:noFill/>
          </a:ln>
        </p:spPr>
        <p:txBody>
          <a:bodyPr lIns="68580" tIns="34290" rIns="68580" bIns="34290"/>
          <a:lstStyle/>
          <a:p>
            <a:pPr>
              <a:defRPr/>
            </a:pPr>
            <a:endParaRPr lang="en-US" sz="1350"/>
          </a:p>
        </p:txBody>
      </p:sp>
      <p:sp>
        <p:nvSpPr>
          <p:cNvPr id="10" name="Rectangle 13"/>
          <p:cNvSpPr>
            <a:spLocks noChangeArrowheads="1"/>
          </p:cNvSpPr>
          <p:nvPr/>
        </p:nvSpPr>
        <p:spPr bwMode="auto">
          <a:xfrm flipH="1">
            <a:off x="7280834" y="2961085"/>
            <a:ext cx="547687" cy="365125"/>
          </a:xfrm>
          <a:custGeom>
            <a:avLst/>
            <a:gdLst>
              <a:gd name="connsiteX0" fmla="*/ 0 w 726620"/>
              <a:gd name="connsiteY0" fmla="*/ 0 h 487218"/>
              <a:gd name="connsiteX1" fmla="*/ 726620 w 726620"/>
              <a:gd name="connsiteY1" fmla="*/ 0 h 487218"/>
              <a:gd name="connsiteX2" fmla="*/ 726620 w 726620"/>
              <a:gd name="connsiteY2" fmla="*/ 487218 h 487218"/>
              <a:gd name="connsiteX3" fmla="*/ 0 w 726620"/>
              <a:gd name="connsiteY3" fmla="*/ 487218 h 487218"/>
              <a:gd name="connsiteX4" fmla="*/ 0 w 726620"/>
              <a:gd name="connsiteY4" fmla="*/ 0 h 487218"/>
              <a:gd name="connsiteX0" fmla="*/ 0 w 726620"/>
              <a:gd name="connsiteY0" fmla="*/ 0 h 487218"/>
              <a:gd name="connsiteX1" fmla="*/ 726620 w 726620"/>
              <a:gd name="connsiteY1" fmla="*/ 117475 h 487218"/>
              <a:gd name="connsiteX2" fmla="*/ 726620 w 726620"/>
              <a:gd name="connsiteY2" fmla="*/ 487218 h 487218"/>
              <a:gd name="connsiteX3" fmla="*/ 0 w 726620"/>
              <a:gd name="connsiteY3" fmla="*/ 487218 h 487218"/>
              <a:gd name="connsiteX4" fmla="*/ 0 w 726620"/>
              <a:gd name="connsiteY4" fmla="*/ 0 h 487218"/>
              <a:gd name="connsiteX0" fmla="*/ 0 w 729795"/>
              <a:gd name="connsiteY0" fmla="*/ 0 h 487218"/>
              <a:gd name="connsiteX1" fmla="*/ 726620 w 729795"/>
              <a:gd name="connsiteY1" fmla="*/ 117475 h 487218"/>
              <a:gd name="connsiteX2" fmla="*/ 729795 w 729795"/>
              <a:gd name="connsiteY2" fmla="*/ 363393 h 487218"/>
              <a:gd name="connsiteX3" fmla="*/ 0 w 729795"/>
              <a:gd name="connsiteY3" fmla="*/ 487218 h 487218"/>
              <a:gd name="connsiteX4" fmla="*/ 0 w 729795"/>
              <a:gd name="connsiteY4" fmla="*/ 0 h 4872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9795" h="487218">
                <a:moveTo>
                  <a:pt x="0" y="0"/>
                </a:moveTo>
                <a:lnTo>
                  <a:pt x="726620" y="117475"/>
                </a:lnTo>
                <a:cubicBezTo>
                  <a:pt x="727678" y="199448"/>
                  <a:pt x="728737" y="281420"/>
                  <a:pt x="729795" y="363393"/>
                </a:cubicBezTo>
                <a:lnTo>
                  <a:pt x="0" y="487218"/>
                </a:lnTo>
                <a:lnTo>
                  <a:pt x="0" y="0"/>
                </a:lnTo>
                <a:close/>
              </a:path>
            </a:pathLst>
          </a:custGeom>
          <a:solidFill>
            <a:schemeClr val="accent5">
              <a:lumMod val="75000"/>
            </a:schemeClr>
          </a:solidFill>
          <a:ln>
            <a:noFill/>
          </a:ln>
        </p:spPr>
        <p:txBody>
          <a:bodyPr lIns="68580" tIns="34290" rIns="68580" bIns="34290"/>
          <a:lstStyle/>
          <a:p>
            <a:pPr>
              <a:defRPr/>
            </a:pPr>
            <a:endParaRPr lang="en-US" sz="1350"/>
          </a:p>
        </p:txBody>
      </p:sp>
      <p:sp>
        <p:nvSpPr>
          <p:cNvPr id="11" name="Freeform 9"/>
          <p:cNvSpPr>
            <a:spLocks/>
          </p:cNvSpPr>
          <p:nvPr/>
        </p:nvSpPr>
        <p:spPr bwMode="auto">
          <a:xfrm rot="16200000" flipH="1">
            <a:off x="7193973" y="1961185"/>
            <a:ext cx="730250" cy="549275"/>
          </a:xfrm>
          <a:custGeom>
            <a:avLst/>
            <a:gdLst>
              <a:gd name="T0" fmla="*/ 1307 w 1307"/>
              <a:gd name="T1" fmla="*/ 0 h 228"/>
              <a:gd name="T2" fmla="*/ 1041 w 1307"/>
              <a:gd name="T3" fmla="*/ 0 h 228"/>
              <a:gd name="T4" fmla="*/ 0 w 1307"/>
              <a:gd name="T5" fmla="*/ 228 h 228"/>
              <a:gd name="T6" fmla="*/ 649 w 1307"/>
              <a:gd name="T7" fmla="*/ 228 h 228"/>
              <a:gd name="T8" fmla="*/ 1307 w 1307"/>
              <a:gd name="T9" fmla="*/ 0 h 228"/>
            </a:gdLst>
            <a:ahLst/>
            <a:cxnLst>
              <a:cxn ang="0">
                <a:pos x="T0" y="T1"/>
              </a:cxn>
              <a:cxn ang="0">
                <a:pos x="T2" y="T3"/>
              </a:cxn>
              <a:cxn ang="0">
                <a:pos x="T4" y="T5"/>
              </a:cxn>
              <a:cxn ang="0">
                <a:pos x="T6" y="T7"/>
              </a:cxn>
              <a:cxn ang="0">
                <a:pos x="T8" y="T9"/>
              </a:cxn>
            </a:cxnLst>
            <a:rect l="0" t="0" r="r" b="b"/>
            <a:pathLst>
              <a:path w="1307" h="228">
                <a:moveTo>
                  <a:pt x="1307" y="0"/>
                </a:moveTo>
                <a:lnTo>
                  <a:pt x="1041" y="0"/>
                </a:lnTo>
                <a:lnTo>
                  <a:pt x="0" y="228"/>
                </a:lnTo>
                <a:lnTo>
                  <a:pt x="649" y="228"/>
                </a:lnTo>
                <a:lnTo>
                  <a:pt x="1307" y="0"/>
                </a:lnTo>
                <a:close/>
              </a:path>
            </a:pathLst>
          </a:custGeom>
          <a:solidFill>
            <a:schemeClr val="accent4">
              <a:lumMod val="75000"/>
            </a:schemeClr>
          </a:solidFill>
          <a:ln>
            <a:noFill/>
          </a:ln>
        </p:spPr>
        <p:txBody>
          <a:bodyPr lIns="68580" tIns="34290" rIns="68580" bIns="34290"/>
          <a:lstStyle/>
          <a:p>
            <a:pPr>
              <a:defRPr/>
            </a:pPr>
            <a:endParaRPr lang="en-US" sz="1350"/>
          </a:p>
        </p:txBody>
      </p:sp>
      <p:sp>
        <p:nvSpPr>
          <p:cNvPr id="12" name="Freeform 9"/>
          <p:cNvSpPr>
            <a:spLocks/>
          </p:cNvSpPr>
          <p:nvPr/>
        </p:nvSpPr>
        <p:spPr bwMode="auto">
          <a:xfrm rot="16200000" flipV="1">
            <a:off x="4167757" y="4002881"/>
            <a:ext cx="730250" cy="547688"/>
          </a:xfrm>
          <a:custGeom>
            <a:avLst/>
            <a:gdLst>
              <a:gd name="T0" fmla="*/ 1307 w 1307"/>
              <a:gd name="T1" fmla="*/ 0 h 228"/>
              <a:gd name="T2" fmla="*/ 1041 w 1307"/>
              <a:gd name="T3" fmla="*/ 0 h 228"/>
              <a:gd name="T4" fmla="*/ 0 w 1307"/>
              <a:gd name="T5" fmla="*/ 228 h 228"/>
              <a:gd name="T6" fmla="*/ 649 w 1307"/>
              <a:gd name="T7" fmla="*/ 228 h 228"/>
              <a:gd name="T8" fmla="*/ 1307 w 1307"/>
              <a:gd name="T9" fmla="*/ 0 h 228"/>
            </a:gdLst>
            <a:ahLst/>
            <a:cxnLst>
              <a:cxn ang="0">
                <a:pos x="T0" y="T1"/>
              </a:cxn>
              <a:cxn ang="0">
                <a:pos x="T2" y="T3"/>
              </a:cxn>
              <a:cxn ang="0">
                <a:pos x="T4" y="T5"/>
              </a:cxn>
              <a:cxn ang="0">
                <a:pos x="T6" y="T7"/>
              </a:cxn>
              <a:cxn ang="0">
                <a:pos x="T8" y="T9"/>
              </a:cxn>
            </a:cxnLst>
            <a:rect l="0" t="0" r="r" b="b"/>
            <a:pathLst>
              <a:path w="1307" h="228">
                <a:moveTo>
                  <a:pt x="1307" y="0"/>
                </a:moveTo>
                <a:lnTo>
                  <a:pt x="1041" y="0"/>
                </a:lnTo>
                <a:lnTo>
                  <a:pt x="0" y="228"/>
                </a:lnTo>
                <a:lnTo>
                  <a:pt x="649" y="228"/>
                </a:lnTo>
                <a:lnTo>
                  <a:pt x="1307" y="0"/>
                </a:lnTo>
                <a:close/>
              </a:path>
            </a:pathLst>
          </a:custGeom>
          <a:solidFill>
            <a:schemeClr val="accent3">
              <a:lumMod val="75000"/>
            </a:schemeClr>
          </a:solidFill>
          <a:ln>
            <a:noFill/>
          </a:ln>
        </p:spPr>
        <p:txBody>
          <a:bodyPr lIns="68580" tIns="34290" rIns="68580" bIns="34290"/>
          <a:lstStyle/>
          <a:p>
            <a:pPr>
              <a:defRPr/>
            </a:pPr>
            <a:endParaRPr lang="en-US" sz="1350"/>
          </a:p>
        </p:txBody>
      </p:sp>
      <p:sp>
        <p:nvSpPr>
          <p:cNvPr id="13" name="Rectangle 13"/>
          <p:cNvSpPr>
            <a:spLocks noChangeArrowheads="1"/>
          </p:cNvSpPr>
          <p:nvPr/>
        </p:nvSpPr>
        <p:spPr bwMode="auto">
          <a:xfrm>
            <a:off x="4235164" y="2807331"/>
            <a:ext cx="546100" cy="365125"/>
          </a:xfrm>
          <a:custGeom>
            <a:avLst/>
            <a:gdLst>
              <a:gd name="connsiteX0" fmla="*/ 0 w 726620"/>
              <a:gd name="connsiteY0" fmla="*/ 0 h 487218"/>
              <a:gd name="connsiteX1" fmla="*/ 726620 w 726620"/>
              <a:gd name="connsiteY1" fmla="*/ 0 h 487218"/>
              <a:gd name="connsiteX2" fmla="*/ 726620 w 726620"/>
              <a:gd name="connsiteY2" fmla="*/ 487218 h 487218"/>
              <a:gd name="connsiteX3" fmla="*/ 0 w 726620"/>
              <a:gd name="connsiteY3" fmla="*/ 487218 h 487218"/>
              <a:gd name="connsiteX4" fmla="*/ 0 w 726620"/>
              <a:gd name="connsiteY4" fmla="*/ 0 h 487218"/>
              <a:gd name="connsiteX0" fmla="*/ 0 w 726620"/>
              <a:gd name="connsiteY0" fmla="*/ 0 h 487218"/>
              <a:gd name="connsiteX1" fmla="*/ 726620 w 726620"/>
              <a:gd name="connsiteY1" fmla="*/ 117475 h 487218"/>
              <a:gd name="connsiteX2" fmla="*/ 726620 w 726620"/>
              <a:gd name="connsiteY2" fmla="*/ 487218 h 487218"/>
              <a:gd name="connsiteX3" fmla="*/ 0 w 726620"/>
              <a:gd name="connsiteY3" fmla="*/ 487218 h 487218"/>
              <a:gd name="connsiteX4" fmla="*/ 0 w 726620"/>
              <a:gd name="connsiteY4" fmla="*/ 0 h 487218"/>
              <a:gd name="connsiteX0" fmla="*/ 0 w 729795"/>
              <a:gd name="connsiteY0" fmla="*/ 0 h 487218"/>
              <a:gd name="connsiteX1" fmla="*/ 726620 w 729795"/>
              <a:gd name="connsiteY1" fmla="*/ 117475 h 487218"/>
              <a:gd name="connsiteX2" fmla="*/ 729795 w 729795"/>
              <a:gd name="connsiteY2" fmla="*/ 363393 h 487218"/>
              <a:gd name="connsiteX3" fmla="*/ 0 w 729795"/>
              <a:gd name="connsiteY3" fmla="*/ 487218 h 487218"/>
              <a:gd name="connsiteX4" fmla="*/ 0 w 729795"/>
              <a:gd name="connsiteY4" fmla="*/ 0 h 4872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9795" h="487218">
                <a:moveTo>
                  <a:pt x="0" y="0"/>
                </a:moveTo>
                <a:lnTo>
                  <a:pt x="726620" y="117475"/>
                </a:lnTo>
                <a:cubicBezTo>
                  <a:pt x="727678" y="199448"/>
                  <a:pt x="728737" y="281420"/>
                  <a:pt x="729795" y="363393"/>
                </a:cubicBezTo>
                <a:lnTo>
                  <a:pt x="0" y="487218"/>
                </a:lnTo>
                <a:lnTo>
                  <a:pt x="0" y="0"/>
                </a:lnTo>
                <a:close/>
              </a:path>
            </a:pathLst>
          </a:custGeom>
          <a:solidFill>
            <a:schemeClr val="accent2">
              <a:lumMod val="75000"/>
            </a:schemeClr>
          </a:solidFill>
          <a:ln>
            <a:noFill/>
          </a:ln>
        </p:spPr>
        <p:txBody>
          <a:bodyPr lIns="68580" tIns="34290" rIns="68580" bIns="34290"/>
          <a:lstStyle/>
          <a:p>
            <a:pPr>
              <a:defRPr/>
            </a:pPr>
            <a:endParaRPr lang="en-US" sz="1350"/>
          </a:p>
        </p:txBody>
      </p:sp>
      <p:sp>
        <p:nvSpPr>
          <p:cNvPr id="14" name="Freeform 9"/>
          <p:cNvSpPr>
            <a:spLocks/>
          </p:cNvSpPr>
          <p:nvPr/>
        </p:nvSpPr>
        <p:spPr bwMode="auto">
          <a:xfrm rot="5400000">
            <a:off x="4163518" y="1849621"/>
            <a:ext cx="730250" cy="547688"/>
          </a:xfrm>
          <a:custGeom>
            <a:avLst/>
            <a:gdLst>
              <a:gd name="T0" fmla="*/ 1307 w 1307"/>
              <a:gd name="T1" fmla="*/ 0 h 228"/>
              <a:gd name="T2" fmla="*/ 1041 w 1307"/>
              <a:gd name="T3" fmla="*/ 0 h 228"/>
              <a:gd name="T4" fmla="*/ 0 w 1307"/>
              <a:gd name="T5" fmla="*/ 228 h 228"/>
              <a:gd name="T6" fmla="*/ 649 w 1307"/>
              <a:gd name="T7" fmla="*/ 228 h 228"/>
              <a:gd name="T8" fmla="*/ 1307 w 1307"/>
              <a:gd name="T9" fmla="*/ 0 h 228"/>
            </a:gdLst>
            <a:ahLst/>
            <a:cxnLst>
              <a:cxn ang="0">
                <a:pos x="T0" y="T1"/>
              </a:cxn>
              <a:cxn ang="0">
                <a:pos x="T2" y="T3"/>
              </a:cxn>
              <a:cxn ang="0">
                <a:pos x="T4" y="T5"/>
              </a:cxn>
              <a:cxn ang="0">
                <a:pos x="T6" y="T7"/>
              </a:cxn>
              <a:cxn ang="0">
                <a:pos x="T8" y="T9"/>
              </a:cxn>
            </a:cxnLst>
            <a:rect l="0" t="0" r="r" b="b"/>
            <a:pathLst>
              <a:path w="1307" h="228">
                <a:moveTo>
                  <a:pt x="1307" y="0"/>
                </a:moveTo>
                <a:lnTo>
                  <a:pt x="1041" y="0"/>
                </a:lnTo>
                <a:lnTo>
                  <a:pt x="0" y="228"/>
                </a:lnTo>
                <a:lnTo>
                  <a:pt x="649" y="228"/>
                </a:lnTo>
                <a:lnTo>
                  <a:pt x="1307" y="0"/>
                </a:lnTo>
                <a:close/>
              </a:path>
            </a:pathLst>
          </a:custGeom>
          <a:solidFill>
            <a:schemeClr val="accent1">
              <a:lumMod val="75000"/>
            </a:schemeClr>
          </a:solidFill>
          <a:ln>
            <a:noFill/>
          </a:ln>
        </p:spPr>
        <p:txBody>
          <a:bodyPr lIns="68580" tIns="34290" rIns="68580" bIns="34290"/>
          <a:lstStyle/>
          <a:p>
            <a:pPr>
              <a:defRPr/>
            </a:pPr>
            <a:endParaRPr lang="en-US" sz="1350"/>
          </a:p>
        </p:txBody>
      </p:sp>
      <p:pic>
        <p:nvPicPr>
          <p:cNvPr id="8"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11665" y="1535114"/>
            <a:ext cx="3298825"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a:xfrm>
            <a:off x="2152650" y="127001"/>
            <a:ext cx="7886700" cy="541337"/>
          </a:xfrm>
        </p:spPr>
        <p:txBody>
          <a:bodyPr rtlCol="0">
            <a:normAutofit/>
          </a:bodyPr>
          <a:lstStyle/>
          <a:p>
            <a:pPr>
              <a:defRPr/>
            </a:pPr>
            <a:r>
              <a:rPr lang="ar-DZ" sz="2800" b="1" dirty="0" smtClean="0">
                <a:latin typeface="Arial" panose="020B0604020202020204" pitchFamily="34" charset="0"/>
                <a:cs typeface="Arial" panose="020B0604020202020204" pitchFamily="34" charset="0"/>
              </a:rPr>
              <a:t>معيار 24 التمويل </a:t>
            </a:r>
            <a:r>
              <a:rPr lang="ar-DZ" sz="2800" b="1" dirty="0">
                <a:latin typeface="Arial" panose="020B0604020202020204" pitchFamily="34" charset="0"/>
                <a:cs typeface="Arial" panose="020B0604020202020204" pitchFamily="34" charset="0"/>
              </a:rPr>
              <a:t>المصرفي المجمع</a:t>
            </a:r>
            <a:endParaRPr lang="en-US" sz="2800" b="1"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4"/>
          </p:nvPr>
        </p:nvSpPr>
        <p:spPr>
          <a:xfrm>
            <a:off x="0" y="760096"/>
            <a:ext cx="12017828" cy="1274948"/>
          </a:xfrm>
        </p:spPr>
        <p:txBody>
          <a:bodyPr rtlCol="0">
            <a:noAutofit/>
          </a:bodyPr>
          <a:lstStyle/>
          <a:p>
            <a:pPr algn="r">
              <a:defRPr/>
            </a:pPr>
            <a:r>
              <a:rPr lang="ar-DZ" sz="1400" b="1" u="sng" dirty="0" smtClean="0">
                <a:solidFill>
                  <a:schemeClr val="tx1"/>
                </a:solidFill>
                <a:latin typeface="Arial" panose="020B0604020202020204" pitchFamily="34" charset="0"/>
                <a:cs typeface="Arial" panose="020B0604020202020204" pitchFamily="34" charset="0"/>
              </a:rPr>
              <a:t>التقديم</a:t>
            </a:r>
            <a:r>
              <a:rPr lang="ar-DZ" sz="1400" b="1" dirty="0" smtClean="0">
                <a:solidFill>
                  <a:schemeClr val="tx1"/>
                </a:solidFill>
                <a:latin typeface="Arial" panose="020B0604020202020204" pitchFamily="34" charset="0"/>
                <a:cs typeface="Arial" panose="020B0604020202020204" pitchFamily="34" charset="0"/>
              </a:rPr>
              <a:t>: </a:t>
            </a:r>
            <a:r>
              <a:rPr lang="ar-DZ" sz="1400" b="1" dirty="0">
                <a:solidFill>
                  <a:schemeClr val="tx1"/>
                </a:solidFill>
                <a:latin typeface="Arial" panose="020B0604020202020204" pitchFamily="34" charset="0"/>
                <a:cs typeface="Arial" panose="020B0604020202020204" pitchFamily="34" charset="0"/>
              </a:rPr>
              <a:t>يهــدف هذا المعيار إلى بيــان عمليات التمويل المصرفــي المجمع التي </a:t>
            </a:r>
            <a:r>
              <a:rPr lang="ar-DZ" sz="1400" b="1" dirty="0" smtClean="0">
                <a:solidFill>
                  <a:schemeClr val="tx1"/>
                </a:solidFill>
                <a:latin typeface="Arial" panose="020B0604020202020204" pitchFamily="34" charset="0"/>
                <a:cs typeface="Arial" panose="020B0604020202020204" pitchFamily="34" charset="0"/>
              </a:rPr>
              <a:t>تتم بين </a:t>
            </a:r>
            <a:r>
              <a:rPr lang="ar-DZ" sz="1400" b="1" dirty="0">
                <a:solidFill>
                  <a:schemeClr val="tx1"/>
                </a:solidFill>
                <a:latin typeface="Arial" panose="020B0604020202020204" pitchFamily="34" charset="0"/>
                <a:cs typeface="Arial" panose="020B0604020202020204" pitchFamily="34" charset="0"/>
              </a:rPr>
              <a:t>المؤسسات المالية الإســلامية </a:t>
            </a:r>
            <a:r>
              <a:rPr lang="ar-DZ" sz="1400" b="1" dirty="0" smtClean="0">
                <a:solidFill>
                  <a:schemeClr val="tx1"/>
                </a:solidFill>
                <a:latin typeface="Arial" panose="020B0604020202020204" pitchFamily="34" charset="0"/>
                <a:cs typeface="Arial" panose="020B0604020202020204" pitchFamily="34" charset="0"/>
              </a:rPr>
              <a:t>(المؤسسة/المؤسسات) أو </a:t>
            </a:r>
            <a:r>
              <a:rPr lang="ar-DZ" sz="1400" b="1" dirty="0">
                <a:solidFill>
                  <a:schemeClr val="tx1"/>
                </a:solidFill>
                <a:latin typeface="Arial" panose="020B0604020202020204" pitchFamily="34" charset="0"/>
                <a:cs typeface="Arial" panose="020B0604020202020204" pitchFamily="34" charset="0"/>
              </a:rPr>
              <a:t>بينها وبين </a:t>
            </a:r>
            <a:r>
              <a:rPr lang="ar-DZ" sz="1400" b="1" dirty="0" smtClean="0">
                <a:solidFill>
                  <a:schemeClr val="tx1"/>
                </a:solidFill>
                <a:latin typeface="Arial" panose="020B0604020202020204" pitchFamily="34" charset="0"/>
                <a:cs typeface="Arial" panose="020B0604020202020204" pitchFamily="34" charset="0"/>
              </a:rPr>
              <a:t>البنوك</a:t>
            </a:r>
            <a:r>
              <a:rPr lang="ar-DZ" sz="1400" b="1" dirty="0">
                <a:solidFill>
                  <a:schemeClr val="tx1"/>
                </a:solidFill>
                <a:latin typeface="Arial" panose="020B0604020202020204" pitchFamily="34" charset="0"/>
                <a:cs typeface="Arial" panose="020B0604020202020204" pitchFamily="34" charset="0"/>
              </a:rPr>
              <a:t> </a:t>
            </a:r>
            <a:r>
              <a:rPr lang="ar-DZ" sz="1400" b="1" dirty="0" smtClean="0">
                <a:solidFill>
                  <a:schemeClr val="tx1"/>
                </a:solidFill>
                <a:latin typeface="Arial" panose="020B0604020202020204" pitchFamily="34" charset="0"/>
                <a:cs typeface="Arial" panose="020B0604020202020204" pitchFamily="34" charset="0"/>
              </a:rPr>
              <a:t>التقليدية, </a:t>
            </a:r>
          </a:p>
          <a:p>
            <a:pPr algn="r" rtl="1">
              <a:defRPr/>
            </a:pPr>
            <a:r>
              <a:rPr lang="ar-DZ" sz="1400" b="1" u="sng" dirty="0">
                <a:solidFill>
                  <a:schemeClr val="tx1"/>
                </a:solidFill>
                <a:latin typeface="Arial" panose="020B0604020202020204" pitchFamily="34" charset="0"/>
                <a:cs typeface="Arial" panose="020B0604020202020204" pitchFamily="34" charset="0"/>
              </a:rPr>
              <a:t>نطاق المعيار</a:t>
            </a:r>
            <a:r>
              <a:rPr lang="ar-DZ" sz="1400" b="1" dirty="0">
                <a:solidFill>
                  <a:schemeClr val="tx1"/>
                </a:solidFill>
                <a:latin typeface="Arial" panose="020B0604020202020204" pitchFamily="34" charset="0"/>
                <a:cs typeface="Arial" panose="020B0604020202020204" pitchFamily="34" charset="0"/>
              </a:rPr>
              <a:t>: يتناول هذا المعيار عمليات التمويل المصرفي المجمع، سواء تلك التي </a:t>
            </a:r>
            <a:r>
              <a:rPr lang="ar-DZ" sz="1400" b="1" dirty="0" smtClean="0">
                <a:solidFill>
                  <a:schemeClr val="tx1"/>
                </a:solidFill>
                <a:latin typeface="Arial" panose="020B0604020202020204" pitchFamily="34" charset="0"/>
                <a:cs typeface="Arial" panose="020B0604020202020204" pitchFamily="34" charset="0"/>
              </a:rPr>
              <a:t>تتم بين </a:t>
            </a:r>
            <a:r>
              <a:rPr lang="ar-DZ" sz="1400" b="1" dirty="0">
                <a:solidFill>
                  <a:schemeClr val="tx1"/>
                </a:solidFill>
                <a:latin typeface="Arial" panose="020B0604020202020204" pitchFamily="34" charset="0"/>
                <a:cs typeface="Arial" panose="020B0604020202020204" pitchFamily="34" charset="0"/>
              </a:rPr>
              <a:t>المؤسسات أو بينها وبين البنوك التقليدية، مع بيان العلاقات بين </a:t>
            </a:r>
            <a:r>
              <a:rPr lang="ar-DZ" sz="1400" b="1" dirty="0" smtClean="0">
                <a:solidFill>
                  <a:schemeClr val="tx1"/>
                </a:solidFill>
                <a:latin typeface="Arial" panose="020B0604020202020204" pitchFamily="34" charset="0"/>
                <a:cs typeface="Arial" panose="020B0604020202020204" pitchFamily="34" charset="0"/>
              </a:rPr>
              <a:t>مجموع</a:t>
            </a:r>
            <a:r>
              <a:rPr lang="ar-DZ" sz="1400" b="1" dirty="0">
                <a:solidFill>
                  <a:schemeClr val="tx1"/>
                </a:solidFill>
                <a:latin typeface="Arial" panose="020B0604020202020204" pitchFamily="34" charset="0"/>
                <a:cs typeface="Arial" panose="020B0604020202020204" pitchFamily="34" charset="0"/>
              </a:rPr>
              <a:t> </a:t>
            </a:r>
            <a:r>
              <a:rPr lang="ar-DZ" sz="1400" b="1" dirty="0" smtClean="0">
                <a:solidFill>
                  <a:schemeClr val="tx1"/>
                </a:solidFill>
                <a:latin typeface="Arial" panose="020B0604020202020204" pitchFamily="34" charset="0"/>
                <a:cs typeface="Arial" panose="020B0604020202020204" pitchFamily="34" charset="0"/>
              </a:rPr>
              <a:t>المؤسسات </a:t>
            </a:r>
            <a:r>
              <a:rPr lang="ar-DZ" sz="1400" b="1" dirty="0">
                <a:solidFill>
                  <a:schemeClr val="tx1"/>
                </a:solidFill>
                <a:latin typeface="Arial" panose="020B0604020202020204" pitchFamily="34" charset="0"/>
                <a:cs typeface="Arial" panose="020B0604020202020204" pitchFamily="34" charset="0"/>
              </a:rPr>
              <a:t>المشاركة، والعلاقات بين المؤسسات </a:t>
            </a:r>
            <a:r>
              <a:rPr lang="ar-DZ" sz="1400" b="1" dirty="0" smtClean="0">
                <a:solidFill>
                  <a:schemeClr val="tx1"/>
                </a:solidFill>
                <a:latin typeface="Arial" panose="020B0604020202020204" pitchFamily="34" charset="0"/>
                <a:cs typeface="Arial" panose="020B0604020202020204" pitchFamily="34" charset="0"/>
              </a:rPr>
              <a:t>والعملاء</a:t>
            </a:r>
            <a:r>
              <a:rPr lang="ar-DZ" sz="1400" b="1" dirty="0">
                <a:solidFill>
                  <a:schemeClr val="tx1"/>
                </a:solidFill>
                <a:latin typeface="Arial" panose="020B0604020202020204" pitchFamily="34" charset="0"/>
                <a:cs typeface="Arial" panose="020B0604020202020204" pitchFamily="34" charset="0"/>
              </a:rPr>
              <a:t> </a:t>
            </a:r>
            <a:r>
              <a:rPr lang="ar-DZ" sz="1400" b="1" dirty="0" smtClean="0">
                <a:solidFill>
                  <a:schemeClr val="tx1"/>
                </a:solidFill>
                <a:latin typeface="Arial" panose="020B0604020202020204" pitchFamily="34" charset="0"/>
                <a:cs typeface="Arial" panose="020B0604020202020204" pitchFamily="34" charset="0"/>
              </a:rPr>
              <a:t>,</a:t>
            </a:r>
            <a:endParaRPr lang="en-US" sz="1400" b="1" dirty="0">
              <a:solidFill>
                <a:schemeClr val="tx1"/>
              </a:solidFill>
              <a:latin typeface="Arial" panose="020B0604020202020204" pitchFamily="34" charset="0"/>
              <a:cs typeface="Arial" panose="020B0604020202020204" pitchFamily="34" charset="0"/>
            </a:endParaRPr>
          </a:p>
        </p:txBody>
      </p:sp>
      <p:sp>
        <p:nvSpPr>
          <p:cNvPr id="15" name="Rectangle 13"/>
          <p:cNvSpPr>
            <a:spLocks noChangeArrowheads="1"/>
          </p:cNvSpPr>
          <p:nvPr/>
        </p:nvSpPr>
        <p:spPr bwMode="auto">
          <a:xfrm flipH="1">
            <a:off x="7837033" y="1879382"/>
            <a:ext cx="3516768" cy="356440"/>
          </a:xfrm>
          <a:prstGeom prst="rect">
            <a:avLst/>
          </a:prstGeom>
          <a:solidFill>
            <a:schemeClr val="accent4"/>
          </a:solidFill>
          <a:ln>
            <a:noFill/>
          </a:ln>
        </p:spPr>
        <p:txBody>
          <a:bodyPr lIns="68580" tIns="34290" rIns="68580" bIns="34290"/>
          <a:lstStyle/>
          <a:p>
            <a:pPr>
              <a:defRPr/>
            </a:pPr>
            <a:endParaRPr lang="en-US" sz="1350"/>
          </a:p>
        </p:txBody>
      </p:sp>
      <p:sp>
        <p:nvSpPr>
          <p:cNvPr id="16" name="Rectangle 13"/>
          <p:cNvSpPr>
            <a:spLocks noChangeArrowheads="1"/>
          </p:cNvSpPr>
          <p:nvPr/>
        </p:nvSpPr>
        <p:spPr bwMode="auto">
          <a:xfrm flipH="1">
            <a:off x="7822851" y="2950443"/>
            <a:ext cx="3580077" cy="365125"/>
          </a:xfrm>
          <a:prstGeom prst="rect">
            <a:avLst/>
          </a:prstGeom>
          <a:solidFill>
            <a:schemeClr val="accent5"/>
          </a:solidFill>
          <a:ln>
            <a:noFill/>
          </a:ln>
        </p:spPr>
        <p:txBody>
          <a:bodyPr lIns="68580" tIns="34290" rIns="68580" bIns="34290"/>
          <a:lstStyle/>
          <a:p>
            <a:pPr>
              <a:defRPr/>
            </a:pPr>
            <a:endParaRPr lang="en-US" sz="1350"/>
          </a:p>
        </p:txBody>
      </p:sp>
      <p:sp>
        <p:nvSpPr>
          <p:cNvPr id="17" name="Rectangle 16"/>
          <p:cNvSpPr>
            <a:spLocks noChangeArrowheads="1"/>
          </p:cNvSpPr>
          <p:nvPr/>
        </p:nvSpPr>
        <p:spPr bwMode="auto">
          <a:xfrm flipH="1" flipV="1">
            <a:off x="7837033" y="4042878"/>
            <a:ext cx="3588203" cy="365125"/>
          </a:xfrm>
          <a:prstGeom prst="rect">
            <a:avLst/>
          </a:prstGeom>
          <a:solidFill>
            <a:schemeClr val="accent6"/>
          </a:solidFill>
          <a:ln>
            <a:noFill/>
          </a:ln>
        </p:spPr>
        <p:txBody>
          <a:bodyPr lIns="68580" tIns="34290" rIns="68580" bIns="34290"/>
          <a:lstStyle/>
          <a:p>
            <a:pPr>
              <a:defRPr/>
            </a:pPr>
            <a:endParaRPr lang="en-US" sz="1350"/>
          </a:p>
        </p:txBody>
      </p:sp>
      <p:sp>
        <p:nvSpPr>
          <p:cNvPr id="18" name="Rectangle 13"/>
          <p:cNvSpPr>
            <a:spLocks noChangeArrowheads="1"/>
          </p:cNvSpPr>
          <p:nvPr/>
        </p:nvSpPr>
        <p:spPr bwMode="auto">
          <a:xfrm>
            <a:off x="634547" y="1762125"/>
            <a:ext cx="3630922" cy="365125"/>
          </a:xfrm>
          <a:prstGeom prst="rect">
            <a:avLst/>
          </a:prstGeom>
          <a:solidFill>
            <a:schemeClr val="accent1"/>
          </a:solidFill>
          <a:ln>
            <a:noFill/>
          </a:ln>
        </p:spPr>
        <p:txBody>
          <a:bodyPr lIns="68580" tIns="34290" rIns="68580" bIns="34290"/>
          <a:lstStyle/>
          <a:p>
            <a:pPr>
              <a:defRPr/>
            </a:pPr>
            <a:endParaRPr lang="en-US" sz="1350"/>
          </a:p>
        </p:txBody>
      </p:sp>
      <p:sp>
        <p:nvSpPr>
          <p:cNvPr id="19" name="Rectangle 13"/>
          <p:cNvSpPr>
            <a:spLocks noChangeArrowheads="1"/>
          </p:cNvSpPr>
          <p:nvPr/>
        </p:nvSpPr>
        <p:spPr bwMode="auto">
          <a:xfrm>
            <a:off x="592355" y="2796646"/>
            <a:ext cx="3656311" cy="365125"/>
          </a:xfrm>
          <a:prstGeom prst="rect">
            <a:avLst/>
          </a:prstGeom>
          <a:solidFill>
            <a:schemeClr val="accent2"/>
          </a:solidFill>
          <a:ln>
            <a:noFill/>
          </a:ln>
        </p:spPr>
        <p:txBody>
          <a:bodyPr lIns="68580" tIns="34290" rIns="68580" bIns="34290"/>
          <a:lstStyle/>
          <a:p>
            <a:pPr>
              <a:defRPr/>
            </a:pPr>
            <a:endParaRPr lang="en-US" sz="1350"/>
          </a:p>
        </p:txBody>
      </p:sp>
      <p:sp>
        <p:nvSpPr>
          <p:cNvPr id="20" name="Rectangle 13"/>
          <p:cNvSpPr>
            <a:spLocks noChangeArrowheads="1"/>
          </p:cNvSpPr>
          <p:nvPr/>
        </p:nvSpPr>
        <p:spPr bwMode="auto">
          <a:xfrm flipV="1">
            <a:off x="642849" y="4294594"/>
            <a:ext cx="3604107" cy="365125"/>
          </a:xfrm>
          <a:prstGeom prst="rect">
            <a:avLst/>
          </a:prstGeom>
          <a:solidFill>
            <a:schemeClr val="accent3"/>
          </a:solidFill>
          <a:ln>
            <a:noFill/>
          </a:ln>
        </p:spPr>
        <p:txBody>
          <a:bodyPr lIns="68580" tIns="34290" rIns="68580" bIns="34290"/>
          <a:lstStyle/>
          <a:p>
            <a:pPr>
              <a:defRPr/>
            </a:pPr>
            <a:endParaRPr lang="en-US" sz="1350"/>
          </a:p>
        </p:txBody>
      </p:sp>
      <p:sp>
        <p:nvSpPr>
          <p:cNvPr id="21" name="Oval 20"/>
          <p:cNvSpPr/>
          <p:nvPr/>
        </p:nvSpPr>
        <p:spPr>
          <a:xfrm>
            <a:off x="11436802" y="3911600"/>
            <a:ext cx="617537" cy="617538"/>
          </a:xfrm>
          <a:prstGeom prst="ellipse">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22" name="Oval 21"/>
          <p:cNvSpPr/>
          <p:nvPr/>
        </p:nvSpPr>
        <p:spPr>
          <a:xfrm>
            <a:off x="0" y="4168387"/>
            <a:ext cx="617538" cy="617538"/>
          </a:xfrm>
          <a:prstGeom prst="ellipse">
            <a:avLst/>
          </a:prstGeom>
          <a:solidFill>
            <a:schemeClr val="bg1"/>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23" name="Oval 22"/>
          <p:cNvSpPr/>
          <p:nvPr/>
        </p:nvSpPr>
        <p:spPr>
          <a:xfrm>
            <a:off x="11394223" y="2808265"/>
            <a:ext cx="617537" cy="615950"/>
          </a:xfrm>
          <a:prstGeom prst="ellipse">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24" name="Oval 23"/>
          <p:cNvSpPr/>
          <p:nvPr/>
        </p:nvSpPr>
        <p:spPr>
          <a:xfrm>
            <a:off x="-25183" y="2645572"/>
            <a:ext cx="617538" cy="615950"/>
          </a:xfrm>
          <a:prstGeom prst="ellipse">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25" name="Oval 24"/>
          <p:cNvSpPr/>
          <p:nvPr/>
        </p:nvSpPr>
        <p:spPr>
          <a:xfrm>
            <a:off x="11381362" y="1758340"/>
            <a:ext cx="617537" cy="617538"/>
          </a:xfrm>
          <a:prstGeom prst="ellipse">
            <a:avLst/>
          </a:prstGeom>
          <a:solidFill>
            <a:schemeClr val="bg1"/>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34" name="Oval 33"/>
          <p:cNvSpPr/>
          <p:nvPr/>
        </p:nvSpPr>
        <p:spPr>
          <a:xfrm>
            <a:off x="17009" y="1700458"/>
            <a:ext cx="617538" cy="617538"/>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1500" b="1" dirty="0">
              <a:solidFill>
                <a:schemeClr val="tx1"/>
              </a:solidFill>
            </a:endParaRPr>
          </a:p>
        </p:txBody>
      </p:sp>
      <p:sp>
        <p:nvSpPr>
          <p:cNvPr id="46" name="TextBox 45"/>
          <p:cNvSpPr txBox="1"/>
          <p:nvPr/>
        </p:nvSpPr>
        <p:spPr>
          <a:xfrm>
            <a:off x="631250" y="1753238"/>
            <a:ext cx="3617415" cy="646331"/>
          </a:xfrm>
          <a:prstGeom prst="rect">
            <a:avLst/>
          </a:prstGeom>
          <a:noFill/>
        </p:spPr>
        <p:txBody>
          <a:bodyPr wrap="square">
            <a:spAutoFit/>
          </a:bodyPr>
          <a:lstStyle/>
          <a:p>
            <a:pPr algn="ctr" rtl="1">
              <a:defRPr/>
            </a:pPr>
            <a:r>
              <a:rPr lang="ar-DZ" sz="1200" b="1" dirty="0">
                <a:latin typeface="Arial" panose="020B0604020202020204" pitchFamily="34" charset="0"/>
                <a:cs typeface="Arial" panose="020B0604020202020204" pitchFamily="34" charset="0"/>
              </a:rPr>
              <a:t>الأســاليب المشــروعة للعلاقــة بيــن أطــراف التمويــل </a:t>
            </a:r>
            <a:r>
              <a:rPr lang="ar-DZ" sz="1200" b="1" dirty="0" smtClean="0">
                <a:latin typeface="Arial" panose="020B0604020202020204" pitchFamily="34" charset="0"/>
                <a:cs typeface="Arial" panose="020B0604020202020204" pitchFamily="34" charset="0"/>
              </a:rPr>
              <a:t>المصرفي المجمع </a:t>
            </a:r>
            <a:r>
              <a:rPr lang="ar-DZ" sz="1200" b="1" dirty="0">
                <a:latin typeface="Arial" panose="020B0604020202020204" pitchFamily="34" charset="0"/>
                <a:cs typeface="Arial" panose="020B0604020202020204" pitchFamily="34" charset="0"/>
              </a:rPr>
              <a:t/>
            </a:r>
            <a:br>
              <a:rPr lang="ar-DZ" sz="1200" b="1" dirty="0">
                <a:latin typeface="Arial" panose="020B0604020202020204" pitchFamily="34" charset="0"/>
                <a:cs typeface="Arial" panose="020B0604020202020204" pitchFamily="34" charset="0"/>
              </a:rPr>
            </a:br>
            <a:endParaRPr lang="en-US" sz="1200" b="1" dirty="0">
              <a:solidFill>
                <a:schemeClr val="bg2"/>
              </a:solidFill>
              <a:latin typeface="Arial" panose="020B0604020202020204" pitchFamily="34" charset="0"/>
              <a:cs typeface="Arial" panose="020B0604020202020204" pitchFamily="34" charset="0"/>
            </a:endParaRPr>
          </a:p>
        </p:txBody>
      </p:sp>
      <p:sp>
        <p:nvSpPr>
          <p:cNvPr id="47" name="TextBox 46"/>
          <p:cNvSpPr txBox="1"/>
          <p:nvPr/>
        </p:nvSpPr>
        <p:spPr>
          <a:xfrm>
            <a:off x="668778" y="2817814"/>
            <a:ext cx="3464089" cy="307777"/>
          </a:xfrm>
          <a:prstGeom prst="rect">
            <a:avLst/>
          </a:prstGeom>
          <a:noFill/>
        </p:spPr>
        <p:txBody>
          <a:bodyPr wrap="square">
            <a:spAutoFit/>
          </a:bodyPr>
          <a:lstStyle/>
          <a:p>
            <a:pPr algn="ctr">
              <a:defRPr/>
            </a:pPr>
            <a:r>
              <a:rPr lang="ar-DZ" sz="1400" b="1" dirty="0" smtClean="0">
                <a:latin typeface="Arial" panose="020B0604020202020204" pitchFamily="34" charset="0"/>
                <a:cs typeface="Arial" panose="020B0604020202020204" pitchFamily="34" charset="0"/>
              </a:rPr>
              <a:t>عناصر أخرى</a:t>
            </a:r>
            <a:endParaRPr lang="en-US" sz="1400" b="1" dirty="0">
              <a:latin typeface="Arial" panose="020B0604020202020204" pitchFamily="34" charset="0"/>
              <a:cs typeface="Arial" panose="020B0604020202020204" pitchFamily="34" charset="0"/>
            </a:endParaRPr>
          </a:p>
        </p:txBody>
      </p:sp>
      <p:sp>
        <p:nvSpPr>
          <p:cNvPr id="48" name="TextBox 47"/>
          <p:cNvSpPr txBox="1"/>
          <p:nvPr/>
        </p:nvSpPr>
        <p:spPr>
          <a:xfrm>
            <a:off x="1845775" y="4328681"/>
            <a:ext cx="1309687" cy="461665"/>
          </a:xfrm>
          <a:prstGeom prst="rect">
            <a:avLst/>
          </a:prstGeom>
          <a:noFill/>
        </p:spPr>
        <p:txBody>
          <a:bodyPr>
            <a:spAutoFit/>
          </a:bodyPr>
          <a:lstStyle/>
          <a:p>
            <a:pPr algn="ctr">
              <a:defRPr/>
            </a:pPr>
            <a:r>
              <a:rPr lang="ar-DZ" sz="1200" b="1" dirty="0">
                <a:latin typeface="Arial" panose="020B0604020202020204" pitchFamily="34" charset="0"/>
                <a:cs typeface="Arial" panose="020B0604020202020204" pitchFamily="34" charset="0"/>
              </a:rPr>
              <a:t>تاريخ إصدار المعيار </a:t>
            </a:r>
            <a:br>
              <a:rPr lang="ar-DZ" sz="1200" b="1" dirty="0">
                <a:latin typeface="Arial" panose="020B0604020202020204" pitchFamily="34" charset="0"/>
                <a:cs typeface="Arial" panose="020B0604020202020204" pitchFamily="34" charset="0"/>
              </a:rPr>
            </a:br>
            <a:endParaRPr lang="en-US" sz="1200" b="1" dirty="0">
              <a:solidFill>
                <a:schemeClr val="bg2"/>
              </a:solidFill>
              <a:latin typeface="Arial" panose="020B0604020202020204" pitchFamily="34" charset="0"/>
              <a:cs typeface="Arial" panose="020B0604020202020204" pitchFamily="34" charset="0"/>
            </a:endParaRPr>
          </a:p>
        </p:txBody>
      </p:sp>
      <p:sp>
        <p:nvSpPr>
          <p:cNvPr id="49" name="TextBox 48"/>
          <p:cNvSpPr txBox="1"/>
          <p:nvPr/>
        </p:nvSpPr>
        <p:spPr>
          <a:xfrm>
            <a:off x="7995348" y="1911129"/>
            <a:ext cx="3286577" cy="276999"/>
          </a:xfrm>
          <a:prstGeom prst="rect">
            <a:avLst/>
          </a:prstGeom>
          <a:noFill/>
        </p:spPr>
        <p:txBody>
          <a:bodyPr wrap="square">
            <a:spAutoFit/>
          </a:bodyPr>
          <a:lstStyle/>
          <a:p>
            <a:pPr algn="ctr">
              <a:defRPr/>
            </a:pPr>
            <a:r>
              <a:rPr lang="ar-DZ" sz="1200" b="1" dirty="0">
                <a:latin typeface="Arial" panose="020B0604020202020204" pitchFamily="34" charset="0"/>
                <a:cs typeface="Arial" panose="020B0604020202020204" pitchFamily="34" charset="0"/>
              </a:rPr>
              <a:t>محل التمويل المصرفي المجمع </a:t>
            </a:r>
            <a:endParaRPr lang="en-US" sz="1200" b="1" dirty="0">
              <a:solidFill>
                <a:schemeClr val="bg2"/>
              </a:solidFill>
              <a:latin typeface="Arial" panose="020B0604020202020204" pitchFamily="34" charset="0"/>
              <a:cs typeface="Arial" panose="020B0604020202020204" pitchFamily="34" charset="0"/>
            </a:endParaRPr>
          </a:p>
        </p:txBody>
      </p:sp>
      <p:sp>
        <p:nvSpPr>
          <p:cNvPr id="50" name="TextBox 49"/>
          <p:cNvSpPr txBox="1"/>
          <p:nvPr/>
        </p:nvSpPr>
        <p:spPr>
          <a:xfrm>
            <a:off x="7981235" y="2965470"/>
            <a:ext cx="3375287" cy="276999"/>
          </a:xfrm>
          <a:prstGeom prst="rect">
            <a:avLst/>
          </a:prstGeom>
          <a:noFill/>
        </p:spPr>
        <p:txBody>
          <a:bodyPr wrap="square">
            <a:spAutoFit/>
          </a:bodyPr>
          <a:lstStyle/>
          <a:p>
            <a:pPr algn="ctr">
              <a:defRPr/>
            </a:pPr>
            <a:r>
              <a:rPr lang="ar-DZ" sz="1200" b="1" dirty="0">
                <a:latin typeface="Arial" panose="020B0604020202020204" pitchFamily="34" charset="0"/>
                <a:cs typeface="Arial" panose="020B0604020202020204" pitchFamily="34" charset="0"/>
              </a:rPr>
              <a:t>صيغ منح التمويل المصرفي المجمع للعملاء </a:t>
            </a:r>
            <a:endParaRPr lang="en-US" sz="1200" b="1" dirty="0">
              <a:solidFill>
                <a:schemeClr val="bg2"/>
              </a:solidFill>
              <a:latin typeface="Arial" panose="020B0604020202020204" pitchFamily="34" charset="0"/>
              <a:cs typeface="Arial" panose="020B0604020202020204" pitchFamily="34" charset="0"/>
            </a:endParaRPr>
          </a:p>
        </p:txBody>
      </p:sp>
      <p:sp>
        <p:nvSpPr>
          <p:cNvPr id="51" name="TextBox 50"/>
          <p:cNvSpPr txBox="1"/>
          <p:nvPr/>
        </p:nvSpPr>
        <p:spPr>
          <a:xfrm>
            <a:off x="7866418" y="4020669"/>
            <a:ext cx="3701745" cy="600164"/>
          </a:xfrm>
          <a:prstGeom prst="rect">
            <a:avLst/>
          </a:prstGeom>
          <a:noFill/>
        </p:spPr>
        <p:txBody>
          <a:bodyPr wrap="square">
            <a:spAutoFit/>
          </a:bodyPr>
          <a:lstStyle/>
          <a:p>
            <a:pPr algn="ctr">
              <a:defRPr/>
            </a:pPr>
            <a:r>
              <a:rPr lang="ar-DZ" sz="1100" b="1" dirty="0">
                <a:latin typeface="Arial" panose="020B0604020202020204" pitchFamily="34" charset="0"/>
                <a:cs typeface="Arial" panose="020B0604020202020204" pitchFamily="34" charset="0"/>
              </a:rPr>
              <a:t>مشــاركة المؤسســات مع البنوك التقليدية في التمويل المصرفي</a:t>
            </a:r>
            <a:br>
              <a:rPr lang="ar-DZ" sz="1100" b="1" dirty="0">
                <a:latin typeface="Arial" panose="020B0604020202020204" pitchFamily="34" charset="0"/>
                <a:cs typeface="Arial" panose="020B0604020202020204" pitchFamily="34" charset="0"/>
              </a:rPr>
            </a:br>
            <a:r>
              <a:rPr lang="ar-DZ" sz="1100" b="1" dirty="0" smtClean="0">
                <a:latin typeface="Arial" panose="020B0604020202020204" pitchFamily="34" charset="0"/>
                <a:cs typeface="Arial" panose="020B0604020202020204" pitchFamily="34" charset="0"/>
              </a:rPr>
              <a:t>المجمع </a:t>
            </a:r>
            <a:br>
              <a:rPr lang="ar-DZ" sz="1100" b="1" dirty="0" smtClean="0">
                <a:latin typeface="Arial" panose="020B0604020202020204" pitchFamily="34" charset="0"/>
                <a:cs typeface="Arial" panose="020B0604020202020204" pitchFamily="34" charset="0"/>
              </a:rPr>
            </a:br>
            <a:endParaRPr lang="en-US" sz="1100" b="1" dirty="0">
              <a:solidFill>
                <a:schemeClr val="bg2"/>
              </a:solidFill>
              <a:latin typeface="Arial" panose="020B0604020202020204" pitchFamily="34" charset="0"/>
              <a:cs typeface="Arial" panose="020B0604020202020204" pitchFamily="34" charset="0"/>
            </a:endParaRPr>
          </a:p>
        </p:txBody>
      </p:sp>
      <p:sp>
        <p:nvSpPr>
          <p:cNvPr id="52" name="Rectangle 51"/>
          <p:cNvSpPr/>
          <p:nvPr/>
        </p:nvSpPr>
        <p:spPr>
          <a:xfrm>
            <a:off x="631250" y="2120107"/>
            <a:ext cx="3595739" cy="525465"/>
          </a:xfrm>
          <a:prstGeom prst="rect">
            <a:avLst/>
          </a:prstGeom>
        </p:spPr>
        <p:txBody>
          <a:bodyPr wrap="square">
            <a:spAutoFit/>
          </a:bodyPr>
          <a:lstStyle/>
          <a:p>
            <a:pPr algn="r">
              <a:lnSpc>
                <a:spcPct val="150000"/>
              </a:lnSpc>
              <a:defRPr/>
            </a:pPr>
            <a:r>
              <a:rPr lang="ar-DZ" sz="1000" b="1" dirty="0" smtClean="0">
                <a:latin typeface="Arial" panose="020B0604020202020204" pitchFamily="34" charset="0"/>
                <a:cs typeface="Arial" panose="020B0604020202020204" pitchFamily="34" charset="0"/>
              </a:rPr>
              <a:t>المضاربةـ المضاربة مع الإذن للمضارب بخلط ماله بمال المضاربة، المشاركة، الوكالة بأجر معلوم بشرط, </a:t>
            </a:r>
            <a:r>
              <a:rPr lang="ar-DZ" sz="1000" b="1" dirty="0">
                <a:latin typeface="Arial" panose="020B0604020202020204" pitchFamily="34" charset="0"/>
                <a:cs typeface="Arial" panose="020B0604020202020204" pitchFamily="34" charset="0"/>
              </a:rPr>
              <a:t>الوكالة دون أجر </a:t>
            </a:r>
            <a:endParaRPr lang="id-ID" sz="1000" b="1" dirty="0">
              <a:latin typeface="Arial" panose="020B0604020202020204" pitchFamily="34" charset="0"/>
              <a:cs typeface="Arial" panose="020B0604020202020204" pitchFamily="34" charset="0"/>
            </a:endParaRPr>
          </a:p>
        </p:txBody>
      </p:sp>
      <p:sp>
        <p:nvSpPr>
          <p:cNvPr id="53" name="Rectangle 52"/>
          <p:cNvSpPr/>
          <p:nvPr/>
        </p:nvSpPr>
        <p:spPr>
          <a:xfrm>
            <a:off x="596430" y="3141008"/>
            <a:ext cx="3654016" cy="1061829"/>
          </a:xfrm>
          <a:prstGeom prst="rect">
            <a:avLst/>
          </a:prstGeom>
        </p:spPr>
        <p:txBody>
          <a:bodyPr wrap="square">
            <a:spAutoFit/>
          </a:bodyPr>
          <a:lstStyle/>
          <a:p>
            <a:pPr algn="r">
              <a:lnSpc>
                <a:spcPct val="150000"/>
              </a:lnSpc>
              <a:defRPr/>
            </a:pPr>
            <a:r>
              <a:rPr lang="ar-DZ" sz="1050" b="1" dirty="0" smtClean="0">
                <a:solidFill>
                  <a:schemeClr val="tx1">
                    <a:lumMod val="50000"/>
                    <a:lumOff val="50000"/>
                  </a:schemeClr>
                </a:solidFill>
                <a:latin typeface="Arial" panose="020B0604020202020204" pitchFamily="34" charset="0"/>
                <a:cs typeface="Arial" panose="020B0604020202020204" pitchFamily="34" charset="0"/>
              </a:rPr>
              <a:t>- </a:t>
            </a:r>
            <a:r>
              <a:rPr lang="ar-DZ" sz="1050" b="1" dirty="0">
                <a:latin typeface="Arial" panose="020B0604020202020204" pitchFamily="34" charset="0"/>
                <a:cs typeface="Arial" panose="020B0604020202020204" pitchFamily="34" charset="0"/>
              </a:rPr>
              <a:t>الأعمال التحضيرية والعمولات </a:t>
            </a:r>
            <a:br>
              <a:rPr lang="ar-DZ" sz="1050" b="1" dirty="0">
                <a:latin typeface="Arial" panose="020B0604020202020204" pitchFamily="34" charset="0"/>
                <a:cs typeface="Arial" panose="020B0604020202020204" pitchFamily="34" charset="0"/>
              </a:rPr>
            </a:br>
            <a:r>
              <a:rPr lang="ar-DZ" sz="1050" b="1" dirty="0" smtClean="0">
                <a:latin typeface="Arial" panose="020B0604020202020204" pitchFamily="34" charset="0"/>
                <a:cs typeface="Arial" panose="020B0604020202020204" pitchFamily="34" charset="0"/>
              </a:rPr>
              <a:t>-</a:t>
            </a:r>
            <a:r>
              <a:rPr lang="ar-DZ" sz="1050" b="1" dirty="0">
                <a:latin typeface="Arial" panose="020B0604020202020204" pitchFamily="34" charset="0"/>
                <a:cs typeface="Arial" panose="020B0604020202020204" pitchFamily="34" charset="0"/>
              </a:rPr>
              <a:t>تضمين المصرف المدير وكفالته </a:t>
            </a:r>
            <a:br>
              <a:rPr lang="ar-DZ" sz="1050" b="1" dirty="0">
                <a:latin typeface="Arial" panose="020B0604020202020204" pitchFamily="34" charset="0"/>
                <a:cs typeface="Arial" panose="020B0604020202020204" pitchFamily="34" charset="0"/>
              </a:rPr>
            </a:br>
            <a:r>
              <a:rPr lang="ar-DZ" sz="1050" b="1" dirty="0" smtClean="0">
                <a:latin typeface="Arial" panose="020B0604020202020204" pitchFamily="34" charset="0"/>
                <a:cs typeface="Arial" panose="020B0604020202020204" pitchFamily="34" charset="0"/>
              </a:rPr>
              <a:t>-</a:t>
            </a:r>
            <a:r>
              <a:rPr lang="ar-DZ" sz="1050" b="1" dirty="0">
                <a:latin typeface="Arial" panose="020B0604020202020204" pitchFamily="34" charset="0"/>
                <a:cs typeface="Arial" panose="020B0604020202020204" pitchFamily="34" charset="0"/>
              </a:rPr>
              <a:t>أسعار الصرف </a:t>
            </a:r>
            <a:br>
              <a:rPr lang="ar-DZ" sz="1050" b="1" dirty="0">
                <a:latin typeface="Arial" panose="020B0604020202020204" pitchFamily="34" charset="0"/>
                <a:cs typeface="Arial" panose="020B0604020202020204" pitchFamily="34" charset="0"/>
              </a:rPr>
            </a:br>
            <a:r>
              <a:rPr lang="ar-DZ" sz="1050" b="1" dirty="0" smtClean="0">
                <a:latin typeface="Arial" panose="020B0604020202020204" pitchFamily="34" charset="0"/>
                <a:cs typeface="Arial" panose="020B0604020202020204" pitchFamily="34" charset="0"/>
              </a:rPr>
              <a:t>-</a:t>
            </a:r>
            <a:r>
              <a:rPr lang="ar-DZ" sz="1050" b="1" dirty="0">
                <a:latin typeface="Arial" panose="020B0604020202020204" pitchFamily="34" charset="0"/>
                <a:cs typeface="Arial" panose="020B0604020202020204" pitchFamily="34" charset="0"/>
              </a:rPr>
              <a:t>التخارج في التمويل المصرفي المجمع </a:t>
            </a:r>
            <a:endParaRPr lang="id-ID" sz="105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4" name="Rectangle 53"/>
          <p:cNvSpPr/>
          <p:nvPr/>
        </p:nvSpPr>
        <p:spPr>
          <a:xfrm>
            <a:off x="630768" y="4658780"/>
            <a:ext cx="3597268" cy="415498"/>
          </a:xfrm>
          <a:prstGeom prst="rect">
            <a:avLst/>
          </a:prstGeom>
        </p:spPr>
        <p:txBody>
          <a:bodyPr wrap="square">
            <a:spAutoFit/>
          </a:bodyPr>
          <a:lstStyle/>
          <a:p>
            <a:pPr algn="ctr">
              <a:lnSpc>
                <a:spcPct val="150000"/>
              </a:lnSpc>
              <a:defRPr/>
            </a:pPr>
            <a:r>
              <a:rPr lang="ar-DZ" sz="1400" b="1" dirty="0">
                <a:latin typeface="Arial" panose="020B0604020202020204" pitchFamily="34" charset="0"/>
                <a:cs typeface="Arial" panose="020B0604020202020204" pitchFamily="34" charset="0"/>
              </a:rPr>
              <a:t>صدر هذا المعيار بتاريخ </a:t>
            </a:r>
            <a:r>
              <a:rPr lang="ar-DZ" sz="1400" b="1" dirty="0" smtClean="0">
                <a:latin typeface="Arial" panose="020B0604020202020204" pitchFamily="34" charset="0"/>
                <a:cs typeface="Arial" panose="020B0604020202020204" pitchFamily="34" charset="0"/>
              </a:rPr>
              <a:t>02 ماي 2005,</a:t>
            </a:r>
            <a:endParaRPr lang="id-ID" sz="14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5" name="Rectangle 54"/>
          <p:cNvSpPr/>
          <p:nvPr/>
        </p:nvSpPr>
        <p:spPr>
          <a:xfrm>
            <a:off x="7786913" y="2157260"/>
            <a:ext cx="3551690" cy="819455"/>
          </a:xfrm>
          <a:prstGeom prst="rect">
            <a:avLst/>
          </a:prstGeom>
        </p:spPr>
        <p:txBody>
          <a:bodyPr wrap="square">
            <a:spAutoFit/>
          </a:bodyPr>
          <a:lstStyle/>
          <a:p>
            <a:pPr algn="r" rtl="1">
              <a:lnSpc>
                <a:spcPct val="150000"/>
              </a:lnSpc>
              <a:defRPr/>
            </a:pPr>
            <a:r>
              <a:rPr lang="ar-DZ" sz="1050" b="1" dirty="0">
                <a:latin typeface="Arial" panose="020B0604020202020204" pitchFamily="34" charset="0"/>
                <a:cs typeface="Arial" panose="020B0604020202020204" pitchFamily="34" charset="0"/>
              </a:rPr>
              <a:t>يجب أن يكون محل التمويل المصرفي المجمع تمويل أنشطة </a:t>
            </a:r>
            <a:r>
              <a:rPr lang="ar-DZ" sz="1050" b="1" dirty="0" smtClean="0">
                <a:latin typeface="Arial" panose="020B0604020202020204" pitchFamily="34" charset="0"/>
                <a:cs typeface="Arial" panose="020B0604020202020204" pitchFamily="34" charset="0"/>
              </a:rPr>
              <a:t>استثمارية مشروعة </a:t>
            </a:r>
            <a:r>
              <a:rPr lang="ar-DZ" sz="1050" b="1" dirty="0">
                <a:latin typeface="Arial" panose="020B0604020202020204" pitchFamily="34" charset="0"/>
                <a:cs typeface="Arial" panose="020B0604020202020204" pitchFamily="34" charset="0"/>
              </a:rPr>
              <a:t>لا تدخل فيها أنشطة وخدمات محرمة، ولا يجوز أن يقوم </a:t>
            </a:r>
            <a:r>
              <a:rPr lang="ar-DZ" sz="1050" b="1" dirty="0" smtClean="0">
                <a:latin typeface="Arial" panose="020B0604020202020204" pitchFamily="34" charset="0"/>
                <a:cs typeface="Arial" panose="020B0604020202020204" pitchFamily="34" charset="0"/>
              </a:rPr>
              <a:t>التمويل المصرفي </a:t>
            </a:r>
            <a:r>
              <a:rPr lang="ar-DZ" sz="1050" b="1" dirty="0">
                <a:latin typeface="Arial" panose="020B0604020202020204" pitchFamily="34" charset="0"/>
                <a:cs typeface="Arial" panose="020B0604020202020204" pitchFamily="34" charset="0"/>
              </a:rPr>
              <a:t>المجمع </a:t>
            </a:r>
            <a:r>
              <a:rPr lang="ar-DZ" sz="1050" b="1" dirty="0" smtClean="0">
                <a:latin typeface="Arial" panose="020B0604020202020204" pitchFamily="34" charset="0"/>
                <a:cs typeface="Arial" panose="020B0604020202020204" pitchFamily="34" charset="0"/>
              </a:rPr>
              <a:t>كليا </a:t>
            </a:r>
            <a:r>
              <a:rPr lang="ar-DZ" sz="1050" b="1" dirty="0">
                <a:latin typeface="Arial" panose="020B0604020202020204" pitchFamily="34" charset="0"/>
                <a:cs typeface="Arial" panose="020B0604020202020204" pitchFamily="34" charset="0"/>
              </a:rPr>
              <a:t>أو </a:t>
            </a:r>
            <a:r>
              <a:rPr lang="ar-DZ" sz="1050" b="1" dirty="0" smtClean="0">
                <a:latin typeface="Arial" panose="020B0604020202020204" pitchFamily="34" charset="0"/>
                <a:cs typeface="Arial" panose="020B0604020202020204" pitchFamily="34" charset="0"/>
              </a:rPr>
              <a:t>جزئيا </a:t>
            </a:r>
            <a:r>
              <a:rPr lang="ar-DZ" sz="1050" b="1" dirty="0">
                <a:latin typeface="Arial" panose="020B0604020202020204" pitchFamily="34" charset="0"/>
                <a:cs typeface="Arial" panose="020B0604020202020204" pitchFamily="34" charset="0"/>
              </a:rPr>
              <a:t>عليها </a:t>
            </a:r>
            <a:r>
              <a:rPr lang="ar-DZ" sz="1050" b="1" dirty="0" smtClean="0">
                <a:latin typeface="Arial" panose="020B0604020202020204" pitchFamily="34" charset="0"/>
                <a:cs typeface="Arial" panose="020B0604020202020204" pitchFamily="34" charset="0"/>
              </a:rPr>
              <a:t>أو على </a:t>
            </a:r>
            <a:r>
              <a:rPr lang="ar-DZ" sz="1050" b="1" dirty="0">
                <a:latin typeface="Arial" panose="020B0604020202020204" pitchFamily="34" charset="0"/>
                <a:cs typeface="Arial" panose="020B0604020202020204" pitchFamily="34" charset="0"/>
              </a:rPr>
              <a:t>التمويل الربوي </a:t>
            </a:r>
            <a:r>
              <a:rPr lang="ar-DZ" sz="1050" b="1" dirty="0" smtClean="0">
                <a:latin typeface="Arial" panose="020B0604020202020204" pitchFamily="34" charset="0"/>
                <a:cs typeface="Arial" panose="020B0604020202020204" pitchFamily="34" charset="0"/>
              </a:rPr>
              <a:t>,</a:t>
            </a:r>
            <a:endParaRPr lang="id-ID" sz="105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6" name="Rectangle 55"/>
          <p:cNvSpPr/>
          <p:nvPr/>
        </p:nvSpPr>
        <p:spPr>
          <a:xfrm>
            <a:off x="7841107" y="3268750"/>
            <a:ext cx="3543563" cy="784830"/>
          </a:xfrm>
          <a:prstGeom prst="rect">
            <a:avLst/>
          </a:prstGeom>
        </p:spPr>
        <p:txBody>
          <a:bodyPr wrap="square">
            <a:spAutoFit/>
          </a:bodyPr>
          <a:lstStyle/>
          <a:p>
            <a:pPr algn="r">
              <a:lnSpc>
                <a:spcPct val="150000"/>
              </a:lnSpc>
              <a:defRPr/>
            </a:pPr>
            <a:r>
              <a:rPr lang="ar-DZ" sz="1000" b="1" dirty="0" smtClean="0">
                <a:latin typeface="Arial" panose="020B0604020202020204" pitchFamily="34" charset="0"/>
                <a:cs typeface="Arial" panose="020B0604020202020204" pitchFamily="34" charset="0"/>
              </a:rPr>
              <a:t>البيع </a:t>
            </a:r>
            <a:r>
              <a:rPr lang="ar-DZ" sz="1000" b="1" dirty="0">
                <a:latin typeface="Arial" panose="020B0604020202020204" pitchFamily="34" charset="0"/>
                <a:cs typeface="Arial" panose="020B0604020202020204" pitchFamily="34" charset="0"/>
              </a:rPr>
              <a:t>مساومة أو مرابحة بالأجل </a:t>
            </a:r>
            <a:r>
              <a:rPr lang="ar-DZ" sz="1000" b="1" dirty="0" smtClean="0">
                <a:latin typeface="Arial" panose="020B0604020202020204" pitchFamily="34" charset="0"/>
                <a:cs typeface="Arial" panose="020B0604020202020204" pitchFamily="34" charset="0"/>
              </a:rPr>
              <a:t>أو بالتقسيط.، الإجارة </a:t>
            </a:r>
            <a:r>
              <a:rPr lang="ar-DZ" sz="1000" b="1" dirty="0">
                <a:latin typeface="Arial" panose="020B0604020202020204" pitchFamily="34" charset="0"/>
                <a:cs typeface="Arial" panose="020B0604020202020204" pitchFamily="34" charset="0"/>
              </a:rPr>
              <a:t>أو الإجارة المنتهية بالتمليك.</a:t>
            </a:r>
            <a:br>
              <a:rPr lang="ar-DZ" sz="1000" b="1" dirty="0">
                <a:latin typeface="Arial" panose="020B0604020202020204" pitchFamily="34" charset="0"/>
                <a:cs typeface="Arial" panose="020B0604020202020204" pitchFamily="34" charset="0"/>
              </a:rPr>
            </a:br>
            <a:r>
              <a:rPr lang="ar-DZ" sz="1000" b="1" dirty="0" smtClean="0">
                <a:latin typeface="Arial" panose="020B0604020202020204" pitchFamily="34" charset="0"/>
                <a:cs typeface="Arial" panose="020B0604020202020204" pitchFamily="34" charset="0"/>
              </a:rPr>
              <a:t>السلم أو السلم الموازي. الاستصناع </a:t>
            </a:r>
            <a:r>
              <a:rPr lang="ar-DZ" sz="1000" b="1" dirty="0">
                <a:latin typeface="Arial" panose="020B0604020202020204" pitchFamily="34" charset="0"/>
                <a:cs typeface="Arial" panose="020B0604020202020204" pitchFamily="34" charset="0"/>
              </a:rPr>
              <a:t>أو الاستصناع </a:t>
            </a:r>
            <a:r>
              <a:rPr lang="ar-DZ" sz="1000" b="1" dirty="0" smtClean="0">
                <a:latin typeface="Arial" panose="020B0604020202020204" pitchFamily="34" charset="0"/>
                <a:cs typeface="Arial" panose="020B0604020202020204" pitchFamily="34" charset="0"/>
              </a:rPr>
              <a:t>الموازي. المضاربة. المشاركة </a:t>
            </a:r>
            <a:r>
              <a:rPr lang="ar-DZ" sz="1000" b="1" dirty="0">
                <a:latin typeface="Arial" panose="020B0604020202020204" pitchFamily="34" charset="0"/>
                <a:cs typeface="Arial" panose="020B0604020202020204" pitchFamily="34" charset="0"/>
              </a:rPr>
              <a:t>الثابتة أو </a:t>
            </a:r>
            <a:r>
              <a:rPr lang="ar-DZ" sz="1000" b="1" dirty="0" smtClean="0">
                <a:latin typeface="Arial" panose="020B0604020202020204" pitchFamily="34" charset="0"/>
                <a:cs typeface="Arial" panose="020B0604020202020204" pitchFamily="34" charset="0"/>
              </a:rPr>
              <a:t>المتناقصة. المزارعة </a:t>
            </a:r>
            <a:r>
              <a:rPr lang="ar-DZ" sz="1000" b="1" dirty="0">
                <a:latin typeface="Arial" panose="020B0604020202020204" pitchFamily="34" charset="0"/>
                <a:cs typeface="Arial" panose="020B0604020202020204" pitchFamily="34" charset="0"/>
              </a:rPr>
              <a:t>أو المساقاة أو </a:t>
            </a:r>
            <a:r>
              <a:rPr lang="ar-DZ" sz="1000" b="1" dirty="0" smtClean="0">
                <a:latin typeface="Arial" panose="020B0604020202020204" pitchFamily="34" charset="0"/>
                <a:cs typeface="Arial" panose="020B0604020202020204" pitchFamily="34" charset="0"/>
              </a:rPr>
              <a:t>المغارسة. الصكوك </a:t>
            </a:r>
            <a:r>
              <a:rPr lang="ar-DZ" sz="1000" b="1" dirty="0">
                <a:latin typeface="Arial" panose="020B0604020202020204" pitchFamily="34" charset="0"/>
                <a:cs typeface="Arial" panose="020B0604020202020204" pitchFamily="34" charset="0"/>
              </a:rPr>
              <a:t>الاستثمارية </a:t>
            </a:r>
            <a:endParaRPr lang="id-ID" sz="1000" dirty="0">
              <a:solidFill>
                <a:schemeClr val="tx1">
                  <a:lumMod val="50000"/>
                  <a:lumOff val="50000"/>
                </a:schemeClr>
              </a:solidFill>
            </a:endParaRPr>
          </a:p>
        </p:txBody>
      </p:sp>
      <p:sp>
        <p:nvSpPr>
          <p:cNvPr id="57" name="Rectangle 56"/>
          <p:cNvSpPr/>
          <p:nvPr/>
        </p:nvSpPr>
        <p:spPr>
          <a:xfrm>
            <a:off x="7892123" y="4408003"/>
            <a:ext cx="3553509" cy="2377574"/>
          </a:xfrm>
          <a:prstGeom prst="rect">
            <a:avLst/>
          </a:prstGeom>
        </p:spPr>
        <p:txBody>
          <a:bodyPr wrap="square">
            <a:spAutoFit/>
          </a:bodyPr>
          <a:lstStyle/>
          <a:p>
            <a:pPr algn="r">
              <a:lnSpc>
                <a:spcPct val="150000"/>
              </a:lnSpc>
              <a:defRPr/>
            </a:pPr>
            <a:r>
              <a:rPr lang="ar-DZ" sz="900" b="1" dirty="0" smtClean="0">
                <a:latin typeface="Arial" panose="020B0604020202020204" pitchFamily="34" charset="0"/>
                <a:cs typeface="Arial" panose="020B0604020202020204" pitchFamily="34" charset="0"/>
              </a:rPr>
              <a:t>-الأصــل </a:t>
            </a:r>
            <a:r>
              <a:rPr lang="ar-DZ" sz="900" b="1" dirty="0">
                <a:latin typeface="Arial" panose="020B0604020202020204" pitchFamily="34" charset="0"/>
                <a:cs typeface="Arial" panose="020B0604020202020204" pitchFamily="34" charset="0"/>
              </a:rPr>
              <a:t>أن يتم التمويــل المصرفي المجمع بين المؤسســات </a:t>
            </a:r>
            <a:r>
              <a:rPr lang="ar-DZ" sz="900" b="1" dirty="0" smtClean="0">
                <a:latin typeface="Arial" panose="020B0604020202020204" pitchFamily="34" charset="0"/>
                <a:cs typeface="Arial" panose="020B0604020202020204" pitchFamily="34" charset="0"/>
              </a:rPr>
              <a:t>المالية الإسلامية,</a:t>
            </a:r>
          </a:p>
          <a:p>
            <a:pPr marL="171450" indent="-171450" algn="r" rtl="1">
              <a:lnSpc>
                <a:spcPct val="150000"/>
              </a:lnSpc>
              <a:buFontTx/>
              <a:buChar char="-"/>
              <a:defRPr/>
            </a:pPr>
            <a:r>
              <a:rPr lang="ar-DZ" sz="900" b="1" dirty="0" smtClean="0">
                <a:latin typeface="Arial" panose="020B0604020202020204" pitchFamily="34" charset="0"/>
                <a:cs typeface="Arial" panose="020B0604020202020204" pitchFamily="34" charset="0"/>
              </a:rPr>
              <a:t>لا مانع </a:t>
            </a:r>
            <a:r>
              <a:rPr lang="ar-DZ" sz="900" b="1" dirty="0">
                <a:latin typeface="Arial" panose="020B0604020202020204" pitchFamily="34" charset="0"/>
                <a:cs typeface="Arial" panose="020B0604020202020204" pitchFamily="34" charset="0"/>
              </a:rPr>
              <a:t>شرعا من اشــتراك البنوك التقليدية مع المؤسسات في </a:t>
            </a:r>
            <a:r>
              <a:rPr lang="ar-DZ" sz="900" b="1" dirty="0" smtClean="0">
                <a:latin typeface="Arial" panose="020B0604020202020204" pitchFamily="34" charset="0"/>
                <a:cs typeface="Arial" panose="020B0604020202020204" pitchFamily="34" charset="0"/>
              </a:rPr>
              <a:t>التمويل المصرفي </a:t>
            </a:r>
            <a:r>
              <a:rPr lang="ar-DZ" sz="900" b="1" dirty="0">
                <a:latin typeface="Arial" panose="020B0604020202020204" pitchFamily="34" charset="0"/>
                <a:cs typeface="Arial" panose="020B0604020202020204" pitchFamily="34" charset="0"/>
              </a:rPr>
              <a:t>المجمع ما دامت المشــاركة والتمويــل يتمان وفق </a:t>
            </a:r>
            <a:r>
              <a:rPr lang="ar-DZ" sz="900" b="1" dirty="0" smtClean="0">
                <a:latin typeface="Arial" panose="020B0604020202020204" pitchFamily="34" charset="0"/>
                <a:cs typeface="Arial" panose="020B0604020202020204" pitchFamily="34" charset="0"/>
              </a:rPr>
              <a:t>الصيغ الإسلامية </a:t>
            </a:r>
            <a:r>
              <a:rPr lang="ar-DZ" sz="900" b="1" dirty="0">
                <a:latin typeface="Arial" panose="020B0604020202020204" pitchFamily="34" charset="0"/>
                <a:cs typeface="Arial" panose="020B0604020202020204" pitchFamily="34" charset="0"/>
              </a:rPr>
              <a:t>المشروعة </a:t>
            </a:r>
            <a:r>
              <a:rPr lang="ar-DZ" sz="900" b="1" dirty="0" smtClean="0">
                <a:latin typeface="Arial" panose="020B0604020202020204" pitchFamily="34" charset="0"/>
                <a:cs typeface="Arial" panose="020B0604020202020204" pitchFamily="34" charset="0"/>
              </a:rPr>
              <a:t>,</a:t>
            </a:r>
          </a:p>
          <a:p>
            <a:pPr marL="171450" indent="-171450" algn="r" rtl="1">
              <a:lnSpc>
                <a:spcPct val="150000"/>
              </a:lnSpc>
              <a:buFontTx/>
              <a:buChar char="-"/>
              <a:defRPr/>
            </a:pPr>
            <a:r>
              <a:rPr lang="ar-DZ" sz="900" b="1" dirty="0">
                <a:latin typeface="Arial" panose="020B0604020202020204" pitchFamily="34" charset="0"/>
                <a:cs typeface="Arial" panose="020B0604020202020204" pitchFamily="34" charset="0"/>
              </a:rPr>
              <a:t>الأصل أن تكون قيادة التمويل المصرفي المجمع </a:t>
            </a:r>
            <a:r>
              <a:rPr lang="ar-DZ" sz="900" b="1" dirty="0" smtClean="0">
                <a:latin typeface="Arial" panose="020B0604020202020204" pitchFamily="34" charset="0"/>
                <a:cs typeface="Arial" panose="020B0604020202020204" pitchFamily="34" charset="0"/>
              </a:rPr>
              <a:t>لإحدى المؤسسات المالية الإسلامية ,</a:t>
            </a:r>
          </a:p>
          <a:p>
            <a:pPr marL="171450" indent="-171450" algn="r" rtl="1">
              <a:lnSpc>
                <a:spcPct val="150000"/>
              </a:lnSpc>
              <a:buFontTx/>
              <a:buChar char="-"/>
              <a:defRPr/>
            </a:pPr>
            <a:r>
              <a:rPr lang="ar-DZ" sz="900" b="1" dirty="0" smtClean="0">
                <a:latin typeface="Arial" panose="020B0604020202020204" pitchFamily="34" charset="0"/>
                <a:cs typeface="Arial" panose="020B0604020202020204" pitchFamily="34" charset="0"/>
              </a:rPr>
              <a:t>لا مانع شرعا من قيادة أحد البنوك التقليدية </a:t>
            </a:r>
            <a:r>
              <a:rPr lang="ar-DZ" sz="900" b="1" dirty="0">
                <a:latin typeface="Arial" panose="020B0604020202020204" pitchFamily="34" charset="0"/>
                <a:cs typeface="Arial" panose="020B0604020202020204" pitchFamily="34" charset="0"/>
              </a:rPr>
              <a:t>طالما كانت العقود </a:t>
            </a:r>
            <a:r>
              <a:rPr lang="ar-DZ" sz="900" b="1" dirty="0" smtClean="0">
                <a:latin typeface="Arial" panose="020B0604020202020204" pitchFamily="34" charset="0"/>
                <a:cs typeface="Arial" panose="020B0604020202020204" pitchFamily="34" charset="0"/>
              </a:rPr>
              <a:t>شرعية، وموضوع </a:t>
            </a:r>
            <a:r>
              <a:rPr lang="ar-DZ" sz="900" b="1" dirty="0">
                <a:latin typeface="Arial" panose="020B0604020202020204" pitchFamily="34" charset="0"/>
                <a:cs typeface="Arial" panose="020B0604020202020204" pitchFamily="34" charset="0"/>
              </a:rPr>
              <a:t>الأنشــطة ونوع التمويل يتم </a:t>
            </a:r>
            <a:r>
              <a:rPr lang="ar-DZ" sz="900" b="1" dirty="0" smtClean="0">
                <a:latin typeface="Arial" panose="020B0604020202020204" pitchFamily="34" charset="0"/>
                <a:cs typeface="Arial" panose="020B0604020202020204" pitchFamily="34" charset="0"/>
              </a:rPr>
              <a:t>وفقا </a:t>
            </a:r>
            <a:r>
              <a:rPr lang="ar-DZ" sz="900" b="1" dirty="0">
                <a:latin typeface="Arial" panose="020B0604020202020204" pitchFamily="34" charset="0"/>
                <a:cs typeface="Arial" panose="020B0604020202020204" pitchFamily="34" charset="0"/>
              </a:rPr>
              <a:t>لأحكام ومبادئ الشــريعة </a:t>
            </a:r>
            <a:r>
              <a:rPr lang="ar-DZ" sz="900" b="1" dirty="0" smtClean="0">
                <a:latin typeface="Arial" panose="020B0604020202020204" pitchFamily="34" charset="0"/>
                <a:cs typeface="Arial" panose="020B0604020202020204" pitchFamily="34" charset="0"/>
              </a:rPr>
              <a:t>,</a:t>
            </a:r>
          </a:p>
          <a:p>
            <a:pPr marL="171450" indent="-171450" algn="r" rtl="1">
              <a:lnSpc>
                <a:spcPct val="150000"/>
              </a:lnSpc>
              <a:buFontTx/>
              <a:buChar char="-"/>
              <a:defRPr/>
            </a:pPr>
            <a:r>
              <a:rPr lang="ar-DZ" sz="900" b="1" dirty="0">
                <a:latin typeface="Arial" panose="020B0604020202020204" pitchFamily="34" charset="0"/>
                <a:cs typeface="Arial" panose="020B0604020202020204" pitchFamily="34" charset="0"/>
              </a:rPr>
              <a:t>يجب أن يتم تنظيم وتنفيذ ومتابعة التمويل المصرفي المجمع </a:t>
            </a:r>
            <a:r>
              <a:rPr lang="ar-DZ" sz="900" b="1" dirty="0" smtClean="0">
                <a:latin typeface="Arial" panose="020B0604020202020204" pitchFamily="34" charset="0"/>
                <a:cs typeface="Arial" panose="020B0604020202020204" pitchFamily="34" charset="0"/>
              </a:rPr>
              <a:t>بإشراف هيئات </a:t>
            </a:r>
            <a:r>
              <a:rPr lang="ar-DZ" sz="900" b="1" dirty="0">
                <a:latin typeface="Arial" panose="020B0604020202020204" pitchFamily="34" charset="0"/>
                <a:cs typeface="Arial" panose="020B0604020202020204" pitchFamily="34" charset="0"/>
              </a:rPr>
              <a:t>الرقابة الشــرعية للمؤسسات </a:t>
            </a:r>
            <a:r>
              <a:rPr lang="ar-DZ" sz="900" b="1" dirty="0" smtClean="0">
                <a:latin typeface="Arial" panose="020B0604020202020204" pitchFamily="34" charset="0"/>
                <a:cs typeface="Arial" panose="020B0604020202020204" pitchFamily="34" charset="0"/>
              </a:rPr>
              <a:t>المشــاركة، يفضل تكوين </a:t>
            </a:r>
            <a:r>
              <a:rPr lang="ar-DZ" sz="900" b="1" dirty="0">
                <a:latin typeface="Arial" panose="020B0604020202020204" pitchFamily="34" charset="0"/>
                <a:cs typeface="Arial" panose="020B0604020202020204" pitchFamily="34" charset="0"/>
              </a:rPr>
              <a:t>لجنة مشــتركة مــن تلك الهيئــات يكون </a:t>
            </a:r>
            <a:r>
              <a:rPr lang="ar-DZ" sz="900" b="1" dirty="0" smtClean="0">
                <a:latin typeface="Arial" panose="020B0604020202020204" pitchFamily="34" charset="0"/>
                <a:cs typeface="Arial" panose="020B0604020202020204" pitchFamily="34" charset="0"/>
              </a:rPr>
              <a:t>قرارهــاً ملزما,</a:t>
            </a:r>
          </a:p>
          <a:p>
            <a:pPr marL="171450" indent="-171450" algn="r" rtl="1">
              <a:lnSpc>
                <a:spcPct val="150000"/>
              </a:lnSpc>
              <a:buFontTx/>
              <a:buChar char="-"/>
              <a:defRPr/>
            </a:pPr>
            <a:r>
              <a:rPr lang="ar-DZ" sz="900" b="1" dirty="0">
                <a:latin typeface="Arial" panose="020B0604020202020204" pitchFamily="34" charset="0"/>
                <a:cs typeface="Arial" panose="020B0604020202020204" pitchFamily="34" charset="0"/>
              </a:rPr>
              <a:t>لا مانع مــن تقديم التمويــل المصرفي المجمع من مؤسســات </a:t>
            </a:r>
            <a:r>
              <a:rPr lang="ar-DZ" sz="900" b="1" dirty="0" smtClean="0">
                <a:latin typeface="Arial" panose="020B0604020202020204" pitchFamily="34" charset="0"/>
                <a:cs typeface="Arial" panose="020B0604020202020204" pitchFamily="34" charset="0"/>
              </a:rPr>
              <a:t>مالية إسلامية </a:t>
            </a:r>
            <a:r>
              <a:rPr lang="ar-DZ" sz="900" b="1" dirty="0">
                <a:latin typeface="Arial" panose="020B0604020202020204" pitchFamily="34" charset="0"/>
                <a:cs typeface="Arial" panose="020B0604020202020204" pitchFamily="34" charset="0"/>
              </a:rPr>
              <a:t>لحصة من مشــروع واحد في حين أن الحصة </a:t>
            </a:r>
            <a:r>
              <a:rPr lang="ar-DZ" sz="900" b="1" dirty="0" smtClean="0">
                <a:latin typeface="Arial" panose="020B0604020202020204" pitchFamily="34" charset="0"/>
                <a:cs typeface="Arial" panose="020B0604020202020204" pitchFamily="34" charset="0"/>
              </a:rPr>
              <a:t>الأخرى ممولة من </a:t>
            </a:r>
            <a:r>
              <a:rPr lang="ar-DZ" sz="900" b="1" dirty="0">
                <a:latin typeface="Arial" panose="020B0604020202020204" pitchFamily="34" charset="0"/>
                <a:cs typeface="Arial" panose="020B0604020202020204" pitchFamily="34" charset="0"/>
              </a:rPr>
              <a:t>جهات </a:t>
            </a:r>
            <a:r>
              <a:rPr lang="ar-DZ" sz="900" b="1" dirty="0" smtClean="0">
                <a:latin typeface="Arial" panose="020B0604020202020204" pitchFamily="34" charset="0"/>
                <a:cs typeface="Arial" panose="020B0604020202020204" pitchFamily="34" charset="0"/>
              </a:rPr>
              <a:t>أخرى </a:t>
            </a:r>
            <a:r>
              <a:rPr lang="ar-DZ" sz="900" b="1" dirty="0">
                <a:latin typeface="Arial" panose="020B0604020202020204" pitchFamily="34" charset="0"/>
                <a:cs typeface="Arial" panose="020B0604020202020204" pitchFamily="34" charset="0"/>
              </a:rPr>
              <a:t>بطرق تقليدية </a:t>
            </a:r>
            <a:r>
              <a:rPr lang="ar-DZ" sz="900" b="1" dirty="0" smtClean="0">
                <a:latin typeface="Arial" panose="020B0604020202020204" pitchFamily="34" charset="0"/>
                <a:cs typeface="Arial" panose="020B0604020202020204" pitchFamily="34" charset="0"/>
              </a:rPr>
              <a:t>,</a:t>
            </a:r>
            <a:endParaRPr lang="id-ID" sz="9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ZoneTexte 1"/>
          <p:cNvSpPr txBox="1"/>
          <p:nvPr/>
        </p:nvSpPr>
        <p:spPr>
          <a:xfrm>
            <a:off x="5050971" y="2555162"/>
            <a:ext cx="1970315" cy="2462213"/>
          </a:xfrm>
          <a:prstGeom prst="rect">
            <a:avLst/>
          </a:prstGeom>
          <a:noFill/>
        </p:spPr>
        <p:txBody>
          <a:bodyPr wrap="square" rtlCol="0">
            <a:spAutoFit/>
          </a:bodyPr>
          <a:lstStyle/>
          <a:p>
            <a:pPr algn="ctr"/>
            <a:r>
              <a:rPr lang="ar-DZ" sz="1400" b="1" u="sng" dirty="0" smtClean="0">
                <a:latin typeface="Arial" panose="020B0604020202020204" pitchFamily="34" charset="0"/>
                <a:cs typeface="Arial" panose="020B0604020202020204" pitchFamily="34" charset="0"/>
              </a:rPr>
              <a:t>تعريف</a:t>
            </a:r>
            <a:r>
              <a:rPr lang="ar-DZ" sz="1400" b="1" dirty="0" smtClean="0">
                <a:latin typeface="Arial" panose="020B0604020202020204" pitchFamily="34" charset="0"/>
                <a:cs typeface="Arial" panose="020B0604020202020204" pitchFamily="34" charset="0"/>
              </a:rPr>
              <a:t>: </a:t>
            </a:r>
          </a:p>
          <a:p>
            <a:pPr algn="ctr"/>
            <a:r>
              <a:rPr lang="ar-DZ" sz="1400" b="1" dirty="0" smtClean="0">
                <a:latin typeface="Arial" panose="020B0604020202020204" pitchFamily="34" charset="0"/>
                <a:cs typeface="Arial" panose="020B0604020202020204" pitchFamily="34" charset="0"/>
              </a:rPr>
              <a:t>التمويل </a:t>
            </a:r>
            <a:r>
              <a:rPr lang="ar-DZ" sz="1400" b="1" dirty="0">
                <a:latin typeface="Arial" panose="020B0604020202020204" pitchFamily="34" charset="0"/>
                <a:cs typeface="Arial" panose="020B0604020202020204" pitchFamily="34" charset="0"/>
              </a:rPr>
              <a:t>المصرفي المجمع هو اشتراك مجموعة من المؤسسات في تمويل</a:t>
            </a:r>
            <a:br>
              <a:rPr lang="ar-DZ" sz="1400" b="1" dirty="0">
                <a:latin typeface="Arial" panose="020B0604020202020204" pitchFamily="34" charset="0"/>
                <a:cs typeface="Arial" panose="020B0604020202020204" pitchFamily="34" charset="0"/>
              </a:rPr>
            </a:br>
            <a:r>
              <a:rPr lang="ar-DZ" sz="1400" b="1" dirty="0" smtClean="0">
                <a:latin typeface="Arial" panose="020B0604020202020204" pitchFamily="34" charset="0"/>
                <a:cs typeface="Arial" panose="020B0604020202020204" pitchFamily="34" charset="0"/>
              </a:rPr>
              <a:t>مشترك بموجب أي من الصيغ الاستثمارية المشروعة، وتكون للتمويل المجمع</a:t>
            </a:r>
            <a:r>
              <a:rPr lang="ar-DZ" sz="1400" b="1" dirty="0">
                <a:latin typeface="Arial" panose="020B0604020202020204" pitchFamily="34" charset="0"/>
                <a:cs typeface="Arial" panose="020B0604020202020204" pitchFamily="34" charset="0"/>
              </a:rPr>
              <a:t/>
            </a:r>
            <a:br>
              <a:rPr lang="ar-DZ" sz="1400" b="1" dirty="0">
                <a:latin typeface="Arial" panose="020B0604020202020204" pitchFamily="34" charset="0"/>
                <a:cs typeface="Arial" panose="020B0604020202020204" pitchFamily="34" charset="0"/>
              </a:rPr>
            </a:br>
            <a:r>
              <a:rPr lang="ar-DZ" sz="1400" b="1" dirty="0">
                <a:latin typeface="Arial" panose="020B0604020202020204" pitchFamily="34" charset="0"/>
                <a:cs typeface="Arial" panose="020B0604020202020204" pitchFamily="34" charset="0"/>
              </a:rPr>
              <a:t>خلال مدة العملية حسابات مستقلة عن حسابات المؤسسات المشاركة</a:t>
            </a:r>
            <a:r>
              <a:rPr lang="ar-DZ" sz="1400" b="1" dirty="0" smtClean="0">
                <a:latin typeface="Arial" panose="020B0604020202020204" pitchFamily="34" charset="0"/>
                <a:cs typeface="Arial" panose="020B0604020202020204" pitchFamily="34" charset="0"/>
              </a:rPr>
              <a:t> </a:t>
            </a:r>
            <a:br>
              <a:rPr lang="ar-DZ" sz="1400" b="1" dirty="0" smtClean="0">
                <a:latin typeface="Arial" panose="020B0604020202020204" pitchFamily="34" charset="0"/>
                <a:cs typeface="Arial" panose="020B0604020202020204" pitchFamily="34" charset="0"/>
              </a:rPr>
            </a:br>
            <a:endParaRPr lang="fr-F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2601510"/>
      </p:ext>
    </p:extLst>
  </p:cSld>
  <p:clrMapOvr>
    <a:masterClrMapping/>
  </p:clrMapOvr>
  <p:transition spd="med" advTm="207456">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up)">
                                      <p:cBhvr>
                                        <p:cTn id="11" dur="500"/>
                                        <p:tgtEl>
                                          <p:spTgt spid="4">
                                            <p:txEl>
                                              <p:pRg st="0" end="0"/>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wipe(up)">
                                      <p:cBhvr>
                                        <p:cTn id="15" dur="500"/>
                                        <p:tgtEl>
                                          <p:spTgt spid="4">
                                            <p:txEl>
                                              <p:pRg st="1" end="1"/>
                                            </p:txEl>
                                          </p:spTgt>
                                        </p:tgtEl>
                                      </p:cBhvr>
                                    </p:animEffect>
                                  </p:childTnLst>
                                </p:cTn>
                              </p:par>
                            </p:childTnLst>
                          </p:cTn>
                        </p:par>
                        <p:par>
                          <p:cTn id="16" fill="hold" nodeType="afterGroup">
                            <p:stCondLst>
                              <p:cond delay="1500"/>
                            </p:stCondLst>
                            <p:childTnLst>
                              <p:par>
                                <p:cTn id="17" presetID="53" presetClass="entr" presetSubtype="16"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par>
                          <p:cTn id="22" fill="hold" nodeType="afterGroup">
                            <p:stCondLst>
                              <p:cond delay="2000"/>
                            </p:stCondLst>
                            <p:childTnLst>
                              <p:par>
                                <p:cTn id="23" presetID="22" presetClass="entr" presetSubtype="2" fill="hold" nodeType="after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par>
                                <p:cTn id="26" presetID="22" presetClass="entr" presetSubtype="2" fill="hold"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right)">
                                      <p:cBhvr>
                                        <p:cTn id="28" dur="500"/>
                                        <p:tgtEl>
                                          <p:spTgt spid="13"/>
                                        </p:tgtEl>
                                      </p:cBhvr>
                                    </p:animEffect>
                                  </p:childTnLst>
                                </p:cTn>
                              </p:par>
                              <p:par>
                                <p:cTn id="29" presetID="22" presetClass="entr" presetSubtype="2"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right)">
                                      <p:cBhvr>
                                        <p:cTn id="31" dur="500"/>
                                        <p:tgtEl>
                                          <p:spTgt spid="12"/>
                                        </p:tgtEl>
                                      </p:cBhvr>
                                    </p:animEffect>
                                  </p:childTnLst>
                                </p:cTn>
                              </p:par>
                            </p:childTnLst>
                          </p:cTn>
                        </p:par>
                        <p:par>
                          <p:cTn id="32" fill="hold" nodeType="afterGroup">
                            <p:stCondLst>
                              <p:cond delay="2500"/>
                            </p:stCondLst>
                            <p:childTnLst>
                              <p:par>
                                <p:cTn id="33" presetID="22" presetClass="entr" presetSubtype="2"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right)">
                                      <p:cBhvr>
                                        <p:cTn id="35" dur="500"/>
                                        <p:tgtEl>
                                          <p:spTgt spid="18"/>
                                        </p:tgtEl>
                                      </p:cBhvr>
                                    </p:animEffect>
                                  </p:childTnLst>
                                </p:cTn>
                              </p:par>
                              <p:par>
                                <p:cTn id="36" presetID="22" presetClass="entr" presetSubtype="2"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wipe(right)">
                                      <p:cBhvr>
                                        <p:cTn id="38" dur="500"/>
                                        <p:tgtEl>
                                          <p:spTgt spid="19"/>
                                        </p:tgtEl>
                                      </p:cBhvr>
                                    </p:animEffect>
                                  </p:childTnLst>
                                </p:cTn>
                              </p:par>
                              <p:par>
                                <p:cTn id="39" presetID="22" presetClass="entr" presetSubtype="2"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right)">
                                      <p:cBhvr>
                                        <p:cTn id="41" dur="500"/>
                                        <p:tgtEl>
                                          <p:spTgt spid="20"/>
                                        </p:tgtEl>
                                      </p:cBhvr>
                                    </p:animEffect>
                                  </p:childTnLst>
                                </p:cTn>
                              </p:par>
                            </p:childTnLst>
                          </p:cTn>
                        </p:par>
                        <p:par>
                          <p:cTn id="42" fill="hold" nodeType="afterGroup">
                            <p:stCondLst>
                              <p:cond delay="3000"/>
                            </p:stCondLst>
                            <p:childTnLst>
                              <p:par>
                                <p:cTn id="43" presetID="22" presetClass="entr" presetSubtype="2" fill="hold" grpId="0" nodeType="after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wipe(right)">
                                      <p:cBhvr>
                                        <p:cTn id="45" dur="500"/>
                                        <p:tgtEl>
                                          <p:spTgt spid="34"/>
                                        </p:tgtEl>
                                      </p:cBhvr>
                                    </p:animEffect>
                                  </p:childTnLst>
                                </p:cTn>
                              </p:par>
                              <p:par>
                                <p:cTn id="46" presetID="22" presetClass="entr" presetSubtype="2" fill="hold" grpId="0" nodeType="with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wipe(right)">
                                      <p:cBhvr>
                                        <p:cTn id="48" dur="500"/>
                                        <p:tgtEl>
                                          <p:spTgt spid="24"/>
                                        </p:tgtEl>
                                      </p:cBhvr>
                                    </p:animEffect>
                                  </p:childTnLst>
                                </p:cTn>
                              </p:par>
                              <p:par>
                                <p:cTn id="49" presetID="22" presetClass="entr" presetSubtype="2"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wipe(right)">
                                      <p:cBhvr>
                                        <p:cTn id="51" dur="500"/>
                                        <p:tgtEl>
                                          <p:spTgt spid="22"/>
                                        </p:tgtEl>
                                      </p:cBhvr>
                                    </p:animEffect>
                                  </p:childTnLst>
                                </p:cTn>
                              </p:par>
                            </p:childTnLst>
                          </p:cTn>
                        </p:par>
                        <p:par>
                          <p:cTn id="52" fill="hold" nodeType="afterGroup">
                            <p:stCondLst>
                              <p:cond delay="3500"/>
                            </p:stCondLst>
                            <p:childTnLst>
                              <p:par>
                                <p:cTn id="53" presetID="22" presetClass="entr" presetSubtype="8" fill="hold"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wipe(left)">
                                      <p:cBhvr>
                                        <p:cTn id="55" dur="500"/>
                                        <p:tgtEl>
                                          <p:spTgt spid="11"/>
                                        </p:tgtEl>
                                      </p:cBhvr>
                                    </p:animEffect>
                                  </p:childTnLst>
                                </p:cTn>
                              </p:par>
                              <p:par>
                                <p:cTn id="56" presetID="22" presetClass="entr" presetSubtype="8" fill="hold" nodeType="with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wipe(left)">
                                      <p:cBhvr>
                                        <p:cTn id="58" dur="500"/>
                                        <p:tgtEl>
                                          <p:spTgt spid="10"/>
                                        </p:tgtEl>
                                      </p:cBhvr>
                                    </p:animEffect>
                                  </p:childTnLst>
                                </p:cTn>
                              </p:par>
                              <p:par>
                                <p:cTn id="59" presetID="22" presetClass="entr" presetSubtype="8" fill="hold" nodeType="with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left)">
                                      <p:cBhvr>
                                        <p:cTn id="61" dur="500"/>
                                        <p:tgtEl>
                                          <p:spTgt spid="9"/>
                                        </p:tgtEl>
                                      </p:cBhvr>
                                    </p:animEffect>
                                  </p:childTnLst>
                                </p:cTn>
                              </p:par>
                            </p:childTnLst>
                          </p:cTn>
                        </p:par>
                        <p:par>
                          <p:cTn id="62" fill="hold" nodeType="afterGroup">
                            <p:stCondLst>
                              <p:cond delay="4000"/>
                            </p:stCondLst>
                            <p:childTnLst>
                              <p:par>
                                <p:cTn id="63" presetID="22" presetClass="entr" presetSubtype="8" fill="hold" grpId="0" nodeType="after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wipe(left)">
                                      <p:cBhvr>
                                        <p:cTn id="65" dur="500"/>
                                        <p:tgtEl>
                                          <p:spTgt spid="15"/>
                                        </p:tgtEl>
                                      </p:cBhvr>
                                    </p:animEffect>
                                  </p:childTnLst>
                                </p:cTn>
                              </p:par>
                              <p:par>
                                <p:cTn id="66" presetID="22" presetClass="entr" presetSubtype="8" fill="hold" grpId="0" nodeType="with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wipe(left)">
                                      <p:cBhvr>
                                        <p:cTn id="68" dur="500"/>
                                        <p:tgtEl>
                                          <p:spTgt spid="16"/>
                                        </p:tgtEl>
                                      </p:cBhvr>
                                    </p:animEffect>
                                  </p:childTnLst>
                                </p:cTn>
                              </p:par>
                              <p:par>
                                <p:cTn id="69" presetID="22" presetClass="entr" presetSubtype="8" fill="hold" grpId="0" nodeType="with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wipe(left)">
                                      <p:cBhvr>
                                        <p:cTn id="71" dur="500"/>
                                        <p:tgtEl>
                                          <p:spTgt spid="17"/>
                                        </p:tgtEl>
                                      </p:cBhvr>
                                    </p:animEffect>
                                  </p:childTnLst>
                                </p:cTn>
                              </p:par>
                              <p:par>
                                <p:cTn id="72" presetID="22" presetClass="entr" presetSubtype="8" fill="hold" grpId="0" nodeType="with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wipe(left)">
                                      <p:cBhvr>
                                        <p:cTn id="74" dur="500"/>
                                        <p:tgtEl>
                                          <p:spTgt spid="25"/>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ipe(left)">
                                      <p:cBhvr>
                                        <p:cTn id="77" dur="500"/>
                                        <p:tgtEl>
                                          <p:spTgt spid="23"/>
                                        </p:tgtEl>
                                      </p:cBhvr>
                                    </p:animEffect>
                                  </p:childTnLst>
                                </p:cTn>
                              </p:par>
                              <p:par>
                                <p:cTn id="78" presetID="22" presetClass="entr" presetSubtype="8" fill="hold" grpId="0" nodeType="with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left)">
                                      <p:cBhvr>
                                        <p:cTn id="80" dur="500"/>
                                        <p:tgtEl>
                                          <p:spTgt spid="21"/>
                                        </p:tgtEl>
                                      </p:cBhvr>
                                    </p:animEffect>
                                  </p:childTnLst>
                                </p:cTn>
                              </p:par>
                            </p:childTnLst>
                          </p:cTn>
                        </p:par>
                        <p:par>
                          <p:cTn id="81" fill="hold" nodeType="afterGroup">
                            <p:stCondLst>
                              <p:cond delay="4500"/>
                            </p:stCondLst>
                            <p:childTnLst>
                              <p:par>
                                <p:cTn id="82" presetID="53" presetClass="entr" presetSubtype="16" fill="hold" grpId="0" nodeType="afterEffect">
                                  <p:stCondLst>
                                    <p:cond delay="0"/>
                                  </p:stCondLst>
                                  <p:childTnLst>
                                    <p:set>
                                      <p:cBhvr>
                                        <p:cTn id="83" dur="1" fill="hold">
                                          <p:stCondLst>
                                            <p:cond delay="0"/>
                                          </p:stCondLst>
                                        </p:cTn>
                                        <p:tgtEl>
                                          <p:spTgt spid="46"/>
                                        </p:tgtEl>
                                        <p:attrNameLst>
                                          <p:attrName>style.visibility</p:attrName>
                                        </p:attrNameLst>
                                      </p:cBhvr>
                                      <p:to>
                                        <p:strVal val="visible"/>
                                      </p:to>
                                    </p:set>
                                    <p:anim calcmode="lin" valueType="num">
                                      <p:cBhvr>
                                        <p:cTn id="84" dur="500" fill="hold"/>
                                        <p:tgtEl>
                                          <p:spTgt spid="46"/>
                                        </p:tgtEl>
                                        <p:attrNameLst>
                                          <p:attrName>ppt_w</p:attrName>
                                        </p:attrNameLst>
                                      </p:cBhvr>
                                      <p:tavLst>
                                        <p:tav tm="0">
                                          <p:val>
                                            <p:fltVal val="0"/>
                                          </p:val>
                                        </p:tav>
                                        <p:tav tm="100000">
                                          <p:val>
                                            <p:strVal val="#ppt_w"/>
                                          </p:val>
                                        </p:tav>
                                      </p:tavLst>
                                    </p:anim>
                                    <p:anim calcmode="lin" valueType="num">
                                      <p:cBhvr>
                                        <p:cTn id="85" dur="500" fill="hold"/>
                                        <p:tgtEl>
                                          <p:spTgt spid="46"/>
                                        </p:tgtEl>
                                        <p:attrNameLst>
                                          <p:attrName>ppt_h</p:attrName>
                                        </p:attrNameLst>
                                      </p:cBhvr>
                                      <p:tavLst>
                                        <p:tav tm="0">
                                          <p:val>
                                            <p:fltVal val="0"/>
                                          </p:val>
                                        </p:tav>
                                        <p:tav tm="100000">
                                          <p:val>
                                            <p:strVal val="#ppt_h"/>
                                          </p:val>
                                        </p:tav>
                                      </p:tavLst>
                                    </p:anim>
                                    <p:animEffect transition="in" filter="fade">
                                      <p:cBhvr>
                                        <p:cTn id="86" dur="500"/>
                                        <p:tgtEl>
                                          <p:spTgt spid="46"/>
                                        </p:tgtEl>
                                      </p:cBhvr>
                                    </p:animEffect>
                                  </p:childTnLst>
                                </p:cTn>
                              </p:par>
                              <p:par>
                                <p:cTn id="87" presetID="53" presetClass="entr" presetSubtype="16" fill="hold" grpId="0" nodeType="withEffect">
                                  <p:stCondLst>
                                    <p:cond delay="0"/>
                                  </p:stCondLst>
                                  <p:childTnLst>
                                    <p:set>
                                      <p:cBhvr>
                                        <p:cTn id="88" dur="1" fill="hold">
                                          <p:stCondLst>
                                            <p:cond delay="0"/>
                                          </p:stCondLst>
                                        </p:cTn>
                                        <p:tgtEl>
                                          <p:spTgt spid="47"/>
                                        </p:tgtEl>
                                        <p:attrNameLst>
                                          <p:attrName>style.visibility</p:attrName>
                                        </p:attrNameLst>
                                      </p:cBhvr>
                                      <p:to>
                                        <p:strVal val="visible"/>
                                      </p:to>
                                    </p:set>
                                    <p:anim calcmode="lin" valueType="num">
                                      <p:cBhvr>
                                        <p:cTn id="89" dur="500" fill="hold"/>
                                        <p:tgtEl>
                                          <p:spTgt spid="47"/>
                                        </p:tgtEl>
                                        <p:attrNameLst>
                                          <p:attrName>ppt_w</p:attrName>
                                        </p:attrNameLst>
                                      </p:cBhvr>
                                      <p:tavLst>
                                        <p:tav tm="0">
                                          <p:val>
                                            <p:fltVal val="0"/>
                                          </p:val>
                                        </p:tav>
                                        <p:tav tm="100000">
                                          <p:val>
                                            <p:strVal val="#ppt_w"/>
                                          </p:val>
                                        </p:tav>
                                      </p:tavLst>
                                    </p:anim>
                                    <p:anim calcmode="lin" valueType="num">
                                      <p:cBhvr>
                                        <p:cTn id="90" dur="500" fill="hold"/>
                                        <p:tgtEl>
                                          <p:spTgt spid="47"/>
                                        </p:tgtEl>
                                        <p:attrNameLst>
                                          <p:attrName>ppt_h</p:attrName>
                                        </p:attrNameLst>
                                      </p:cBhvr>
                                      <p:tavLst>
                                        <p:tav tm="0">
                                          <p:val>
                                            <p:fltVal val="0"/>
                                          </p:val>
                                        </p:tav>
                                        <p:tav tm="100000">
                                          <p:val>
                                            <p:strVal val="#ppt_h"/>
                                          </p:val>
                                        </p:tav>
                                      </p:tavLst>
                                    </p:anim>
                                    <p:animEffect transition="in" filter="fade">
                                      <p:cBhvr>
                                        <p:cTn id="91" dur="500"/>
                                        <p:tgtEl>
                                          <p:spTgt spid="47"/>
                                        </p:tgtEl>
                                      </p:cBhvr>
                                    </p:animEffect>
                                  </p:childTnLst>
                                </p:cTn>
                              </p:par>
                              <p:par>
                                <p:cTn id="92" presetID="53" presetClass="entr" presetSubtype="16" fill="hold" grpId="0" nodeType="withEffect">
                                  <p:stCondLst>
                                    <p:cond delay="0"/>
                                  </p:stCondLst>
                                  <p:childTnLst>
                                    <p:set>
                                      <p:cBhvr>
                                        <p:cTn id="93" dur="1" fill="hold">
                                          <p:stCondLst>
                                            <p:cond delay="0"/>
                                          </p:stCondLst>
                                        </p:cTn>
                                        <p:tgtEl>
                                          <p:spTgt spid="48"/>
                                        </p:tgtEl>
                                        <p:attrNameLst>
                                          <p:attrName>style.visibility</p:attrName>
                                        </p:attrNameLst>
                                      </p:cBhvr>
                                      <p:to>
                                        <p:strVal val="visible"/>
                                      </p:to>
                                    </p:set>
                                    <p:anim calcmode="lin" valueType="num">
                                      <p:cBhvr>
                                        <p:cTn id="94" dur="500" fill="hold"/>
                                        <p:tgtEl>
                                          <p:spTgt spid="48"/>
                                        </p:tgtEl>
                                        <p:attrNameLst>
                                          <p:attrName>ppt_w</p:attrName>
                                        </p:attrNameLst>
                                      </p:cBhvr>
                                      <p:tavLst>
                                        <p:tav tm="0">
                                          <p:val>
                                            <p:fltVal val="0"/>
                                          </p:val>
                                        </p:tav>
                                        <p:tav tm="100000">
                                          <p:val>
                                            <p:strVal val="#ppt_w"/>
                                          </p:val>
                                        </p:tav>
                                      </p:tavLst>
                                    </p:anim>
                                    <p:anim calcmode="lin" valueType="num">
                                      <p:cBhvr>
                                        <p:cTn id="95" dur="500" fill="hold"/>
                                        <p:tgtEl>
                                          <p:spTgt spid="48"/>
                                        </p:tgtEl>
                                        <p:attrNameLst>
                                          <p:attrName>ppt_h</p:attrName>
                                        </p:attrNameLst>
                                      </p:cBhvr>
                                      <p:tavLst>
                                        <p:tav tm="0">
                                          <p:val>
                                            <p:fltVal val="0"/>
                                          </p:val>
                                        </p:tav>
                                        <p:tav tm="100000">
                                          <p:val>
                                            <p:strVal val="#ppt_h"/>
                                          </p:val>
                                        </p:tav>
                                      </p:tavLst>
                                    </p:anim>
                                    <p:animEffect transition="in" filter="fade">
                                      <p:cBhvr>
                                        <p:cTn id="96" dur="500"/>
                                        <p:tgtEl>
                                          <p:spTgt spid="48"/>
                                        </p:tgtEl>
                                      </p:cBhvr>
                                    </p:animEffect>
                                  </p:childTnLst>
                                </p:cTn>
                              </p:par>
                              <p:par>
                                <p:cTn id="97" presetID="53" presetClass="entr" presetSubtype="16" fill="hold" grpId="0" nodeType="withEffect">
                                  <p:stCondLst>
                                    <p:cond delay="0"/>
                                  </p:stCondLst>
                                  <p:childTnLst>
                                    <p:set>
                                      <p:cBhvr>
                                        <p:cTn id="98" dur="1" fill="hold">
                                          <p:stCondLst>
                                            <p:cond delay="0"/>
                                          </p:stCondLst>
                                        </p:cTn>
                                        <p:tgtEl>
                                          <p:spTgt spid="49"/>
                                        </p:tgtEl>
                                        <p:attrNameLst>
                                          <p:attrName>style.visibility</p:attrName>
                                        </p:attrNameLst>
                                      </p:cBhvr>
                                      <p:to>
                                        <p:strVal val="visible"/>
                                      </p:to>
                                    </p:set>
                                    <p:anim calcmode="lin" valueType="num">
                                      <p:cBhvr>
                                        <p:cTn id="99" dur="500" fill="hold"/>
                                        <p:tgtEl>
                                          <p:spTgt spid="49"/>
                                        </p:tgtEl>
                                        <p:attrNameLst>
                                          <p:attrName>ppt_w</p:attrName>
                                        </p:attrNameLst>
                                      </p:cBhvr>
                                      <p:tavLst>
                                        <p:tav tm="0">
                                          <p:val>
                                            <p:fltVal val="0"/>
                                          </p:val>
                                        </p:tav>
                                        <p:tav tm="100000">
                                          <p:val>
                                            <p:strVal val="#ppt_w"/>
                                          </p:val>
                                        </p:tav>
                                      </p:tavLst>
                                    </p:anim>
                                    <p:anim calcmode="lin" valueType="num">
                                      <p:cBhvr>
                                        <p:cTn id="100" dur="500" fill="hold"/>
                                        <p:tgtEl>
                                          <p:spTgt spid="49"/>
                                        </p:tgtEl>
                                        <p:attrNameLst>
                                          <p:attrName>ppt_h</p:attrName>
                                        </p:attrNameLst>
                                      </p:cBhvr>
                                      <p:tavLst>
                                        <p:tav tm="0">
                                          <p:val>
                                            <p:fltVal val="0"/>
                                          </p:val>
                                        </p:tav>
                                        <p:tav tm="100000">
                                          <p:val>
                                            <p:strVal val="#ppt_h"/>
                                          </p:val>
                                        </p:tav>
                                      </p:tavLst>
                                    </p:anim>
                                    <p:animEffect transition="in" filter="fade">
                                      <p:cBhvr>
                                        <p:cTn id="101" dur="500"/>
                                        <p:tgtEl>
                                          <p:spTgt spid="49"/>
                                        </p:tgtEl>
                                      </p:cBhvr>
                                    </p:animEffect>
                                  </p:childTnLst>
                                </p:cTn>
                              </p:par>
                              <p:par>
                                <p:cTn id="102" presetID="53" presetClass="entr" presetSubtype="16" fill="hold" grpId="0" nodeType="withEffect">
                                  <p:stCondLst>
                                    <p:cond delay="0"/>
                                  </p:stCondLst>
                                  <p:childTnLst>
                                    <p:set>
                                      <p:cBhvr>
                                        <p:cTn id="103" dur="1" fill="hold">
                                          <p:stCondLst>
                                            <p:cond delay="0"/>
                                          </p:stCondLst>
                                        </p:cTn>
                                        <p:tgtEl>
                                          <p:spTgt spid="50"/>
                                        </p:tgtEl>
                                        <p:attrNameLst>
                                          <p:attrName>style.visibility</p:attrName>
                                        </p:attrNameLst>
                                      </p:cBhvr>
                                      <p:to>
                                        <p:strVal val="visible"/>
                                      </p:to>
                                    </p:set>
                                    <p:anim calcmode="lin" valueType="num">
                                      <p:cBhvr>
                                        <p:cTn id="104" dur="500" fill="hold"/>
                                        <p:tgtEl>
                                          <p:spTgt spid="50"/>
                                        </p:tgtEl>
                                        <p:attrNameLst>
                                          <p:attrName>ppt_w</p:attrName>
                                        </p:attrNameLst>
                                      </p:cBhvr>
                                      <p:tavLst>
                                        <p:tav tm="0">
                                          <p:val>
                                            <p:fltVal val="0"/>
                                          </p:val>
                                        </p:tav>
                                        <p:tav tm="100000">
                                          <p:val>
                                            <p:strVal val="#ppt_w"/>
                                          </p:val>
                                        </p:tav>
                                      </p:tavLst>
                                    </p:anim>
                                    <p:anim calcmode="lin" valueType="num">
                                      <p:cBhvr>
                                        <p:cTn id="105" dur="500" fill="hold"/>
                                        <p:tgtEl>
                                          <p:spTgt spid="50"/>
                                        </p:tgtEl>
                                        <p:attrNameLst>
                                          <p:attrName>ppt_h</p:attrName>
                                        </p:attrNameLst>
                                      </p:cBhvr>
                                      <p:tavLst>
                                        <p:tav tm="0">
                                          <p:val>
                                            <p:fltVal val="0"/>
                                          </p:val>
                                        </p:tav>
                                        <p:tav tm="100000">
                                          <p:val>
                                            <p:strVal val="#ppt_h"/>
                                          </p:val>
                                        </p:tav>
                                      </p:tavLst>
                                    </p:anim>
                                    <p:animEffect transition="in" filter="fade">
                                      <p:cBhvr>
                                        <p:cTn id="106" dur="500"/>
                                        <p:tgtEl>
                                          <p:spTgt spid="50"/>
                                        </p:tgtEl>
                                      </p:cBhvr>
                                    </p:animEffect>
                                  </p:childTnLst>
                                </p:cTn>
                              </p:par>
                              <p:par>
                                <p:cTn id="107" presetID="53" presetClass="entr" presetSubtype="16" fill="hold" grpId="0" nodeType="withEffect">
                                  <p:stCondLst>
                                    <p:cond delay="0"/>
                                  </p:stCondLst>
                                  <p:childTnLst>
                                    <p:set>
                                      <p:cBhvr>
                                        <p:cTn id="108" dur="1" fill="hold">
                                          <p:stCondLst>
                                            <p:cond delay="0"/>
                                          </p:stCondLst>
                                        </p:cTn>
                                        <p:tgtEl>
                                          <p:spTgt spid="51"/>
                                        </p:tgtEl>
                                        <p:attrNameLst>
                                          <p:attrName>style.visibility</p:attrName>
                                        </p:attrNameLst>
                                      </p:cBhvr>
                                      <p:to>
                                        <p:strVal val="visible"/>
                                      </p:to>
                                    </p:set>
                                    <p:anim calcmode="lin" valueType="num">
                                      <p:cBhvr>
                                        <p:cTn id="109" dur="500" fill="hold"/>
                                        <p:tgtEl>
                                          <p:spTgt spid="51"/>
                                        </p:tgtEl>
                                        <p:attrNameLst>
                                          <p:attrName>ppt_w</p:attrName>
                                        </p:attrNameLst>
                                      </p:cBhvr>
                                      <p:tavLst>
                                        <p:tav tm="0">
                                          <p:val>
                                            <p:fltVal val="0"/>
                                          </p:val>
                                        </p:tav>
                                        <p:tav tm="100000">
                                          <p:val>
                                            <p:strVal val="#ppt_w"/>
                                          </p:val>
                                        </p:tav>
                                      </p:tavLst>
                                    </p:anim>
                                    <p:anim calcmode="lin" valueType="num">
                                      <p:cBhvr>
                                        <p:cTn id="110" dur="500" fill="hold"/>
                                        <p:tgtEl>
                                          <p:spTgt spid="51"/>
                                        </p:tgtEl>
                                        <p:attrNameLst>
                                          <p:attrName>ppt_h</p:attrName>
                                        </p:attrNameLst>
                                      </p:cBhvr>
                                      <p:tavLst>
                                        <p:tav tm="0">
                                          <p:val>
                                            <p:fltVal val="0"/>
                                          </p:val>
                                        </p:tav>
                                        <p:tav tm="100000">
                                          <p:val>
                                            <p:strVal val="#ppt_h"/>
                                          </p:val>
                                        </p:tav>
                                      </p:tavLst>
                                    </p:anim>
                                    <p:animEffect transition="in" filter="fade">
                                      <p:cBhvr>
                                        <p:cTn id="111" dur="500"/>
                                        <p:tgtEl>
                                          <p:spTgt spid="51"/>
                                        </p:tgtEl>
                                      </p:cBhvr>
                                    </p:animEffect>
                                  </p:childTnLst>
                                </p:cTn>
                              </p:par>
                            </p:childTnLst>
                          </p:cTn>
                        </p:par>
                        <p:par>
                          <p:cTn id="112" fill="hold" nodeType="afterGroup">
                            <p:stCondLst>
                              <p:cond delay="5000"/>
                            </p:stCondLst>
                            <p:childTnLst>
                              <p:par>
                                <p:cTn id="113" presetID="53" presetClass="entr" presetSubtype="16" fill="hold" grpId="0" nodeType="afterEffect">
                                  <p:stCondLst>
                                    <p:cond delay="0"/>
                                  </p:stCondLst>
                                  <p:childTnLst>
                                    <p:set>
                                      <p:cBhvr>
                                        <p:cTn id="114" dur="1" fill="hold">
                                          <p:stCondLst>
                                            <p:cond delay="0"/>
                                          </p:stCondLst>
                                        </p:cTn>
                                        <p:tgtEl>
                                          <p:spTgt spid="52"/>
                                        </p:tgtEl>
                                        <p:attrNameLst>
                                          <p:attrName>style.visibility</p:attrName>
                                        </p:attrNameLst>
                                      </p:cBhvr>
                                      <p:to>
                                        <p:strVal val="visible"/>
                                      </p:to>
                                    </p:set>
                                    <p:anim calcmode="lin" valueType="num">
                                      <p:cBhvr>
                                        <p:cTn id="115" dur="500" fill="hold"/>
                                        <p:tgtEl>
                                          <p:spTgt spid="52"/>
                                        </p:tgtEl>
                                        <p:attrNameLst>
                                          <p:attrName>ppt_w</p:attrName>
                                        </p:attrNameLst>
                                      </p:cBhvr>
                                      <p:tavLst>
                                        <p:tav tm="0">
                                          <p:val>
                                            <p:fltVal val="0"/>
                                          </p:val>
                                        </p:tav>
                                        <p:tav tm="100000">
                                          <p:val>
                                            <p:strVal val="#ppt_w"/>
                                          </p:val>
                                        </p:tav>
                                      </p:tavLst>
                                    </p:anim>
                                    <p:anim calcmode="lin" valueType="num">
                                      <p:cBhvr>
                                        <p:cTn id="116" dur="500" fill="hold"/>
                                        <p:tgtEl>
                                          <p:spTgt spid="52"/>
                                        </p:tgtEl>
                                        <p:attrNameLst>
                                          <p:attrName>ppt_h</p:attrName>
                                        </p:attrNameLst>
                                      </p:cBhvr>
                                      <p:tavLst>
                                        <p:tav tm="0">
                                          <p:val>
                                            <p:fltVal val="0"/>
                                          </p:val>
                                        </p:tav>
                                        <p:tav tm="100000">
                                          <p:val>
                                            <p:strVal val="#ppt_h"/>
                                          </p:val>
                                        </p:tav>
                                      </p:tavLst>
                                    </p:anim>
                                    <p:animEffect transition="in" filter="fade">
                                      <p:cBhvr>
                                        <p:cTn id="117" dur="500"/>
                                        <p:tgtEl>
                                          <p:spTgt spid="52"/>
                                        </p:tgtEl>
                                      </p:cBhvr>
                                    </p:animEffect>
                                  </p:childTnLst>
                                </p:cTn>
                              </p:par>
                              <p:par>
                                <p:cTn id="118" presetID="53" presetClass="entr" presetSubtype="16" fill="hold" grpId="0" nodeType="withEffect">
                                  <p:stCondLst>
                                    <p:cond delay="0"/>
                                  </p:stCondLst>
                                  <p:childTnLst>
                                    <p:set>
                                      <p:cBhvr>
                                        <p:cTn id="119" dur="1" fill="hold">
                                          <p:stCondLst>
                                            <p:cond delay="0"/>
                                          </p:stCondLst>
                                        </p:cTn>
                                        <p:tgtEl>
                                          <p:spTgt spid="53"/>
                                        </p:tgtEl>
                                        <p:attrNameLst>
                                          <p:attrName>style.visibility</p:attrName>
                                        </p:attrNameLst>
                                      </p:cBhvr>
                                      <p:to>
                                        <p:strVal val="visible"/>
                                      </p:to>
                                    </p:set>
                                    <p:anim calcmode="lin" valueType="num">
                                      <p:cBhvr>
                                        <p:cTn id="120" dur="500" fill="hold"/>
                                        <p:tgtEl>
                                          <p:spTgt spid="53"/>
                                        </p:tgtEl>
                                        <p:attrNameLst>
                                          <p:attrName>ppt_w</p:attrName>
                                        </p:attrNameLst>
                                      </p:cBhvr>
                                      <p:tavLst>
                                        <p:tav tm="0">
                                          <p:val>
                                            <p:fltVal val="0"/>
                                          </p:val>
                                        </p:tav>
                                        <p:tav tm="100000">
                                          <p:val>
                                            <p:strVal val="#ppt_w"/>
                                          </p:val>
                                        </p:tav>
                                      </p:tavLst>
                                    </p:anim>
                                    <p:anim calcmode="lin" valueType="num">
                                      <p:cBhvr>
                                        <p:cTn id="121" dur="500" fill="hold"/>
                                        <p:tgtEl>
                                          <p:spTgt spid="53"/>
                                        </p:tgtEl>
                                        <p:attrNameLst>
                                          <p:attrName>ppt_h</p:attrName>
                                        </p:attrNameLst>
                                      </p:cBhvr>
                                      <p:tavLst>
                                        <p:tav tm="0">
                                          <p:val>
                                            <p:fltVal val="0"/>
                                          </p:val>
                                        </p:tav>
                                        <p:tav tm="100000">
                                          <p:val>
                                            <p:strVal val="#ppt_h"/>
                                          </p:val>
                                        </p:tav>
                                      </p:tavLst>
                                    </p:anim>
                                    <p:animEffect transition="in" filter="fade">
                                      <p:cBhvr>
                                        <p:cTn id="122" dur="500"/>
                                        <p:tgtEl>
                                          <p:spTgt spid="53"/>
                                        </p:tgtEl>
                                      </p:cBhvr>
                                    </p:animEffect>
                                  </p:childTnLst>
                                </p:cTn>
                              </p:par>
                              <p:par>
                                <p:cTn id="123" presetID="53" presetClass="entr" presetSubtype="16" fill="hold" grpId="0" nodeType="withEffect">
                                  <p:stCondLst>
                                    <p:cond delay="0"/>
                                  </p:stCondLst>
                                  <p:childTnLst>
                                    <p:set>
                                      <p:cBhvr>
                                        <p:cTn id="124" dur="1" fill="hold">
                                          <p:stCondLst>
                                            <p:cond delay="0"/>
                                          </p:stCondLst>
                                        </p:cTn>
                                        <p:tgtEl>
                                          <p:spTgt spid="54"/>
                                        </p:tgtEl>
                                        <p:attrNameLst>
                                          <p:attrName>style.visibility</p:attrName>
                                        </p:attrNameLst>
                                      </p:cBhvr>
                                      <p:to>
                                        <p:strVal val="visible"/>
                                      </p:to>
                                    </p:set>
                                    <p:anim calcmode="lin" valueType="num">
                                      <p:cBhvr>
                                        <p:cTn id="125" dur="500" fill="hold"/>
                                        <p:tgtEl>
                                          <p:spTgt spid="54"/>
                                        </p:tgtEl>
                                        <p:attrNameLst>
                                          <p:attrName>ppt_w</p:attrName>
                                        </p:attrNameLst>
                                      </p:cBhvr>
                                      <p:tavLst>
                                        <p:tav tm="0">
                                          <p:val>
                                            <p:fltVal val="0"/>
                                          </p:val>
                                        </p:tav>
                                        <p:tav tm="100000">
                                          <p:val>
                                            <p:strVal val="#ppt_w"/>
                                          </p:val>
                                        </p:tav>
                                      </p:tavLst>
                                    </p:anim>
                                    <p:anim calcmode="lin" valueType="num">
                                      <p:cBhvr>
                                        <p:cTn id="126" dur="500" fill="hold"/>
                                        <p:tgtEl>
                                          <p:spTgt spid="54"/>
                                        </p:tgtEl>
                                        <p:attrNameLst>
                                          <p:attrName>ppt_h</p:attrName>
                                        </p:attrNameLst>
                                      </p:cBhvr>
                                      <p:tavLst>
                                        <p:tav tm="0">
                                          <p:val>
                                            <p:fltVal val="0"/>
                                          </p:val>
                                        </p:tav>
                                        <p:tav tm="100000">
                                          <p:val>
                                            <p:strVal val="#ppt_h"/>
                                          </p:val>
                                        </p:tav>
                                      </p:tavLst>
                                    </p:anim>
                                    <p:animEffect transition="in" filter="fade">
                                      <p:cBhvr>
                                        <p:cTn id="127" dur="500"/>
                                        <p:tgtEl>
                                          <p:spTgt spid="54"/>
                                        </p:tgtEl>
                                      </p:cBhvr>
                                    </p:animEffect>
                                  </p:childTnLst>
                                </p:cTn>
                              </p:par>
                              <p:par>
                                <p:cTn id="128" presetID="53" presetClass="entr" presetSubtype="16" fill="hold" grpId="0" nodeType="withEffect">
                                  <p:stCondLst>
                                    <p:cond delay="0"/>
                                  </p:stCondLst>
                                  <p:childTnLst>
                                    <p:set>
                                      <p:cBhvr>
                                        <p:cTn id="129" dur="1" fill="hold">
                                          <p:stCondLst>
                                            <p:cond delay="0"/>
                                          </p:stCondLst>
                                        </p:cTn>
                                        <p:tgtEl>
                                          <p:spTgt spid="55"/>
                                        </p:tgtEl>
                                        <p:attrNameLst>
                                          <p:attrName>style.visibility</p:attrName>
                                        </p:attrNameLst>
                                      </p:cBhvr>
                                      <p:to>
                                        <p:strVal val="visible"/>
                                      </p:to>
                                    </p:set>
                                    <p:anim calcmode="lin" valueType="num">
                                      <p:cBhvr>
                                        <p:cTn id="130" dur="500" fill="hold"/>
                                        <p:tgtEl>
                                          <p:spTgt spid="55"/>
                                        </p:tgtEl>
                                        <p:attrNameLst>
                                          <p:attrName>ppt_w</p:attrName>
                                        </p:attrNameLst>
                                      </p:cBhvr>
                                      <p:tavLst>
                                        <p:tav tm="0">
                                          <p:val>
                                            <p:fltVal val="0"/>
                                          </p:val>
                                        </p:tav>
                                        <p:tav tm="100000">
                                          <p:val>
                                            <p:strVal val="#ppt_w"/>
                                          </p:val>
                                        </p:tav>
                                      </p:tavLst>
                                    </p:anim>
                                    <p:anim calcmode="lin" valueType="num">
                                      <p:cBhvr>
                                        <p:cTn id="131" dur="500" fill="hold"/>
                                        <p:tgtEl>
                                          <p:spTgt spid="55"/>
                                        </p:tgtEl>
                                        <p:attrNameLst>
                                          <p:attrName>ppt_h</p:attrName>
                                        </p:attrNameLst>
                                      </p:cBhvr>
                                      <p:tavLst>
                                        <p:tav tm="0">
                                          <p:val>
                                            <p:fltVal val="0"/>
                                          </p:val>
                                        </p:tav>
                                        <p:tav tm="100000">
                                          <p:val>
                                            <p:strVal val="#ppt_h"/>
                                          </p:val>
                                        </p:tav>
                                      </p:tavLst>
                                    </p:anim>
                                    <p:animEffect transition="in" filter="fade">
                                      <p:cBhvr>
                                        <p:cTn id="132" dur="500"/>
                                        <p:tgtEl>
                                          <p:spTgt spid="55"/>
                                        </p:tgtEl>
                                      </p:cBhvr>
                                    </p:animEffect>
                                  </p:childTnLst>
                                </p:cTn>
                              </p:par>
                              <p:par>
                                <p:cTn id="133" presetID="53" presetClass="entr" presetSubtype="16" fill="hold" grpId="0" nodeType="withEffect">
                                  <p:stCondLst>
                                    <p:cond delay="0"/>
                                  </p:stCondLst>
                                  <p:childTnLst>
                                    <p:set>
                                      <p:cBhvr>
                                        <p:cTn id="134" dur="1" fill="hold">
                                          <p:stCondLst>
                                            <p:cond delay="0"/>
                                          </p:stCondLst>
                                        </p:cTn>
                                        <p:tgtEl>
                                          <p:spTgt spid="56"/>
                                        </p:tgtEl>
                                        <p:attrNameLst>
                                          <p:attrName>style.visibility</p:attrName>
                                        </p:attrNameLst>
                                      </p:cBhvr>
                                      <p:to>
                                        <p:strVal val="visible"/>
                                      </p:to>
                                    </p:set>
                                    <p:anim calcmode="lin" valueType="num">
                                      <p:cBhvr>
                                        <p:cTn id="135" dur="500" fill="hold"/>
                                        <p:tgtEl>
                                          <p:spTgt spid="56"/>
                                        </p:tgtEl>
                                        <p:attrNameLst>
                                          <p:attrName>ppt_w</p:attrName>
                                        </p:attrNameLst>
                                      </p:cBhvr>
                                      <p:tavLst>
                                        <p:tav tm="0">
                                          <p:val>
                                            <p:fltVal val="0"/>
                                          </p:val>
                                        </p:tav>
                                        <p:tav tm="100000">
                                          <p:val>
                                            <p:strVal val="#ppt_w"/>
                                          </p:val>
                                        </p:tav>
                                      </p:tavLst>
                                    </p:anim>
                                    <p:anim calcmode="lin" valueType="num">
                                      <p:cBhvr>
                                        <p:cTn id="136" dur="500" fill="hold"/>
                                        <p:tgtEl>
                                          <p:spTgt spid="56"/>
                                        </p:tgtEl>
                                        <p:attrNameLst>
                                          <p:attrName>ppt_h</p:attrName>
                                        </p:attrNameLst>
                                      </p:cBhvr>
                                      <p:tavLst>
                                        <p:tav tm="0">
                                          <p:val>
                                            <p:fltVal val="0"/>
                                          </p:val>
                                        </p:tav>
                                        <p:tav tm="100000">
                                          <p:val>
                                            <p:strVal val="#ppt_h"/>
                                          </p:val>
                                        </p:tav>
                                      </p:tavLst>
                                    </p:anim>
                                    <p:animEffect transition="in" filter="fade">
                                      <p:cBhvr>
                                        <p:cTn id="137" dur="500"/>
                                        <p:tgtEl>
                                          <p:spTgt spid="56"/>
                                        </p:tgtEl>
                                      </p:cBhvr>
                                    </p:animEffect>
                                  </p:childTnLst>
                                </p:cTn>
                              </p:par>
                              <p:par>
                                <p:cTn id="138" presetID="53" presetClass="entr" presetSubtype="16" fill="hold" grpId="0" nodeType="withEffect">
                                  <p:stCondLst>
                                    <p:cond delay="0"/>
                                  </p:stCondLst>
                                  <p:childTnLst>
                                    <p:set>
                                      <p:cBhvr>
                                        <p:cTn id="139" dur="1" fill="hold">
                                          <p:stCondLst>
                                            <p:cond delay="0"/>
                                          </p:stCondLst>
                                        </p:cTn>
                                        <p:tgtEl>
                                          <p:spTgt spid="57"/>
                                        </p:tgtEl>
                                        <p:attrNameLst>
                                          <p:attrName>style.visibility</p:attrName>
                                        </p:attrNameLst>
                                      </p:cBhvr>
                                      <p:to>
                                        <p:strVal val="visible"/>
                                      </p:to>
                                    </p:set>
                                    <p:anim calcmode="lin" valueType="num">
                                      <p:cBhvr>
                                        <p:cTn id="140" dur="500" fill="hold"/>
                                        <p:tgtEl>
                                          <p:spTgt spid="57"/>
                                        </p:tgtEl>
                                        <p:attrNameLst>
                                          <p:attrName>ppt_w</p:attrName>
                                        </p:attrNameLst>
                                      </p:cBhvr>
                                      <p:tavLst>
                                        <p:tav tm="0">
                                          <p:val>
                                            <p:fltVal val="0"/>
                                          </p:val>
                                        </p:tav>
                                        <p:tav tm="100000">
                                          <p:val>
                                            <p:strVal val="#ppt_w"/>
                                          </p:val>
                                        </p:tav>
                                      </p:tavLst>
                                    </p:anim>
                                    <p:anim calcmode="lin" valueType="num">
                                      <p:cBhvr>
                                        <p:cTn id="141" dur="500" fill="hold"/>
                                        <p:tgtEl>
                                          <p:spTgt spid="57"/>
                                        </p:tgtEl>
                                        <p:attrNameLst>
                                          <p:attrName>ppt_h</p:attrName>
                                        </p:attrNameLst>
                                      </p:cBhvr>
                                      <p:tavLst>
                                        <p:tav tm="0">
                                          <p:val>
                                            <p:fltVal val="0"/>
                                          </p:val>
                                        </p:tav>
                                        <p:tav tm="100000">
                                          <p:val>
                                            <p:strVal val="#ppt_h"/>
                                          </p:val>
                                        </p:tav>
                                      </p:tavLst>
                                    </p:anim>
                                    <p:animEffect transition="in" filter="fade">
                                      <p:cBhvr>
                                        <p:cTn id="14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34" grpId="0" animBg="1"/>
      <p:bldP spid="46" grpId="0"/>
      <p:bldP spid="47" grpId="0"/>
      <p:bldP spid="48" grpId="0"/>
      <p:bldP spid="49" grpId="0"/>
      <p:bldP spid="50" grpId="0"/>
      <p:bldP spid="51" grpId="0"/>
      <p:bldP spid="52" grpId="0"/>
      <p:bldP spid="53" grpId="0"/>
      <p:bldP spid="54" grpId="0"/>
      <p:bldP spid="55" grpId="0"/>
      <p:bldP spid="56" grpId="0"/>
      <p:bldP spid="5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3"/>
          </p:nvPr>
        </p:nvSpPr>
        <p:spPr>
          <a:xfrm>
            <a:off x="402772" y="2217420"/>
            <a:ext cx="1981200" cy="2692400"/>
          </a:xfrm>
        </p:spPr>
      </p:sp>
      <p:sp>
        <p:nvSpPr>
          <p:cNvPr id="3" name="Picture Placeholder 2"/>
          <p:cNvSpPr>
            <a:spLocks noGrp="1"/>
          </p:cNvSpPr>
          <p:nvPr>
            <p:ph type="pic" sz="quarter" idx="14"/>
          </p:nvPr>
        </p:nvSpPr>
        <p:spPr/>
      </p:sp>
      <p:sp>
        <p:nvSpPr>
          <p:cNvPr id="4" name="Picture Placeholder 3"/>
          <p:cNvSpPr>
            <a:spLocks noGrp="1"/>
          </p:cNvSpPr>
          <p:nvPr>
            <p:ph type="pic" sz="quarter" idx="15"/>
          </p:nvPr>
        </p:nvSpPr>
        <p:spPr>
          <a:xfrm>
            <a:off x="8098573" y="2217420"/>
            <a:ext cx="2113347" cy="2387790"/>
          </a:xfrm>
        </p:spPr>
        <p:style>
          <a:lnRef idx="2">
            <a:schemeClr val="accent1"/>
          </a:lnRef>
          <a:fillRef idx="1">
            <a:schemeClr val="lt1"/>
          </a:fillRef>
          <a:effectRef idx="0">
            <a:schemeClr val="accent1"/>
          </a:effectRef>
          <a:fontRef idx="minor">
            <a:schemeClr val="dk1"/>
          </a:fontRef>
        </p:style>
      </p:sp>
      <p:sp>
        <p:nvSpPr>
          <p:cNvPr id="70" name="Title 69"/>
          <p:cNvSpPr>
            <a:spLocks noGrp="1"/>
          </p:cNvSpPr>
          <p:nvPr>
            <p:ph type="title"/>
          </p:nvPr>
        </p:nvSpPr>
        <p:spPr>
          <a:xfrm>
            <a:off x="76199" y="691714"/>
            <a:ext cx="11930743" cy="1413411"/>
          </a:xfrm>
        </p:spPr>
        <p:txBody>
          <a:bodyPr/>
          <a:lstStyle/>
          <a:p>
            <a:pPr algn="r" rtl="1"/>
            <a:r>
              <a:rPr lang="ar-DZ" sz="1400" u="sng" dirty="0" smtClean="0">
                <a:solidFill>
                  <a:schemeClr val="tx1"/>
                </a:solidFill>
                <a:latin typeface="Arial" panose="020B0604020202020204" pitchFamily="34" charset="0"/>
                <a:cs typeface="Arial" panose="020B0604020202020204" pitchFamily="34" charset="0"/>
              </a:rPr>
              <a:t>التقديم: </a:t>
            </a:r>
            <a:r>
              <a:rPr lang="ar-DZ" sz="1400" dirty="0">
                <a:solidFill>
                  <a:schemeClr val="tx1"/>
                </a:solidFill>
                <a:latin typeface="Arial" panose="020B0604020202020204" pitchFamily="34" charset="0"/>
                <a:cs typeface="Arial" panose="020B0604020202020204" pitchFamily="34" charset="0"/>
              </a:rPr>
              <a:t>يهدف هــذا المعيار إلى بيان ضوابــط وأحكام توزيع الربح في </a:t>
            </a:r>
            <a:r>
              <a:rPr lang="ar-DZ" sz="1400" dirty="0" smtClean="0">
                <a:solidFill>
                  <a:schemeClr val="tx1"/>
                </a:solidFill>
                <a:latin typeface="Arial" panose="020B0604020202020204" pitchFamily="34" charset="0"/>
                <a:cs typeface="Arial" panose="020B0604020202020204" pitchFamily="34" charset="0"/>
              </a:rPr>
              <a:t>الحســابات المصرفية </a:t>
            </a:r>
            <a:r>
              <a:rPr lang="ar-DZ" sz="1400" dirty="0">
                <a:solidFill>
                  <a:schemeClr val="tx1"/>
                </a:solidFill>
                <a:latin typeface="Arial" panose="020B0604020202020204" pitchFamily="34" charset="0"/>
                <a:cs typeface="Arial" panose="020B0604020202020204" pitchFamily="34" charset="0"/>
              </a:rPr>
              <a:t>الاستثمارية في المؤسسات المالية الإسلامية </a:t>
            </a:r>
            <a:r>
              <a:rPr lang="ar-DZ" sz="1400" dirty="0" smtClean="0">
                <a:solidFill>
                  <a:schemeClr val="tx1"/>
                </a:solidFill>
                <a:latin typeface="Arial" panose="020B0604020202020204" pitchFamily="34" charset="0"/>
                <a:cs typeface="Arial" panose="020B0604020202020204" pitchFamily="34" charset="0"/>
              </a:rPr>
              <a:t>(المؤسسة/المؤسسات)</a:t>
            </a:r>
            <a:r>
              <a:rPr lang="ar-DZ" sz="1400" dirty="0">
                <a:solidFill>
                  <a:schemeClr val="tx1"/>
                </a:solidFill>
                <a:latin typeface="Arial" panose="020B0604020202020204" pitchFamily="34" charset="0"/>
                <a:cs typeface="Arial" panose="020B0604020202020204" pitchFamily="34" charset="0"/>
              </a:rPr>
              <a:t> </a:t>
            </a:r>
            <a:r>
              <a:rPr lang="ar-DZ" sz="1400" dirty="0" smtClean="0">
                <a:solidFill>
                  <a:schemeClr val="tx1"/>
                </a:solidFill>
                <a:latin typeface="Arial" panose="020B0604020202020204" pitchFamily="34" charset="0"/>
                <a:cs typeface="Arial" panose="020B0604020202020204" pitchFamily="34" charset="0"/>
              </a:rPr>
              <a:t>وما يتوقف عليه توزيع الربح من أسس تحققه</a:t>
            </a:r>
            <a:br>
              <a:rPr lang="ar-DZ" sz="1400" dirty="0" smtClean="0">
                <a:solidFill>
                  <a:schemeClr val="tx1"/>
                </a:solidFill>
                <a:latin typeface="Arial" panose="020B0604020202020204" pitchFamily="34" charset="0"/>
                <a:cs typeface="Arial" panose="020B0604020202020204" pitchFamily="34" charset="0"/>
              </a:rPr>
            </a:br>
            <a:r>
              <a:rPr lang="ar-DZ" sz="1400" dirty="0" smtClean="0">
                <a:solidFill>
                  <a:schemeClr val="tx1"/>
                </a:solidFill>
                <a:latin typeface="Arial" panose="020B0604020202020204" pitchFamily="34" charset="0"/>
                <a:cs typeface="Arial" panose="020B0604020202020204" pitchFamily="34" charset="0"/>
              </a:rPr>
              <a:t> وشروط استحقاقه ,</a:t>
            </a:r>
            <a:br>
              <a:rPr lang="ar-DZ" sz="1400" dirty="0" smtClean="0">
                <a:solidFill>
                  <a:schemeClr val="tx1"/>
                </a:solidFill>
                <a:latin typeface="Arial" panose="020B0604020202020204" pitchFamily="34" charset="0"/>
                <a:cs typeface="Arial" panose="020B0604020202020204" pitchFamily="34" charset="0"/>
              </a:rPr>
            </a:br>
            <a:r>
              <a:rPr lang="ar-DZ" sz="1400" u="sng" dirty="0" smtClean="0">
                <a:solidFill>
                  <a:schemeClr val="tx1"/>
                </a:solidFill>
                <a:latin typeface="Arial" panose="020B0604020202020204" pitchFamily="34" charset="0"/>
                <a:cs typeface="Arial" panose="020B0604020202020204" pitchFamily="34" charset="0"/>
              </a:rPr>
              <a:t>نطاق المعيار</a:t>
            </a:r>
            <a:r>
              <a:rPr lang="ar-DZ" sz="1400" dirty="0" smtClean="0">
                <a:solidFill>
                  <a:schemeClr val="tx1"/>
                </a:solidFill>
                <a:latin typeface="Arial" panose="020B0604020202020204" pitchFamily="34" charset="0"/>
                <a:cs typeface="Arial" panose="020B0604020202020204" pitchFamily="34" charset="0"/>
              </a:rPr>
              <a:t>: يتناول هذا المعيار حسابات الاستثمار التي تدار على أساس المضاربة، ومبادئ</a:t>
            </a:r>
            <a:r>
              <a:rPr lang="ar-DZ" sz="1400" dirty="0">
                <a:solidFill>
                  <a:schemeClr val="tx1"/>
                </a:solidFill>
                <a:latin typeface="Arial" panose="020B0604020202020204" pitchFamily="34" charset="0"/>
                <a:cs typeface="Arial" panose="020B0604020202020204" pitchFamily="34" charset="0"/>
              </a:rPr>
              <a:t> </a:t>
            </a:r>
            <a:r>
              <a:rPr lang="ar-DZ" sz="1400" dirty="0" smtClean="0">
                <a:solidFill>
                  <a:schemeClr val="tx1"/>
                </a:solidFill>
                <a:latin typeface="Arial" panose="020B0604020202020204" pitchFamily="34" charset="0"/>
                <a:cs typeface="Arial" panose="020B0604020202020204" pitchFamily="34" charset="0"/>
              </a:rPr>
              <a:t>تحقق </a:t>
            </a:r>
            <a:r>
              <a:rPr lang="ar-DZ" sz="1400" dirty="0">
                <a:solidFill>
                  <a:schemeClr val="tx1"/>
                </a:solidFill>
                <a:latin typeface="Arial" panose="020B0604020202020204" pitchFamily="34" charset="0"/>
                <a:cs typeface="Arial" panose="020B0604020202020204" pitchFamily="34" charset="0"/>
              </a:rPr>
              <a:t>الربح وشروط استحقاقه، وأحكام توزيعه بين المؤسسة، </a:t>
            </a:r>
            <a:r>
              <a:rPr lang="ar-DZ" sz="1400" dirty="0" smtClean="0">
                <a:solidFill>
                  <a:schemeClr val="tx1"/>
                </a:solidFill>
                <a:latin typeface="Arial" panose="020B0604020202020204" pitchFamily="34" charset="0"/>
                <a:cs typeface="Arial" panose="020B0604020202020204" pitchFamily="34" charset="0"/>
              </a:rPr>
              <a:t>باعتبارها</a:t>
            </a:r>
            <a:r>
              <a:rPr lang="ar-DZ" sz="1400" dirty="0">
                <a:solidFill>
                  <a:schemeClr val="tx1"/>
                </a:solidFill>
                <a:latin typeface="Arial" panose="020B0604020202020204" pitchFamily="34" charset="0"/>
                <a:cs typeface="Arial" panose="020B0604020202020204" pitchFamily="34" charset="0"/>
              </a:rPr>
              <a:t> </a:t>
            </a:r>
            <a:r>
              <a:rPr lang="ar-DZ" sz="1400" dirty="0" smtClean="0">
                <a:solidFill>
                  <a:schemeClr val="tx1"/>
                </a:solidFill>
                <a:latin typeface="Arial" panose="020B0604020202020204" pitchFamily="34" charset="0"/>
                <a:cs typeface="Arial" panose="020B0604020202020204" pitchFamily="34" charset="0"/>
              </a:rPr>
              <a:t>مضاربا</a:t>
            </a:r>
            <a:r>
              <a:rPr lang="ar-DZ" sz="1400" dirty="0">
                <a:solidFill>
                  <a:schemeClr val="tx1"/>
                </a:solidFill>
                <a:latin typeface="Arial" panose="020B0604020202020204" pitchFamily="34" charset="0"/>
                <a:cs typeface="Arial" panose="020B0604020202020204" pitchFamily="34" charset="0"/>
              </a:rPr>
              <a:t>، وأصحاب حسابات الاستثمار، </a:t>
            </a:r>
            <a:r>
              <a:rPr lang="ar-DZ" sz="1400" dirty="0" smtClean="0">
                <a:solidFill>
                  <a:schemeClr val="tx1"/>
                </a:solidFill>
                <a:latin typeface="Arial" panose="020B0604020202020204" pitchFamily="34" charset="0"/>
                <a:cs typeface="Arial" panose="020B0604020202020204" pitchFamily="34" charset="0"/>
              </a:rPr>
              <a:t/>
            </a:r>
            <a:br>
              <a:rPr lang="ar-DZ" sz="1400" dirty="0" smtClean="0">
                <a:solidFill>
                  <a:schemeClr val="tx1"/>
                </a:solidFill>
                <a:latin typeface="Arial" panose="020B0604020202020204" pitchFamily="34" charset="0"/>
                <a:cs typeface="Arial" panose="020B0604020202020204" pitchFamily="34" charset="0"/>
              </a:rPr>
            </a:br>
            <a:r>
              <a:rPr lang="ar-DZ" sz="1400" dirty="0" smtClean="0">
                <a:solidFill>
                  <a:schemeClr val="tx1"/>
                </a:solidFill>
                <a:latin typeface="Arial" panose="020B0604020202020204" pitchFamily="34" charset="0"/>
                <a:cs typeface="Arial" panose="020B0604020202020204" pitchFamily="34" charset="0"/>
              </a:rPr>
              <a:t>باعتبارهم أرباب</a:t>
            </a:r>
            <a:r>
              <a:rPr lang="ar-DZ" sz="1400" dirty="0">
                <a:solidFill>
                  <a:schemeClr val="tx1"/>
                </a:solidFill>
                <a:latin typeface="Arial" panose="020B0604020202020204" pitchFamily="34" charset="0"/>
                <a:cs typeface="Arial" panose="020B0604020202020204" pitchFamily="34" charset="0"/>
              </a:rPr>
              <a:t> </a:t>
            </a:r>
            <a:r>
              <a:rPr lang="ar-DZ" sz="1400" dirty="0" smtClean="0">
                <a:solidFill>
                  <a:schemeClr val="tx1"/>
                </a:solidFill>
                <a:latin typeface="Arial" panose="020B0604020202020204" pitchFamily="34" charset="0"/>
                <a:cs typeface="Arial" panose="020B0604020202020204" pitchFamily="34" charset="0"/>
              </a:rPr>
              <a:t>المال</a:t>
            </a:r>
            <a:r>
              <a:rPr lang="ar-DZ" sz="1400" dirty="0">
                <a:solidFill>
                  <a:schemeClr val="tx1"/>
                </a:solidFill>
                <a:latin typeface="Arial" panose="020B0604020202020204" pitchFamily="34" charset="0"/>
                <a:cs typeface="Arial" panose="020B0604020202020204" pitchFamily="34" charset="0"/>
              </a:rPr>
              <a:t>، وما </a:t>
            </a:r>
            <a:r>
              <a:rPr lang="ar-DZ" sz="1400" dirty="0" smtClean="0">
                <a:solidFill>
                  <a:schemeClr val="tx1"/>
                </a:solidFill>
                <a:latin typeface="Arial" panose="020B0604020202020204" pitchFamily="34" charset="0"/>
                <a:cs typeface="Arial" panose="020B0604020202020204" pitchFamily="34" charset="0"/>
              </a:rPr>
              <a:t>يتوقف عليه </a:t>
            </a:r>
            <a:r>
              <a:rPr lang="ar-DZ" sz="1400" dirty="0">
                <a:solidFill>
                  <a:schemeClr val="tx1"/>
                </a:solidFill>
                <a:latin typeface="Arial" panose="020B0604020202020204" pitchFamily="34" charset="0"/>
                <a:cs typeface="Arial" panose="020B0604020202020204" pitchFamily="34" charset="0"/>
              </a:rPr>
              <a:t>تحقق الأرباح مثل تحديد المصروفات التي تحمل على </a:t>
            </a:r>
            <a:r>
              <a:rPr lang="ar-DZ" sz="1400" dirty="0" smtClean="0">
                <a:solidFill>
                  <a:schemeClr val="tx1"/>
                </a:solidFill>
                <a:latin typeface="Arial" panose="020B0604020202020204" pitchFamily="34" charset="0"/>
                <a:cs typeface="Arial" panose="020B0604020202020204" pitchFamily="34" charset="0"/>
              </a:rPr>
              <a:t>الحسابات الاستثمارية</a:t>
            </a:r>
            <a:r>
              <a:rPr lang="ar-DZ" sz="1400" dirty="0">
                <a:solidFill>
                  <a:schemeClr val="tx1"/>
                </a:solidFill>
                <a:latin typeface="Arial" panose="020B0604020202020204" pitchFamily="34" charset="0"/>
                <a:cs typeface="Arial" panose="020B0604020202020204" pitchFamily="34" charset="0"/>
              </a:rPr>
              <a:t>، والمخصصات والاحتياطيات التي تقتطع من </a:t>
            </a:r>
            <a:r>
              <a:rPr lang="ar-DZ" sz="1400" dirty="0" smtClean="0">
                <a:solidFill>
                  <a:schemeClr val="tx1"/>
                </a:solidFill>
                <a:latin typeface="Arial" panose="020B0604020202020204" pitchFamily="34" charset="0"/>
                <a:cs typeface="Arial" panose="020B0604020202020204" pitchFamily="34" charset="0"/>
              </a:rPr>
              <a:t>الأرباح. ولا </a:t>
            </a:r>
            <a:r>
              <a:rPr lang="ar-DZ" sz="1400" dirty="0">
                <a:solidFill>
                  <a:schemeClr val="tx1"/>
                </a:solidFill>
                <a:latin typeface="Arial" panose="020B0604020202020204" pitchFamily="34" charset="0"/>
                <a:cs typeface="Arial" panose="020B0604020202020204" pitchFamily="34" charset="0"/>
              </a:rPr>
              <a:t>يتناول هذا المعيار الحسابات </a:t>
            </a:r>
            <a:r>
              <a:rPr lang="ar-DZ" sz="1400" dirty="0" smtClean="0">
                <a:solidFill>
                  <a:schemeClr val="tx1"/>
                </a:solidFill>
                <a:latin typeface="Arial" panose="020B0604020202020204" pitchFamily="34" charset="0"/>
                <a:cs typeface="Arial" panose="020B0604020202020204" pitchFamily="34" charset="0"/>
              </a:rPr>
              <a:t>التي</a:t>
            </a:r>
            <a:br>
              <a:rPr lang="ar-DZ" sz="1400" dirty="0" smtClean="0">
                <a:solidFill>
                  <a:schemeClr val="tx1"/>
                </a:solidFill>
                <a:latin typeface="Arial" panose="020B0604020202020204" pitchFamily="34" charset="0"/>
                <a:cs typeface="Arial" panose="020B0604020202020204" pitchFamily="34" charset="0"/>
              </a:rPr>
            </a:br>
            <a:r>
              <a:rPr lang="ar-DZ" sz="1400" dirty="0" smtClean="0">
                <a:solidFill>
                  <a:schemeClr val="tx1"/>
                </a:solidFill>
                <a:latin typeface="Arial" panose="020B0604020202020204" pitchFamily="34" charset="0"/>
                <a:cs typeface="Arial" panose="020B0604020202020204" pitchFamily="34" charset="0"/>
              </a:rPr>
              <a:t> </a:t>
            </a:r>
            <a:r>
              <a:rPr lang="ar-DZ" sz="1400" dirty="0">
                <a:solidFill>
                  <a:schemeClr val="tx1"/>
                </a:solidFill>
                <a:latin typeface="Arial" panose="020B0604020202020204" pitchFamily="34" charset="0"/>
                <a:cs typeface="Arial" panose="020B0604020202020204" pitchFamily="34" charset="0"/>
              </a:rPr>
              <a:t>تدار على </a:t>
            </a:r>
            <a:r>
              <a:rPr lang="ar-DZ" sz="1400" dirty="0" smtClean="0">
                <a:solidFill>
                  <a:schemeClr val="tx1"/>
                </a:solidFill>
                <a:latin typeface="Arial" panose="020B0604020202020204" pitchFamily="34" charset="0"/>
                <a:cs typeface="Arial" panose="020B0604020202020204" pitchFamily="34" charset="0"/>
              </a:rPr>
              <a:t>أساس</a:t>
            </a:r>
            <a:r>
              <a:rPr lang="ar-DZ" sz="1400" dirty="0">
                <a:solidFill>
                  <a:schemeClr val="tx1"/>
                </a:solidFill>
                <a:latin typeface="Arial" panose="020B0604020202020204" pitchFamily="34" charset="0"/>
                <a:cs typeface="Arial" panose="020B0604020202020204" pitchFamily="34" charset="0"/>
              </a:rPr>
              <a:t> </a:t>
            </a:r>
            <a:r>
              <a:rPr lang="ar-DZ" sz="1400" dirty="0" smtClean="0">
                <a:solidFill>
                  <a:schemeClr val="tx1"/>
                </a:solidFill>
                <a:latin typeface="Arial" panose="020B0604020202020204" pitchFamily="34" charset="0"/>
                <a:cs typeface="Arial" panose="020B0604020202020204" pitchFamily="34" charset="0"/>
              </a:rPr>
              <a:t>الوكالة بالاستثمار حيث </a:t>
            </a:r>
            <a:r>
              <a:rPr lang="ar-DZ" sz="1400" dirty="0">
                <a:solidFill>
                  <a:schemeClr val="tx1"/>
                </a:solidFill>
                <a:latin typeface="Arial" panose="020B0604020202020204" pitchFamily="34" charset="0"/>
                <a:cs typeface="Arial" panose="020B0604020202020204" pitchFamily="34" charset="0"/>
              </a:rPr>
              <a:t>إن لها </a:t>
            </a:r>
            <a:r>
              <a:rPr lang="ar-DZ" sz="1400" dirty="0" smtClean="0">
                <a:solidFill>
                  <a:schemeClr val="tx1"/>
                </a:solidFill>
                <a:latin typeface="Arial" panose="020B0604020202020204" pitchFamily="34" charset="0"/>
                <a:cs typeface="Arial" panose="020B0604020202020204" pitchFamily="34" charset="0"/>
              </a:rPr>
              <a:t>معيارا خاصا </a:t>
            </a:r>
            <a:r>
              <a:rPr lang="ar-DZ" sz="1400" dirty="0">
                <a:solidFill>
                  <a:schemeClr val="tx1"/>
                </a:solidFill>
                <a:latin typeface="Arial" panose="020B0604020202020204" pitchFamily="34" charset="0"/>
                <a:cs typeface="Arial" panose="020B0604020202020204" pitchFamily="34" charset="0"/>
              </a:rPr>
              <a:t>بها </a:t>
            </a:r>
            <a:r>
              <a:rPr lang="ar-DZ" sz="1400" dirty="0" smtClean="0">
                <a:solidFill>
                  <a:schemeClr val="tx1"/>
                </a:solidFill>
                <a:latin typeface="Arial" panose="020B0604020202020204" pitchFamily="34" charset="0"/>
                <a:cs typeface="Arial" panose="020B0604020202020204" pitchFamily="34" charset="0"/>
              </a:rPr>
              <a:t>,</a:t>
            </a:r>
            <a:r>
              <a:rPr lang="ar-DZ" sz="1400" dirty="0">
                <a:solidFill>
                  <a:schemeClr val="tx1"/>
                </a:solidFill>
                <a:latin typeface="Arial" panose="020B0604020202020204" pitchFamily="34" charset="0"/>
                <a:cs typeface="Arial" panose="020B0604020202020204" pitchFamily="34" charset="0"/>
              </a:rPr>
              <a:t/>
            </a:r>
            <a:br>
              <a:rPr lang="ar-DZ" sz="1400" dirty="0">
                <a:solidFill>
                  <a:schemeClr val="tx1"/>
                </a:solidFill>
                <a:latin typeface="Arial" panose="020B0604020202020204" pitchFamily="34" charset="0"/>
                <a:cs typeface="Arial" panose="020B0604020202020204" pitchFamily="34" charset="0"/>
              </a:rPr>
            </a:br>
            <a:endParaRPr lang="ar-IQ" sz="1400" dirty="0">
              <a:solidFill>
                <a:schemeClr val="tx1"/>
              </a:solidFill>
              <a:latin typeface="Arial" panose="020B0604020202020204" pitchFamily="34" charset="0"/>
              <a:cs typeface="Arial" panose="020B0604020202020204" pitchFamily="34" charset="0"/>
            </a:endParaRPr>
          </a:p>
        </p:txBody>
      </p:sp>
      <p:sp>
        <p:nvSpPr>
          <p:cNvPr id="71" name="Text Placeholder 70"/>
          <p:cNvSpPr>
            <a:spLocks noGrp="1"/>
          </p:cNvSpPr>
          <p:nvPr>
            <p:ph type="body" sz="half" idx="2"/>
          </p:nvPr>
        </p:nvSpPr>
        <p:spPr>
          <a:xfrm>
            <a:off x="513905" y="168239"/>
            <a:ext cx="10225913" cy="267661"/>
          </a:xfrm>
        </p:spPr>
        <p:txBody>
          <a:bodyPr/>
          <a:lstStyle/>
          <a:p>
            <a:pPr algn="ctr"/>
            <a:r>
              <a:rPr lang="ar-DZ" sz="1600" b="1" dirty="0" smtClean="0">
                <a:solidFill>
                  <a:schemeClr val="tx1"/>
                </a:solidFill>
                <a:latin typeface="Arial" panose="020B0604020202020204" pitchFamily="34" charset="0"/>
                <a:cs typeface="Arial" panose="020B0604020202020204" pitchFamily="34" charset="0"/>
              </a:rPr>
              <a:t>معيار 40  </a:t>
            </a:r>
            <a:r>
              <a:rPr lang="ar-DZ" sz="1600" b="1" dirty="0">
                <a:solidFill>
                  <a:schemeClr val="tx1"/>
                </a:solidFill>
                <a:latin typeface="Arial" panose="020B0604020202020204" pitchFamily="34" charset="0"/>
                <a:cs typeface="Arial" panose="020B0604020202020204" pitchFamily="34" charset="0"/>
              </a:rPr>
              <a:t>توزيع الربح في الحسابات الاستثمارية على أساس المضارب</a:t>
            </a:r>
            <a:endParaRPr lang="ar-IQ" sz="1600" b="1" dirty="0">
              <a:solidFill>
                <a:schemeClr val="tx1"/>
              </a:solidFill>
              <a:latin typeface="Arial" panose="020B0604020202020204" pitchFamily="34" charset="0"/>
              <a:cs typeface="Arial" panose="020B0604020202020204" pitchFamily="34" charset="0"/>
            </a:endParaRPr>
          </a:p>
        </p:txBody>
      </p:sp>
      <p:sp>
        <p:nvSpPr>
          <p:cNvPr id="43" name="Rectangle 42"/>
          <p:cNvSpPr/>
          <p:nvPr/>
        </p:nvSpPr>
        <p:spPr>
          <a:xfrm>
            <a:off x="2480526" y="2217419"/>
            <a:ext cx="1685075" cy="23868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44" name="Rectangle 43"/>
          <p:cNvSpPr/>
          <p:nvPr/>
        </p:nvSpPr>
        <p:spPr>
          <a:xfrm>
            <a:off x="6413499" y="2217420"/>
            <a:ext cx="1536702" cy="1435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IQ"/>
          </a:p>
        </p:txBody>
      </p:sp>
      <p:sp>
        <p:nvSpPr>
          <p:cNvPr id="45" name="Rectangle 44"/>
          <p:cNvSpPr/>
          <p:nvPr/>
        </p:nvSpPr>
        <p:spPr>
          <a:xfrm>
            <a:off x="10325737" y="2217420"/>
            <a:ext cx="1409063" cy="14351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IQ"/>
          </a:p>
        </p:txBody>
      </p:sp>
      <p:sp>
        <p:nvSpPr>
          <p:cNvPr id="46" name="Freeform 32"/>
          <p:cNvSpPr>
            <a:spLocks noEditPoints="1"/>
          </p:cNvSpPr>
          <p:nvPr/>
        </p:nvSpPr>
        <p:spPr bwMode="auto">
          <a:xfrm>
            <a:off x="3022600" y="2445982"/>
            <a:ext cx="749300" cy="716724"/>
          </a:xfrm>
          <a:custGeom>
            <a:avLst/>
            <a:gdLst>
              <a:gd name="T0" fmla="*/ 550 w 3545"/>
              <a:gd name="T1" fmla="*/ 268 h 3389"/>
              <a:gd name="T2" fmla="*/ 237 w 3545"/>
              <a:gd name="T3" fmla="*/ 634 h 3389"/>
              <a:gd name="T4" fmla="*/ 147 w 3545"/>
              <a:gd name="T5" fmla="*/ 1121 h 3389"/>
              <a:gd name="T6" fmla="*/ 282 w 3545"/>
              <a:gd name="T7" fmla="*/ 1850 h 3389"/>
              <a:gd name="T8" fmla="*/ 582 w 3545"/>
              <a:gd name="T9" fmla="*/ 2632 h 3389"/>
              <a:gd name="T10" fmla="*/ 865 w 3545"/>
              <a:gd name="T11" fmla="*/ 3110 h 3389"/>
              <a:gd name="T12" fmla="*/ 995 w 3545"/>
              <a:gd name="T13" fmla="*/ 3237 h 3389"/>
              <a:gd name="T14" fmla="*/ 1042 w 3545"/>
              <a:gd name="T15" fmla="*/ 3227 h 3389"/>
              <a:gd name="T16" fmla="*/ 1194 w 3545"/>
              <a:gd name="T17" fmla="*/ 2732 h 3389"/>
              <a:gd name="T18" fmla="*/ 1415 w 3545"/>
              <a:gd name="T19" fmla="*/ 2126 h 3389"/>
              <a:gd name="T20" fmla="*/ 1721 w 3545"/>
              <a:gd name="T21" fmla="*/ 1862 h 3389"/>
              <a:gd name="T22" fmla="*/ 2032 w 3545"/>
              <a:gd name="T23" fmla="*/ 1977 h 3389"/>
              <a:gd name="T24" fmla="*/ 2286 w 3545"/>
              <a:gd name="T25" fmla="*/ 2490 h 3389"/>
              <a:gd name="T26" fmla="*/ 2471 w 3545"/>
              <a:gd name="T27" fmla="*/ 3133 h 3389"/>
              <a:gd name="T28" fmla="*/ 2537 w 3545"/>
              <a:gd name="T29" fmla="*/ 3241 h 3389"/>
              <a:gd name="T30" fmla="*/ 2699 w 3545"/>
              <a:gd name="T31" fmla="*/ 3077 h 3389"/>
              <a:gd name="T32" fmla="*/ 2999 w 3545"/>
              <a:gd name="T33" fmla="*/ 2540 h 3389"/>
              <a:gd name="T34" fmla="*/ 3278 w 3545"/>
              <a:gd name="T35" fmla="*/ 1781 h 3389"/>
              <a:gd name="T36" fmla="*/ 3399 w 3545"/>
              <a:gd name="T37" fmla="*/ 1113 h 3389"/>
              <a:gd name="T38" fmla="*/ 3308 w 3545"/>
              <a:gd name="T39" fmla="*/ 634 h 3389"/>
              <a:gd name="T40" fmla="*/ 2996 w 3545"/>
              <a:gd name="T41" fmla="*/ 268 h 3389"/>
              <a:gd name="T42" fmla="*/ 2512 w 3545"/>
              <a:gd name="T43" fmla="*/ 148 h 3389"/>
              <a:gd name="T44" fmla="*/ 2105 w 3545"/>
              <a:gd name="T45" fmla="*/ 300 h 3389"/>
              <a:gd name="T46" fmla="*/ 1921 w 3545"/>
              <a:gd name="T47" fmla="*/ 404 h 3389"/>
              <a:gd name="T48" fmla="*/ 1894 w 3545"/>
              <a:gd name="T49" fmla="*/ 468 h 3389"/>
              <a:gd name="T50" fmla="*/ 2114 w 3545"/>
              <a:gd name="T51" fmla="*/ 545 h 3389"/>
              <a:gd name="T52" fmla="*/ 2437 w 3545"/>
              <a:gd name="T53" fmla="*/ 595 h 3389"/>
              <a:gd name="T54" fmla="*/ 2514 w 3545"/>
              <a:gd name="T55" fmla="*/ 601 h 3389"/>
              <a:gd name="T56" fmla="*/ 2484 w 3545"/>
              <a:gd name="T57" fmla="*/ 619 h 3389"/>
              <a:gd name="T58" fmla="*/ 2250 w 3545"/>
              <a:gd name="T59" fmla="*/ 642 h 3389"/>
              <a:gd name="T60" fmla="*/ 1744 w 3545"/>
              <a:gd name="T61" fmla="*/ 509 h 3389"/>
              <a:gd name="T62" fmla="*/ 1505 w 3545"/>
              <a:gd name="T63" fmla="*/ 341 h 3389"/>
              <a:gd name="T64" fmla="*/ 1133 w 3545"/>
              <a:gd name="T65" fmla="*/ 165 h 3389"/>
              <a:gd name="T66" fmla="*/ 1247 w 3545"/>
              <a:gd name="T67" fmla="*/ 52 h 3389"/>
              <a:gd name="T68" fmla="*/ 1645 w 3545"/>
              <a:gd name="T69" fmla="*/ 247 h 3389"/>
              <a:gd name="T70" fmla="*/ 1783 w 3545"/>
              <a:gd name="T71" fmla="*/ 304 h 3389"/>
              <a:gd name="T72" fmla="*/ 1944 w 3545"/>
              <a:gd name="T73" fmla="*/ 222 h 3389"/>
              <a:gd name="T74" fmla="*/ 2384 w 3545"/>
              <a:gd name="T75" fmla="*/ 26 h 3389"/>
              <a:gd name="T76" fmla="*/ 2919 w 3545"/>
              <a:gd name="T77" fmla="*/ 69 h 3389"/>
              <a:gd name="T78" fmla="*/ 3370 w 3545"/>
              <a:gd name="T79" fmla="*/ 444 h 3389"/>
              <a:gd name="T80" fmla="*/ 3545 w 3545"/>
              <a:gd name="T81" fmla="*/ 1045 h 3389"/>
              <a:gd name="T82" fmla="*/ 3432 w 3545"/>
              <a:gd name="T83" fmla="*/ 1768 h 3389"/>
              <a:gd name="T84" fmla="*/ 3125 w 3545"/>
              <a:gd name="T85" fmla="*/ 2614 h 3389"/>
              <a:gd name="T86" fmla="*/ 2767 w 3545"/>
              <a:gd name="T87" fmla="*/ 3224 h 3389"/>
              <a:gd name="T88" fmla="*/ 2506 w 3545"/>
              <a:gd name="T89" fmla="*/ 3388 h 3389"/>
              <a:gd name="T90" fmla="*/ 2371 w 3545"/>
              <a:gd name="T91" fmla="*/ 3284 h 3389"/>
              <a:gd name="T92" fmla="*/ 2196 w 3545"/>
              <a:gd name="T93" fmla="*/ 2697 h 3389"/>
              <a:gd name="T94" fmla="*/ 1987 w 3545"/>
              <a:gd name="T95" fmla="*/ 2154 h 3389"/>
              <a:gd name="T96" fmla="*/ 1766 w 3545"/>
              <a:gd name="T97" fmla="*/ 2003 h 3389"/>
              <a:gd name="T98" fmla="*/ 1543 w 3545"/>
              <a:gd name="T99" fmla="*/ 2193 h 3389"/>
              <a:gd name="T100" fmla="*/ 1377 w 3545"/>
              <a:gd name="T101" fmla="*/ 2620 h 3389"/>
              <a:gd name="T102" fmla="*/ 1187 w 3545"/>
              <a:gd name="T103" fmla="*/ 3250 h 3389"/>
              <a:gd name="T104" fmla="*/ 1053 w 3545"/>
              <a:gd name="T105" fmla="*/ 3387 h 3389"/>
              <a:gd name="T106" fmla="*/ 814 w 3545"/>
              <a:gd name="T107" fmla="*/ 3271 h 3389"/>
              <a:gd name="T108" fmla="*/ 464 w 3545"/>
              <a:gd name="T109" fmla="*/ 2720 h 3389"/>
              <a:gd name="T110" fmla="*/ 141 w 3545"/>
              <a:gd name="T111" fmla="*/ 1883 h 3389"/>
              <a:gd name="T112" fmla="*/ 2 w 3545"/>
              <a:gd name="T113" fmla="*/ 1125 h 3389"/>
              <a:gd name="T114" fmla="*/ 136 w 3545"/>
              <a:gd name="T115" fmla="*/ 511 h 3389"/>
              <a:gd name="T116" fmla="*/ 560 w 3545"/>
              <a:gd name="T117" fmla="*/ 98 h 3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545" h="3389">
                <a:moveTo>
                  <a:pt x="984" y="146"/>
                </a:moveTo>
                <a:lnTo>
                  <a:pt x="914" y="148"/>
                </a:lnTo>
                <a:lnTo>
                  <a:pt x="846" y="156"/>
                </a:lnTo>
                <a:lnTo>
                  <a:pt x="781" y="169"/>
                </a:lnTo>
                <a:lnTo>
                  <a:pt x="719" y="188"/>
                </a:lnTo>
                <a:lnTo>
                  <a:pt x="659" y="210"/>
                </a:lnTo>
                <a:lnTo>
                  <a:pt x="603" y="237"/>
                </a:lnTo>
                <a:lnTo>
                  <a:pt x="550" y="268"/>
                </a:lnTo>
                <a:lnTo>
                  <a:pt x="500" y="304"/>
                </a:lnTo>
                <a:lnTo>
                  <a:pt x="453" y="343"/>
                </a:lnTo>
                <a:lnTo>
                  <a:pt x="408" y="385"/>
                </a:lnTo>
                <a:lnTo>
                  <a:pt x="367" y="429"/>
                </a:lnTo>
                <a:lnTo>
                  <a:pt x="330" y="476"/>
                </a:lnTo>
                <a:lnTo>
                  <a:pt x="295" y="527"/>
                </a:lnTo>
                <a:lnTo>
                  <a:pt x="264" y="579"/>
                </a:lnTo>
                <a:lnTo>
                  <a:pt x="237" y="634"/>
                </a:lnTo>
                <a:lnTo>
                  <a:pt x="212" y="690"/>
                </a:lnTo>
                <a:lnTo>
                  <a:pt x="192" y="747"/>
                </a:lnTo>
                <a:lnTo>
                  <a:pt x="176" y="805"/>
                </a:lnTo>
                <a:lnTo>
                  <a:pt x="162" y="864"/>
                </a:lnTo>
                <a:lnTo>
                  <a:pt x="152" y="924"/>
                </a:lnTo>
                <a:lnTo>
                  <a:pt x="147" y="985"/>
                </a:lnTo>
                <a:lnTo>
                  <a:pt x="144" y="1045"/>
                </a:lnTo>
                <a:lnTo>
                  <a:pt x="147" y="1121"/>
                </a:lnTo>
                <a:lnTo>
                  <a:pt x="152" y="1200"/>
                </a:lnTo>
                <a:lnTo>
                  <a:pt x="161" y="1283"/>
                </a:lnTo>
                <a:lnTo>
                  <a:pt x="173" y="1370"/>
                </a:lnTo>
                <a:lnTo>
                  <a:pt x="189" y="1462"/>
                </a:lnTo>
                <a:lnTo>
                  <a:pt x="208" y="1555"/>
                </a:lnTo>
                <a:lnTo>
                  <a:pt x="230" y="1652"/>
                </a:lnTo>
                <a:lnTo>
                  <a:pt x="254" y="1750"/>
                </a:lnTo>
                <a:lnTo>
                  <a:pt x="282" y="1850"/>
                </a:lnTo>
                <a:lnTo>
                  <a:pt x="314" y="1951"/>
                </a:lnTo>
                <a:lnTo>
                  <a:pt x="347" y="2053"/>
                </a:lnTo>
                <a:lnTo>
                  <a:pt x="383" y="2157"/>
                </a:lnTo>
                <a:lnTo>
                  <a:pt x="421" y="2260"/>
                </a:lnTo>
                <a:lnTo>
                  <a:pt x="462" y="2364"/>
                </a:lnTo>
                <a:lnTo>
                  <a:pt x="506" y="2466"/>
                </a:lnTo>
                <a:lnTo>
                  <a:pt x="544" y="2550"/>
                </a:lnTo>
                <a:lnTo>
                  <a:pt x="582" y="2632"/>
                </a:lnTo>
                <a:lnTo>
                  <a:pt x="621" y="2709"/>
                </a:lnTo>
                <a:lnTo>
                  <a:pt x="659" y="2784"/>
                </a:lnTo>
                <a:lnTo>
                  <a:pt x="698" y="2855"/>
                </a:lnTo>
                <a:lnTo>
                  <a:pt x="737" y="2921"/>
                </a:lnTo>
                <a:lnTo>
                  <a:pt x="775" y="2982"/>
                </a:lnTo>
                <a:lnTo>
                  <a:pt x="812" y="3038"/>
                </a:lnTo>
                <a:lnTo>
                  <a:pt x="839" y="3077"/>
                </a:lnTo>
                <a:lnTo>
                  <a:pt x="865" y="3110"/>
                </a:lnTo>
                <a:lnTo>
                  <a:pt x="888" y="3138"/>
                </a:lnTo>
                <a:lnTo>
                  <a:pt x="908" y="3163"/>
                </a:lnTo>
                <a:lnTo>
                  <a:pt x="928" y="3183"/>
                </a:lnTo>
                <a:lnTo>
                  <a:pt x="944" y="3200"/>
                </a:lnTo>
                <a:lnTo>
                  <a:pt x="959" y="3214"/>
                </a:lnTo>
                <a:lnTo>
                  <a:pt x="973" y="3223"/>
                </a:lnTo>
                <a:lnTo>
                  <a:pt x="984" y="3232"/>
                </a:lnTo>
                <a:lnTo>
                  <a:pt x="995" y="3237"/>
                </a:lnTo>
                <a:lnTo>
                  <a:pt x="1003" y="3242"/>
                </a:lnTo>
                <a:lnTo>
                  <a:pt x="1010" y="3244"/>
                </a:lnTo>
                <a:lnTo>
                  <a:pt x="1015" y="3245"/>
                </a:lnTo>
                <a:lnTo>
                  <a:pt x="1020" y="3245"/>
                </a:lnTo>
                <a:lnTo>
                  <a:pt x="1024" y="3245"/>
                </a:lnTo>
                <a:lnTo>
                  <a:pt x="1031" y="3242"/>
                </a:lnTo>
                <a:lnTo>
                  <a:pt x="1038" y="3235"/>
                </a:lnTo>
                <a:lnTo>
                  <a:pt x="1042" y="3227"/>
                </a:lnTo>
                <a:lnTo>
                  <a:pt x="1046" y="3215"/>
                </a:lnTo>
                <a:lnTo>
                  <a:pt x="1052" y="3201"/>
                </a:lnTo>
                <a:lnTo>
                  <a:pt x="1075" y="3131"/>
                </a:lnTo>
                <a:lnTo>
                  <a:pt x="1099" y="3056"/>
                </a:lnTo>
                <a:lnTo>
                  <a:pt x="1123" y="2979"/>
                </a:lnTo>
                <a:lnTo>
                  <a:pt x="1147" y="2898"/>
                </a:lnTo>
                <a:lnTo>
                  <a:pt x="1170" y="2815"/>
                </a:lnTo>
                <a:lnTo>
                  <a:pt x="1194" y="2732"/>
                </a:lnTo>
                <a:lnTo>
                  <a:pt x="1218" y="2649"/>
                </a:lnTo>
                <a:lnTo>
                  <a:pt x="1242" y="2566"/>
                </a:lnTo>
                <a:lnTo>
                  <a:pt x="1267" y="2485"/>
                </a:lnTo>
                <a:lnTo>
                  <a:pt x="1294" y="2407"/>
                </a:lnTo>
                <a:lnTo>
                  <a:pt x="1322" y="2330"/>
                </a:lnTo>
                <a:lnTo>
                  <a:pt x="1351" y="2257"/>
                </a:lnTo>
                <a:lnTo>
                  <a:pt x="1383" y="2188"/>
                </a:lnTo>
                <a:lnTo>
                  <a:pt x="1415" y="2126"/>
                </a:lnTo>
                <a:lnTo>
                  <a:pt x="1448" y="2069"/>
                </a:lnTo>
                <a:lnTo>
                  <a:pt x="1484" y="2019"/>
                </a:lnTo>
                <a:lnTo>
                  <a:pt x="1519" y="1976"/>
                </a:lnTo>
                <a:lnTo>
                  <a:pt x="1557" y="1940"/>
                </a:lnTo>
                <a:lnTo>
                  <a:pt x="1596" y="1910"/>
                </a:lnTo>
                <a:lnTo>
                  <a:pt x="1637" y="1888"/>
                </a:lnTo>
                <a:lnTo>
                  <a:pt x="1678" y="1871"/>
                </a:lnTo>
                <a:lnTo>
                  <a:pt x="1721" y="1862"/>
                </a:lnTo>
                <a:lnTo>
                  <a:pt x="1766" y="1858"/>
                </a:lnTo>
                <a:lnTo>
                  <a:pt x="1779" y="1858"/>
                </a:lnTo>
                <a:lnTo>
                  <a:pt x="1825" y="1862"/>
                </a:lnTo>
                <a:lnTo>
                  <a:pt x="1871" y="1871"/>
                </a:lnTo>
                <a:lnTo>
                  <a:pt x="1914" y="1888"/>
                </a:lnTo>
                <a:lnTo>
                  <a:pt x="1955" y="1911"/>
                </a:lnTo>
                <a:lnTo>
                  <a:pt x="1995" y="1940"/>
                </a:lnTo>
                <a:lnTo>
                  <a:pt x="2032" y="1977"/>
                </a:lnTo>
                <a:lnTo>
                  <a:pt x="2070" y="2020"/>
                </a:lnTo>
                <a:lnTo>
                  <a:pt x="2106" y="2071"/>
                </a:lnTo>
                <a:lnTo>
                  <a:pt x="2139" y="2128"/>
                </a:lnTo>
                <a:lnTo>
                  <a:pt x="2172" y="2191"/>
                </a:lnTo>
                <a:lnTo>
                  <a:pt x="2203" y="2260"/>
                </a:lnTo>
                <a:lnTo>
                  <a:pt x="2232" y="2334"/>
                </a:lnTo>
                <a:lnTo>
                  <a:pt x="2260" y="2410"/>
                </a:lnTo>
                <a:lnTo>
                  <a:pt x="2286" y="2490"/>
                </a:lnTo>
                <a:lnTo>
                  <a:pt x="2310" y="2571"/>
                </a:lnTo>
                <a:lnTo>
                  <a:pt x="2334" y="2653"/>
                </a:lnTo>
                <a:lnTo>
                  <a:pt x="2358" y="2736"/>
                </a:lnTo>
                <a:lnTo>
                  <a:pt x="2380" y="2819"/>
                </a:lnTo>
                <a:lnTo>
                  <a:pt x="2403" y="2902"/>
                </a:lnTo>
                <a:lnTo>
                  <a:pt x="2426" y="2982"/>
                </a:lnTo>
                <a:lnTo>
                  <a:pt x="2447" y="3060"/>
                </a:lnTo>
                <a:lnTo>
                  <a:pt x="2471" y="3133"/>
                </a:lnTo>
                <a:lnTo>
                  <a:pt x="2494" y="3202"/>
                </a:lnTo>
                <a:lnTo>
                  <a:pt x="2499" y="3217"/>
                </a:lnTo>
                <a:lnTo>
                  <a:pt x="2503" y="3229"/>
                </a:lnTo>
                <a:lnTo>
                  <a:pt x="2508" y="3236"/>
                </a:lnTo>
                <a:lnTo>
                  <a:pt x="2513" y="3242"/>
                </a:lnTo>
                <a:lnTo>
                  <a:pt x="2519" y="3244"/>
                </a:lnTo>
                <a:lnTo>
                  <a:pt x="2527" y="3244"/>
                </a:lnTo>
                <a:lnTo>
                  <a:pt x="2537" y="3241"/>
                </a:lnTo>
                <a:lnTo>
                  <a:pt x="2550" y="3234"/>
                </a:lnTo>
                <a:lnTo>
                  <a:pt x="2564" y="3224"/>
                </a:lnTo>
                <a:lnTo>
                  <a:pt x="2581" y="3211"/>
                </a:lnTo>
                <a:lnTo>
                  <a:pt x="2600" y="3193"/>
                </a:lnTo>
                <a:lnTo>
                  <a:pt x="2622" y="3172"/>
                </a:lnTo>
                <a:lnTo>
                  <a:pt x="2645" y="3145"/>
                </a:lnTo>
                <a:lnTo>
                  <a:pt x="2671" y="3113"/>
                </a:lnTo>
                <a:lnTo>
                  <a:pt x="2699" y="3077"/>
                </a:lnTo>
                <a:lnTo>
                  <a:pt x="2729" y="3034"/>
                </a:lnTo>
                <a:lnTo>
                  <a:pt x="2767" y="2978"/>
                </a:lnTo>
                <a:lnTo>
                  <a:pt x="2805" y="2915"/>
                </a:lnTo>
                <a:lnTo>
                  <a:pt x="2844" y="2848"/>
                </a:lnTo>
                <a:lnTo>
                  <a:pt x="2883" y="2776"/>
                </a:lnTo>
                <a:lnTo>
                  <a:pt x="2922" y="2701"/>
                </a:lnTo>
                <a:lnTo>
                  <a:pt x="2961" y="2622"/>
                </a:lnTo>
                <a:lnTo>
                  <a:pt x="2999" y="2540"/>
                </a:lnTo>
                <a:lnTo>
                  <a:pt x="3037" y="2455"/>
                </a:lnTo>
                <a:lnTo>
                  <a:pt x="3078" y="2358"/>
                </a:lnTo>
                <a:lnTo>
                  <a:pt x="3117" y="2260"/>
                </a:lnTo>
                <a:lnTo>
                  <a:pt x="3154" y="2163"/>
                </a:lnTo>
                <a:lnTo>
                  <a:pt x="3189" y="2066"/>
                </a:lnTo>
                <a:lnTo>
                  <a:pt x="3221" y="1970"/>
                </a:lnTo>
                <a:lnTo>
                  <a:pt x="3251" y="1875"/>
                </a:lnTo>
                <a:lnTo>
                  <a:pt x="3278" y="1781"/>
                </a:lnTo>
                <a:lnTo>
                  <a:pt x="3303" y="1689"/>
                </a:lnTo>
                <a:lnTo>
                  <a:pt x="3325" y="1599"/>
                </a:lnTo>
                <a:lnTo>
                  <a:pt x="3345" y="1510"/>
                </a:lnTo>
                <a:lnTo>
                  <a:pt x="3361" y="1424"/>
                </a:lnTo>
                <a:lnTo>
                  <a:pt x="3375" y="1341"/>
                </a:lnTo>
                <a:lnTo>
                  <a:pt x="3386" y="1262"/>
                </a:lnTo>
                <a:lnTo>
                  <a:pt x="3394" y="1186"/>
                </a:lnTo>
                <a:lnTo>
                  <a:pt x="3399" y="1113"/>
                </a:lnTo>
                <a:lnTo>
                  <a:pt x="3401" y="1045"/>
                </a:lnTo>
                <a:lnTo>
                  <a:pt x="3399" y="985"/>
                </a:lnTo>
                <a:lnTo>
                  <a:pt x="3392" y="924"/>
                </a:lnTo>
                <a:lnTo>
                  <a:pt x="3384" y="864"/>
                </a:lnTo>
                <a:lnTo>
                  <a:pt x="3370" y="805"/>
                </a:lnTo>
                <a:lnTo>
                  <a:pt x="3353" y="747"/>
                </a:lnTo>
                <a:lnTo>
                  <a:pt x="3333" y="690"/>
                </a:lnTo>
                <a:lnTo>
                  <a:pt x="3308" y="634"/>
                </a:lnTo>
                <a:lnTo>
                  <a:pt x="3281" y="579"/>
                </a:lnTo>
                <a:lnTo>
                  <a:pt x="3250" y="527"/>
                </a:lnTo>
                <a:lnTo>
                  <a:pt x="3215" y="476"/>
                </a:lnTo>
                <a:lnTo>
                  <a:pt x="3178" y="429"/>
                </a:lnTo>
                <a:lnTo>
                  <a:pt x="3137" y="385"/>
                </a:lnTo>
                <a:lnTo>
                  <a:pt x="3093" y="343"/>
                </a:lnTo>
                <a:lnTo>
                  <a:pt x="3045" y="304"/>
                </a:lnTo>
                <a:lnTo>
                  <a:pt x="2996" y="268"/>
                </a:lnTo>
                <a:lnTo>
                  <a:pt x="2942" y="237"/>
                </a:lnTo>
                <a:lnTo>
                  <a:pt x="2886" y="210"/>
                </a:lnTo>
                <a:lnTo>
                  <a:pt x="2826" y="188"/>
                </a:lnTo>
                <a:lnTo>
                  <a:pt x="2764" y="169"/>
                </a:lnTo>
                <a:lnTo>
                  <a:pt x="2699" y="156"/>
                </a:lnTo>
                <a:lnTo>
                  <a:pt x="2631" y="148"/>
                </a:lnTo>
                <a:lnTo>
                  <a:pt x="2561" y="146"/>
                </a:lnTo>
                <a:lnTo>
                  <a:pt x="2512" y="148"/>
                </a:lnTo>
                <a:lnTo>
                  <a:pt x="2461" y="156"/>
                </a:lnTo>
                <a:lnTo>
                  <a:pt x="2409" y="168"/>
                </a:lnTo>
                <a:lnTo>
                  <a:pt x="2358" y="184"/>
                </a:lnTo>
                <a:lnTo>
                  <a:pt x="2305" y="204"/>
                </a:lnTo>
                <a:lnTo>
                  <a:pt x="2253" y="226"/>
                </a:lnTo>
                <a:lnTo>
                  <a:pt x="2203" y="250"/>
                </a:lnTo>
                <a:lnTo>
                  <a:pt x="2152" y="275"/>
                </a:lnTo>
                <a:lnTo>
                  <a:pt x="2105" y="300"/>
                </a:lnTo>
                <a:lnTo>
                  <a:pt x="2058" y="324"/>
                </a:lnTo>
                <a:lnTo>
                  <a:pt x="2014" y="349"/>
                </a:lnTo>
                <a:lnTo>
                  <a:pt x="2004" y="355"/>
                </a:lnTo>
                <a:lnTo>
                  <a:pt x="1990" y="362"/>
                </a:lnTo>
                <a:lnTo>
                  <a:pt x="1975" y="371"/>
                </a:lnTo>
                <a:lnTo>
                  <a:pt x="1958" y="382"/>
                </a:lnTo>
                <a:lnTo>
                  <a:pt x="1940" y="393"/>
                </a:lnTo>
                <a:lnTo>
                  <a:pt x="1921" y="404"/>
                </a:lnTo>
                <a:lnTo>
                  <a:pt x="1905" y="415"/>
                </a:lnTo>
                <a:lnTo>
                  <a:pt x="1890" y="426"/>
                </a:lnTo>
                <a:lnTo>
                  <a:pt x="1878" y="434"/>
                </a:lnTo>
                <a:lnTo>
                  <a:pt x="1871" y="442"/>
                </a:lnTo>
                <a:lnTo>
                  <a:pt x="1869" y="447"/>
                </a:lnTo>
                <a:lnTo>
                  <a:pt x="1872" y="453"/>
                </a:lnTo>
                <a:lnTo>
                  <a:pt x="1880" y="459"/>
                </a:lnTo>
                <a:lnTo>
                  <a:pt x="1894" y="468"/>
                </a:lnTo>
                <a:lnTo>
                  <a:pt x="1912" y="477"/>
                </a:lnTo>
                <a:lnTo>
                  <a:pt x="1933" y="487"/>
                </a:lnTo>
                <a:lnTo>
                  <a:pt x="1958" y="497"/>
                </a:lnTo>
                <a:lnTo>
                  <a:pt x="1984" y="508"/>
                </a:lnTo>
                <a:lnTo>
                  <a:pt x="2012" y="517"/>
                </a:lnTo>
                <a:lnTo>
                  <a:pt x="2040" y="526"/>
                </a:lnTo>
                <a:lnTo>
                  <a:pt x="2068" y="534"/>
                </a:lnTo>
                <a:lnTo>
                  <a:pt x="2114" y="545"/>
                </a:lnTo>
                <a:lnTo>
                  <a:pt x="2162" y="556"/>
                </a:lnTo>
                <a:lnTo>
                  <a:pt x="2208" y="565"/>
                </a:lnTo>
                <a:lnTo>
                  <a:pt x="2253" y="572"/>
                </a:lnTo>
                <a:lnTo>
                  <a:pt x="2296" y="579"/>
                </a:lnTo>
                <a:lnTo>
                  <a:pt x="2337" y="584"/>
                </a:lnTo>
                <a:lnTo>
                  <a:pt x="2375" y="588"/>
                </a:lnTo>
                <a:lnTo>
                  <a:pt x="2408" y="592"/>
                </a:lnTo>
                <a:lnTo>
                  <a:pt x="2437" y="595"/>
                </a:lnTo>
                <a:lnTo>
                  <a:pt x="2461" y="596"/>
                </a:lnTo>
                <a:lnTo>
                  <a:pt x="2480" y="598"/>
                </a:lnTo>
                <a:lnTo>
                  <a:pt x="2490" y="598"/>
                </a:lnTo>
                <a:lnTo>
                  <a:pt x="2495" y="598"/>
                </a:lnTo>
                <a:lnTo>
                  <a:pt x="2497" y="599"/>
                </a:lnTo>
                <a:lnTo>
                  <a:pt x="2502" y="599"/>
                </a:lnTo>
                <a:lnTo>
                  <a:pt x="2509" y="600"/>
                </a:lnTo>
                <a:lnTo>
                  <a:pt x="2514" y="601"/>
                </a:lnTo>
                <a:lnTo>
                  <a:pt x="2517" y="604"/>
                </a:lnTo>
                <a:lnTo>
                  <a:pt x="2515" y="608"/>
                </a:lnTo>
                <a:lnTo>
                  <a:pt x="2510" y="611"/>
                </a:lnTo>
                <a:lnTo>
                  <a:pt x="2503" y="613"/>
                </a:lnTo>
                <a:lnTo>
                  <a:pt x="2498" y="615"/>
                </a:lnTo>
                <a:lnTo>
                  <a:pt x="2496" y="616"/>
                </a:lnTo>
                <a:lnTo>
                  <a:pt x="2492" y="616"/>
                </a:lnTo>
                <a:lnTo>
                  <a:pt x="2484" y="619"/>
                </a:lnTo>
                <a:lnTo>
                  <a:pt x="2470" y="622"/>
                </a:lnTo>
                <a:lnTo>
                  <a:pt x="2450" y="625"/>
                </a:lnTo>
                <a:lnTo>
                  <a:pt x="2428" y="629"/>
                </a:lnTo>
                <a:lnTo>
                  <a:pt x="2400" y="634"/>
                </a:lnTo>
                <a:lnTo>
                  <a:pt x="2367" y="637"/>
                </a:lnTo>
                <a:lnTo>
                  <a:pt x="2332" y="639"/>
                </a:lnTo>
                <a:lnTo>
                  <a:pt x="2293" y="641"/>
                </a:lnTo>
                <a:lnTo>
                  <a:pt x="2250" y="642"/>
                </a:lnTo>
                <a:lnTo>
                  <a:pt x="2165" y="639"/>
                </a:lnTo>
                <a:lnTo>
                  <a:pt x="2081" y="628"/>
                </a:lnTo>
                <a:lnTo>
                  <a:pt x="1998" y="612"/>
                </a:lnTo>
                <a:lnTo>
                  <a:pt x="1916" y="588"/>
                </a:lnTo>
                <a:lnTo>
                  <a:pt x="1836" y="558"/>
                </a:lnTo>
                <a:lnTo>
                  <a:pt x="1803" y="542"/>
                </a:lnTo>
                <a:lnTo>
                  <a:pt x="1772" y="526"/>
                </a:lnTo>
                <a:lnTo>
                  <a:pt x="1744" y="509"/>
                </a:lnTo>
                <a:lnTo>
                  <a:pt x="1699" y="482"/>
                </a:lnTo>
                <a:lnTo>
                  <a:pt x="1659" y="456"/>
                </a:lnTo>
                <a:lnTo>
                  <a:pt x="1623" y="430"/>
                </a:lnTo>
                <a:lnTo>
                  <a:pt x="1592" y="407"/>
                </a:lnTo>
                <a:lnTo>
                  <a:pt x="1573" y="392"/>
                </a:lnTo>
                <a:lnTo>
                  <a:pt x="1554" y="378"/>
                </a:lnTo>
                <a:lnTo>
                  <a:pt x="1529" y="359"/>
                </a:lnTo>
                <a:lnTo>
                  <a:pt x="1505" y="341"/>
                </a:lnTo>
                <a:lnTo>
                  <a:pt x="1483" y="324"/>
                </a:lnTo>
                <a:lnTo>
                  <a:pt x="1463" y="311"/>
                </a:lnTo>
                <a:lnTo>
                  <a:pt x="1408" y="278"/>
                </a:lnTo>
                <a:lnTo>
                  <a:pt x="1352" y="248"/>
                </a:lnTo>
                <a:lnTo>
                  <a:pt x="1296" y="222"/>
                </a:lnTo>
                <a:lnTo>
                  <a:pt x="1241" y="199"/>
                </a:lnTo>
                <a:lnTo>
                  <a:pt x="1186" y="180"/>
                </a:lnTo>
                <a:lnTo>
                  <a:pt x="1133" y="165"/>
                </a:lnTo>
                <a:lnTo>
                  <a:pt x="1081" y="154"/>
                </a:lnTo>
                <a:lnTo>
                  <a:pt x="1030" y="148"/>
                </a:lnTo>
                <a:lnTo>
                  <a:pt x="984" y="146"/>
                </a:lnTo>
                <a:close/>
                <a:moveTo>
                  <a:pt x="984" y="0"/>
                </a:moveTo>
                <a:lnTo>
                  <a:pt x="1050" y="4"/>
                </a:lnTo>
                <a:lnTo>
                  <a:pt x="1115" y="14"/>
                </a:lnTo>
                <a:lnTo>
                  <a:pt x="1181" y="30"/>
                </a:lnTo>
                <a:lnTo>
                  <a:pt x="1247" y="52"/>
                </a:lnTo>
                <a:lnTo>
                  <a:pt x="1310" y="77"/>
                </a:lnTo>
                <a:lnTo>
                  <a:pt x="1374" y="104"/>
                </a:lnTo>
                <a:lnTo>
                  <a:pt x="1434" y="133"/>
                </a:lnTo>
                <a:lnTo>
                  <a:pt x="1494" y="164"/>
                </a:lnTo>
                <a:lnTo>
                  <a:pt x="1550" y="193"/>
                </a:lnTo>
                <a:lnTo>
                  <a:pt x="1602" y="222"/>
                </a:lnTo>
                <a:lnTo>
                  <a:pt x="1623" y="234"/>
                </a:lnTo>
                <a:lnTo>
                  <a:pt x="1645" y="247"/>
                </a:lnTo>
                <a:lnTo>
                  <a:pt x="1668" y="259"/>
                </a:lnTo>
                <a:lnTo>
                  <a:pt x="1691" y="271"/>
                </a:lnTo>
                <a:lnTo>
                  <a:pt x="1711" y="281"/>
                </a:lnTo>
                <a:lnTo>
                  <a:pt x="1731" y="291"/>
                </a:lnTo>
                <a:lnTo>
                  <a:pt x="1748" y="299"/>
                </a:lnTo>
                <a:lnTo>
                  <a:pt x="1762" y="304"/>
                </a:lnTo>
                <a:lnTo>
                  <a:pt x="1773" y="306"/>
                </a:lnTo>
                <a:lnTo>
                  <a:pt x="1783" y="304"/>
                </a:lnTo>
                <a:lnTo>
                  <a:pt x="1797" y="299"/>
                </a:lnTo>
                <a:lnTo>
                  <a:pt x="1815" y="291"/>
                </a:lnTo>
                <a:lnTo>
                  <a:pt x="1834" y="281"/>
                </a:lnTo>
                <a:lnTo>
                  <a:pt x="1856" y="271"/>
                </a:lnTo>
                <a:lnTo>
                  <a:pt x="1877" y="259"/>
                </a:lnTo>
                <a:lnTo>
                  <a:pt x="1900" y="246"/>
                </a:lnTo>
                <a:lnTo>
                  <a:pt x="1922" y="234"/>
                </a:lnTo>
                <a:lnTo>
                  <a:pt x="1944" y="222"/>
                </a:lnTo>
                <a:lnTo>
                  <a:pt x="1991" y="196"/>
                </a:lnTo>
                <a:lnTo>
                  <a:pt x="2042" y="168"/>
                </a:lnTo>
                <a:lnTo>
                  <a:pt x="2095" y="141"/>
                </a:lnTo>
                <a:lnTo>
                  <a:pt x="2150" y="114"/>
                </a:lnTo>
                <a:lnTo>
                  <a:pt x="2207" y="88"/>
                </a:lnTo>
                <a:lnTo>
                  <a:pt x="2265" y="65"/>
                </a:lnTo>
                <a:lnTo>
                  <a:pt x="2323" y="43"/>
                </a:lnTo>
                <a:lnTo>
                  <a:pt x="2384" y="26"/>
                </a:lnTo>
                <a:lnTo>
                  <a:pt x="2443" y="12"/>
                </a:lnTo>
                <a:lnTo>
                  <a:pt x="2502" y="3"/>
                </a:lnTo>
                <a:lnTo>
                  <a:pt x="2561" y="0"/>
                </a:lnTo>
                <a:lnTo>
                  <a:pt x="2636" y="3"/>
                </a:lnTo>
                <a:lnTo>
                  <a:pt x="2709" y="12"/>
                </a:lnTo>
                <a:lnTo>
                  <a:pt x="2781" y="25"/>
                </a:lnTo>
                <a:lnTo>
                  <a:pt x="2851" y="44"/>
                </a:lnTo>
                <a:lnTo>
                  <a:pt x="2919" y="69"/>
                </a:lnTo>
                <a:lnTo>
                  <a:pt x="2985" y="98"/>
                </a:lnTo>
                <a:lnTo>
                  <a:pt x="3048" y="133"/>
                </a:lnTo>
                <a:lnTo>
                  <a:pt x="3109" y="173"/>
                </a:lnTo>
                <a:lnTo>
                  <a:pt x="3167" y="217"/>
                </a:lnTo>
                <a:lnTo>
                  <a:pt x="3222" y="265"/>
                </a:lnTo>
                <a:lnTo>
                  <a:pt x="3274" y="319"/>
                </a:lnTo>
                <a:lnTo>
                  <a:pt x="3324" y="380"/>
                </a:lnTo>
                <a:lnTo>
                  <a:pt x="3370" y="444"/>
                </a:lnTo>
                <a:lnTo>
                  <a:pt x="3409" y="511"/>
                </a:lnTo>
                <a:lnTo>
                  <a:pt x="3445" y="581"/>
                </a:lnTo>
                <a:lnTo>
                  <a:pt x="3475" y="654"/>
                </a:lnTo>
                <a:lnTo>
                  <a:pt x="3500" y="728"/>
                </a:lnTo>
                <a:lnTo>
                  <a:pt x="3519" y="805"/>
                </a:lnTo>
                <a:lnTo>
                  <a:pt x="3533" y="884"/>
                </a:lnTo>
                <a:lnTo>
                  <a:pt x="3542" y="964"/>
                </a:lnTo>
                <a:lnTo>
                  <a:pt x="3545" y="1045"/>
                </a:lnTo>
                <a:lnTo>
                  <a:pt x="3543" y="1123"/>
                </a:lnTo>
                <a:lnTo>
                  <a:pt x="3538" y="1205"/>
                </a:lnTo>
                <a:lnTo>
                  <a:pt x="3529" y="1291"/>
                </a:lnTo>
                <a:lnTo>
                  <a:pt x="3516" y="1380"/>
                </a:lnTo>
                <a:lnTo>
                  <a:pt x="3500" y="1473"/>
                </a:lnTo>
                <a:lnTo>
                  <a:pt x="3481" y="1569"/>
                </a:lnTo>
                <a:lnTo>
                  <a:pt x="3458" y="1667"/>
                </a:lnTo>
                <a:lnTo>
                  <a:pt x="3432" y="1768"/>
                </a:lnTo>
                <a:lnTo>
                  <a:pt x="3403" y="1870"/>
                </a:lnTo>
                <a:lnTo>
                  <a:pt x="3372" y="1976"/>
                </a:lnTo>
                <a:lnTo>
                  <a:pt x="3337" y="2081"/>
                </a:lnTo>
                <a:lnTo>
                  <a:pt x="3300" y="2188"/>
                </a:lnTo>
                <a:lnTo>
                  <a:pt x="3259" y="2296"/>
                </a:lnTo>
                <a:lnTo>
                  <a:pt x="3215" y="2405"/>
                </a:lnTo>
                <a:lnTo>
                  <a:pt x="3170" y="2512"/>
                </a:lnTo>
                <a:lnTo>
                  <a:pt x="3125" y="2614"/>
                </a:lnTo>
                <a:lnTo>
                  <a:pt x="3079" y="2711"/>
                </a:lnTo>
                <a:lnTo>
                  <a:pt x="3032" y="2803"/>
                </a:lnTo>
                <a:lnTo>
                  <a:pt x="2986" y="2890"/>
                </a:lnTo>
                <a:lnTo>
                  <a:pt x="2940" y="2971"/>
                </a:lnTo>
                <a:lnTo>
                  <a:pt x="2894" y="3047"/>
                </a:lnTo>
                <a:lnTo>
                  <a:pt x="2849" y="3116"/>
                </a:lnTo>
                <a:lnTo>
                  <a:pt x="2807" y="3174"/>
                </a:lnTo>
                <a:lnTo>
                  <a:pt x="2767" y="3224"/>
                </a:lnTo>
                <a:lnTo>
                  <a:pt x="2728" y="3269"/>
                </a:lnTo>
                <a:lnTo>
                  <a:pt x="2691" y="3305"/>
                </a:lnTo>
                <a:lnTo>
                  <a:pt x="2655" y="3335"/>
                </a:lnTo>
                <a:lnTo>
                  <a:pt x="2620" y="3358"/>
                </a:lnTo>
                <a:lnTo>
                  <a:pt x="2585" y="3375"/>
                </a:lnTo>
                <a:lnTo>
                  <a:pt x="2552" y="3385"/>
                </a:lnTo>
                <a:lnTo>
                  <a:pt x="2519" y="3388"/>
                </a:lnTo>
                <a:lnTo>
                  <a:pt x="2506" y="3388"/>
                </a:lnTo>
                <a:lnTo>
                  <a:pt x="2490" y="3386"/>
                </a:lnTo>
                <a:lnTo>
                  <a:pt x="2474" y="3382"/>
                </a:lnTo>
                <a:lnTo>
                  <a:pt x="2457" y="3374"/>
                </a:lnTo>
                <a:lnTo>
                  <a:pt x="2439" y="3364"/>
                </a:lnTo>
                <a:lnTo>
                  <a:pt x="2421" y="3350"/>
                </a:lnTo>
                <a:lnTo>
                  <a:pt x="2403" y="3333"/>
                </a:lnTo>
                <a:lnTo>
                  <a:pt x="2387" y="3311"/>
                </a:lnTo>
                <a:lnTo>
                  <a:pt x="2371" y="3284"/>
                </a:lnTo>
                <a:lnTo>
                  <a:pt x="2358" y="3250"/>
                </a:lnTo>
                <a:lnTo>
                  <a:pt x="2333" y="3178"/>
                </a:lnTo>
                <a:lnTo>
                  <a:pt x="2309" y="3103"/>
                </a:lnTo>
                <a:lnTo>
                  <a:pt x="2287" y="3024"/>
                </a:lnTo>
                <a:lnTo>
                  <a:pt x="2264" y="2942"/>
                </a:lnTo>
                <a:lnTo>
                  <a:pt x="2240" y="2858"/>
                </a:lnTo>
                <a:lnTo>
                  <a:pt x="2219" y="2777"/>
                </a:lnTo>
                <a:lnTo>
                  <a:pt x="2196" y="2697"/>
                </a:lnTo>
                <a:lnTo>
                  <a:pt x="2172" y="2616"/>
                </a:lnTo>
                <a:lnTo>
                  <a:pt x="2149" y="2538"/>
                </a:lnTo>
                <a:lnTo>
                  <a:pt x="2124" y="2462"/>
                </a:lnTo>
                <a:lnTo>
                  <a:pt x="2098" y="2388"/>
                </a:lnTo>
                <a:lnTo>
                  <a:pt x="2070" y="2318"/>
                </a:lnTo>
                <a:lnTo>
                  <a:pt x="2041" y="2254"/>
                </a:lnTo>
                <a:lnTo>
                  <a:pt x="2014" y="2201"/>
                </a:lnTo>
                <a:lnTo>
                  <a:pt x="1987" y="2154"/>
                </a:lnTo>
                <a:lnTo>
                  <a:pt x="1959" y="2114"/>
                </a:lnTo>
                <a:lnTo>
                  <a:pt x="1931" y="2079"/>
                </a:lnTo>
                <a:lnTo>
                  <a:pt x="1902" y="2052"/>
                </a:lnTo>
                <a:lnTo>
                  <a:pt x="1872" y="2031"/>
                </a:lnTo>
                <a:lnTo>
                  <a:pt x="1842" y="2015"/>
                </a:lnTo>
                <a:lnTo>
                  <a:pt x="1811" y="2006"/>
                </a:lnTo>
                <a:lnTo>
                  <a:pt x="1779" y="2003"/>
                </a:lnTo>
                <a:lnTo>
                  <a:pt x="1766" y="2003"/>
                </a:lnTo>
                <a:lnTo>
                  <a:pt x="1734" y="2006"/>
                </a:lnTo>
                <a:lnTo>
                  <a:pt x="1704" y="2017"/>
                </a:lnTo>
                <a:lnTo>
                  <a:pt x="1675" y="2033"/>
                </a:lnTo>
                <a:lnTo>
                  <a:pt x="1645" y="2056"/>
                </a:lnTo>
                <a:lnTo>
                  <a:pt x="1619" y="2083"/>
                </a:lnTo>
                <a:lnTo>
                  <a:pt x="1593" y="2115"/>
                </a:lnTo>
                <a:lnTo>
                  <a:pt x="1567" y="2153"/>
                </a:lnTo>
                <a:lnTo>
                  <a:pt x="1543" y="2193"/>
                </a:lnTo>
                <a:lnTo>
                  <a:pt x="1519" y="2239"/>
                </a:lnTo>
                <a:lnTo>
                  <a:pt x="1497" y="2286"/>
                </a:lnTo>
                <a:lnTo>
                  <a:pt x="1475" y="2338"/>
                </a:lnTo>
                <a:lnTo>
                  <a:pt x="1455" y="2391"/>
                </a:lnTo>
                <a:lnTo>
                  <a:pt x="1434" y="2446"/>
                </a:lnTo>
                <a:lnTo>
                  <a:pt x="1415" y="2503"/>
                </a:lnTo>
                <a:lnTo>
                  <a:pt x="1395" y="2561"/>
                </a:lnTo>
                <a:lnTo>
                  <a:pt x="1377" y="2620"/>
                </a:lnTo>
                <a:lnTo>
                  <a:pt x="1360" y="2679"/>
                </a:lnTo>
                <a:lnTo>
                  <a:pt x="1343" y="2739"/>
                </a:lnTo>
                <a:lnTo>
                  <a:pt x="1325" y="2797"/>
                </a:lnTo>
                <a:lnTo>
                  <a:pt x="1309" y="2854"/>
                </a:lnTo>
                <a:lnTo>
                  <a:pt x="1279" y="2960"/>
                </a:lnTo>
                <a:lnTo>
                  <a:pt x="1249" y="3062"/>
                </a:lnTo>
                <a:lnTo>
                  <a:pt x="1219" y="3159"/>
                </a:lnTo>
                <a:lnTo>
                  <a:pt x="1187" y="3250"/>
                </a:lnTo>
                <a:lnTo>
                  <a:pt x="1173" y="3284"/>
                </a:lnTo>
                <a:lnTo>
                  <a:pt x="1158" y="3312"/>
                </a:lnTo>
                <a:lnTo>
                  <a:pt x="1141" y="3334"/>
                </a:lnTo>
                <a:lnTo>
                  <a:pt x="1123" y="3352"/>
                </a:lnTo>
                <a:lnTo>
                  <a:pt x="1105" y="3366"/>
                </a:lnTo>
                <a:lnTo>
                  <a:pt x="1087" y="3375"/>
                </a:lnTo>
                <a:lnTo>
                  <a:pt x="1069" y="3383"/>
                </a:lnTo>
                <a:lnTo>
                  <a:pt x="1053" y="3387"/>
                </a:lnTo>
                <a:lnTo>
                  <a:pt x="1037" y="3389"/>
                </a:lnTo>
                <a:lnTo>
                  <a:pt x="1024" y="3389"/>
                </a:lnTo>
                <a:lnTo>
                  <a:pt x="990" y="3386"/>
                </a:lnTo>
                <a:lnTo>
                  <a:pt x="957" y="3376"/>
                </a:lnTo>
                <a:lnTo>
                  <a:pt x="923" y="3360"/>
                </a:lnTo>
                <a:lnTo>
                  <a:pt x="888" y="3338"/>
                </a:lnTo>
                <a:lnTo>
                  <a:pt x="851" y="3307"/>
                </a:lnTo>
                <a:lnTo>
                  <a:pt x="814" y="3271"/>
                </a:lnTo>
                <a:lnTo>
                  <a:pt x="775" y="3228"/>
                </a:lnTo>
                <a:lnTo>
                  <a:pt x="735" y="3178"/>
                </a:lnTo>
                <a:lnTo>
                  <a:pt x="694" y="3121"/>
                </a:lnTo>
                <a:lnTo>
                  <a:pt x="649" y="3053"/>
                </a:lnTo>
                <a:lnTo>
                  <a:pt x="602" y="2978"/>
                </a:lnTo>
                <a:lnTo>
                  <a:pt x="556" y="2898"/>
                </a:lnTo>
                <a:lnTo>
                  <a:pt x="510" y="2812"/>
                </a:lnTo>
                <a:lnTo>
                  <a:pt x="464" y="2720"/>
                </a:lnTo>
                <a:lnTo>
                  <a:pt x="418" y="2624"/>
                </a:lnTo>
                <a:lnTo>
                  <a:pt x="374" y="2524"/>
                </a:lnTo>
                <a:lnTo>
                  <a:pt x="328" y="2416"/>
                </a:lnTo>
                <a:lnTo>
                  <a:pt x="286" y="2309"/>
                </a:lnTo>
                <a:lnTo>
                  <a:pt x="245" y="2201"/>
                </a:lnTo>
                <a:lnTo>
                  <a:pt x="207" y="2094"/>
                </a:lnTo>
                <a:lnTo>
                  <a:pt x="172" y="1988"/>
                </a:lnTo>
                <a:lnTo>
                  <a:pt x="141" y="1883"/>
                </a:lnTo>
                <a:lnTo>
                  <a:pt x="112" y="1780"/>
                </a:lnTo>
                <a:lnTo>
                  <a:pt x="86" y="1679"/>
                </a:lnTo>
                <a:lnTo>
                  <a:pt x="65" y="1578"/>
                </a:lnTo>
                <a:lnTo>
                  <a:pt x="45" y="1481"/>
                </a:lnTo>
                <a:lnTo>
                  <a:pt x="29" y="1388"/>
                </a:lnTo>
                <a:lnTo>
                  <a:pt x="16" y="1296"/>
                </a:lnTo>
                <a:lnTo>
                  <a:pt x="8" y="1209"/>
                </a:lnTo>
                <a:lnTo>
                  <a:pt x="2" y="1125"/>
                </a:lnTo>
                <a:lnTo>
                  <a:pt x="0" y="1045"/>
                </a:lnTo>
                <a:lnTo>
                  <a:pt x="3" y="964"/>
                </a:lnTo>
                <a:lnTo>
                  <a:pt x="12" y="884"/>
                </a:lnTo>
                <a:lnTo>
                  <a:pt x="26" y="805"/>
                </a:lnTo>
                <a:lnTo>
                  <a:pt x="45" y="728"/>
                </a:lnTo>
                <a:lnTo>
                  <a:pt x="70" y="654"/>
                </a:lnTo>
                <a:lnTo>
                  <a:pt x="100" y="581"/>
                </a:lnTo>
                <a:lnTo>
                  <a:pt x="136" y="511"/>
                </a:lnTo>
                <a:lnTo>
                  <a:pt x="176" y="444"/>
                </a:lnTo>
                <a:lnTo>
                  <a:pt x="221" y="380"/>
                </a:lnTo>
                <a:lnTo>
                  <a:pt x="272" y="319"/>
                </a:lnTo>
                <a:lnTo>
                  <a:pt x="323" y="265"/>
                </a:lnTo>
                <a:lnTo>
                  <a:pt x="378" y="217"/>
                </a:lnTo>
                <a:lnTo>
                  <a:pt x="436" y="173"/>
                </a:lnTo>
                <a:lnTo>
                  <a:pt x="497" y="133"/>
                </a:lnTo>
                <a:lnTo>
                  <a:pt x="560" y="98"/>
                </a:lnTo>
                <a:lnTo>
                  <a:pt x="626" y="69"/>
                </a:lnTo>
                <a:lnTo>
                  <a:pt x="694" y="44"/>
                </a:lnTo>
                <a:lnTo>
                  <a:pt x="764" y="25"/>
                </a:lnTo>
                <a:lnTo>
                  <a:pt x="836" y="12"/>
                </a:lnTo>
                <a:lnTo>
                  <a:pt x="909" y="3"/>
                </a:lnTo>
                <a:lnTo>
                  <a:pt x="984"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l" rtl="0"/>
            <a:endParaRPr lang="ar-IQ"/>
          </a:p>
        </p:txBody>
      </p:sp>
      <p:grpSp>
        <p:nvGrpSpPr>
          <p:cNvPr id="47" name="Group 46"/>
          <p:cNvGrpSpPr/>
          <p:nvPr/>
        </p:nvGrpSpPr>
        <p:grpSpPr>
          <a:xfrm>
            <a:off x="10614908" y="2473234"/>
            <a:ext cx="703084" cy="662220"/>
            <a:chOff x="5630863" y="2990851"/>
            <a:chExt cx="928688" cy="874713"/>
          </a:xfrm>
          <a:solidFill>
            <a:schemeClr val="bg1"/>
          </a:solidFill>
        </p:grpSpPr>
        <p:sp>
          <p:nvSpPr>
            <p:cNvPr id="48" name="Freeform 99"/>
            <p:cNvSpPr>
              <a:spLocks/>
            </p:cNvSpPr>
            <p:nvPr/>
          </p:nvSpPr>
          <p:spPr bwMode="auto">
            <a:xfrm>
              <a:off x="5630863" y="2990851"/>
              <a:ext cx="928688" cy="874713"/>
            </a:xfrm>
            <a:custGeom>
              <a:avLst/>
              <a:gdLst>
                <a:gd name="T0" fmla="*/ 1351 w 3507"/>
                <a:gd name="T1" fmla="*/ 42 h 3305"/>
                <a:gd name="T2" fmla="*/ 1693 w 3507"/>
                <a:gd name="T3" fmla="*/ 203 h 3305"/>
                <a:gd name="T4" fmla="*/ 2014 w 3507"/>
                <a:gd name="T5" fmla="*/ 92 h 3305"/>
                <a:gd name="T6" fmla="*/ 2382 w 3507"/>
                <a:gd name="T7" fmla="*/ 4 h 3305"/>
                <a:gd name="T8" fmla="*/ 2772 w 3507"/>
                <a:gd name="T9" fmla="*/ 45 h 3305"/>
                <a:gd name="T10" fmla="*/ 3125 w 3507"/>
                <a:gd name="T11" fmla="*/ 218 h 3305"/>
                <a:gd name="T12" fmla="*/ 3327 w 3507"/>
                <a:gd name="T13" fmla="*/ 408 h 3305"/>
                <a:gd name="T14" fmla="*/ 3437 w 3507"/>
                <a:gd name="T15" fmla="*/ 589 h 3305"/>
                <a:gd name="T16" fmla="*/ 3500 w 3507"/>
                <a:gd name="T17" fmla="*/ 821 h 3305"/>
                <a:gd name="T18" fmla="*/ 3495 w 3507"/>
                <a:gd name="T19" fmla="*/ 1108 h 3305"/>
                <a:gd name="T20" fmla="*/ 3397 w 3507"/>
                <a:gd name="T21" fmla="*/ 1455 h 3305"/>
                <a:gd name="T22" fmla="*/ 3222 w 3507"/>
                <a:gd name="T23" fmla="*/ 1799 h 3305"/>
                <a:gd name="T24" fmla="*/ 3121 w 3507"/>
                <a:gd name="T25" fmla="*/ 1825 h 3305"/>
                <a:gd name="T26" fmla="*/ 3051 w 3507"/>
                <a:gd name="T27" fmla="*/ 1745 h 3305"/>
                <a:gd name="T28" fmla="*/ 3156 w 3507"/>
                <a:gd name="T29" fmla="*/ 1506 h 3305"/>
                <a:gd name="T30" fmla="*/ 3292 w 3507"/>
                <a:gd name="T31" fmla="*/ 1113 h 3305"/>
                <a:gd name="T32" fmla="*/ 3291 w 3507"/>
                <a:gd name="T33" fmla="*/ 781 h 3305"/>
                <a:gd name="T34" fmla="*/ 3154 w 3507"/>
                <a:gd name="T35" fmla="*/ 511 h 3305"/>
                <a:gd name="T36" fmla="*/ 2875 w 3507"/>
                <a:gd name="T37" fmla="*/ 297 h 3305"/>
                <a:gd name="T38" fmla="*/ 2533 w 3507"/>
                <a:gd name="T39" fmla="*/ 203 h 3305"/>
                <a:gd name="T40" fmla="*/ 2182 w 3507"/>
                <a:gd name="T41" fmla="*/ 242 h 3305"/>
                <a:gd name="T42" fmla="*/ 1876 w 3507"/>
                <a:gd name="T43" fmla="*/ 406 h 3305"/>
                <a:gd name="T44" fmla="*/ 1743 w 3507"/>
                <a:gd name="T45" fmla="*/ 479 h 3305"/>
                <a:gd name="T46" fmla="*/ 1576 w 3507"/>
                <a:gd name="T47" fmla="*/ 363 h 3305"/>
                <a:gd name="T48" fmla="*/ 1258 w 3507"/>
                <a:gd name="T49" fmla="*/ 224 h 3305"/>
                <a:gd name="T50" fmla="*/ 905 w 3507"/>
                <a:gd name="T51" fmla="*/ 211 h 3305"/>
                <a:gd name="T52" fmla="*/ 571 w 3507"/>
                <a:gd name="T53" fmla="*/ 332 h 3305"/>
                <a:gd name="T54" fmla="*/ 319 w 3507"/>
                <a:gd name="T55" fmla="*/ 557 h 3305"/>
                <a:gd name="T56" fmla="*/ 208 w 3507"/>
                <a:gd name="T57" fmla="*/ 824 h 3305"/>
                <a:gd name="T58" fmla="*/ 228 w 3507"/>
                <a:gd name="T59" fmla="*/ 1169 h 3305"/>
                <a:gd name="T60" fmla="*/ 379 w 3507"/>
                <a:gd name="T61" fmla="*/ 1560 h 3305"/>
                <a:gd name="T62" fmla="*/ 630 w 3507"/>
                <a:gd name="T63" fmla="*/ 1964 h 3305"/>
                <a:gd name="T64" fmla="*/ 944 w 3507"/>
                <a:gd name="T65" fmla="*/ 2354 h 3305"/>
                <a:gd name="T66" fmla="*/ 1289 w 3507"/>
                <a:gd name="T67" fmla="*/ 2712 h 3305"/>
                <a:gd name="T68" fmla="*/ 1524 w 3507"/>
                <a:gd name="T69" fmla="*/ 2929 h 3305"/>
                <a:gd name="T70" fmla="*/ 1687 w 3507"/>
                <a:gd name="T71" fmla="*/ 3067 h 3305"/>
                <a:gd name="T72" fmla="*/ 1798 w 3507"/>
                <a:gd name="T73" fmla="*/ 3082 h 3305"/>
                <a:gd name="T74" fmla="*/ 1936 w 3507"/>
                <a:gd name="T75" fmla="*/ 2973 h 3305"/>
                <a:gd name="T76" fmla="*/ 2047 w 3507"/>
                <a:gd name="T77" fmla="*/ 2923 h 3305"/>
                <a:gd name="T78" fmla="*/ 2127 w 3507"/>
                <a:gd name="T79" fmla="*/ 2994 h 3305"/>
                <a:gd name="T80" fmla="*/ 2098 w 3507"/>
                <a:gd name="T81" fmla="*/ 3096 h 3305"/>
                <a:gd name="T82" fmla="*/ 1900 w 3507"/>
                <a:gd name="T83" fmla="*/ 3254 h 3305"/>
                <a:gd name="T84" fmla="*/ 1760 w 3507"/>
                <a:gd name="T85" fmla="*/ 3304 h 3305"/>
                <a:gd name="T86" fmla="*/ 1680 w 3507"/>
                <a:gd name="T87" fmla="*/ 3289 h 3305"/>
                <a:gd name="T88" fmla="*/ 1519 w 3507"/>
                <a:gd name="T89" fmla="*/ 3190 h 3305"/>
                <a:gd name="T90" fmla="*/ 1304 w 3507"/>
                <a:gd name="T91" fmla="*/ 2998 h 3305"/>
                <a:gd name="T92" fmla="*/ 1124 w 3507"/>
                <a:gd name="T93" fmla="*/ 2829 h 3305"/>
                <a:gd name="T94" fmla="*/ 901 w 3507"/>
                <a:gd name="T95" fmla="*/ 2602 h 3305"/>
                <a:gd name="T96" fmla="*/ 640 w 3507"/>
                <a:gd name="T97" fmla="*/ 2305 h 3305"/>
                <a:gd name="T98" fmla="*/ 381 w 3507"/>
                <a:gd name="T99" fmla="*/ 1956 h 3305"/>
                <a:gd name="T100" fmla="*/ 164 w 3507"/>
                <a:gd name="T101" fmla="*/ 1576 h 3305"/>
                <a:gd name="T102" fmla="*/ 28 w 3507"/>
                <a:gd name="T103" fmla="*/ 1184 h 3305"/>
                <a:gd name="T104" fmla="*/ 10 w 3507"/>
                <a:gd name="T105" fmla="*/ 806 h 3305"/>
                <a:gd name="T106" fmla="*/ 126 w 3507"/>
                <a:gd name="T107" fmla="*/ 486 h 3305"/>
                <a:gd name="T108" fmla="*/ 382 w 3507"/>
                <a:gd name="T109" fmla="*/ 218 h 3305"/>
                <a:gd name="T110" fmla="*/ 735 w 3507"/>
                <a:gd name="T111" fmla="*/ 45 h 3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07" h="3305">
                  <a:moveTo>
                    <a:pt x="1048" y="0"/>
                  </a:moveTo>
                  <a:lnTo>
                    <a:pt x="1125" y="4"/>
                  </a:lnTo>
                  <a:lnTo>
                    <a:pt x="1202" y="11"/>
                  </a:lnTo>
                  <a:lnTo>
                    <a:pt x="1277" y="24"/>
                  </a:lnTo>
                  <a:lnTo>
                    <a:pt x="1351" y="42"/>
                  </a:lnTo>
                  <a:lnTo>
                    <a:pt x="1423" y="64"/>
                  </a:lnTo>
                  <a:lnTo>
                    <a:pt x="1494" y="92"/>
                  </a:lnTo>
                  <a:lnTo>
                    <a:pt x="1562" y="124"/>
                  </a:lnTo>
                  <a:lnTo>
                    <a:pt x="1629" y="161"/>
                  </a:lnTo>
                  <a:lnTo>
                    <a:pt x="1693" y="203"/>
                  </a:lnTo>
                  <a:lnTo>
                    <a:pt x="1754" y="248"/>
                  </a:lnTo>
                  <a:lnTo>
                    <a:pt x="1816" y="203"/>
                  </a:lnTo>
                  <a:lnTo>
                    <a:pt x="1879" y="161"/>
                  </a:lnTo>
                  <a:lnTo>
                    <a:pt x="1946" y="124"/>
                  </a:lnTo>
                  <a:lnTo>
                    <a:pt x="2014" y="92"/>
                  </a:lnTo>
                  <a:lnTo>
                    <a:pt x="2085" y="64"/>
                  </a:lnTo>
                  <a:lnTo>
                    <a:pt x="2158" y="42"/>
                  </a:lnTo>
                  <a:lnTo>
                    <a:pt x="2231" y="24"/>
                  </a:lnTo>
                  <a:lnTo>
                    <a:pt x="2307" y="11"/>
                  </a:lnTo>
                  <a:lnTo>
                    <a:pt x="2382" y="4"/>
                  </a:lnTo>
                  <a:lnTo>
                    <a:pt x="2460" y="0"/>
                  </a:lnTo>
                  <a:lnTo>
                    <a:pt x="2540" y="4"/>
                  </a:lnTo>
                  <a:lnTo>
                    <a:pt x="2619" y="12"/>
                  </a:lnTo>
                  <a:lnTo>
                    <a:pt x="2697" y="26"/>
                  </a:lnTo>
                  <a:lnTo>
                    <a:pt x="2772" y="45"/>
                  </a:lnTo>
                  <a:lnTo>
                    <a:pt x="2847" y="70"/>
                  </a:lnTo>
                  <a:lnTo>
                    <a:pt x="2920" y="99"/>
                  </a:lnTo>
                  <a:lnTo>
                    <a:pt x="2991" y="133"/>
                  </a:lnTo>
                  <a:lnTo>
                    <a:pt x="3060" y="174"/>
                  </a:lnTo>
                  <a:lnTo>
                    <a:pt x="3125" y="218"/>
                  </a:lnTo>
                  <a:lnTo>
                    <a:pt x="3189" y="268"/>
                  </a:lnTo>
                  <a:lnTo>
                    <a:pt x="3249" y="322"/>
                  </a:lnTo>
                  <a:lnTo>
                    <a:pt x="3275" y="348"/>
                  </a:lnTo>
                  <a:lnTo>
                    <a:pt x="3302" y="377"/>
                  </a:lnTo>
                  <a:lnTo>
                    <a:pt x="3327" y="408"/>
                  </a:lnTo>
                  <a:lnTo>
                    <a:pt x="3352" y="440"/>
                  </a:lnTo>
                  <a:lnTo>
                    <a:pt x="3375" y="475"/>
                  </a:lnTo>
                  <a:lnTo>
                    <a:pt x="3398" y="511"/>
                  </a:lnTo>
                  <a:lnTo>
                    <a:pt x="3418" y="549"/>
                  </a:lnTo>
                  <a:lnTo>
                    <a:pt x="3437" y="589"/>
                  </a:lnTo>
                  <a:lnTo>
                    <a:pt x="3454" y="631"/>
                  </a:lnTo>
                  <a:lnTo>
                    <a:pt x="3469" y="675"/>
                  </a:lnTo>
                  <a:lnTo>
                    <a:pt x="3482" y="722"/>
                  </a:lnTo>
                  <a:lnTo>
                    <a:pt x="3493" y="770"/>
                  </a:lnTo>
                  <a:lnTo>
                    <a:pt x="3500" y="821"/>
                  </a:lnTo>
                  <a:lnTo>
                    <a:pt x="3505" y="874"/>
                  </a:lnTo>
                  <a:lnTo>
                    <a:pt x="3507" y="929"/>
                  </a:lnTo>
                  <a:lnTo>
                    <a:pt x="3506" y="986"/>
                  </a:lnTo>
                  <a:lnTo>
                    <a:pt x="3502" y="1046"/>
                  </a:lnTo>
                  <a:lnTo>
                    <a:pt x="3495" y="1108"/>
                  </a:lnTo>
                  <a:lnTo>
                    <a:pt x="3483" y="1173"/>
                  </a:lnTo>
                  <a:lnTo>
                    <a:pt x="3467" y="1239"/>
                  </a:lnTo>
                  <a:lnTo>
                    <a:pt x="3448" y="1309"/>
                  </a:lnTo>
                  <a:lnTo>
                    <a:pt x="3424" y="1380"/>
                  </a:lnTo>
                  <a:lnTo>
                    <a:pt x="3397" y="1455"/>
                  </a:lnTo>
                  <a:lnTo>
                    <a:pt x="3364" y="1533"/>
                  </a:lnTo>
                  <a:lnTo>
                    <a:pt x="3326" y="1612"/>
                  </a:lnTo>
                  <a:lnTo>
                    <a:pt x="3284" y="1694"/>
                  </a:lnTo>
                  <a:lnTo>
                    <a:pt x="3236" y="1779"/>
                  </a:lnTo>
                  <a:lnTo>
                    <a:pt x="3222" y="1799"/>
                  </a:lnTo>
                  <a:lnTo>
                    <a:pt x="3206" y="1812"/>
                  </a:lnTo>
                  <a:lnTo>
                    <a:pt x="3186" y="1823"/>
                  </a:lnTo>
                  <a:lnTo>
                    <a:pt x="3164" y="1828"/>
                  </a:lnTo>
                  <a:lnTo>
                    <a:pt x="3143" y="1829"/>
                  </a:lnTo>
                  <a:lnTo>
                    <a:pt x="3121" y="1825"/>
                  </a:lnTo>
                  <a:lnTo>
                    <a:pt x="3099" y="1817"/>
                  </a:lnTo>
                  <a:lnTo>
                    <a:pt x="3081" y="1803"/>
                  </a:lnTo>
                  <a:lnTo>
                    <a:pt x="3067" y="1786"/>
                  </a:lnTo>
                  <a:lnTo>
                    <a:pt x="3057" y="1766"/>
                  </a:lnTo>
                  <a:lnTo>
                    <a:pt x="3051" y="1745"/>
                  </a:lnTo>
                  <a:lnTo>
                    <a:pt x="3050" y="1723"/>
                  </a:lnTo>
                  <a:lnTo>
                    <a:pt x="3055" y="1701"/>
                  </a:lnTo>
                  <a:lnTo>
                    <a:pt x="3063" y="1681"/>
                  </a:lnTo>
                  <a:lnTo>
                    <a:pt x="3112" y="1592"/>
                  </a:lnTo>
                  <a:lnTo>
                    <a:pt x="3156" y="1506"/>
                  </a:lnTo>
                  <a:lnTo>
                    <a:pt x="3194" y="1423"/>
                  </a:lnTo>
                  <a:lnTo>
                    <a:pt x="3227" y="1342"/>
                  </a:lnTo>
                  <a:lnTo>
                    <a:pt x="3254" y="1263"/>
                  </a:lnTo>
                  <a:lnTo>
                    <a:pt x="3276" y="1187"/>
                  </a:lnTo>
                  <a:lnTo>
                    <a:pt x="3292" y="1113"/>
                  </a:lnTo>
                  <a:lnTo>
                    <a:pt x="3303" y="1042"/>
                  </a:lnTo>
                  <a:lnTo>
                    <a:pt x="3308" y="973"/>
                  </a:lnTo>
                  <a:lnTo>
                    <a:pt x="3308" y="907"/>
                  </a:lnTo>
                  <a:lnTo>
                    <a:pt x="3303" y="842"/>
                  </a:lnTo>
                  <a:lnTo>
                    <a:pt x="3291" y="781"/>
                  </a:lnTo>
                  <a:lnTo>
                    <a:pt x="3275" y="722"/>
                  </a:lnTo>
                  <a:lnTo>
                    <a:pt x="3253" y="665"/>
                  </a:lnTo>
                  <a:lnTo>
                    <a:pt x="3225" y="611"/>
                  </a:lnTo>
                  <a:lnTo>
                    <a:pt x="3192" y="560"/>
                  </a:lnTo>
                  <a:lnTo>
                    <a:pt x="3154" y="511"/>
                  </a:lnTo>
                  <a:lnTo>
                    <a:pt x="3110" y="464"/>
                  </a:lnTo>
                  <a:lnTo>
                    <a:pt x="3055" y="415"/>
                  </a:lnTo>
                  <a:lnTo>
                    <a:pt x="2997" y="372"/>
                  </a:lnTo>
                  <a:lnTo>
                    <a:pt x="2937" y="332"/>
                  </a:lnTo>
                  <a:lnTo>
                    <a:pt x="2875" y="297"/>
                  </a:lnTo>
                  <a:lnTo>
                    <a:pt x="2810" y="269"/>
                  </a:lnTo>
                  <a:lnTo>
                    <a:pt x="2742" y="244"/>
                  </a:lnTo>
                  <a:lnTo>
                    <a:pt x="2673" y="225"/>
                  </a:lnTo>
                  <a:lnTo>
                    <a:pt x="2603" y="211"/>
                  </a:lnTo>
                  <a:lnTo>
                    <a:pt x="2533" y="203"/>
                  </a:lnTo>
                  <a:lnTo>
                    <a:pt x="2460" y="199"/>
                  </a:lnTo>
                  <a:lnTo>
                    <a:pt x="2389" y="203"/>
                  </a:lnTo>
                  <a:lnTo>
                    <a:pt x="2318" y="210"/>
                  </a:lnTo>
                  <a:lnTo>
                    <a:pt x="2250" y="224"/>
                  </a:lnTo>
                  <a:lnTo>
                    <a:pt x="2182" y="242"/>
                  </a:lnTo>
                  <a:lnTo>
                    <a:pt x="2117" y="265"/>
                  </a:lnTo>
                  <a:lnTo>
                    <a:pt x="2053" y="293"/>
                  </a:lnTo>
                  <a:lnTo>
                    <a:pt x="1991" y="326"/>
                  </a:lnTo>
                  <a:lnTo>
                    <a:pt x="1933" y="363"/>
                  </a:lnTo>
                  <a:lnTo>
                    <a:pt x="1876" y="406"/>
                  </a:lnTo>
                  <a:lnTo>
                    <a:pt x="1823" y="453"/>
                  </a:lnTo>
                  <a:lnTo>
                    <a:pt x="1805" y="466"/>
                  </a:lnTo>
                  <a:lnTo>
                    <a:pt x="1786" y="475"/>
                  </a:lnTo>
                  <a:lnTo>
                    <a:pt x="1764" y="479"/>
                  </a:lnTo>
                  <a:lnTo>
                    <a:pt x="1743" y="479"/>
                  </a:lnTo>
                  <a:lnTo>
                    <a:pt x="1723" y="475"/>
                  </a:lnTo>
                  <a:lnTo>
                    <a:pt x="1704" y="466"/>
                  </a:lnTo>
                  <a:lnTo>
                    <a:pt x="1686" y="453"/>
                  </a:lnTo>
                  <a:lnTo>
                    <a:pt x="1632" y="406"/>
                  </a:lnTo>
                  <a:lnTo>
                    <a:pt x="1576" y="363"/>
                  </a:lnTo>
                  <a:lnTo>
                    <a:pt x="1516" y="326"/>
                  </a:lnTo>
                  <a:lnTo>
                    <a:pt x="1455" y="293"/>
                  </a:lnTo>
                  <a:lnTo>
                    <a:pt x="1391" y="265"/>
                  </a:lnTo>
                  <a:lnTo>
                    <a:pt x="1325" y="242"/>
                  </a:lnTo>
                  <a:lnTo>
                    <a:pt x="1258" y="224"/>
                  </a:lnTo>
                  <a:lnTo>
                    <a:pt x="1189" y="210"/>
                  </a:lnTo>
                  <a:lnTo>
                    <a:pt x="1119" y="203"/>
                  </a:lnTo>
                  <a:lnTo>
                    <a:pt x="1048" y="199"/>
                  </a:lnTo>
                  <a:lnTo>
                    <a:pt x="976" y="203"/>
                  </a:lnTo>
                  <a:lnTo>
                    <a:pt x="905" y="211"/>
                  </a:lnTo>
                  <a:lnTo>
                    <a:pt x="834" y="225"/>
                  </a:lnTo>
                  <a:lnTo>
                    <a:pt x="766" y="244"/>
                  </a:lnTo>
                  <a:lnTo>
                    <a:pt x="699" y="269"/>
                  </a:lnTo>
                  <a:lnTo>
                    <a:pt x="634" y="297"/>
                  </a:lnTo>
                  <a:lnTo>
                    <a:pt x="571" y="332"/>
                  </a:lnTo>
                  <a:lnTo>
                    <a:pt x="510" y="372"/>
                  </a:lnTo>
                  <a:lnTo>
                    <a:pt x="453" y="415"/>
                  </a:lnTo>
                  <a:lnTo>
                    <a:pt x="398" y="464"/>
                  </a:lnTo>
                  <a:lnTo>
                    <a:pt x="356" y="510"/>
                  </a:lnTo>
                  <a:lnTo>
                    <a:pt x="319" y="557"/>
                  </a:lnTo>
                  <a:lnTo>
                    <a:pt x="286" y="606"/>
                  </a:lnTo>
                  <a:lnTo>
                    <a:pt x="259" y="657"/>
                  </a:lnTo>
                  <a:lnTo>
                    <a:pt x="237" y="710"/>
                  </a:lnTo>
                  <a:lnTo>
                    <a:pt x="219" y="765"/>
                  </a:lnTo>
                  <a:lnTo>
                    <a:pt x="208" y="824"/>
                  </a:lnTo>
                  <a:lnTo>
                    <a:pt x="201" y="885"/>
                  </a:lnTo>
                  <a:lnTo>
                    <a:pt x="199" y="948"/>
                  </a:lnTo>
                  <a:lnTo>
                    <a:pt x="204" y="1020"/>
                  </a:lnTo>
                  <a:lnTo>
                    <a:pt x="213" y="1093"/>
                  </a:lnTo>
                  <a:lnTo>
                    <a:pt x="228" y="1169"/>
                  </a:lnTo>
                  <a:lnTo>
                    <a:pt x="249" y="1245"/>
                  </a:lnTo>
                  <a:lnTo>
                    <a:pt x="275" y="1323"/>
                  </a:lnTo>
                  <a:lnTo>
                    <a:pt x="306" y="1402"/>
                  </a:lnTo>
                  <a:lnTo>
                    <a:pt x="340" y="1481"/>
                  </a:lnTo>
                  <a:lnTo>
                    <a:pt x="379" y="1560"/>
                  </a:lnTo>
                  <a:lnTo>
                    <a:pt x="423" y="1641"/>
                  </a:lnTo>
                  <a:lnTo>
                    <a:pt x="470" y="1722"/>
                  </a:lnTo>
                  <a:lnTo>
                    <a:pt x="520" y="1803"/>
                  </a:lnTo>
                  <a:lnTo>
                    <a:pt x="573" y="1883"/>
                  </a:lnTo>
                  <a:lnTo>
                    <a:pt x="630" y="1964"/>
                  </a:lnTo>
                  <a:lnTo>
                    <a:pt x="688" y="2043"/>
                  </a:lnTo>
                  <a:lnTo>
                    <a:pt x="749" y="2122"/>
                  </a:lnTo>
                  <a:lnTo>
                    <a:pt x="813" y="2201"/>
                  </a:lnTo>
                  <a:lnTo>
                    <a:pt x="877" y="2279"/>
                  </a:lnTo>
                  <a:lnTo>
                    <a:pt x="944" y="2354"/>
                  </a:lnTo>
                  <a:lnTo>
                    <a:pt x="1011" y="2430"/>
                  </a:lnTo>
                  <a:lnTo>
                    <a:pt x="1080" y="2503"/>
                  </a:lnTo>
                  <a:lnTo>
                    <a:pt x="1150" y="2574"/>
                  </a:lnTo>
                  <a:lnTo>
                    <a:pt x="1219" y="2643"/>
                  </a:lnTo>
                  <a:lnTo>
                    <a:pt x="1289" y="2712"/>
                  </a:lnTo>
                  <a:lnTo>
                    <a:pt x="1358" y="2776"/>
                  </a:lnTo>
                  <a:lnTo>
                    <a:pt x="1400" y="2815"/>
                  </a:lnTo>
                  <a:lnTo>
                    <a:pt x="1439" y="2851"/>
                  </a:lnTo>
                  <a:lnTo>
                    <a:pt x="1483" y="2891"/>
                  </a:lnTo>
                  <a:lnTo>
                    <a:pt x="1524" y="2929"/>
                  </a:lnTo>
                  <a:lnTo>
                    <a:pt x="1561" y="2964"/>
                  </a:lnTo>
                  <a:lnTo>
                    <a:pt x="1597" y="2995"/>
                  </a:lnTo>
                  <a:lnTo>
                    <a:pt x="1629" y="3022"/>
                  </a:lnTo>
                  <a:lnTo>
                    <a:pt x="1659" y="3047"/>
                  </a:lnTo>
                  <a:lnTo>
                    <a:pt x="1687" y="3067"/>
                  </a:lnTo>
                  <a:lnTo>
                    <a:pt x="1711" y="3083"/>
                  </a:lnTo>
                  <a:lnTo>
                    <a:pt x="1733" y="3096"/>
                  </a:lnTo>
                  <a:lnTo>
                    <a:pt x="1754" y="3103"/>
                  </a:lnTo>
                  <a:lnTo>
                    <a:pt x="1775" y="3095"/>
                  </a:lnTo>
                  <a:lnTo>
                    <a:pt x="1798" y="3082"/>
                  </a:lnTo>
                  <a:lnTo>
                    <a:pt x="1824" y="3065"/>
                  </a:lnTo>
                  <a:lnTo>
                    <a:pt x="1851" y="3045"/>
                  </a:lnTo>
                  <a:lnTo>
                    <a:pt x="1878" y="3022"/>
                  </a:lnTo>
                  <a:lnTo>
                    <a:pt x="1907" y="2999"/>
                  </a:lnTo>
                  <a:lnTo>
                    <a:pt x="1936" y="2973"/>
                  </a:lnTo>
                  <a:lnTo>
                    <a:pt x="1964" y="2948"/>
                  </a:lnTo>
                  <a:lnTo>
                    <a:pt x="1983" y="2935"/>
                  </a:lnTo>
                  <a:lnTo>
                    <a:pt x="2003" y="2925"/>
                  </a:lnTo>
                  <a:lnTo>
                    <a:pt x="2024" y="2922"/>
                  </a:lnTo>
                  <a:lnTo>
                    <a:pt x="2047" y="2923"/>
                  </a:lnTo>
                  <a:lnTo>
                    <a:pt x="2068" y="2929"/>
                  </a:lnTo>
                  <a:lnTo>
                    <a:pt x="2087" y="2939"/>
                  </a:lnTo>
                  <a:lnTo>
                    <a:pt x="2104" y="2954"/>
                  </a:lnTo>
                  <a:lnTo>
                    <a:pt x="2118" y="2973"/>
                  </a:lnTo>
                  <a:lnTo>
                    <a:pt x="2127" y="2994"/>
                  </a:lnTo>
                  <a:lnTo>
                    <a:pt x="2130" y="3016"/>
                  </a:lnTo>
                  <a:lnTo>
                    <a:pt x="2129" y="3037"/>
                  </a:lnTo>
                  <a:lnTo>
                    <a:pt x="2123" y="3058"/>
                  </a:lnTo>
                  <a:lnTo>
                    <a:pt x="2113" y="3078"/>
                  </a:lnTo>
                  <a:lnTo>
                    <a:pt x="2098" y="3096"/>
                  </a:lnTo>
                  <a:lnTo>
                    <a:pt x="2053" y="3136"/>
                  </a:lnTo>
                  <a:lnTo>
                    <a:pt x="2011" y="3172"/>
                  </a:lnTo>
                  <a:lnTo>
                    <a:pt x="1971" y="3203"/>
                  </a:lnTo>
                  <a:lnTo>
                    <a:pt x="1935" y="3231"/>
                  </a:lnTo>
                  <a:lnTo>
                    <a:pt x="1900" y="3254"/>
                  </a:lnTo>
                  <a:lnTo>
                    <a:pt x="1866" y="3272"/>
                  </a:lnTo>
                  <a:lnTo>
                    <a:pt x="1833" y="3287"/>
                  </a:lnTo>
                  <a:lnTo>
                    <a:pt x="1800" y="3298"/>
                  </a:lnTo>
                  <a:lnTo>
                    <a:pt x="1767" y="3304"/>
                  </a:lnTo>
                  <a:lnTo>
                    <a:pt x="1760" y="3304"/>
                  </a:lnTo>
                  <a:lnTo>
                    <a:pt x="1754" y="3305"/>
                  </a:lnTo>
                  <a:lnTo>
                    <a:pt x="1747" y="3304"/>
                  </a:lnTo>
                  <a:lnTo>
                    <a:pt x="1741" y="3304"/>
                  </a:lnTo>
                  <a:lnTo>
                    <a:pt x="1710" y="3298"/>
                  </a:lnTo>
                  <a:lnTo>
                    <a:pt x="1680" y="3289"/>
                  </a:lnTo>
                  <a:lnTo>
                    <a:pt x="1649" y="3277"/>
                  </a:lnTo>
                  <a:lnTo>
                    <a:pt x="1618" y="3261"/>
                  </a:lnTo>
                  <a:lnTo>
                    <a:pt x="1588" y="3240"/>
                  </a:lnTo>
                  <a:lnTo>
                    <a:pt x="1553" y="3217"/>
                  </a:lnTo>
                  <a:lnTo>
                    <a:pt x="1519" y="3190"/>
                  </a:lnTo>
                  <a:lnTo>
                    <a:pt x="1482" y="3160"/>
                  </a:lnTo>
                  <a:lnTo>
                    <a:pt x="1443" y="3124"/>
                  </a:lnTo>
                  <a:lnTo>
                    <a:pt x="1400" y="3086"/>
                  </a:lnTo>
                  <a:lnTo>
                    <a:pt x="1354" y="3044"/>
                  </a:lnTo>
                  <a:lnTo>
                    <a:pt x="1304" y="2998"/>
                  </a:lnTo>
                  <a:lnTo>
                    <a:pt x="1265" y="2962"/>
                  </a:lnTo>
                  <a:lnTo>
                    <a:pt x="1223" y="2922"/>
                  </a:lnTo>
                  <a:lnTo>
                    <a:pt x="1193" y="2896"/>
                  </a:lnTo>
                  <a:lnTo>
                    <a:pt x="1160" y="2864"/>
                  </a:lnTo>
                  <a:lnTo>
                    <a:pt x="1124" y="2829"/>
                  </a:lnTo>
                  <a:lnTo>
                    <a:pt x="1084" y="2790"/>
                  </a:lnTo>
                  <a:lnTo>
                    <a:pt x="1042" y="2748"/>
                  </a:lnTo>
                  <a:lnTo>
                    <a:pt x="997" y="2703"/>
                  </a:lnTo>
                  <a:lnTo>
                    <a:pt x="949" y="2654"/>
                  </a:lnTo>
                  <a:lnTo>
                    <a:pt x="901" y="2602"/>
                  </a:lnTo>
                  <a:lnTo>
                    <a:pt x="850" y="2548"/>
                  </a:lnTo>
                  <a:lnTo>
                    <a:pt x="799" y="2491"/>
                  </a:lnTo>
                  <a:lnTo>
                    <a:pt x="747" y="2432"/>
                  </a:lnTo>
                  <a:lnTo>
                    <a:pt x="694" y="2369"/>
                  </a:lnTo>
                  <a:lnTo>
                    <a:pt x="640" y="2305"/>
                  </a:lnTo>
                  <a:lnTo>
                    <a:pt x="587" y="2239"/>
                  </a:lnTo>
                  <a:lnTo>
                    <a:pt x="535" y="2171"/>
                  </a:lnTo>
                  <a:lnTo>
                    <a:pt x="483" y="2101"/>
                  </a:lnTo>
                  <a:lnTo>
                    <a:pt x="432" y="2030"/>
                  </a:lnTo>
                  <a:lnTo>
                    <a:pt x="381" y="1956"/>
                  </a:lnTo>
                  <a:lnTo>
                    <a:pt x="333" y="1883"/>
                  </a:lnTo>
                  <a:lnTo>
                    <a:pt x="288" y="1807"/>
                  </a:lnTo>
                  <a:lnTo>
                    <a:pt x="244" y="1731"/>
                  </a:lnTo>
                  <a:lnTo>
                    <a:pt x="202" y="1654"/>
                  </a:lnTo>
                  <a:lnTo>
                    <a:pt x="164" y="1576"/>
                  </a:lnTo>
                  <a:lnTo>
                    <a:pt x="129" y="1499"/>
                  </a:lnTo>
                  <a:lnTo>
                    <a:pt x="98" y="1420"/>
                  </a:lnTo>
                  <a:lnTo>
                    <a:pt x="70" y="1341"/>
                  </a:lnTo>
                  <a:lnTo>
                    <a:pt x="46" y="1262"/>
                  </a:lnTo>
                  <a:lnTo>
                    <a:pt x="28" y="1184"/>
                  </a:lnTo>
                  <a:lnTo>
                    <a:pt x="13" y="1106"/>
                  </a:lnTo>
                  <a:lnTo>
                    <a:pt x="4" y="1028"/>
                  </a:lnTo>
                  <a:lnTo>
                    <a:pt x="0" y="951"/>
                  </a:lnTo>
                  <a:lnTo>
                    <a:pt x="2" y="877"/>
                  </a:lnTo>
                  <a:lnTo>
                    <a:pt x="10" y="806"/>
                  </a:lnTo>
                  <a:lnTo>
                    <a:pt x="21" y="738"/>
                  </a:lnTo>
                  <a:lnTo>
                    <a:pt x="39" y="671"/>
                  </a:lnTo>
                  <a:lnTo>
                    <a:pt x="63" y="607"/>
                  </a:lnTo>
                  <a:lnTo>
                    <a:pt x="92" y="544"/>
                  </a:lnTo>
                  <a:lnTo>
                    <a:pt x="126" y="486"/>
                  </a:lnTo>
                  <a:lnTo>
                    <a:pt x="165" y="428"/>
                  </a:lnTo>
                  <a:lnTo>
                    <a:pt x="210" y="374"/>
                  </a:lnTo>
                  <a:lnTo>
                    <a:pt x="260" y="322"/>
                  </a:lnTo>
                  <a:lnTo>
                    <a:pt x="320" y="268"/>
                  </a:lnTo>
                  <a:lnTo>
                    <a:pt x="382" y="218"/>
                  </a:lnTo>
                  <a:lnTo>
                    <a:pt x="449" y="174"/>
                  </a:lnTo>
                  <a:lnTo>
                    <a:pt x="517" y="133"/>
                  </a:lnTo>
                  <a:lnTo>
                    <a:pt x="588" y="99"/>
                  </a:lnTo>
                  <a:lnTo>
                    <a:pt x="661" y="70"/>
                  </a:lnTo>
                  <a:lnTo>
                    <a:pt x="735" y="45"/>
                  </a:lnTo>
                  <a:lnTo>
                    <a:pt x="812" y="26"/>
                  </a:lnTo>
                  <a:lnTo>
                    <a:pt x="890" y="12"/>
                  </a:lnTo>
                  <a:lnTo>
                    <a:pt x="968" y="4"/>
                  </a:lnTo>
                  <a:lnTo>
                    <a:pt x="104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rtl="0"/>
              <a:endParaRPr lang="ar-IQ"/>
            </a:p>
          </p:txBody>
        </p:sp>
        <p:sp>
          <p:nvSpPr>
            <p:cNvPr id="49" name="Freeform 100"/>
            <p:cNvSpPr>
              <a:spLocks noEditPoints="1"/>
            </p:cNvSpPr>
            <p:nvPr/>
          </p:nvSpPr>
          <p:spPr bwMode="auto">
            <a:xfrm>
              <a:off x="6113463" y="3403601"/>
              <a:ext cx="381000" cy="381000"/>
            </a:xfrm>
            <a:custGeom>
              <a:avLst/>
              <a:gdLst>
                <a:gd name="T0" fmla="*/ 620 w 1441"/>
                <a:gd name="T1" fmla="*/ 519 h 1440"/>
                <a:gd name="T2" fmla="*/ 610 w 1441"/>
                <a:gd name="T3" fmla="*/ 563 h 1440"/>
                <a:gd name="T4" fmla="*/ 582 w 1441"/>
                <a:gd name="T5" fmla="*/ 597 h 1440"/>
                <a:gd name="T6" fmla="*/ 543 w 1441"/>
                <a:gd name="T7" fmla="*/ 616 h 1440"/>
                <a:gd name="T8" fmla="*/ 199 w 1441"/>
                <a:gd name="T9" fmla="*/ 619 h 1440"/>
                <a:gd name="T10" fmla="*/ 520 w 1441"/>
                <a:gd name="T11" fmla="*/ 821 h 1440"/>
                <a:gd name="T12" fmla="*/ 564 w 1441"/>
                <a:gd name="T13" fmla="*/ 831 h 1440"/>
                <a:gd name="T14" fmla="*/ 598 w 1441"/>
                <a:gd name="T15" fmla="*/ 858 h 1440"/>
                <a:gd name="T16" fmla="*/ 617 w 1441"/>
                <a:gd name="T17" fmla="*/ 897 h 1440"/>
                <a:gd name="T18" fmla="*/ 620 w 1441"/>
                <a:gd name="T19" fmla="*/ 1240 h 1440"/>
                <a:gd name="T20" fmla="*/ 822 w 1441"/>
                <a:gd name="T21" fmla="*/ 921 h 1440"/>
                <a:gd name="T22" fmla="*/ 831 w 1441"/>
                <a:gd name="T23" fmla="*/ 876 h 1440"/>
                <a:gd name="T24" fmla="*/ 859 w 1441"/>
                <a:gd name="T25" fmla="*/ 843 h 1440"/>
                <a:gd name="T26" fmla="*/ 898 w 1441"/>
                <a:gd name="T27" fmla="*/ 824 h 1440"/>
                <a:gd name="T28" fmla="*/ 1241 w 1441"/>
                <a:gd name="T29" fmla="*/ 821 h 1440"/>
                <a:gd name="T30" fmla="*/ 921 w 1441"/>
                <a:gd name="T31" fmla="*/ 619 h 1440"/>
                <a:gd name="T32" fmla="*/ 877 w 1441"/>
                <a:gd name="T33" fmla="*/ 609 h 1440"/>
                <a:gd name="T34" fmla="*/ 843 w 1441"/>
                <a:gd name="T35" fmla="*/ 582 h 1440"/>
                <a:gd name="T36" fmla="*/ 824 w 1441"/>
                <a:gd name="T37" fmla="*/ 543 h 1440"/>
                <a:gd name="T38" fmla="*/ 822 w 1441"/>
                <a:gd name="T39" fmla="*/ 199 h 1440"/>
                <a:gd name="T40" fmla="*/ 520 w 1441"/>
                <a:gd name="T41" fmla="*/ 0 h 1440"/>
                <a:gd name="T42" fmla="*/ 944 w 1441"/>
                <a:gd name="T43" fmla="*/ 3 h 1440"/>
                <a:gd name="T44" fmla="*/ 984 w 1441"/>
                <a:gd name="T45" fmla="*/ 23 h 1440"/>
                <a:gd name="T46" fmla="*/ 1011 w 1441"/>
                <a:gd name="T47" fmla="*/ 57 h 1440"/>
                <a:gd name="T48" fmla="*/ 1021 w 1441"/>
                <a:gd name="T49" fmla="*/ 100 h 1440"/>
                <a:gd name="T50" fmla="*/ 1342 w 1441"/>
                <a:gd name="T51" fmla="*/ 421 h 1440"/>
                <a:gd name="T52" fmla="*/ 1385 w 1441"/>
                <a:gd name="T53" fmla="*/ 430 h 1440"/>
                <a:gd name="T54" fmla="*/ 1419 w 1441"/>
                <a:gd name="T55" fmla="*/ 458 h 1440"/>
                <a:gd name="T56" fmla="*/ 1439 w 1441"/>
                <a:gd name="T57" fmla="*/ 497 h 1440"/>
                <a:gd name="T58" fmla="*/ 1441 w 1441"/>
                <a:gd name="T59" fmla="*/ 921 h 1440"/>
                <a:gd name="T60" fmla="*/ 1431 w 1441"/>
                <a:gd name="T61" fmla="*/ 964 h 1440"/>
                <a:gd name="T62" fmla="*/ 1403 w 1441"/>
                <a:gd name="T63" fmla="*/ 998 h 1440"/>
                <a:gd name="T64" fmla="*/ 1364 w 1441"/>
                <a:gd name="T65" fmla="*/ 1017 h 1440"/>
                <a:gd name="T66" fmla="*/ 1021 w 1441"/>
                <a:gd name="T67" fmla="*/ 1020 h 1440"/>
                <a:gd name="T68" fmla="*/ 1019 w 1441"/>
                <a:gd name="T69" fmla="*/ 1362 h 1440"/>
                <a:gd name="T70" fmla="*/ 999 w 1441"/>
                <a:gd name="T71" fmla="*/ 1402 h 1440"/>
                <a:gd name="T72" fmla="*/ 965 w 1441"/>
                <a:gd name="T73" fmla="*/ 1429 h 1440"/>
                <a:gd name="T74" fmla="*/ 921 w 1441"/>
                <a:gd name="T75" fmla="*/ 1440 h 1440"/>
                <a:gd name="T76" fmla="*/ 497 w 1441"/>
                <a:gd name="T77" fmla="*/ 1437 h 1440"/>
                <a:gd name="T78" fmla="*/ 457 w 1441"/>
                <a:gd name="T79" fmla="*/ 1418 h 1440"/>
                <a:gd name="T80" fmla="*/ 431 w 1441"/>
                <a:gd name="T81" fmla="*/ 1383 h 1440"/>
                <a:gd name="T82" fmla="*/ 420 w 1441"/>
                <a:gd name="T83" fmla="*/ 1340 h 1440"/>
                <a:gd name="T84" fmla="*/ 100 w 1441"/>
                <a:gd name="T85" fmla="*/ 1020 h 1440"/>
                <a:gd name="T86" fmla="*/ 56 w 1441"/>
                <a:gd name="T87" fmla="*/ 1010 h 1440"/>
                <a:gd name="T88" fmla="*/ 23 w 1441"/>
                <a:gd name="T89" fmla="*/ 982 h 1440"/>
                <a:gd name="T90" fmla="*/ 2 w 1441"/>
                <a:gd name="T91" fmla="*/ 943 h 1440"/>
                <a:gd name="T92" fmla="*/ 0 w 1441"/>
                <a:gd name="T93" fmla="*/ 519 h 1440"/>
                <a:gd name="T94" fmla="*/ 11 w 1441"/>
                <a:gd name="T95" fmla="*/ 476 h 1440"/>
                <a:gd name="T96" fmla="*/ 37 w 1441"/>
                <a:gd name="T97" fmla="*/ 442 h 1440"/>
                <a:gd name="T98" fmla="*/ 77 w 1441"/>
                <a:gd name="T99" fmla="*/ 423 h 1440"/>
                <a:gd name="T100" fmla="*/ 420 w 1441"/>
                <a:gd name="T101" fmla="*/ 421 h 1440"/>
                <a:gd name="T102" fmla="*/ 423 w 1441"/>
                <a:gd name="T103" fmla="*/ 77 h 1440"/>
                <a:gd name="T104" fmla="*/ 442 w 1441"/>
                <a:gd name="T105" fmla="*/ 37 h 1440"/>
                <a:gd name="T106" fmla="*/ 476 w 1441"/>
                <a:gd name="T107" fmla="*/ 11 h 1440"/>
                <a:gd name="T108" fmla="*/ 520 w 1441"/>
                <a:gd name="T109" fmla="*/ 0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41" h="1440">
                  <a:moveTo>
                    <a:pt x="620" y="199"/>
                  </a:moveTo>
                  <a:lnTo>
                    <a:pt x="620" y="519"/>
                  </a:lnTo>
                  <a:lnTo>
                    <a:pt x="617" y="543"/>
                  </a:lnTo>
                  <a:lnTo>
                    <a:pt x="610" y="563"/>
                  </a:lnTo>
                  <a:lnTo>
                    <a:pt x="598" y="582"/>
                  </a:lnTo>
                  <a:lnTo>
                    <a:pt x="582" y="597"/>
                  </a:lnTo>
                  <a:lnTo>
                    <a:pt x="564" y="609"/>
                  </a:lnTo>
                  <a:lnTo>
                    <a:pt x="543" y="616"/>
                  </a:lnTo>
                  <a:lnTo>
                    <a:pt x="520" y="619"/>
                  </a:lnTo>
                  <a:lnTo>
                    <a:pt x="199" y="619"/>
                  </a:lnTo>
                  <a:lnTo>
                    <a:pt x="199" y="821"/>
                  </a:lnTo>
                  <a:lnTo>
                    <a:pt x="520" y="821"/>
                  </a:lnTo>
                  <a:lnTo>
                    <a:pt x="543" y="824"/>
                  </a:lnTo>
                  <a:lnTo>
                    <a:pt x="564" y="831"/>
                  </a:lnTo>
                  <a:lnTo>
                    <a:pt x="582" y="843"/>
                  </a:lnTo>
                  <a:lnTo>
                    <a:pt x="598" y="858"/>
                  </a:lnTo>
                  <a:lnTo>
                    <a:pt x="610" y="876"/>
                  </a:lnTo>
                  <a:lnTo>
                    <a:pt x="617" y="897"/>
                  </a:lnTo>
                  <a:lnTo>
                    <a:pt x="620" y="921"/>
                  </a:lnTo>
                  <a:lnTo>
                    <a:pt x="620" y="1240"/>
                  </a:lnTo>
                  <a:lnTo>
                    <a:pt x="822" y="1240"/>
                  </a:lnTo>
                  <a:lnTo>
                    <a:pt x="822" y="921"/>
                  </a:lnTo>
                  <a:lnTo>
                    <a:pt x="824" y="897"/>
                  </a:lnTo>
                  <a:lnTo>
                    <a:pt x="831" y="876"/>
                  </a:lnTo>
                  <a:lnTo>
                    <a:pt x="843" y="858"/>
                  </a:lnTo>
                  <a:lnTo>
                    <a:pt x="859" y="843"/>
                  </a:lnTo>
                  <a:lnTo>
                    <a:pt x="877" y="831"/>
                  </a:lnTo>
                  <a:lnTo>
                    <a:pt x="898" y="824"/>
                  </a:lnTo>
                  <a:lnTo>
                    <a:pt x="921" y="821"/>
                  </a:lnTo>
                  <a:lnTo>
                    <a:pt x="1241" y="821"/>
                  </a:lnTo>
                  <a:lnTo>
                    <a:pt x="1241" y="619"/>
                  </a:lnTo>
                  <a:lnTo>
                    <a:pt x="921" y="619"/>
                  </a:lnTo>
                  <a:lnTo>
                    <a:pt x="898" y="616"/>
                  </a:lnTo>
                  <a:lnTo>
                    <a:pt x="877" y="609"/>
                  </a:lnTo>
                  <a:lnTo>
                    <a:pt x="859" y="597"/>
                  </a:lnTo>
                  <a:lnTo>
                    <a:pt x="843" y="582"/>
                  </a:lnTo>
                  <a:lnTo>
                    <a:pt x="831" y="563"/>
                  </a:lnTo>
                  <a:lnTo>
                    <a:pt x="824" y="543"/>
                  </a:lnTo>
                  <a:lnTo>
                    <a:pt x="822" y="519"/>
                  </a:lnTo>
                  <a:lnTo>
                    <a:pt x="822" y="199"/>
                  </a:lnTo>
                  <a:lnTo>
                    <a:pt x="620" y="199"/>
                  </a:lnTo>
                  <a:close/>
                  <a:moveTo>
                    <a:pt x="520" y="0"/>
                  </a:moveTo>
                  <a:lnTo>
                    <a:pt x="921" y="0"/>
                  </a:lnTo>
                  <a:lnTo>
                    <a:pt x="944" y="3"/>
                  </a:lnTo>
                  <a:lnTo>
                    <a:pt x="965" y="11"/>
                  </a:lnTo>
                  <a:lnTo>
                    <a:pt x="984" y="23"/>
                  </a:lnTo>
                  <a:lnTo>
                    <a:pt x="999" y="37"/>
                  </a:lnTo>
                  <a:lnTo>
                    <a:pt x="1011" y="57"/>
                  </a:lnTo>
                  <a:lnTo>
                    <a:pt x="1019" y="77"/>
                  </a:lnTo>
                  <a:lnTo>
                    <a:pt x="1021" y="100"/>
                  </a:lnTo>
                  <a:lnTo>
                    <a:pt x="1021" y="421"/>
                  </a:lnTo>
                  <a:lnTo>
                    <a:pt x="1342" y="421"/>
                  </a:lnTo>
                  <a:lnTo>
                    <a:pt x="1364" y="423"/>
                  </a:lnTo>
                  <a:lnTo>
                    <a:pt x="1385" y="430"/>
                  </a:lnTo>
                  <a:lnTo>
                    <a:pt x="1403" y="442"/>
                  </a:lnTo>
                  <a:lnTo>
                    <a:pt x="1419" y="458"/>
                  </a:lnTo>
                  <a:lnTo>
                    <a:pt x="1431" y="476"/>
                  </a:lnTo>
                  <a:lnTo>
                    <a:pt x="1439" y="497"/>
                  </a:lnTo>
                  <a:lnTo>
                    <a:pt x="1441" y="519"/>
                  </a:lnTo>
                  <a:lnTo>
                    <a:pt x="1441" y="921"/>
                  </a:lnTo>
                  <a:lnTo>
                    <a:pt x="1439" y="943"/>
                  </a:lnTo>
                  <a:lnTo>
                    <a:pt x="1431" y="964"/>
                  </a:lnTo>
                  <a:lnTo>
                    <a:pt x="1419" y="982"/>
                  </a:lnTo>
                  <a:lnTo>
                    <a:pt x="1403" y="998"/>
                  </a:lnTo>
                  <a:lnTo>
                    <a:pt x="1385" y="1010"/>
                  </a:lnTo>
                  <a:lnTo>
                    <a:pt x="1364" y="1017"/>
                  </a:lnTo>
                  <a:lnTo>
                    <a:pt x="1342" y="1020"/>
                  </a:lnTo>
                  <a:lnTo>
                    <a:pt x="1021" y="1020"/>
                  </a:lnTo>
                  <a:lnTo>
                    <a:pt x="1021" y="1340"/>
                  </a:lnTo>
                  <a:lnTo>
                    <a:pt x="1019" y="1362"/>
                  </a:lnTo>
                  <a:lnTo>
                    <a:pt x="1011" y="1383"/>
                  </a:lnTo>
                  <a:lnTo>
                    <a:pt x="999" y="1402"/>
                  </a:lnTo>
                  <a:lnTo>
                    <a:pt x="984" y="1418"/>
                  </a:lnTo>
                  <a:lnTo>
                    <a:pt x="965" y="1429"/>
                  </a:lnTo>
                  <a:lnTo>
                    <a:pt x="944" y="1437"/>
                  </a:lnTo>
                  <a:lnTo>
                    <a:pt x="921" y="1440"/>
                  </a:lnTo>
                  <a:lnTo>
                    <a:pt x="520" y="1440"/>
                  </a:lnTo>
                  <a:lnTo>
                    <a:pt x="497" y="1437"/>
                  </a:lnTo>
                  <a:lnTo>
                    <a:pt x="476" y="1429"/>
                  </a:lnTo>
                  <a:lnTo>
                    <a:pt x="457" y="1418"/>
                  </a:lnTo>
                  <a:lnTo>
                    <a:pt x="442" y="1402"/>
                  </a:lnTo>
                  <a:lnTo>
                    <a:pt x="431" y="1383"/>
                  </a:lnTo>
                  <a:lnTo>
                    <a:pt x="423" y="1362"/>
                  </a:lnTo>
                  <a:lnTo>
                    <a:pt x="420" y="1340"/>
                  </a:lnTo>
                  <a:lnTo>
                    <a:pt x="420" y="1020"/>
                  </a:lnTo>
                  <a:lnTo>
                    <a:pt x="100" y="1020"/>
                  </a:lnTo>
                  <a:lnTo>
                    <a:pt x="77" y="1017"/>
                  </a:lnTo>
                  <a:lnTo>
                    <a:pt x="56" y="1010"/>
                  </a:lnTo>
                  <a:lnTo>
                    <a:pt x="37" y="998"/>
                  </a:lnTo>
                  <a:lnTo>
                    <a:pt x="23" y="982"/>
                  </a:lnTo>
                  <a:lnTo>
                    <a:pt x="11" y="964"/>
                  </a:lnTo>
                  <a:lnTo>
                    <a:pt x="2" y="943"/>
                  </a:lnTo>
                  <a:lnTo>
                    <a:pt x="0" y="921"/>
                  </a:lnTo>
                  <a:lnTo>
                    <a:pt x="0" y="519"/>
                  </a:lnTo>
                  <a:lnTo>
                    <a:pt x="2" y="497"/>
                  </a:lnTo>
                  <a:lnTo>
                    <a:pt x="11" y="476"/>
                  </a:lnTo>
                  <a:lnTo>
                    <a:pt x="23" y="458"/>
                  </a:lnTo>
                  <a:lnTo>
                    <a:pt x="37" y="442"/>
                  </a:lnTo>
                  <a:lnTo>
                    <a:pt x="56" y="430"/>
                  </a:lnTo>
                  <a:lnTo>
                    <a:pt x="77" y="423"/>
                  </a:lnTo>
                  <a:lnTo>
                    <a:pt x="100" y="421"/>
                  </a:lnTo>
                  <a:lnTo>
                    <a:pt x="420" y="421"/>
                  </a:lnTo>
                  <a:lnTo>
                    <a:pt x="420" y="100"/>
                  </a:lnTo>
                  <a:lnTo>
                    <a:pt x="423" y="77"/>
                  </a:lnTo>
                  <a:lnTo>
                    <a:pt x="431" y="57"/>
                  </a:lnTo>
                  <a:lnTo>
                    <a:pt x="442" y="37"/>
                  </a:lnTo>
                  <a:lnTo>
                    <a:pt x="457" y="23"/>
                  </a:lnTo>
                  <a:lnTo>
                    <a:pt x="476" y="11"/>
                  </a:lnTo>
                  <a:lnTo>
                    <a:pt x="497" y="3"/>
                  </a:lnTo>
                  <a:lnTo>
                    <a:pt x="52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rtl="0"/>
              <a:endParaRPr lang="ar-IQ"/>
            </a:p>
          </p:txBody>
        </p:sp>
      </p:grpSp>
      <p:sp>
        <p:nvSpPr>
          <p:cNvPr id="50" name="Freeform 94"/>
          <p:cNvSpPr>
            <a:spLocks noEditPoints="1"/>
          </p:cNvSpPr>
          <p:nvPr/>
        </p:nvSpPr>
        <p:spPr bwMode="auto">
          <a:xfrm>
            <a:off x="6838950" y="2444132"/>
            <a:ext cx="685800" cy="720424"/>
          </a:xfrm>
          <a:custGeom>
            <a:avLst/>
            <a:gdLst>
              <a:gd name="T0" fmla="*/ 1211 w 3091"/>
              <a:gd name="T1" fmla="*/ 169 h 3248"/>
              <a:gd name="T2" fmla="*/ 1174 w 3091"/>
              <a:gd name="T3" fmla="*/ 876 h 3248"/>
              <a:gd name="T4" fmla="*/ 1014 w 3091"/>
              <a:gd name="T5" fmla="*/ 958 h 3248"/>
              <a:gd name="T6" fmla="*/ 472 w 3091"/>
              <a:gd name="T7" fmla="*/ 659 h 3248"/>
              <a:gd name="T8" fmla="*/ 123 w 3091"/>
              <a:gd name="T9" fmla="*/ 1133 h 3248"/>
              <a:gd name="T10" fmla="*/ 134 w 3091"/>
              <a:gd name="T11" fmla="*/ 1228 h 3248"/>
              <a:gd name="T12" fmla="*/ 724 w 3091"/>
              <a:gd name="T13" fmla="*/ 1648 h 3248"/>
              <a:gd name="T14" fmla="*/ 694 w 3091"/>
              <a:gd name="T15" fmla="*/ 1828 h 3248"/>
              <a:gd name="T16" fmla="*/ 113 w 3091"/>
              <a:gd name="T17" fmla="*/ 2230 h 3248"/>
              <a:gd name="T18" fmla="*/ 423 w 3091"/>
              <a:gd name="T19" fmla="*/ 2752 h 3248"/>
              <a:gd name="T20" fmla="*/ 919 w 3091"/>
              <a:gd name="T21" fmla="*/ 2492 h 3248"/>
              <a:gd name="T22" fmla="*/ 1082 w 3091"/>
              <a:gd name="T23" fmla="*/ 2474 h 3248"/>
              <a:gd name="T24" fmla="*/ 1200 w 3091"/>
              <a:gd name="T25" fmla="*/ 2595 h 3248"/>
              <a:gd name="T26" fmla="*/ 1231 w 3091"/>
              <a:gd name="T27" fmla="*/ 3113 h 3248"/>
              <a:gd name="T28" fmla="*/ 1844 w 3091"/>
              <a:gd name="T29" fmla="*/ 3126 h 3248"/>
              <a:gd name="T30" fmla="*/ 1885 w 3091"/>
              <a:gd name="T31" fmla="*/ 2623 h 3248"/>
              <a:gd name="T32" fmla="*/ 1981 w 3091"/>
              <a:gd name="T33" fmla="*/ 2486 h 3248"/>
              <a:gd name="T34" fmla="*/ 2173 w 3091"/>
              <a:gd name="T35" fmla="*/ 2494 h 3248"/>
              <a:gd name="T36" fmla="*/ 2679 w 3091"/>
              <a:gd name="T37" fmla="*/ 2753 h 3248"/>
              <a:gd name="T38" fmla="*/ 2974 w 3091"/>
              <a:gd name="T39" fmla="*/ 2234 h 3248"/>
              <a:gd name="T40" fmla="*/ 2378 w 3091"/>
              <a:gd name="T41" fmla="*/ 1828 h 3248"/>
              <a:gd name="T42" fmla="*/ 2348 w 3091"/>
              <a:gd name="T43" fmla="*/ 1647 h 3248"/>
              <a:gd name="T44" fmla="*/ 2957 w 3091"/>
              <a:gd name="T45" fmla="*/ 1216 h 3248"/>
              <a:gd name="T46" fmla="*/ 2967 w 3091"/>
              <a:gd name="T47" fmla="*/ 1122 h 3248"/>
              <a:gd name="T48" fmla="*/ 2604 w 3091"/>
              <a:gd name="T49" fmla="*/ 651 h 3248"/>
              <a:gd name="T50" fmla="*/ 2045 w 3091"/>
              <a:gd name="T51" fmla="*/ 953 h 3248"/>
              <a:gd name="T52" fmla="*/ 1901 w 3091"/>
              <a:gd name="T53" fmla="*/ 849 h 3248"/>
              <a:gd name="T54" fmla="*/ 1871 w 3091"/>
              <a:gd name="T55" fmla="*/ 150 h 3248"/>
              <a:gd name="T56" fmla="*/ 1285 w 3091"/>
              <a:gd name="T57" fmla="*/ 0 h 3248"/>
              <a:gd name="T58" fmla="*/ 1950 w 3091"/>
              <a:gd name="T59" fmla="*/ 67 h 3248"/>
              <a:gd name="T60" fmla="*/ 1997 w 3091"/>
              <a:gd name="T61" fmla="*/ 786 h 3248"/>
              <a:gd name="T62" fmla="*/ 2094 w 3091"/>
              <a:gd name="T63" fmla="*/ 839 h 3248"/>
              <a:gd name="T64" fmla="*/ 2639 w 3091"/>
              <a:gd name="T65" fmla="*/ 535 h 3248"/>
              <a:gd name="T66" fmla="*/ 2787 w 3091"/>
              <a:gd name="T67" fmla="*/ 624 h 3248"/>
              <a:gd name="T68" fmla="*/ 3087 w 3091"/>
              <a:gd name="T69" fmla="*/ 1204 h 3248"/>
              <a:gd name="T70" fmla="*/ 2486 w 3091"/>
              <a:gd name="T71" fmla="*/ 1645 h 3248"/>
              <a:gd name="T72" fmla="*/ 2459 w 3091"/>
              <a:gd name="T73" fmla="*/ 1748 h 3248"/>
              <a:gd name="T74" fmla="*/ 3065 w 3091"/>
              <a:gd name="T75" fmla="*/ 2162 h 3248"/>
              <a:gd name="T76" fmla="*/ 3076 w 3091"/>
              <a:gd name="T77" fmla="*/ 2331 h 3248"/>
              <a:gd name="T78" fmla="*/ 2697 w 3091"/>
              <a:gd name="T79" fmla="*/ 2872 h 3248"/>
              <a:gd name="T80" fmla="*/ 2524 w 3091"/>
              <a:gd name="T81" fmla="*/ 2855 h 3248"/>
              <a:gd name="T82" fmla="*/ 2017 w 3091"/>
              <a:gd name="T83" fmla="*/ 2597 h 3248"/>
              <a:gd name="T84" fmla="*/ 1983 w 3091"/>
              <a:gd name="T85" fmla="*/ 3126 h 3248"/>
              <a:gd name="T86" fmla="*/ 1839 w 3091"/>
              <a:gd name="T87" fmla="*/ 3245 h 3248"/>
              <a:gd name="T88" fmla="*/ 1163 w 3091"/>
              <a:gd name="T89" fmla="*/ 3204 h 3248"/>
              <a:gd name="T90" fmla="*/ 1096 w 3091"/>
              <a:gd name="T91" fmla="*/ 2653 h 3248"/>
              <a:gd name="T92" fmla="*/ 1017 w 3091"/>
              <a:gd name="T93" fmla="*/ 2576 h 3248"/>
              <a:gd name="T94" fmla="*/ 480 w 3091"/>
              <a:gd name="T95" fmla="*/ 2875 h 3248"/>
              <a:gd name="T96" fmla="*/ 322 w 3091"/>
              <a:gd name="T97" fmla="*/ 2811 h 3248"/>
              <a:gd name="T98" fmla="*/ 0 w 3091"/>
              <a:gd name="T99" fmla="*/ 2234 h 3248"/>
              <a:gd name="T100" fmla="*/ 88 w 3091"/>
              <a:gd name="T101" fmla="*/ 2087 h 3248"/>
              <a:gd name="T102" fmla="*/ 620 w 3091"/>
              <a:gd name="T103" fmla="*/ 1691 h 3248"/>
              <a:gd name="T104" fmla="*/ 42 w 3091"/>
              <a:gd name="T105" fmla="*/ 1294 h 3248"/>
              <a:gd name="T106" fmla="*/ 4 w 3091"/>
              <a:gd name="T107" fmla="*/ 1129 h 3248"/>
              <a:gd name="T108" fmla="*/ 368 w 3091"/>
              <a:gd name="T109" fmla="*/ 572 h 3248"/>
              <a:gd name="T110" fmla="*/ 537 w 3091"/>
              <a:gd name="T111" fmla="*/ 561 h 3248"/>
              <a:gd name="T112" fmla="*/ 1056 w 3091"/>
              <a:gd name="T113" fmla="*/ 836 h 3248"/>
              <a:gd name="T114" fmla="*/ 1099 w 3091"/>
              <a:gd name="T115" fmla="*/ 155 h 3248"/>
              <a:gd name="T116" fmla="*/ 1219 w 3091"/>
              <a:gd name="T117" fmla="*/ 12 h 3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91" h="3248">
                <a:moveTo>
                  <a:pt x="1285" y="112"/>
                </a:moveTo>
                <a:lnTo>
                  <a:pt x="1265" y="115"/>
                </a:lnTo>
                <a:lnTo>
                  <a:pt x="1247" y="123"/>
                </a:lnTo>
                <a:lnTo>
                  <a:pt x="1231" y="134"/>
                </a:lnTo>
                <a:lnTo>
                  <a:pt x="1219" y="150"/>
                </a:lnTo>
                <a:lnTo>
                  <a:pt x="1211" y="169"/>
                </a:lnTo>
                <a:lnTo>
                  <a:pt x="1208" y="189"/>
                </a:lnTo>
                <a:lnTo>
                  <a:pt x="1208" y="768"/>
                </a:lnTo>
                <a:lnTo>
                  <a:pt x="1206" y="798"/>
                </a:lnTo>
                <a:lnTo>
                  <a:pt x="1200" y="825"/>
                </a:lnTo>
                <a:lnTo>
                  <a:pt x="1189" y="852"/>
                </a:lnTo>
                <a:lnTo>
                  <a:pt x="1174" y="876"/>
                </a:lnTo>
                <a:lnTo>
                  <a:pt x="1157" y="898"/>
                </a:lnTo>
                <a:lnTo>
                  <a:pt x="1136" y="917"/>
                </a:lnTo>
                <a:lnTo>
                  <a:pt x="1111" y="933"/>
                </a:lnTo>
                <a:lnTo>
                  <a:pt x="1080" y="948"/>
                </a:lnTo>
                <a:lnTo>
                  <a:pt x="1047" y="956"/>
                </a:lnTo>
                <a:lnTo>
                  <a:pt x="1014" y="958"/>
                </a:lnTo>
                <a:lnTo>
                  <a:pt x="982" y="954"/>
                </a:lnTo>
                <a:lnTo>
                  <a:pt x="950" y="944"/>
                </a:lnTo>
                <a:lnTo>
                  <a:pt x="919" y="928"/>
                </a:lnTo>
                <a:lnTo>
                  <a:pt x="505" y="670"/>
                </a:lnTo>
                <a:lnTo>
                  <a:pt x="489" y="662"/>
                </a:lnTo>
                <a:lnTo>
                  <a:pt x="472" y="659"/>
                </a:lnTo>
                <a:lnTo>
                  <a:pt x="455" y="659"/>
                </a:lnTo>
                <a:lnTo>
                  <a:pt x="439" y="662"/>
                </a:lnTo>
                <a:lnTo>
                  <a:pt x="423" y="670"/>
                </a:lnTo>
                <a:lnTo>
                  <a:pt x="410" y="680"/>
                </a:lnTo>
                <a:lnTo>
                  <a:pt x="399" y="694"/>
                </a:lnTo>
                <a:lnTo>
                  <a:pt x="123" y="1133"/>
                </a:lnTo>
                <a:lnTo>
                  <a:pt x="115" y="1149"/>
                </a:lnTo>
                <a:lnTo>
                  <a:pt x="111" y="1166"/>
                </a:lnTo>
                <a:lnTo>
                  <a:pt x="112" y="1183"/>
                </a:lnTo>
                <a:lnTo>
                  <a:pt x="115" y="1199"/>
                </a:lnTo>
                <a:lnTo>
                  <a:pt x="122" y="1214"/>
                </a:lnTo>
                <a:lnTo>
                  <a:pt x="134" y="1228"/>
                </a:lnTo>
                <a:lnTo>
                  <a:pt x="147" y="1239"/>
                </a:lnTo>
                <a:lnTo>
                  <a:pt x="646" y="1550"/>
                </a:lnTo>
                <a:lnTo>
                  <a:pt x="672" y="1570"/>
                </a:lnTo>
                <a:lnTo>
                  <a:pt x="694" y="1593"/>
                </a:lnTo>
                <a:lnTo>
                  <a:pt x="711" y="1619"/>
                </a:lnTo>
                <a:lnTo>
                  <a:pt x="724" y="1648"/>
                </a:lnTo>
                <a:lnTo>
                  <a:pt x="733" y="1679"/>
                </a:lnTo>
                <a:lnTo>
                  <a:pt x="735" y="1710"/>
                </a:lnTo>
                <a:lnTo>
                  <a:pt x="733" y="1743"/>
                </a:lnTo>
                <a:lnTo>
                  <a:pt x="724" y="1773"/>
                </a:lnTo>
                <a:lnTo>
                  <a:pt x="711" y="1802"/>
                </a:lnTo>
                <a:lnTo>
                  <a:pt x="694" y="1828"/>
                </a:lnTo>
                <a:lnTo>
                  <a:pt x="672" y="1851"/>
                </a:lnTo>
                <a:lnTo>
                  <a:pt x="646" y="1870"/>
                </a:lnTo>
                <a:lnTo>
                  <a:pt x="147" y="2182"/>
                </a:lnTo>
                <a:lnTo>
                  <a:pt x="132" y="2195"/>
                </a:lnTo>
                <a:lnTo>
                  <a:pt x="120" y="2211"/>
                </a:lnTo>
                <a:lnTo>
                  <a:pt x="113" y="2230"/>
                </a:lnTo>
                <a:lnTo>
                  <a:pt x="111" y="2250"/>
                </a:lnTo>
                <a:lnTo>
                  <a:pt x="114" y="2269"/>
                </a:lnTo>
                <a:lnTo>
                  <a:pt x="123" y="2288"/>
                </a:lnTo>
                <a:lnTo>
                  <a:pt x="399" y="2727"/>
                </a:lnTo>
                <a:lnTo>
                  <a:pt x="410" y="2741"/>
                </a:lnTo>
                <a:lnTo>
                  <a:pt x="423" y="2752"/>
                </a:lnTo>
                <a:lnTo>
                  <a:pt x="439" y="2759"/>
                </a:lnTo>
                <a:lnTo>
                  <a:pt x="455" y="2763"/>
                </a:lnTo>
                <a:lnTo>
                  <a:pt x="472" y="2763"/>
                </a:lnTo>
                <a:lnTo>
                  <a:pt x="489" y="2759"/>
                </a:lnTo>
                <a:lnTo>
                  <a:pt x="505" y="2752"/>
                </a:lnTo>
                <a:lnTo>
                  <a:pt x="919" y="2492"/>
                </a:lnTo>
                <a:lnTo>
                  <a:pt x="943" y="2480"/>
                </a:lnTo>
                <a:lnTo>
                  <a:pt x="968" y="2471"/>
                </a:lnTo>
                <a:lnTo>
                  <a:pt x="994" y="2465"/>
                </a:lnTo>
                <a:lnTo>
                  <a:pt x="1019" y="2464"/>
                </a:lnTo>
                <a:lnTo>
                  <a:pt x="1051" y="2466"/>
                </a:lnTo>
                <a:lnTo>
                  <a:pt x="1082" y="2474"/>
                </a:lnTo>
                <a:lnTo>
                  <a:pt x="1111" y="2487"/>
                </a:lnTo>
                <a:lnTo>
                  <a:pt x="1136" y="2503"/>
                </a:lnTo>
                <a:lnTo>
                  <a:pt x="1157" y="2523"/>
                </a:lnTo>
                <a:lnTo>
                  <a:pt x="1174" y="2544"/>
                </a:lnTo>
                <a:lnTo>
                  <a:pt x="1190" y="2569"/>
                </a:lnTo>
                <a:lnTo>
                  <a:pt x="1200" y="2595"/>
                </a:lnTo>
                <a:lnTo>
                  <a:pt x="1206" y="2624"/>
                </a:lnTo>
                <a:lnTo>
                  <a:pt x="1208" y="2653"/>
                </a:lnTo>
                <a:lnTo>
                  <a:pt x="1208" y="3059"/>
                </a:lnTo>
                <a:lnTo>
                  <a:pt x="1211" y="3080"/>
                </a:lnTo>
                <a:lnTo>
                  <a:pt x="1219" y="3098"/>
                </a:lnTo>
                <a:lnTo>
                  <a:pt x="1231" y="3113"/>
                </a:lnTo>
                <a:lnTo>
                  <a:pt x="1247" y="3126"/>
                </a:lnTo>
                <a:lnTo>
                  <a:pt x="1265" y="3134"/>
                </a:lnTo>
                <a:lnTo>
                  <a:pt x="1285" y="3136"/>
                </a:lnTo>
                <a:lnTo>
                  <a:pt x="1805" y="3136"/>
                </a:lnTo>
                <a:lnTo>
                  <a:pt x="1825" y="3134"/>
                </a:lnTo>
                <a:lnTo>
                  <a:pt x="1844" y="3126"/>
                </a:lnTo>
                <a:lnTo>
                  <a:pt x="1859" y="3113"/>
                </a:lnTo>
                <a:lnTo>
                  <a:pt x="1871" y="3098"/>
                </a:lnTo>
                <a:lnTo>
                  <a:pt x="1880" y="3080"/>
                </a:lnTo>
                <a:lnTo>
                  <a:pt x="1882" y="3059"/>
                </a:lnTo>
                <a:lnTo>
                  <a:pt x="1882" y="2652"/>
                </a:lnTo>
                <a:lnTo>
                  <a:pt x="1885" y="2623"/>
                </a:lnTo>
                <a:lnTo>
                  <a:pt x="1891" y="2594"/>
                </a:lnTo>
                <a:lnTo>
                  <a:pt x="1901" y="2568"/>
                </a:lnTo>
                <a:lnTo>
                  <a:pt x="1916" y="2543"/>
                </a:lnTo>
                <a:lnTo>
                  <a:pt x="1935" y="2522"/>
                </a:lnTo>
                <a:lnTo>
                  <a:pt x="1956" y="2502"/>
                </a:lnTo>
                <a:lnTo>
                  <a:pt x="1981" y="2486"/>
                </a:lnTo>
                <a:lnTo>
                  <a:pt x="2012" y="2473"/>
                </a:lnTo>
                <a:lnTo>
                  <a:pt x="2045" y="2465"/>
                </a:lnTo>
                <a:lnTo>
                  <a:pt x="2078" y="2464"/>
                </a:lnTo>
                <a:lnTo>
                  <a:pt x="2111" y="2468"/>
                </a:lnTo>
                <a:lnTo>
                  <a:pt x="2144" y="2478"/>
                </a:lnTo>
                <a:lnTo>
                  <a:pt x="2173" y="2494"/>
                </a:lnTo>
                <a:lnTo>
                  <a:pt x="2586" y="2761"/>
                </a:lnTo>
                <a:lnTo>
                  <a:pt x="2604" y="2769"/>
                </a:lnTo>
                <a:lnTo>
                  <a:pt x="2623" y="2773"/>
                </a:lnTo>
                <a:lnTo>
                  <a:pt x="2644" y="2771"/>
                </a:lnTo>
                <a:lnTo>
                  <a:pt x="2663" y="2764"/>
                </a:lnTo>
                <a:lnTo>
                  <a:pt x="2679" y="2753"/>
                </a:lnTo>
                <a:lnTo>
                  <a:pt x="2693" y="2737"/>
                </a:lnTo>
                <a:lnTo>
                  <a:pt x="2967" y="2299"/>
                </a:lnTo>
                <a:lnTo>
                  <a:pt x="2975" y="2284"/>
                </a:lnTo>
                <a:lnTo>
                  <a:pt x="2978" y="2266"/>
                </a:lnTo>
                <a:lnTo>
                  <a:pt x="2978" y="2250"/>
                </a:lnTo>
                <a:lnTo>
                  <a:pt x="2974" y="2234"/>
                </a:lnTo>
                <a:lnTo>
                  <a:pt x="2967" y="2218"/>
                </a:lnTo>
                <a:lnTo>
                  <a:pt x="2957" y="2204"/>
                </a:lnTo>
                <a:lnTo>
                  <a:pt x="2943" y="2194"/>
                </a:lnTo>
                <a:lnTo>
                  <a:pt x="2425" y="1870"/>
                </a:lnTo>
                <a:lnTo>
                  <a:pt x="2400" y="1851"/>
                </a:lnTo>
                <a:lnTo>
                  <a:pt x="2378" y="1828"/>
                </a:lnTo>
                <a:lnTo>
                  <a:pt x="2361" y="1802"/>
                </a:lnTo>
                <a:lnTo>
                  <a:pt x="2348" y="1773"/>
                </a:lnTo>
                <a:lnTo>
                  <a:pt x="2340" y="1743"/>
                </a:lnTo>
                <a:lnTo>
                  <a:pt x="2338" y="1710"/>
                </a:lnTo>
                <a:lnTo>
                  <a:pt x="2340" y="1679"/>
                </a:lnTo>
                <a:lnTo>
                  <a:pt x="2348" y="1647"/>
                </a:lnTo>
                <a:lnTo>
                  <a:pt x="2361" y="1619"/>
                </a:lnTo>
                <a:lnTo>
                  <a:pt x="2378" y="1593"/>
                </a:lnTo>
                <a:lnTo>
                  <a:pt x="2400" y="1570"/>
                </a:lnTo>
                <a:lnTo>
                  <a:pt x="2425" y="1550"/>
                </a:lnTo>
                <a:lnTo>
                  <a:pt x="2943" y="1228"/>
                </a:lnTo>
                <a:lnTo>
                  <a:pt x="2957" y="1216"/>
                </a:lnTo>
                <a:lnTo>
                  <a:pt x="2967" y="1203"/>
                </a:lnTo>
                <a:lnTo>
                  <a:pt x="2974" y="1188"/>
                </a:lnTo>
                <a:lnTo>
                  <a:pt x="2978" y="1172"/>
                </a:lnTo>
                <a:lnTo>
                  <a:pt x="2978" y="1154"/>
                </a:lnTo>
                <a:lnTo>
                  <a:pt x="2975" y="1138"/>
                </a:lnTo>
                <a:lnTo>
                  <a:pt x="2967" y="1122"/>
                </a:lnTo>
                <a:lnTo>
                  <a:pt x="2692" y="684"/>
                </a:lnTo>
                <a:lnTo>
                  <a:pt x="2679" y="668"/>
                </a:lnTo>
                <a:lnTo>
                  <a:pt x="2663" y="656"/>
                </a:lnTo>
                <a:lnTo>
                  <a:pt x="2644" y="649"/>
                </a:lnTo>
                <a:lnTo>
                  <a:pt x="2623" y="647"/>
                </a:lnTo>
                <a:lnTo>
                  <a:pt x="2604" y="651"/>
                </a:lnTo>
                <a:lnTo>
                  <a:pt x="2586" y="660"/>
                </a:lnTo>
                <a:lnTo>
                  <a:pt x="2173" y="924"/>
                </a:lnTo>
                <a:lnTo>
                  <a:pt x="2143" y="940"/>
                </a:lnTo>
                <a:lnTo>
                  <a:pt x="2110" y="950"/>
                </a:lnTo>
                <a:lnTo>
                  <a:pt x="2077" y="954"/>
                </a:lnTo>
                <a:lnTo>
                  <a:pt x="2045" y="953"/>
                </a:lnTo>
                <a:lnTo>
                  <a:pt x="2012" y="945"/>
                </a:lnTo>
                <a:lnTo>
                  <a:pt x="1981" y="930"/>
                </a:lnTo>
                <a:lnTo>
                  <a:pt x="1955" y="915"/>
                </a:lnTo>
                <a:lnTo>
                  <a:pt x="1934" y="896"/>
                </a:lnTo>
                <a:lnTo>
                  <a:pt x="1915" y="873"/>
                </a:lnTo>
                <a:lnTo>
                  <a:pt x="1901" y="849"/>
                </a:lnTo>
                <a:lnTo>
                  <a:pt x="1891" y="822"/>
                </a:lnTo>
                <a:lnTo>
                  <a:pt x="1885" y="795"/>
                </a:lnTo>
                <a:lnTo>
                  <a:pt x="1882" y="765"/>
                </a:lnTo>
                <a:lnTo>
                  <a:pt x="1882" y="189"/>
                </a:lnTo>
                <a:lnTo>
                  <a:pt x="1880" y="169"/>
                </a:lnTo>
                <a:lnTo>
                  <a:pt x="1871" y="150"/>
                </a:lnTo>
                <a:lnTo>
                  <a:pt x="1859" y="134"/>
                </a:lnTo>
                <a:lnTo>
                  <a:pt x="1844" y="123"/>
                </a:lnTo>
                <a:lnTo>
                  <a:pt x="1825" y="115"/>
                </a:lnTo>
                <a:lnTo>
                  <a:pt x="1805" y="112"/>
                </a:lnTo>
                <a:lnTo>
                  <a:pt x="1285" y="112"/>
                </a:lnTo>
                <a:close/>
                <a:moveTo>
                  <a:pt x="1285" y="0"/>
                </a:moveTo>
                <a:lnTo>
                  <a:pt x="1805" y="0"/>
                </a:lnTo>
                <a:lnTo>
                  <a:pt x="1839" y="3"/>
                </a:lnTo>
                <a:lnTo>
                  <a:pt x="1871" y="12"/>
                </a:lnTo>
                <a:lnTo>
                  <a:pt x="1900" y="26"/>
                </a:lnTo>
                <a:lnTo>
                  <a:pt x="1926" y="45"/>
                </a:lnTo>
                <a:lnTo>
                  <a:pt x="1950" y="67"/>
                </a:lnTo>
                <a:lnTo>
                  <a:pt x="1968" y="93"/>
                </a:lnTo>
                <a:lnTo>
                  <a:pt x="1983" y="123"/>
                </a:lnTo>
                <a:lnTo>
                  <a:pt x="1991" y="155"/>
                </a:lnTo>
                <a:lnTo>
                  <a:pt x="1994" y="189"/>
                </a:lnTo>
                <a:lnTo>
                  <a:pt x="1994" y="765"/>
                </a:lnTo>
                <a:lnTo>
                  <a:pt x="1997" y="786"/>
                </a:lnTo>
                <a:lnTo>
                  <a:pt x="2005" y="804"/>
                </a:lnTo>
                <a:lnTo>
                  <a:pt x="2017" y="820"/>
                </a:lnTo>
                <a:lnTo>
                  <a:pt x="2034" y="833"/>
                </a:lnTo>
                <a:lnTo>
                  <a:pt x="2054" y="840"/>
                </a:lnTo>
                <a:lnTo>
                  <a:pt x="2073" y="842"/>
                </a:lnTo>
                <a:lnTo>
                  <a:pt x="2094" y="839"/>
                </a:lnTo>
                <a:lnTo>
                  <a:pt x="2112" y="830"/>
                </a:lnTo>
                <a:lnTo>
                  <a:pt x="2524" y="566"/>
                </a:lnTo>
                <a:lnTo>
                  <a:pt x="2551" y="552"/>
                </a:lnTo>
                <a:lnTo>
                  <a:pt x="2579" y="541"/>
                </a:lnTo>
                <a:lnTo>
                  <a:pt x="2609" y="536"/>
                </a:lnTo>
                <a:lnTo>
                  <a:pt x="2639" y="535"/>
                </a:lnTo>
                <a:lnTo>
                  <a:pt x="2668" y="540"/>
                </a:lnTo>
                <a:lnTo>
                  <a:pt x="2697" y="549"/>
                </a:lnTo>
                <a:lnTo>
                  <a:pt x="2723" y="562"/>
                </a:lnTo>
                <a:lnTo>
                  <a:pt x="2748" y="579"/>
                </a:lnTo>
                <a:lnTo>
                  <a:pt x="2769" y="599"/>
                </a:lnTo>
                <a:lnTo>
                  <a:pt x="2787" y="624"/>
                </a:lnTo>
                <a:lnTo>
                  <a:pt x="3062" y="1063"/>
                </a:lnTo>
                <a:lnTo>
                  <a:pt x="3076" y="1089"/>
                </a:lnTo>
                <a:lnTo>
                  <a:pt x="3086" y="1118"/>
                </a:lnTo>
                <a:lnTo>
                  <a:pt x="3091" y="1147"/>
                </a:lnTo>
                <a:lnTo>
                  <a:pt x="3091" y="1176"/>
                </a:lnTo>
                <a:lnTo>
                  <a:pt x="3087" y="1204"/>
                </a:lnTo>
                <a:lnTo>
                  <a:pt x="3077" y="1233"/>
                </a:lnTo>
                <a:lnTo>
                  <a:pt x="3065" y="1258"/>
                </a:lnTo>
                <a:lnTo>
                  <a:pt x="3048" y="1283"/>
                </a:lnTo>
                <a:lnTo>
                  <a:pt x="3027" y="1304"/>
                </a:lnTo>
                <a:lnTo>
                  <a:pt x="3002" y="1322"/>
                </a:lnTo>
                <a:lnTo>
                  <a:pt x="2486" y="1645"/>
                </a:lnTo>
                <a:lnTo>
                  <a:pt x="2470" y="1658"/>
                </a:lnTo>
                <a:lnTo>
                  <a:pt x="2459" y="1674"/>
                </a:lnTo>
                <a:lnTo>
                  <a:pt x="2452" y="1691"/>
                </a:lnTo>
                <a:lnTo>
                  <a:pt x="2450" y="1710"/>
                </a:lnTo>
                <a:lnTo>
                  <a:pt x="2452" y="1730"/>
                </a:lnTo>
                <a:lnTo>
                  <a:pt x="2459" y="1748"/>
                </a:lnTo>
                <a:lnTo>
                  <a:pt x="2470" y="1763"/>
                </a:lnTo>
                <a:lnTo>
                  <a:pt x="2486" y="1775"/>
                </a:lnTo>
                <a:lnTo>
                  <a:pt x="3002" y="2098"/>
                </a:lnTo>
                <a:lnTo>
                  <a:pt x="3027" y="2117"/>
                </a:lnTo>
                <a:lnTo>
                  <a:pt x="3048" y="2138"/>
                </a:lnTo>
                <a:lnTo>
                  <a:pt x="3065" y="2162"/>
                </a:lnTo>
                <a:lnTo>
                  <a:pt x="3077" y="2189"/>
                </a:lnTo>
                <a:lnTo>
                  <a:pt x="3087" y="2216"/>
                </a:lnTo>
                <a:lnTo>
                  <a:pt x="3091" y="2245"/>
                </a:lnTo>
                <a:lnTo>
                  <a:pt x="3091" y="2274"/>
                </a:lnTo>
                <a:lnTo>
                  <a:pt x="3086" y="2303"/>
                </a:lnTo>
                <a:lnTo>
                  <a:pt x="3076" y="2331"/>
                </a:lnTo>
                <a:lnTo>
                  <a:pt x="3062" y="2359"/>
                </a:lnTo>
                <a:lnTo>
                  <a:pt x="2788" y="2796"/>
                </a:lnTo>
                <a:lnTo>
                  <a:pt x="2769" y="2820"/>
                </a:lnTo>
                <a:lnTo>
                  <a:pt x="2748" y="2841"/>
                </a:lnTo>
                <a:lnTo>
                  <a:pt x="2724" y="2859"/>
                </a:lnTo>
                <a:lnTo>
                  <a:pt x="2697" y="2872"/>
                </a:lnTo>
                <a:lnTo>
                  <a:pt x="2668" y="2880"/>
                </a:lnTo>
                <a:lnTo>
                  <a:pt x="2638" y="2884"/>
                </a:lnTo>
                <a:lnTo>
                  <a:pt x="2608" y="2884"/>
                </a:lnTo>
                <a:lnTo>
                  <a:pt x="2579" y="2878"/>
                </a:lnTo>
                <a:lnTo>
                  <a:pt x="2551" y="2869"/>
                </a:lnTo>
                <a:lnTo>
                  <a:pt x="2524" y="2855"/>
                </a:lnTo>
                <a:lnTo>
                  <a:pt x="2112" y="2588"/>
                </a:lnTo>
                <a:lnTo>
                  <a:pt x="2094" y="2579"/>
                </a:lnTo>
                <a:lnTo>
                  <a:pt x="2073" y="2576"/>
                </a:lnTo>
                <a:lnTo>
                  <a:pt x="2054" y="2578"/>
                </a:lnTo>
                <a:lnTo>
                  <a:pt x="2035" y="2585"/>
                </a:lnTo>
                <a:lnTo>
                  <a:pt x="2017" y="2597"/>
                </a:lnTo>
                <a:lnTo>
                  <a:pt x="2005" y="2612"/>
                </a:lnTo>
                <a:lnTo>
                  <a:pt x="1997" y="2632"/>
                </a:lnTo>
                <a:lnTo>
                  <a:pt x="1994" y="2652"/>
                </a:lnTo>
                <a:lnTo>
                  <a:pt x="1994" y="3059"/>
                </a:lnTo>
                <a:lnTo>
                  <a:pt x="1991" y="3093"/>
                </a:lnTo>
                <a:lnTo>
                  <a:pt x="1983" y="3126"/>
                </a:lnTo>
                <a:lnTo>
                  <a:pt x="1968" y="3154"/>
                </a:lnTo>
                <a:lnTo>
                  <a:pt x="1950" y="3181"/>
                </a:lnTo>
                <a:lnTo>
                  <a:pt x="1926" y="3204"/>
                </a:lnTo>
                <a:lnTo>
                  <a:pt x="1900" y="3222"/>
                </a:lnTo>
                <a:lnTo>
                  <a:pt x="1871" y="3237"/>
                </a:lnTo>
                <a:lnTo>
                  <a:pt x="1839" y="3245"/>
                </a:lnTo>
                <a:lnTo>
                  <a:pt x="1805" y="3248"/>
                </a:lnTo>
                <a:lnTo>
                  <a:pt x="1285" y="3248"/>
                </a:lnTo>
                <a:lnTo>
                  <a:pt x="1251" y="3245"/>
                </a:lnTo>
                <a:lnTo>
                  <a:pt x="1219" y="3237"/>
                </a:lnTo>
                <a:lnTo>
                  <a:pt x="1190" y="3222"/>
                </a:lnTo>
                <a:lnTo>
                  <a:pt x="1163" y="3204"/>
                </a:lnTo>
                <a:lnTo>
                  <a:pt x="1141" y="3181"/>
                </a:lnTo>
                <a:lnTo>
                  <a:pt x="1122" y="3154"/>
                </a:lnTo>
                <a:lnTo>
                  <a:pt x="1108" y="3126"/>
                </a:lnTo>
                <a:lnTo>
                  <a:pt x="1099" y="3093"/>
                </a:lnTo>
                <a:lnTo>
                  <a:pt x="1096" y="3059"/>
                </a:lnTo>
                <a:lnTo>
                  <a:pt x="1096" y="2653"/>
                </a:lnTo>
                <a:lnTo>
                  <a:pt x="1094" y="2632"/>
                </a:lnTo>
                <a:lnTo>
                  <a:pt x="1086" y="2613"/>
                </a:lnTo>
                <a:lnTo>
                  <a:pt x="1073" y="2598"/>
                </a:lnTo>
                <a:lnTo>
                  <a:pt x="1056" y="2585"/>
                </a:lnTo>
                <a:lnTo>
                  <a:pt x="1038" y="2578"/>
                </a:lnTo>
                <a:lnTo>
                  <a:pt x="1017" y="2576"/>
                </a:lnTo>
                <a:lnTo>
                  <a:pt x="997" y="2579"/>
                </a:lnTo>
                <a:lnTo>
                  <a:pt x="979" y="2588"/>
                </a:lnTo>
                <a:lnTo>
                  <a:pt x="564" y="2847"/>
                </a:lnTo>
                <a:lnTo>
                  <a:pt x="537" y="2861"/>
                </a:lnTo>
                <a:lnTo>
                  <a:pt x="509" y="2870"/>
                </a:lnTo>
                <a:lnTo>
                  <a:pt x="480" y="2875"/>
                </a:lnTo>
                <a:lnTo>
                  <a:pt x="451" y="2875"/>
                </a:lnTo>
                <a:lnTo>
                  <a:pt x="421" y="2870"/>
                </a:lnTo>
                <a:lnTo>
                  <a:pt x="394" y="2862"/>
                </a:lnTo>
                <a:lnTo>
                  <a:pt x="368" y="2849"/>
                </a:lnTo>
                <a:lnTo>
                  <a:pt x="344" y="2832"/>
                </a:lnTo>
                <a:lnTo>
                  <a:pt x="322" y="2811"/>
                </a:lnTo>
                <a:lnTo>
                  <a:pt x="304" y="2787"/>
                </a:lnTo>
                <a:lnTo>
                  <a:pt x="28" y="2348"/>
                </a:lnTo>
                <a:lnTo>
                  <a:pt x="13" y="2320"/>
                </a:lnTo>
                <a:lnTo>
                  <a:pt x="4" y="2292"/>
                </a:lnTo>
                <a:lnTo>
                  <a:pt x="0" y="2262"/>
                </a:lnTo>
                <a:lnTo>
                  <a:pt x="0" y="2234"/>
                </a:lnTo>
                <a:lnTo>
                  <a:pt x="4" y="2205"/>
                </a:lnTo>
                <a:lnTo>
                  <a:pt x="12" y="2177"/>
                </a:lnTo>
                <a:lnTo>
                  <a:pt x="26" y="2151"/>
                </a:lnTo>
                <a:lnTo>
                  <a:pt x="42" y="2127"/>
                </a:lnTo>
                <a:lnTo>
                  <a:pt x="63" y="2105"/>
                </a:lnTo>
                <a:lnTo>
                  <a:pt x="88" y="2087"/>
                </a:lnTo>
                <a:lnTo>
                  <a:pt x="587" y="1775"/>
                </a:lnTo>
                <a:lnTo>
                  <a:pt x="602" y="1763"/>
                </a:lnTo>
                <a:lnTo>
                  <a:pt x="613" y="1748"/>
                </a:lnTo>
                <a:lnTo>
                  <a:pt x="620" y="1730"/>
                </a:lnTo>
                <a:lnTo>
                  <a:pt x="622" y="1710"/>
                </a:lnTo>
                <a:lnTo>
                  <a:pt x="620" y="1691"/>
                </a:lnTo>
                <a:lnTo>
                  <a:pt x="613" y="1674"/>
                </a:lnTo>
                <a:lnTo>
                  <a:pt x="602" y="1658"/>
                </a:lnTo>
                <a:lnTo>
                  <a:pt x="587" y="1645"/>
                </a:lnTo>
                <a:lnTo>
                  <a:pt x="88" y="1334"/>
                </a:lnTo>
                <a:lnTo>
                  <a:pt x="63" y="1315"/>
                </a:lnTo>
                <a:lnTo>
                  <a:pt x="42" y="1294"/>
                </a:lnTo>
                <a:lnTo>
                  <a:pt x="26" y="1270"/>
                </a:lnTo>
                <a:lnTo>
                  <a:pt x="12" y="1244"/>
                </a:lnTo>
                <a:lnTo>
                  <a:pt x="4" y="1216"/>
                </a:lnTo>
                <a:lnTo>
                  <a:pt x="0" y="1188"/>
                </a:lnTo>
                <a:lnTo>
                  <a:pt x="0" y="1158"/>
                </a:lnTo>
                <a:lnTo>
                  <a:pt x="4" y="1129"/>
                </a:lnTo>
                <a:lnTo>
                  <a:pt x="13" y="1101"/>
                </a:lnTo>
                <a:lnTo>
                  <a:pt x="28" y="1074"/>
                </a:lnTo>
                <a:lnTo>
                  <a:pt x="304" y="634"/>
                </a:lnTo>
                <a:lnTo>
                  <a:pt x="322" y="610"/>
                </a:lnTo>
                <a:lnTo>
                  <a:pt x="344" y="589"/>
                </a:lnTo>
                <a:lnTo>
                  <a:pt x="368" y="572"/>
                </a:lnTo>
                <a:lnTo>
                  <a:pt x="394" y="559"/>
                </a:lnTo>
                <a:lnTo>
                  <a:pt x="421" y="551"/>
                </a:lnTo>
                <a:lnTo>
                  <a:pt x="451" y="547"/>
                </a:lnTo>
                <a:lnTo>
                  <a:pt x="480" y="547"/>
                </a:lnTo>
                <a:lnTo>
                  <a:pt x="509" y="551"/>
                </a:lnTo>
                <a:lnTo>
                  <a:pt x="537" y="561"/>
                </a:lnTo>
                <a:lnTo>
                  <a:pt x="564" y="574"/>
                </a:lnTo>
                <a:lnTo>
                  <a:pt x="979" y="834"/>
                </a:lnTo>
                <a:lnTo>
                  <a:pt x="998" y="842"/>
                </a:lnTo>
                <a:lnTo>
                  <a:pt x="1017" y="845"/>
                </a:lnTo>
                <a:lnTo>
                  <a:pt x="1038" y="843"/>
                </a:lnTo>
                <a:lnTo>
                  <a:pt x="1056" y="836"/>
                </a:lnTo>
                <a:lnTo>
                  <a:pt x="1073" y="823"/>
                </a:lnTo>
                <a:lnTo>
                  <a:pt x="1086" y="807"/>
                </a:lnTo>
                <a:lnTo>
                  <a:pt x="1094" y="789"/>
                </a:lnTo>
                <a:lnTo>
                  <a:pt x="1096" y="768"/>
                </a:lnTo>
                <a:lnTo>
                  <a:pt x="1096" y="189"/>
                </a:lnTo>
                <a:lnTo>
                  <a:pt x="1099" y="155"/>
                </a:lnTo>
                <a:lnTo>
                  <a:pt x="1108" y="123"/>
                </a:lnTo>
                <a:lnTo>
                  <a:pt x="1122" y="93"/>
                </a:lnTo>
                <a:lnTo>
                  <a:pt x="1141" y="67"/>
                </a:lnTo>
                <a:lnTo>
                  <a:pt x="1163" y="45"/>
                </a:lnTo>
                <a:lnTo>
                  <a:pt x="1190" y="26"/>
                </a:lnTo>
                <a:lnTo>
                  <a:pt x="1219" y="12"/>
                </a:lnTo>
                <a:lnTo>
                  <a:pt x="1251" y="3"/>
                </a:lnTo>
                <a:lnTo>
                  <a:pt x="128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l" rtl="0"/>
            <a:endParaRPr lang="ar-IQ" dirty="0"/>
          </a:p>
        </p:txBody>
      </p:sp>
      <p:sp>
        <p:nvSpPr>
          <p:cNvPr id="51" name="Rectangle 50"/>
          <p:cNvSpPr/>
          <p:nvPr/>
        </p:nvSpPr>
        <p:spPr>
          <a:xfrm>
            <a:off x="2912982" y="5604556"/>
            <a:ext cx="968535" cy="338554"/>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rtl="0"/>
            <a:r>
              <a:rPr lang="ar-DZ" sz="1600" dirty="0" smtClean="0">
                <a:latin typeface="Arial" panose="020B0604020202020204" pitchFamily="34" charset="0"/>
                <a:cs typeface="Arial" panose="020B0604020202020204" pitchFamily="34" charset="0"/>
              </a:rPr>
              <a:t>توزيع الربح</a:t>
            </a:r>
            <a:endParaRPr lang="ar-IQ" sz="1600" dirty="0">
              <a:latin typeface="Arial" panose="020B0604020202020204" pitchFamily="34" charset="0"/>
              <a:cs typeface="Arial" panose="020B0604020202020204" pitchFamily="34" charset="0"/>
            </a:endParaRPr>
          </a:p>
        </p:txBody>
      </p:sp>
      <p:sp>
        <p:nvSpPr>
          <p:cNvPr id="52" name="Rectangle 51"/>
          <p:cNvSpPr/>
          <p:nvPr/>
        </p:nvSpPr>
        <p:spPr>
          <a:xfrm>
            <a:off x="6486978" y="5527611"/>
            <a:ext cx="1428596"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rtl="0"/>
            <a:r>
              <a:rPr lang="ar-DZ" sz="1400" b="1" dirty="0" smtClean="0">
                <a:latin typeface="Arial" panose="020B0604020202020204" pitchFamily="34" charset="0"/>
                <a:cs typeface="Arial" panose="020B0604020202020204" pitchFamily="34" charset="0"/>
              </a:rPr>
              <a:t>شروط ومراعاة تحقق</a:t>
            </a:r>
          </a:p>
          <a:p>
            <a:pPr algn="ctr" rtl="0"/>
            <a:r>
              <a:rPr lang="ar-DZ" sz="1400" b="1" dirty="0" smtClean="0">
                <a:latin typeface="Arial" panose="020B0604020202020204" pitchFamily="34" charset="0"/>
                <a:cs typeface="Arial" panose="020B0604020202020204" pitchFamily="34" charset="0"/>
              </a:rPr>
              <a:t> الربح</a:t>
            </a:r>
            <a:endParaRPr lang="ar-IQ" sz="1400" b="1" dirty="0">
              <a:latin typeface="Arial" panose="020B0604020202020204" pitchFamily="34" charset="0"/>
              <a:cs typeface="Arial" panose="020B0604020202020204" pitchFamily="34" charset="0"/>
            </a:endParaRPr>
          </a:p>
        </p:txBody>
      </p:sp>
      <p:sp>
        <p:nvSpPr>
          <p:cNvPr id="53" name="Rectangle 52"/>
          <p:cNvSpPr/>
          <p:nvPr/>
        </p:nvSpPr>
        <p:spPr>
          <a:xfrm>
            <a:off x="10268823" y="3247749"/>
            <a:ext cx="1395254" cy="338554"/>
          </a:xfrm>
          <a:prstGeom prst="rect">
            <a:avLst/>
          </a:prstGeom>
        </p:spPr>
        <p:txBody>
          <a:bodyPr wrap="none">
            <a:spAutoFit/>
          </a:bodyPr>
          <a:lstStyle/>
          <a:p>
            <a:pPr rtl="0"/>
            <a:r>
              <a:rPr lang="en-US" sz="1600" dirty="0">
                <a:solidFill>
                  <a:schemeClr val="bg1"/>
                </a:solidFill>
              </a:rPr>
              <a:t>LOREM IPSUM</a:t>
            </a:r>
            <a:endParaRPr lang="ar-IQ" sz="1600" dirty="0">
              <a:solidFill>
                <a:schemeClr val="bg1"/>
              </a:solidFill>
            </a:endParaRPr>
          </a:p>
        </p:txBody>
      </p:sp>
      <p:sp>
        <p:nvSpPr>
          <p:cNvPr id="56" name="Rectangle 55"/>
          <p:cNvSpPr/>
          <p:nvPr/>
        </p:nvSpPr>
        <p:spPr>
          <a:xfrm>
            <a:off x="307521" y="5568822"/>
            <a:ext cx="2076451"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DZ" sz="1400" b="1" dirty="0">
                <a:latin typeface="Arial" panose="020B0604020202020204" pitchFamily="34" charset="0"/>
                <a:cs typeface="Arial" panose="020B0604020202020204" pitchFamily="34" charset="0"/>
              </a:rPr>
              <a:t>أحكام أخرى لحسابات الاستثمار</a:t>
            </a:r>
            <a:r>
              <a:rPr lang="ar-DZ" sz="1400" b="1" dirty="0" smtClean="0">
                <a:latin typeface="Arial" panose="020B0604020202020204" pitchFamily="34" charset="0"/>
                <a:cs typeface="Arial" panose="020B0604020202020204" pitchFamily="34" charset="0"/>
              </a:rPr>
              <a:t> </a:t>
            </a:r>
            <a:br>
              <a:rPr lang="ar-DZ" sz="1400" b="1" dirty="0" smtClean="0">
                <a:latin typeface="Arial" panose="020B0604020202020204" pitchFamily="34" charset="0"/>
                <a:cs typeface="Arial" panose="020B0604020202020204" pitchFamily="34" charset="0"/>
              </a:rPr>
            </a:br>
            <a:r>
              <a:rPr lang="ar-DZ" sz="1400" b="1" dirty="0" smtClean="0">
                <a:latin typeface="Arial" panose="020B0604020202020204" pitchFamily="34" charset="0"/>
                <a:cs typeface="Arial" panose="020B0604020202020204" pitchFamily="34" charset="0"/>
              </a:rPr>
              <a:t>وتاريخ إصدار المعيار</a:t>
            </a:r>
            <a:endParaRPr lang="ar-IQ" sz="1400" b="1" dirty="0">
              <a:latin typeface="Arial" panose="020B0604020202020204" pitchFamily="34" charset="0"/>
              <a:cs typeface="Arial" panose="020B0604020202020204" pitchFamily="34" charset="0"/>
            </a:endParaRPr>
          </a:p>
        </p:txBody>
      </p:sp>
      <p:sp>
        <p:nvSpPr>
          <p:cNvPr id="58" name="Rectangle 57"/>
          <p:cNvSpPr/>
          <p:nvPr/>
        </p:nvSpPr>
        <p:spPr>
          <a:xfrm>
            <a:off x="4836490" y="5635333"/>
            <a:ext cx="1040670" cy="30777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rtl="0"/>
            <a:r>
              <a:rPr lang="ar-DZ" sz="1400" b="1" dirty="0" smtClean="0">
                <a:solidFill>
                  <a:schemeClr val="tx1"/>
                </a:solidFill>
                <a:latin typeface="Arial" panose="020B0604020202020204" pitchFamily="34" charset="0"/>
                <a:cs typeface="Arial" panose="020B0604020202020204" pitchFamily="34" charset="0"/>
              </a:rPr>
              <a:t>استحقاق الربح</a:t>
            </a:r>
            <a:endParaRPr lang="ar-IQ" sz="1400" b="1" dirty="0">
              <a:solidFill>
                <a:schemeClr val="tx1"/>
              </a:solidFill>
              <a:latin typeface="Arial" panose="020B0604020202020204" pitchFamily="34" charset="0"/>
              <a:cs typeface="Arial" panose="020B0604020202020204" pitchFamily="34" charset="0"/>
            </a:endParaRPr>
          </a:p>
        </p:txBody>
      </p:sp>
      <p:sp>
        <p:nvSpPr>
          <p:cNvPr id="62" name="Rectangle 61"/>
          <p:cNvSpPr/>
          <p:nvPr/>
        </p:nvSpPr>
        <p:spPr>
          <a:xfrm>
            <a:off x="8042479" y="5636992"/>
            <a:ext cx="2127168" cy="30777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DZ" sz="1400" b="1" dirty="0">
                <a:latin typeface="Arial" panose="020B0604020202020204" pitchFamily="34" charset="0"/>
                <a:cs typeface="Arial" panose="020B0604020202020204" pitchFamily="34" charset="0"/>
              </a:rPr>
              <a:t>المساواة في فرص الاستثمار</a:t>
            </a:r>
            <a:r>
              <a:rPr lang="ar-DZ" sz="1400" b="1" dirty="0" smtClean="0">
                <a:latin typeface="Arial" panose="020B0604020202020204" pitchFamily="34" charset="0"/>
                <a:cs typeface="Arial" panose="020B0604020202020204" pitchFamily="34" charset="0"/>
              </a:rPr>
              <a:t> </a:t>
            </a:r>
            <a:endParaRPr lang="ar-DZ" sz="1400" b="1" dirty="0">
              <a:latin typeface="Arial" panose="020B0604020202020204" pitchFamily="34" charset="0"/>
              <a:cs typeface="Arial" panose="020B0604020202020204" pitchFamily="34" charset="0"/>
            </a:endParaRPr>
          </a:p>
        </p:txBody>
      </p:sp>
      <p:sp>
        <p:nvSpPr>
          <p:cNvPr id="5" name="ZoneTexte 4"/>
          <p:cNvSpPr txBox="1"/>
          <p:nvPr/>
        </p:nvSpPr>
        <p:spPr>
          <a:xfrm>
            <a:off x="10325738" y="2207050"/>
            <a:ext cx="1422883" cy="1569660"/>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endParaRPr lang="ar-DZ" sz="1200" b="1" dirty="0" smtClean="0">
              <a:latin typeface="Arial" panose="020B0604020202020204" pitchFamily="34" charset="0"/>
              <a:cs typeface="Arial" panose="020B0604020202020204" pitchFamily="34" charset="0"/>
            </a:endParaRPr>
          </a:p>
          <a:p>
            <a:pPr algn="ctr"/>
            <a:r>
              <a:rPr lang="ar-DZ" sz="1200" b="1" dirty="0" smtClean="0">
                <a:latin typeface="Arial" panose="020B0604020202020204" pitchFamily="34" charset="0"/>
                <a:cs typeface="Arial" panose="020B0604020202020204" pitchFamily="34" charset="0"/>
              </a:rPr>
              <a:t>هي </a:t>
            </a:r>
            <a:r>
              <a:rPr lang="ar-DZ" sz="1200" b="1" dirty="0">
                <a:latin typeface="Arial" panose="020B0604020202020204" pitchFamily="34" charset="0"/>
                <a:cs typeface="Arial" panose="020B0604020202020204" pitchFamily="34" charset="0"/>
              </a:rPr>
              <a:t>المبالغ التي تتلقاها المؤسســة من المســتثمرين على أساس</a:t>
            </a:r>
            <a:br>
              <a:rPr lang="ar-DZ" sz="1200" b="1" dirty="0">
                <a:latin typeface="Arial" panose="020B0604020202020204" pitchFamily="34" charset="0"/>
                <a:cs typeface="Arial" panose="020B0604020202020204" pitchFamily="34" charset="0"/>
              </a:rPr>
            </a:br>
            <a:r>
              <a:rPr lang="ar-DZ" sz="1200" b="1" dirty="0">
                <a:latin typeface="Arial" panose="020B0604020202020204" pitchFamily="34" charset="0"/>
                <a:cs typeface="Arial" panose="020B0604020202020204" pitchFamily="34" charset="0"/>
              </a:rPr>
              <a:t>المضاربة </a:t>
            </a:r>
            <a:r>
              <a:rPr lang="ar-DZ" sz="1200" b="1" dirty="0" smtClean="0">
                <a:latin typeface="Arial" panose="020B0604020202020204" pitchFamily="34" charset="0"/>
                <a:cs typeface="Arial" panose="020B0604020202020204" pitchFamily="34" charset="0"/>
              </a:rPr>
              <a:t>المشــتركة</a:t>
            </a:r>
          </a:p>
          <a:p>
            <a:pPr algn="ctr"/>
            <a:r>
              <a:rPr lang="ar-DZ" sz="1200" b="1" u="sng" dirty="0" smtClean="0">
                <a:latin typeface="Arial" panose="020B0604020202020204" pitchFamily="34" charset="0"/>
                <a:cs typeface="Arial" panose="020B0604020202020204" pitchFamily="34" charset="0"/>
              </a:rPr>
              <a:t>أنواعها:</a:t>
            </a:r>
          </a:p>
          <a:p>
            <a:pPr algn="ctr"/>
            <a:r>
              <a:rPr lang="ar-DZ" sz="1200" b="1" dirty="0" smtClean="0">
                <a:latin typeface="Arial" panose="020B0604020202020204" pitchFamily="34" charset="0"/>
                <a:cs typeface="Arial" panose="020B0604020202020204" pitchFamily="34" charset="0"/>
              </a:rPr>
              <a:t>مطلقة ومقيدة </a:t>
            </a:r>
            <a:r>
              <a:rPr lang="ar-DZ" sz="1200" dirty="0" smtClean="0">
                <a:latin typeface="Arial" panose="020B0604020202020204" pitchFamily="34" charset="0"/>
                <a:cs typeface="Arial" panose="020B0604020202020204" pitchFamily="34" charset="0"/>
              </a:rPr>
              <a:t/>
            </a:r>
            <a:br>
              <a:rPr lang="ar-DZ" sz="1200" dirty="0" smtClean="0">
                <a:latin typeface="Arial" panose="020B0604020202020204" pitchFamily="34" charset="0"/>
                <a:cs typeface="Arial" panose="020B0604020202020204" pitchFamily="34" charset="0"/>
              </a:rPr>
            </a:br>
            <a:endParaRPr lang="fr-FR" sz="1200" b="1" dirty="0">
              <a:latin typeface="Arial" panose="020B0604020202020204" pitchFamily="34" charset="0"/>
              <a:cs typeface="Arial" panose="020B0604020202020204" pitchFamily="34" charset="0"/>
            </a:endParaRPr>
          </a:p>
        </p:txBody>
      </p:sp>
      <p:sp>
        <p:nvSpPr>
          <p:cNvPr id="6" name="ZoneTexte 5"/>
          <p:cNvSpPr txBox="1"/>
          <p:nvPr/>
        </p:nvSpPr>
        <p:spPr>
          <a:xfrm>
            <a:off x="10391504" y="5551041"/>
            <a:ext cx="1465978"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ar-DZ" sz="1200" b="1" dirty="0" smtClean="0">
                <a:latin typeface="Arial" panose="020B0604020202020204" pitchFamily="34" charset="0"/>
                <a:cs typeface="Arial" panose="020B0604020202020204" pitchFamily="34" charset="0"/>
              </a:rPr>
              <a:t>تعريف حسابات الاستثمار</a:t>
            </a:r>
          </a:p>
          <a:p>
            <a:pPr algn="ctr"/>
            <a:r>
              <a:rPr lang="ar-DZ" sz="1200" b="1" dirty="0" smtClean="0">
                <a:latin typeface="Arial" panose="020B0604020202020204" pitchFamily="34" charset="0"/>
                <a:cs typeface="Arial" panose="020B0604020202020204" pitchFamily="34" charset="0"/>
              </a:rPr>
              <a:t>وأنواعها </a:t>
            </a:r>
            <a:endParaRPr lang="fr-FR" sz="1200" b="1" dirty="0">
              <a:latin typeface="Arial" panose="020B0604020202020204" pitchFamily="34" charset="0"/>
              <a:cs typeface="Arial" panose="020B0604020202020204" pitchFamily="34" charset="0"/>
            </a:endParaRPr>
          </a:p>
        </p:txBody>
      </p:sp>
      <p:sp>
        <p:nvSpPr>
          <p:cNvPr id="7" name="ZoneTexte 6"/>
          <p:cNvSpPr txBox="1"/>
          <p:nvPr/>
        </p:nvSpPr>
        <p:spPr>
          <a:xfrm>
            <a:off x="8127025" y="2256689"/>
            <a:ext cx="2042622" cy="2308324"/>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rtl="1"/>
            <a:r>
              <a:rPr lang="ar-DZ" sz="1200" b="1" dirty="0" smtClean="0">
                <a:latin typeface="Arial" panose="020B0604020202020204" pitchFamily="34" charset="0"/>
                <a:cs typeface="Arial" panose="020B0604020202020204" pitchFamily="34" charset="0"/>
              </a:rPr>
              <a:t>الأصل </a:t>
            </a:r>
            <a:r>
              <a:rPr lang="ar-DZ" sz="1200" b="1" dirty="0">
                <a:latin typeface="Arial" panose="020B0604020202020204" pitchFamily="34" charset="0"/>
                <a:cs typeface="Arial" panose="020B0604020202020204" pitchFamily="34" charset="0"/>
              </a:rPr>
              <a:t>المســاواة في فرص </a:t>
            </a:r>
            <a:r>
              <a:rPr lang="ar-DZ" sz="1200" b="1" dirty="0" smtClean="0">
                <a:latin typeface="Arial" panose="020B0604020202020204" pitchFamily="34" charset="0"/>
                <a:cs typeface="Arial" panose="020B0604020202020204" pitchFamily="34" charset="0"/>
              </a:rPr>
              <a:t>الاســتثمار </a:t>
            </a:r>
            <a:r>
              <a:rPr lang="ar-DZ" sz="1200" b="1" dirty="0">
                <a:latin typeface="Arial" panose="020B0604020202020204" pitchFamily="34" charset="0"/>
                <a:cs typeface="Arial" panose="020B0604020202020204" pitchFamily="34" charset="0"/>
              </a:rPr>
              <a:t>بين أموال </a:t>
            </a:r>
            <a:r>
              <a:rPr lang="ar-DZ" sz="1200" b="1" dirty="0" smtClean="0">
                <a:latin typeface="Arial" panose="020B0604020202020204" pitchFamily="34" charset="0"/>
                <a:cs typeface="Arial" panose="020B0604020202020204" pitchFamily="34" charset="0"/>
              </a:rPr>
              <a:t>المساهمين وأموال أصحاب الحسابات الاستثمارية في المضاربة المشتركة، وفي </a:t>
            </a:r>
            <a:r>
              <a:rPr lang="ar-DZ" sz="1200" b="1" dirty="0">
                <a:latin typeface="Arial" panose="020B0604020202020204" pitchFamily="34" charset="0"/>
                <a:cs typeface="Arial" panose="020B0604020202020204" pitchFamily="34" charset="0"/>
              </a:rPr>
              <a:t>حال اتباع غير ذلك يجب على المؤسسة الإفصاح عن ذلك</a:t>
            </a:r>
            <a:br>
              <a:rPr lang="ar-DZ" sz="1200" b="1" dirty="0">
                <a:latin typeface="Arial" panose="020B0604020202020204" pitchFamily="34" charset="0"/>
                <a:cs typeface="Arial" panose="020B0604020202020204" pitchFamily="34" charset="0"/>
              </a:rPr>
            </a:br>
            <a:r>
              <a:rPr lang="ar-DZ" sz="1200" b="1" dirty="0">
                <a:latin typeface="Arial" panose="020B0604020202020204" pitchFamily="34" charset="0"/>
                <a:cs typeface="Arial" panose="020B0604020202020204" pitchFamily="34" charset="0"/>
              </a:rPr>
              <a:t>قبل التصرف، مع مراعاة القيود النظامية المتعلقة بذلك </a:t>
            </a:r>
            <a:r>
              <a:rPr lang="ar-DZ" sz="1200" b="1" dirty="0" smtClean="0">
                <a:latin typeface="Arial" panose="020B0604020202020204" pitchFamily="34" charset="0"/>
                <a:cs typeface="Arial" panose="020B0604020202020204" pitchFamily="34" charset="0"/>
              </a:rPr>
              <a:t>وشروط الحسابات</a:t>
            </a:r>
          </a:p>
          <a:p>
            <a:pPr algn="just" rtl="1"/>
            <a:r>
              <a:rPr lang="ar-DZ" sz="1200" b="1" dirty="0" smtClean="0">
                <a:latin typeface="Arial" panose="020B0604020202020204" pitchFamily="34" charset="0"/>
                <a:cs typeface="Arial" panose="020B0604020202020204" pitchFamily="34" charset="0"/>
              </a:rPr>
              <a:t/>
            </a:r>
            <a:br>
              <a:rPr lang="ar-DZ" sz="1200" b="1" dirty="0" smtClean="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 -الفرق بين حسابات الاستثمار والحساب الجاري وحكمه (أوجه عديدة للاختلاف)</a:t>
            </a:r>
            <a:endParaRPr lang="fr-FR" sz="1200" b="1" dirty="0">
              <a:latin typeface="Arial" panose="020B0604020202020204" pitchFamily="34" charset="0"/>
              <a:cs typeface="Arial" panose="020B0604020202020204" pitchFamily="34" charset="0"/>
            </a:endParaRPr>
          </a:p>
        </p:txBody>
      </p:sp>
      <p:sp>
        <p:nvSpPr>
          <p:cNvPr id="8" name="ZoneTexte 7"/>
          <p:cNvSpPr txBox="1"/>
          <p:nvPr/>
        </p:nvSpPr>
        <p:spPr>
          <a:xfrm>
            <a:off x="6544588" y="2263304"/>
            <a:ext cx="1412524" cy="2154436"/>
          </a:xfrm>
          <a:prstGeom prst="rect">
            <a:avLst/>
          </a:prstGeom>
          <a:solidFill>
            <a:schemeClr val="accent1">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r" rtl="1"/>
            <a:r>
              <a:rPr lang="ar-DZ" sz="1200" b="1" dirty="0">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       </a:t>
            </a:r>
            <a:r>
              <a:rPr lang="ar-DZ" sz="1200" b="1" u="sng" dirty="0" smtClean="0">
                <a:latin typeface="Arial" panose="020B0604020202020204" pitchFamily="34" charset="0"/>
                <a:cs typeface="Arial" panose="020B0604020202020204" pitchFamily="34" charset="0"/>
              </a:rPr>
              <a:t>الشروط</a:t>
            </a:r>
            <a:r>
              <a:rPr lang="ar-DZ" sz="1200" b="1" dirty="0" smtClean="0">
                <a:latin typeface="Arial" panose="020B0604020202020204" pitchFamily="34" charset="0"/>
                <a:cs typeface="Arial" panose="020B0604020202020204" pitchFamily="34" charset="0"/>
              </a:rPr>
              <a:t>:</a:t>
            </a:r>
          </a:p>
          <a:p>
            <a:pPr algn="ctr" rtl="1"/>
            <a:r>
              <a:rPr lang="ar-DZ" sz="1400" b="1" dirty="0" smtClean="0">
                <a:latin typeface="Arial" panose="020B0604020202020204" pitchFamily="34" charset="0"/>
                <a:cs typeface="Arial" panose="020B0604020202020204" pitchFamily="34" charset="0"/>
              </a:rPr>
              <a:t>-</a:t>
            </a:r>
            <a:r>
              <a:rPr lang="ar-DZ" sz="1200" b="1" dirty="0" smtClean="0">
                <a:latin typeface="Arial" panose="020B0604020202020204" pitchFamily="34" charset="0"/>
                <a:cs typeface="Arial" panose="020B0604020202020204" pitchFamily="34" charset="0"/>
              </a:rPr>
              <a:t>سلامة </a:t>
            </a:r>
            <a:r>
              <a:rPr lang="ar-DZ" sz="1200" b="1" dirty="0">
                <a:latin typeface="Arial" panose="020B0604020202020204" pitchFamily="34" charset="0"/>
                <a:cs typeface="Arial" panose="020B0604020202020204" pitchFamily="34" charset="0"/>
              </a:rPr>
              <a:t>رأس </a:t>
            </a:r>
            <a:r>
              <a:rPr lang="ar-DZ" sz="1200" b="1" dirty="0" smtClean="0">
                <a:latin typeface="Arial" panose="020B0604020202020204" pitchFamily="34" charset="0"/>
                <a:cs typeface="Arial" panose="020B0604020202020204" pitchFamily="34" charset="0"/>
              </a:rPr>
              <a:t>المال,</a:t>
            </a:r>
          </a:p>
          <a:p>
            <a:pPr algn="ctr" rtl="1"/>
            <a:r>
              <a:rPr lang="ar-DZ" sz="1200" dirty="0" smtClean="0">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التنضيض الحقيقي أو </a:t>
            </a:r>
            <a:r>
              <a:rPr lang="ar-DZ" sz="1200" b="1" dirty="0" smtClean="0">
                <a:latin typeface="Arial" panose="020B0604020202020204" pitchFamily="34" charset="0"/>
                <a:cs typeface="Arial" panose="020B0604020202020204" pitchFamily="34" charset="0"/>
              </a:rPr>
              <a:t>الحكمي,</a:t>
            </a:r>
          </a:p>
          <a:p>
            <a:pPr algn="ctr" rtl="1"/>
            <a:r>
              <a:rPr lang="ar-DZ" sz="1200" b="1" u="sng" dirty="0" smtClean="0">
                <a:latin typeface="Arial" panose="020B0604020202020204" pitchFamily="34" charset="0"/>
                <a:cs typeface="Arial" panose="020B0604020202020204" pitchFamily="34" charset="0"/>
              </a:rPr>
              <a:t>يراعى</a:t>
            </a:r>
            <a:r>
              <a:rPr lang="ar-DZ" sz="1200" b="1" dirty="0" smtClean="0">
                <a:latin typeface="Arial" panose="020B0604020202020204" pitchFamily="34" charset="0"/>
                <a:cs typeface="Arial" panose="020B0604020202020204" pitchFamily="34" charset="0"/>
              </a:rPr>
              <a:t>:</a:t>
            </a:r>
          </a:p>
          <a:p>
            <a:pPr algn="ctr" rtl="1"/>
            <a:r>
              <a:rPr lang="ar-DZ" sz="1200" b="1" dirty="0" smtClean="0">
                <a:latin typeface="Arial" panose="020B0604020202020204" pitchFamily="34" charset="0"/>
                <a:cs typeface="Arial" panose="020B0604020202020204" pitchFamily="34" charset="0"/>
              </a:rPr>
              <a:t>-جبر خسارة العمليات من أرباح العمليات الأخرى لا من أرباح فترة أخرى,</a:t>
            </a:r>
          </a:p>
          <a:p>
            <a:pPr algn="ctr" rtl="1"/>
            <a:r>
              <a:rPr lang="ar-DZ" sz="1200" b="1" dirty="0" smtClean="0">
                <a:latin typeface="Arial" panose="020B0604020202020204" pitchFamily="34" charset="0"/>
                <a:cs typeface="Arial" panose="020B0604020202020204" pitchFamily="34" charset="0"/>
              </a:rPr>
              <a:t>-توزيع ربح العمليات الممتدة على كامل المدة,</a:t>
            </a:r>
            <a:endParaRPr lang="fr-FR" sz="1400" b="1" dirty="0">
              <a:latin typeface="Arial" panose="020B0604020202020204" pitchFamily="34" charset="0"/>
              <a:cs typeface="Arial" panose="020B0604020202020204" pitchFamily="34" charset="0"/>
            </a:endParaRPr>
          </a:p>
        </p:txBody>
      </p:sp>
      <p:sp>
        <p:nvSpPr>
          <p:cNvPr id="9" name="ZoneTexte 8"/>
          <p:cNvSpPr txBox="1"/>
          <p:nvPr/>
        </p:nvSpPr>
        <p:spPr>
          <a:xfrm>
            <a:off x="4300152" y="2241321"/>
            <a:ext cx="2113347" cy="3046988"/>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ar-DZ" sz="1200" b="1" dirty="0" smtClean="0">
                <a:latin typeface="Arial" panose="020B0604020202020204" pitchFamily="34" charset="0"/>
                <a:cs typeface="Arial" panose="020B0604020202020204" pitchFamily="34" charset="0"/>
              </a:rPr>
              <a:t>-اشتراط العلم بنسبته عند إبرام العقد, (بنص أو عرف),</a:t>
            </a:r>
          </a:p>
          <a:p>
            <a:pPr algn="r"/>
            <a:r>
              <a:rPr lang="ar-DZ" sz="1200" b="1" dirty="0" smtClean="0">
                <a:latin typeface="Arial" panose="020B0604020202020204" pitchFamily="34" charset="0"/>
                <a:cs typeface="Arial" panose="020B0604020202020204" pitchFamily="34" charset="0"/>
              </a:rPr>
              <a:t>-جواز تفاوت النسب وتوحيدها ,</a:t>
            </a:r>
          </a:p>
          <a:p>
            <a:pPr algn="r"/>
            <a:r>
              <a:rPr lang="ar-DZ" sz="1200" b="1" dirty="0" smtClean="0">
                <a:latin typeface="Arial" panose="020B0604020202020204" pitchFamily="34" charset="0"/>
                <a:cs typeface="Arial" panose="020B0604020202020204" pitchFamily="34" charset="0"/>
              </a:rPr>
              <a:t>-اشتراط مبلغ مقطوع مفسد للمضاربة,</a:t>
            </a:r>
          </a:p>
          <a:p>
            <a:pPr algn="r"/>
            <a:r>
              <a:rPr lang="ar-DZ" sz="1200" b="1" dirty="0" smtClean="0">
                <a:latin typeface="Arial" panose="020B0604020202020204" pitchFamily="34" charset="0"/>
                <a:cs typeface="Arial" panose="020B0604020202020204" pitchFamily="34" charset="0"/>
              </a:rPr>
              <a:t>-عدم جواز توزيع الربح على أساس اختصاص أحدهما بربح فترة أو بعض الأعيان أو صفقة, إلا إذا اتفقا على اختصاص أحدهما إذا زادت الأرباح عن نسبة معينة أو عن مؤشر معين,</a:t>
            </a:r>
          </a:p>
          <a:p>
            <a:pPr algn="r"/>
            <a:r>
              <a:rPr lang="ar-DZ" sz="1200" b="1" dirty="0" smtClean="0">
                <a:latin typeface="Arial" panose="020B0604020202020204" pitchFamily="34" charset="0"/>
                <a:cs typeface="Arial" panose="020B0604020202020204" pitchFamily="34" charset="0"/>
              </a:rPr>
              <a:t>-جواز ثباتها وتغيرها بالفترات,</a:t>
            </a:r>
          </a:p>
          <a:p>
            <a:pPr algn="r"/>
            <a:r>
              <a:rPr lang="ar-DZ" sz="1200" b="1" dirty="0" smtClean="0">
                <a:latin typeface="Arial" panose="020B0604020202020204" pitchFamily="34" charset="0"/>
                <a:cs typeface="Arial" panose="020B0604020202020204" pitchFamily="34" charset="0"/>
              </a:rPr>
              <a:t>-جواز الاتفاق على تخصيص جزء من الأرباح إلى طرف ثالث,</a:t>
            </a:r>
          </a:p>
          <a:p>
            <a:pPr algn="r"/>
            <a:r>
              <a:rPr lang="ar-DZ" sz="1200" b="1" dirty="0" smtClean="0">
                <a:latin typeface="Arial" panose="020B0604020202020204" pitchFamily="34" charset="0"/>
                <a:cs typeface="Arial" panose="020B0604020202020204" pitchFamily="34" charset="0"/>
              </a:rPr>
              <a:t>-جواز التخارج في المضاربة ,</a:t>
            </a:r>
          </a:p>
          <a:p>
            <a:pPr algn="r"/>
            <a:r>
              <a:rPr lang="ar-DZ" sz="1200" b="1" dirty="0" smtClean="0">
                <a:latin typeface="Arial" panose="020B0604020202020204" pitchFamily="34" charset="0"/>
                <a:cs typeface="Arial" panose="020B0604020202020204" pitchFamily="34" charset="0"/>
              </a:rPr>
              <a:t>-استثمار المبالغ المحتجزة لغرض السيولة (جائز، العائد يضم لوعاء الاستثمار), </a:t>
            </a:r>
          </a:p>
        </p:txBody>
      </p:sp>
      <p:sp>
        <p:nvSpPr>
          <p:cNvPr id="10" name="ZoneTexte 9"/>
          <p:cNvSpPr txBox="1"/>
          <p:nvPr/>
        </p:nvSpPr>
        <p:spPr>
          <a:xfrm>
            <a:off x="2480526" y="2256689"/>
            <a:ext cx="1740455" cy="2123658"/>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r"/>
            <a:r>
              <a:rPr lang="ar-DZ" sz="1200" b="1" dirty="0" smtClean="0">
                <a:latin typeface="Arial" panose="020B0604020202020204" pitchFamily="34" charset="0"/>
                <a:cs typeface="Arial" panose="020B0604020202020204" pitchFamily="34" charset="0"/>
              </a:rPr>
              <a:t>-تطبيق حساب النمر,</a:t>
            </a:r>
          </a:p>
          <a:p>
            <a:pPr algn="r"/>
            <a:r>
              <a:rPr lang="ar-DZ" sz="1200" b="1" dirty="0" smtClean="0">
                <a:latin typeface="Arial" panose="020B0604020202020204" pitchFamily="34" charset="0"/>
                <a:cs typeface="Arial" panose="020B0604020202020204" pitchFamily="34" charset="0"/>
              </a:rPr>
              <a:t>-جواز وضع معدل </a:t>
            </a:r>
            <a:r>
              <a:rPr lang="ar-DZ" sz="1200" b="1" dirty="0" err="1" smtClean="0">
                <a:latin typeface="Arial" panose="020B0604020202020204" pitchFamily="34" charset="0"/>
                <a:cs typeface="Arial" panose="020B0604020202020204" pitchFamily="34" charset="0"/>
              </a:rPr>
              <a:t>متوفع</a:t>
            </a:r>
            <a:r>
              <a:rPr lang="ar-DZ" sz="1200" b="1" dirty="0" smtClean="0">
                <a:latin typeface="Arial" panose="020B0604020202020204" pitchFamily="34" charset="0"/>
                <a:cs typeface="Arial" panose="020B0604020202020204" pitchFamily="34" charset="0"/>
              </a:rPr>
              <a:t> للربح, جواز توزيع مبالغ تحت الحساب، النص على المبارأة والتبرع بما يبقى بعد التصفية,</a:t>
            </a:r>
          </a:p>
          <a:p>
            <a:pPr algn="r"/>
            <a:r>
              <a:rPr lang="ar-DZ" sz="1200" b="1" dirty="0" smtClean="0">
                <a:latin typeface="Arial" panose="020B0604020202020204" pitchFamily="34" charset="0"/>
                <a:cs typeface="Arial" panose="020B0604020202020204" pitchFamily="34" charset="0"/>
              </a:rPr>
              <a:t>-توزيع الربح بعد التنضيض يكون وفق شروط المضاربة,</a:t>
            </a:r>
          </a:p>
          <a:p>
            <a:pPr algn="r"/>
            <a:r>
              <a:rPr lang="ar-DZ" sz="1200" b="1" dirty="0" smtClean="0">
                <a:latin typeface="Arial" panose="020B0604020202020204" pitchFamily="34" charset="0"/>
                <a:cs typeface="Arial" panose="020B0604020202020204" pitchFamily="34" charset="0"/>
              </a:rPr>
              <a:t>-الإفصاح في حال تنازل المساهمين بصفتهم مضاربا عن حصة من أرباحهم لأصحاب الحسابات الاستثمارية,</a:t>
            </a:r>
          </a:p>
        </p:txBody>
      </p:sp>
      <p:sp>
        <p:nvSpPr>
          <p:cNvPr id="11" name="ZoneTexte 10"/>
          <p:cNvSpPr txBox="1"/>
          <p:nvPr/>
        </p:nvSpPr>
        <p:spPr>
          <a:xfrm>
            <a:off x="445127" y="2263304"/>
            <a:ext cx="1912722" cy="1600438"/>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rtl="1"/>
            <a:r>
              <a:rPr lang="ar-DZ" dirty="0" smtClean="0">
                <a:latin typeface="Arial" panose="020B0604020202020204" pitchFamily="34" charset="0"/>
                <a:cs typeface="Arial" panose="020B0604020202020204" pitchFamily="34" charset="0"/>
              </a:rPr>
              <a:t>-</a:t>
            </a:r>
            <a:r>
              <a:rPr lang="ar-DZ" sz="1600" dirty="0">
                <a:latin typeface="Arial" panose="020B0604020202020204" pitchFamily="34" charset="0"/>
                <a:cs typeface="Arial" panose="020B0604020202020204" pitchFamily="34" charset="0"/>
              </a:rPr>
              <a:t>ما لم ينص عليه في هذا المعيار ينظر في المعيار الشرعي رقم </a:t>
            </a:r>
            <a:r>
              <a:rPr lang="ar-DZ" sz="1600" dirty="0" smtClean="0">
                <a:latin typeface="Arial" panose="020B0604020202020204" pitchFamily="34" charset="0"/>
                <a:cs typeface="Arial" panose="020B0604020202020204" pitchFamily="34" charset="0"/>
              </a:rPr>
              <a:t>(13) بشأن</a:t>
            </a:r>
            <a:r>
              <a:rPr lang="ar-DZ" sz="1600" dirty="0">
                <a:latin typeface="Arial" panose="020B0604020202020204" pitchFamily="34" charset="0"/>
                <a:cs typeface="Arial" panose="020B0604020202020204" pitchFamily="34" charset="0"/>
              </a:rPr>
              <a:t/>
            </a:r>
            <a:br>
              <a:rPr lang="ar-DZ" sz="1600" dirty="0">
                <a:latin typeface="Arial" panose="020B0604020202020204" pitchFamily="34" charset="0"/>
                <a:cs typeface="Arial" panose="020B0604020202020204" pitchFamily="34" charset="0"/>
              </a:rPr>
            </a:br>
            <a:r>
              <a:rPr lang="ar-DZ" sz="1600" dirty="0">
                <a:latin typeface="Arial" panose="020B0604020202020204" pitchFamily="34" charset="0"/>
                <a:cs typeface="Arial" panose="020B0604020202020204" pitchFamily="34" charset="0"/>
              </a:rPr>
              <a:t>المضاربة</a:t>
            </a:r>
            <a:r>
              <a:rPr lang="ar-DZ" sz="1600" dirty="0" smtClean="0">
                <a:latin typeface="Arial" panose="020B0604020202020204" pitchFamily="34" charset="0"/>
                <a:cs typeface="Arial" panose="020B0604020202020204" pitchFamily="34" charset="0"/>
              </a:rPr>
              <a:t> </a:t>
            </a:r>
            <a:br>
              <a:rPr lang="ar-DZ" sz="1600" dirty="0" smtClean="0">
                <a:latin typeface="Arial" panose="020B0604020202020204" pitchFamily="34" charset="0"/>
                <a:cs typeface="Arial" panose="020B0604020202020204" pitchFamily="34" charset="0"/>
              </a:rPr>
            </a:br>
            <a:r>
              <a:rPr lang="ar-DZ" sz="1600" dirty="0" smtClean="0">
                <a:latin typeface="Arial" panose="020B0604020202020204" pitchFamily="34" charset="0"/>
                <a:cs typeface="Arial" panose="020B0604020202020204" pitchFamily="34" charset="0"/>
              </a:rPr>
              <a:t>-صدر هذا المعيار بتاريخ 19 جويلية 2009,</a:t>
            </a:r>
            <a:endParaRPr lang="fr-F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8359688"/>
      </p:ext>
    </p:extLst>
  </p:cSld>
  <p:clrMapOvr>
    <a:masterClrMapping/>
  </p:clrMapOvr>
  <mc:AlternateContent xmlns:mc="http://schemas.openxmlformats.org/markup-compatibility/2006" xmlns:p14="http://schemas.microsoft.com/office/powerpoint/2010/main">
    <mc:Choice Requires="p14">
      <p:transition p14:dur="0" advTm="216627"/>
    </mc:Choice>
    <mc:Fallback xmlns="">
      <p:transition advTm="21662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6">
            <a:extLst>
              <a:ext uri="{FF2B5EF4-FFF2-40B4-BE49-F238E27FC236}">
                <a16:creationId xmlns="" xmlns:a16="http://schemas.microsoft.com/office/drawing/2014/main" id="{7C065AEC-5BAA-45ED-B6A4-E374EC1ED42A}"/>
              </a:ext>
            </a:extLst>
          </p:cNvPr>
          <p:cNvSpPr/>
          <p:nvPr/>
        </p:nvSpPr>
        <p:spPr>
          <a:xfrm rot="5400000">
            <a:off x="6187766" y="4107943"/>
            <a:ext cx="1897329" cy="219122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0802"/>
                </a:lnTo>
                <a:lnTo>
                  <a:pt x="21600" y="21600"/>
                </a:lnTo>
                <a:lnTo>
                  <a:pt x="21600" y="0"/>
                </a:lnTo>
                <a:close/>
              </a:path>
            </a:pathLst>
          </a:custGeom>
          <a:solidFill>
            <a:schemeClr val="accent3"/>
          </a:solidFill>
          <a:ln w="12700" cap="flat">
            <a:noFill/>
            <a:miter lim="400000"/>
          </a:ln>
          <a:effectLst/>
        </p:spPr>
        <p:txBody>
          <a:bodyPr wrap="square" lIns="0" tIns="0" rIns="0" bIns="0" numCol="1" anchor="t">
            <a:noAutofit/>
          </a:bodyPr>
          <a:lstStyle/>
          <a:p>
            <a:pPr lvl="0" algn="r" rtl="1"/>
            <a:endParaRPr dirty="0"/>
          </a:p>
        </p:txBody>
      </p:sp>
      <p:sp>
        <p:nvSpPr>
          <p:cNvPr id="6" name="Shape 8">
            <a:extLst>
              <a:ext uri="{FF2B5EF4-FFF2-40B4-BE49-F238E27FC236}">
                <a16:creationId xmlns="" xmlns:a16="http://schemas.microsoft.com/office/drawing/2014/main" id="{0D1ED3B3-3E6E-4C90-899B-2223EFBD9EFE}"/>
              </a:ext>
            </a:extLst>
          </p:cNvPr>
          <p:cNvSpPr/>
          <p:nvPr/>
        </p:nvSpPr>
        <p:spPr>
          <a:xfrm rot="5400000">
            <a:off x="3996541" y="4100242"/>
            <a:ext cx="1897329" cy="219122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10798"/>
                </a:lnTo>
                <a:lnTo>
                  <a:pt x="21600" y="0"/>
                </a:lnTo>
                <a:lnTo>
                  <a:pt x="21600" y="21600"/>
                </a:lnTo>
                <a:close/>
              </a:path>
            </a:pathLst>
          </a:custGeom>
          <a:solidFill>
            <a:schemeClr val="accent4"/>
          </a:solidFill>
          <a:ln w="12700" cap="flat">
            <a:noFill/>
            <a:miter lim="400000"/>
          </a:ln>
          <a:effectLst/>
        </p:spPr>
        <p:txBody>
          <a:bodyPr wrap="square" lIns="0" tIns="0" rIns="0" bIns="0" numCol="1" anchor="t">
            <a:noAutofit/>
          </a:bodyPr>
          <a:lstStyle/>
          <a:p>
            <a:pPr lvl="0" algn="r" rtl="1"/>
            <a:endParaRPr dirty="0"/>
          </a:p>
        </p:txBody>
      </p:sp>
      <p:sp>
        <p:nvSpPr>
          <p:cNvPr id="8" name="Shape 6">
            <a:extLst>
              <a:ext uri="{FF2B5EF4-FFF2-40B4-BE49-F238E27FC236}">
                <a16:creationId xmlns="" xmlns:a16="http://schemas.microsoft.com/office/drawing/2014/main" id="{57FBC238-C508-4572-8939-E5DE7F5FFA85}"/>
              </a:ext>
            </a:extLst>
          </p:cNvPr>
          <p:cNvSpPr/>
          <p:nvPr/>
        </p:nvSpPr>
        <p:spPr>
          <a:xfrm rot="16200000">
            <a:off x="3996542" y="2192914"/>
            <a:ext cx="1897329" cy="219122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10802"/>
                </a:lnTo>
                <a:lnTo>
                  <a:pt x="21600" y="21600"/>
                </a:lnTo>
                <a:lnTo>
                  <a:pt x="21600" y="0"/>
                </a:lnTo>
                <a:close/>
              </a:path>
            </a:pathLst>
          </a:custGeom>
          <a:solidFill>
            <a:schemeClr val="accent2"/>
          </a:solidFill>
          <a:ln w="12700" cap="flat">
            <a:noFill/>
            <a:miter lim="400000"/>
          </a:ln>
          <a:effectLst/>
        </p:spPr>
        <p:txBody>
          <a:bodyPr wrap="square" lIns="0" tIns="0" rIns="0" bIns="0" numCol="1" anchor="t">
            <a:noAutofit/>
          </a:bodyPr>
          <a:lstStyle/>
          <a:p>
            <a:pPr lvl="0" algn="r" rtl="1"/>
            <a:endParaRPr dirty="0"/>
          </a:p>
        </p:txBody>
      </p:sp>
      <p:sp>
        <p:nvSpPr>
          <p:cNvPr id="10" name="Shape 8">
            <a:extLst>
              <a:ext uri="{FF2B5EF4-FFF2-40B4-BE49-F238E27FC236}">
                <a16:creationId xmlns="" xmlns:a16="http://schemas.microsoft.com/office/drawing/2014/main" id="{8A50A8AD-3137-4772-848F-45C663CEE14F}"/>
              </a:ext>
            </a:extLst>
          </p:cNvPr>
          <p:cNvSpPr/>
          <p:nvPr/>
        </p:nvSpPr>
        <p:spPr>
          <a:xfrm rot="16200000">
            <a:off x="6187766" y="2192915"/>
            <a:ext cx="1897329" cy="219122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10798"/>
                </a:lnTo>
                <a:lnTo>
                  <a:pt x="21600" y="0"/>
                </a:lnTo>
                <a:lnTo>
                  <a:pt x="21600" y="21600"/>
                </a:lnTo>
                <a:close/>
              </a:path>
            </a:pathLst>
          </a:custGeom>
          <a:solidFill>
            <a:schemeClr val="accent1"/>
          </a:solidFill>
          <a:ln w="12700" cap="flat">
            <a:noFill/>
            <a:miter lim="400000"/>
          </a:ln>
          <a:effectLst/>
        </p:spPr>
        <p:txBody>
          <a:bodyPr wrap="square" lIns="0" tIns="0" rIns="0" bIns="0" numCol="1" anchor="t">
            <a:noAutofit/>
          </a:bodyPr>
          <a:lstStyle/>
          <a:p>
            <a:pPr lvl="0" algn="r" rtl="1"/>
            <a:endParaRPr dirty="0"/>
          </a:p>
        </p:txBody>
      </p:sp>
      <p:sp>
        <p:nvSpPr>
          <p:cNvPr id="20" name="TextBox 19">
            <a:extLst>
              <a:ext uri="{FF2B5EF4-FFF2-40B4-BE49-F238E27FC236}">
                <a16:creationId xmlns="" xmlns:a16="http://schemas.microsoft.com/office/drawing/2014/main" id="{48ABA5AD-10AB-4883-86FB-21B00A6C9D90}"/>
              </a:ext>
            </a:extLst>
          </p:cNvPr>
          <p:cNvSpPr txBox="1"/>
          <p:nvPr/>
        </p:nvSpPr>
        <p:spPr>
          <a:xfrm>
            <a:off x="8275089" y="2654591"/>
            <a:ext cx="2386371" cy="904863"/>
          </a:xfrm>
          <a:prstGeom prst="rect">
            <a:avLst/>
          </a:prstGeom>
          <a:noFill/>
        </p:spPr>
        <p:txBody>
          <a:bodyPr wrap="square" rtlCol="0">
            <a:spAutoFit/>
          </a:bodyPr>
          <a:lstStyle/>
          <a:p>
            <a:pPr algn="justLow" rtl="1">
              <a:lnSpc>
                <a:spcPct val="110000"/>
              </a:lnSpc>
            </a:pPr>
            <a:r>
              <a:rPr lang="ar-DZ" sz="1200" dirty="0" smtClean="0"/>
              <a:t>-</a:t>
            </a:r>
            <a:r>
              <a:rPr lang="ar-DZ" sz="1200" b="1" dirty="0" smtClean="0">
                <a:latin typeface="Arial" panose="020B0604020202020204" pitchFamily="34" charset="0"/>
                <a:cs typeface="Arial" panose="020B0604020202020204" pitchFamily="34" charset="0"/>
              </a:rPr>
              <a:t>الإيجاب </a:t>
            </a:r>
            <a:r>
              <a:rPr lang="ar-DZ" sz="1200" b="1" dirty="0">
                <a:latin typeface="Arial" panose="020B0604020202020204" pitchFamily="34" charset="0"/>
                <a:cs typeface="Arial" panose="020B0604020202020204" pitchFamily="34" charset="0"/>
              </a:rPr>
              <a:t>والقبول صراحة أو بدلالة معتبرة.</a:t>
            </a:r>
            <a:br>
              <a:rPr lang="ar-DZ" sz="1200" b="1" dirty="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-أن يكونٌ</a:t>
            </a:r>
            <a:r>
              <a:rPr lang="fr-FR" sz="1200" b="1" dirty="0" smtClean="0">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كل </a:t>
            </a:r>
            <a:r>
              <a:rPr lang="ar-DZ" sz="1200" b="1" dirty="0">
                <a:latin typeface="Arial" panose="020B0604020202020204" pitchFamily="34" charset="0"/>
                <a:cs typeface="Arial" panose="020B0604020202020204" pitchFamily="34" charset="0"/>
              </a:rPr>
              <a:t>من العاقدين كامل </a:t>
            </a:r>
            <a:r>
              <a:rPr lang="ar-DZ" sz="1200" b="1" dirty="0" smtClean="0">
                <a:latin typeface="Arial" panose="020B0604020202020204" pitchFamily="34" charset="0"/>
                <a:cs typeface="Arial" panose="020B0604020202020204" pitchFamily="34" charset="0"/>
              </a:rPr>
              <a:t>الأهلية.</a:t>
            </a:r>
          </a:p>
          <a:p>
            <a:pPr algn="justLow" rtl="1">
              <a:lnSpc>
                <a:spcPct val="110000"/>
              </a:lnSpc>
            </a:pPr>
            <a:r>
              <a:rPr lang="ar-DZ" sz="1200" b="1" dirty="0">
                <a:latin typeface="Arial" panose="020B0604020202020204" pitchFamily="34" charset="0"/>
                <a:cs typeface="Arial" panose="020B0604020202020204" pitchFamily="34" charset="0"/>
              </a:rPr>
              <a:t>-</a:t>
            </a:r>
            <a:r>
              <a:rPr lang="ar-DZ" sz="1200" b="1" dirty="0" smtClean="0">
                <a:latin typeface="Arial" panose="020B0604020202020204" pitchFamily="34" charset="0"/>
                <a:cs typeface="Arial" panose="020B0604020202020204" pitchFamily="34" charset="0"/>
              </a:rPr>
              <a:t>أن </a:t>
            </a:r>
            <a:r>
              <a:rPr lang="ar-DZ" sz="1200" b="1" dirty="0">
                <a:latin typeface="Arial" panose="020B0604020202020204" pitchFamily="34" charset="0"/>
                <a:cs typeface="Arial" panose="020B0604020202020204" pitchFamily="34" charset="0"/>
              </a:rPr>
              <a:t>يكون الشــجر </a:t>
            </a:r>
            <a:r>
              <a:rPr lang="ar-DZ" sz="1200" b="1" dirty="0" smtClean="0">
                <a:latin typeface="Arial" panose="020B0604020202020204" pitchFamily="34" charset="0"/>
                <a:cs typeface="Arial" panose="020B0604020202020204" pitchFamily="34" charset="0"/>
              </a:rPr>
              <a:t>مُعينا ومن </a:t>
            </a:r>
            <a:r>
              <a:rPr lang="ar-DZ" sz="1200" b="1" dirty="0">
                <a:latin typeface="Arial" panose="020B0604020202020204" pitchFamily="34" charset="0"/>
                <a:cs typeface="Arial" panose="020B0604020202020204" pitchFamily="34" charset="0"/>
              </a:rPr>
              <a:t>شــأنه حصول الناتج ويحتاج إلى </a:t>
            </a:r>
            <a:r>
              <a:rPr lang="ar-DZ" sz="1200" b="1" dirty="0" smtClean="0">
                <a:latin typeface="Arial" panose="020B0604020202020204" pitchFamily="34" charset="0"/>
                <a:cs typeface="Arial" panose="020B0604020202020204" pitchFamily="34" charset="0"/>
              </a:rPr>
              <a:t>ســقيا ورعاية</a:t>
            </a:r>
            <a:r>
              <a:rPr lang="ar-DZ" sz="1200" b="1" dirty="0">
                <a:latin typeface="Arial" panose="020B0604020202020204" pitchFamily="34" charset="0"/>
                <a:cs typeface="Arial" panose="020B0604020202020204" pitchFamily="34" charset="0"/>
              </a:rPr>
              <a:t>.</a:t>
            </a:r>
            <a:r>
              <a:rPr lang="ar-DZ" sz="1200" b="1" dirty="0" smtClean="0">
                <a:latin typeface="Arial" panose="020B0604020202020204" pitchFamily="34" charset="0"/>
                <a:cs typeface="Arial" panose="020B0604020202020204" pitchFamily="34" charset="0"/>
              </a:rPr>
              <a:t> </a:t>
            </a:r>
            <a:endParaRPr lang="ar-EG" sz="1200" b="1" dirty="0">
              <a:solidFill>
                <a:schemeClr val="tx2">
                  <a:lumMod val="50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 xmlns:a16="http://schemas.microsoft.com/office/drawing/2014/main" id="{38240F9F-C96E-4FF7-8C6F-1FF9361DABFF}"/>
              </a:ext>
            </a:extLst>
          </p:cNvPr>
          <p:cNvSpPr txBox="1"/>
          <p:nvPr/>
        </p:nvSpPr>
        <p:spPr>
          <a:xfrm>
            <a:off x="8292588" y="4489392"/>
            <a:ext cx="2516925" cy="1920526"/>
          </a:xfrm>
          <a:prstGeom prst="rect">
            <a:avLst/>
          </a:prstGeom>
          <a:noFill/>
        </p:spPr>
        <p:txBody>
          <a:bodyPr wrap="square" rtlCol="0">
            <a:spAutoFit/>
          </a:bodyPr>
          <a:lstStyle/>
          <a:p>
            <a:pPr algn="justLow" rtl="1">
              <a:lnSpc>
                <a:spcPct val="110000"/>
              </a:lnSpc>
            </a:pPr>
            <a:r>
              <a:rPr lang="ar-DZ" sz="1200" b="1" dirty="0" smtClean="0">
                <a:latin typeface="Arial" panose="020B0604020202020204" pitchFamily="34" charset="0"/>
                <a:cs typeface="Arial" panose="020B0604020202020204" pitchFamily="34" charset="0"/>
              </a:rPr>
              <a:t>-أن </a:t>
            </a:r>
            <a:r>
              <a:rPr lang="ar-DZ" sz="1200" b="1" dirty="0">
                <a:latin typeface="Arial" panose="020B0604020202020204" pitchFamily="34" charset="0"/>
                <a:cs typeface="Arial" panose="020B0604020202020204" pitchFamily="34" charset="0"/>
              </a:rPr>
              <a:t>يحدد في العقد لكل واحد من المتعاقدين نســبة شائعة معلومة من</a:t>
            </a:r>
            <a:br>
              <a:rPr lang="ar-DZ" sz="1200" b="1" dirty="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الناتج.</a:t>
            </a:r>
          </a:p>
          <a:p>
            <a:pPr algn="justLow" rtl="1">
              <a:lnSpc>
                <a:spcPct val="110000"/>
              </a:lnSpc>
            </a:pPr>
            <a:r>
              <a:rPr lang="ar-DZ" sz="1200" b="1" dirty="0">
                <a:latin typeface="Arial" panose="020B0604020202020204" pitchFamily="34" charset="0"/>
                <a:cs typeface="Arial" panose="020B0604020202020204" pitchFamily="34" charset="0"/>
              </a:rPr>
              <a:t>-</a:t>
            </a:r>
            <a:r>
              <a:rPr lang="ar-DZ" sz="1200" b="1" dirty="0" smtClean="0">
                <a:latin typeface="Arial" panose="020B0604020202020204" pitchFamily="34" charset="0"/>
                <a:cs typeface="Arial" panose="020B0604020202020204" pitchFamily="34" charset="0"/>
              </a:rPr>
              <a:t>أن </a:t>
            </a:r>
            <a:r>
              <a:rPr lang="ar-DZ" sz="1200" b="1" dirty="0">
                <a:latin typeface="Arial" panose="020B0604020202020204" pitchFamily="34" charset="0"/>
                <a:cs typeface="Arial" panose="020B0604020202020204" pitchFamily="34" charset="0"/>
              </a:rPr>
              <a:t>يكــون العمل </a:t>
            </a:r>
            <a:r>
              <a:rPr lang="ar-DZ" sz="1200" b="1" dirty="0" smtClean="0">
                <a:latin typeface="Arial" panose="020B0604020202020204" pitchFamily="34" charset="0"/>
                <a:cs typeface="Arial" panose="020B0604020202020204" pitchFamily="34" charset="0"/>
              </a:rPr>
              <a:t>مقتصــرا </a:t>
            </a:r>
            <a:r>
              <a:rPr lang="ar-DZ" sz="1200" b="1" dirty="0">
                <a:latin typeface="Arial" panose="020B0604020202020204" pitchFamily="34" charset="0"/>
                <a:cs typeface="Arial" panose="020B0604020202020204" pitchFamily="34" charset="0"/>
              </a:rPr>
              <a:t>على ما ينفع الثمر والشــجر. وليس لمالك</a:t>
            </a:r>
            <a:br>
              <a:rPr lang="ar-DZ" sz="1200" b="1" dirty="0">
                <a:latin typeface="Arial" panose="020B0604020202020204" pitchFamily="34" charset="0"/>
                <a:cs typeface="Arial" panose="020B0604020202020204" pitchFamily="34" charset="0"/>
              </a:rPr>
            </a:br>
            <a:r>
              <a:rPr lang="ar-DZ" sz="1200" b="1" dirty="0">
                <a:latin typeface="Arial" panose="020B0604020202020204" pitchFamily="34" charset="0"/>
                <a:cs typeface="Arial" panose="020B0604020202020204" pitchFamily="34" charset="0"/>
              </a:rPr>
              <a:t>الشجر مطالبة المساقي بغير ذلك.</a:t>
            </a:r>
            <a:br>
              <a:rPr lang="ar-DZ" sz="1200" b="1" dirty="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-أن </a:t>
            </a:r>
            <a:r>
              <a:rPr lang="ar-DZ" sz="1200" b="1" dirty="0">
                <a:latin typeface="Arial" panose="020B0604020202020204" pitchFamily="34" charset="0"/>
                <a:cs typeface="Arial" panose="020B0604020202020204" pitchFamily="34" charset="0"/>
              </a:rPr>
              <a:t>تكون المســاقاة إلى حصول الناتج أو إلى مدة معلومة يحصل فيها</a:t>
            </a:r>
            <a:br>
              <a:rPr lang="ar-DZ" sz="1200" b="1" dirty="0">
                <a:latin typeface="Arial" panose="020B0604020202020204" pitchFamily="34" charset="0"/>
                <a:cs typeface="Arial" panose="020B0604020202020204" pitchFamily="34" charset="0"/>
              </a:rPr>
            </a:br>
            <a:r>
              <a:rPr lang="ar-DZ" sz="1200" b="1" dirty="0">
                <a:latin typeface="Arial" panose="020B0604020202020204" pitchFamily="34" charset="0"/>
                <a:cs typeface="Arial" panose="020B0604020202020204" pitchFamily="34" charset="0"/>
              </a:rPr>
              <a:t>الناتج ً </a:t>
            </a:r>
            <a:r>
              <a:rPr lang="ar-DZ" sz="1200" b="1" dirty="0" smtClean="0">
                <a:latin typeface="Arial" panose="020B0604020202020204" pitchFamily="34" charset="0"/>
                <a:cs typeface="Arial" panose="020B0604020202020204" pitchFamily="34" charset="0"/>
              </a:rPr>
              <a:t>غالبا</a:t>
            </a:r>
            <a:r>
              <a:rPr lang="ar-DZ" sz="1200" b="1" dirty="0">
                <a:latin typeface="Arial" panose="020B0604020202020204" pitchFamily="34" charset="0"/>
                <a:cs typeface="Arial" panose="020B0604020202020204" pitchFamily="34" charset="0"/>
              </a:rPr>
              <a:t>,</a:t>
            </a:r>
            <a:endParaRPr lang="ar-EG" sz="1200" b="1" dirty="0">
              <a:solidFill>
                <a:schemeClr val="tx2">
                  <a:lumMod val="50000"/>
                </a:schemeClr>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 xmlns:a16="http://schemas.microsoft.com/office/drawing/2014/main" id="{F679E180-F0AA-41B9-9479-40BCA096B100}"/>
              </a:ext>
            </a:extLst>
          </p:cNvPr>
          <p:cNvSpPr txBox="1"/>
          <p:nvPr/>
        </p:nvSpPr>
        <p:spPr>
          <a:xfrm>
            <a:off x="8865492" y="2258060"/>
            <a:ext cx="1023184" cy="307777"/>
          </a:xfrm>
          <a:prstGeom prst="rect">
            <a:avLst/>
          </a:prstGeom>
          <a:noFill/>
        </p:spPr>
        <p:txBody>
          <a:bodyPr wrap="square" rtlCol="0">
            <a:spAutoFit/>
          </a:bodyPr>
          <a:lstStyle/>
          <a:p>
            <a:pPr algn="r" rtl="1"/>
            <a:r>
              <a:rPr lang="ar-DZ" sz="1400" b="1" dirty="0">
                <a:latin typeface="Arial" panose="020B0604020202020204" pitchFamily="34" charset="0"/>
                <a:cs typeface="Arial" panose="020B0604020202020204" pitchFamily="34" charset="0"/>
              </a:rPr>
              <a:t>أركان المساقاة</a:t>
            </a:r>
            <a:r>
              <a:rPr lang="ar-DZ" sz="1400" b="1" dirty="0" smtClean="0">
                <a:latin typeface="Arial" panose="020B0604020202020204" pitchFamily="34" charset="0"/>
                <a:cs typeface="Arial" panose="020B0604020202020204" pitchFamily="34" charset="0"/>
              </a:rPr>
              <a:t> </a:t>
            </a:r>
            <a:endParaRPr lang="en-US" sz="1400" b="1" dirty="0">
              <a:solidFill>
                <a:srgbClr val="7030A0"/>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 xmlns:a16="http://schemas.microsoft.com/office/drawing/2014/main" id="{1A874E12-D931-4B95-BE7A-D1C0B6C6E031}"/>
              </a:ext>
            </a:extLst>
          </p:cNvPr>
          <p:cNvSpPr txBox="1"/>
          <p:nvPr/>
        </p:nvSpPr>
        <p:spPr>
          <a:xfrm>
            <a:off x="8789292" y="4169779"/>
            <a:ext cx="1523173" cy="307777"/>
          </a:xfrm>
          <a:prstGeom prst="rect">
            <a:avLst/>
          </a:prstGeom>
          <a:noFill/>
        </p:spPr>
        <p:txBody>
          <a:bodyPr wrap="none" rtlCol="0">
            <a:spAutoFit/>
          </a:bodyPr>
          <a:lstStyle/>
          <a:p>
            <a:pPr algn="r" rtl="1"/>
            <a:r>
              <a:rPr lang="ar-DZ" sz="1400" b="1" dirty="0">
                <a:latin typeface="Arial" panose="020B0604020202020204" pitchFamily="34" charset="0"/>
                <a:cs typeface="Arial" panose="020B0604020202020204" pitchFamily="34" charset="0"/>
              </a:rPr>
              <a:t>شروط صحة المساقاة:</a:t>
            </a:r>
            <a:r>
              <a:rPr lang="ar-DZ" sz="1400" b="1" dirty="0" smtClean="0">
                <a:latin typeface="Arial" panose="020B0604020202020204" pitchFamily="34" charset="0"/>
                <a:cs typeface="Arial" panose="020B0604020202020204" pitchFamily="34" charset="0"/>
              </a:rPr>
              <a:t> </a:t>
            </a:r>
            <a:endParaRPr lang="en-US" sz="1400" b="1" dirty="0">
              <a:solidFill>
                <a:srgbClr val="FF9933"/>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 xmlns:a16="http://schemas.microsoft.com/office/drawing/2014/main" id="{3B53AA01-1AFA-4034-8B68-203C3AF3198B}"/>
              </a:ext>
            </a:extLst>
          </p:cNvPr>
          <p:cNvSpPr txBox="1"/>
          <p:nvPr/>
        </p:nvSpPr>
        <p:spPr>
          <a:xfrm>
            <a:off x="108857" y="2531015"/>
            <a:ext cx="3847044" cy="1920526"/>
          </a:xfrm>
          <a:prstGeom prst="rect">
            <a:avLst/>
          </a:prstGeom>
          <a:noFill/>
        </p:spPr>
        <p:txBody>
          <a:bodyPr wrap="square" rtlCol="0">
            <a:spAutoFit/>
          </a:bodyPr>
          <a:lstStyle/>
          <a:p>
            <a:pPr marL="171450" indent="-171450" algn="justLow" rtl="1">
              <a:lnSpc>
                <a:spcPct val="110000"/>
              </a:lnSpc>
              <a:buFontTx/>
              <a:buChar char="-"/>
            </a:pPr>
            <a:r>
              <a:rPr lang="ar-DZ" sz="1200" b="1" u="sng" dirty="0" smtClean="0">
                <a:solidFill>
                  <a:schemeClr val="tx2">
                    <a:lumMod val="50000"/>
                  </a:schemeClr>
                </a:solidFill>
                <a:latin typeface="Arial" panose="020B0604020202020204" pitchFamily="34" charset="0"/>
                <a:cs typeface="Arial" panose="020B0604020202020204" pitchFamily="34" charset="0"/>
              </a:rPr>
              <a:t>واجبات المساقي</a:t>
            </a:r>
            <a:r>
              <a:rPr lang="ar-DZ" sz="1200" b="1" dirty="0" smtClean="0">
                <a:solidFill>
                  <a:schemeClr val="tx2">
                    <a:lumMod val="50000"/>
                  </a:schemeClr>
                </a:solidFill>
                <a:latin typeface="Arial" panose="020B0604020202020204" pitchFamily="34" charset="0"/>
                <a:cs typeface="Arial" panose="020B0604020202020204" pitchFamily="34" charset="0"/>
              </a:rPr>
              <a:t>: </a:t>
            </a:r>
            <a:r>
              <a:rPr lang="ar-DZ" sz="1200" b="1" dirty="0" smtClean="0">
                <a:latin typeface="Arial" panose="020B0604020202020204" pitchFamily="34" charset="0"/>
                <a:cs typeface="Arial" panose="020B0604020202020204" pitchFamily="34" charset="0"/>
              </a:rPr>
              <a:t>عمل </a:t>
            </a:r>
            <a:r>
              <a:rPr lang="ar-DZ" sz="1200" b="1" dirty="0">
                <a:latin typeface="Arial" panose="020B0604020202020204" pitchFamily="34" charset="0"/>
                <a:cs typeface="Arial" panose="020B0604020202020204" pitchFamily="34" charset="0"/>
              </a:rPr>
              <a:t>ما فيه مصلحة الشــجر والثمر</a:t>
            </a:r>
            <a:r>
              <a:rPr lang="ar-DZ" sz="1200" b="1" dirty="0" smtClean="0">
                <a:latin typeface="Arial" panose="020B0604020202020204" pitchFamily="34" charset="0"/>
                <a:cs typeface="Arial" panose="020B0604020202020204" pitchFamily="34" charset="0"/>
              </a:rPr>
              <a:t> , يحق له أن يستعين بغيره، يد المساقي يد أمانة, </a:t>
            </a:r>
          </a:p>
          <a:p>
            <a:pPr marL="171450" indent="-171450" algn="justLow" rtl="1">
              <a:lnSpc>
                <a:spcPct val="110000"/>
              </a:lnSpc>
              <a:buFontTx/>
              <a:buChar char="-"/>
            </a:pPr>
            <a:r>
              <a:rPr lang="ar-DZ" sz="1200" b="1" u="sng" dirty="0" smtClean="0">
                <a:solidFill>
                  <a:schemeClr val="tx2">
                    <a:lumMod val="50000"/>
                  </a:schemeClr>
                </a:solidFill>
                <a:latin typeface="Arial" panose="020B0604020202020204" pitchFamily="34" charset="0"/>
                <a:cs typeface="Arial" panose="020B0604020202020204" pitchFamily="34" charset="0"/>
              </a:rPr>
              <a:t>واجبات مالك الشجر</a:t>
            </a:r>
            <a:r>
              <a:rPr lang="ar-DZ" sz="1200" b="1" dirty="0" smtClean="0">
                <a:solidFill>
                  <a:schemeClr val="tx2">
                    <a:lumMod val="50000"/>
                  </a:schemeClr>
                </a:solidFill>
                <a:latin typeface="Arial" panose="020B0604020202020204" pitchFamily="34" charset="0"/>
                <a:cs typeface="Arial" panose="020B0604020202020204" pitchFamily="34" charset="0"/>
              </a:rPr>
              <a:t>: أ</a:t>
            </a:r>
            <a:r>
              <a:rPr lang="ar-DZ" sz="1200" b="1" dirty="0" smtClean="0">
                <a:latin typeface="Arial" panose="020B0604020202020204" pitchFamily="34" charset="0"/>
                <a:cs typeface="Arial" panose="020B0604020202020204" pitchFamily="34" charset="0"/>
              </a:rPr>
              <a:t>ن </a:t>
            </a:r>
            <a:r>
              <a:rPr lang="ar-DZ" sz="1200" b="1" dirty="0">
                <a:latin typeface="Arial" panose="020B0604020202020204" pitchFamily="34" charset="0"/>
                <a:cs typeface="Arial" panose="020B0604020202020204" pitchFamily="34" charset="0"/>
              </a:rPr>
              <a:t>يخلي بين المساقي وبين الشجر، وأن يقدم ما ّ يمكنه </a:t>
            </a:r>
            <a:r>
              <a:rPr lang="ar-DZ" sz="1200" b="1" dirty="0" smtClean="0">
                <a:latin typeface="Arial" panose="020B0604020202020204" pitchFamily="34" charset="0"/>
                <a:cs typeface="Arial" panose="020B0604020202020204" pitchFamily="34" charset="0"/>
              </a:rPr>
              <a:t>من العمل </a:t>
            </a:r>
            <a:r>
              <a:rPr lang="ar-DZ" sz="1200" b="1" dirty="0">
                <a:latin typeface="Arial" panose="020B0604020202020204" pitchFamily="34" charset="0"/>
                <a:cs typeface="Arial" panose="020B0604020202020204" pitchFamily="34" charset="0"/>
              </a:rPr>
              <a:t>بما لا يقوم به إلا </a:t>
            </a:r>
            <a:r>
              <a:rPr lang="ar-DZ" sz="1200" b="1" dirty="0" smtClean="0">
                <a:latin typeface="Arial" panose="020B0604020202020204" pitchFamily="34" charset="0"/>
                <a:cs typeface="Arial" panose="020B0604020202020204" pitchFamily="34" charset="0"/>
              </a:rPr>
              <a:t>المالك,</a:t>
            </a:r>
          </a:p>
          <a:p>
            <a:pPr marL="171450" indent="-171450" algn="justLow" rtl="1">
              <a:lnSpc>
                <a:spcPct val="110000"/>
              </a:lnSpc>
              <a:buFontTx/>
              <a:buChar char="-"/>
            </a:pPr>
            <a:r>
              <a:rPr lang="ar-DZ" sz="1200" b="1" u="sng" dirty="0">
                <a:latin typeface="Arial" panose="020B0604020202020204" pitchFamily="34" charset="0"/>
                <a:cs typeface="Arial" panose="020B0604020202020204" pitchFamily="34" charset="0"/>
              </a:rPr>
              <a:t>الواجبات </a:t>
            </a:r>
            <a:r>
              <a:rPr lang="ar-DZ" sz="1200" b="1" u="sng" dirty="0" smtClean="0">
                <a:latin typeface="Arial" panose="020B0604020202020204" pitchFamily="34" charset="0"/>
                <a:cs typeface="Arial" panose="020B0604020202020204" pitchFamily="34" charset="0"/>
              </a:rPr>
              <a:t>المشتركة</a:t>
            </a:r>
            <a:r>
              <a:rPr lang="ar-DZ" sz="1200" b="1" dirty="0" smtClean="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حفظ الثمر بعد </a:t>
            </a:r>
            <a:r>
              <a:rPr lang="ar-DZ" sz="1200" b="1" dirty="0" smtClean="0">
                <a:latin typeface="Arial" panose="020B0604020202020204" pitchFamily="34" charset="0"/>
                <a:cs typeface="Arial" panose="020B0604020202020204" pitchFamily="34" charset="0"/>
              </a:rPr>
              <a:t>الجذاذ، </a:t>
            </a:r>
            <a:r>
              <a:rPr lang="ar-DZ" sz="1200" b="1" dirty="0">
                <a:latin typeface="Arial" panose="020B0604020202020204" pitchFamily="34" charset="0"/>
                <a:cs typeface="Arial" panose="020B0604020202020204" pitchFamily="34" charset="0"/>
              </a:rPr>
              <a:t>النفقــات</a:t>
            </a:r>
            <a:r>
              <a:rPr lang="ar-DZ" sz="1200" b="1" dirty="0" smtClean="0">
                <a:latin typeface="Arial" panose="020B0604020202020204" pitchFamily="34" charset="0"/>
                <a:cs typeface="Arial" panose="020B0604020202020204" pitchFamily="34" charset="0"/>
              </a:rPr>
              <a:t> </a:t>
            </a:r>
            <a:br>
              <a:rPr lang="ar-DZ" sz="1200" b="1" dirty="0" smtClean="0">
                <a:latin typeface="Arial" panose="020B0604020202020204" pitchFamily="34" charset="0"/>
                <a:cs typeface="Arial" panose="020B0604020202020204" pitchFamily="34" charset="0"/>
              </a:rPr>
            </a:br>
            <a:r>
              <a:rPr lang="ar-DZ" sz="1200" b="1" dirty="0" smtClean="0">
                <a:latin typeface="Arial" panose="020B0604020202020204" pitchFamily="34" charset="0"/>
                <a:cs typeface="Arial" panose="020B0604020202020204" pitchFamily="34" charset="0"/>
              </a:rPr>
              <a:t>بقدر حصصهما </a:t>
            </a:r>
            <a:r>
              <a:rPr lang="ar-DZ" sz="1200" b="1" dirty="0">
                <a:latin typeface="Arial" panose="020B0604020202020204" pitchFamily="34" charset="0"/>
                <a:cs typeface="Arial" panose="020B0604020202020204" pitchFamily="34" charset="0"/>
              </a:rPr>
              <a:t>ما لم يتفقا على خلاف </a:t>
            </a:r>
            <a:r>
              <a:rPr lang="ar-DZ" sz="1200" b="1" dirty="0" smtClean="0">
                <a:latin typeface="Arial" panose="020B0604020202020204" pitchFamily="34" charset="0"/>
                <a:cs typeface="Arial" panose="020B0604020202020204" pitchFamily="34" charset="0"/>
              </a:rPr>
              <a:t>ذلك، إذا امتنع المساقي على إتمام المساقاة بعد الشروع يحق لمالك الشجر مطالبته </a:t>
            </a:r>
            <a:r>
              <a:rPr lang="ar-DZ" sz="1200" b="1" dirty="0" err="1" smtClean="0">
                <a:latin typeface="Arial" panose="020B0604020202020204" pitchFamily="34" charset="0"/>
                <a:cs typeface="Arial" panose="020B0604020202020204" pitchFamily="34" charset="0"/>
              </a:rPr>
              <a:t>بالاتمام</a:t>
            </a:r>
            <a:r>
              <a:rPr lang="ar-DZ" sz="1200" b="1" dirty="0" smtClean="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إن منع مالك الشــجر المســاقي من العمل</a:t>
            </a:r>
            <a:r>
              <a:rPr lang="ar-DZ" sz="1200" b="1" dirty="0" smtClean="0">
                <a:latin typeface="Arial" panose="020B0604020202020204" pitchFamily="34" charset="0"/>
                <a:cs typeface="Arial" panose="020B0604020202020204" pitchFamily="34" charset="0"/>
              </a:rPr>
              <a:t> </a:t>
            </a:r>
            <a:r>
              <a:rPr lang="ar-DZ" sz="1200" b="1" dirty="0">
                <a:latin typeface="Arial" panose="020B0604020202020204" pitchFamily="34" charset="0"/>
                <a:cs typeface="Arial" panose="020B0604020202020204" pitchFamily="34" charset="0"/>
              </a:rPr>
              <a:t>طولب مالك الشــجر بتمكين </a:t>
            </a:r>
            <a:r>
              <a:rPr lang="ar-DZ" sz="1200" b="1" dirty="0" smtClean="0">
                <a:latin typeface="Arial" panose="020B0604020202020204" pitchFamily="34" charset="0"/>
                <a:cs typeface="Arial" panose="020B0604020202020204" pitchFamily="34" charset="0"/>
              </a:rPr>
              <a:t>المساقي من الإتمام,</a:t>
            </a:r>
            <a:endParaRPr lang="ar-EG" sz="1200" b="1" dirty="0">
              <a:solidFill>
                <a:schemeClr val="tx2">
                  <a:lumMod val="50000"/>
                </a:schemeClr>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 xmlns:a16="http://schemas.microsoft.com/office/drawing/2014/main" id="{0EDF1817-1099-4D50-80A6-96406799C3B4}"/>
              </a:ext>
            </a:extLst>
          </p:cNvPr>
          <p:cNvSpPr txBox="1"/>
          <p:nvPr/>
        </p:nvSpPr>
        <p:spPr>
          <a:xfrm>
            <a:off x="116978" y="4683946"/>
            <a:ext cx="3572003" cy="1920526"/>
          </a:xfrm>
          <a:prstGeom prst="rect">
            <a:avLst/>
          </a:prstGeom>
          <a:noFill/>
        </p:spPr>
        <p:txBody>
          <a:bodyPr wrap="square" rtlCol="0">
            <a:spAutoFit/>
          </a:bodyPr>
          <a:lstStyle/>
          <a:p>
            <a:pPr algn="justLow" rtl="1">
              <a:lnSpc>
                <a:spcPct val="110000"/>
              </a:lnSpc>
            </a:pPr>
            <a:r>
              <a:rPr lang="ar-DZ" sz="1200" dirty="0" smtClean="0">
                <a:solidFill>
                  <a:schemeClr val="tx2">
                    <a:lumMod val="50000"/>
                  </a:schemeClr>
                </a:solidFill>
                <a:latin typeface="Cairo Light" panose="00000400000000000000" pitchFamily="2" charset="-78"/>
                <a:cs typeface="Cairo Light" panose="00000400000000000000" pitchFamily="2" charset="-78"/>
              </a:rPr>
              <a:t>-</a:t>
            </a:r>
            <a:r>
              <a:rPr lang="ar-DZ" sz="1200" b="1" dirty="0">
                <a:latin typeface="Arial" panose="020B0604020202020204" pitchFamily="34" charset="0"/>
                <a:cs typeface="Arial" panose="020B0604020202020204" pitchFamily="34" charset="0"/>
              </a:rPr>
              <a:t>قسمة الناتج</a:t>
            </a:r>
            <a:r>
              <a:rPr lang="ar-DZ" sz="1200" b="1" dirty="0" smtClean="0">
                <a:latin typeface="Arial" panose="020B0604020202020204" pitchFamily="34" charset="0"/>
                <a:cs typeface="Arial" panose="020B0604020202020204" pitchFamily="34" charset="0"/>
              </a:rPr>
              <a:t> </a:t>
            </a:r>
            <a:endParaRPr lang="ar-DZ" sz="1200" b="1" dirty="0">
              <a:latin typeface="Arial" panose="020B0604020202020204" pitchFamily="34" charset="0"/>
              <a:cs typeface="Arial" panose="020B0604020202020204" pitchFamily="34" charset="0"/>
            </a:endParaRP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طوارئ المساقاة</a:t>
            </a:r>
            <a:r>
              <a:rPr lang="ar-DZ" sz="1200" b="1" dirty="0" smtClean="0">
                <a:latin typeface="Arial" panose="020B0604020202020204" pitchFamily="34" charset="0"/>
                <a:cs typeface="Arial" panose="020B0604020202020204" pitchFamily="34" charset="0"/>
              </a:rPr>
              <a:t> </a:t>
            </a: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ظهور الشجر </a:t>
            </a:r>
            <a:r>
              <a:rPr lang="ar-DZ" sz="1200" b="1" dirty="0" smtClean="0">
                <a:latin typeface="Arial" panose="020B0604020202020204" pitchFamily="34" charset="0"/>
                <a:cs typeface="Arial" panose="020B0604020202020204" pitchFamily="34" charset="0"/>
              </a:rPr>
              <a:t>مستحقا</a:t>
            </a:r>
            <a:r>
              <a:rPr lang="ar-DZ" sz="1200" b="1" dirty="0">
                <a:latin typeface="Arial" panose="020B0604020202020204" pitchFamily="34" charset="0"/>
                <a:cs typeface="Arial" panose="020B0604020202020204" pitchFamily="34" charset="0"/>
              </a:rPr>
              <a:t>، أو ً مغصوبا</a:t>
            </a:r>
            <a:r>
              <a:rPr lang="ar-DZ" sz="1200" b="1" dirty="0" smtClean="0">
                <a:latin typeface="Arial" panose="020B0604020202020204" pitchFamily="34" charset="0"/>
                <a:cs typeface="Arial" panose="020B0604020202020204" pitchFamily="34" charset="0"/>
              </a:rPr>
              <a:t> ,</a:t>
            </a: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انتهاء عقد </a:t>
            </a:r>
            <a:r>
              <a:rPr lang="ar-DZ" sz="1200" b="1" dirty="0" smtClean="0">
                <a:latin typeface="Arial" panose="020B0604020202020204" pitchFamily="34" charset="0"/>
                <a:cs typeface="Arial" panose="020B0604020202020204" pitchFamily="34" charset="0"/>
              </a:rPr>
              <a:t>المساقاة,</a:t>
            </a: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فسخ عقد </a:t>
            </a:r>
            <a:r>
              <a:rPr lang="ar-DZ" sz="1200" b="1" dirty="0" smtClean="0">
                <a:latin typeface="Arial" panose="020B0604020202020204" pitchFamily="34" charset="0"/>
                <a:cs typeface="Arial" panose="020B0604020202020204" pitchFamily="34" charset="0"/>
              </a:rPr>
              <a:t>المساقاة,</a:t>
            </a: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زكاة المساقاة</a:t>
            </a:r>
            <a:r>
              <a:rPr lang="ar-DZ" sz="1200" b="1" dirty="0" smtClean="0">
                <a:latin typeface="Arial" panose="020B0604020202020204" pitchFamily="34" charset="0"/>
                <a:cs typeface="Arial" panose="020B0604020202020204" pitchFamily="34" charset="0"/>
              </a:rPr>
              <a:t> ,</a:t>
            </a:r>
          </a:p>
          <a:p>
            <a:pPr algn="justLow" rtl="1">
              <a:lnSpc>
                <a:spcPct val="110000"/>
              </a:lnSpc>
            </a:pPr>
            <a:r>
              <a:rPr lang="ar-DZ" sz="1200" b="1" dirty="0" smtClean="0">
                <a:solidFill>
                  <a:schemeClr val="tx2">
                    <a:lumMod val="50000"/>
                  </a:schemeClr>
                </a:solidFill>
                <a:latin typeface="Arial" panose="020B0604020202020204" pitchFamily="34" charset="0"/>
                <a:cs typeface="Arial" panose="020B0604020202020204" pitchFamily="34" charset="0"/>
              </a:rPr>
              <a:t>-</a:t>
            </a:r>
            <a:r>
              <a:rPr lang="ar-DZ" sz="1200" b="1" dirty="0">
                <a:latin typeface="Arial" panose="020B0604020202020204" pitchFamily="34" charset="0"/>
                <a:cs typeface="Arial" panose="020B0604020202020204" pitchFamily="34" charset="0"/>
              </a:rPr>
              <a:t>تطبيقات المؤسسات للمساقاة</a:t>
            </a:r>
            <a:r>
              <a:rPr lang="ar-DZ" sz="1200" b="1" dirty="0" smtClean="0">
                <a:latin typeface="Arial" panose="020B0604020202020204" pitchFamily="34" charset="0"/>
                <a:cs typeface="Arial" panose="020B0604020202020204" pitchFamily="34" charset="0"/>
              </a:rPr>
              <a:t> ,</a:t>
            </a:r>
          </a:p>
          <a:p>
            <a:pPr algn="ctr" rtl="1">
              <a:lnSpc>
                <a:spcPct val="110000"/>
              </a:lnSpc>
            </a:pPr>
            <a:r>
              <a:rPr lang="ar-DZ" sz="1200" b="1" u="sng" dirty="0" smtClean="0">
                <a:latin typeface="Arial" panose="020B0604020202020204" pitchFamily="34" charset="0"/>
                <a:cs typeface="Arial" panose="020B0604020202020204" pitchFamily="34" charset="0"/>
              </a:rPr>
              <a:t>تاريخ إصدار المعيار</a:t>
            </a:r>
            <a:r>
              <a:rPr lang="ar-DZ" sz="1200" b="1" dirty="0" smtClean="0">
                <a:latin typeface="Arial" panose="020B0604020202020204" pitchFamily="34" charset="0"/>
                <a:cs typeface="Arial" panose="020B0604020202020204" pitchFamily="34" charset="0"/>
              </a:rPr>
              <a:t>:</a:t>
            </a:r>
          </a:p>
          <a:p>
            <a:pPr algn="ctr" rtl="1">
              <a:lnSpc>
                <a:spcPct val="110000"/>
              </a:lnSpc>
            </a:pPr>
            <a:r>
              <a:rPr lang="ar-DZ" sz="1200" b="1" dirty="0">
                <a:latin typeface="Arial" panose="020B0604020202020204" pitchFamily="34" charset="0"/>
                <a:cs typeface="Arial" panose="020B0604020202020204" pitchFamily="34" charset="0"/>
              </a:rPr>
              <a:t>صدر هذا المعيار بتاريخ</a:t>
            </a:r>
            <a:r>
              <a:rPr lang="ar-DZ" sz="1200" b="1" dirty="0" smtClean="0">
                <a:latin typeface="Arial" panose="020B0604020202020204" pitchFamily="34" charset="0"/>
                <a:cs typeface="Arial" panose="020B0604020202020204" pitchFamily="34" charset="0"/>
              </a:rPr>
              <a:t> 04 </a:t>
            </a:r>
            <a:r>
              <a:rPr lang="ar-DZ" sz="1200" b="1" dirty="0" err="1" smtClean="0">
                <a:latin typeface="Arial" panose="020B0604020202020204" pitchFamily="34" charset="0"/>
                <a:cs typeface="Arial" panose="020B0604020202020204" pitchFamily="34" charset="0"/>
              </a:rPr>
              <a:t>جانفي</a:t>
            </a:r>
            <a:r>
              <a:rPr lang="ar-DZ" sz="1200" b="1" dirty="0" smtClean="0">
                <a:latin typeface="Arial" panose="020B0604020202020204" pitchFamily="34" charset="0"/>
                <a:cs typeface="Arial" panose="020B0604020202020204" pitchFamily="34" charset="0"/>
              </a:rPr>
              <a:t> 2013,</a:t>
            </a:r>
          </a:p>
        </p:txBody>
      </p:sp>
      <p:sp>
        <p:nvSpPr>
          <p:cNvPr id="26" name="TextBox 25">
            <a:extLst>
              <a:ext uri="{FF2B5EF4-FFF2-40B4-BE49-F238E27FC236}">
                <a16:creationId xmlns="" xmlns:a16="http://schemas.microsoft.com/office/drawing/2014/main" id="{2FB9C36A-7CD9-488F-A2A3-79A36ACB2677}"/>
              </a:ext>
            </a:extLst>
          </p:cNvPr>
          <p:cNvSpPr txBox="1"/>
          <p:nvPr/>
        </p:nvSpPr>
        <p:spPr>
          <a:xfrm>
            <a:off x="795879" y="2123330"/>
            <a:ext cx="1724981" cy="338554"/>
          </a:xfrm>
          <a:prstGeom prst="rect">
            <a:avLst/>
          </a:prstGeom>
          <a:noFill/>
        </p:spPr>
        <p:txBody>
          <a:bodyPr wrap="square" rtlCol="0">
            <a:spAutoFit/>
          </a:bodyPr>
          <a:lstStyle/>
          <a:p>
            <a:pPr algn="r" rtl="1"/>
            <a:r>
              <a:rPr lang="ar-DZ" sz="1600" dirty="0">
                <a:latin typeface="Arial" panose="020B0604020202020204" pitchFamily="34" charset="0"/>
                <a:cs typeface="Arial" panose="020B0604020202020204" pitchFamily="34" charset="0"/>
              </a:rPr>
              <a:t>واجبات </a:t>
            </a:r>
            <a:r>
              <a:rPr lang="ar-DZ" sz="1600" dirty="0" smtClean="0">
                <a:latin typeface="Arial" panose="020B0604020202020204" pitchFamily="34" charset="0"/>
                <a:cs typeface="Arial" panose="020B0604020202020204" pitchFamily="34" charset="0"/>
              </a:rPr>
              <a:t>العاقدين </a:t>
            </a:r>
            <a:endParaRPr lang="en-US" sz="1600" dirty="0">
              <a:solidFill>
                <a:srgbClr val="954F72"/>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 xmlns:a16="http://schemas.microsoft.com/office/drawing/2014/main" id="{4EE6E940-E206-4F8C-9EDD-358EC00074DE}"/>
              </a:ext>
            </a:extLst>
          </p:cNvPr>
          <p:cNvSpPr txBox="1"/>
          <p:nvPr/>
        </p:nvSpPr>
        <p:spPr>
          <a:xfrm>
            <a:off x="1443321" y="4430408"/>
            <a:ext cx="1077539" cy="338554"/>
          </a:xfrm>
          <a:prstGeom prst="rect">
            <a:avLst/>
          </a:prstGeom>
          <a:noFill/>
        </p:spPr>
        <p:txBody>
          <a:bodyPr wrap="none" rtlCol="0">
            <a:spAutoFit/>
          </a:bodyPr>
          <a:lstStyle/>
          <a:p>
            <a:pPr algn="ctr" rtl="1"/>
            <a:r>
              <a:rPr lang="ar-DZ" sz="1600" b="1" dirty="0" smtClean="0">
                <a:solidFill>
                  <a:schemeClr val="tx2">
                    <a:lumMod val="50000"/>
                  </a:schemeClr>
                </a:solidFill>
                <a:latin typeface="Arial" panose="020B0604020202020204" pitchFamily="34" charset="0"/>
                <a:cs typeface="Arial" panose="020B0604020202020204" pitchFamily="34" charset="0"/>
              </a:rPr>
              <a:t>عناصر أخرى</a:t>
            </a:r>
            <a:endParaRPr lang="en-US" sz="1600" b="1" dirty="0">
              <a:solidFill>
                <a:srgbClr val="FFC000"/>
              </a:solidFill>
              <a:latin typeface="Arial" panose="020B0604020202020204" pitchFamily="34" charset="0"/>
              <a:cs typeface="Arial" panose="020B0604020202020204" pitchFamily="34" charset="0"/>
            </a:endParaRPr>
          </a:p>
        </p:txBody>
      </p:sp>
      <p:sp>
        <p:nvSpPr>
          <p:cNvPr id="47" name="Oval 46">
            <a:extLst>
              <a:ext uri="{FF2B5EF4-FFF2-40B4-BE49-F238E27FC236}">
                <a16:creationId xmlns="" xmlns:a16="http://schemas.microsoft.com/office/drawing/2014/main" id="{5C6DC1FF-252A-44D4-BCEB-5E82BDECFBCB}"/>
              </a:ext>
            </a:extLst>
          </p:cNvPr>
          <p:cNvSpPr/>
          <p:nvPr/>
        </p:nvSpPr>
        <p:spPr>
          <a:xfrm>
            <a:off x="11571157" y="-292150"/>
            <a:ext cx="898481" cy="898481"/>
          </a:xfrm>
          <a:prstGeom prst="ellipse">
            <a:avLst/>
          </a:prstGeom>
          <a:solidFill>
            <a:schemeClr val="accent1"/>
          </a:solidFill>
          <a:ln>
            <a:noFill/>
          </a:ln>
          <a:effectLst>
            <a:outerShdw blurRad="342900" dist="1778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a:p>
        </p:txBody>
      </p:sp>
      <p:grpSp>
        <p:nvGrpSpPr>
          <p:cNvPr id="50" name="Group 49">
            <a:extLst>
              <a:ext uri="{FF2B5EF4-FFF2-40B4-BE49-F238E27FC236}">
                <a16:creationId xmlns="" xmlns:a16="http://schemas.microsoft.com/office/drawing/2014/main" id="{C0991622-D251-46D5-8293-149024E097E1}"/>
              </a:ext>
            </a:extLst>
          </p:cNvPr>
          <p:cNvGrpSpPr/>
          <p:nvPr/>
        </p:nvGrpSpPr>
        <p:grpSpPr>
          <a:xfrm>
            <a:off x="11077778" y="6435045"/>
            <a:ext cx="942619" cy="265864"/>
            <a:chOff x="184400" y="6435045"/>
            <a:chExt cx="942619" cy="265864"/>
          </a:xfrm>
        </p:grpSpPr>
        <p:sp>
          <p:nvSpPr>
            <p:cNvPr id="51" name="Oval 50">
              <a:extLst>
                <a:ext uri="{FF2B5EF4-FFF2-40B4-BE49-F238E27FC236}">
                  <a16:creationId xmlns="" xmlns:a16="http://schemas.microsoft.com/office/drawing/2014/main" id="{940AE8F2-0207-4E59-BB29-0309620EE58A}"/>
                </a:ext>
              </a:extLst>
            </p:cNvPr>
            <p:cNvSpPr/>
            <p:nvPr/>
          </p:nvSpPr>
          <p:spPr>
            <a:xfrm>
              <a:off x="861155" y="6435045"/>
              <a:ext cx="265864" cy="26586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p>
          </p:txBody>
        </p:sp>
        <p:sp>
          <p:nvSpPr>
            <p:cNvPr id="52" name="Oval 51">
              <a:extLst>
                <a:ext uri="{FF2B5EF4-FFF2-40B4-BE49-F238E27FC236}">
                  <a16:creationId xmlns="" xmlns:a16="http://schemas.microsoft.com/office/drawing/2014/main" id="{CB7008A2-DF2D-4A23-8986-8178AC174975}"/>
                </a:ext>
              </a:extLst>
            </p:cNvPr>
            <p:cNvSpPr/>
            <p:nvPr/>
          </p:nvSpPr>
          <p:spPr>
            <a:xfrm>
              <a:off x="522778" y="6435045"/>
              <a:ext cx="265864" cy="26586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p>
          </p:txBody>
        </p:sp>
        <p:sp>
          <p:nvSpPr>
            <p:cNvPr id="53" name="Oval 52">
              <a:extLst>
                <a:ext uri="{FF2B5EF4-FFF2-40B4-BE49-F238E27FC236}">
                  <a16:creationId xmlns="" xmlns:a16="http://schemas.microsoft.com/office/drawing/2014/main" id="{3E480ECD-6B9C-436D-9F55-DACCE00BD0AC}"/>
                </a:ext>
              </a:extLst>
            </p:cNvPr>
            <p:cNvSpPr/>
            <p:nvPr/>
          </p:nvSpPr>
          <p:spPr>
            <a:xfrm>
              <a:off x="184400" y="6435045"/>
              <a:ext cx="265864" cy="26586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p>
          </p:txBody>
        </p:sp>
        <p:grpSp>
          <p:nvGrpSpPr>
            <p:cNvPr id="54" name="Group 53">
              <a:extLst>
                <a:ext uri="{FF2B5EF4-FFF2-40B4-BE49-F238E27FC236}">
                  <a16:creationId xmlns="" xmlns:a16="http://schemas.microsoft.com/office/drawing/2014/main" id="{AE37691D-AA84-4140-AE2E-5E086A05CF7C}"/>
                </a:ext>
              </a:extLst>
            </p:cNvPr>
            <p:cNvGrpSpPr/>
            <p:nvPr/>
          </p:nvGrpSpPr>
          <p:grpSpPr>
            <a:xfrm>
              <a:off x="616661" y="6522696"/>
              <a:ext cx="78099" cy="90562"/>
              <a:chOff x="2489196" y="469899"/>
              <a:chExt cx="298450" cy="346075"/>
            </a:xfrm>
            <a:solidFill>
              <a:schemeClr val="bg1"/>
            </a:solidFill>
          </p:grpSpPr>
          <p:sp>
            <p:nvSpPr>
              <p:cNvPr id="61" name="Freeform 6">
                <a:extLst>
                  <a:ext uri="{FF2B5EF4-FFF2-40B4-BE49-F238E27FC236}">
                    <a16:creationId xmlns="" xmlns:a16="http://schemas.microsoft.com/office/drawing/2014/main" id="{1335D0E6-ED37-4250-B08E-E927087225D0}"/>
                  </a:ext>
                </a:extLst>
              </p:cNvPr>
              <p:cNvSpPr>
                <a:spLocks/>
              </p:cNvSpPr>
              <p:nvPr/>
            </p:nvSpPr>
            <p:spPr bwMode="auto">
              <a:xfrm>
                <a:off x="2489196" y="679449"/>
                <a:ext cx="298450" cy="136525"/>
              </a:xfrm>
              <a:custGeom>
                <a:avLst/>
                <a:gdLst>
                  <a:gd name="T0" fmla="*/ 1303 w 3015"/>
                  <a:gd name="T1" fmla="*/ 1017 h 1389"/>
                  <a:gd name="T2" fmla="*/ 1375 w 3015"/>
                  <a:gd name="T3" fmla="*/ 573 h 1389"/>
                  <a:gd name="T4" fmla="*/ 1324 w 3015"/>
                  <a:gd name="T5" fmla="*/ 469 h 1389"/>
                  <a:gd name="T6" fmla="*/ 1307 w 3015"/>
                  <a:gd name="T7" fmla="*/ 388 h 1389"/>
                  <a:gd name="T8" fmla="*/ 1316 w 3015"/>
                  <a:gd name="T9" fmla="*/ 328 h 1389"/>
                  <a:gd name="T10" fmla="*/ 1344 w 3015"/>
                  <a:gd name="T11" fmla="*/ 285 h 1389"/>
                  <a:gd name="T12" fmla="*/ 1383 w 3015"/>
                  <a:gd name="T13" fmla="*/ 258 h 1389"/>
                  <a:gd name="T14" fmla="*/ 1427 w 3015"/>
                  <a:gd name="T15" fmla="*/ 241 h 1389"/>
                  <a:gd name="T16" fmla="*/ 1468 w 3015"/>
                  <a:gd name="T17" fmla="*/ 233 h 1389"/>
                  <a:gd name="T18" fmla="*/ 1499 w 3015"/>
                  <a:gd name="T19" fmla="*/ 231 h 1389"/>
                  <a:gd name="T20" fmla="*/ 1516 w 3015"/>
                  <a:gd name="T21" fmla="*/ 231 h 1389"/>
                  <a:gd name="T22" fmla="*/ 1548 w 3015"/>
                  <a:gd name="T23" fmla="*/ 233 h 1389"/>
                  <a:gd name="T24" fmla="*/ 1589 w 3015"/>
                  <a:gd name="T25" fmla="*/ 241 h 1389"/>
                  <a:gd name="T26" fmla="*/ 1633 w 3015"/>
                  <a:gd name="T27" fmla="*/ 258 h 1389"/>
                  <a:gd name="T28" fmla="*/ 1673 w 3015"/>
                  <a:gd name="T29" fmla="*/ 285 h 1389"/>
                  <a:gd name="T30" fmla="*/ 1700 w 3015"/>
                  <a:gd name="T31" fmla="*/ 328 h 1389"/>
                  <a:gd name="T32" fmla="*/ 1709 w 3015"/>
                  <a:gd name="T33" fmla="*/ 388 h 1389"/>
                  <a:gd name="T34" fmla="*/ 1692 w 3015"/>
                  <a:gd name="T35" fmla="*/ 469 h 1389"/>
                  <a:gd name="T36" fmla="*/ 1642 w 3015"/>
                  <a:gd name="T37" fmla="*/ 573 h 1389"/>
                  <a:gd name="T38" fmla="*/ 1713 w 3015"/>
                  <a:gd name="T39" fmla="*/ 1017 h 1389"/>
                  <a:gd name="T40" fmla="*/ 2038 w 3015"/>
                  <a:gd name="T41" fmla="*/ 1 h 1389"/>
                  <a:gd name="T42" fmla="*/ 2072 w 3015"/>
                  <a:gd name="T43" fmla="*/ 21 h 1389"/>
                  <a:gd name="T44" fmla="*/ 2144 w 3015"/>
                  <a:gd name="T45" fmla="*/ 62 h 1389"/>
                  <a:gd name="T46" fmla="*/ 2250 w 3015"/>
                  <a:gd name="T47" fmla="*/ 119 h 1389"/>
                  <a:gd name="T48" fmla="*/ 2391 w 3015"/>
                  <a:gd name="T49" fmla="*/ 185 h 1389"/>
                  <a:gd name="T50" fmla="*/ 2563 w 3015"/>
                  <a:gd name="T51" fmla="*/ 259 h 1389"/>
                  <a:gd name="T52" fmla="*/ 2731 w 3015"/>
                  <a:gd name="T53" fmla="*/ 330 h 1389"/>
                  <a:gd name="T54" fmla="*/ 2849 w 3015"/>
                  <a:gd name="T55" fmla="*/ 421 h 1389"/>
                  <a:gd name="T56" fmla="*/ 2928 w 3015"/>
                  <a:gd name="T57" fmla="*/ 538 h 1389"/>
                  <a:gd name="T58" fmla="*/ 2976 w 3015"/>
                  <a:gd name="T59" fmla="*/ 682 h 1389"/>
                  <a:gd name="T60" fmla="*/ 3001 w 3015"/>
                  <a:gd name="T61" fmla="*/ 857 h 1389"/>
                  <a:gd name="T62" fmla="*/ 3011 w 3015"/>
                  <a:gd name="T63" fmla="*/ 1063 h 1389"/>
                  <a:gd name="T64" fmla="*/ 3014 w 3015"/>
                  <a:gd name="T65" fmla="*/ 1300 h 1389"/>
                  <a:gd name="T66" fmla="*/ 1 w 3015"/>
                  <a:gd name="T67" fmla="*/ 1300 h 1389"/>
                  <a:gd name="T68" fmla="*/ 4 w 3015"/>
                  <a:gd name="T69" fmla="*/ 1063 h 1389"/>
                  <a:gd name="T70" fmla="*/ 14 w 3015"/>
                  <a:gd name="T71" fmla="*/ 857 h 1389"/>
                  <a:gd name="T72" fmla="*/ 39 w 3015"/>
                  <a:gd name="T73" fmla="*/ 682 h 1389"/>
                  <a:gd name="T74" fmla="*/ 87 w 3015"/>
                  <a:gd name="T75" fmla="*/ 538 h 1389"/>
                  <a:gd name="T76" fmla="*/ 166 w 3015"/>
                  <a:gd name="T77" fmla="*/ 421 h 1389"/>
                  <a:gd name="T78" fmla="*/ 284 w 3015"/>
                  <a:gd name="T79" fmla="*/ 330 h 1389"/>
                  <a:gd name="T80" fmla="*/ 454 w 3015"/>
                  <a:gd name="T81" fmla="*/ 259 h 1389"/>
                  <a:gd name="T82" fmla="*/ 624 w 3015"/>
                  <a:gd name="T83" fmla="*/ 185 h 1389"/>
                  <a:gd name="T84" fmla="*/ 765 w 3015"/>
                  <a:gd name="T85" fmla="*/ 119 h 1389"/>
                  <a:gd name="T86" fmla="*/ 873 w 3015"/>
                  <a:gd name="T87" fmla="*/ 62 h 1389"/>
                  <a:gd name="T88" fmla="*/ 944 w 3015"/>
                  <a:gd name="T89" fmla="*/ 21 h 1389"/>
                  <a:gd name="T90" fmla="*/ 977 w 3015"/>
                  <a:gd name="T91" fmla="*/ 1 h 1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5" h="1389">
                    <a:moveTo>
                      <a:pt x="980" y="0"/>
                    </a:moveTo>
                    <a:lnTo>
                      <a:pt x="1264" y="895"/>
                    </a:lnTo>
                    <a:lnTo>
                      <a:pt x="1303" y="1017"/>
                    </a:lnTo>
                    <a:lnTo>
                      <a:pt x="1430" y="657"/>
                    </a:lnTo>
                    <a:lnTo>
                      <a:pt x="1400" y="613"/>
                    </a:lnTo>
                    <a:lnTo>
                      <a:pt x="1375" y="573"/>
                    </a:lnTo>
                    <a:lnTo>
                      <a:pt x="1354" y="535"/>
                    </a:lnTo>
                    <a:lnTo>
                      <a:pt x="1337" y="501"/>
                    </a:lnTo>
                    <a:lnTo>
                      <a:pt x="1324" y="469"/>
                    </a:lnTo>
                    <a:lnTo>
                      <a:pt x="1315" y="439"/>
                    </a:lnTo>
                    <a:lnTo>
                      <a:pt x="1310" y="413"/>
                    </a:lnTo>
                    <a:lnTo>
                      <a:pt x="1307" y="388"/>
                    </a:lnTo>
                    <a:lnTo>
                      <a:pt x="1307" y="366"/>
                    </a:lnTo>
                    <a:lnTo>
                      <a:pt x="1311" y="346"/>
                    </a:lnTo>
                    <a:lnTo>
                      <a:pt x="1316" y="328"/>
                    </a:lnTo>
                    <a:lnTo>
                      <a:pt x="1323" y="312"/>
                    </a:lnTo>
                    <a:lnTo>
                      <a:pt x="1333" y="298"/>
                    </a:lnTo>
                    <a:lnTo>
                      <a:pt x="1344" y="285"/>
                    </a:lnTo>
                    <a:lnTo>
                      <a:pt x="1356" y="275"/>
                    </a:lnTo>
                    <a:lnTo>
                      <a:pt x="1369" y="265"/>
                    </a:lnTo>
                    <a:lnTo>
                      <a:pt x="1383" y="258"/>
                    </a:lnTo>
                    <a:lnTo>
                      <a:pt x="1398" y="251"/>
                    </a:lnTo>
                    <a:lnTo>
                      <a:pt x="1412" y="246"/>
                    </a:lnTo>
                    <a:lnTo>
                      <a:pt x="1427" y="241"/>
                    </a:lnTo>
                    <a:lnTo>
                      <a:pt x="1442" y="237"/>
                    </a:lnTo>
                    <a:lnTo>
                      <a:pt x="1456" y="235"/>
                    </a:lnTo>
                    <a:lnTo>
                      <a:pt x="1468" y="233"/>
                    </a:lnTo>
                    <a:lnTo>
                      <a:pt x="1480" y="232"/>
                    </a:lnTo>
                    <a:lnTo>
                      <a:pt x="1491" y="231"/>
                    </a:lnTo>
                    <a:lnTo>
                      <a:pt x="1499" y="231"/>
                    </a:lnTo>
                    <a:lnTo>
                      <a:pt x="1507" y="230"/>
                    </a:lnTo>
                    <a:lnTo>
                      <a:pt x="1510" y="230"/>
                    </a:lnTo>
                    <a:lnTo>
                      <a:pt x="1516" y="231"/>
                    </a:lnTo>
                    <a:lnTo>
                      <a:pt x="1526" y="231"/>
                    </a:lnTo>
                    <a:lnTo>
                      <a:pt x="1537" y="232"/>
                    </a:lnTo>
                    <a:lnTo>
                      <a:pt x="1548" y="233"/>
                    </a:lnTo>
                    <a:lnTo>
                      <a:pt x="1561" y="235"/>
                    </a:lnTo>
                    <a:lnTo>
                      <a:pt x="1575" y="237"/>
                    </a:lnTo>
                    <a:lnTo>
                      <a:pt x="1589" y="241"/>
                    </a:lnTo>
                    <a:lnTo>
                      <a:pt x="1604" y="246"/>
                    </a:lnTo>
                    <a:lnTo>
                      <a:pt x="1619" y="251"/>
                    </a:lnTo>
                    <a:lnTo>
                      <a:pt x="1633" y="258"/>
                    </a:lnTo>
                    <a:lnTo>
                      <a:pt x="1647" y="265"/>
                    </a:lnTo>
                    <a:lnTo>
                      <a:pt x="1660" y="275"/>
                    </a:lnTo>
                    <a:lnTo>
                      <a:pt x="1673" y="285"/>
                    </a:lnTo>
                    <a:lnTo>
                      <a:pt x="1684" y="298"/>
                    </a:lnTo>
                    <a:lnTo>
                      <a:pt x="1692" y="312"/>
                    </a:lnTo>
                    <a:lnTo>
                      <a:pt x="1700" y="328"/>
                    </a:lnTo>
                    <a:lnTo>
                      <a:pt x="1706" y="346"/>
                    </a:lnTo>
                    <a:lnTo>
                      <a:pt x="1708" y="366"/>
                    </a:lnTo>
                    <a:lnTo>
                      <a:pt x="1709" y="388"/>
                    </a:lnTo>
                    <a:lnTo>
                      <a:pt x="1706" y="413"/>
                    </a:lnTo>
                    <a:lnTo>
                      <a:pt x="1701" y="439"/>
                    </a:lnTo>
                    <a:lnTo>
                      <a:pt x="1692" y="469"/>
                    </a:lnTo>
                    <a:lnTo>
                      <a:pt x="1679" y="501"/>
                    </a:lnTo>
                    <a:lnTo>
                      <a:pt x="1662" y="535"/>
                    </a:lnTo>
                    <a:lnTo>
                      <a:pt x="1642" y="573"/>
                    </a:lnTo>
                    <a:lnTo>
                      <a:pt x="1616" y="613"/>
                    </a:lnTo>
                    <a:lnTo>
                      <a:pt x="1587" y="657"/>
                    </a:lnTo>
                    <a:lnTo>
                      <a:pt x="1713" y="1017"/>
                    </a:lnTo>
                    <a:lnTo>
                      <a:pt x="1752" y="895"/>
                    </a:lnTo>
                    <a:lnTo>
                      <a:pt x="2036" y="0"/>
                    </a:lnTo>
                    <a:lnTo>
                      <a:pt x="2038" y="1"/>
                    </a:lnTo>
                    <a:lnTo>
                      <a:pt x="2046" y="5"/>
                    </a:lnTo>
                    <a:lnTo>
                      <a:pt x="2056" y="12"/>
                    </a:lnTo>
                    <a:lnTo>
                      <a:pt x="2072" y="21"/>
                    </a:lnTo>
                    <a:lnTo>
                      <a:pt x="2092" y="33"/>
                    </a:lnTo>
                    <a:lnTo>
                      <a:pt x="2116" y="46"/>
                    </a:lnTo>
                    <a:lnTo>
                      <a:pt x="2144" y="62"/>
                    </a:lnTo>
                    <a:lnTo>
                      <a:pt x="2176" y="79"/>
                    </a:lnTo>
                    <a:lnTo>
                      <a:pt x="2211" y="98"/>
                    </a:lnTo>
                    <a:lnTo>
                      <a:pt x="2250" y="119"/>
                    </a:lnTo>
                    <a:lnTo>
                      <a:pt x="2294" y="140"/>
                    </a:lnTo>
                    <a:lnTo>
                      <a:pt x="2341" y="162"/>
                    </a:lnTo>
                    <a:lnTo>
                      <a:pt x="2391" y="185"/>
                    </a:lnTo>
                    <a:lnTo>
                      <a:pt x="2445" y="210"/>
                    </a:lnTo>
                    <a:lnTo>
                      <a:pt x="2502" y="233"/>
                    </a:lnTo>
                    <a:lnTo>
                      <a:pt x="2563" y="259"/>
                    </a:lnTo>
                    <a:lnTo>
                      <a:pt x="2627" y="283"/>
                    </a:lnTo>
                    <a:lnTo>
                      <a:pt x="2681" y="305"/>
                    </a:lnTo>
                    <a:lnTo>
                      <a:pt x="2731" y="330"/>
                    </a:lnTo>
                    <a:lnTo>
                      <a:pt x="2775" y="357"/>
                    </a:lnTo>
                    <a:lnTo>
                      <a:pt x="2814" y="388"/>
                    </a:lnTo>
                    <a:lnTo>
                      <a:pt x="2849" y="421"/>
                    </a:lnTo>
                    <a:lnTo>
                      <a:pt x="2879" y="457"/>
                    </a:lnTo>
                    <a:lnTo>
                      <a:pt x="2906" y="497"/>
                    </a:lnTo>
                    <a:lnTo>
                      <a:pt x="2928" y="538"/>
                    </a:lnTo>
                    <a:lnTo>
                      <a:pt x="2947" y="583"/>
                    </a:lnTo>
                    <a:lnTo>
                      <a:pt x="2963" y="631"/>
                    </a:lnTo>
                    <a:lnTo>
                      <a:pt x="2976" y="682"/>
                    </a:lnTo>
                    <a:lnTo>
                      <a:pt x="2987" y="738"/>
                    </a:lnTo>
                    <a:lnTo>
                      <a:pt x="2994" y="795"/>
                    </a:lnTo>
                    <a:lnTo>
                      <a:pt x="3001" y="857"/>
                    </a:lnTo>
                    <a:lnTo>
                      <a:pt x="3006" y="921"/>
                    </a:lnTo>
                    <a:lnTo>
                      <a:pt x="3009" y="990"/>
                    </a:lnTo>
                    <a:lnTo>
                      <a:pt x="3011" y="1063"/>
                    </a:lnTo>
                    <a:lnTo>
                      <a:pt x="3012" y="1138"/>
                    </a:lnTo>
                    <a:lnTo>
                      <a:pt x="3013" y="1218"/>
                    </a:lnTo>
                    <a:lnTo>
                      <a:pt x="3014" y="1300"/>
                    </a:lnTo>
                    <a:lnTo>
                      <a:pt x="3015" y="1389"/>
                    </a:lnTo>
                    <a:lnTo>
                      <a:pt x="0" y="1389"/>
                    </a:lnTo>
                    <a:lnTo>
                      <a:pt x="1" y="1300"/>
                    </a:lnTo>
                    <a:lnTo>
                      <a:pt x="2" y="1218"/>
                    </a:lnTo>
                    <a:lnTo>
                      <a:pt x="2" y="1138"/>
                    </a:lnTo>
                    <a:lnTo>
                      <a:pt x="4" y="1063"/>
                    </a:lnTo>
                    <a:lnTo>
                      <a:pt x="6" y="990"/>
                    </a:lnTo>
                    <a:lnTo>
                      <a:pt x="10" y="921"/>
                    </a:lnTo>
                    <a:lnTo>
                      <a:pt x="14" y="857"/>
                    </a:lnTo>
                    <a:lnTo>
                      <a:pt x="20" y="795"/>
                    </a:lnTo>
                    <a:lnTo>
                      <a:pt x="29" y="738"/>
                    </a:lnTo>
                    <a:lnTo>
                      <a:pt x="39" y="682"/>
                    </a:lnTo>
                    <a:lnTo>
                      <a:pt x="52" y="631"/>
                    </a:lnTo>
                    <a:lnTo>
                      <a:pt x="68" y="583"/>
                    </a:lnTo>
                    <a:lnTo>
                      <a:pt x="87" y="538"/>
                    </a:lnTo>
                    <a:lnTo>
                      <a:pt x="110" y="497"/>
                    </a:lnTo>
                    <a:lnTo>
                      <a:pt x="136" y="457"/>
                    </a:lnTo>
                    <a:lnTo>
                      <a:pt x="166" y="421"/>
                    </a:lnTo>
                    <a:lnTo>
                      <a:pt x="201" y="388"/>
                    </a:lnTo>
                    <a:lnTo>
                      <a:pt x="241" y="357"/>
                    </a:lnTo>
                    <a:lnTo>
                      <a:pt x="284" y="330"/>
                    </a:lnTo>
                    <a:lnTo>
                      <a:pt x="335" y="305"/>
                    </a:lnTo>
                    <a:lnTo>
                      <a:pt x="390" y="283"/>
                    </a:lnTo>
                    <a:lnTo>
                      <a:pt x="454" y="259"/>
                    </a:lnTo>
                    <a:lnTo>
                      <a:pt x="514" y="233"/>
                    </a:lnTo>
                    <a:lnTo>
                      <a:pt x="571" y="210"/>
                    </a:lnTo>
                    <a:lnTo>
                      <a:pt x="624" y="185"/>
                    </a:lnTo>
                    <a:lnTo>
                      <a:pt x="676" y="162"/>
                    </a:lnTo>
                    <a:lnTo>
                      <a:pt x="722" y="140"/>
                    </a:lnTo>
                    <a:lnTo>
                      <a:pt x="765" y="119"/>
                    </a:lnTo>
                    <a:lnTo>
                      <a:pt x="804" y="98"/>
                    </a:lnTo>
                    <a:lnTo>
                      <a:pt x="841" y="79"/>
                    </a:lnTo>
                    <a:lnTo>
                      <a:pt x="873" y="62"/>
                    </a:lnTo>
                    <a:lnTo>
                      <a:pt x="900" y="46"/>
                    </a:lnTo>
                    <a:lnTo>
                      <a:pt x="924" y="33"/>
                    </a:lnTo>
                    <a:lnTo>
                      <a:pt x="944" y="21"/>
                    </a:lnTo>
                    <a:lnTo>
                      <a:pt x="960" y="12"/>
                    </a:lnTo>
                    <a:lnTo>
                      <a:pt x="971" y="5"/>
                    </a:lnTo>
                    <a:lnTo>
                      <a:pt x="977" y="1"/>
                    </a:lnTo>
                    <a:lnTo>
                      <a:pt x="98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sp>
            <p:nvSpPr>
              <p:cNvPr id="62" name="Freeform 7">
                <a:extLst>
                  <a:ext uri="{FF2B5EF4-FFF2-40B4-BE49-F238E27FC236}">
                    <a16:creationId xmlns="" xmlns:a16="http://schemas.microsoft.com/office/drawing/2014/main" id="{1420866C-F499-403D-81B4-D023CF9F0955}"/>
                  </a:ext>
                </a:extLst>
              </p:cNvPr>
              <p:cNvSpPr>
                <a:spLocks/>
              </p:cNvSpPr>
              <p:nvPr/>
            </p:nvSpPr>
            <p:spPr bwMode="auto">
              <a:xfrm>
                <a:off x="2579684" y="523874"/>
                <a:ext cx="115888" cy="115888"/>
              </a:xfrm>
              <a:custGeom>
                <a:avLst/>
                <a:gdLst>
                  <a:gd name="T0" fmla="*/ 612 w 1162"/>
                  <a:gd name="T1" fmla="*/ 0 h 1157"/>
                  <a:gd name="T2" fmla="*/ 716 w 1162"/>
                  <a:gd name="T3" fmla="*/ 15 h 1157"/>
                  <a:gd name="T4" fmla="*/ 602 w 1162"/>
                  <a:gd name="T5" fmla="*/ 194 h 1157"/>
                  <a:gd name="T6" fmla="*/ 524 w 1162"/>
                  <a:gd name="T7" fmla="*/ 199 h 1157"/>
                  <a:gd name="T8" fmla="*/ 446 w 1162"/>
                  <a:gd name="T9" fmla="*/ 219 h 1157"/>
                  <a:gd name="T10" fmla="*/ 373 w 1162"/>
                  <a:gd name="T11" fmla="*/ 255 h 1157"/>
                  <a:gd name="T12" fmla="*/ 308 w 1162"/>
                  <a:gd name="T13" fmla="*/ 307 h 1157"/>
                  <a:gd name="T14" fmla="*/ 253 w 1162"/>
                  <a:gd name="T15" fmla="*/ 376 h 1157"/>
                  <a:gd name="T16" fmla="*/ 216 w 1162"/>
                  <a:gd name="T17" fmla="*/ 454 h 1157"/>
                  <a:gd name="T18" fmla="*/ 196 w 1162"/>
                  <a:gd name="T19" fmla="*/ 536 h 1157"/>
                  <a:gd name="T20" fmla="*/ 196 w 1162"/>
                  <a:gd name="T21" fmla="*/ 621 h 1157"/>
                  <a:gd name="T22" fmla="*/ 216 w 1162"/>
                  <a:gd name="T23" fmla="*/ 704 h 1157"/>
                  <a:gd name="T24" fmla="*/ 253 w 1162"/>
                  <a:gd name="T25" fmla="*/ 782 h 1157"/>
                  <a:gd name="T26" fmla="*/ 308 w 1162"/>
                  <a:gd name="T27" fmla="*/ 851 h 1157"/>
                  <a:gd name="T28" fmla="*/ 378 w 1162"/>
                  <a:gd name="T29" fmla="*/ 906 h 1157"/>
                  <a:gd name="T30" fmla="*/ 455 w 1162"/>
                  <a:gd name="T31" fmla="*/ 943 h 1157"/>
                  <a:gd name="T32" fmla="*/ 538 w 1162"/>
                  <a:gd name="T33" fmla="*/ 961 h 1157"/>
                  <a:gd name="T34" fmla="*/ 624 w 1162"/>
                  <a:gd name="T35" fmla="*/ 961 h 1157"/>
                  <a:gd name="T36" fmla="*/ 706 w 1162"/>
                  <a:gd name="T37" fmla="*/ 943 h 1157"/>
                  <a:gd name="T38" fmla="*/ 785 w 1162"/>
                  <a:gd name="T39" fmla="*/ 906 h 1157"/>
                  <a:gd name="T40" fmla="*/ 854 w 1162"/>
                  <a:gd name="T41" fmla="*/ 851 h 1157"/>
                  <a:gd name="T42" fmla="*/ 906 w 1162"/>
                  <a:gd name="T43" fmla="*/ 786 h 1157"/>
                  <a:gd name="T44" fmla="*/ 942 w 1162"/>
                  <a:gd name="T45" fmla="*/ 714 h 1157"/>
                  <a:gd name="T46" fmla="*/ 963 w 1162"/>
                  <a:gd name="T47" fmla="*/ 636 h 1157"/>
                  <a:gd name="T48" fmla="*/ 967 w 1162"/>
                  <a:gd name="T49" fmla="*/ 557 h 1157"/>
                  <a:gd name="T50" fmla="*/ 1147 w 1162"/>
                  <a:gd name="T51" fmla="*/ 444 h 1157"/>
                  <a:gd name="T52" fmla="*/ 1162 w 1162"/>
                  <a:gd name="T53" fmla="*/ 548 h 1157"/>
                  <a:gd name="T54" fmla="*/ 1158 w 1162"/>
                  <a:gd name="T55" fmla="*/ 654 h 1157"/>
                  <a:gd name="T56" fmla="*/ 1134 w 1162"/>
                  <a:gd name="T57" fmla="*/ 757 h 1157"/>
                  <a:gd name="T58" fmla="*/ 1091 w 1162"/>
                  <a:gd name="T59" fmla="*/ 856 h 1157"/>
                  <a:gd name="T60" fmla="*/ 1031 w 1162"/>
                  <a:gd name="T61" fmla="*/ 947 h 1157"/>
                  <a:gd name="T62" fmla="*/ 951 w 1162"/>
                  <a:gd name="T63" fmla="*/ 1026 h 1157"/>
                  <a:gd name="T64" fmla="*/ 860 w 1162"/>
                  <a:gd name="T65" fmla="*/ 1087 h 1157"/>
                  <a:gd name="T66" fmla="*/ 762 w 1162"/>
                  <a:gd name="T67" fmla="*/ 1130 h 1157"/>
                  <a:gd name="T68" fmla="*/ 660 w 1162"/>
                  <a:gd name="T69" fmla="*/ 1153 h 1157"/>
                  <a:gd name="T70" fmla="*/ 554 w 1162"/>
                  <a:gd name="T71" fmla="*/ 1157 h 1157"/>
                  <a:gd name="T72" fmla="*/ 450 w 1162"/>
                  <a:gd name="T73" fmla="*/ 1144 h 1157"/>
                  <a:gd name="T74" fmla="*/ 350 w 1162"/>
                  <a:gd name="T75" fmla="*/ 1111 h 1157"/>
                  <a:gd name="T76" fmla="*/ 255 w 1162"/>
                  <a:gd name="T77" fmla="*/ 1059 h 1157"/>
                  <a:gd name="T78" fmla="*/ 170 w 1162"/>
                  <a:gd name="T79" fmla="*/ 989 h 1157"/>
                  <a:gd name="T80" fmla="*/ 99 w 1162"/>
                  <a:gd name="T81" fmla="*/ 904 h 1157"/>
                  <a:gd name="T82" fmla="*/ 47 w 1162"/>
                  <a:gd name="T83" fmla="*/ 809 h 1157"/>
                  <a:gd name="T84" fmla="*/ 14 w 1162"/>
                  <a:gd name="T85" fmla="*/ 708 h 1157"/>
                  <a:gd name="T86" fmla="*/ 0 w 1162"/>
                  <a:gd name="T87" fmla="*/ 605 h 1157"/>
                  <a:gd name="T88" fmla="*/ 5 w 1162"/>
                  <a:gd name="T89" fmla="*/ 500 h 1157"/>
                  <a:gd name="T90" fmla="*/ 28 w 1162"/>
                  <a:gd name="T91" fmla="*/ 398 h 1157"/>
                  <a:gd name="T92" fmla="*/ 71 w 1162"/>
                  <a:gd name="T93" fmla="*/ 301 h 1157"/>
                  <a:gd name="T94" fmla="*/ 132 w 1162"/>
                  <a:gd name="T95" fmla="*/ 210 h 1157"/>
                  <a:gd name="T96" fmla="*/ 211 w 1162"/>
                  <a:gd name="T97" fmla="*/ 131 h 1157"/>
                  <a:gd name="T98" fmla="*/ 303 w 1162"/>
                  <a:gd name="T99" fmla="*/ 70 h 1157"/>
                  <a:gd name="T100" fmla="*/ 402 w 1162"/>
                  <a:gd name="T101" fmla="*/ 28 h 1157"/>
                  <a:gd name="T102" fmla="*/ 505 w 1162"/>
                  <a:gd name="T103" fmla="*/ 4 h 1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2" h="1157">
                    <a:moveTo>
                      <a:pt x="559" y="0"/>
                    </a:moveTo>
                    <a:lnTo>
                      <a:pt x="612" y="0"/>
                    </a:lnTo>
                    <a:lnTo>
                      <a:pt x="664" y="5"/>
                    </a:lnTo>
                    <a:lnTo>
                      <a:pt x="716" y="15"/>
                    </a:lnTo>
                    <a:lnTo>
                      <a:pt x="769" y="30"/>
                    </a:lnTo>
                    <a:lnTo>
                      <a:pt x="602" y="194"/>
                    </a:lnTo>
                    <a:lnTo>
                      <a:pt x="563" y="194"/>
                    </a:lnTo>
                    <a:lnTo>
                      <a:pt x="524" y="199"/>
                    </a:lnTo>
                    <a:lnTo>
                      <a:pt x="484" y="206"/>
                    </a:lnTo>
                    <a:lnTo>
                      <a:pt x="446" y="219"/>
                    </a:lnTo>
                    <a:lnTo>
                      <a:pt x="408" y="235"/>
                    </a:lnTo>
                    <a:lnTo>
                      <a:pt x="373" y="255"/>
                    </a:lnTo>
                    <a:lnTo>
                      <a:pt x="339" y="278"/>
                    </a:lnTo>
                    <a:lnTo>
                      <a:pt x="308" y="307"/>
                    </a:lnTo>
                    <a:lnTo>
                      <a:pt x="277" y="340"/>
                    </a:lnTo>
                    <a:lnTo>
                      <a:pt x="253" y="376"/>
                    </a:lnTo>
                    <a:lnTo>
                      <a:pt x="232" y="414"/>
                    </a:lnTo>
                    <a:lnTo>
                      <a:pt x="216" y="454"/>
                    </a:lnTo>
                    <a:lnTo>
                      <a:pt x="204" y="495"/>
                    </a:lnTo>
                    <a:lnTo>
                      <a:pt x="196" y="536"/>
                    </a:lnTo>
                    <a:lnTo>
                      <a:pt x="194" y="579"/>
                    </a:lnTo>
                    <a:lnTo>
                      <a:pt x="196" y="621"/>
                    </a:lnTo>
                    <a:lnTo>
                      <a:pt x="204" y="663"/>
                    </a:lnTo>
                    <a:lnTo>
                      <a:pt x="216" y="704"/>
                    </a:lnTo>
                    <a:lnTo>
                      <a:pt x="232" y="743"/>
                    </a:lnTo>
                    <a:lnTo>
                      <a:pt x="253" y="782"/>
                    </a:lnTo>
                    <a:lnTo>
                      <a:pt x="277" y="818"/>
                    </a:lnTo>
                    <a:lnTo>
                      <a:pt x="308" y="851"/>
                    </a:lnTo>
                    <a:lnTo>
                      <a:pt x="341" y="881"/>
                    </a:lnTo>
                    <a:lnTo>
                      <a:pt x="378" y="906"/>
                    </a:lnTo>
                    <a:lnTo>
                      <a:pt x="416" y="927"/>
                    </a:lnTo>
                    <a:lnTo>
                      <a:pt x="455" y="943"/>
                    </a:lnTo>
                    <a:lnTo>
                      <a:pt x="497" y="955"/>
                    </a:lnTo>
                    <a:lnTo>
                      <a:pt x="538" y="961"/>
                    </a:lnTo>
                    <a:lnTo>
                      <a:pt x="581" y="964"/>
                    </a:lnTo>
                    <a:lnTo>
                      <a:pt x="624" y="961"/>
                    </a:lnTo>
                    <a:lnTo>
                      <a:pt x="665" y="955"/>
                    </a:lnTo>
                    <a:lnTo>
                      <a:pt x="706" y="943"/>
                    </a:lnTo>
                    <a:lnTo>
                      <a:pt x="746" y="927"/>
                    </a:lnTo>
                    <a:lnTo>
                      <a:pt x="785" y="906"/>
                    </a:lnTo>
                    <a:lnTo>
                      <a:pt x="821" y="881"/>
                    </a:lnTo>
                    <a:lnTo>
                      <a:pt x="854" y="851"/>
                    </a:lnTo>
                    <a:lnTo>
                      <a:pt x="883" y="820"/>
                    </a:lnTo>
                    <a:lnTo>
                      <a:pt x="906" y="786"/>
                    </a:lnTo>
                    <a:lnTo>
                      <a:pt x="926" y="751"/>
                    </a:lnTo>
                    <a:lnTo>
                      <a:pt x="942" y="714"/>
                    </a:lnTo>
                    <a:lnTo>
                      <a:pt x="955" y="675"/>
                    </a:lnTo>
                    <a:lnTo>
                      <a:pt x="963" y="636"/>
                    </a:lnTo>
                    <a:lnTo>
                      <a:pt x="967" y="597"/>
                    </a:lnTo>
                    <a:lnTo>
                      <a:pt x="967" y="557"/>
                    </a:lnTo>
                    <a:lnTo>
                      <a:pt x="1132" y="392"/>
                    </a:lnTo>
                    <a:lnTo>
                      <a:pt x="1147" y="444"/>
                    </a:lnTo>
                    <a:lnTo>
                      <a:pt x="1156" y="496"/>
                    </a:lnTo>
                    <a:lnTo>
                      <a:pt x="1162" y="548"/>
                    </a:lnTo>
                    <a:lnTo>
                      <a:pt x="1162" y="601"/>
                    </a:lnTo>
                    <a:lnTo>
                      <a:pt x="1158" y="654"/>
                    </a:lnTo>
                    <a:lnTo>
                      <a:pt x="1148" y="706"/>
                    </a:lnTo>
                    <a:lnTo>
                      <a:pt x="1134" y="757"/>
                    </a:lnTo>
                    <a:lnTo>
                      <a:pt x="1116" y="807"/>
                    </a:lnTo>
                    <a:lnTo>
                      <a:pt x="1091" y="856"/>
                    </a:lnTo>
                    <a:lnTo>
                      <a:pt x="1064" y="903"/>
                    </a:lnTo>
                    <a:lnTo>
                      <a:pt x="1031" y="947"/>
                    </a:lnTo>
                    <a:lnTo>
                      <a:pt x="992" y="989"/>
                    </a:lnTo>
                    <a:lnTo>
                      <a:pt x="951" y="1026"/>
                    </a:lnTo>
                    <a:lnTo>
                      <a:pt x="907" y="1059"/>
                    </a:lnTo>
                    <a:lnTo>
                      <a:pt x="860" y="1087"/>
                    </a:lnTo>
                    <a:lnTo>
                      <a:pt x="812" y="1111"/>
                    </a:lnTo>
                    <a:lnTo>
                      <a:pt x="762" y="1130"/>
                    </a:lnTo>
                    <a:lnTo>
                      <a:pt x="711" y="1144"/>
                    </a:lnTo>
                    <a:lnTo>
                      <a:pt x="660" y="1153"/>
                    </a:lnTo>
                    <a:lnTo>
                      <a:pt x="608" y="1157"/>
                    </a:lnTo>
                    <a:lnTo>
                      <a:pt x="554" y="1157"/>
                    </a:lnTo>
                    <a:lnTo>
                      <a:pt x="502" y="1153"/>
                    </a:lnTo>
                    <a:lnTo>
                      <a:pt x="450" y="1144"/>
                    </a:lnTo>
                    <a:lnTo>
                      <a:pt x="400" y="1130"/>
                    </a:lnTo>
                    <a:lnTo>
                      <a:pt x="350" y="1111"/>
                    </a:lnTo>
                    <a:lnTo>
                      <a:pt x="302" y="1087"/>
                    </a:lnTo>
                    <a:lnTo>
                      <a:pt x="255" y="1059"/>
                    </a:lnTo>
                    <a:lnTo>
                      <a:pt x="211" y="1026"/>
                    </a:lnTo>
                    <a:lnTo>
                      <a:pt x="170" y="989"/>
                    </a:lnTo>
                    <a:lnTo>
                      <a:pt x="132" y="947"/>
                    </a:lnTo>
                    <a:lnTo>
                      <a:pt x="99" y="904"/>
                    </a:lnTo>
                    <a:lnTo>
                      <a:pt x="71" y="857"/>
                    </a:lnTo>
                    <a:lnTo>
                      <a:pt x="47" y="809"/>
                    </a:lnTo>
                    <a:lnTo>
                      <a:pt x="28" y="759"/>
                    </a:lnTo>
                    <a:lnTo>
                      <a:pt x="14" y="708"/>
                    </a:lnTo>
                    <a:lnTo>
                      <a:pt x="5" y="657"/>
                    </a:lnTo>
                    <a:lnTo>
                      <a:pt x="0" y="605"/>
                    </a:lnTo>
                    <a:lnTo>
                      <a:pt x="0" y="552"/>
                    </a:lnTo>
                    <a:lnTo>
                      <a:pt x="5" y="500"/>
                    </a:lnTo>
                    <a:lnTo>
                      <a:pt x="14" y="449"/>
                    </a:lnTo>
                    <a:lnTo>
                      <a:pt x="28" y="398"/>
                    </a:lnTo>
                    <a:lnTo>
                      <a:pt x="47" y="348"/>
                    </a:lnTo>
                    <a:lnTo>
                      <a:pt x="71" y="301"/>
                    </a:lnTo>
                    <a:lnTo>
                      <a:pt x="99" y="254"/>
                    </a:lnTo>
                    <a:lnTo>
                      <a:pt x="132" y="210"/>
                    </a:lnTo>
                    <a:lnTo>
                      <a:pt x="170" y="169"/>
                    </a:lnTo>
                    <a:lnTo>
                      <a:pt x="211" y="131"/>
                    </a:lnTo>
                    <a:lnTo>
                      <a:pt x="256" y="98"/>
                    </a:lnTo>
                    <a:lnTo>
                      <a:pt x="303" y="70"/>
                    </a:lnTo>
                    <a:lnTo>
                      <a:pt x="352" y="46"/>
                    </a:lnTo>
                    <a:lnTo>
                      <a:pt x="402" y="28"/>
                    </a:lnTo>
                    <a:lnTo>
                      <a:pt x="453" y="14"/>
                    </a:lnTo>
                    <a:lnTo>
                      <a:pt x="505" y="4"/>
                    </a:lnTo>
                    <a:lnTo>
                      <a:pt x="5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sp>
            <p:nvSpPr>
              <p:cNvPr id="63" name="Freeform 8">
                <a:extLst>
                  <a:ext uri="{FF2B5EF4-FFF2-40B4-BE49-F238E27FC236}">
                    <a16:creationId xmlns="" xmlns:a16="http://schemas.microsoft.com/office/drawing/2014/main" id="{0812F2A6-0231-436D-B35D-F9D0ED0C960C}"/>
                  </a:ext>
                </a:extLst>
              </p:cNvPr>
              <p:cNvSpPr>
                <a:spLocks/>
              </p:cNvSpPr>
              <p:nvPr/>
            </p:nvSpPr>
            <p:spPr bwMode="auto">
              <a:xfrm>
                <a:off x="2539996" y="484187"/>
                <a:ext cx="195263" cy="195263"/>
              </a:xfrm>
              <a:custGeom>
                <a:avLst/>
                <a:gdLst>
                  <a:gd name="T0" fmla="*/ 1135 w 1960"/>
                  <a:gd name="T1" fmla="*/ 12 h 1954"/>
                  <a:gd name="T2" fmla="*/ 1338 w 1960"/>
                  <a:gd name="T3" fmla="*/ 67 h 1954"/>
                  <a:gd name="T4" fmla="*/ 1309 w 1960"/>
                  <a:gd name="T5" fmla="*/ 285 h 1954"/>
                  <a:gd name="T6" fmla="*/ 1131 w 1960"/>
                  <a:gd name="T7" fmla="*/ 227 h 1954"/>
                  <a:gd name="T8" fmla="*/ 947 w 1960"/>
                  <a:gd name="T9" fmla="*/ 212 h 1954"/>
                  <a:gd name="T10" fmla="*/ 764 w 1960"/>
                  <a:gd name="T11" fmla="*/ 243 h 1954"/>
                  <a:gd name="T12" fmla="*/ 591 w 1960"/>
                  <a:gd name="T13" fmla="*/ 317 h 1954"/>
                  <a:gd name="T14" fmla="*/ 437 w 1960"/>
                  <a:gd name="T15" fmla="*/ 436 h 1954"/>
                  <a:gd name="T16" fmla="*/ 317 w 1960"/>
                  <a:gd name="T17" fmla="*/ 590 h 1954"/>
                  <a:gd name="T18" fmla="*/ 243 w 1960"/>
                  <a:gd name="T19" fmla="*/ 762 h 1954"/>
                  <a:gd name="T20" fmla="*/ 213 w 1960"/>
                  <a:gd name="T21" fmla="*/ 946 h 1954"/>
                  <a:gd name="T22" fmla="*/ 228 w 1960"/>
                  <a:gd name="T23" fmla="*/ 1130 h 1954"/>
                  <a:gd name="T24" fmla="*/ 287 w 1960"/>
                  <a:gd name="T25" fmla="*/ 1307 h 1954"/>
                  <a:gd name="T26" fmla="*/ 392 w 1960"/>
                  <a:gd name="T27" fmla="*/ 1468 h 1954"/>
                  <a:gd name="T28" fmla="*/ 538 w 1960"/>
                  <a:gd name="T29" fmla="*/ 1601 h 1954"/>
                  <a:gd name="T30" fmla="*/ 705 w 1960"/>
                  <a:gd name="T31" fmla="*/ 1691 h 1954"/>
                  <a:gd name="T32" fmla="*/ 886 w 1960"/>
                  <a:gd name="T33" fmla="*/ 1736 h 1954"/>
                  <a:gd name="T34" fmla="*/ 1073 w 1960"/>
                  <a:gd name="T35" fmla="*/ 1736 h 1954"/>
                  <a:gd name="T36" fmla="*/ 1254 w 1960"/>
                  <a:gd name="T37" fmla="*/ 1691 h 1954"/>
                  <a:gd name="T38" fmla="*/ 1421 w 1960"/>
                  <a:gd name="T39" fmla="*/ 1601 h 1954"/>
                  <a:gd name="T40" fmla="*/ 1567 w 1960"/>
                  <a:gd name="T41" fmla="*/ 1468 h 1954"/>
                  <a:gd name="T42" fmla="*/ 1671 w 1960"/>
                  <a:gd name="T43" fmla="*/ 1308 h 1954"/>
                  <a:gd name="T44" fmla="*/ 1730 w 1960"/>
                  <a:gd name="T45" fmla="*/ 1132 h 1954"/>
                  <a:gd name="T46" fmla="*/ 1746 w 1960"/>
                  <a:gd name="T47" fmla="*/ 948 h 1954"/>
                  <a:gd name="T48" fmla="*/ 1716 w 1960"/>
                  <a:gd name="T49" fmla="*/ 765 h 1954"/>
                  <a:gd name="T50" fmla="*/ 1830 w 1960"/>
                  <a:gd name="T51" fmla="*/ 490 h 1954"/>
                  <a:gd name="T52" fmla="*/ 1916 w 1960"/>
                  <a:gd name="T53" fmla="*/ 686 h 1954"/>
                  <a:gd name="T54" fmla="*/ 1957 w 1960"/>
                  <a:gd name="T55" fmla="*/ 891 h 1954"/>
                  <a:gd name="T56" fmla="*/ 1953 w 1960"/>
                  <a:gd name="T57" fmla="*/ 1100 h 1954"/>
                  <a:gd name="T58" fmla="*/ 1904 w 1960"/>
                  <a:gd name="T59" fmla="*/ 1304 h 1954"/>
                  <a:gd name="T60" fmla="*/ 1811 w 1960"/>
                  <a:gd name="T61" fmla="*/ 1496 h 1954"/>
                  <a:gd name="T62" fmla="*/ 1673 w 1960"/>
                  <a:gd name="T63" fmla="*/ 1668 h 1954"/>
                  <a:gd name="T64" fmla="*/ 1496 w 1960"/>
                  <a:gd name="T65" fmla="*/ 1808 h 1954"/>
                  <a:gd name="T66" fmla="*/ 1298 w 1960"/>
                  <a:gd name="T67" fmla="*/ 1902 h 1954"/>
                  <a:gd name="T68" fmla="*/ 1088 w 1960"/>
                  <a:gd name="T69" fmla="*/ 1948 h 1954"/>
                  <a:gd name="T70" fmla="*/ 872 w 1960"/>
                  <a:gd name="T71" fmla="*/ 1948 h 1954"/>
                  <a:gd name="T72" fmla="*/ 661 w 1960"/>
                  <a:gd name="T73" fmla="*/ 1902 h 1954"/>
                  <a:gd name="T74" fmla="*/ 463 w 1960"/>
                  <a:gd name="T75" fmla="*/ 1808 h 1954"/>
                  <a:gd name="T76" fmla="*/ 286 w 1960"/>
                  <a:gd name="T77" fmla="*/ 1668 h 1954"/>
                  <a:gd name="T78" fmla="*/ 146 w 1960"/>
                  <a:gd name="T79" fmla="*/ 1491 h 1954"/>
                  <a:gd name="T80" fmla="*/ 52 w 1960"/>
                  <a:gd name="T81" fmla="*/ 1293 h 1954"/>
                  <a:gd name="T82" fmla="*/ 5 w 1960"/>
                  <a:gd name="T83" fmla="*/ 1083 h 1954"/>
                  <a:gd name="T84" fmla="*/ 5 w 1960"/>
                  <a:gd name="T85" fmla="*/ 869 h 1954"/>
                  <a:gd name="T86" fmla="*/ 52 w 1960"/>
                  <a:gd name="T87" fmla="*/ 659 h 1954"/>
                  <a:gd name="T88" fmla="*/ 146 w 1960"/>
                  <a:gd name="T89" fmla="*/ 462 h 1954"/>
                  <a:gd name="T90" fmla="*/ 286 w 1960"/>
                  <a:gd name="T91" fmla="*/ 285 h 1954"/>
                  <a:gd name="T92" fmla="*/ 459 w 1960"/>
                  <a:gd name="T93" fmla="*/ 148 h 1954"/>
                  <a:gd name="T94" fmla="*/ 651 w 1960"/>
                  <a:gd name="T95" fmla="*/ 55 h 1954"/>
                  <a:gd name="T96" fmla="*/ 856 w 1960"/>
                  <a:gd name="T97" fmla="*/ 7 h 1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60" h="1954">
                    <a:moveTo>
                      <a:pt x="996" y="0"/>
                    </a:moveTo>
                    <a:lnTo>
                      <a:pt x="1065" y="3"/>
                    </a:lnTo>
                    <a:lnTo>
                      <a:pt x="1135" y="12"/>
                    </a:lnTo>
                    <a:lnTo>
                      <a:pt x="1204" y="25"/>
                    </a:lnTo>
                    <a:lnTo>
                      <a:pt x="1272" y="43"/>
                    </a:lnTo>
                    <a:lnTo>
                      <a:pt x="1338" y="67"/>
                    </a:lnTo>
                    <a:lnTo>
                      <a:pt x="1404" y="95"/>
                    </a:lnTo>
                    <a:lnTo>
                      <a:pt x="1467" y="128"/>
                    </a:lnTo>
                    <a:lnTo>
                      <a:pt x="1309" y="285"/>
                    </a:lnTo>
                    <a:lnTo>
                      <a:pt x="1251" y="261"/>
                    </a:lnTo>
                    <a:lnTo>
                      <a:pt x="1192" y="242"/>
                    </a:lnTo>
                    <a:lnTo>
                      <a:pt x="1131" y="227"/>
                    </a:lnTo>
                    <a:lnTo>
                      <a:pt x="1071" y="218"/>
                    </a:lnTo>
                    <a:lnTo>
                      <a:pt x="1009" y="212"/>
                    </a:lnTo>
                    <a:lnTo>
                      <a:pt x="947" y="212"/>
                    </a:lnTo>
                    <a:lnTo>
                      <a:pt x="885" y="218"/>
                    </a:lnTo>
                    <a:lnTo>
                      <a:pt x="825" y="228"/>
                    </a:lnTo>
                    <a:lnTo>
                      <a:pt x="764" y="243"/>
                    </a:lnTo>
                    <a:lnTo>
                      <a:pt x="705" y="262"/>
                    </a:lnTo>
                    <a:lnTo>
                      <a:pt x="647" y="288"/>
                    </a:lnTo>
                    <a:lnTo>
                      <a:pt x="591" y="317"/>
                    </a:lnTo>
                    <a:lnTo>
                      <a:pt x="537" y="351"/>
                    </a:lnTo>
                    <a:lnTo>
                      <a:pt x="486" y="392"/>
                    </a:lnTo>
                    <a:lnTo>
                      <a:pt x="437" y="436"/>
                    </a:lnTo>
                    <a:lnTo>
                      <a:pt x="392" y="484"/>
                    </a:lnTo>
                    <a:lnTo>
                      <a:pt x="352" y="536"/>
                    </a:lnTo>
                    <a:lnTo>
                      <a:pt x="317" y="590"/>
                    </a:lnTo>
                    <a:lnTo>
                      <a:pt x="287" y="645"/>
                    </a:lnTo>
                    <a:lnTo>
                      <a:pt x="263" y="704"/>
                    </a:lnTo>
                    <a:lnTo>
                      <a:pt x="243" y="762"/>
                    </a:lnTo>
                    <a:lnTo>
                      <a:pt x="228" y="823"/>
                    </a:lnTo>
                    <a:lnTo>
                      <a:pt x="218" y="884"/>
                    </a:lnTo>
                    <a:lnTo>
                      <a:pt x="213" y="946"/>
                    </a:lnTo>
                    <a:lnTo>
                      <a:pt x="213" y="1008"/>
                    </a:lnTo>
                    <a:lnTo>
                      <a:pt x="218" y="1069"/>
                    </a:lnTo>
                    <a:lnTo>
                      <a:pt x="228" y="1130"/>
                    </a:lnTo>
                    <a:lnTo>
                      <a:pt x="243" y="1190"/>
                    </a:lnTo>
                    <a:lnTo>
                      <a:pt x="263" y="1250"/>
                    </a:lnTo>
                    <a:lnTo>
                      <a:pt x="287" y="1307"/>
                    </a:lnTo>
                    <a:lnTo>
                      <a:pt x="317" y="1363"/>
                    </a:lnTo>
                    <a:lnTo>
                      <a:pt x="352" y="1417"/>
                    </a:lnTo>
                    <a:lnTo>
                      <a:pt x="392" y="1468"/>
                    </a:lnTo>
                    <a:lnTo>
                      <a:pt x="437" y="1517"/>
                    </a:lnTo>
                    <a:lnTo>
                      <a:pt x="486" y="1562"/>
                    </a:lnTo>
                    <a:lnTo>
                      <a:pt x="538" y="1601"/>
                    </a:lnTo>
                    <a:lnTo>
                      <a:pt x="591" y="1636"/>
                    </a:lnTo>
                    <a:lnTo>
                      <a:pt x="648" y="1666"/>
                    </a:lnTo>
                    <a:lnTo>
                      <a:pt x="705" y="1691"/>
                    </a:lnTo>
                    <a:lnTo>
                      <a:pt x="765" y="1710"/>
                    </a:lnTo>
                    <a:lnTo>
                      <a:pt x="826" y="1725"/>
                    </a:lnTo>
                    <a:lnTo>
                      <a:pt x="886" y="1736"/>
                    </a:lnTo>
                    <a:lnTo>
                      <a:pt x="948" y="1740"/>
                    </a:lnTo>
                    <a:lnTo>
                      <a:pt x="1011" y="1740"/>
                    </a:lnTo>
                    <a:lnTo>
                      <a:pt x="1073" y="1736"/>
                    </a:lnTo>
                    <a:lnTo>
                      <a:pt x="1134" y="1725"/>
                    </a:lnTo>
                    <a:lnTo>
                      <a:pt x="1194" y="1710"/>
                    </a:lnTo>
                    <a:lnTo>
                      <a:pt x="1254" y="1691"/>
                    </a:lnTo>
                    <a:lnTo>
                      <a:pt x="1311" y="1666"/>
                    </a:lnTo>
                    <a:lnTo>
                      <a:pt x="1368" y="1636"/>
                    </a:lnTo>
                    <a:lnTo>
                      <a:pt x="1421" y="1601"/>
                    </a:lnTo>
                    <a:lnTo>
                      <a:pt x="1473" y="1562"/>
                    </a:lnTo>
                    <a:lnTo>
                      <a:pt x="1522" y="1517"/>
                    </a:lnTo>
                    <a:lnTo>
                      <a:pt x="1567" y="1468"/>
                    </a:lnTo>
                    <a:lnTo>
                      <a:pt x="1607" y="1417"/>
                    </a:lnTo>
                    <a:lnTo>
                      <a:pt x="1641" y="1364"/>
                    </a:lnTo>
                    <a:lnTo>
                      <a:pt x="1671" y="1308"/>
                    </a:lnTo>
                    <a:lnTo>
                      <a:pt x="1696" y="1251"/>
                    </a:lnTo>
                    <a:lnTo>
                      <a:pt x="1715" y="1191"/>
                    </a:lnTo>
                    <a:lnTo>
                      <a:pt x="1730" y="1132"/>
                    </a:lnTo>
                    <a:lnTo>
                      <a:pt x="1741" y="1070"/>
                    </a:lnTo>
                    <a:lnTo>
                      <a:pt x="1746" y="1010"/>
                    </a:lnTo>
                    <a:lnTo>
                      <a:pt x="1746" y="948"/>
                    </a:lnTo>
                    <a:lnTo>
                      <a:pt x="1741" y="886"/>
                    </a:lnTo>
                    <a:lnTo>
                      <a:pt x="1731" y="825"/>
                    </a:lnTo>
                    <a:lnTo>
                      <a:pt x="1716" y="765"/>
                    </a:lnTo>
                    <a:lnTo>
                      <a:pt x="1697" y="706"/>
                    </a:lnTo>
                    <a:lnTo>
                      <a:pt x="1673" y="649"/>
                    </a:lnTo>
                    <a:lnTo>
                      <a:pt x="1830" y="490"/>
                    </a:lnTo>
                    <a:lnTo>
                      <a:pt x="1864" y="554"/>
                    </a:lnTo>
                    <a:lnTo>
                      <a:pt x="1892" y="619"/>
                    </a:lnTo>
                    <a:lnTo>
                      <a:pt x="1916" y="686"/>
                    </a:lnTo>
                    <a:lnTo>
                      <a:pt x="1935" y="753"/>
                    </a:lnTo>
                    <a:lnTo>
                      <a:pt x="1948" y="822"/>
                    </a:lnTo>
                    <a:lnTo>
                      <a:pt x="1957" y="891"/>
                    </a:lnTo>
                    <a:lnTo>
                      <a:pt x="1960" y="961"/>
                    </a:lnTo>
                    <a:lnTo>
                      <a:pt x="1959" y="1030"/>
                    </a:lnTo>
                    <a:lnTo>
                      <a:pt x="1953" y="1100"/>
                    </a:lnTo>
                    <a:lnTo>
                      <a:pt x="1941" y="1169"/>
                    </a:lnTo>
                    <a:lnTo>
                      <a:pt x="1925" y="1237"/>
                    </a:lnTo>
                    <a:lnTo>
                      <a:pt x="1904" y="1304"/>
                    </a:lnTo>
                    <a:lnTo>
                      <a:pt x="1878" y="1370"/>
                    </a:lnTo>
                    <a:lnTo>
                      <a:pt x="1847" y="1433"/>
                    </a:lnTo>
                    <a:lnTo>
                      <a:pt x="1811" y="1496"/>
                    </a:lnTo>
                    <a:lnTo>
                      <a:pt x="1770" y="1555"/>
                    </a:lnTo>
                    <a:lnTo>
                      <a:pt x="1724" y="1613"/>
                    </a:lnTo>
                    <a:lnTo>
                      <a:pt x="1673" y="1668"/>
                    </a:lnTo>
                    <a:lnTo>
                      <a:pt x="1617" y="1720"/>
                    </a:lnTo>
                    <a:lnTo>
                      <a:pt x="1558" y="1767"/>
                    </a:lnTo>
                    <a:lnTo>
                      <a:pt x="1496" y="1808"/>
                    </a:lnTo>
                    <a:lnTo>
                      <a:pt x="1432" y="1844"/>
                    </a:lnTo>
                    <a:lnTo>
                      <a:pt x="1366" y="1875"/>
                    </a:lnTo>
                    <a:lnTo>
                      <a:pt x="1298" y="1902"/>
                    </a:lnTo>
                    <a:lnTo>
                      <a:pt x="1228" y="1922"/>
                    </a:lnTo>
                    <a:lnTo>
                      <a:pt x="1158" y="1938"/>
                    </a:lnTo>
                    <a:lnTo>
                      <a:pt x="1088" y="1948"/>
                    </a:lnTo>
                    <a:lnTo>
                      <a:pt x="1015" y="1954"/>
                    </a:lnTo>
                    <a:lnTo>
                      <a:pt x="944" y="1954"/>
                    </a:lnTo>
                    <a:lnTo>
                      <a:pt x="872" y="1948"/>
                    </a:lnTo>
                    <a:lnTo>
                      <a:pt x="801" y="1938"/>
                    </a:lnTo>
                    <a:lnTo>
                      <a:pt x="731" y="1922"/>
                    </a:lnTo>
                    <a:lnTo>
                      <a:pt x="661" y="1902"/>
                    </a:lnTo>
                    <a:lnTo>
                      <a:pt x="594" y="1875"/>
                    </a:lnTo>
                    <a:lnTo>
                      <a:pt x="528" y="1844"/>
                    </a:lnTo>
                    <a:lnTo>
                      <a:pt x="463" y="1808"/>
                    </a:lnTo>
                    <a:lnTo>
                      <a:pt x="401" y="1767"/>
                    </a:lnTo>
                    <a:lnTo>
                      <a:pt x="343" y="1720"/>
                    </a:lnTo>
                    <a:lnTo>
                      <a:pt x="286" y="1668"/>
                    </a:lnTo>
                    <a:lnTo>
                      <a:pt x="234" y="1612"/>
                    </a:lnTo>
                    <a:lnTo>
                      <a:pt x="187" y="1552"/>
                    </a:lnTo>
                    <a:lnTo>
                      <a:pt x="146" y="1491"/>
                    </a:lnTo>
                    <a:lnTo>
                      <a:pt x="108" y="1427"/>
                    </a:lnTo>
                    <a:lnTo>
                      <a:pt x="78" y="1361"/>
                    </a:lnTo>
                    <a:lnTo>
                      <a:pt x="52" y="1293"/>
                    </a:lnTo>
                    <a:lnTo>
                      <a:pt x="31" y="1224"/>
                    </a:lnTo>
                    <a:lnTo>
                      <a:pt x="15" y="1154"/>
                    </a:lnTo>
                    <a:lnTo>
                      <a:pt x="5" y="1083"/>
                    </a:lnTo>
                    <a:lnTo>
                      <a:pt x="0" y="1012"/>
                    </a:lnTo>
                    <a:lnTo>
                      <a:pt x="0" y="941"/>
                    </a:lnTo>
                    <a:lnTo>
                      <a:pt x="5" y="869"/>
                    </a:lnTo>
                    <a:lnTo>
                      <a:pt x="15" y="798"/>
                    </a:lnTo>
                    <a:lnTo>
                      <a:pt x="31" y="728"/>
                    </a:lnTo>
                    <a:lnTo>
                      <a:pt x="52" y="659"/>
                    </a:lnTo>
                    <a:lnTo>
                      <a:pt x="78" y="591"/>
                    </a:lnTo>
                    <a:lnTo>
                      <a:pt x="108" y="525"/>
                    </a:lnTo>
                    <a:lnTo>
                      <a:pt x="146" y="462"/>
                    </a:lnTo>
                    <a:lnTo>
                      <a:pt x="187" y="400"/>
                    </a:lnTo>
                    <a:lnTo>
                      <a:pt x="234" y="342"/>
                    </a:lnTo>
                    <a:lnTo>
                      <a:pt x="286" y="285"/>
                    </a:lnTo>
                    <a:lnTo>
                      <a:pt x="341" y="235"/>
                    </a:lnTo>
                    <a:lnTo>
                      <a:pt x="398" y="189"/>
                    </a:lnTo>
                    <a:lnTo>
                      <a:pt x="459" y="148"/>
                    </a:lnTo>
                    <a:lnTo>
                      <a:pt x="521" y="112"/>
                    </a:lnTo>
                    <a:lnTo>
                      <a:pt x="585" y="82"/>
                    </a:lnTo>
                    <a:lnTo>
                      <a:pt x="651" y="55"/>
                    </a:lnTo>
                    <a:lnTo>
                      <a:pt x="719" y="34"/>
                    </a:lnTo>
                    <a:lnTo>
                      <a:pt x="787" y="18"/>
                    </a:lnTo>
                    <a:lnTo>
                      <a:pt x="856" y="7"/>
                    </a:lnTo>
                    <a:lnTo>
                      <a:pt x="926" y="1"/>
                    </a:lnTo>
                    <a:lnTo>
                      <a:pt x="99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sp>
            <p:nvSpPr>
              <p:cNvPr id="64" name="Freeform 9">
                <a:extLst>
                  <a:ext uri="{FF2B5EF4-FFF2-40B4-BE49-F238E27FC236}">
                    <a16:creationId xmlns="" xmlns:a16="http://schemas.microsoft.com/office/drawing/2014/main" id="{9A77447A-6FD4-4511-8A3F-76A81F6B426D}"/>
                  </a:ext>
                </a:extLst>
              </p:cNvPr>
              <p:cNvSpPr>
                <a:spLocks/>
              </p:cNvSpPr>
              <p:nvPr/>
            </p:nvSpPr>
            <p:spPr bwMode="auto">
              <a:xfrm>
                <a:off x="2617784" y="469899"/>
                <a:ext cx="131763" cy="131763"/>
              </a:xfrm>
              <a:custGeom>
                <a:avLst/>
                <a:gdLst>
                  <a:gd name="T0" fmla="*/ 1083 w 1326"/>
                  <a:gd name="T1" fmla="*/ 0 h 1321"/>
                  <a:gd name="T2" fmla="*/ 1112 w 1326"/>
                  <a:gd name="T3" fmla="*/ 214 h 1321"/>
                  <a:gd name="T4" fmla="*/ 1326 w 1326"/>
                  <a:gd name="T5" fmla="*/ 241 h 1321"/>
                  <a:gd name="T6" fmla="*/ 1043 w 1326"/>
                  <a:gd name="T7" fmla="*/ 524 h 1321"/>
                  <a:gd name="T8" fmla="*/ 953 w 1326"/>
                  <a:gd name="T9" fmla="*/ 511 h 1321"/>
                  <a:gd name="T10" fmla="*/ 394 w 1326"/>
                  <a:gd name="T11" fmla="*/ 1069 h 1321"/>
                  <a:gd name="T12" fmla="*/ 399 w 1326"/>
                  <a:gd name="T13" fmla="*/ 1095 h 1321"/>
                  <a:gd name="T14" fmla="*/ 401 w 1326"/>
                  <a:gd name="T15" fmla="*/ 1122 h 1321"/>
                  <a:gd name="T16" fmla="*/ 398 w 1326"/>
                  <a:gd name="T17" fmla="*/ 1158 h 1321"/>
                  <a:gd name="T18" fmla="*/ 389 w 1326"/>
                  <a:gd name="T19" fmla="*/ 1192 h 1321"/>
                  <a:gd name="T20" fmla="*/ 374 w 1326"/>
                  <a:gd name="T21" fmla="*/ 1223 h 1321"/>
                  <a:gd name="T22" fmla="*/ 353 w 1326"/>
                  <a:gd name="T23" fmla="*/ 1251 h 1321"/>
                  <a:gd name="T24" fmla="*/ 330 w 1326"/>
                  <a:gd name="T25" fmla="*/ 1275 h 1321"/>
                  <a:gd name="T26" fmla="*/ 302 w 1326"/>
                  <a:gd name="T27" fmla="*/ 1295 h 1321"/>
                  <a:gd name="T28" fmla="*/ 270 w 1326"/>
                  <a:gd name="T29" fmla="*/ 1310 h 1321"/>
                  <a:gd name="T30" fmla="*/ 236 w 1326"/>
                  <a:gd name="T31" fmla="*/ 1318 h 1321"/>
                  <a:gd name="T32" fmla="*/ 201 w 1326"/>
                  <a:gd name="T33" fmla="*/ 1321 h 1321"/>
                  <a:gd name="T34" fmla="*/ 165 w 1326"/>
                  <a:gd name="T35" fmla="*/ 1318 h 1321"/>
                  <a:gd name="T36" fmla="*/ 131 w 1326"/>
                  <a:gd name="T37" fmla="*/ 1310 h 1321"/>
                  <a:gd name="T38" fmla="*/ 100 w 1326"/>
                  <a:gd name="T39" fmla="*/ 1295 h 1321"/>
                  <a:gd name="T40" fmla="*/ 71 w 1326"/>
                  <a:gd name="T41" fmla="*/ 1275 h 1321"/>
                  <a:gd name="T42" fmla="*/ 48 w 1326"/>
                  <a:gd name="T43" fmla="*/ 1251 h 1321"/>
                  <a:gd name="T44" fmla="*/ 27 w 1326"/>
                  <a:gd name="T45" fmla="*/ 1223 h 1321"/>
                  <a:gd name="T46" fmla="*/ 12 w 1326"/>
                  <a:gd name="T47" fmla="*/ 1192 h 1321"/>
                  <a:gd name="T48" fmla="*/ 3 w 1326"/>
                  <a:gd name="T49" fmla="*/ 1158 h 1321"/>
                  <a:gd name="T50" fmla="*/ 0 w 1326"/>
                  <a:gd name="T51" fmla="*/ 1122 h 1321"/>
                  <a:gd name="T52" fmla="*/ 3 w 1326"/>
                  <a:gd name="T53" fmla="*/ 1087 h 1321"/>
                  <a:gd name="T54" fmla="*/ 12 w 1326"/>
                  <a:gd name="T55" fmla="*/ 1053 h 1321"/>
                  <a:gd name="T56" fmla="*/ 27 w 1326"/>
                  <a:gd name="T57" fmla="*/ 1021 h 1321"/>
                  <a:gd name="T58" fmla="*/ 48 w 1326"/>
                  <a:gd name="T59" fmla="*/ 993 h 1321"/>
                  <a:gd name="T60" fmla="*/ 71 w 1326"/>
                  <a:gd name="T61" fmla="*/ 969 h 1321"/>
                  <a:gd name="T62" fmla="*/ 100 w 1326"/>
                  <a:gd name="T63" fmla="*/ 950 h 1321"/>
                  <a:gd name="T64" fmla="*/ 131 w 1326"/>
                  <a:gd name="T65" fmla="*/ 935 h 1321"/>
                  <a:gd name="T66" fmla="*/ 165 w 1326"/>
                  <a:gd name="T67" fmla="*/ 925 h 1321"/>
                  <a:gd name="T68" fmla="*/ 201 w 1326"/>
                  <a:gd name="T69" fmla="*/ 922 h 1321"/>
                  <a:gd name="T70" fmla="*/ 228 w 1326"/>
                  <a:gd name="T71" fmla="*/ 924 h 1321"/>
                  <a:gd name="T72" fmla="*/ 254 w 1326"/>
                  <a:gd name="T73" fmla="*/ 930 h 1321"/>
                  <a:gd name="T74" fmla="*/ 814 w 1326"/>
                  <a:gd name="T75" fmla="*/ 372 h 1321"/>
                  <a:gd name="T76" fmla="*/ 801 w 1326"/>
                  <a:gd name="T77" fmla="*/ 282 h 1321"/>
                  <a:gd name="T78" fmla="*/ 1083 w 1326"/>
                  <a:gd name="T79" fmla="*/ 0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26" h="1321">
                    <a:moveTo>
                      <a:pt x="1083" y="0"/>
                    </a:moveTo>
                    <a:lnTo>
                      <a:pt x="1112" y="214"/>
                    </a:lnTo>
                    <a:lnTo>
                      <a:pt x="1326" y="241"/>
                    </a:lnTo>
                    <a:lnTo>
                      <a:pt x="1043" y="524"/>
                    </a:lnTo>
                    <a:lnTo>
                      <a:pt x="953" y="511"/>
                    </a:lnTo>
                    <a:lnTo>
                      <a:pt x="394" y="1069"/>
                    </a:lnTo>
                    <a:lnTo>
                      <a:pt x="399" y="1095"/>
                    </a:lnTo>
                    <a:lnTo>
                      <a:pt x="401" y="1122"/>
                    </a:lnTo>
                    <a:lnTo>
                      <a:pt x="398" y="1158"/>
                    </a:lnTo>
                    <a:lnTo>
                      <a:pt x="389" y="1192"/>
                    </a:lnTo>
                    <a:lnTo>
                      <a:pt x="374" y="1223"/>
                    </a:lnTo>
                    <a:lnTo>
                      <a:pt x="353" y="1251"/>
                    </a:lnTo>
                    <a:lnTo>
                      <a:pt x="330" y="1275"/>
                    </a:lnTo>
                    <a:lnTo>
                      <a:pt x="302" y="1295"/>
                    </a:lnTo>
                    <a:lnTo>
                      <a:pt x="270" y="1310"/>
                    </a:lnTo>
                    <a:lnTo>
                      <a:pt x="236" y="1318"/>
                    </a:lnTo>
                    <a:lnTo>
                      <a:pt x="201" y="1321"/>
                    </a:lnTo>
                    <a:lnTo>
                      <a:pt x="165" y="1318"/>
                    </a:lnTo>
                    <a:lnTo>
                      <a:pt x="131" y="1310"/>
                    </a:lnTo>
                    <a:lnTo>
                      <a:pt x="100" y="1295"/>
                    </a:lnTo>
                    <a:lnTo>
                      <a:pt x="71" y="1275"/>
                    </a:lnTo>
                    <a:lnTo>
                      <a:pt x="48" y="1251"/>
                    </a:lnTo>
                    <a:lnTo>
                      <a:pt x="27" y="1223"/>
                    </a:lnTo>
                    <a:lnTo>
                      <a:pt x="12" y="1192"/>
                    </a:lnTo>
                    <a:lnTo>
                      <a:pt x="3" y="1158"/>
                    </a:lnTo>
                    <a:lnTo>
                      <a:pt x="0" y="1122"/>
                    </a:lnTo>
                    <a:lnTo>
                      <a:pt x="3" y="1087"/>
                    </a:lnTo>
                    <a:lnTo>
                      <a:pt x="12" y="1053"/>
                    </a:lnTo>
                    <a:lnTo>
                      <a:pt x="27" y="1021"/>
                    </a:lnTo>
                    <a:lnTo>
                      <a:pt x="48" y="993"/>
                    </a:lnTo>
                    <a:lnTo>
                      <a:pt x="71" y="969"/>
                    </a:lnTo>
                    <a:lnTo>
                      <a:pt x="100" y="950"/>
                    </a:lnTo>
                    <a:lnTo>
                      <a:pt x="131" y="935"/>
                    </a:lnTo>
                    <a:lnTo>
                      <a:pt x="165" y="925"/>
                    </a:lnTo>
                    <a:lnTo>
                      <a:pt x="201" y="922"/>
                    </a:lnTo>
                    <a:lnTo>
                      <a:pt x="228" y="924"/>
                    </a:lnTo>
                    <a:lnTo>
                      <a:pt x="254" y="930"/>
                    </a:lnTo>
                    <a:lnTo>
                      <a:pt x="814" y="372"/>
                    </a:lnTo>
                    <a:lnTo>
                      <a:pt x="801" y="282"/>
                    </a:lnTo>
                    <a:lnTo>
                      <a:pt x="108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grpSp>
        <p:grpSp>
          <p:nvGrpSpPr>
            <p:cNvPr id="55" name="Group 54">
              <a:extLst>
                <a:ext uri="{FF2B5EF4-FFF2-40B4-BE49-F238E27FC236}">
                  <a16:creationId xmlns="" xmlns:a16="http://schemas.microsoft.com/office/drawing/2014/main" id="{D29B7DA6-4222-4061-9096-AEE7AA4F9BC6}"/>
                </a:ext>
              </a:extLst>
            </p:cNvPr>
            <p:cNvGrpSpPr/>
            <p:nvPr/>
          </p:nvGrpSpPr>
          <p:grpSpPr>
            <a:xfrm>
              <a:off x="954830" y="6522904"/>
              <a:ext cx="78514" cy="90146"/>
              <a:chOff x="4024313" y="469901"/>
              <a:chExt cx="300037" cy="344488"/>
            </a:xfrm>
            <a:solidFill>
              <a:schemeClr val="bg1"/>
            </a:solidFill>
          </p:grpSpPr>
          <p:sp>
            <p:nvSpPr>
              <p:cNvPr id="59" name="Freeform 14">
                <a:extLst>
                  <a:ext uri="{FF2B5EF4-FFF2-40B4-BE49-F238E27FC236}">
                    <a16:creationId xmlns="" xmlns:a16="http://schemas.microsoft.com/office/drawing/2014/main" id="{DB93C9CE-89D3-4826-9D80-F353A510F2BE}"/>
                  </a:ext>
                </a:extLst>
              </p:cNvPr>
              <p:cNvSpPr>
                <a:spLocks/>
              </p:cNvSpPr>
              <p:nvPr/>
            </p:nvSpPr>
            <p:spPr bwMode="auto">
              <a:xfrm>
                <a:off x="4024313" y="676276"/>
                <a:ext cx="300037" cy="138113"/>
              </a:xfrm>
              <a:custGeom>
                <a:avLst/>
                <a:gdLst>
                  <a:gd name="T0" fmla="*/ 1306 w 3024"/>
                  <a:gd name="T1" fmla="*/ 1026 h 1403"/>
                  <a:gd name="T2" fmla="*/ 1379 w 3024"/>
                  <a:gd name="T3" fmla="*/ 579 h 1403"/>
                  <a:gd name="T4" fmla="*/ 1328 w 3024"/>
                  <a:gd name="T5" fmla="*/ 475 h 1403"/>
                  <a:gd name="T6" fmla="*/ 1311 w 3024"/>
                  <a:gd name="T7" fmla="*/ 393 h 1403"/>
                  <a:gd name="T8" fmla="*/ 1320 w 3024"/>
                  <a:gd name="T9" fmla="*/ 332 h 1403"/>
                  <a:gd name="T10" fmla="*/ 1348 w 3024"/>
                  <a:gd name="T11" fmla="*/ 290 h 1403"/>
                  <a:gd name="T12" fmla="*/ 1387 w 3024"/>
                  <a:gd name="T13" fmla="*/ 261 h 1403"/>
                  <a:gd name="T14" fmla="*/ 1431 w 3024"/>
                  <a:gd name="T15" fmla="*/ 244 h 1403"/>
                  <a:gd name="T16" fmla="*/ 1472 w 3024"/>
                  <a:gd name="T17" fmla="*/ 237 h 1403"/>
                  <a:gd name="T18" fmla="*/ 1504 w 3024"/>
                  <a:gd name="T19" fmla="*/ 234 h 1403"/>
                  <a:gd name="T20" fmla="*/ 1521 w 3024"/>
                  <a:gd name="T21" fmla="*/ 234 h 1403"/>
                  <a:gd name="T22" fmla="*/ 1553 w 3024"/>
                  <a:gd name="T23" fmla="*/ 237 h 1403"/>
                  <a:gd name="T24" fmla="*/ 1594 w 3024"/>
                  <a:gd name="T25" fmla="*/ 244 h 1403"/>
                  <a:gd name="T26" fmla="*/ 1638 w 3024"/>
                  <a:gd name="T27" fmla="*/ 261 h 1403"/>
                  <a:gd name="T28" fmla="*/ 1677 w 3024"/>
                  <a:gd name="T29" fmla="*/ 290 h 1403"/>
                  <a:gd name="T30" fmla="*/ 1705 w 3024"/>
                  <a:gd name="T31" fmla="*/ 332 h 1403"/>
                  <a:gd name="T32" fmla="*/ 1714 w 3024"/>
                  <a:gd name="T33" fmla="*/ 393 h 1403"/>
                  <a:gd name="T34" fmla="*/ 1697 w 3024"/>
                  <a:gd name="T35" fmla="*/ 475 h 1403"/>
                  <a:gd name="T36" fmla="*/ 1646 w 3024"/>
                  <a:gd name="T37" fmla="*/ 579 h 1403"/>
                  <a:gd name="T38" fmla="*/ 1718 w 3024"/>
                  <a:gd name="T39" fmla="*/ 1026 h 1403"/>
                  <a:gd name="T40" fmla="*/ 2045 w 3024"/>
                  <a:gd name="T41" fmla="*/ 2 h 1403"/>
                  <a:gd name="T42" fmla="*/ 2077 w 3024"/>
                  <a:gd name="T43" fmla="*/ 23 h 1403"/>
                  <a:gd name="T44" fmla="*/ 2149 w 3024"/>
                  <a:gd name="T45" fmla="*/ 64 h 1403"/>
                  <a:gd name="T46" fmla="*/ 2257 w 3024"/>
                  <a:gd name="T47" fmla="*/ 121 h 1403"/>
                  <a:gd name="T48" fmla="*/ 2398 w 3024"/>
                  <a:gd name="T49" fmla="*/ 189 h 1403"/>
                  <a:gd name="T50" fmla="*/ 2570 w 3024"/>
                  <a:gd name="T51" fmla="*/ 262 h 1403"/>
                  <a:gd name="T52" fmla="*/ 2734 w 3024"/>
                  <a:gd name="T53" fmla="*/ 333 h 1403"/>
                  <a:gd name="T54" fmla="*/ 2850 w 3024"/>
                  <a:gd name="T55" fmla="*/ 419 h 1403"/>
                  <a:gd name="T56" fmla="*/ 2929 w 3024"/>
                  <a:gd name="T57" fmla="*/ 528 h 1403"/>
                  <a:gd name="T58" fmla="*/ 2979 w 3024"/>
                  <a:gd name="T59" fmla="*/ 664 h 1403"/>
                  <a:gd name="T60" fmla="*/ 3006 w 3024"/>
                  <a:gd name="T61" fmla="*/ 826 h 1403"/>
                  <a:gd name="T62" fmla="*/ 3018 w 3024"/>
                  <a:gd name="T63" fmla="*/ 1017 h 1403"/>
                  <a:gd name="T64" fmla="*/ 3022 w 3024"/>
                  <a:gd name="T65" fmla="*/ 1238 h 1403"/>
                  <a:gd name="T66" fmla="*/ 0 w 3024"/>
                  <a:gd name="T67" fmla="*/ 1403 h 1403"/>
                  <a:gd name="T68" fmla="*/ 3 w 3024"/>
                  <a:gd name="T69" fmla="*/ 1150 h 1403"/>
                  <a:gd name="T70" fmla="*/ 9 w 3024"/>
                  <a:gd name="T71" fmla="*/ 931 h 1403"/>
                  <a:gd name="T72" fmla="*/ 28 w 3024"/>
                  <a:gd name="T73" fmla="*/ 745 h 1403"/>
                  <a:gd name="T74" fmla="*/ 68 w 3024"/>
                  <a:gd name="T75" fmla="*/ 590 h 1403"/>
                  <a:gd name="T76" fmla="*/ 136 w 3024"/>
                  <a:gd name="T77" fmla="*/ 463 h 1403"/>
                  <a:gd name="T78" fmla="*/ 241 w 3024"/>
                  <a:gd name="T79" fmla="*/ 362 h 1403"/>
                  <a:gd name="T80" fmla="*/ 390 w 3024"/>
                  <a:gd name="T81" fmla="*/ 287 h 1403"/>
                  <a:gd name="T82" fmla="*/ 572 w 3024"/>
                  <a:gd name="T83" fmla="*/ 212 h 1403"/>
                  <a:gd name="T84" fmla="*/ 723 w 3024"/>
                  <a:gd name="T85" fmla="*/ 143 h 1403"/>
                  <a:gd name="T86" fmla="*/ 842 w 3024"/>
                  <a:gd name="T87" fmla="*/ 81 h 1403"/>
                  <a:gd name="T88" fmla="*/ 926 w 3024"/>
                  <a:gd name="T89" fmla="*/ 35 h 1403"/>
                  <a:gd name="T90" fmla="*/ 973 w 3024"/>
                  <a:gd name="T91" fmla="*/ 6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24" h="1403">
                    <a:moveTo>
                      <a:pt x="981" y="0"/>
                    </a:moveTo>
                    <a:lnTo>
                      <a:pt x="1266" y="904"/>
                    </a:lnTo>
                    <a:lnTo>
                      <a:pt x="1306" y="1026"/>
                    </a:lnTo>
                    <a:lnTo>
                      <a:pt x="1434" y="664"/>
                    </a:lnTo>
                    <a:lnTo>
                      <a:pt x="1404" y="620"/>
                    </a:lnTo>
                    <a:lnTo>
                      <a:pt x="1379" y="579"/>
                    </a:lnTo>
                    <a:lnTo>
                      <a:pt x="1358" y="541"/>
                    </a:lnTo>
                    <a:lnTo>
                      <a:pt x="1341" y="506"/>
                    </a:lnTo>
                    <a:lnTo>
                      <a:pt x="1328" y="475"/>
                    </a:lnTo>
                    <a:lnTo>
                      <a:pt x="1320" y="445"/>
                    </a:lnTo>
                    <a:lnTo>
                      <a:pt x="1313" y="417"/>
                    </a:lnTo>
                    <a:lnTo>
                      <a:pt x="1311" y="393"/>
                    </a:lnTo>
                    <a:lnTo>
                      <a:pt x="1311" y="370"/>
                    </a:lnTo>
                    <a:lnTo>
                      <a:pt x="1314" y="350"/>
                    </a:lnTo>
                    <a:lnTo>
                      <a:pt x="1320" y="332"/>
                    </a:lnTo>
                    <a:lnTo>
                      <a:pt x="1328" y="316"/>
                    </a:lnTo>
                    <a:lnTo>
                      <a:pt x="1336" y="302"/>
                    </a:lnTo>
                    <a:lnTo>
                      <a:pt x="1348" y="290"/>
                    </a:lnTo>
                    <a:lnTo>
                      <a:pt x="1360" y="279"/>
                    </a:lnTo>
                    <a:lnTo>
                      <a:pt x="1373" y="269"/>
                    </a:lnTo>
                    <a:lnTo>
                      <a:pt x="1387" y="261"/>
                    </a:lnTo>
                    <a:lnTo>
                      <a:pt x="1402" y="255"/>
                    </a:lnTo>
                    <a:lnTo>
                      <a:pt x="1417" y="249"/>
                    </a:lnTo>
                    <a:lnTo>
                      <a:pt x="1431" y="244"/>
                    </a:lnTo>
                    <a:lnTo>
                      <a:pt x="1445" y="241"/>
                    </a:lnTo>
                    <a:lnTo>
                      <a:pt x="1460" y="239"/>
                    </a:lnTo>
                    <a:lnTo>
                      <a:pt x="1472" y="237"/>
                    </a:lnTo>
                    <a:lnTo>
                      <a:pt x="1484" y="236"/>
                    </a:lnTo>
                    <a:lnTo>
                      <a:pt x="1495" y="235"/>
                    </a:lnTo>
                    <a:lnTo>
                      <a:pt x="1504" y="234"/>
                    </a:lnTo>
                    <a:lnTo>
                      <a:pt x="1511" y="234"/>
                    </a:lnTo>
                    <a:lnTo>
                      <a:pt x="1514" y="234"/>
                    </a:lnTo>
                    <a:lnTo>
                      <a:pt x="1521" y="234"/>
                    </a:lnTo>
                    <a:lnTo>
                      <a:pt x="1530" y="235"/>
                    </a:lnTo>
                    <a:lnTo>
                      <a:pt x="1541" y="236"/>
                    </a:lnTo>
                    <a:lnTo>
                      <a:pt x="1553" y="237"/>
                    </a:lnTo>
                    <a:lnTo>
                      <a:pt x="1565" y="239"/>
                    </a:lnTo>
                    <a:lnTo>
                      <a:pt x="1580" y="241"/>
                    </a:lnTo>
                    <a:lnTo>
                      <a:pt x="1594" y="244"/>
                    </a:lnTo>
                    <a:lnTo>
                      <a:pt x="1608" y="249"/>
                    </a:lnTo>
                    <a:lnTo>
                      <a:pt x="1623" y="255"/>
                    </a:lnTo>
                    <a:lnTo>
                      <a:pt x="1638" y="261"/>
                    </a:lnTo>
                    <a:lnTo>
                      <a:pt x="1652" y="269"/>
                    </a:lnTo>
                    <a:lnTo>
                      <a:pt x="1665" y="279"/>
                    </a:lnTo>
                    <a:lnTo>
                      <a:pt x="1677" y="290"/>
                    </a:lnTo>
                    <a:lnTo>
                      <a:pt x="1688" y="302"/>
                    </a:lnTo>
                    <a:lnTo>
                      <a:pt x="1697" y="316"/>
                    </a:lnTo>
                    <a:lnTo>
                      <a:pt x="1705" y="332"/>
                    </a:lnTo>
                    <a:lnTo>
                      <a:pt x="1711" y="350"/>
                    </a:lnTo>
                    <a:lnTo>
                      <a:pt x="1714" y="370"/>
                    </a:lnTo>
                    <a:lnTo>
                      <a:pt x="1714" y="393"/>
                    </a:lnTo>
                    <a:lnTo>
                      <a:pt x="1712" y="417"/>
                    </a:lnTo>
                    <a:lnTo>
                      <a:pt x="1705" y="445"/>
                    </a:lnTo>
                    <a:lnTo>
                      <a:pt x="1697" y="475"/>
                    </a:lnTo>
                    <a:lnTo>
                      <a:pt x="1684" y="506"/>
                    </a:lnTo>
                    <a:lnTo>
                      <a:pt x="1667" y="541"/>
                    </a:lnTo>
                    <a:lnTo>
                      <a:pt x="1646" y="579"/>
                    </a:lnTo>
                    <a:lnTo>
                      <a:pt x="1621" y="620"/>
                    </a:lnTo>
                    <a:lnTo>
                      <a:pt x="1590" y="664"/>
                    </a:lnTo>
                    <a:lnTo>
                      <a:pt x="1718" y="1026"/>
                    </a:lnTo>
                    <a:lnTo>
                      <a:pt x="1757" y="904"/>
                    </a:lnTo>
                    <a:lnTo>
                      <a:pt x="2042" y="0"/>
                    </a:lnTo>
                    <a:lnTo>
                      <a:pt x="2045" y="2"/>
                    </a:lnTo>
                    <a:lnTo>
                      <a:pt x="2051" y="6"/>
                    </a:lnTo>
                    <a:lnTo>
                      <a:pt x="2063" y="14"/>
                    </a:lnTo>
                    <a:lnTo>
                      <a:pt x="2077" y="23"/>
                    </a:lnTo>
                    <a:lnTo>
                      <a:pt x="2097" y="35"/>
                    </a:lnTo>
                    <a:lnTo>
                      <a:pt x="2122" y="49"/>
                    </a:lnTo>
                    <a:lnTo>
                      <a:pt x="2149" y="64"/>
                    </a:lnTo>
                    <a:lnTo>
                      <a:pt x="2182" y="81"/>
                    </a:lnTo>
                    <a:lnTo>
                      <a:pt x="2218" y="100"/>
                    </a:lnTo>
                    <a:lnTo>
                      <a:pt x="2257" y="121"/>
                    </a:lnTo>
                    <a:lnTo>
                      <a:pt x="2300" y="143"/>
                    </a:lnTo>
                    <a:lnTo>
                      <a:pt x="2347" y="166"/>
                    </a:lnTo>
                    <a:lnTo>
                      <a:pt x="2398" y="189"/>
                    </a:lnTo>
                    <a:lnTo>
                      <a:pt x="2452" y="213"/>
                    </a:lnTo>
                    <a:lnTo>
                      <a:pt x="2509" y="238"/>
                    </a:lnTo>
                    <a:lnTo>
                      <a:pt x="2570" y="262"/>
                    </a:lnTo>
                    <a:lnTo>
                      <a:pt x="2633" y="287"/>
                    </a:lnTo>
                    <a:lnTo>
                      <a:pt x="2687" y="309"/>
                    </a:lnTo>
                    <a:lnTo>
                      <a:pt x="2734" y="333"/>
                    </a:lnTo>
                    <a:lnTo>
                      <a:pt x="2777" y="359"/>
                    </a:lnTo>
                    <a:lnTo>
                      <a:pt x="2815" y="388"/>
                    </a:lnTo>
                    <a:lnTo>
                      <a:pt x="2850" y="419"/>
                    </a:lnTo>
                    <a:lnTo>
                      <a:pt x="2880" y="452"/>
                    </a:lnTo>
                    <a:lnTo>
                      <a:pt x="2906" y="489"/>
                    </a:lnTo>
                    <a:lnTo>
                      <a:pt x="2929" y="528"/>
                    </a:lnTo>
                    <a:lnTo>
                      <a:pt x="2948" y="571"/>
                    </a:lnTo>
                    <a:lnTo>
                      <a:pt x="2965" y="616"/>
                    </a:lnTo>
                    <a:lnTo>
                      <a:pt x="2979" y="664"/>
                    </a:lnTo>
                    <a:lnTo>
                      <a:pt x="2989" y="716"/>
                    </a:lnTo>
                    <a:lnTo>
                      <a:pt x="2999" y="769"/>
                    </a:lnTo>
                    <a:lnTo>
                      <a:pt x="3006" y="826"/>
                    </a:lnTo>
                    <a:lnTo>
                      <a:pt x="3011" y="887"/>
                    </a:lnTo>
                    <a:lnTo>
                      <a:pt x="3016" y="950"/>
                    </a:lnTo>
                    <a:lnTo>
                      <a:pt x="3018" y="1017"/>
                    </a:lnTo>
                    <a:lnTo>
                      <a:pt x="3020" y="1087"/>
                    </a:lnTo>
                    <a:lnTo>
                      <a:pt x="3021" y="1160"/>
                    </a:lnTo>
                    <a:lnTo>
                      <a:pt x="3022" y="1238"/>
                    </a:lnTo>
                    <a:lnTo>
                      <a:pt x="3023" y="1318"/>
                    </a:lnTo>
                    <a:lnTo>
                      <a:pt x="3024" y="1403"/>
                    </a:lnTo>
                    <a:lnTo>
                      <a:pt x="0" y="1403"/>
                    </a:lnTo>
                    <a:lnTo>
                      <a:pt x="1" y="1314"/>
                    </a:lnTo>
                    <a:lnTo>
                      <a:pt x="2" y="1230"/>
                    </a:lnTo>
                    <a:lnTo>
                      <a:pt x="3" y="1150"/>
                    </a:lnTo>
                    <a:lnTo>
                      <a:pt x="4" y="1073"/>
                    </a:lnTo>
                    <a:lnTo>
                      <a:pt x="6" y="1001"/>
                    </a:lnTo>
                    <a:lnTo>
                      <a:pt x="9" y="931"/>
                    </a:lnTo>
                    <a:lnTo>
                      <a:pt x="15" y="866"/>
                    </a:lnTo>
                    <a:lnTo>
                      <a:pt x="21" y="804"/>
                    </a:lnTo>
                    <a:lnTo>
                      <a:pt x="28" y="745"/>
                    </a:lnTo>
                    <a:lnTo>
                      <a:pt x="39" y="690"/>
                    </a:lnTo>
                    <a:lnTo>
                      <a:pt x="53" y="638"/>
                    </a:lnTo>
                    <a:lnTo>
                      <a:pt x="68" y="590"/>
                    </a:lnTo>
                    <a:lnTo>
                      <a:pt x="87" y="544"/>
                    </a:lnTo>
                    <a:lnTo>
                      <a:pt x="110" y="502"/>
                    </a:lnTo>
                    <a:lnTo>
                      <a:pt x="136" y="463"/>
                    </a:lnTo>
                    <a:lnTo>
                      <a:pt x="166" y="427"/>
                    </a:lnTo>
                    <a:lnTo>
                      <a:pt x="201" y="393"/>
                    </a:lnTo>
                    <a:lnTo>
                      <a:pt x="241" y="362"/>
                    </a:lnTo>
                    <a:lnTo>
                      <a:pt x="286" y="335"/>
                    </a:lnTo>
                    <a:lnTo>
                      <a:pt x="335" y="310"/>
                    </a:lnTo>
                    <a:lnTo>
                      <a:pt x="390" y="287"/>
                    </a:lnTo>
                    <a:lnTo>
                      <a:pt x="454" y="262"/>
                    </a:lnTo>
                    <a:lnTo>
                      <a:pt x="514" y="238"/>
                    </a:lnTo>
                    <a:lnTo>
                      <a:pt x="572" y="212"/>
                    </a:lnTo>
                    <a:lnTo>
                      <a:pt x="626" y="188"/>
                    </a:lnTo>
                    <a:lnTo>
                      <a:pt x="677" y="165"/>
                    </a:lnTo>
                    <a:lnTo>
                      <a:pt x="723" y="143"/>
                    </a:lnTo>
                    <a:lnTo>
                      <a:pt x="766" y="120"/>
                    </a:lnTo>
                    <a:lnTo>
                      <a:pt x="806" y="100"/>
                    </a:lnTo>
                    <a:lnTo>
                      <a:pt x="842" y="81"/>
                    </a:lnTo>
                    <a:lnTo>
                      <a:pt x="874" y="63"/>
                    </a:lnTo>
                    <a:lnTo>
                      <a:pt x="902" y="49"/>
                    </a:lnTo>
                    <a:lnTo>
                      <a:pt x="926" y="35"/>
                    </a:lnTo>
                    <a:lnTo>
                      <a:pt x="945" y="22"/>
                    </a:lnTo>
                    <a:lnTo>
                      <a:pt x="961" y="14"/>
                    </a:lnTo>
                    <a:lnTo>
                      <a:pt x="973" y="6"/>
                    </a:lnTo>
                    <a:lnTo>
                      <a:pt x="979" y="2"/>
                    </a:lnTo>
                    <a:lnTo>
                      <a:pt x="9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sp>
            <p:nvSpPr>
              <p:cNvPr id="60" name="Freeform 15">
                <a:extLst>
                  <a:ext uri="{FF2B5EF4-FFF2-40B4-BE49-F238E27FC236}">
                    <a16:creationId xmlns="" xmlns:a16="http://schemas.microsoft.com/office/drawing/2014/main" id="{4BEA9A50-CFB2-4049-B9C7-E68A1375DC8B}"/>
                  </a:ext>
                </a:extLst>
              </p:cNvPr>
              <p:cNvSpPr>
                <a:spLocks noEditPoints="1"/>
              </p:cNvSpPr>
              <p:nvPr/>
            </p:nvSpPr>
            <p:spPr bwMode="auto">
              <a:xfrm>
                <a:off x="4076700" y="469901"/>
                <a:ext cx="192087" cy="192088"/>
              </a:xfrm>
              <a:custGeom>
                <a:avLst/>
                <a:gdLst>
                  <a:gd name="T0" fmla="*/ 1314 w 1932"/>
                  <a:gd name="T1" fmla="*/ 865 h 1938"/>
                  <a:gd name="T2" fmla="*/ 1261 w 1932"/>
                  <a:gd name="T3" fmla="*/ 943 h 1938"/>
                  <a:gd name="T4" fmla="*/ 1280 w 1932"/>
                  <a:gd name="T5" fmla="*/ 1039 h 1938"/>
                  <a:gd name="T6" fmla="*/ 1359 w 1932"/>
                  <a:gd name="T7" fmla="*/ 1092 h 1938"/>
                  <a:gd name="T8" fmla="*/ 1454 w 1932"/>
                  <a:gd name="T9" fmla="*/ 1073 h 1938"/>
                  <a:gd name="T10" fmla="*/ 1507 w 1932"/>
                  <a:gd name="T11" fmla="*/ 994 h 1938"/>
                  <a:gd name="T12" fmla="*/ 1488 w 1932"/>
                  <a:gd name="T13" fmla="*/ 899 h 1938"/>
                  <a:gd name="T14" fmla="*/ 1410 w 1932"/>
                  <a:gd name="T15" fmla="*/ 846 h 1938"/>
                  <a:gd name="T16" fmla="*/ 919 w 1932"/>
                  <a:gd name="T17" fmla="*/ 853 h 1938"/>
                  <a:gd name="T18" fmla="*/ 852 w 1932"/>
                  <a:gd name="T19" fmla="*/ 920 h 1938"/>
                  <a:gd name="T20" fmla="*/ 852 w 1932"/>
                  <a:gd name="T21" fmla="*/ 1017 h 1938"/>
                  <a:gd name="T22" fmla="*/ 919 w 1932"/>
                  <a:gd name="T23" fmla="*/ 1085 h 1938"/>
                  <a:gd name="T24" fmla="*/ 1016 w 1932"/>
                  <a:gd name="T25" fmla="*/ 1085 h 1938"/>
                  <a:gd name="T26" fmla="*/ 1083 w 1932"/>
                  <a:gd name="T27" fmla="*/ 1017 h 1938"/>
                  <a:gd name="T28" fmla="*/ 1083 w 1932"/>
                  <a:gd name="T29" fmla="*/ 920 h 1938"/>
                  <a:gd name="T30" fmla="*/ 1016 w 1932"/>
                  <a:gd name="T31" fmla="*/ 853 h 1938"/>
                  <a:gd name="T32" fmla="*/ 526 w 1932"/>
                  <a:gd name="T33" fmla="*/ 846 h 1938"/>
                  <a:gd name="T34" fmla="*/ 447 w 1932"/>
                  <a:gd name="T35" fmla="*/ 899 h 1938"/>
                  <a:gd name="T36" fmla="*/ 428 w 1932"/>
                  <a:gd name="T37" fmla="*/ 994 h 1938"/>
                  <a:gd name="T38" fmla="*/ 482 w 1932"/>
                  <a:gd name="T39" fmla="*/ 1073 h 1938"/>
                  <a:gd name="T40" fmla="*/ 577 w 1932"/>
                  <a:gd name="T41" fmla="*/ 1092 h 1938"/>
                  <a:gd name="T42" fmla="*/ 655 w 1932"/>
                  <a:gd name="T43" fmla="*/ 1039 h 1938"/>
                  <a:gd name="T44" fmla="*/ 674 w 1932"/>
                  <a:gd name="T45" fmla="*/ 943 h 1938"/>
                  <a:gd name="T46" fmla="*/ 621 w 1932"/>
                  <a:gd name="T47" fmla="*/ 865 h 1938"/>
                  <a:gd name="T48" fmla="*/ 932 w 1932"/>
                  <a:gd name="T49" fmla="*/ 0 h 1938"/>
                  <a:gd name="T50" fmla="*/ 1212 w 1932"/>
                  <a:gd name="T51" fmla="*/ 31 h 1938"/>
                  <a:gd name="T52" fmla="*/ 1476 w 1932"/>
                  <a:gd name="T53" fmla="*/ 144 h 1938"/>
                  <a:gd name="T54" fmla="*/ 1702 w 1932"/>
                  <a:gd name="T55" fmla="*/ 338 h 1938"/>
                  <a:gd name="T56" fmla="*/ 1855 w 1932"/>
                  <a:gd name="T57" fmla="*/ 587 h 1938"/>
                  <a:gd name="T58" fmla="*/ 1927 w 1932"/>
                  <a:gd name="T59" fmla="*/ 863 h 1938"/>
                  <a:gd name="T60" fmla="*/ 1918 w 1932"/>
                  <a:gd name="T61" fmla="*/ 1145 h 1938"/>
                  <a:gd name="T62" fmla="*/ 1825 w 1932"/>
                  <a:gd name="T63" fmla="*/ 1416 h 1938"/>
                  <a:gd name="T64" fmla="*/ 1650 w 1932"/>
                  <a:gd name="T65" fmla="*/ 1653 h 1938"/>
                  <a:gd name="T66" fmla="*/ 1417 w 1932"/>
                  <a:gd name="T67" fmla="*/ 1827 h 1938"/>
                  <a:gd name="T68" fmla="*/ 1152 w 1932"/>
                  <a:gd name="T69" fmla="*/ 1920 h 1938"/>
                  <a:gd name="T70" fmla="*/ 875 w 1932"/>
                  <a:gd name="T71" fmla="*/ 1933 h 1938"/>
                  <a:gd name="T72" fmla="*/ 605 w 1932"/>
                  <a:gd name="T73" fmla="*/ 1867 h 1938"/>
                  <a:gd name="T74" fmla="*/ 426 w 1932"/>
                  <a:gd name="T75" fmla="*/ 1836 h 1938"/>
                  <a:gd name="T76" fmla="*/ 233 w 1932"/>
                  <a:gd name="T77" fmla="*/ 1912 h 1938"/>
                  <a:gd name="T78" fmla="*/ 65 w 1932"/>
                  <a:gd name="T79" fmla="*/ 1915 h 1938"/>
                  <a:gd name="T80" fmla="*/ 33 w 1932"/>
                  <a:gd name="T81" fmla="*/ 1884 h 1938"/>
                  <a:gd name="T82" fmla="*/ 54 w 1932"/>
                  <a:gd name="T83" fmla="*/ 1845 h 1938"/>
                  <a:gd name="T84" fmla="*/ 177 w 1932"/>
                  <a:gd name="T85" fmla="*/ 1743 h 1938"/>
                  <a:gd name="T86" fmla="*/ 253 w 1932"/>
                  <a:gd name="T87" fmla="*/ 1618 h 1938"/>
                  <a:gd name="T88" fmla="*/ 119 w 1932"/>
                  <a:gd name="T89" fmla="*/ 1437 h 1938"/>
                  <a:gd name="T90" fmla="*/ 22 w 1932"/>
                  <a:gd name="T91" fmla="*/ 1178 h 1938"/>
                  <a:gd name="T92" fmla="*/ 1 w 1932"/>
                  <a:gd name="T93" fmla="*/ 907 h 1938"/>
                  <a:gd name="T94" fmla="*/ 57 w 1932"/>
                  <a:gd name="T95" fmla="*/ 639 h 1938"/>
                  <a:gd name="T96" fmla="*/ 189 w 1932"/>
                  <a:gd name="T97" fmla="*/ 392 h 1938"/>
                  <a:gd name="T98" fmla="*/ 397 w 1932"/>
                  <a:gd name="T99" fmla="*/ 185 h 1938"/>
                  <a:gd name="T100" fmla="*/ 654 w 1932"/>
                  <a:gd name="T101" fmla="*/ 51 h 1938"/>
                  <a:gd name="T102" fmla="*/ 932 w 1932"/>
                  <a:gd name="T103" fmla="*/ 0 h 1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32" h="1938">
                    <a:moveTo>
                      <a:pt x="1384" y="843"/>
                    </a:moveTo>
                    <a:lnTo>
                      <a:pt x="1359" y="846"/>
                    </a:lnTo>
                    <a:lnTo>
                      <a:pt x="1336" y="853"/>
                    </a:lnTo>
                    <a:lnTo>
                      <a:pt x="1314" y="865"/>
                    </a:lnTo>
                    <a:lnTo>
                      <a:pt x="1296" y="880"/>
                    </a:lnTo>
                    <a:lnTo>
                      <a:pt x="1280" y="899"/>
                    </a:lnTo>
                    <a:lnTo>
                      <a:pt x="1268" y="920"/>
                    </a:lnTo>
                    <a:lnTo>
                      <a:pt x="1261" y="943"/>
                    </a:lnTo>
                    <a:lnTo>
                      <a:pt x="1259" y="968"/>
                    </a:lnTo>
                    <a:lnTo>
                      <a:pt x="1261" y="994"/>
                    </a:lnTo>
                    <a:lnTo>
                      <a:pt x="1268" y="1017"/>
                    </a:lnTo>
                    <a:lnTo>
                      <a:pt x="1280" y="1039"/>
                    </a:lnTo>
                    <a:lnTo>
                      <a:pt x="1296" y="1057"/>
                    </a:lnTo>
                    <a:lnTo>
                      <a:pt x="1314" y="1073"/>
                    </a:lnTo>
                    <a:lnTo>
                      <a:pt x="1336" y="1085"/>
                    </a:lnTo>
                    <a:lnTo>
                      <a:pt x="1359" y="1092"/>
                    </a:lnTo>
                    <a:lnTo>
                      <a:pt x="1384" y="1094"/>
                    </a:lnTo>
                    <a:lnTo>
                      <a:pt x="1410" y="1092"/>
                    </a:lnTo>
                    <a:lnTo>
                      <a:pt x="1433" y="1085"/>
                    </a:lnTo>
                    <a:lnTo>
                      <a:pt x="1454" y="1073"/>
                    </a:lnTo>
                    <a:lnTo>
                      <a:pt x="1473" y="1057"/>
                    </a:lnTo>
                    <a:lnTo>
                      <a:pt x="1488" y="1039"/>
                    </a:lnTo>
                    <a:lnTo>
                      <a:pt x="1499" y="1017"/>
                    </a:lnTo>
                    <a:lnTo>
                      <a:pt x="1507" y="994"/>
                    </a:lnTo>
                    <a:lnTo>
                      <a:pt x="1510" y="968"/>
                    </a:lnTo>
                    <a:lnTo>
                      <a:pt x="1507" y="943"/>
                    </a:lnTo>
                    <a:lnTo>
                      <a:pt x="1499" y="920"/>
                    </a:lnTo>
                    <a:lnTo>
                      <a:pt x="1488" y="899"/>
                    </a:lnTo>
                    <a:lnTo>
                      <a:pt x="1473" y="880"/>
                    </a:lnTo>
                    <a:lnTo>
                      <a:pt x="1454" y="865"/>
                    </a:lnTo>
                    <a:lnTo>
                      <a:pt x="1433" y="853"/>
                    </a:lnTo>
                    <a:lnTo>
                      <a:pt x="1410" y="846"/>
                    </a:lnTo>
                    <a:lnTo>
                      <a:pt x="1384" y="843"/>
                    </a:lnTo>
                    <a:close/>
                    <a:moveTo>
                      <a:pt x="968" y="843"/>
                    </a:moveTo>
                    <a:lnTo>
                      <a:pt x="943" y="846"/>
                    </a:lnTo>
                    <a:lnTo>
                      <a:pt x="919" y="853"/>
                    </a:lnTo>
                    <a:lnTo>
                      <a:pt x="897" y="865"/>
                    </a:lnTo>
                    <a:lnTo>
                      <a:pt x="879" y="880"/>
                    </a:lnTo>
                    <a:lnTo>
                      <a:pt x="864" y="899"/>
                    </a:lnTo>
                    <a:lnTo>
                      <a:pt x="852" y="920"/>
                    </a:lnTo>
                    <a:lnTo>
                      <a:pt x="845" y="943"/>
                    </a:lnTo>
                    <a:lnTo>
                      <a:pt x="843" y="968"/>
                    </a:lnTo>
                    <a:lnTo>
                      <a:pt x="845" y="994"/>
                    </a:lnTo>
                    <a:lnTo>
                      <a:pt x="852" y="1017"/>
                    </a:lnTo>
                    <a:lnTo>
                      <a:pt x="864" y="1039"/>
                    </a:lnTo>
                    <a:lnTo>
                      <a:pt x="879" y="1057"/>
                    </a:lnTo>
                    <a:lnTo>
                      <a:pt x="897" y="1073"/>
                    </a:lnTo>
                    <a:lnTo>
                      <a:pt x="919" y="1085"/>
                    </a:lnTo>
                    <a:lnTo>
                      <a:pt x="943" y="1092"/>
                    </a:lnTo>
                    <a:lnTo>
                      <a:pt x="968" y="1094"/>
                    </a:lnTo>
                    <a:lnTo>
                      <a:pt x="993" y="1092"/>
                    </a:lnTo>
                    <a:lnTo>
                      <a:pt x="1016" y="1085"/>
                    </a:lnTo>
                    <a:lnTo>
                      <a:pt x="1037" y="1073"/>
                    </a:lnTo>
                    <a:lnTo>
                      <a:pt x="1056" y="1057"/>
                    </a:lnTo>
                    <a:lnTo>
                      <a:pt x="1071" y="1039"/>
                    </a:lnTo>
                    <a:lnTo>
                      <a:pt x="1083" y="1017"/>
                    </a:lnTo>
                    <a:lnTo>
                      <a:pt x="1090" y="994"/>
                    </a:lnTo>
                    <a:lnTo>
                      <a:pt x="1093" y="968"/>
                    </a:lnTo>
                    <a:lnTo>
                      <a:pt x="1090" y="943"/>
                    </a:lnTo>
                    <a:lnTo>
                      <a:pt x="1083" y="920"/>
                    </a:lnTo>
                    <a:lnTo>
                      <a:pt x="1071" y="899"/>
                    </a:lnTo>
                    <a:lnTo>
                      <a:pt x="1056" y="880"/>
                    </a:lnTo>
                    <a:lnTo>
                      <a:pt x="1037" y="865"/>
                    </a:lnTo>
                    <a:lnTo>
                      <a:pt x="1016" y="853"/>
                    </a:lnTo>
                    <a:lnTo>
                      <a:pt x="993" y="846"/>
                    </a:lnTo>
                    <a:lnTo>
                      <a:pt x="968" y="843"/>
                    </a:lnTo>
                    <a:close/>
                    <a:moveTo>
                      <a:pt x="552" y="843"/>
                    </a:moveTo>
                    <a:lnTo>
                      <a:pt x="526" y="846"/>
                    </a:lnTo>
                    <a:lnTo>
                      <a:pt x="503" y="853"/>
                    </a:lnTo>
                    <a:lnTo>
                      <a:pt x="482" y="865"/>
                    </a:lnTo>
                    <a:lnTo>
                      <a:pt x="463" y="880"/>
                    </a:lnTo>
                    <a:lnTo>
                      <a:pt x="447" y="899"/>
                    </a:lnTo>
                    <a:lnTo>
                      <a:pt x="436" y="920"/>
                    </a:lnTo>
                    <a:lnTo>
                      <a:pt x="428" y="943"/>
                    </a:lnTo>
                    <a:lnTo>
                      <a:pt x="426" y="968"/>
                    </a:lnTo>
                    <a:lnTo>
                      <a:pt x="428" y="994"/>
                    </a:lnTo>
                    <a:lnTo>
                      <a:pt x="436" y="1017"/>
                    </a:lnTo>
                    <a:lnTo>
                      <a:pt x="447" y="1039"/>
                    </a:lnTo>
                    <a:lnTo>
                      <a:pt x="463" y="1057"/>
                    </a:lnTo>
                    <a:lnTo>
                      <a:pt x="482" y="1073"/>
                    </a:lnTo>
                    <a:lnTo>
                      <a:pt x="503" y="1085"/>
                    </a:lnTo>
                    <a:lnTo>
                      <a:pt x="526" y="1092"/>
                    </a:lnTo>
                    <a:lnTo>
                      <a:pt x="552" y="1094"/>
                    </a:lnTo>
                    <a:lnTo>
                      <a:pt x="577" y="1092"/>
                    </a:lnTo>
                    <a:lnTo>
                      <a:pt x="600" y="1085"/>
                    </a:lnTo>
                    <a:lnTo>
                      <a:pt x="621" y="1073"/>
                    </a:lnTo>
                    <a:lnTo>
                      <a:pt x="640" y="1057"/>
                    </a:lnTo>
                    <a:lnTo>
                      <a:pt x="655" y="1039"/>
                    </a:lnTo>
                    <a:lnTo>
                      <a:pt x="666" y="1017"/>
                    </a:lnTo>
                    <a:lnTo>
                      <a:pt x="674" y="994"/>
                    </a:lnTo>
                    <a:lnTo>
                      <a:pt x="677" y="968"/>
                    </a:lnTo>
                    <a:lnTo>
                      <a:pt x="674" y="943"/>
                    </a:lnTo>
                    <a:lnTo>
                      <a:pt x="666" y="920"/>
                    </a:lnTo>
                    <a:lnTo>
                      <a:pt x="655" y="899"/>
                    </a:lnTo>
                    <a:lnTo>
                      <a:pt x="640" y="880"/>
                    </a:lnTo>
                    <a:lnTo>
                      <a:pt x="621" y="865"/>
                    </a:lnTo>
                    <a:lnTo>
                      <a:pt x="600" y="853"/>
                    </a:lnTo>
                    <a:lnTo>
                      <a:pt x="577" y="846"/>
                    </a:lnTo>
                    <a:lnTo>
                      <a:pt x="552" y="843"/>
                    </a:lnTo>
                    <a:close/>
                    <a:moveTo>
                      <a:pt x="932" y="0"/>
                    </a:moveTo>
                    <a:lnTo>
                      <a:pt x="1003" y="0"/>
                    </a:lnTo>
                    <a:lnTo>
                      <a:pt x="1073" y="6"/>
                    </a:lnTo>
                    <a:lnTo>
                      <a:pt x="1143" y="15"/>
                    </a:lnTo>
                    <a:lnTo>
                      <a:pt x="1212" y="31"/>
                    </a:lnTo>
                    <a:lnTo>
                      <a:pt x="1280" y="51"/>
                    </a:lnTo>
                    <a:lnTo>
                      <a:pt x="1347" y="77"/>
                    </a:lnTo>
                    <a:lnTo>
                      <a:pt x="1413" y="108"/>
                    </a:lnTo>
                    <a:lnTo>
                      <a:pt x="1476" y="144"/>
                    </a:lnTo>
                    <a:lnTo>
                      <a:pt x="1536" y="185"/>
                    </a:lnTo>
                    <a:lnTo>
                      <a:pt x="1595" y="232"/>
                    </a:lnTo>
                    <a:lnTo>
                      <a:pt x="1650" y="282"/>
                    </a:lnTo>
                    <a:lnTo>
                      <a:pt x="1702" y="338"/>
                    </a:lnTo>
                    <a:lnTo>
                      <a:pt x="1748" y="398"/>
                    </a:lnTo>
                    <a:lnTo>
                      <a:pt x="1789" y="458"/>
                    </a:lnTo>
                    <a:lnTo>
                      <a:pt x="1825" y="521"/>
                    </a:lnTo>
                    <a:lnTo>
                      <a:pt x="1855" y="587"/>
                    </a:lnTo>
                    <a:lnTo>
                      <a:pt x="1881" y="654"/>
                    </a:lnTo>
                    <a:lnTo>
                      <a:pt x="1902" y="723"/>
                    </a:lnTo>
                    <a:lnTo>
                      <a:pt x="1918" y="792"/>
                    </a:lnTo>
                    <a:lnTo>
                      <a:pt x="1927" y="863"/>
                    </a:lnTo>
                    <a:lnTo>
                      <a:pt x="1932" y="934"/>
                    </a:lnTo>
                    <a:lnTo>
                      <a:pt x="1932" y="1004"/>
                    </a:lnTo>
                    <a:lnTo>
                      <a:pt x="1927" y="1075"/>
                    </a:lnTo>
                    <a:lnTo>
                      <a:pt x="1918" y="1145"/>
                    </a:lnTo>
                    <a:lnTo>
                      <a:pt x="1902" y="1215"/>
                    </a:lnTo>
                    <a:lnTo>
                      <a:pt x="1881" y="1283"/>
                    </a:lnTo>
                    <a:lnTo>
                      <a:pt x="1855" y="1350"/>
                    </a:lnTo>
                    <a:lnTo>
                      <a:pt x="1825" y="1416"/>
                    </a:lnTo>
                    <a:lnTo>
                      <a:pt x="1789" y="1479"/>
                    </a:lnTo>
                    <a:lnTo>
                      <a:pt x="1748" y="1540"/>
                    </a:lnTo>
                    <a:lnTo>
                      <a:pt x="1702" y="1598"/>
                    </a:lnTo>
                    <a:lnTo>
                      <a:pt x="1650" y="1653"/>
                    </a:lnTo>
                    <a:lnTo>
                      <a:pt x="1596" y="1704"/>
                    </a:lnTo>
                    <a:lnTo>
                      <a:pt x="1538" y="1751"/>
                    </a:lnTo>
                    <a:lnTo>
                      <a:pt x="1479" y="1791"/>
                    </a:lnTo>
                    <a:lnTo>
                      <a:pt x="1417" y="1827"/>
                    </a:lnTo>
                    <a:lnTo>
                      <a:pt x="1353" y="1857"/>
                    </a:lnTo>
                    <a:lnTo>
                      <a:pt x="1287" y="1883"/>
                    </a:lnTo>
                    <a:lnTo>
                      <a:pt x="1220" y="1904"/>
                    </a:lnTo>
                    <a:lnTo>
                      <a:pt x="1152" y="1920"/>
                    </a:lnTo>
                    <a:lnTo>
                      <a:pt x="1084" y="1930"/>
                    </a:lnTo>
                    <a:lnTo>
                      <a:pt x="1014" y="1937"/>
                    </a:lnTo>
                    <a:lnTo>
                      <a:pt x="945" y="1938"/>
                    </a:lnTo>
                    <a:lnTo>
                      <a:pt x="875" y="1933"/>
                    </a:lnTo>
                    <a:lnTo>
                      <a:pt x="807" y="1924"/>
                    </a:lnTo>
                    <a:lnTo>
                      <a:pt x="738" y="1910"/>
                    </a:lnTo>
                    <a:lnTo>
                      <a:pt x="671" y="1891"/>
                    </a:lnTo>
                    <a:lnTo>
                      <a:pt x="605" y="1867"/>
                    </a:lnTo>
                    <a:lnTo>
                      <a:pt x="540" y="1838"/>
                    </a:lnTo>
                    <a:lnTo>
                      <a:pt x="478" y="1804"/>
                    </a:lnTo>
                    <a:lnTo>
                      <a:pt x="476" y="1803"/>
                    </a:lnTo>
                    <a:lnTo>
                      <a:pt x="426" y="1836"/>
                    </a:lnTo>
                    <a:lnTo>
                      <a:pt x="378" y="1864"/>
                    </a:lnTo>
                    <a:lnTo>
                      <a:pt x="328" y="1885"/>
                    </a:lnTo>
                    <a:lnTo>
                      <a:pt x="281" y="1901"/>
                    </a:lnTo>
                    <a:lnTo>
                      <a:pt x="233" y="1912"/>
                    </a:lnTo>
                    <a:lnTo>
                      <a:pt x="187" y="1919"/>
                    </a:lnTo>
                    <a:lnTo>
                      <a:pt x="144" y="1921"/>
                    </a:lnTo>
                    <a:lnTo>
                      <a:pt x="103" y="1920"/>
                    </a:lnTo>
                    <a:lnTo>
                      <a:pt x="65" y="1915"/>
                    </a:lnTo>
                    <a:lnTo>
                      <a:pt x="52" y="1911"/>
                    </a:lnTo>
                    <a:lnTo>
                      <a:pt x="44" y="1905"/>
                    </a:lnTo>
                    <a:lnTo>
                      <a:pt x="37" y="1895"/>
                    </a:lnTo>
                    <a:lnTo>
                      <a:pt x="33" y="1884"/>
                    </a:lnTo>
                    <a:lnTo>
                      <a:pt x="33" y="1873"/>
                    </a:lnTo>
                    <a:lnTo>
                      <a:pt x="37" y="1862"/>
                    </a:lnTo>
                    <a:lnTo>
                      <a:pt x="44" y="1852"/>
                    </a:lnTo>
                    <a:lnTo>
                      <a:pt x="54" y="1845"/>
                    </a:lnTo>
                    <a:lnTo>
                      <a:pt x="90" y="1824"/>
                    </a:lnTo>
                    <a:lnTo>
                      <a:pt x="122" y="1799"/>
                    </a:lnTo>
                    <a:lnTo>
                      <a:pt x="151" y="1773"/>
                    </a:lnTo>
                    <a:lnTo>
                      <a:pt x="177" y="1743"/>
                    </a:lnTo>
                    <a:lnTo>
                      <a:pt x="201" y="1713"/>
                    </a:lnTo>
                    <a:lnTo>
                      <a:pt x="221" y="1681"/>
                    </a:lnTo>
                    <a:lnTo>
                      <a:pt x="239" y="1649"/>
                    </a:lnTo>
                    <a:lnTo>
                      <a:pt x="253" y="1618"/>
                    </a:lnTo>
                    <a:lnTo>
                      <a:pt x="243" y="1610"/>
                    </a:lnTo>
                    <a:lnTo>
                      <a:pt x="196" y="1555"/>
                    </a:lnTo>
                    <a:lnTo>
                      <a:pt x="156" y="1497"/>
                    </a:lnTo>
                    <a:lnTo>
                      <a:pt x="119" y="1437"/>
                    </a:lnTo>
                    <a:lnTo>
                      <a:pt x="89" y="1374"/>
                    </a:lnTo>
                    <a:lnTo>
                      <a:pt x="61" y="1310"/>
                    </a:lnTo>
                    <a:lnTo>
                      <a:pt x="39" y="1244"/>
                    </a:lnTo>
                    <a:lnTo>
                      <a:pt x="22" y="1178"/>
                    </a:lnTo>
                    <a:lnTo>
                      <a:pt x="10" y="1111"/>
                    </a:lnTo>
                    <a:lnTo>
                      <a:pt x="2" y="1043"/>
                    </a:lnTo>
                    <a:lnTo>
                      <a:pt x="0" y="975"/>
                    </a:lnTo>
                    <a:lnTo>
                      <a:pt x="1" y="907"/>
                    </a:lnTo>
                    <a:lnTo>
                      <a:pt x="9" y="838"/>
                    </a:lnTo>
                    <a:lnTo>
                      <a:pt x="20" y="771"/>
                    </a:lnTo>
                    <a:lnTo>
                      <a:pt x="36" y="704"/>
                    </a:lnTo>
                    <a:lnTo>
                      <a:pt x="57" y="639"/>
                    </a:lnTo>
                    <a:lnTo>
                      <a:pt x="83" y="575"/>
                    </a:lnTo>
                    <a:lnTo>
                      <a:pt x="113" y="512"/>
                    </a:lnTo>
                    <a:lnTo>
                      <a:pt x="149" y="452"/>
                    </a:lnTo>
                    <a:lnTo>
                      <a:pt x="189" y="392"/>
                    </a:lnTo>
                    <a:lnTo>
                      <a:pt x="233" y="336"/>
                    </a:lnTo>
                    <a:lnTo>
                      <a:pt x="283" y="282"/>
                    </a:lnTo>
                    <a:lnTo>
                      <a:pt x="339" y="232"/>
                    </a:lnTo>
                    <a:lnTo>
                      <a:pt x="397" y="185"/>
                    </a:lnTo>
                    <a:lnTo>
                      <a:pt x="458" y="144"/>
                    </a:lnTo>
                    <a:lnTo>
                      <a:pt x="521" y="108"/>
                    </a:lnTo>
                    <a:lnTo>
                      <a:pt x="586" y="77"/>
                    </a:lnTo>
                    <a:lnTo>
                      <a:pt x="654" y="51"/>
                    </a:lnTo>
                    <a:lnTo>
                      <a:pt x="721" y="31"/>
                    </a:lnTo>
                    <a:lnTo>
                      <a:pt x="791" y="15"/>
                    </a:lnTo>
                    <a:lnTo>
                      <a:pt x="861" y="6"/>
                    </a:lnTo>
                    <a:lnTo>
                      <a:pt x="93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grpSp>
        <p:grpSp>
          <p:nvGrpSpPr>
            <p:cNvPr id="56" name="Group 25">
              <a:extLst>
                <a:ext uri="{FF2B5EF4-FFF2-40B4-BE49-F238E27FC236}">
                  <a16:creationId xmlns="" xmlns:a16="http://schemas.microsoft.com/office/drawing/2014/main" id="{4DDB7A9F-E108-41E3-AC6A-B31B0D010644}"/>
                </a:ext>
              </a:extLst>
            </p:cNvPr>
            <p:cNvGrpSpPr>
              <a:grpSpLocks noChangeAspect="1"/>
            </p:cNvGrpSpPr>
            <p:nvPr/>
          </p:nvGrpSpPr>
          <p:grpSpPr bwMode="auto">
            <a:xfrm>
              <a:off x="275782" y="6518774"/>
              <a:ext cx="83101" cy="98407"/>
              <a:chOff x="3256" y="1652"/>
              <a:chExt cx="1151" cy="1363"/>
            </a:xfrm>
            <a:solidFill>
              <a:schemeClr val="bg1"/>
            </a:solidFill>
          </p:grpSpPr>
          <p:sp>
            <p:nvSpPr>
              <p:cNvPr id="57" name="Freeform 27">
                <a:extLst>
                  <a:ext uri="{FF2B5EF4-FFF2-40B4-BE49-F238E27FC236}">
                    <a16:creationId xmlns="" xmlns:a16="http://schemas.microsoft.com/office/drawing/2014/main" id="{EED8FD7B-290E-463F-B55C-C10E1C9ACDEF}"/>
                  </a:ext>
                </a:extLst>
              </p:cNvPr>
              <p:cNvSpPr>
                <a:spLocks/>
              </p:cNvSpPr>
              <p:nvPr/>
            </p:nvSpPr>
            <p:spPr bwMode="auto">
              <a:xfrm>
                <a:off x="3527" y="1652"/>
                <a:ext cx="608" cy="808"/>
              </a:xfrm>
              <a:custGeom>
                <a:avLst/>
                <a:gdLst>
                  <a:gd name="T0" fmla="*/ 1033 w 1824"/>
                  <a:gd name="T1" fmla="*/ 7 h 2426"/>
                  <a:gd name="T2" fmla="*/ 1180 w 1824"/>
                  <a:gd name="T3" fmla="*/ 42 h 2426"/>
                  <a:gd name="T4" fmla="*/ 1297 w 1824"/>
                  <a:gd name="T5" fmla="*/ 96 h 2426"/>
                  <a:gd name="T6" fmla="*/ 1404 w 1824"/>
                  <a:gd name="T7" fmla="*/ 171 h 2426"/>
                  <a:gd name="T8" fmla="*/ 1471 w 1824"/>
                  <a:gd name="T9" fmla="*/ 239 h 2426"/>
                  <a:gd name="T10" fmla="*/ 1506 w 1824"/>
                  <a:gd name="T11" fmla="*/ 285 h 2426"/>
                  <a:gd name="T12" fmla="*/ 1514 w 1824"/>
                  <a:gd name="T13" fmla="*/ 296 h 2426"/>
                  <a:gd name="T14" fmla="*/ 1532 w 1824"/>
                  <a:gd name="T15" fmla="*/ 300 h 2426"/>
                  <a:gd name="T16" fmla="*/ 1570 w 1824"/>
                  <a:gd name="T17" fmla="*/ 313 h 2426"/>
                  <a:gd name="T18" fmla="*/ 1616 w 1824"/>
                  <a:gd name="T19" fmla="*/ 340 h 2426"/>
                  <a:gd name="T20" fmla="*/ 1667 w 1824"/>
                  <a:gd name="T21" fmla="*/ 388 h 2426"/>
                  <a:gd name="T22" fmla="*/ 1713 w 1824"/>
                  <a:gd name="T23" fmla="*/ 462 h 2426"/>
                  <a:gd name="T24" fmla="*/ 1750 w 1824"/>
                  <a:gd name="T25" fmla="*/ 567 h 2426"/>
                  <a:gd name="T26" fmla="*/ 1770 w 1824"/>
                  <a:gd name="T27" fmla="*/ 709 h 2426"/>
                  <a:gd name="T28" fmla="*/ 1766 w 1824"/>
                  <a:gd name="T29" fmla="*/ 893 h 2426"/>
                  <a:gd name="T30" fmla="*/ 1734 w 1824"/>
                  <a:gd name="T31" fmla="*/ 1099 h 2426"/>
                  <a:gd name="T32" fmla="*/ 1743 w 1824"/>
                  <a:gd name="T33" fmla="*/ 1157 h 2426"/>
                  <a:gd name="T34" fmla="*/ 1781 w 1824"/>
                  <a:gd name="T35" fmla="*/ 1170 h 2426"/>
                  <a:gd name="T36" fmla="*/ 1810 w 1824"/>
                  <a:gd name="T37" fmla="*/ 1206 h 2426"/>
                  <a:gd name="T38" fmla="*/ 1824 w 1824"/>
                  <a:gd name="T39" fmla="*/ 1272 h 2426"/>
                  <a:gd name="T40" fmla="*/ 1815 w 1824"/>
                  <a:gd name="T41" fmla="*/ 1377 h 2426"/>
                  <a:gd name="T42" fmla="*/ 1775 w 1824"/>
                  <a:gd name="T43" fmla="*/ 1527 h 2426"/>
                  <a:gd name="T44" fmla="*/ 1725 w 1824"/>
                  <a:gd name="T45" fmla="*/ 1650 h 2426"/>
                  <a:gd name="T46" fmla="*/ 1680 w 1824"/>
                  <a:gd name="T47" fmla="*/ 1715 h 2426"/>
                  <a:gd name="T48" fmla="*/ 1641 w 1824"/>
                  <a:gd name="T49" fmla="*/ 1735 h 2426"/>
                  <a:gd name="T50" fmla="*/ 1594 w 1824"/>
                  <a:gd name="T51" fmla="*/ 1896 h 2426"/>
                  <a:gd name="T52" fmla="*/ 1510 w 1824"/>
                  <a:gd name="T53" fmla="*/ 2060 h 2426"/>
                  <a:gd name="T54" fmla="*/ 1386 w 1824"/>
                  <a:gd name="T55" fmla="*/ 2212 h 2426"/>
                  <a:gd name="T56" fmla="*/ 1230 w 1824"/>
                  <a:gd name="T57" fmla="*/ 2334 h 2426"/>
                  <a:gd name="T58" fmla="*/ 1043 w 1824"/>
                  <a:gd name="T59" fmla="*/ 2411 h 2426"/>
                  <a:gd name="T60" fmla="*/ 845 w 1824"/>
                  <a:gd name="T61" fmla="*/ 2422 h 2426"/>
                  <a:gd name="T62" fmla="*/ 652 w 1824"/>
                  <a:gd name="T63" fmla="*/ 2367 h 2426"/>
                  <a:gd name="T64" fmla="*/ 482 w 1824"/>
                  <a:gd name="T65" fmla="*/ 2258 h 2426"/>
                  <a:gd name="T66" fmla="*/ 348 w 1824"/>
                  <a:gd name="T67" fmla="*/ 2114 h 2426"/>
                  <a:gd name="T68" fmla="*/ 252 w 1824"/>
                  <a:gd name="T69" fmla="*/ 1952 h 2426"/>
                  <a:gd name="T70" fmla="*/ 193 w 1824"/>
                  <a:gd name="T71" fmla="*/ 1787 h 2426"/>
                  <a:gd name="T72" fmla="*/ 157 w 1824"/>
                  <a:gd name="T73" fmla="*/ 1725 h 2426"/>
                  <a:gd name="T74" fmla="*/ 114 w 1824"/>
                  <a:gd name="T75" fmla="*/ 1677 h 2426"/>
                  <a:gd name="T76" fmla="*/ 66 w 1824"/>
                  <a:gd name="T77" fmla="*/ 1575 h 2426"/>
                  <a:gd name="T78" fmla="*/ 19 w 1824"/>
                  <a:gd name="T79" fmla="*/ 1420 h 2426"/>
                  <a:gd name="T80" fmla="*/ 0 w 1824"/>
                  <a:gd name="T81" fmla="*/ 1302 h 2426"/>
                  <a:gd name="T82" fmla="*/ 8 w 1824"/>
                  <a:gd name="T83" fmla="*/ 1225 h 2426"/>
                  <a:gd name="T84" fmla="*/ 32 w 1824"/>
                  <a:gd name="T85" fmla="*/ 1180 h 2426"/>
                  <a:gd name="T86" fmla="*/ 68 w 1824"/>
                  <a:gd name="T87" fmla="*/ 1159 h 2426"/>
                  <a:gd name="T88" fmla="*/ 109 w 1824"/>
                  <a:gd name="T89" fmla="*/ 1157 h 2426"/>
                  <a:gd name="T90" fmla="*/ 66 w 1824"/>
                  <a:gd name="T91" fmla="*/ 978 h 2426"/>
                  <a:gd name="T92" fmla="*/ 56 w 1824"/>
                  <a:gd name="T93" fmla="*/ 792 h 2426"/>
                  <a:gd name="T94" fmla="*/ 94 w 1824"/>
                  <a:gd name="T95" fmla="*/ 610 h 2426"/>
                  <a:gd name="T96" fmla="*/ 177 w 1824"/>
                  <a:gd name="T97" fmla="*/ 438 h 2426"/>
                  <a:gd name="T98" fmla="*/ 291 w 1824"/>
                  <a:gd name="T99" fmla="*/ 299 h 2426"/>
                  <a:gd name="T100" fmla="*/ 436 w 1824"/>
                  <a:gd name="T101" fmla="*/ 171 h 2426"/>
                  <a:gd name="T102" fmla="*/ 581 w 1824"/>
                  <a:gd name="T103" fmla="*/ 80 h 2426"/>
                  <a:gd name="T104" fmla="*/ 738 w 1824"/>
                  <a:gd name="T105" fmla="*/ 20 h 2426"/>
                  <a:gd name="T106" fmla="*/ 918 w 1824"/>
                  <a:gd name="T107" fmla="*/ 0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24" h="2426">
                    <a:moveTo>
                      <a:pt x="918" y="0"/>
                    </a:moveTo>
                    <a:lnTo>
                      <a:pt x="977" y="2"/>
                    </a:lnTo>
                    <a:lnTo>
                      <a:pt x="1033" y="7"/>
                    </a:lnTo>
                    <a:lnTo>
                      <a:pt x="1085" y="15"/>
                    </a:lnTo>
                    <a:lnTo>
                      <a:pt x="1134" y="28"/>
                    </a:lnTo>
                    <a:lnTo>
                      <a:pt x="1180" y="42"/>
                    </a:lnTo>
                    <a:lnTo>
                      <a:pt x="1222" y="58"/>
                    </a:lnTo>
                    <a:lnTo>
                      <a:pt x="1261" y="76"/>
                    </a:lnTo>
                    <a:lnTo>
                      <a:pt x="1297" y="96"/>
                    </a:lnTo>
                    <a:lnTo>
                      <a:pt x="1337" y="121"/>
                    </a:lnTo>
                    <a:lnTo>
                      <a:pt x="1373" y="146"/>
                    </a:lnTo>
                    <a:lnTo>
                      <a:pt x="1404" y="171"/>
                    </a:lnTo>
                    <a:lnTo>
                      <a:pt x="1430" y="194"/>
                    </a:lnTo>
                    <a:lnTo>
                      <a:pt x="1452" y="218"/>
                    </a:lnTo>
                    <a:lnTo>
                      <a:pt x="1471" y="239"/>
                    </a:lnTo>
                    <a:lnTo>
                      <a:pt x="1486" y="258"/>
                    </a:lnTo>
                    <a:lnTo>
                      <a:pt x="1497" y="274"/>
                    </a:lnTo>
                    <a:lnTo>
                      <a:pt x="1506" y="285"/>
                    </a:lnTo>
                    <a:lnTo>
                      <a:pt x="1510" y="293"/>
                    </a:lnTo>
                    <a:lnTo>
                      <a:pt x="1512" y="296"/>
                    </a:lnTo>
                    <a:lnTo>
                      <a:pt x="1514" y="296"/>
                    </a:lnTo>
                    <a:lnTo>
                      <a:pt x="1517" y="296"/>
                    </a:lnTo>
                    <a:lnTo>
                      <a:pt x="1523" y="298"/>
                    </a:lnTo>
                    <a:lnTo>
                      <a:pt x="1532" y="300"/>
                    </a:lnTo>
                    <a:lnTo>
                      <a:pt x="1543" y="303"/>
                    </a:lnTo>
                    <a:lnTo>
                      <a:pt x="1556" y="306"/>
                    </a:lnTo>
                    <a:lnTo>
                      <a:pt x="1570" y="313"/>
                    </a:lnTo>
                    <a:lnTo>
                      <a:pt x="1583" y="320"/>
                    </a:lnTo>
                    <a:lnTo>
                      <a:pt x="1599" y="329"/>
                    </a:lnTo>
                    <a:lnTo>
                      <a:pt x="1616" y="340"/>
                    </a:lnTo>
                    <a:lnTo>
                      <a:pt x="1633" y="354"/>
                    </a:lnTo>
                    <a:lnTo>
                      <a:pt x="1649" y="370"/>
                    </a:lnTo>
                    <a:lnTo>
                      <a:pt x="1667" y="388"/>
                    </a:lnTo>
                    <a:lnTo>
                      <a:pt x="1683" y="409"/>
                    </a:lnTo>
                    <a:lnTo>
                      <a:pt x="1698" y="434"/>
                    </a:lnTo>
                    <a:lnTo>
                      <a:pt x="1713" y="462"/>
                    </a:lnTo>
                    <a:lnTo>
                      <a:pt x="1726" y="493"/>
                    </a:lnTo>
                    <a:lnTo>
                      <a:pt x="1739" y="528"/>
                    </a:lnTo>
                    <a:lnTo>
                      <a:pt x="1750" y="567"/>
                    </a:lnTo>
                    <a:lnTo>
                      <a:pt x="1759" y="610"/>
                    </a:lnTo>
                    <a:lnTo>
                      <a:pt x="1766" y="657"/>
                    </a:lnTo>
                    <a:lnTo>
                      <a:pt x="1770" y="709"/>
                    </a:lnTo>
                    <a:lnTo>
                      <a:pt x="1771" y="765"/>
                    </a:lnTo>
                    <a:lnTo>
                      <a:pt x="1770" y="826"/>
                    </a:lnTo>
                    <a:lnTo>
                      <a:pt x="1766" y="893"/>
                    </a:lnTo>
                    <a:lnTo>
                      <a:pt x="1759" y="965"/>
                    </a:lnTo>
                    <a:lnTo>
                      <a:pt x="1748" y="1042"/>
                    </a:lnTo>
                    <a:lnTo>
                      <a:pt x="1734" y="1099"/>
                    </a:lnTo>
                    <a:lnTo>
                      <a:pt x="1716" y="1157"/>
                    </a:lnTo>
                    <a:lnTo>
                      <a:pt x="1730" y="1157"/>
                    </a:lnTo>
                    <a:lnTo>
                      <a:pt x="1743" y="1157"/>
                    </a:lnTo>
                    <a:lnTo>
                      <a:pt x="1756" y="1159"/>
                    </a:lnTo>
                    <a:lnTo>
                      <a:pt x="1769" y="1164"/>
                    </a:lnTo>
                    <a:lnTo>
                      <a:pt x="1781" y="1170"/>
                    </a:lnTo>
                    <a:lnTo>
                      <a:pt x="1792" y="1180"/>
                    </a:lnTo>
                    <a:lnTo>
                      <a:pt x="1802" y="1191"/>
                    </a:lnTo>
                    <a:lnTo>
                      <a:pt x="1810" y="1206"/>
                    </a:lnTo>
                    <a:lnTo>
                      <a:pt x="1817" y="1225"/>
                    </a:lnTo>
                    <a:lnTo>
                      <a:pt x="1821" y="1247"/>
                    </a:lnTo>
                    <a:lnTo>
                      <a:pt x="1824" y="1272"/>
                    </a:lnTo>
                    <a:lnTo>
                      <a:pt x="1824" y="1302"/>
                    </a:lnTo>
                    <a:lnTo>
                      <a:pt x="1821" y="1337"/>
                    </a:lnTo>
                    <a:lnTo>
                      <a:pt x="1815" y="1377"/>
                    </a:lnTo>
                    <a:lnTo>
                      <a:pt x="1805" y="1420"/>
                    </a:lnTo>
                    <a:lnTo>
                      <a:pt x="1792" y="1470"/>
                    </a:lnTo>
                    <a:lnTo>
                      <a:pt x="1775" y="1527"/>
                    </a:lnTo>
                    <a:lnTo>
                      <a:pt x="1758" y="1575"/>
                    </a:lnTo>
                    <a:lnTo>
                      <a:pt x="1741" y="1617"/>
                    </a:lnTo>
                    <a:lnTo>
                      <a:pt x="1725" y="1650"/>
                    </a:lnTo>
                    <a:lnTo>
                      <a:pt x="1710" y="1677"/>
                    </a:lnTo>
                    <a:lnTo>
                      <a:pt x="1695" y="1699"/>
                    </a:lnTo>
                    <a:lnTo>
                      <a:pt x="1680" y="1715"/>
                    </a:lnTo>
                    <a:lnTo>
                      <a:pt x="1667" y="1725"/>
                    </a:lnTo>
                    <a:lnTo>
                      <a:pt x="1653" y="1732"/>
                    </a:lnTo>
                    <a:lnTo>
                      <a:pt x="1641" y="1735"/>
                    </a:lnTo>
                    <a:lnTo>
                      <a:pt x="1629" y="1787"/>
                    </a:lnTo>
                    <a:lnTo>
                      <a:pt x="1614" y="1842"/>
                    </a:lnTo>
                    <a:lnTo>
                      <a:pt x="1594" y="1896"/>
                    </a:lnTo>
                    <a:lnTo>
                      <a:pt x="1571" y="1951"/>
                    </a:lnTo>
                    <a:lnTo>
                      <a:pt x="1542" y="2006"/>
                    </a:lnTo>
                    <a:lnTo>
                      <a:pt x="1510" y="2060"/>
                    </a:lnTo>
                    <a:lnTo>
                      <a:pt x="1472" y="2113"/>
                    </a:lnTo>
                    <a:lnTo>
                      <a:pt x="1431" y="2163"/>
                    </a:lnTo>
                    <a:lnTo>
                      <a:pt x="1386" y="2212"/>
                    </a:lnTo>
                    <a:lnTo>
                      <a:pt x="1338" y="2257"/>
                    </a:lnTo>
                    <a:lnTo>
                      <a:pt x="1286" y="2298"/>
                    </a:lnTo>
                    <a:lnTo>
                      <a:pt x="1230" y="2334"/>
                    </a:lnTo>
                    <a:lnTo>
                      <a:pt x="1170" y="2366"/>
                    </a:lnTo>
                    <a:lnTo>
                      <a:pt x="1106" y="2392"/>
                    </a:lnTo>
                    <a:lnTo>
                      <a:pt x="1043" y="2411"/>
                    </a:lnTo>
                    <a:lnTo>
                      <a:pt x="977" y="2422"/>
                    </a:lnTo>
                    <a:lnTo>
                      <a:pt x="911" y="2426"/>
                    </a:lnTo>
                    <a:lnTo>
                      <a:pt x="845" y="2422"/>
                    </a:lnTo>
                    <a:lnTo>
                      <a:pt x="780" y="2412"/>
                    </a:lnTo>
                    <a:lnTo>
                      <a:pt x="715" y="2393"/>
                    </a:lnTo>
                    <a:lnTo>
                      <a:pt x="652" y="2367"/>
                    </a:lnTo>
                    <a:lnTo>
                      <a:pt x="591" y="2335"/>
                    </a:lnTo>
                    <a:lnTo>
                      <a:pt x="535" y="2299"/>
                    </a:lnTo>
                    <a:lnTo>
                      <a:pt x="482" y="2258"/>
                    </a:lnTo>
                    <a:lnTo>
                      <a:pt x="434" y="2213"/>
                    </a:lnTo>
                    <a:lnTo>
                      <a:pt x="389" y="2165"/>
                    </a:lnTo>
                    <a:lnTo>
                      <a:pt x="348" y="2114"/>
                    </a:lnTo>
                    <a:lnTo>
                      <a:pt x="312" y="2062"/>
                    </a:lnTo>
                    <a:lnTo>
                      <a:pt x="279" y="2007"/>
                    </a:lnTo>
                    <a:lnTo>
                      <a:pt x="252" y="1952"/>
                    </a:lnTo>
                    <a:lnTo>
                      <a:pt x="228" y="1896"/>
                    </a:lnTo>
                    <a:lnTo>
                      <a:pt x="208" y="1842"/>
                    </a:lnTo>
                    <a:lnTo>
                      <a:pt x="193" y="1787"/>
                    </a:lnTo>
                    <a:lnTo>
                      <a:pt x="184" y="1735"/>
                    </a:lnTo>
                    <a:lnTo>
                      <a:pt x="171" y="1732"/>
                    </a:lnTo>
                    <a:lnTo>
                      <a:pt x="157" y="1725"/>
                    </a:lnTo>
                    <a:lnTo>
                      <a:pt x="144" y="1715"/>
                    </a:lnTo>
                    <a:lnTo>
                      <a:pt x="129" y="1699"/>
                    </a:lnTo>
                    <a:lnTo>
                      <a:pt x="114" y="1677"/>
                    </a:lnTo>
                    <a:lnTo>
                      <a:pt x="98" y="1650"/>
                    </a:lnTo>
                    <a:lnTo>
                      <a:pt x="83" y="1617"/>
                    </a:lnTo>
                    <a:lnTo>
                      <a:pt x="66" y="1575"/>
                    </a:lnTo>
                    <a:lnTo>
                      <a:pt x="49" y="1527"/>
                    </a:lnTo>
                    <a:lnTo>
                      <a:pt x="33" y="1470"/>
                    </a:lnTo>
                    <a:lnTo>
                      <a:pt x="19" y="1420"/>
                    </a:lnTo>
                    <a:lnTo>
                      <a:pt x="10" y="1377"/>
                    </a:lnTo>
                    <a:lnTo>
                      <a:pt x="4" y="1337"/>
                    </a:lnTo>
                    <a:lnTo>
                      <a:pt x="0" y="1302"/>
                    </a:lnTo>
                    <a:lnTo>
                      <a:pt x="0" y="1272"/>
                    </a:lnTo>
                    <a:lnTo>
                      <a:pt x="3" y="1247"/>
                    </a:lnTo>
                    <a:lnTo>
                      <a:pt x="8" y="1225"/>
                    </a:lnTo>
                    <a:lnTo>
                      <a:pt x="14" y="1206"/>
                    </a:lnTo>
                    <a:lnTo>
                      <a:pt x="23" y="1191"/>
                    </a:lnTo>
                    <a:lnTo>
                      <a:pt x="32" y="1180"/>
                    </a:lnTo>
                    <a:lnTo>
                      <a:pt x="43" y="1170"/>
                    </a:lnTo>
                    <a:lnTo>
                      <a:pt x="55" y="1164"/>
                    </a:lnTo>
                    <a:lnTo>
                      <a:pt x="68" y="1159"/>
                    </a:lnTo>
                    <a:lnTo>
                      <a:pt x="81" y="1157"/>
                    </a:lnTo>
                    <a:lnTo>
                      <a:pt x="95" y="1157"/>
                    </a:lnTo>
                    <a:lnTo>
                      <a:pt x="109" y="1157"/>
                    </a:lnTo>
                    <a:lnTo>
                      <a:pt x="90" y="1099"/>
                    </a:lnTo>
                    <a:lnTo>
                      <a:pt x="78" y="1042"/>
                    </a:lnTo>
                    <a:lnTo>
                      <a:pt x="66" y="978"/>
                    </a:lnTo>
                    <a:lnTo>
                      <a:pt x="59" y="914"/>
                    </a:lnTo>
                    <a:lnTo>
                      <a:pt x="55" y="853"/>
                    </a:lnTo>
                    <a:lnTo>
                      <a:pt x="56" y="792"/>
                    </a:lnTo>
                    <a:lnTo>
                      <a:pt x="64" y="733"/>
                    </a:lnTo>
                    <a:lnTo>
                      <a:pt x="75" y="674"/>
                    </a:lnTo>
                    <a:lnTo>
                      <a:pt x="94" y="610"/>
                    </a:lnTo>
                    <a:lnTo>
                      <a:pt x="118" y="549"/>
                    </a:lnTo>
                    <a:lnTo>
                      <a:pt x="145" y="492"/>
                    </a:lnTo>
                    <a:lnTo>
                      <a:pt x="177" y="438"/>
                    </a:lnTo>
                    <a:lnTo>
                      <a:pt x="212" y="388"/>
                    </a:lnTo>
                    <a:lnTo>
                      <a:pt x="251" y="342"/>
                    </a:lnTo>
                    <a:lnTo>
                      <a:pt x="291" y="299"/>
                    </a:lnTo>
                    <a:lnTo>
                      <a:pt x="335" y="253"/>
                    </a:lnTo>
                    <a:lnTo>
                      <a:pt x="385" y="211"/>
                    </a:lnTo>
                    <a:lnTo>
                      <a:pt x="436" y="171"/>
                    </a:lnTo>
                    <a:lnTo>
                      <a:pt x="489" y="135"/>
                    </a:lnTo>
                    <a:lnTo>
                      <a:pt x="533" y="106"/>
                    </a:lnTo>
                    <a:lnTo>
                      <a:pt x="581" y="80"/>
                    </a:lnTo>
                    <a:lnTo>
                      <a:pt x="631" y="56"/>
                    </a:lnTo>
                    <a:lnTo>
                      <a:pt x="682" y="37"/>
                    </a:lnTo>
                    <a:lnTo>
                      <a:pt x="738" y="20"/>
                    </a:lnTo>
                    <a:lnTo>
                      <a:pt x="796" y="9"/>
                    </a:lnTo>
                    <a:lnTo>
                      <a:pt x="857" y="3"/>
                    </a:lnTo>
                    <a:lnTo>
                      <a:pt x="9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sp>
            <p:nvSpPr>
              <p:cNvPr id="58" name="Freeform 28">
                <a:extLst>
                  <a:ext uri="{FF2B5EF4-FFF2-40B4-BE49-F238E27FC236}">
                    <a16:creationId xmlns="" xmlns:a16="http://schemas.microsoft.com/office/drawing/2014/main" id="{931ADD5E-BAD8-454B-B117-D3A22FFFD678}"/>
                  </a:ext>
                </a:extLst>
              </p:cNvPr>
              <p:cNvSpPr>
                <a:spLocks/>
              </p:cNvSpPr>
              <p:nvPr/>
            </p:nvSpPr>
            <p:spPr bwMode="auto">
              <a:xfrm>
                <a:off x="3256" y="2426"/>
                <a:ext cx="1151" cy="589"/>
              </a:xfrm>
              <a:custGeom>
                <a:avLst/>
                <a:gdLst>
                  <a:gd name="T0" fmla="*/ 1441 w 3453"/>
                  <a:gd name="T1" fmla="*/ 1028 h 1766"/>
                  <a:gd name="T2" fmla="*/ 1565 w 3453"/>
                  <a:gd name="T3" fmla="*/ 656 h 1766"/>
                  <a:gd name="T4" fmla="*/ 1498 w 3453"/>
                  <a:gd name="T5" fmla="*/ 501 h 1766"/>
                  <a:gd name="T6" fmla="*/ 1494 w 3453"/>
                  <a:gd name="T7" fmla="*/ 393 h 1766"/>
                  <a:gd name="T8" fmla="*/ 1535 w 3453"/>
                  <a:gd name="T9" fmla="*/ 324 h 1766"/>
                  <a:gd name="T10" fmla="*/ 1600 w 3453"/>
                  <a:gd name="T11" fmla="*/ 286 h 1766"/>
                  <a:gd name="T12" fmla="*/ 1667 w 3453"/>
                  <a:gd name="T13" fmla="*/ 268 h 1766"/>
                  <a:gd name="T14" fmla="*/ 1716 w 3453"/>
                  <a:gd name="T15" fmla="*/ 265 h 1766"/>
                  <a:gd name="T16" fmla="*/ 1737 w 3453"/>
                  <a:gd name="T17" fmla="*/ 265 h 1766"/>
                  <a:gd name="T18" fmla="*/ 1786 w 3453"/>
                  <a:gd name="T19" fmla="*/ 268 h 1766"/>
                  <a:gd name="T20" fmla="*/ 1853 w 3453"/>
                  <a:gd name="T21" fmla="*/ 286 h 1766"/>
                  <a:gd name="T22" fmla="*/ 1918 w 3453"/>
                  <a:gd name="T23" fmla="*/ 324 h 1766"/>
                  <a:gd name="T24" fmla="*/ 1959 w 3453"/>
                  <a:gd name="T25" fmla="*/ 393 h 1766"/>
                  <a:gd name="T26" fmla="*/ 1955 w 3453"/>
                  <a:gd name="T27" fmla="*/ 501 h 1766"/>
                  <a:gd name="T28" fmla="*/ 1888 w 3453"/>
                  <a:gd name="T29" fmla="*/ 656 h 1766"/>
                  <a:gd name="T30" fmla="*/ 2012 w 3453"/>
                  <a:gd name="T31" fmla="*/ 1028 h 1766"/>
                  <a:gd name="T32" fmla="*/ 2342 w 3453"/>
                  <a:gd name="T33" fmla="*/ 2 h 1766"/>
                  <a:gd name="T34" fmla="*/ 2402 w 3453"/>
                  <a:gd name="T35" fmla="*/ 41 h 1766"/>
                  <a:gd name="T36" fmla="*/ 2529 w 3453"/>
                  <a:gd name="T37" fmla="*/ 115 h 1766"/>
                  <a:gd name="T38" fmla="*/ 2712 w 3453"/>
                  <a:gd name="T39" fmla="*/ 207 h 1766"/>
                  <a:gd name="T40" fmla="*/ 2936 w 3453"/>
                  <a:gd name="T41" fmla="*/ 299 h 1766"/>
                  <a:gd name="T42" fmla="*/ 3173 w 3453"/>
                  <a:gd name="T43" fmla="*/ 373 h 1766"/>
                  <a:gd name="T44" fmla="*/ 3321 w 3453"/>
                  <a:gd name="T45" fmla="*/ 473 h 1766"/>
                  <a:gd name="T46" fmla="*/ 3407 w 3453"/>
                  <a:gd name="T47" fmla="*/ 619 h 1766"/>
                  <a:gd name="T48" fmla="*/ 3446 w 3453"/>
                  <a:gd name="T49" fmla="*/ 781 h 1766"/>
                  <a:gd name="T50" fmla="*/ 3453 w 3453"/>
                  <a:gd name="T51" fmla="*/ 932 h 1766"/>
                  <a:gd name="T52" fmla="*/ 3450 w 3453"/>
                  <a:gd name="T53" fmla="*/ 1013 h 1766"/>
                  <a:gd name="T54" fmla="*/ 3441 w 3453"/>
                  <a:gd name="T55" fmla="*/ 1117 h 1766"/>
                  <a:gd name="T56" fmla="*/ 3426 w 3453"/>
                  <a:gd name="T57" fmla="*/ 1263 h 1766"/>
                  <a:gd name="T58" fmla="*/ 3410 w 3453"/>
                  <a:gd name="T59" fmla="*/ 1357 h 1766"/>
                  <a:gd name="T60" fmla="*/ 3345 w 3453"/>
                  <a:gd name="T61" fmla="*/ 1396 h 1766"/>
                  <a:gd name="T62" fmla="*/ 3194 w 3453"/>
                  <a:gd name="T63" fmla="*/ 1469 h 1766"/>
                  <a:gd name="T64" fmla="*/ 2965 w 3453"/>
                  <a:gd name="T65" fmla="*/ 1561 h 1766"/>
                  <a:gd name="T66" fmla="*/ 2661 w 3453"/>
                  <a:gd name="T67" fmla="*/ 1652 h 1766"/>
                  <a:gd name="T68" fmla="*/ 2286 w 3453"/>
                  <a:gd name="T69" fmla="*/ 1727 h 1766"/>
                  <a:gd name="T70" fmla="*/ 1846 w 3453"/>
                  <a:gd name="T71" fmla="*/ 1764 h 1766"/>
                  <a:gd name="T72" fmla="*/ 1377 w 3453"/>
                  <a:gd name="T73" fmla="*/ 1750 h 1766"/>
                  <a:gd name="T74" fmla="*/ 969 w 3453"/>
                  <a:gd name="T75" fmla="*/ 1693 h 1766"/>
                  <a:gd name="T76" fmla="*/ 629 w 3453"/>
                  <a:gd name="T77" fmla="*/ 1607 h 1766"/>
                  <a:gd name="T78" fmla="*/ 361 w 3453"/>
                  <a:gd name="T79" fmla="*/ 1514 h 1766"/>
                  <a:gd name="T80" fmla="*/ 172 w 3453"/>
                  <a:gd name="T81" fmla="*/ 1429 h 1766"/>
                  <a:gd name="T82" fmla="*/ 64 w 3453"/>
                  <a:gd name="T83" fmla="*/ 1371 h 1766"/>
                  <a:gd name="T84" fmla="*/ 35 w 3453"/>
                  <a:gd name="T85" fmla="*/ 1329 h 1766"/>
                  <a:gd name="T86" fmla="*/ 19 w 3453"/>
                  <a:gd name="T87" fmla="*/ 1189 h 1766"/>
                  <a:gd name="T88" fmla="*/ 6 w 3453"/>
                  <a:gd name="T89" fmla="*/ 1055 h 1766"/>
                  <a:gd name="T90" fmla="*/ 2 w 3453"/>
                  <a:gd name="T91" fmla="*/ 997 h 1766"/>
                  <a:gd name="T92" fmla="*/ 1 w 3453"/>
                  <a:gd name="T93" fmla="*/ 859 h 1766"/>
                  <a:gd name="T94" fmla="*/ 22 w 3453"/>
                  <a:gd name="T95" fmla="*/ 698 h 1766"/>
                  <a:gd name="T96" fmla="*/ 82 w 3453"/>
                  <a:gd name="T97" fmla="*/ 542 h 1766"/>
                  <a:gd name="T98" fmla="*/ 197 w 3453"/>
                  <a:gd name="T99" fmla="*/ 416 h 1766"/>
                  <a:gd name="T100" fmla="*/ 392 w 3453"/>
                  <a:gd name="T101" fmla="*/ 340 h 1766"/>
                  <a:gd name="T102" fmla="*/ 634 w 3453"/>
                  <a:gd name="T103" fmla="*/ 255 h 1766"/>
                  <a:gd name="T104" fmla="*/ 839 w 3453"/>
                  <a:gd name="T105" fmla="*/ 160 h 1766"/>
                  <a:gd name="T106" fmla="*/ 995 w 3453"/>
                  <a:gd name="T107" fmla="*/ 74 h 1766"/>
                  <a:gd name="T108" fmla="*/ 1091 w 3453"/>
                  <a:gd name="T109" fmla="*/ 16 h 17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453" h="1766">
                    <a:moveTo>
                      <a:pt x="1113" y="0"/>
                    </a:moveTo>
                    <a:lnTo>
                      <a:pt x="1387" y="868"/>
                    </a:lnTo>
                    <a:lnTo>
                      <a:pt x="1440" y="1030"/>
                    </a:lnTo>
                    <a:lnTo>
                      <a:pt x="1441" y="1028"/>
                    </a:lnTo>
                    <a:lnTo>
                      <a:pt x="1486" y="1166"/>
                    </a:lnTo>
                    <a:lnTo>
                      <a:pt x="1630" y="756"/>
                    </a:lnTo>
                    <a:lnTo>
                      <a:pt x="1595" y="705"/>
                    </a:lnTo>
                    <a:lnTo>
                      <a:pt x="1565" y="656"/>
                    </a:lnTo>
                    <a:lnTo>
                      <a:pt x="1542" y="613"/>
                    </a:lnTo>
                    <a:lnTo>
                      <a:pt x="1523" y="572"/>
                    </a:lnTo>
                    <a:lnTo>
                      <a:pt x="1508" y="534"/>
                    </a:lnTo>
                    <a:lnTo>
                      <a:pt x="1498" y="501"/>
                    </a:lnTo>
                    <a:lnTo>
                      <a:pt x="1492" y="470"/>
                    </a:lnTo>
                    <a:lnTo>
                      <a:pt x="1489" y="441"/>
                    </a:lnTo>
                    <a:lnTo>
                      <a:pt x="1491" y="415"/>
                    </a:lnTo>
                    <a:lnTo>
                      <a:pt x="1494" y="393"/>
                    </a:lnTo>
                    <a:lnTo>
                      <a:pt x="1502" y="372"/>
                    </a:lnTo>
                    <a:lnTo>
                      <a:pt x="1512" y="354"/>
                    </a:lnTo>
                    <a:lnTo>
                      <a:pt x="1523" y="338"/>
                    </a:lnTo>
                    <a:lnTo>
                      <a:pt x="1535" y="324"/>
                    </a:lnTo>
                    <a:lnTo>
                      <a:pt x="1550" y="312"/>
                    </a:lnTo>
                    <a:lnTo>
                      <a:pt x="1567" y="301"/>
                    </a:lnTo>
                    <a:lnTo>
                      <a:pt x="1583" y="293"/>
                    </a:lnTo>
                    <a:lnTo>
                      <a:pt x="1600" y="286"/>
                    </a:lnTo>
                    <a:lnTo>
                      <a:pt x="1618" y="280"/>
                    </a:lnTo>
                    <a:lnTo>
                      <a:pt x="1635" y="275"/>
                    </a:lnTo>
                    <a:lnTo>
                      <a:pt x="1651" y="271"/>
                    </a:lnTo>
                    <a:lnTo>
                      <a:pt x="1667" y="268"/>
                    </a:lnTo>
                    <a:lnTo>
                      <a:pt x="1681" y="267"/>
                    </a:lnTo>
                    <a:lnTo>
                      <a:pt x="1695" y="266"/>
                    </a:lnTo>
                    <a:lnTo>
                      <a:pt x="1706" y="265"/>
                    </a:lnTo>
                    <a:lnTo>
                      <a:pt x="1716" y="265"/>
                    </a:lnTo>
                    <a:lnTo>
                      <a:pt x="1722" y="265"/>
                    </a:lnTo>
                    <a:lnTo>
                      <a:pt x="1726" y="265"/>
                    </a:lnTo>
                    <a:lnTo>
                      <a:pt x="1730" y="265"/>
                    </a:lnTo>
                    <a:lnTo>
                      <a:pt x="1737" y="265"/>
                    </a:lnTo>
                    <a:lnTo>
                      <a:pt x="1747" y="265"/>
                    </a:lnTo>
                    <a:lnTo>
                      <a:pt x="1758" y="266"/>
                    </a:lnTo>
                    <a:lnTo>
                      <a:pt x="1771" y="267"/>
                    </a:lnTo>
                    <a:lnTo>
                      <a:pt x="1786" y="268"/>
                    </a:lnTo>
                    <a:lnTo>
                      <a:pt x="1802" y="271"/>
                    </a:lnTo>
                    <a:lnTo>
                      <a:pt x="1818" y="275"/>
                    </a:lnTo>
                    <a:lnTo>
                      <a:pt x="1836" y="280"/>
                    </a:lnTo>
                    <a:lnTo>
                      <a:pt x="1853" y="286"/>
                    </a:lnTo>
                    <a:lnTo>
                      <a:pt x="1870" y="293"/>
                    </a:lnTo>
                    <a:lnTo>
                      <a:pt x="1887" y="301"/>
                    </a:lnTo>
                    <a:lnTo>
                      <a:pt x="1903" y="312"/>
                    </a:lnTo>
                    <a:lnTo>
                      <a:pt x="1918" y="324"/>
                    </a:lnTo>
                    <a:lnTo>
                      <a:pt x="1930" y="338"/>
                    </a:lnTo>
                    <a:lnTo>
                      <a:pt x="1941" y="354"/>
                    </a:lnTo>
                    <a:lnTo>
                      <a:pt x="1951" y="372"/>
                    </a:lnTo>
                    <a:lnTo>
                      <a:pt x="1959" y="393"/>
                    </a:lnTo>
                    <a:lnTo>
                      <a:pt x="1963" y="415"/>
                    </a:lnTo>
                    <a:lnTo>
                      <a:pt x="1964" y="441"/>
                    </a:lnTo>
                    <a:lnTo>
                      <a:pt x="1961" y="470"/>
                    </a:lnTo>
                    <a:lnTo>
                      <a:pt x="1955" y="501"/>
                    </a:lnTo>
                    <a:lnTo>
                      <a:pt x="1945" y="534"/>
                    </a:lnTo>
                    <a:lnTo>
                      <a:pt x="1930" y="572"/>
                    </a:lnTo>
                    <a:lnTo>
                      <a:pt x="1912" y="613"/>
                    </a:lnTo>
                    <a:lnTo>
                      <a:pt x="1888" y="656"/>
                    </a:lnTo>
                    <a:lnTo>
                      <a:pt x="1858" y="705"/>
                    </a:lnTo>
                    <a:lnTo>
                      <a:pt x="1823" y="756"/>
                    </a:lnTo>
                    <a:lnTo>
                      <a:pt x="1968" y="1166"/>
                    </a:lnTo>
                    <a:lnTo>
                      <a:pt x="2012" y="1028"/>
                    </a:lnTo>
                    <a:lnTo>
                      <a:pt x="2014" y="1030"/>
                    </a:lnTo>
                    <a:lnTo>
                      <a:pt x="2066" y="868"/>
                    </a:lnTo>
                    <a:lnTo>
                      <a:pt x="2340" y="0"/>
                    </a:lnTo>
                    <a:lnTo>
                      <a:pt x="2342" y="2"/>
                    </a:lnTo>
                    <a:lnTo>
                      <a:pt x="2350" y="7"/>
                    </a:lnTo>
                    <a:lnTo>
                      <a:pt x="2362" y="16"/>
                    </a:lnTo>
                    <a:lnTo>
                      <a:pt x="2380" y="27"/>
                    </a:lnTo>
                    <a:lnTo>
                      <a:pt x="2402" y="41"/>
                    </a:lnTo>
                    <a:lnTo>
                      <a:pt x="2427" y="56"/>
                    </a:lnTo>
                    <a:lnTo>
                      <a:pt x="2458" y="74"/>
                    </a:lnTo>
                    <a:lnTo>
                      <a:pt x="2492" y="94"/>
                    </a:lnTo>
                    <a:lnTo>
                      <a:pt x="2529" y="115"/>
                    </a:lnTo>
                    <a:lnTo>
                      <a:pt x="2570" y="138"/>
                    </a:lnTo>
                    <a:lnTo>
                      <a:pt x="2614" y="160"/>
                    </a:lnTo>
                    <a:lnTo>
                      <a:pt x="2661" y="184"/>
                    </a:lnTo>
                    <a:lnTo>
                      <a:pt x="2712" y="207"/>
                    </a:lnTo>
                    <a:lnTo>
                      <a:pt x="2765" y="231"/>
                    </a:lnTo>
                    <a:lnTo>
                      <a:pt x="2819" y="255"/>
                    </a:lnTo>
                    <a:lnTo>
                      <a:pt x="2877" y="278"/>
                    </a:lnTo>
                    <a:lnTo>
                      <a:pt x="2936" y="299"/>
                    </a:lnTo>
                    <a:lnTo>
                      <a:pt x="2997" y="321"/>
                    </a:lnTo>
                    <a:lnTo>
                      <a:pt x="3061" y="340"/>
                    </a:lnTo>
                    <a:lnTo>
                      <a:pt x="3125" y="358"/>
                    </a:lnTo>
                    <a:lnTo>
                      <a:pt x="3173" y="373"/>
                    </a:lnTo>
                    <a:lnTo>
                      <a:pt x="3217" y="393"/>
                    </a:lnTo>
                    <a:lnTo>
                      <a:pt x="3257" y="416"/>
                    </a:lnTo>
                    <a:lnTo>
                      <a:pt x="3291" y="444"/>
                    </a:lnTo>
                    <a:lnTo>
                      <a:pt x="3321" y="473"/>
                    </a:lnTo>
                    <a:lnTo>
                      <a:pt x="3347" y="507"/>
                    </a:lnTo>
                    <a:lnTo>
                      <a:pt x="3371" y="543"/>
                    </a:lnTo>
                    <a:lnTo>
                      <a:pt x="3391" y="580"/>
                    </a:lnTo>
                    <a:lnTo>
                      <a:pt x="3407" y="619"/>
                    </a:lnTo>
                    <a:lnTo>
                      <a:pt x="3421" y="659"/>
                    </a:lnTo>
                    <a:lnTo>
                      <a:pt x="3431" y="700"/>
                    </a:lnTo>
                    <a:lnTo>
                      <a:pt x="3440" y="739"/>
                    </a:lnTo>
                    <a:lnTo>
                      <a:pt x="3446" y="781"/>
                    </a:lnTo>
                    <a:lnTo>
                      <a:pt x="3450" y="820"/>
                    </a:lnTo>
                    <a:lnTo>
                      <a:pt x="3452" y="859"/>
                    </a:lnTo>
                    <a:lnTo>
                      <a:pt x="3453" y="897"/>
                    </a:lnTo>
                    <a:lnTo>
                      <a:pt x="3453" y="932"/>
                    </a:lnTo>
                    <a:lnTo>
                      <a:pt x="3452" y="966"/>
                    </a:lnTo>
                    <a:lnTo>
                      <a:pt x="3451" y="997"/>
                    </a:lnTo>
                    <a:lnTo>
                      <a:pt x="3451" y="1001"/>
                    </a:lnTo>
                    <a:lnTo>
                      <a:pt x="3450" y="1013"/>
                    </a:lnTo>
                    <a:lnTo>
                      <a:pt x="3448" y="1032"/>
                    </a:lnTo>
                    <a:lnTo>
                      <a:pt x="3446" y="1055"/>
                    </a:lnTo>
                    <a:lnTo>
                      <a:pt x="3443" y="1085"/>
                    </a:lnTo>
                    <a:lnTo>
                      <a:pt x="3441" y="1117"/>
                    </a:lnTo>
                    <a:lnTo>
                      <a:pt x="3437" y="1152"/>
                    </a:lnTo>
                    <a:lnTo>
                      <a:pt x="3433" y="1189"/>
                    </a:lnTo>
                    <a:lnTo>
                      <a:pt x="3430" y="1226"/>
                    </a:lnTo>
                    <a:lnTo>
                      <a:pt x="3426" y="1263"/>
                    </a:lnTo>
                    <a:lnTo>
                      <a:pt x="3422" y="1296"/>
                    </a:lnTo>
                    <a:lnTo>
                      <a:pt x="3417" y="1329"/>
                    </a:lnTo>
                    <a:lnTo>
                      <a:pt x="3413" y="1356"/>
                    </a:lnTo>
                    <a:lnTo>
                      <a:pt x="3410" y="1357"/>
                    </a:lnTo>
                    <a:lnTo>
                      <a:pt x="3402" y="1364"/>
                    </a:lnTo>
                    <a:lnTo>
                      <a:pt x="3389" y="1371"/>
                    </a:lnTo>
                    <a:lnTo>
                      <a:pt x="3369" y="1382"/>
                    </a:lnTo>
                    <a:lnTo>
                      <a:pt x="3345" y="1396"/>
                    </a:lnTo>
                    <a:lnTo>
                      <a:pt x="3315" y="1412"/>
                    </a:lnTo>
                    <a:lnTo>
                      <a:pt x="3280" y="1429"/>
                    </a:lnTo>
                    <a:lnTo>
                      <a:pt x="3240" y="1448"/>
                    </a:lnTo>
                    <a:lnTo>
                      <a:pt x="3194" y="1469"/>
                    </a:lnTo>
                    <a:lnTo>
                      <a:pt x="3144" y="1492"/>
                    </a:lnTo>
                    <a:lnTo>
                      <a:pt x="3090" y="1514"/>
                    </a:lnTo>
                    <a:lnTo>
                      <a:pt x="3030" y="1538"/>
                    </a:lnTo>
                    <a:lnTo>
                      <a:pt x="2965" y="1561"/>
                    </a:lnTo>
                    <a:lnTo>
                      <a:pt x="2897" y="1585"/>
                    </a:lnTo>
                    <a:lnTo>
                      <a:pt x="2823" y="1608"/>
                    </a:lnTo>
                    <a:lnTo>
                      <a:pt x="2745" y="1631"/>
                    </a:lnTo>
                    <a:lnTo>
                      <a:pt x="2661" y="1652"/>
                    </a:lnTo>
                    <a:lnTo>
                      <a:pt x="2574" y="1673"/>
                    </a:lnTo>
                    <a:lnTo>
                      <a:pt x="2482" y="1693"/>
                    </a:lnTo>
                    <a:lnTo>
                      <a:pt x="2386" y="1710"/>
                    </a:lnTo>
                    <a:lnTo>
                      <a:pt x="2286" y="1727"/>
                    </a:lnTo>
                    <a:lnTo>
                      <a:pt x="2182" y="1740"/>
                    </a:lnTo>
                    <a:lnTo>
                      <a:pt x="2075" y="1750"/>
                    </a:lnTo>
                    <a:lnTo>
                      <a:pt x="1961" y="1759"/>
                    </a:lnTo>
                    <a:lnTo>
                      <a:pt x="1846" y="1764"/>
                    </a:lnTo>
                    <a:lnTo>
                      <a:pt x="1726" y="1766"/>
                    </a:lnTo>
                    <a:lnTo>
                      <a:pt x="1605" y="1764"/>
                    </a:lnTo>
                    <a:lnTo>
                      <a:pt x="1489" y="1759"/>
                    </a:lnTo>
                    <a:lnTo>
                      <a:pt x="1377" y="1750"/>
                    </a:lnTo>
                    <a:lnTo>
                      <a:pt x="1269" y="1739"/>
                    </a:lnTo>
                    <a:lnTo>
                      <a:pt x="1164" y="1725"/>
                    </a:lnTo>
                    <a:lnTo>
                      <a:pt x="1065" y="1710"/>
                    </a:lnTo>
                    <a:lnTo>
                      <a:pt x="969" y="1693"/>
                    </a:lnTo>
                    <a:lnTo>
                      <a:pt x="878" y="1673"/>
                    </a:lnTo>
                    <a:lnTo>
                      <a:pt x="791" y="1652"/>
                    </a:lnTo>
                    <a:lnTo>
                      <a:pt x="707" y="1631"/>
                    </a:lnTo>
                    <a:lnTo>
                      <a:pt x="629" y="1607"/>
                    </a:lnTo>
                    <a:lnTo>
                      <a:pt x="555" y="1584"/>
                    </a:lnTo>
                    <a:lnTo>
                      <a:pt x="486" y="1561"/>
                    </a:lnTo>
                    <a:lnTo>
                      <a:pt x="421" y="1538"/>
                    </a:lnTo>
                    <a:lnTo>
                      <a:pt x="361" y="1514"/>
                    </a:lnTo>
                    <a:lnTo>
                      <a:pt x="306" y="1492"/>
                    </a:lnTo>
                    <a:lnTo>
                      <a:pt x="257" y="1469"/>
                    </a:lnTo>
                    <a:lnTo>
                      <a:pt x="212" y="1448"/>
                    </a:lnTo>
                    <a:lnTo>
                      <a:pt x="172" y="1429"/>
                    </a:lnTo>
                    <a:lnTo>
                      <a:pt x="137" y="1411"/>
                    </a:lnTo>
                    <a:lnTo>
                      <a:pt x="107" y="1396"/>
                    </a:lnTo>
                    <a:lnTo>
                      <a:pt x="82" y="1382"/>
                    </a:lnTo>
                    <a:lnTo>
                      <a:pt x="64" y="1371"/>
                    </a:lnTo>
                    <a:lnTo>
                      <a:pt x="50" y="1362"/>
                    </a:lnTo>
                    <a:lnTo>
                      <a:pt x="41" y="1357"/>
                    </a:lnTo>
                    <a:lnTo>
                      <a:pt x="39" y="1356"/>
                    </a:lnTo>
                    <a:lnTo>
                      <a:pt x="35" y="1329"/>
                    </a:lnTo>
                    <a:lnTo>
                      <a:pt x="30" y="1296"/>
                    </a:lnTo>
                    <a:lnTo>
                      <a:pt x="26" y="1263"/>
                    </a:lnTo>
                    <a:lnTo>
                      <a:pt x="22" y="1226"/>
                    </a:lnTo>
                    <a:lnTo>
                      <a:pt x="19" y="1189"/>
                    </a:lnTo>
                    <a:lnTo>
                      <a:pt x="15" y="1152"/>
                    </a:lnTo>
                    <a:lnTo>
                      <a:pt x="11" y="1117"/>
                    </a:lnTo>
                    <a:lnTo>
                      <a:pt x="9" y="1085"/>
                    </a:lnTo>
                    <a:lnTo>
                      <a:pt x="6" y="1055"/>
                    </a:lnTo>
                    <a:lnTo>
                      <a:pt x="5" y="1032"/>
                    </a:lnTo>
                    <a:lnTo>
                      <a:pt x="4" y="1013"/>
                    </a:lnTo>
                    <a:lnTo>
                      <a:pt x="2" y="1001"/>
                    </a:lnTo>
                    <a:lnTo>
                      <a:pt x="2" y="997"/>
                    </a:lnTo>
                    <a:lnTo>
                      <a:pt x="1" y="966"/>
                    </a:lnTo>
                    <a:lnTo>
                      <a:pt x="0" y="932"/>
                    </a:lnTo>
                    <a:lnTo>
                      <a:pt x="0" y="896"/>
                    </a:lnTo>
                    <a:lnTo>
                      <a:pt x="1" y="859"/>
                    </a:lnTo>
                    <a:lnTo>
                      <a:pt x="4" y="820"/>
                    </a:lnTo>
                    <a:lnTo>
                      <a:pt x="7" y="781"/>
                    </a:lnTo>
                    <a:lnTo>
                      <a:pt x="14" y="739"/>
                    </a:lnTo>
                    <a:lnTo>
                      <a:pt x="22" y="698"/>
                    </a:lnTo>
                    <a:lnTo>
                      <a:pt x="32" y="659"/>
                    </a:lnTo>
                    <a:lnTo>
                      <a:pt x="46" y="618"/>
                    </a:lnTo>
                    <a:lnTo>
                      <a:pt x="62" y="579"/>
                    </a:lnTo>
                    <a:lnTo>
                      <a:pt x="82" y="542"/>
                    </a:lnTo>
                    <a:lnTo>
                      <a:pt x="106" y="507"/>
                    </a:lnTo>
                    <a:lnTo>
                      <a:pt x="132" y="473"/>
                    </a:lnTo>
                    <a:lnTo>
                      <a:pt x="162" y="444"/>
                    </a:lnTo>
                    <a:lnTo>
                      <a:pt x="197" y="416"/>
                    </a:lnTo>
                    <a:lnTo>
                      <a:pt x="237" y="393"/>
                    </a:lnTo>
                    <a:lnTo>
                      <a:pt x="280" y="373"/>
                    </a:lnTo>
                    <a:lnTo>
                      <a:pt x="328" y="358"/>
                    </a:lnTo>
                    <a:lnTo>
                      <a:pt x="392" y="340"/>
                    </a:lnTo>
                    <a:lnTo>
                      <a:pt x="456" y="321"/>
                    </a:lnTo>
                    <a:lnTo>
                      <a:pt x="517" y="299"/>
                    </a:lnTo>
                    <a:lnTo>
                      <a:pt x="577" y="278"/>
                    </a:lnTo>
                    <a:lnTo>
                      <a:pt x="634" y="255"/>
                    </a:lnTo>
                    <a:lnTo>
                      <a:pt x="689" y="231"/>
                    </a:lnTo>
                    <a:lnTo>
                      <a:pt x="741" y="207"/>
                    </a:lnTo>
                    <a:lnTo>
                      <a:pt x="792" y="184"/>
                    </a:lnTo>
                    <a:lnTo>
                      <a:pt x="839" y="160"/>
                    </a:lnTo>
                    <a:lnTo>
                      <a:pt x="883" y="138"/>
                    </a:lnTo>
                    <a:lnTo>
                      <a:pt x="924" y="115"/>
                    </a:lnTo>
                    <a:lnTo>
                      <a:pt x="961" y="94"/>
                    </a:lnTo>
                    <a:lnTo>
                      <a:pt x="995" y="74"/>
                    </a:lnTo>
                    <a:lnTo>
                      <a:pt x="1026" y="56"/>
                    </a:lnTo>
                    <a:lnTo>
                      <a:pt x="1051" y="41"/>
                    </a:lnTo>
                    <a:lnTo>
                      <a:pt x="1073" y="27"/>
                    </a:lnTo>
                    <a:lnTo>
                      <a:pt x="1091" y="16"/>
                    </a:lnTo>
                    <a:lnTo>
                      <a:pt x="1103" y="7"/>
                    </a:lnTo>
                    <a:lnTo>
                      <a:pt x="1111" y="2"/>
                    </a:lnTo>
                    <a:lnTo>
                      <a:pt x="11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r" rtl="1"/>
                <a:endParaRPr lang="en-US"/>
              </a:p>
            </p:txBody>
          </p:sp>
        </p:grpSp>
      </p:grpSp>
      <p:sp>
        <p:nvSpPr>
          <p:cNvPr id="66" name="TextBox 5">
            <a:extLst>
              <a:ext uri="{FF2B5EF4-FFF2-40B4-BE49-F238E27FC236}">
                <a16:creationId xmlns="" xmlns:a16="http://schemas.microsoft.com/office/drawing/2014/main" id="{0DE0B3ED-8CB5-4A54-AC77-CD127F638746}"/>
              </a:ext>
            </a:extLst>
          </p:cNvPr>
          <p:cNvSpPr txBox="1"/>
          <p:nvPr/>
        </p:nvSpPr>
        <p:spPr>
          <a:xfrm>
            <a:off x="3044992" y="163145"/>
            <a:ext cx="6071090" cy="523220"/>
          </a:xfrm>
          <a:prstGeom prst="rect">
            <a:avLst/>
          </a:prstGeom>
          <a:noFill/>
        </p:spPr>
        <p:txBody>
          <a:bodyPr wrap="square" rtlCol="0">
            <a:spAutoFit/>
          </a:bodyPr>
          <a:lstStyle/>
          <a:p>
            <a:pPr algn="ctr" rtl="1"/>
            <a:r>
              <a:rPr lang="ar-DZ" sz="2800" dirty="0" smtClean="0">
                <a:latin typeface="Arial" panose="020B0604020202020204" pitchFamily="34" charset="0"/>
                <a:cs typeface="Arial" panose="020B0604020202020204" pitchFamily="34" charset="0"/>
              </a:rPr>
              <a:t>معيار 50: المساقاة</a:t>
            </a:r>
            <a:endParaRPr lang="id-ID" sz="2800" dirty="0">
              <a:solidFill>
                <a:schemeClr val="accent1"/>
              </a:solidFill>
              <a:latin typeface="Arial" panose="020B0604020202020204" pitchFamily="34" charset="0"/>
              <a:cs typeface="Arial" panose="020B0604020202020204" pitchFamily="34" charset="0"/>
            </a:endParaRPr>
          </a:p>
        </p:txBody>
      </p:sp>
      <p:sp>
        <p:nvSpPr>
          <p:cNvPr id="67" name="TextBox 6">
            <a:extLst>
              <a:ext uri="{FF2B5EF4-FFF2-40B4-BE49-F238E27FC236}">
                <a16:creationId xmlns="" xmlns:a16="http://schemas.microsoft.com/office/drawing/2014/main" id="{6924F92A-54A6-462D-B397-5E556281EB5E}"/>
              </a:ext>
            </a:extLst>
          </p:cNvPr>
          <p:cNvSpPr txBox="1"/>
          <p:nvPr/>
        </p:nvSpPr>
        <p:spPr>
          <a:xfrm>
            <a:off x="224947" y="803437"/>
            <a:ext cx="9343596" cy="984885"/>
          </a:xfrm>
          <a:prstGeom prst="rect">
            <a:avLst/>
          </a:prstGeom>
          <a:noFill/>
        </p:spPr>
        <p:txBody>
          <a:bodyPr wrap="square" rtlCol="0">
            <a:spAutoFit/>
          </a:bodyPr>
          <a:lstStyle/>
          <a:p>
            <a:pPr algn="r" rtl="1"/>
            <a:r>
              <a:rPr lang="ar-DZ" sz="1600" b="1" u="sng" dirty="0" smtClean="0">
                <a:latin typeface="Arial" panose="020B0604020202020204" pitchFamily="34" charset="0"/>
                <a:cs typeface="Arial" panose="020B0604020202020204" pitchFamily="34" charset="0"/>
              </a:rPr>
              <a:t>التقديم</a:t>
            </a:r>
            <a:r>
              <a:rPr lang="ar-DZ" sz="1600" b="1" dirty="0" smtClean="0">
                <a:latin typeface="Arial" panose="020B0604020202020204" pitchFamily="34" charset="0"/>
                <a:cs typeface="Arial" panose="020B0604020202020204" pitchFamily="34" charset="0"/>
              </a:rPr>
              <a:t>: </a:t>
            </a:r>
            <a:r>
              <a:rPr lang="ar-DZ" sz="1400" b="1" dirty="0">
                <a:latin typeface="Arial" panose="020B0604020202020204" pitchFamily="34" charset="0"/>
                <a:cs typeface="Arial" panose="020B0604020202020204" pitchFamily="34" charset="0"/>
              </a:rPr>
              <a:t>يهدف هذا المعيار إلى بيان أحكام المســاقاة وضوابطها الشرعية، </a:t>
            </a:r>
            <a:r>
              <a:rPr lang="ar-DZ" sz="1400" b="1" dirty="0" smtClean="0">
                <a:latin typeface="Arial" panose="020B0604020202020204" pitchFamily="34" charset="0"/>
                <a:cs typeface="Arial" panose="020B0604020202020204" pitchFamily="34" charset="0"/>
              </a:rPr>
              <a:t>وتطبيقات المؤسسات </a:t>
            </a:r>
            <a:r>
              <a:rPr lang="ar-DZ" sz="1400" b="1" dirty="0">
                <a:latin typeface="Arial" panose="020B0604020202020204" pitchFamily="34" charset="0"/>
                <a:cs typeface="Arial" panose="020B0604020202020204" pitchFamily="34" charset="0"/>
              </a:rPr>
              <a:t>المالية الإسلامية لها</a:t>
            </a:r>
            <a:r>
              <a:rPr lang="ar-DZ" sz="1400" b="1" dirty="0" smtClean="0">
                <a:latin typeface="Arial" panose="020B0604020202020204" pitchFamily="34" charset="0"/>
                <a:cs typeface="Arial" panose="020B0604020202020204" pitchFamily="34" charset="0"/>
              </a:rPr>
              <a:t> ,</a:t>
            </a:r>
            <a:r>
              <a:rPr lang="ar-DZ" sz="1600" b="1" dirty="0" smtClean="0">
                <a:latin typeface="Arial" panose="020B0604020202020204" pitchFamily="34" charset="0"/>
                <a:cs typeface="Arial" panose="020B0604020202020204" pitchFamily="34" charset="0"/>
              </a:rPr>
              <a:t/>
            </a:r>
            <a:br>
              <a:rPr lang="ar-DZ" sz="1600" b="1" dirty="0" smtClean="0">
                <a:latin typeface="Arial" panose="020B0604020202020204" pitchFamily="34" charset="0"/>
                <a:cs typeface="Arial" panose="020B0604020202020204" pitchFamily="34" charset="0"/>
              </a:rPr>
            </a:br>
            <a:r>
              <a:rPr lang="ar-DZ" sz="1400" b="1" u="sng" dirty="0" smtClean="0">
                <a:latin typeface="Arial" panose="020B0604020202020204" pitchFamily="34" charset="0"/>
                <a:cs typeface="Arial" panose="020B0604020202020204" pitchFamily="34" charset="0"/>
              </a:rPr>
              <a:t>نطاق المعيار</a:t>
            </a:r>
            <a:r>
              <a:rPr lang="ar-DZ" sz="1400" b="1" dirty="0" smtClean="0">
                <a:latin typeface="Arial" panose="020B0604020202020204" pitchFamily="34" charset="0"/>
                <a:cs typeface="Arial" panose="020B0604020202020204" pitchFamily="34" charset="0"/>
              </a:rPr>
              <a:t>: يتناول </a:t>
            </a:r>
            <a:r>
              <a:rPr lang="ar-DZ" sz="1400" b="1" dirty="0">
                <a:latin typeface="Arial" panose="020B0604020202020204" pitchFamily="34" charset="0"/>
                <a:cs typeface="Arial" panose="020B0604020202020204" pitchFamily="34" charset="0"/>
              </a:rPr>
              <a:t>هذا المعيار أحكام المساقاة وضوابطها الشرعية وتطبيق المؤسسات </a:t>
            </a:r>
            <a:r>
              <a:rPr lang="ar-DZ" sz="1400" b="1" dirty="0" smtClean="0">
                <a:latin typeface="Arial" panose="020B0604020202020204" pitchFamily="34" charset="0"/>
                <a:cs typeface="Arial" panose="020B0604020202020204" pitchFamily="34" charset="0"/>
              </a:rPr>
              <a:t>لها. ولا </a:t>
            </a:r>
            <a:r>
              <a:rPr lang="ar-DZ" sz="1400" b="1" dirty="0">
                <a:latin typeface="Arial" panose="020B0604020202020204" pitchFamily="34" charset="0"/>
                <a:cs typeface="Arial" panose="020B0604020202020204" pitchFamily="34" charset="0"/>
              </a:rPr>
              <a:t>يتناول الشركات الزراعية </a:t>
            </a:r>
            <a:r>
              <a:rPr lang="ar-DZ" sz="1400" b="1" dirty="0" smtClean="0">
                <a:latin typeface="Arial" panose="020B0604020202020204" pitchFamily="34" charset="0"/>
                <a:cs typeface="Arial" panose="020B0604020202020204" pitchFamily="34" charset="0"/>
              </a:rPr>
              <a:t>الأخرى؛ </a:t>
            </a:r>
            <a:r>
              <a:rPr lang="ar-DZ" sz="1400" b="1" dirty="0">
                <a:latin typeface="Arial" panose="020B0604020202020204" pitchFamily="34" charset="0"/>
                <a:cs typeface="Arial" panose="020B0604020202020204" pitchFamily="34" charset="0"/>
              </a:rPr>
              <a:t>لأن لها معايير خاصة </a:t>
            </a:r>
            <a:r>
              <a:rPr lang="ar-DZ" sz="1400" b="1" dirty="0" smtClean="0">
                <a:latin typeface="Arial" panose="020B0604020202020204" pitchFamily="34" charset="0"/>
                <a:cs typeface="Arial" panose="020B0604020202020204" pitchFamily="34" charset="0"/>
              </a:rPr>
              <a:t>بها, </a:t>
            </a:r>
            <a:br>
              <a:rPr lang="ar-DZ" sz="1400" b="1" dirty="0" smtClean="0">
                <a:latin typeface="Arial" panose="020B0604020202020204" pitchFamily="34" charset="0"/>
                <a:cs typeface="Arial" panose="020B0604020202020204" pitchFamily="34" charset="0"/>
              </a:rPr>
            </a:br>
            <a:r>
              <a:rPr lang="ar-DZ" sz="1400" b="1" u="sng" dirty="0">
                <a:latin typeface="Arial" panose="020B0604020202020204" pitchFamily="34" charset="0"/>
                <a:cs typeface="Arial" panose="020B0604020202020204" pitchFamily="34" charset="0"/>
              </a:rPr>
              <a:t>تعريف </a:t>
            </a:r>
            <a:r>
              <a:rPr lang="ar-DZ" sz="1400" b="1" u="sng" dirty="0" smtClean="0">
                <a:latin typeface="Arial" panose="020B0604020202020204" pitchFamily="34" charset="0"/>
                <a:cs typeface="Arial" panose="020B0604020202020204" pitchFamily="34" charset="0"/>
              </a:rPr>
              <a:t>المساقاة</a:t>
            </a:r>
            <a:r>
              <a:rPr lang="ar-DZ" sz="1400" b="1" dirty="0" smtClean="0">
                <a:latin typeface="Arial" panose="020B0604020202020204" pitchFamily="34" charset="0"/>
                <a:cs typeface="Arial" panose="020B0604020202020204" pitchFamily="34" charset="0"/>
              </a:rPr>
              <a:t>: عقد </a:t>
            </a:r>
            <a:r>
              <a:rPr lang="ar-DZ" sz="1400" b="1" dirty="0">
                <a:latin typeface="Arial" panose="020B0604020202020204" pitchFamily="34" charset="0"/>
                <a:cs typeface="Arial" panose="020B0604020202020204" pitchFamily="34" charset="0"/>
              </a:rPr>
              <a:t>بين مالك </a:t>
            </a:r>
            <a:r>
              <a:rPr lang="ar-DZ" sz="1400" b="1" dirty="0" smtClean="0">
                <a:latin typeface="Arial" panose="020B0604020202020204" pitchFamily="34" charset="0"/>
                <a:cs typeface="Arial" panose="020B0604020202020204" pitchFamily="34" charset="0"/>
              </a:rPr>
              <a:t>الشجر عينا </a:t>
            </a:r>
            <a:r>
              <a:rPr lang="ar-DZ" sz="1400" b="1" dirty="0">
                <a:latin typeface="Arial" panose="020B0604020202020204" pitchFamily="34" charset="0"/>
                <a:cs typeface="Arial" panose="020B0604020202020204" pitchFamily="34" charset="0"/>
              </a:rPr>
              <a:t>أو منفعة ومن يعمل فيها </a:t>
            </a:r>
            <a:r>
              <a:rPr lang="ar-DZ" sz="1400" b="1" dirty="0" smtClean="0">
                <a:latin typeface="Arial" panose="020B0604020202020204" pitchFamily="34" charset="0"/>
                <a:cs typeface="Arial" panose="020B0604020202020204" pitchFamily="34" charset="0"/>
              </a:rPr>
              <a:t>(المساقي) </a:t>
            </a:r>
            <a:r>
              <a:rPr lang="ar-DZ" sz="1400" b="1" dirty="0">
                <a:latin typeface="Arial" panose="020B0604020202020204" pitchFamily="34" charset="0"/>
                <a:cs typeface="Arial" panose="020B0604020202020204" pitchFamily="34" charset="0"/>
              </a:rPr>
              <a:t>على أن </a:t>
            </a:r>
            <a:r>
              <a:rPr lang="ar-DZ" sz="1400" b="1" dirty="0" smtClean="0">
                <a:latin typeface="Arial" panose="020B0604020202020204" pitchFamily="34" charset="0"/>
                <a:cs typeface="Arial" panose="020B0604020202020204" pitchFamily="34" charset="0"/>
              </a:rPr>
              <a:t>يكون الناتج </a:t>
            </a:r>
            <a:r>
              <a:rPr lang="ar-DZ" sz="1400" b="1" dirty="0">
                <a:latin typeface="Arial" panose="020B0604020202020204" pitchFamily="34" charset="0"/>
                <a:cs typeface="Arial" panose="020B0604020202020204" pitchFamily="34" charset="0"/>
              </a:rPr>
              <a:t>بينهما بنسبة معلومة تحدد عند العقد</a:t>
            </a:r>
            <a:r>
              <a:rPr lang="ar-DZ" sz="1400" b="1" dirty="0" smtClean="0">
                <a:latin typeface="Arial" panose="020B0604020202020204" pitchFamily="34" charset="0"/>
                <a:cs typeface="Arial" panose="020B0604020202020204" pitchFamily="34" charset="0"/>
              </a:rPr>
              <a:t> ,</a:t>
            </a:r>
          </a:p>
          <a:p>
            <a:pPr algn="r" rtl="1"/>
            <a:r>
              <a:rPr lang="ar-DZ" sz="1400" b="1" u="sng" dirty="0">
                <a:latin typeface="Arial" panose="020B0604020202020204" pitchFamily="34" charset="0"/>
                <a:cs typeface="Arial" panose="020B0604020202020204" pitchFamily="34" charset="0"/>
              </a:rPr>
              <a:t>حكم العقد </a:t>
            </a:r>
            <a:r>
              <a:rPr lang="ar-DZ" sz="1400" b="1" u="sng" dirty="0" smtClean="0">
                <a:latin typeface="Arial" panose="020B0604020202020204" pitchFamily="34" charset="0"/>
                <a:cs typeface="Arial" panose="020B0604020202020204" pitchFamily="34" charset="0"/>
              </a:rPr>
              <a:t>وصفته:</a:t>
            </a:r>
            <a:r>
              <a:rPr lang="ar-DZ" sz="1400" b="1" dirty="0" smtClean="0">
                <a:latin typeface="Arial" panose="020B0604020202020204" pitchFamily="34" charset="0"/>
                <a:cs typeface="Arial" panose="020B0604020202020204" pitchFamily="34" charset="0"/>
              </a:rPr>
              <a:t> المساقاة </a:t>
            </a:r>
            <a:r>
              <a:rPr lang="ar-DZ" sz="1400" b="1" dirty="0">
                <a:latin typeface="Arial" panose="020B0604020202020204" pitchFamily="34" charset="0"/>
                <a:cs typeface="Arial" panose="020B0604020202020204" pitchFamily="34" charset="0"/>
              </a:rPr>
              <a:t>عقد مشروع يلزم بالشروع في العمل أو بالتعهد من الطرفين </a:t>
            </a:r>
            <a:r>
              <a:rPr lang="ar-DZ" sz="1400" b="1" dirty="0" smtClean="0">
                <a:latin typeface="Arial" panose="020B0604020202020204" pitchFamily="34" charset="0"/>
                <a:cs typeface="Arial" panose="020B0604020202020204" pitchFamily="34" charset="0"/>
              </a:rPr>
              <a:t>بعدم الفسخ </a:t>
            </a:r>
            <a:r>
              <a:rPr lang="ar-DZ" sz="1400" b="1" dirty="0">
                <a:latin typeface="Arial" panose="020B0604020202020204" pitchFamily="34" charset="0"/>
                <a:cs typeface="Arial" panose="020B0604020202020204" pitchFamily="34" charset="0"/>
              </a:rPr>
              <a:t>قبل انتهاء مدتها</a:t>
            </a:r>
            <a:r>
              <a:rPr lang="ar-DZ" sz="1400" b="1" dirty="0" smtClean="0">
                <a:latin typeface="Arial" panose="020B0604020202020204" pitchFamily="34" charset="0"/>
                <a:cs typeface="Arial" panose="020B0604020202020204" pitchFamily="34" charset="0"/>
              </a:rPr>
              <a:t> ,</a:t>
            </a:r>
            <a:endParaRPr lang="id-ID" sz="1400" b="1" dirty="0">
              <a:solidFill>
                <a:schemeClr val="tx2">
                  <a:lumMod val="50000"/>
                </a:schemeClr>
              </a:solidFill>
              <a:latin typeface="Arial" panose="020B0604020202020204" pitchFamily="34" charset="0"/>
              <a:cs typeface="Arial" panose="020B0604020202020204" pitchFamily="34" charset="0"/>
            </a:endParaRPr>
          </a:p>
        </p:txBody>
      </p:sp>
      <p:sp>
        <p:nvSpPr>
          <p:cNvPr id="2" name="ZoneTexte 1"/>
          <p:cNvSpPr txBox="1"/>
          <p:nvPr/>
        </p:nvSpPr>
        <p:spPr>
          <a:xfrm>
            <a:off x="6900852" y="2654591"/>
            <a:ext cx="514203" cy="369332"/>
          </a:xfrm>
          <a:prstGeom prst="rect">
            <a:avLst/>
          </a:prstGeom>
          <a:noFill/>
        </p:spPr>
        <p:txBody>
          <a:bodyPr wrap="square" rtlCol="0">
            <a:spAutoFit/>
          </a:bodyPr>
          <a:lstStyle/>
          <a:p>
            <a:r>
              <a:rPr lang="ar-DZ" dirty="0" smtClean="0"/>
              <a:t>01</a:t>
            </a:r>
            <a:endParaRPr lang="fr-FR" dirty="0"/>
          </a:p>
        </p:txBody>
      </p:sp>
      <p:sp>
        <p:nvSpPr>
          <p:cNvPr id="65" name="ZoneTexte 64"/>
          <p:cNvSpPr txBox="1"/>
          <p:nvPr/>
        </p:nvSpPr>
        <p:spPr>
          <a:xfrm>
            <a:off x="6879329" y="5148748"/>
            <a:ext cx="514203" cy="369332"/>
          </a:xfrm>
          <a:prstGeom prst="rect">
            <a:avLst/>
          </a:prstGeom>
          <a:noFill/>
        </p:spPr>
        <p:txBody>
          <a:bodyPr wrap="square" rtlCol="0">
            <a:spAutoFit/>
          </a:bodyPr>
          <a:lstStyle/>
          <a:p>
            <a:r>
              <a:rPr lang="ar-DZ" dirty="0" smtClean="0"/>
              <a:t>02</a:t>
            </a:r>
            <a:endParaRPr lang="fr-FR" dirty="0"/>
          </a:p>
        </p:txBody>
      </p:sp>
      <p:sp>
        <p:nvSpPr>
          <p:cNvPr id="69" name="ZoneTexte 68"/>
          <p:cNvSpPr txBox="1"/>
          <p:nvPr/>
        </p:nvSpPr>
        <p:spPr>
          <a:xfrm>
            <a:off x="4697323" y="2737690"/>
            <a:ext cx="514203" cy="369332"/>
          </a:xfrm>
          <a:prstGeom prst="rect">
            <a:avLst/>
          </a:prstGeom>
          <a:noFill/>
        </p:spPr>
        <p:txBody>
          <a:bodyPr wrap="square" rtlCol="0">
            <a:spAutoFit/>
          </a:bodyPr>
          <a:lstStyle/>
          <a:p>
            <a:r>
              <a:rPr lang="ar-DZ" dirty="0" smtClean="0"/>
              <a:t>03</a:t>
            </a:r>
            <a:endParaRPr lang="fr-FR" dirty="0"/>
          </a:p>
        </p:txBody>
      </p:sp>
      <p:sp>
        <p:nvSpPr>
          <p:cNvPr id="70" name="ZoneTexte 69"/>
          <p:cNvSpPr txBox="1"/>
          <p:nvPr/>
        </p:nvSpPr>
        <p:spPr>
          <a:xfrm>
            <a:off x="4688103" y="5119634"/>
            <a:ext cx="514203" cy="369332"/>
          </a:xfrm>
          <a:prstGeom prst="rect">
            <a:avLst/>
          </a:prstGeom>
          <a:noFill/>
        </p:spPr>
        <p:txBody>
          <a:bodyPr wrap="square" rtlCol="0">
            <a:spAutoFit/>
          </a:bodyPr>
          <a:lstStyle/>
          <a:p>
            <a:r>
              <a:rPr lang="ar-DZ" smtClean="0"/>
              <a:t>04</a:t>
            </a:r>
            <a:endParaRPr lang="fr-FR" dirty="0"/>
          </a:p>
        </p:txBody>
      </p:sp>
    </p:spTree>
    <p:extLst>
      <p:ext uri="{BB962C8B-B14F-4D97-AF65-F5344CB8AC3E}">
        <p14:creationId xmlns:p14="http://schemas.microsoft.com/office/powerpoint/2010/main" val="2415688854"/>
      </p:ext>
    </p:extLst>
  </p:cSld>
  <p:clrMapOvr>
    <a:masterClrMapping/>
  </p:clrMapOvr>
  <p:transition spd="slow" advTm="151888">
    <p:wip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6"/>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1875</TotalTime>
  <Words>2276</Words>
  <Application>Microsoft Office PowerPoint</Application>
  <PresentationFormat>Grand écran</PresentationFormat>
  <Paragraphs>219</Paragraphs>
  <Slides>9</Slides>
  <Notes>1</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9</vt:i4>
      </vt:variant>
    </vt:vector>
  </HeadingPairs>
  <TitlesOfParts>
    <vt:vector size="21" baseType="lpstr">
      <vt:lpstr>Arial</vt:lpstr>
      <vt:lpstr>Cairo Light</vt:lpstr>
      <vt:lpstr>Calibri</vt:lpstr>
      <vt:lpstr>HY그래픽M</vt:lpstr>
      <vt:lpstr>Poppins Light</vt:lpstr>
      <vt:lpstr>Poppins Medium</vt:lpstr>
      <vt:lpstr>Poppins SemiBold</vt:lpstr>
      <vt:lpstr>Tahoma</vt:lpstr>
      <vt:lpstr>Trebuchet MS</vt:lpstr>
      <vt:lpstr>Wingdings</vt:lpstr>
      <vt:lpstr>Wingdings 3</vt:lpstr>
      <vt:lpstr>Facette</vt:lpstr>
      <vt:lpstr>  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الخامسة: المجموعة الثانية: الشركات</vt:lpstr>
      <vt:lpstr>Présentation PowerPoint</vt:lpstr>
      <vt:lpstr>Présentation PowerPoint</vt:lpstr>
      <vt:lpstr>Présentation PowerPoint</vt:lpstr>
      <vt:lpstr>Présentation PowerPoint</vt:lpstr>
      <vt:lpstr>Présentation PowerPoint</vt:lpstr>
      <vt:lpstr>معيار 24 التمويل المصرفي المجمع</vt:lpstr>
      <vt:lpstr>التقديم: يهدف هــذا المعيار إلى بيان ضوابــط وأحكام توزيع الربح في الحســابات المصرفية الاستثمارية في المؤسسات المالية الإسلامية (المؤسسة/المؤسسات) وما يتوقف عليه توزيع الربح من أسس تحققه  وشروط استحقاقه , نطاق المعيار: يتناول هذا المعيار حسابات الاستثمار التي تدار على أساس المضاربة، ومبادئ تحقق الربح وشروط استحقاقه، وأحكام توزيعه بين المؤسسة، باعتبارها مضاربا، وأصحاب حسابات الاستثمار،  باعتبارهم أرباب المال، وما يتوقف عليه تحقق الأرباح مثل تحديد المصروفات التي تحمل على الحسابات الاستثمارية، والمخصصات والاحتياطيات التي تقتطع من الأرباح. ولا يتناول هذا المعيار الحسابات التي  تدار على أساس الوكالة بالاستثمار حيث إن لها معيارا خاصا بها ,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الخامسة: المجموعة الثانية: الشركات</dc:title>
  <dc:creator>PERSO</dc:creator>
  <cp:lastModifiedBy>PERSO</cp:lastModifiedBy>
  <cp:revision>73</cp:revision>
  <dcterms:created xsi:type="dcterms:W3CDTF">2022-02-22T15:36:57Z</dcterms:created>
  <dcterms:modified xsi:type="dcterms:W3CDTF">2024-05-11T18:13:50Z</dcterms:modified>
</cp:coreProperties>
</file>