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5" r:id="rId2"/>
    <p:sldId id="311" r:id="rId3"/>
    <p:sldId id="317" r:id="rId4"/>
    <p:sldId id="327" r:id="rId5"/>
    <p:sldId id="318" r:id="rId6"/>
    <p:sldId id="319" r:id="rId7"/>
    <p:sldId id="316" r:id="rId8"/>
    <p:sldId id="320" r:id="rId9"/>
    <p:sldId id="321" r:id="rId10"/>
    <p:sldId id="323" r:id="rId11"/>
    <p:sldId id="328" r:id="rId12"/>
    <p:sldId id="322" r:id="rId13"/>
  </p:sldIdLst>
  <p:sldSz cx="12192000" cy="6858000"/>
  <p:notesSz cx="6858000" cy="9144000"/>
  <p:defaultTextStyle>
    <a:defPPr>
      <a:defRPr lang="fr-D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11977-CFBB-43AB-B0DD-7D7E1395228C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841EA-0843-4B18-A145-2F78C2380FE3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47118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D841EA-0843-4B18-A145-2F78C2380FE3}" type="slidenum">
              <a:rPr lang="fr-DZ" smtClean="0"/>
              <a:t>10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16661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D841EA-0843-4B18-A145-2F78C2380FE3}" type="slidenum">
              <a:rPr lang="fr-DZ" smtClean="0"/>
              <a:t>11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9996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8762A-E012-4627-8269-70E96C109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F9D5A48-CE0A-471B-A9A8-C7D9B57EF9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4FEA5D-52C1-4778-AFC8-D2EE5091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2E3573-0447-4153-BFE9-376DD65EE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80CC22-2412-41A2-8915-7276E5D08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373297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FECBC7-4894-4CF1-827E-362AAC044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60AC57-C743-49E3-91CE-CC4DEB074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D46522-F1B8-43AB-A183-DC0B222D4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D6BC9A-A354-4ABE-A2C3-05AB96791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393605-56C3-43D3-8923-C24E5E2FF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108947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E1257BC-012F-4CB1-82AE-40216D3AF4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60F1F6-D28B-43C5-A3EE-FBCFB2FB2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0A111D-AC8C-40FD-98F6-EDCBB58F1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4ECAD3-22C5-4AC4-992A-DCFA91041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C0A869-488B-4B86-B09E-D5BCBAAA3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89565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F3110A-EAF4-46EF-9268-BA990C3FD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7C6EDC-0311-4C82-A3D7-0125C5BDA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36A75D-BE3D-4612-9D8F-4BB5F4868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0333B0-7FC0-492E-9982-501522E47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B41D03-13C0-46A3-9A26-A694FCABA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2333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3650C6-81B1-4762-8294-F0A9A6E95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3B4115-9FEC-46E4-B657-28CED4A66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AD048A-6981-4DCB-81D3-B3C2C6B5A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2271CD-6B74-4D1D-BEDC-97BFD1508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1402F4-ED37-4754-B101-F8E8AF26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888076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331B51-C09E-4603-8F81-F7E50BD3E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0D79B-AD00-4BCA-BF3F-47BD209CE1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35216C4-FB7A-41B0-A3AA-ABBEF508CB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ED771F-29FB-4C1D-B489-1E0861C7D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25677C-CD76-4C13-8F19-83F596D0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80B9B9-51E9-4890-97E8-AE836C594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7909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C933F7-0BCD-4BF6-A3F6-38EACCD9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984B40-5E21-47DF-A41B-67925E3B9B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E7F471-39C4-4055-BD83-8BF1C6BA2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3E4087D-2630-4549-9741-7A5A4D6B03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F92CD6C-CE60-42CD-A3AE-19BFC5E6B0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59E6319-549F-4076-BEBD-17C0DFE00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1ADF06D-9E70-4C55-8C29-A8B6FB73A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8E8420A-EACD-4753-996C-2B06A7C91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4190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A39BCE-7233-46CC-97FF-E8F5BD449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16C1CAB-772E-4B49-8352-61A9CDCB2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4211937-1A93-4BFD-B69D-F3496017D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3F6379-1CFA-4BE5-87DA-AC0823FC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9699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C3AE670-3CCF-474F-B4A0-0FDC15FD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0A2D14-9AD9-4DEB-9767-2B3D50CA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10B4AF-F5DB-4F16-B2E4-33B83641A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927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91BB8D-C1A4-4315-8B3A-692784C81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FA2A7A-38F0-45EC-8A16-504D64E45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445D2D-3684-4E62-BEA4-420061C80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D31309-4A2E-4125-AC60-21298D7D1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1EE990-AD0F-4449-89BC-B7931D2C0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CBDABF-3059-4A2F-9188-BDDB5BE3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628976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8B5450-4044-4DA5-AB69-C0745B5EC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C51B2C-79BA-4CF8-8CEC-444A43CEC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DZ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D5697F-495F-46AA-B0AB-98F654B11E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E228BC-2726-46D4-8DAD-9AE63B369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B54BB9-CA52-4FD4-9CF6-469B327CC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F388BA-BCC1-4CAE-AB08-0F079ADF7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44451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A923A1-ED6C-46CE-8990-298BAE93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DZ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E42866-604C-4EAF-98FE-1F1E102A4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65BA8C-5143-4091-95EA-01B6E4B8AF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B23A6-2D35-429D-8A23-EFE41730DEE8}" type="datetimeFigureOut">
              <a:rPr lang="fr-DZ" smtClean="0"/>
              <a:t>18/11/2025</a:t>
            </a:fld>
            <a:endParaRPr lang="fr-DZ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FD30E8-47F2-4B64-ABD7-07E97590A6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56AC7F-905F-4FE1-A0A2-00918F555D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6F3BA-760F-49F3-A2A8-3A1BA346F98E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4118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D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FA380340-8A9F-4E45-932C-191E35195B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1558123"/>
            <a:ext cx="9144000" cy="3165230"/>
          </a:xfrm>
        </p:spPr>
        <p:txBody>
          <a:bodyPr>
            <a:normAutofit lnSpcReduction="10000"/>
          </a:bodyPr>
          <a:lstStyle/>
          <a:p>
            <a:endParaRPr lang="ar-SA" sz="405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405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الأساليب الكمية في التسويق 1</a:t>
            </a:r>
            <a:endParaRPr lang="fr-FR" sz="405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405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Méthodes Quantitatives en Marketing 1</a:t>
            </a:r>
            <a:endParaRPr lang="ar-SA" sz="40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ar-SA" sz="405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ar-S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من إعداد: </a:t>
            </a:r>
            <a:r>
              <a:rPr lang="ar-SA" sz="3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د.بن</a:t>
            </a:r>
            <a:r>
              <a:rPr lang="ar-SA" sz="3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عيدة إيمان</a:t>
            </a:r>
            <a:endParaRPr lang="fr-FR" sz="30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9DC314-7EC5-4D92-BFA0-9949C14067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661" y="3608426"/>
            <a:ext cx="2436019" cy="226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9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4E683-6269-419A-836D-C1B540DD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1231" y="156901"/>
            <a:ext cx="10550769" cy="723482"/>
          </a:xfrm>
        </p:spPr>
        <p:txBody>
          <a:bodyPr/>
          <a:lstStyle/>
          <a:p>
            <a:pPr algn="ctr"/>
            <a:r>
              <a:rPr lang="ar-SA" b="1" dirty="0"/>
              <a:t>الطريقة الجبرية</a:t>
            </a:r>
            <a:endParaRPr lang="fr-DZ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0C7023D-23B1-4F26-9D22-6FC896F642EB}"/>
              </a:ext>
            </a:extLst>
          </p:cNvPr>
          <p:cNvSpPr txBox="1"/>
          <p:nvPr/>
        </p:nvSpPr>
        <p:spPr>
          <a:xfrm>
            <a:off x="601014" y="880383"/>
            <a:ext cx="10986199" cy="1323439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 rtl="1"/>
            <a:r>
              <a:rPr lang="ar-SA" sz="2000" dirty="0"/>
              <a:t>تستخدم هذه الطريقة عندما تكون المباراة بين لاعبين فقط، وكل لاعب له استراتيجيتين أي عندما تكون مصفوفة المباراة بحجم (2</a:t>
            </a:r>
            <a:r>
              <a:rPr lang="fr-FR" sz="2000" dirty="0"/>
              <a:t>X</a:t>
            </a:r>
            <a:r>
              <a:rPr lang="ar-SA" sz="2000" dirty="0"/>
              <a:t>2).</a:t>
            </a:r>
          </a:p>
          <a:p>
            <a:pPr algn="just" rtl="1"/>
            <a:r>
              <a:rPr lang="ar-SA" sz="2000" dirty="0"/>
              <a:t>حيث: </a:t>
            </a:r>
          </a:p>
          <a:p>
            <a:pPr marL="457200" indent="-457200" algn="just" rtl="1">
              <a:buFont typeface="Wingdings" panose="05000000000000000000" pitchFamily="2" charset="2"/>
              <a:buChar char="q"/>
            </a:pPr>
            <a:r>
              <a:rPr lang="ar-SA" sz="2000" dirty="0"/>
              <a:t>يرمز لاستراتيجية المثلى للاعب </a:t>
            </a:r>
            <a:r>
              <a:rPr lang="fr-FR" sz="2000" dirty="0"/>
              <a:t>A</a:t>
            </a:r>
            <a:r>
              <a:rPr lang="ar-SA" sz="2000" dirty="0"/>
              <a:t> بـ </a:t>
            </a:r>
            <a:r>
              <a:rPr lang="fr-FR" sz="2000" dirty="0"/>
              <a:t>P</a:t>
            </a:r>
          </a:p>
          <a:p>
            <a:pPr marL="457200" indent="-457200" algn="just" rtl="1">
              <a:buFont typeface="Wingdings" panose="05000000000000000000" pitchFamily="2" charset="2"/>
              <a:buChar char="q"/>
            </a:pPr>
            <a:r>
              <a:rPr lang="ar-SA" sz="2000" dirty="0"/>
              <a:t>يرمز لاستراتيجية المثلى للاعب </a:t>
            </a:r>
            <a:r>
              <a:rPr lang="fr-FR" sz="2000" dirty="0"/>
              <a:t>A</a:t>
            </a:r>
            <a:r>
              <a:rPr lang="ar-SA" sz="2000" dirty="0"/>
              <a:t> بـ </a:t>
            </a:r>
            <a:r>
              <a:rPr lang="fr-FR" sz="2000" dirty="0"/>
              <a:t>Q</a:t>
            </a:r>
          </a:p>
        </p:txBody>
      </p:sp>
      <p:graphicFrame>
        <p:nvGraphicFramePr>
          <p:cNvPr id="8" name="Tableau 4">
            <a:extLst>
              <a:ext uri="{FF2B5EF4-FFF2-40B4-BE49-F238E27FC236}">
                <a16:creationId xmlns:a16="http://schemas.microsoft.com/office/drawing/2014/main" id="{9B907391-B945-499A-B5CD-1EE459E87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360355"/>
              </p:ext>
            </p:extLst>
          </p:nvPr>
        </p:nvGraphicFramePr>
        <p:xfrm>
          <a:off x="4401181" y="2428113"/>
          <a:ext cx="7718252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9563">
                  <a:extLst>
                    <a:ext uri="{9D8B030D-6E8A-4147-A177-3AD203B41FA5}">
                      <a16:colId xmlns:a16="http://schemas.microsoft.com/office/drawing/2014/main" val="3867661458"/>
                    </a:ext>
                  </a:extLst>
                </a:gridCol>
                <a:gridCol w="1929563">
                  <a:extLst>
                    <a:ext uri="{9D8B030D-6E8A-4147-A177-3AD203B41FA5}">
                      <a16:colId xmlns:a16="http://schemas.microsoft.com/office/drawing/2014/main" val="628885356"/>
                    </a:ext>
                  </a:extLst>
                </a:gridCol>
                <a:gridCol w="1929563">
                  <a:extLst>
                    <a:ext uri="{9D8B030D-6E8A-4147-A177-3AD203B41FA5}">
                      <a16:colId xmlns:a16="http://schemas.microsoft.com/office/drawing/2014/main" val="2418662887"/>
                    </a:ext>
                  </a:extLst>
                </a:gridCol>
                <a:gridCol w="1929563">
                  <a:extLst>
                    <a:ext uri="{9D8B030D-6E8A-4147-A177-3AD203B41FA5}">
                      <a16:colId xmlns:a16="http://schemas.microsoft.com/office/drawing/2014/main" val="2955338611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اللاعب </a:t>
                      </a:r>
                      <a:r>
                        <a:rPr lang="fr-FR" dirty="0"/>
                        <a:t>A</a:t>
                      </a:r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60854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endParaRPr lang="ar-SA" dirty="0"/>
                    </a:p>
                    <a:p>
                      <a:pPr algn="ctr" rtl="1"/>
                      <a:r>
                        <a:rPr lang="ar-SA" dirty="0"/>
                        <a:t>اللاعب </a:t>
                      </a:r>
                      <a:r>
                        <a:rPr lang="fr-FR" dirty="0"/>
                        <a:t>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</a:t>
                      </a:r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2</a:t>
                      </a:r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5034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</a:t>
                      </a:r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P1</a:t>
                      </a:r>
                      <a:endParaRPr lang="fr-D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P1</a:t>
                      </a:r>
                      <a:endParaRPr lang="fr-D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9491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2</a:t>
                      </a:r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P2</a:t>
                      </a:r>
                      <a:endParaRPr lang="fr-D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P2</a:t>
                      </a:r>
                      <a:endParaRPr lang="fr-DZ" dirty="0"/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173455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6C197A23-A0B8-4986-BEA5-535087781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808585"/>
              </p:ext>
            </p:extLst>
          </p:nvPr>
        </p:nvGraphicFramePr>
        <p:xfrm>
          <a:off x="4401181" y="4871537"/>
          <a:ext cx="7718252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9563">
                  <a:extLst>
                    <a:ext uri="{9D8B030D-6E8A-4147-A177-3AD203B41FA5}">
                      <a16:colId xmlns:a16="http://schemas.microsoft.com/office/drawing/2014/main" val="3867661458"/>
                    </a:ext>
                  </a:extLst>
                </a:gridCol>
                <a:gridCol w="1929563">
                  <a:extLst>
                    <a:ext uri="{9D8B030D-6E8A-4147-A177-3AD203B41FA5}">
                      <a16:colId xmlns:a16="http://schemas.microsoft.com/office/drawing/2014/main" val="628885356"/>
                    </a:ext>
                  </a:extLst>
                </a:gridCol>
                <a:gridCol w="1929563">
                  <a:extLst>
                    <a:ext uri="{9D8B030D-6E8A-4147-A177-3AD203B41FA5}">
                      <a16:colId xmlns:a16="http://schemas.microsoft.com/office/drawing/2014/main" val="2418662887"/>
                    </a:ext>
                  </a:extLst>
                </a:gridCol>
                <a:gridCol w="1929563">
                  <a:extLst>
                    <a:ext uri="{9D8B030D-6E8A-4147-A177-3AD203B41FA5}">
                      <a16:colId xmlns:a16="http://schemas.microsoft.com/office/drawing/2014/main" val="2955338611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اللاعب </a:t>
                      </a:r>
                      <a:r>
                        <a:rPr lang="fr-FR" dirty="0"/>
                        <a:t>A</a:t>
                      </a:r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608544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/>
                      <a:endParaRPr lang="ar-SA" dirty="0"/>
                    </a:p>
                    <a:p>
                      <a:pPr algn="ctr" rtl="1"/>
                      <a:r>
                        <a:rPr lang="ar-SA" dirty="0"/>
                        <a:t>اللاعب </a:t>
                      </a:r>
                      <a:r>
                        <a:rPr lang="fr-FR" dirty="0"/>
                        <a:t>B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</a:t>
                      </a:r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2</a:t>
                      </a:r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50343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1</a:t>
                      </a:r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Q1</a:t>
                      </a:r>
                      <a:endParaRPr lang="fr-D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Q2</a:t>
                      </a:r>
                      <a:endParaRPr lang="fr-D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94914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/>
                        <a:t>2</a:t>
                      </a:r>
                      <a:endParaRPr lang="fr-D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Q1</a:t>
                      </a:r>
                      <a:endParaRPr lang="fr-D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Q2</a:t>
                      </a:r>
                      <a:endParaRPr lang="fr-DZ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4173455"/>
                  </a:ext>
                </a:extLst>
              </a:tr>
            </a:tbl>
          </a:graphicData>
        </a:graphic>
      </p:graphicFrame>
      <p:pic>
        <p:nvPicPr>
          <p:cNvPr id="10" name="Picture 4" descr="Look Here Gif">
            <a:extLst>
              <a:ext uri="{FF2B5EF4-FFF2-40B4-BE49-F238E27FC236}">
                <a16:creationId xmlns:a16="http://schemas.microsoft.com/office/drawing/2014/main" id="{4F53765D-FC2C-4BF7-AE86-B5D93570F4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37" y="3945667"/>
            <a:ext cx="4572000" cy="3509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097E12E-1FCB-4AA5-A2D6-0AEE2FAD1EC4}"/>
              </a:ext>
            </a:extLst>
          </p:cNvPr>
          <p:cNvSpPr txBox="1"/>
          <p:nvPr/>
        </p:nvSpPr>
        <p:spPr>
          <a:xfrm>
            <a:off x="-3772" y="2203822"/>
            <a:ext cx="44049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000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1-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السوق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تنافسي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وكل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خطوة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للشركة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تقابل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بخطوة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من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المنافس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.  </a:t>
            </a:r>
            <a:b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ar-SA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2-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لا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توجد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استراتيجية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واحدة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آمنة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دائما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.  </a:t>
            </a:r>
            <a:b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ar-SA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3- 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لذلك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تستخدم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الشركات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مزيجا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من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الاستراتيجيات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باحتمالات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محسوبة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(p1, p2) </a:t>
            </a:r>
            <a:b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ar-SA" sz="2000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4-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وتبني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قراراتها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بناء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على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توقعات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عن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المنافس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(q1, q2) </a:t>
            </a:r>
            <a:b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ar-SA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5- 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قيمة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اللعبة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v </a:t>
            </a:r>
            <a:r>
              <a:rPr lang="ar-SA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تمثل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الربح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الأدنى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الذي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تحمي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به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الشركة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0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نفسها</a:t>
            </a:r>
            <a:r>
              <a:rPr lang="en-US" sz="20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.</a:t>
            </a:r>
            <a:endParaRPr lang="fr-DZ" sz="2000" dirty="0"/>
          </a:p>
        </p:txBody>
      </p:sp>
    </p:spTree>
    <p:extLst>
      <p:ext uri="{BB962C8B-B14F-4D97-AF65-F5344CB8AC3E}">
        <p14:creationId xmlns:p14="http://schemas.microsoft.com/office/powerpoint/2010/main" val="2126981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4E683-6269-419A-836D-C1B540DD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615" y="1171785"/>
            <a:ext cx="10550769" cy="723482"/>
          </a:xfrm>
        </p:spPr>
        <p:txBody>
          <a:bodyPr/>
          <a:lstStyle/>
          <a:p>
            <a:pPr algn="ctr"/>
            <a:r>
              <a:rPr lang="ar-SA" b="1" dirty="0"/>
              <a:t>الطريقة الجبرية</a:t>
            </a:r>
            <a:endParaRPr lang="fr-DZ" b="1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C944A9C-F93B-4330-9897-5425820C65B8}"/>
              </a:ext>
            </a:extLst>
          </p:cNvPr>
          <p:cNvSpPr txBox="1"/>
          <p:nvPr/>
        </p:nvSpPr>
        <p:spPr>
          <a:xfrm>
            <a:off x="6508195" y="2485818"/>
            <a:ext cx="5570136" cy="4216539"/>
          </a:xfrm>
          <a:prstGeom prst="rect">
            <a:avLst/>
          </a:prstGeom>
          <a:solidFill>
            <a:schemeClr val="accent6"/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 rtl="1"/>
            <a:r>
              <a:rPr lang="ar-SA" sz="2800" b="1" dirty="0"/>
              <a:t>بالنسبة للاعب </a:t>
            </a:r>
            <a:r>
              <a:rPr lang="fr-FR" sz="2800" b="1" dirty="0"/>
              <a:t>A</a:t>
            </a:r>
            <a:r>
              <a:rPr lang="ar-SA" sz="2800" b="1" dirty="0"/>
              <a:t>:</a:t>
            </a:r>
            <a:endParaRPr lang="fr-FR" sz="2800" b="1" dirty="0"/>
          </a:p>
          <a:p>
            <a:pPr algn="just" rtl="1"/>
            <a:r>
              <a:rPr lang="ar-SA" sz="2000" dirty="0"/>
              <a:t>الخيار الأول: </a:t>
            </a:r>
            <a:r>
              <a:rPr lang="fr-FR" sz="2000" dirty="0"/>
              <a:t>E(A/B=1)</a:t>
            </a:r>
          </a:p>
          <a:p>
            <a:pPr algn="just" rtl="1"/>
            <a:r>
              <a:rPr lang="ar-SA" sz="2000" dirty="0"/>
              <a:t>الخيار الثاني: </a:t>
            </a:r>
            <a:r>
              <a:rPr lang="fr-FR" sz="2000" dirty="0"/>
              <a:t>E(A/B=2)</a:t>
            </a:r>
          </a:p>
          <a:p>
            <a:pPr algn="just" rtl="1"/>
            <a:r>
              <a:rPr lang="fr-FR" sz="2000" dirty="0"/>
              <a:t>P1</a:t>
            </a:r>
            <a:r>
              <a:rPr lang="ar-SA" sz="2000" dirty="0"/>
              <a:t>: هي نسبة عدد المرات التي سيلعبها اللاعب </a:t>
            </a:r>
            <a:r>
              <a:rPr lang="fr-FR" sz="2000" dirty="0"/>
              <a:t>A</a:t>
            </a:r>
            <a:r>
              <a:rPr lang="ar-SA" sz="2000" dirty="0"/>
              <a:t> في الاستراتيجية الأولى.</a:t>
            </a:r>
          </a:p>
          <a:p>
            <a:pPr algn="just" rtl="1"/>
            <a:r>
              <a:rPr lang="fr-FR" sz="2000" dirty="0"/>
              <a:t>P2</a:t>
            </a:r>
            <a:r>
              <a:rPr lang="ar-SA" sz="2000" dirty="0"/>
              <a:t>: هي نسبة عدد المرات التي سيلعبها اللاعب </a:t>
            </a:r>
            <a:r>
              <a:rPr lang="fr-FR" sz="2000" dirty="0"/>
              <a:t>A</a:t>
            </a:r>
            <a:r>
              <a:rPr lang="ar-SA" sz="2000" dirty="0"/>
              <a:t> في الاستراتيجية الثانية.</a:t>
            </a:r>
            <a:endParaRPr lang="fr-FR" sz="2000" dirty="0"/>
          </a:p>
          <a:p>
            <a:pPr algn="just" rtl="1"/>
            <a:r>
              <a:rPr lang="ar-SA" sz="2000" dirty="0"/>
              <a:t>حيث نفترض: </a:t>
            </a:r>
            <a:r>
              <a:rPr lang="fr-FR" sz="2000" dirty="0"/>
              <a:t>P1+P2=1</a:t>
            </a:r>
            <a:endParaRPr lang="ar-SA" sz="2000" dirty="0"/>
          </a:p>
          <a:p>
            <a:pPr algn="just" rtl="1"/>
            <a:r>
              <a:rPr lang="ar-SA" sz="2000" dirty="0"/>
              <a:t>ومنه: </a:t>
            </a:r>
            <a:r>
              <a:rPr lang="fr-FR" sz="2000" dirty="0"/>
              <a:t>P1= 1-P2</a:t>
            </a:r>
            <a:endParaRPr lang="ar-SA" sz="2000" dirty="0"/>
          </a:p>
          <a:p>
            <a:pPr algn="just" rtl="1"/>
            <a:r>
              <a:rPr lang="ar-SA" sz="2000" b="1" dirty="0"/>
              <a:t>يتم إيجاد استراتيجيات اللاعب </a:t>
            </a:r>
            <a:r>
              <a:rPr lang="fr-FR" sz="2000" b="1" dirty="0"/>
              <a:t>A</a:t>
            </a:r>
            <a:r>
              <a:rPr lang="ar-SA" sz="2000" b="1" dirty="0"/>
              <a:t> من الصيغ الرياضية التالية:</a:t>
            </a:r>
          </a:p>
          <a:p>
            <a:pPr algn="just" rtl="1"/>
            <a:r>
              <a:rPr lang="fr-FR" sz="2000" dirty="0"/>
              <a:t>E(A/B=1)= P1 + P2</a:t>
            </a:r>
          </a:p>
          <a:p>
            <a:pPr algn="just" rtl="1"/>
            <a:r>
              <a:rPr lang="fr-FR" sz="2000" dirty="0"/>
              <a:t>E(A/B=2)= P1 + P2</a:t>
            </a:r>
            <a:endParaRPr lang="ar-SA" sz="2000" dirty="0"/>
          </a:p>
          <a:p>
            <a:pPr algn="just" rtl="1"/>
            <a:r>
              <a:rPr lang="fr-FR" sz="2000" dirty="0"/>
              <a:t>E(A/B=1)= E(A/B=2)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19D1CF5-D9FD-4A64-9C75-E27E19F7ABD0}"/>
              </a:ext>
            </a:extLst>
          </p:cNvPr>
          <p:cNvSpPr txBox="1"/>
          <p:nvPr/>
        </p:nvSpPr>
        <p:spPr>
          <a:xfrm>
            <a:off x="264394" y="2485818"/>
            <a:ext cx="5980445" cy="4216539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 rtl="1"/>
            <a:r>
              <a:rPr lang="ar-SA" sz="2800" b="1" dirty="0"/>
              <a:t>بالنسبة للاعب </a:t>
            </a:r>
            <a:r>
              <a:rPr lang="fr-FR" sz="2800" b="1" dirty="0"/>
              <a:t>B</a:t>
            </a:r>
            <a:r>
              <a:rPr lang="ar-SA" sz="2800" b="1" dirty="0"/>
              <a:t>:</a:t>
            </a:r>
            <a:endParaRPr lang="fr-FR" sz="2800" b="1" dirty="0"/>
          </a:p>
          <a:p>
            <a:pPr algn="just" rtl="1"/>
            <a:r>
              <a:rPr lang="ar-SA" sz="2000" dirty="0"/>
              <a:t>الخيار الأول: </a:t>
            </a:r>
            <a:r>
              <a:rPr lang="fr-FR" sz="2000" dirty="0"/>
              <a:t>E(A/B=1)</a:t>
            </a:r>
          </a:p>
          <a:p>
            <a:pPr algn="just" rtl="1"/>
            <a:r>
              <a:rPr lang="ar-SA" sz="2000" dirty="0"/>
              <a:t>الخيار الثاني: </a:t>
            </a:r>
            <a:r>
              <a:rPr lang="fr-FR" sz="2000" dirty="0"/>
              <a:t>E(A/B=2)</a:t>
            </a:r>
          </a:p>
          <a:p>
            <a:pPr algn="just" rtl="1"/>
            <a:r>
              <a:rPr lang="fr-FR" sz="2000" dirty="0"/>
              <a:t>Q1</a:t>
            </a:r>
            <a:r>
              <a:rPr lang="ar-SA" sz="2000" dirty="0"/>
              <a:t>: هي نسبة عدد المرات التي سيلعبها اللاعب </a:t>
            </a:r>
            <a:r>
              <a:rPr lang="fr-FR" sz="2000" dirty="0"/>
              <a:t>B</a:t>
            </a:r>
            <a:r>
              <a:rPr lang="ar-SA" sz="2000" dirty="0"/>
              <a:t> في الاستراتيجية الأولى.</a:t>
            </a:r>
          </a:p>
          <a:p>
            <a:pPr algn="just" rtl="1"/>
            <a:r>
              <a:rPr lang="fr-FR" sz="2000" dirty="0"/>
              <a:t>Q2</a:t>
            </a:r>
            <a:r>
              <a:rPr lang="ar-SA" sz="2000" dirty="0"/>
              <a:t>: هي نسبة عدد المرات التي سيلعبها اللاعب </a:t>
            </a:r>
            <a:r>
              <a:rPr lang="fr-FR" sz="2000" dirty="0"/>
              <a:t>B</a:t>
            </a:r>
            <a:r>
              <a:rPr lang="ar-SA" sz="2000" dirty="0"/>
              <a:t> في الاستراتيجية الثانية.</a:t>
            </a:r>
            <a:endParaRPr lang="fr-FR" sz="2000" dirty="0"/>
          </a:p>
          <a:p>
            <a:pPr algn="just" rtl="1"/>
            <a:r>
              <a:rPr lang="ar-SA" sz="2000" dirty="0"/>
              <a:t>حيث نفترض أن: </a:t>
            </a:r>
            <a:r>
              <a:rPr lang="fr-FR" sz="2000" dirty="0"/>
              <a:t>Q1+Q2=1</a:t>
            </a:r>
            <a:endParaRPr lang="ar-SA" sz="2000" dirty="0"/>
          </a:p>
          <a:p>
            <a:pPr algn="just" rtl="1"/>
            <a:r>
              <a:rPr lang="ar-SA" sz="2000" dirty="0"/>
              <a:t>ومنه: </a:t>
            </a:r>
            <a:r>
              <a:rPr lang="fr-FR" sz="2000" dirty="0"/>
              <a:t>Q1= 1-Q2</a:t>
            </a:r>
          </a:p>
          <a:p>
            <a:pPr algn="just" rtl="1"/>
            <a:r>
              <a:rPr lang="ar-SA" sz="2000" b="1" dirty="0"/>
              <a:t>يتم إيجاد استراتيجيات اللاعب </a:t>
            </a:r>
            <a:r>
              <a:rPr lang="fr-FR" sz="2000" b="1" dirty="0"/>
              <a:t>A</a:t>
            </a:r>
            <a:r>
              <a:rPr lang="ar-SA" sz="2000" b="1" dirty="0"/>
              <a:t> من الصيغ الرياضية التالية:</a:t>
            </a:r>
          </a:p>
          <a:p>
            <a:pPr algn="just" rtl="1"/>
            <a:r>
              <a:rPr lang="fr-FR" sz="2000" dirty="0"/>
              <a:t>E(A/B=1)= Q1 + Q2</a:t>
            </a:r>
          </a:p>
          <a:p>
            <a:pPr algn="just" rtl="1"/>
            <a:r>
              <a:rPr lang="fr-FR" sz="2000" dirty="0"/>
              <a:t>E(A/B=2)= Q1 + Q2</a:t>
            </a:r>
            <a:endParaRPr lang="ar-SA" sz="2000" dirty="0"/>
          </a:p>
          <a:p>
            <a:pPr algn="just" rtl="1"/>
            <a:r>
              <a:rPr lang="fr-FR" sz="2000" dirty="0"/>
              <a:t>E(A/B=1)= E(A/B=2)</a:t>
            </a:r>
          </a:p>
        </p:txBody>
      </p:sp>
    </p:spTree>
    <p:extLst>
      <p:ext uri="{BB962C8B-B14F-4D97-AF65-F5344CB8AC3E}">
        <p14:creationId xmlns:p14="http://schemas.microsoft.com/office/powerpoint/2010/main" val="3590796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2E981F4-EAF2-46D3-A9E8-D5BAA615749A}"/>
              </a:ext>
            </a:extLst>
          </p:cNvPr>
          <p:cNvSpPr txBox="1"/>
          <p:nvPr/>
        </p:nvSpPr>
        <p:spPr>
          <a:xfrm>
            <a:off x="7221416" y="311499"/>
            <a:ext cx="2402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مثال: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A000EAF1-B0AF-4475-B9B5-F7CF9F7F1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630672"/>
              </p:ext>
            </p:extLst>
          </p:nvPr>
        </p:nvGraphicFramePr>
        <p:xfrm>
          <a:off x="3091544" y="1467059"/>
          <a:ext cx="4841964" cy="1427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0491">
                  <a:extLst>
                    <a:ext uri="{9D8B030D-6E8A-4147-A177-3AD203B41FA5}">
                      <a16:colId xmlns:a16="http://schemas.microsoft.com/office/drawing/2014/main" val="254193040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11478828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2450962789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749443698"/>
                    </a:ext>
                  </a:extLst>
                </a:gridCol>
              </a:tblGrid>
              <a:tr h="356828">
                <a:tc>
                  <a:txBody>
                    <a:bodyPr/>
                    <a:lstStyle/>
                    <a:p>
                      <a:pPr algn="ctr" rtl="1"/>
                      <a:endParaRPr lang="fr-DZ" sz="1400" b="1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 اللاعب </a:t>
                      </a:r>
                      <a:r>
                        <a:rPr lang="fr-FR" sz="1400" b="1" dirty="0"/>
                        <a:t>A</a:t>
                      </a:r>
                      <a:endParaRPr lang="fr-DZ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039334"/>
                  </a:ext>
                </a:extLst>
              </a:tr>
              <a:tr h="356828">
                <a:tc rowSpan="3">
                  <a:txBody>
                    <a:bodyPr/>
                    <a:lstStyle/>
                    <a:p>
                      <a:pPr algn="ctr" rtl="1"/>
                      <a:endParaRPr lang="fr-FR" sz="1400" b="1" dirty="0"/>
                    </a:p>
                    <a:p>
                      <a:pPr algn="ctr" rtl="1"/>
                      <a:endParaRPr lang="fr-FR" sz="1400" b="1" dirty="0"/>
                    </a:p>
                    <a:p>
                      <a:pPr algn="ctr" rtl="1"/>
                      <a:r>
                        <a:rPr lang="ar-SA" sz="1400" b="1" dirty="0"/>
                        <a:t>اللاعب </a:t>
                      </a:r>
                      <a:r>
                        <a:rPr lang="fr-FR" sz="1400" b="1" dirty="0"/>
                        <a:t>B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DZ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202269"/>
                  </a:ext>
                </a:extLst>
              </a:tr>
              <a:tr h="356828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4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10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62580"/>
                  </a:ext>
                </a:extLst>
              </a:tr>
              <a:tr h="356828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5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573151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007AF1B2-B4AF-4D40-BEC3-7AD18B8F4E6D}"/>
              </a:ext>
            </a:extLst>
          </p:cNvPr>
          <p:cNvSpPr txBox="1"/>
          <p:nvPr/>
        </p:nvSpPr>
        <p:spPr>
          <a:xfrm>
            <a:off x="8047651" y="1189901"/>
            <a:ext cx="75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Min</a:t>
            </a:r>
            <a:endParaRPr lang="fr-DZ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BD8DF0B-58E0-49A9-9A02-1A9A1BAAAA1F}"/>
              </a:ext>
            </a:extLst>
          </p:cNvPr>
          <p:cNvSpPr txBox="1"/>
          <p:nvPr/>
        </p:nvSpPr>
        <p:spPr>
          <a:xfrm>
            <a:off x="2226896" y="2894371"/>
            <a:ext cx="75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Max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82386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9576" y="476672"/>
            <a:ext cx="7990656" cy="1371002"/>
          </a:xfrm>
        </p:spPr>
        <p:txBody>
          <a:bodyPr>
            <a:normAutofit/>
          </a:bodyPr>
          <a:lstStyle/>
          <a:p>
            <a:pPr algn="ctr" rtl="1"/>
            <a:r>
              <a:rPr lang="ar-SA" sz="4400" b="1" dirty="0"/>
              <a:t>المحور الرابع: نظرية الألعاب</a:t>
            </a:r>
            <a:endParaRPr lang="fr-FR" sz="4400" dirty="0">
              <a:solidFill>
                <a:schemeClr val="accent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6139" y="1847675"/>
            <a:ext cx="7099722" cy="923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r-F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 Theory</a:t>
            </a:r>
          </a:p>
        </p:txBody>
      </p:sp>
      <p:pic>
        <p:nvPicPr>
          <p:cNvPr id="1026" name="Picture 2" descr="Qu'est-ce que la théorie des jeux en cryptomonnaies">
            <a:extLst>
              <a:ext uri="{FF2B5EF4-FFF2-40B4-BE49-F238E27FC236}">
                <a16:creationId xmlns:a16="http://schemas.microsoft.com/office/drawing/2014/main" id="{FD5FB9E5-4396-4D3E-8F01-AC3408DF4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1575"/>
            <a:ext cx="12192000" cy="408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8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98716-9E17-4A7E-B574-D06A8865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6" y="118014"/>
            <a:ext cx="10559980" cy="1288754"/>
          </a:xfrm>
        </p:spPr>
        <p:txBody>
          <a:bodyPr/>
          <a:lstStyle/>
          <a:p>
            <a:pPr algn="r"/>
            <a:r>
              <a:rPr lang="ar-SA" b="1" dirty="0"/>
              <a:t>الاستراتيجية المهيمنة</a:t>
            </a:r>
            <a:endParaRPr lang="fr-DZ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836E4A-5DAE-40CE-A80A-A5733EB01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7" y="1406768"/>
            <a:ext cx="11947491" cy="5451231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b="1" dirty="0"/>
              <a:t>هي استراتيجية تتفوق في نتائجها على جميع الاستراتيجيات الأخرى، مهما كانت خطوة المنافس.</a:t>
            </a:r>
          </a:p>
          <a:p>
            <a:pPr marL="0" indent="0" algn="r">
              <a:buNone/>
            </a:pPr>
            <a:r>
              <a:rPr lang="ar-SA" b="1" dirty="0"/>
              <a:t>تستخدم في: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SA" b="1" dirty="0"/>
              <a:t>تحديد أو تغيير السعر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SA" b="1" dirty="0"/>
              <a:t>تصميم الحملات الاعلانية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SA" b="1" dirty="0"/>
              <a:t>اختيار القنوات التوزيعية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SA" b="1" dirty="0"/>
              <a:t>في اطلاق منتجات جديدة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SA" b="1" dirty="0"/>
              <a:t>جودة المنتج...</a:t>
            </a:r>
            <a:br>
              <a:rPr lang="en-US" sz="18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لأن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قرارات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الشركات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تعتمد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على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سلوك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المنافسين</a:t>
            </a:r>
            <a:r>
              <a:rPr lang="ar-SA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،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نظرية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الألعاب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تساعد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على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  <a:b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•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توقع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ردود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أفعال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المنافس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b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•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اختيار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استراتيجية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تحقق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أفضل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ربح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b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•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تجنب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الخسارة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في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سيناريوهات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المنافسة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الشرسة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b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</a:b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•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بناء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مزيج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تسويقي</a:t>
            </a:r>
            <a:r>
              <a:rPr lang="en-US" sz="2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2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فعال</a:t>
            </a:r>
            <a:endParaRPr lang="ar-SA" b="1" dirty="0"/>
          </a:p>
        </p:txBody>
      </p:sp>
    </p:spTree>
    <p:extLst>
      <p:ext uri="{BB962C8B-B14F-4D97-AF65-F5344CB8AC3E}">
        <p14:creationId xmlns:p14="http://schemas.microsoft.com/office/powerpoint/2010/main" val="2575080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298716-9E17-4A7E-B574-D06A88654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820" y="401934"/>
            <a:ext cx="10559980" cy="1288754"/>
          </a:xfrm>
        </p:spPr>
        <p:txBody>
          <a:bodyPr/>
          <a:lstStyle/>
          <a:p>
            <a:pPr algn="r"/>
            <a:r>
              <a:rPr lang="ar-SA" b="1" dirty="0"/>
              <a:t>الاستراتيجية المهيمنة</a:t>
            </a:r>
            <a:endParaRPr lang="fr-DZ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836E4A-5DAE-40CE-A80A-A5733EB01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7" y="1406768"/>
            <a:ext cx="11947491" cy="5451231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r>
              <a:rPr lang="ar-SA" b="1" dirty="0"/>
              <a:t>المصطلحات المستخدمة في نظرية الألعاب: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المباراة: </a:t>
            </a:r>
            <a:r>
              <a:rPr lang="ar-SA" dirty="0"/>
              <a:t>وهي سلسلة من الخيارات التي تقود إلى نهاية المباراة.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اللاعبون: </a:t>
            </a:r>
            <a:r>
              <a:rPr lang="ar-SA" dirty="0"/>
              <a:t>ويكون عددهم 2 على الأقل، وهم الأطراف المشاركة في المباراة.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الاستراتيجية النقية: </a:t>
            </a:r>
            <a:r>
              <a:rPr lang="ar-SA" dirty="0"/>
              <a:t>وهي الخطة التي يختارها كل لاعب من أجل كسب المباراة.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الاستراتيجية المختلطة: </a:t>
            </a:r>
            <a:r>
              <a:rPr lang="ar-SA" dirty="0"/>
              <a:t>وتعني أن اللاعب يوزع اهتمامه بين جميع ما متاح أمامه من استراتيجيات ولن يركز على استراتيجية واحدة وسيتم استخدامه لهذه الاستراتيجيات بنسب مختلفة طوال فترة المباراة.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المصفوفة: </a:t>
            </a:r>
            <a:r>
              <a:rPr lang="ar-SA" dirty="0"/>
              <a:t>وهو جدول الذي يبين المدفوعات التي يجب على اللاعب الخاسر دفعها للاعب الرابح في نهاية المباراة.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نقطة الاستقرار (نقطة الارتكاز): </a:t>
            </a:r>
            <a:r>
              <a:rPr lang="ar-SA" dirty="0"/>
              <a:t>وهي أصغر قيمة من عوائد الاستراتيجيات اللاعب </a:t>
            </a:r>
            <a:r>
              <a:rPr lang="fr-FR" dirty="0"/>
              <a:t>A</a:t>
            </a:r>
            <a:r>
              <a:rPr lang="ar-SA" dirty="0"/>
              <a:t> تساوي أكبر قيم من عوائد استراتيجيات اللاعب </a:t>
            </a:r>
            <a:r>
              <a:rPr lang="fr-FR" dirty="0"/>
              <a:t>B</a:t>
            </a:r>
            <a:r>
              <a:rPr lang="ar-SA" dirty="0"/>
              <a:t>.</a:t>
            </a:r>
          </a:p>
          <a:p>
            <a:pPr algn="just" rtl="1">
              <a:buFont typeface="Wingdings" panose="05000000000000000000" pitchFamily="2" charset="2"/>
              <a:buChar char="§"/>
            </a:pPr>
            <a:r>
              <a:rPr lang="ar-SA" b="1" dirty="0"/>
              <a:t>قيمة المباراة: </a:t>
            </a:r>
            <a:r>
              <a:rPr lang="ar-SA" dirty="0"/>
              <a:t>ويرمز لها بـ </a:t>
            </a:r>
            <a:r>
              <a:rPr lang="fr-FR" dirty="0"/>
              <a:t>V</a:t>
            </a:r>
            <a:r>
              <a:rPr lang="ar-SA" dirty="0"/>
              <a:t> وهي القيمة الناتجة من تقاطع الصف الذي يحتوي على قيمة أقصى الأدنى </a:t>
            </a:r>
            <a:r>
              <a:rPr lang="fr-FR" dirty="0"/>
              <a:t>Maximin Value</a:t>
            </a:r>
            <a:r>
              <a:rPr lang="ar-SA" dirty="0"/>
              <a:t> والعمود الذي يحتوي على قيمة أدنى الأقصى </a:t>
            </a:r>
            <a:r>
              <a:rPr lang="fr-FR" dirty="0"/>
              <a:t>Minimax Value</a:t>
            </a:r>
            <a:r>
              <a:rPr lang="ar-SA" dirty="0"/>
              <a:t> وهذه تتطبق في حالة المباراة التي تحتوي على نقطة الاستقرار (الحالة المستقرة).</a:t>
            </a:r>
          </a:p>
          <a:p>
            <a:pPr marL="0" indent="0" algn="ctr" rtl="1">
              <a:buNone/>
            </a:pPr>
            <a:r>
              <a:rPr lang="fr-FR" b="1" dirty="0">
                <a:highlight>
                  <a:srgbClr val="FFFF00"/>
                </a:highlight>
              </a:rPr>
              <a:t>V= Maximin Value = Minimax Value</a:t>
            </a:r>
            <a:endParaRPr lang="ar-SA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4309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4E683-6269-419A-836D-C1B540DD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13" y="381837"/>
            <a:ext cx="10519787" cy="1308851"/>
          </a:xfrm>
        </p:spPr>
        <p:txBody>
          <a:bodyPr/>
          <a:lstStyle/>
          <a:p>
            <a:pPr algn="ctr"/>
            <a:r>
              <a:rPr lang="ar-SA" b="1" dirty="0"/>
              <a:t>الحالة المستقرة</a:t>
            </a:r>
            <a:endParaRPr lang="fr-DZ" b="1" dirty="0"/>
          </a:p>
        </p:txBody>
      </p:sp>
      <p:pic>
        <p:nvPicPr>
          <p:cNvPr id="1032" name="Picture 8" descr="line icon for stable 13931286 Vector Art at Vecteezy">
            <a:extLst>
              <a:ext uri="{FF2B5EF4-FFF2-40B4-BE49-F238E27FC236}">
                <a16:creationId xmlns:a16="http://schemas.microsoft.com/office/drawing/2014/main" id="{4A1CC093-7968-478E-BBE1-B8E3201DF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77" y="1537398"/>
            <a:ext cx="11947490" cy="532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96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4E683-6269-419A-836D-C1B540DD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13" y="381837"/>
            <a:ext cx="10519787" cy="1308851"/>
          </a:xfrm>
        </p:spPr>
        <p:txBody>
          <a:bodyPr/>
          <a:lstStyle/>
          <a:p>
            <a:pPr algn="ctr"/>
            <a:r>
              <a:rPr lang="ar-SA" b="1" dirty="0"/>
              <a:t>الحالة المستقرة</a:t>
            </a:r>
            <a:endParaRPr lang="fr-DZ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0C7023D-23B1-4F26-9D22-6FC896F642EB}"/>
              </a:ext>
            </a:extLst>
          </p:cNvPr>
          <p:cNvSpPr txBox="1"/>
          <p:nvPr/>
        </p:nvSpPr>
        <p:spPr>
          <a:xfrm>
            <a:off x="1295818" y="1527350"/>
            <a:ext cx="9596176" cy="1384995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 rtl="1"/>
            <a:r>
              <a:rPr lang="ar-SA" sz="2800" dirty="0"/>
              <a:t>في هذه الحالة نهاية المباراة بين اللاعب </a:t>
            </a:r>
            <a:r>
              <a:rPr lang="fr-FR" sz="2800" dirty="0"/>
              <a:t>A</a:t>
            </a:r>
            <a:r>
              <a:rPr lang="ar-SA" sz="2800" dirty="0"/>
              <a:t> واللاعب </a:t>
            </a:r>
            <a:r>
              <a:rPr lang="fr-FR" sz="2800" dirty="0"/>
              <a:t>B</a:t>
            </a:r>
            <a:r>
              <a:rPr lang="ar-SA" sz="2800" dirty="0"/>
              <a:t> متساوية أين تكون نقطة الارتكاز متساوية بين  أصغر قيمة من عوائد الاستراتيجيات اللاعب </a:t>
            </a:r>
            <a:r>
              <a:rPr lang="fr-FR" sz="2800" dirty="0"/>
              <a:t>A</a:t>
            </a:r>
            <a:r>
              <a:rPr lang="ar-SA" sz="2800" dirty="0"/>
              <a:t> وأكبر قيم من عوائد استراتيجيات اللاعب </a:t>
            </a:r>
            <a:r>
              <a:rPr lang="fr-FR" sz="2800" dirty="0"/>
              <a:t>B</a:t>
            </a:r>
            <a:r>
              <a:rPr lang="ar-SA" sz="2800" dirty="0"/>
              <a:t>. </a:t>
            </a:r>
            <a:endParaRPr lang="fr-DZ" sz="2800" dirty="0"/>
          </a:p>
        </p:txBody>
      </p:sp>
      <p:pic>
        <p:nvPicPr>
          <p:cNvPr id="2050" name="Picture 2" descr="Résultat d’images pour situation stable gif">
            <a:extLst>
              <a:ext uri="{FF2B5EF4-FFF2-40B4-BE49-F238E27FC236}">
                <a16:creationId xmlns:a16="http://schemas.microsoft.com/office/drawing/2014/main" id="{61101D0D-6F0A-4D9E-969B-19DCFB0CF0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387" y="3356149"/>
            <a:ext cx="12272387" cy="350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504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C2E981F4-EAF2-46D3-A9E8-D5BAA615749A}"/>
              </a:ext>
            </a:extLst>
          </p:cNvPr>
          <p:cNvSpPr txBox="1"/>
          <p:nvPr/>
        </p:nvSpPr>
        <p:spPr>
          <a:xfrm>
            <a:off x="7221416" y="311499"/>
            <a:ext cx="2402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مثال 1:</a:t>
            </a:r>
          </a:p>
        </p:txBody>
      </p:sp>
      <p:graphicFrame>
        <p:nvGraphicFramePr>
          <p:cNvPr id="3" name="Tableau 3">
            <a:extLst>
              <a:ext uri="{FF2B5EF4-FFF2-40B4-BE49-F238E27FC236}">
                <a16:creationId xmlns:a16="http://schemas.microsoft.com/office/drawing/2014/main" id="{A000EAF1-B0AF-4475-B9B5-F7CF9F7F1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504095"/>
              </p:ext>
            </p:extLst>
          </p:nvPr>
        </p:nvGraphicFramePr>
        <p:xfrm>
          <a:off x="3104941" y="1446963"/>
          <a:ext cx="6039060" cy="18042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7812">
                  <a:extLst>
                    <a:ext uri="{9D8B030D-6E8A-4147-A177-3AD203B41FA5}">
                      <a16:colId xmlns:a16="http://schemas.microsoft.com/office/drawing/2014/main" val="254193040"/>
                    </a:ext>
                  </a:extLst>
                </a:gridCol>
                <a:gridCol w="1207812">
                  <a:extLst>
                    <a:ext uri="{9D8B030D-6E8A-4147-A177-3AD203B41FA5}">
                      <a16:colId xmlns:a16="http://schemas.microsoft.com/office/drawing/2014/main" val="11478828"/>
                    </a:ext>
                  </a:extLst>
                </a:gridCol>
                <a:gridCol w="1207812">
                  <a:extLst>
                    <a:ext uri="{9D8B030D-6E8A-4147-A177-3AD203B41FA5}">
                      <a16:colId xmlns:a16="http://schemas.microsoft.com/office/drawing/2014/main" val="2450962789"/>
                    </a:ext>
                  </a:extLst>
                </a:gridCol>
                <a:gridCol w="1207812">
                  <a:extLst>
                    <a:ext uri="{9D8B030D-6E8A-4147-A177-3AD203B41FA5}">
                      <a16:colId xmlns:a16="http://schemas.microsoft.com/office/drawing/2014/main" val="749443698"/>
                    </a:ext>
                  </a:extLst>
                </a:gridCol>
                <a:gridCol w="1207812">
                  <a:extLst>
                    <a:ext uri="{9D8B030D-6E8A-4147-A177-3AD203B41FA5}">
                      <a16:colId xmlns:a16="http://schemas.microsoft.com/office/drawing/2014/main" val="4175374063"/>
                    </a:ext>
                  </a:extLst>
                </a:gridCol>
              </a:tblGrid>
              <a:tr h="360847">
                <a:tc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 اللاعب </a:t>
                      </a:r>
                      <a:r>
                        <a:rPr lang="fr-FR" sz="1400" b="1" dirty="0"/>
                        <a:t>A</a:t>
                      </a:r>
                      <a:endParaRPr lang="fr-DZ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039334"/>
                  </a:ext>
                </a:extLst>
              </a:tr>
              <a:tr h="360847">
                <a:tc rowSpan="4">
                  <a:txBody>
                    <a:bodyPr/>
                    <a:lstStyle/>
                    <a:p>
                      <a:pPr algn="ctr" rtl="1"/>
                      <a:endParaRPr lang="fr-FR" sz="1400" b="1" dirty="0"/>
                    </a:p>
                    <a:p>
                      <a:pPr algn="ctr" rtl="1"/>
                      <a:endParaRPr lang="fr-FR" sz="1400" b="1" dirty="0"/>
                    </a:p>
                    <a:p>
                      <a:pPr algn="ctr" rtl="1"/>
                      <a:r>
                        <a:rPr lang="ar-SA" sz="1400" b="1" dirty="0"/>
                        <a:t>اللاعب </a:t>
                      </a:r>
                      <a:r>
                        <a:rPr lang="fr-FR" sz="1400" b="1" dirty="0"/>
                        <a:t>B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DZ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3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202269"/>
                  </a:ext>
                </a:extLst>
              </a:tr>
              <a:tr h="360847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-3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6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62580"/>
                  </a:ext>
                </a:extLst>
              </a:tr>
              <a:tr h="360847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4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0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573151"/>
                  </a:ext>
                </a:extLst>
              </a:tr>
              <a:tr h="360847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3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3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3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138709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007AF1B2-B4AF-4D40-BEC3-7AD18B8F4E6D}"/>
              </a:ext>
            </a:extLst>
          </p:cNvPr>
          <p:cNvSpPr txBox="1"/>
          <p:nvPr/>
        </p:nvSpPr>
        <p:spPr>
          <a:xfrm>
            <a:off x="9264352" y="1642076"/>
            <a:ext cx="75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Min</a:t>
            </a:r>
            <a:endParaRPr lang="fr-DZ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BD8DF0B-58E0-49A9-9A02-1A9A1BAAAA1F}"/>
              </a:ext>
            </a:extLst>
          </p:cNvPr>
          <p:cNvSpPr txBox="1"/>
          <p:nvPr/>
        </p:nvSpPr>
        <p:spPr>
          <a:xfrm>
            <a:off x="2220686" y="3041309"/>
            <a:ext cx="75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Max</a:t>
            </a:r>
            <a:endParaRPr lang="fr-DZ" dirty="0"/>
          </a:p>
        </p:txBody>
      </p:sp>
      <p:graphicFrame>
        <p:nvGraphicFramePr>
          <p:cNvPr id="7" name="Tableau 3">
            <a:extLst>
              <a:ext uri="{FF2B5EF4-FFF2-40B4-BE49-F238E27FC236}">
                <a16:creationId xmlns:a16="http://schemas.microsoft.com/office/drawing/2014/main" id="{01FD80BC-53A4-4A9B-99D8-53B0BAAF3C62}"/>
              </a:ext>
            </a:extLst>
          </p:cNvPr>
          <p:cNvGraphicFramePr>
            <a:graphicFrameLocks noGrp="1"/>
          </p:cNvGraphicFramePr>
          <p:nvPr/>
        </p:nvGraphicFramePr>
        <p:xfrm>
          <a:off x="3211897" y="4357293"/>
          <a:ext cx="6052455" cy="1784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0491">
                  <a:extLst>
                    <a:ext uri="{9D8B030D-6E8A-4147-A177-3AD203B41FA5}">
                      <a16:colId xmlns:a16="http://schemas.microsoft.com/office/drawing/2014/main" val="254193040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11478828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2450962789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749443698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4175374063"/>
                    </a:ext>
                  </a:extLst>
                </a:gridCol>
              </a:tblGrid>
              <a:tr h="356828">
                <a:tc>
                  <a:txBody>
                    <a:bodyPr/>
                    <a:lstStyle/>
                    <a:p>
                      <a:pPr algn="ctr" rtl="1"/>
                      <a:endParaRPr lang="fr-DZ" sz="1400" b="1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 اللاعب </a:t>
                      </a:r>
                      <a:r>
                        <a:rPr lang="fr-FR" sz="1400" b="1" dirty="0"/>
                        <a:t>A</a:t>
                      </a:r>
                      <a:endParaRPr lang="fr-DZ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D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039334"/>
                  </a:ext>
                </a:extLst>
              </a:tr>
              <a:tr h="356828">
                <a:tc rowSpan="4">
                  <a:txBody>
                    <a:bodyPr/>
                    <a:lstStyle/>
                    <a:p>
                      <a:pPr algn="ctr" rtl="1"/>
                      <a:endParaRPr lang="fr-FR" sz="1400" b="1" dirty="0"/>
                    </a:p>
                    <a:p>
                      <a:pPr algn="ctr" rtl="1"/>
                      <a:endParaRPr lang="fr-FR" sz="1400" b="1" dirty="0"/>
                    </a:p>
                    <a:p>
                      <a:pPr algn="ctr" rtl="1"/>
                      <a:r>
                        <a:rPr lang="ar-SA" sz="1400" b="1" dirty="0"/>
                        <a:t>اللاعب </a:t>
                      </a:r>
                      <a:r>
                        <a:rPr lang="fr-FR" sz="1400" b="1" dirty="0"/>
                        <a:t>B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fr-DZ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3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202269"/>
                  </a:ext>
                </a:extLst>
              </a:tr>
              <a:tr h="356828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400" b="1" dirty="0"/>
                        <a:t>30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-10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-15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62580"/>
                  </a:ext>
                </a:extLst>
              </a:tr>
              <a:tr h="356828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2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15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5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10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573151"/>
                  </a:ext>
                </a:extLst>
              </a:tr>
              <a:tr h="356828">
                <a:tc vMerge="1">
                  <a:txBody>
                    <a:bodyPr/>
                    <a:lstStyle/>
                    <a:p>
                      <a:pPr algn="ctr" rtl="1"/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3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-20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 dirty="0"/>
                        <a:t>-10</a:t>
                      </a:r>
                      <a:endParaRPr lang="fr-DZ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r-FR" sz="1400" b="1"/>
                        <a:t>25</a:t>
                      </a:r>
                      <a:endParaRPr lang="fr-DZ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138709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3B17E6B3-3F61-40F8-8BB7-27E76251D6C6}"/>
              </a:ext>
            </a:extLst>
          </p:cNvPr>
          <p:cNvSpPr txBox="1"/>
          <p:nvPr/>
        </p:nvSpPr>
        <p:spPr>
          <a:xfrm>
            <a:off x="9384705" y="4532310"/>
            <a:ext cx="75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Min</a:t>
            </a:r>
            <a:endParaRPr lang="fr-DZ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ECE4B2C-8F00-4AFE-9C27-34E319BC9F05}"/>
              </a:ext>
            </a:extLst>
          </p:cNvPr>
          <p:cNvSpPr txBox="1"/>
          <p:nvPr/>
        </p:nvSpPr>
        <p:spPr>
          <a:xfrm>
            <a:off x="2341039" y="5931543"/>
            <a:ext cx="7505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Max</a:t>
            </a:r>
            <a:endParaRPr lang="fr-DZ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BA9434E-F20E-4630-B2DD-A441DDE63933}"/>
              </a:ext>
            </a:extLst>
          </p:cNvPr>
          <p:cNvSpPr txBox="1"/>
          <p:nvPr/>
        </p:nvSpPr>
        <p:spPr>
          <a:xfrm>
            <a:off x="7236627" y="3511858"/>
            <a:ext cx="2402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3200" dirty="0"/>
              <a:t>مثال 2:</a:t>
            </a:r>
          </a:p>
        </p:txBody>
      </p:sp>
    </p:spTree>
    <p:extLst>
      <p:ext uri="{BB962C8B-B14F-4D97-AF65-F5344CB8AC3E}">
        <p14:creationId xmlns:p14="http://schemas.microsoft.com/office/powerpoint/2010/main" val="841734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4E683-6269-419A-836D-C1B540DD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13" y="381837"/>
            <a:ext cx="10519787" cy="1308851"/>
          </a:xfrm>
        </p:spPr>
        <p:txBody>
          <a:bodyPr/>
          <a:lstStyle/>
          <a:p>
            <a:pPr algn="ctr"/>
            <a:r>
              <a:rPr lang="ar-SA" b="1" dirty="0"/>
              <a:t>الحالة غير المستقرة</a:t>
            </a:r>
            <a:endParaRPr lang="fr-DZ" b="1" dirty="0"/>
          </a:p>
        </p:txBody>
      </p:sp>
      <p:pic>
        <p:nvPicPr>
          <p:cNvPr id="4102" name="Picture 6" descr="icono de estabilidad, ilustración vectorial. pictograma de equilibrio ...">
            <a:extLst>
              <a:ext uri="{FF2B5EF4-FFF2-40B4-BE49-F238E27FC236}">
                <a16:creationId xmlns:a16="http://schemas.microsoft.com/office/drawing/2014/main" id="{F923A6D3-8B92-4A33-8CAB-3DA0E68F3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17300"/>
            <a:ext cx="12192000" cy="5340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366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4E683-6269-419A-836D-C1B540DDD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013" y="381837"/>
            <a:ext cx="10519787" cy="1308851"/>
          </a:xfrm>
        </p:spPr>
        <p:txBody>
          <a:bodyPr/>
          <a:lstStyle/>
          <a:p>
            <a:pPr algn="ctr"/>
            <a:r>
              <a:rPr lang="ar-SA" b="1" dirty="0"/>
              <a:t>الحالة غير المستقرة</a:t>
            </a:r>
            <a:endParaRPr lang="fr-DZ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0C7023D-23B1-4F26-9D22-6FC896F642EB}"/>
              </a:ext>
            </a:extLst>
          </p:cNvPr>
          <p:cNvSpPr txBox="1"/>
          <p:nvPr/>
        </p:nvSpPr>
        <p:spPr>
          <a:xfrm>
            <a:off x="1295818" y="1527350"/>
            <a:ext cx="9596176" cy="1815882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 rtl="1"/>
            <a:r>
              <a:rPr lang="ar-SA" sz="2800" dirty="0"/>
              <a:t>في هذه الحالة نهاية المباراة بين اللاعب </a:t>
            </a:r>
            <a:r>
              <a:rPr lang="fr-FR" sz="2800" dirty="0"/>
              <a:t>A</a:t>
            </a:r>
            <a:r>
              <a:rPr lang="ar-SA" sz="2800" dirty="0"/>
              <a:t> واللاعب </a:t>
            </a:r>
            <a:r>
              <a:rPr lang="fr-FR" sz="2800" dirty="0"/>
              <a:t>B</a:t>
            </a:r>
            <a:r>
              <a:rPr lang="ar-SA" sz="2800" dirty="0"/>
              <a:t> غير متساوية أين تكون نقطة الارتكاز بين  أصغر قيمة من عوائد الاستراتيجيات اللاعب </a:t>
            </a:r>
            <a:r>
              <a:rPr lang="fr-FR" sz="2800" dirty="0"/>
              <a:t>A</a:t>
            </a:r>
            <a:r>
              <a:rPr lang="ar-SA" sz="2800" dirty="0"/>
              <a:t> وأكبر قيم من عوائد استراتيجيات اللاعب </a:t>
            </a:r>
            <a:r>
              <a:rPr lang="fr-FR" sz="2800" dirty="0"/>
              <a:t>B</a:t>
            </a:r>
            <a:r>
              <a:rPr lang="ar-SA" sz="2800" dirty="0"/>
              <a:t> غير متساوية، ولحل هذه المباراة يمكن استخدام عدة طرق منها الطريقة الجبرية. </a:t>
            </a:r>
            <a:endParaRPr lang="fr-DZ" sz="2800" dirty="0"/>
          </a:p>
        </p:txBody>
      </p:sp>
      <p:pic>
        <p:nvPicPr>
          <p:cNvPr id="2050" name="Picture 2" descr="Résultat d’images pour situation stable gif">
            <a:extLst>
              <a:ext uri="{FF2B5EF4-FFF2-40B4-BE49-F238E27FC236}">
                <a16:creationId xmlns:a16="http://schemas.microsoft.com/office/drawing/2014/main" id="{61101D0D-6F0A-4D9E-969B-19DCFB0CF0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387" y="3356149"/>
            <a:ext cx="12272387" cy="350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9563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794</Words>
  <Application>Microsoft Office PowerPoint</Application>
  <PresentationFormat>Grand écran</PresentationFormat>
  <Paragraphs>143</Paragraphs>
  <Slides>12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Times New Roman</vt:lpstr>
      <vt:lpstr>Wingdings</vt:lpstr>
      <vt:lpstr>Thème Office</vt:lpstr>
      <vt:lpstr>Présentation PowerPoint</vt:lpstr>
      <vt:lpstr>المحور الرابع: نظرية الألعاب</vt:lpstr>
      <vt:lpstr>الاستراتيجية المهيمنة</vt:lpstr>
      <vt:lpstr>الاستراتيجية المهيمنة</vt:lpstr>
      <vt:lpstr>الحالة المستقرة</vt:lpstr>
      <vt:lpstr>الحالة المستقرة</vt:lpstr>
      <vt:lpstr>Présentation PowerPoint</vt:lpstr>
      <vt:lpstr>الحالة غير المستقرة</vt:lpstr>
      <vt:lpstr>الحالة غير المستقرة</vt:lpstr>
      <vt:lpstr>الطريقة الجبرية</vt:lpstr>
      <vt:lpstr>الطريقة الجبرية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mehdi mendjel</dc:creator>
  <cp:lastModifiedBy>imene.benaida@outlook.fr</cp:lastModifiedBy>
  <cp:revision>40</cp:revision>
  <dcterms:created xsi:type="dcterms:W3CDTF">2024-12-07T19:48:26Z</dcterms:created>
  <dcterms:modified xsi:type="dcterms:W3CDTF">2025-11-18T21:57:27Z</dcterms:modified>
</cp:coreProperties>
</file>