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8" r:id="rId4"/>
    <p:sldId id="321" r:id="rId5"/>
    <p:sldId id="275" r:id="rId6"/>
    <p:sldId id="261" r:id="rId7"/>
    <p:sldId id="305" r:id="rId8"/>
    <p:sldId id="313" r:id="rId9"/>
    <p:sldId id="314" r:id="rId10"/>
    <p:sldId id="315" r:id="rId11"/>
    <p:sldId id="316" r:id="rId12"/>
    <p:sldId id="317" r:id="rId13"/>
    <p:sldId id="306" r:id="rId14"/>
    <p:sldId id="318" r:id="rId15"/>
    <p:sldId id="319" r:id="rId16"/>
    <p:sldId id="307" r:id="rId17"/>
    <p:sldId id="320" r:id="rId18"/>
    <p:sldId id="308" r:id="rId19"/>
    <p:sldId id="309" r:id="rId20"/>
    <p:sldId id="310" r:id="rId21"/>
    <p:sldId id="27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30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A99D4-8F66-43F0-BCC7-20B69D76F4C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33804E43-6267-42FC-9973-A3AFE15BEB30}">
      <dgm:prSet custT="1"/>
      <dgm:spPr/>
      <dgm:t>
        <a:bodyPr/>
        <a:lstStyle/>
        <a:p>
          <a:pPr algn="ctr" rtl="1"/>
          <a:r>
            <a:rPr lang="ar-DZ" sz="3200" b="1"/>
            <a:t>مقدمة</a:t>
          </a:r>
          <a:endParaRPr lang="fr-FR" sz="3200"/>
        </a:p>
      </dgm:t>
    </dgm:pt>
    <dgm:pt modelId="{9EE5F733-8E9E-47DF-890E-307862082DCE}" type="parTrans" cxnId="{A9EE3652-87B8-48FA-9F4B-3CBCA686E9E3}">
      <dgm:prSet/>
      <dgm:spPr/>
      <dgm:t>
        <a:bodyPr/>
        <a:lstStyle/>
        <a:p>
          <a:pPr algn="ctr" rtl="1"/>
          <a:endParaRPr lang="fr-FR" sz="3200"/>
        </a:p>
      </dgm:t>
    </dgm:pt>
    <dgm:pt modelId="{A12A010E-28A6-41E5-AB6E-3030105C4BD1}" type="sibTrans" cxnId="{A9EE3652-87B8-48FA-9F4B-3CBCA686E9E3}">
      <dgm:prSet/>
      <dgm:spPr/>
      <dgm:t>
        <a:bodyPr/>
        <a:lstStyle/>
        <a:p>
          <a:pPr algn="ctr" rtl="1"/>
          <a:endParaRPr lang="fr-FR" sz="3200"/>
        </a:p>
      </dgm:t>
    </dgm:pt>
    <dgm:pt modelId="{346A6100-C6DC-4E8D-8298-62DC8CF43FB3}">
      <dgm:prSet custT="1"/>
      <dgm:spPr/>
      <dgm:t>
        <a:bodyPr/>
        <a:lstStyle/>
        <a:p>
          <a:pPr algn="ctr" rtl="1"/>
          <a:r>
            <a:rPr lang="ar-DZ" sz="3200" b="1"/>
            <a:t>تعريف مؤسسة الهلال الأحمر الجزائري</a:t>
          </a:r>
          <a:endParaRPr lang="fr-FR" sz="3200" dirty="0"/>
        </a:p>
      </dgm:t>
    </dgm:pt>
    <dgm:pt modelId="{4896D9B0-51A1-4829-8883-F5ABF619299A}" type="parTrans" cxnId="{7E697CE1-477D-447F-9BD9-F51F24B57240}">
      <dgm:prSet/>
      <dgm:spPr/>
      <dgm:t>
        <a:bodyPr/>
        <a:lstStyle/>
        <a:p>
          <a:pPr algn="ctr" rtl="1"/>
          <a:endParaRPr lang="fr-FR" sz="3200"/>
        </a:p>
      </dgm:t>
    </dgm:pt>
    <dgm:pt modelId="{7D7F3BF2-C304-4A35-BEBD-E3EF7971C6FF}" type="sibTrans" cxnId="{7E697CE1-477D-447F-9BD9-F51F24B57240}">
      <dgm:prSet/>
      <dgm:spPr/>
      <dgm:t>
        <a:bodyPr/>
        <a:lstStyle/>
        <a:p>
          <a:pPr algn="ctr" rtl="1"/>
          <a:endParaRPr lang="fr-FR" sz="3200"/>
        </a:p>
      </dgm:t>
    </dgm:pt>
    <dgm:pt modelId="{F696CF10-EEDA-4AA3-97D5-BE8E54E1AB09}">
      <dgm:prSet custT="1"/>
      <dgm:spPr/>
      <dgm:t>
        <a:bodyPr/>
        <a:lstStyle/>
        <a:p>
          <a:pPr algn="ctr" rtl="1"/>
          <a:r>
            <a:rPr lang="ar-DZ" sz="3200" b="1" dirty="0"/>
            <a:t>خاتمة</a:t>
          </a:r>
          <a:endParaRPr lang="fr-FR" sz="3200" dirty="0"/>
        </a:p>
      </dgm:t>
    </dgm:pt>
    <dgm:pt modelId="{1A9E7549-2208-44F6-B288-13182E03A651}" type="parTrans" cxnId="{84A4D017-F96C-4E2A-899A-05C16DD6A239}">
      <dgm:prSet/>
      <dgm:spPr/>
      <dgm:t>
        <a:bodyPr/>
        <a:lstStyle/>
        <a:p>
          <a:pPr algn="ctr" rtl="1"/>
          <a:endParaRPr lang="fr-FR" sz="3200"/>
        </a:p>
      </dgm:t>
    </dgm:pt>
    <dgm:pt modelId="{B743DB35-E6B4-46A5-BF1C-F7A76E5C207F}" type="sibTrans" cxnId="{84A4D017-F96C-4E2A-899A-05C16DD6A239}">
      <dgm:prSet/>
      <dgm:spPr/>
      <dgm:t>
        <a:bodyPr/>
        <a:lstStyle/>
        <a:p>
          <a:pPr algn="ctr" rtl="1"/>
          <a:endParaRPr lang="fr-FR" sz="3200"/>
        </a:p>
      </dgm:t>
    </dgm:pt>
    <dgm:pt modelId="{6E49C2B9-429F-4174-BE8F-81722876D903}">
      <dgm:prSet custT="1"/>
      <dgm:spPr/>
      <dgm:t>
        <a:bodyPr/>
        <a:lstStyle/>
        <a:p>
          <a:pPr algn="ctr" rtl="1"/>
          <a:r>
            <a:rPr lang="ar-DZ" sz="3200" b="1"/>
            <a:t>الاستراتيجية التسويقية (المنتج)</a:t>
          </a:r>
          <a:endParaRPr lang="fr-FR" sz="3200" dirty="0"/>
        </a:p>
      </dgm:t>
    </dgm:pt>
    <dgm:pt modelId="{22D0F887-61A1-4135-AFDA-10A8F18A4FD5}" type="parTrans" cxnId="{E0FB3CF2-0FD2-49AA-875B-650A1A7C9151}">
      <dgm:prSet/>
      <dgm:spPr/>
      <dgm:t>
        <a:bodyPr/>
        <a:lstStyle/>
        <a:p>
          <a:pPr algn="ctr"/>
          <a:endParaRPr lang="fr-FR" sz="3200"/>
        </a:p>
      </dgm:t>
    </dgm:pt>
    <dgm:pt modelId="{661C2049-FFC1-4BE8-9E28-1B7FFC5D310E}" type="sibTrans" cxnId="{E0FB3CF2-0FD2-49AA-875B-650A1A7C9151}">
      <dgm:prSet/>
      <dgm:spPr/>
      <dgm:t>
        <a:bodyPr/>
        <a:lstStyle/>
        <a:p>
          <a:pPr algn="ctr"/>
          <a:endParaRPr lang="fr-FR" sz="3200"/>
        </a:p>
      </dgm:t>
    </dgm:pt>
    <dgm:pt modelId="{0B3CB4C0-F861-4877-B9D3-30D54AB00E24}">
      <dgm:prSet custT="1"/>
      <dgm:spPr/>
      <dgm:t>
        <a:bodyPr/>
        <a:lstStyle/>
        <a:p>
          <a:pPr algn="ctr" rtl="1"/>
          <a:r>
            <a:rPr lang="ar-DZ" sz="3200" b="1"/>
            <a:t>الاستراتيجية التسويقية (التوزيع)</a:t>
          </a:r>
          <a:endParaRPr lang="fr-FR" sz="3200" dirty="0"/>
        </a:p>
      </dgm:t>
    </dgm:pt>
    <dgm:pt modelId="{6CBEF133-CFE8-4AEA-899D-0C9CD61AE238}" type="parTrans" cxnId="{F67CF08D-D78F-4587-B68D-B7BAC0188289}">
      <dgm:prSet/>
      <dgm:spPr/>
      <dgm:t>
        <a:bodyPr/>
        <a:lstStyle/>
        <a:p>
          <a:pPr algn="ctr"/>
          <a:endParaRPr lang="fr-FR" sz="3200"/>
        </a:p>
      </dgm:t>
    </dgm:pt>
    <dgm:pt modelId="{D9AF6FB6-FC88-4BC1-9EB6-FF718A7B0741}" type="sibTrans" cxnId="{F67CF08D-D78F-4587-B68D-B7BAC0188289}">
      <dgm:prSet/>
      <dgm:spPr/>
      <dgm:t>
        <a:bodyPr/>
        <a:lstStyle/>
        <a:p>
          <a:pPr algn="ctr"/>
          <a:endParaRPr lang="fr-FR" sz="3200"/>
        </a:p>
      </dgm:t>
    </dgm:pt>
    <dgm:pt modelId="{1F7B9926-9C9E-4D76-93D9-A762651805CE}" type="pres">
      <dgm:prSet presAssocID="{3D6A99D4-8F66-43F0-BCC7-20B69D76F4CE}" presName="linear" presStyleCnt="0">
        <dgm:presLayoutVars>
          <dgm:animLvl val="lvl"/>
          <dgm:resizeHandles val="exact"/>
        </dgm:presLayoutVars>
      </dgm:prSet>
      <dgm:spPr/>
    </dgm:pt>
    <dgm:pt modelId="{04528524-CE68-4525-A12C-097FC3C1276B}" type="pres">
      <dgm:prSet presAssocID="{33804E43-6267-42FC-9973-A3AFE15BEB30}" presName="parentText" presStyleLbl="node1" presStyleIdx="0" presStyleCnt="5" custLinFactY="-4903" custLinFactNeighborX="-1292" custLinFactNeighborY="-100000">
        <dgm:presLayoutVars>
          <dgm:chMax val="0"/>
          <dgm:bulletEnabled val="1"/>
        </dgm:presLayoutVars>
      </dgm:prSet>
      <dgm:spPr/>
    </dgm:pt>
    <dgm:pt modelId="{3EA5B381-034A-458B-9164-277CBA334621}" type="pres">
      <dgm:prSet presAssocID="{A12A010E-28A6-41E5-AB6E-3030105C4BD1}" presName="spacer" presStyleCnt="0"/>
      <dgm:spPr/>
    </dgm:pt>
    <dgm:pt modelId="{0B0CA054-5920-4519-99D0-E1E70649985B}" type="pres">
      <dgm:prSet presAssocID="{346A6100-C6DC-4E8D-8298-62DC8CF43FB3}" presName="parentText" presStyleLbl="node1" presStyleIdx="1" presStyleCnt="5">
        <dgm:presLayoutVars>
          <dgm:chMax val="0"/>
          <dgm:bulletEnabled val="1"/>
        </dgm:presLayoutVars>
      </dgm:prSet>
      <dgm:spPr/>
    </dgm:pt>
    <dgm:pt modelId="{C90371ED-9356-44A1-A8C8-72E2F134BB8F}" type="pres">
      <dgm:prSet presAssocID="{7D7F3BF2-C304-4A35-BEBD-E3EF7971C6FF}" presName="spacer" presStyleCnt="0"/>
      <dgm:spPr/>
    </dgm:pt>
    <dgm:pt modelId="{6DF192F6-EF54-4837-B135-7B13D3CFA63E}" type="pres">
      <dgm:prSet presAssocID="{6E49C2B9-429F-4174-BE8F-81722876D903}" presName="parentText" presStyleLbl="node1" presStyleIdx="2" presStyleCnt="5">
        <dgm:presLayoutVars>
          <dgm:chMax val="0"/>
          <dgm:bulletEnabled val="1"/>
        </dgm:presLayoutVars>
      </dgm:prSet>
      <dgm:spPr/>
    </dgm:pt>
    <dgm:pt modelId="{1395C3BD-EFBD-4CBA-94B3-B8F53A7B22B2}" type="pres">
      <dgm:prSet presAssocID="{661C2049-FFC1-4BE8-9E28-1B7FFC5D310E}" presName="spacer" presStyleCnt="0"/>
      <dgm:spPr/>
    </dgm:pt>
    <dgm:pt modelId="{2848B14E-24E0-431E-9CFA-2644963F7979}" type="pres">
      <dgm:prSet presAssocID="{0B3CB4C0-F861-4877-B9D3-30D54AB00E24}" presName="parentText" presStyleLbl="node1" presStyleIdx="3" presStyleCnt="5">
        <dgm:presLayoutVars>
          <dgm:chMax val="0"/>
          <dgm:bulletEnabled val="1"/>
        </dgm:presLayoutVars>
      </dgm:prSet>
      <dgm:spPr/>
    </dgm:pt>
    <dgm:pt modelId="{7E8A01D6-9CE2-43DC-A025-1EF38C45BB44}" type="pres">
      <dgm:prSet presAssocID="{D9AF6FB6-FC88-4BC1-9EB6-FF718A7B0741}" presName="spacer" presStyleCnt="0"/>
      <dgm:spPr/>
    </dgm:pt>
    <dgm:pt modelId="{D19C8854-EA12-4CFE-B548-906D0F324D6D}" type="pres">
      <dgm:prSet presAssocID="{F696CF10-EEDA-4AA3-97D5-BE8E54E1AB09}" presName="parentText" presStyleLbl="node1" presStyleIdx="4" presStyleCnt="5">
        <dgm:presLayoutVars>
          <dgm:chMax val="0"/>
          <dgm:bulletEnabled val="1"/>
        </dgm:presLayoutVars>
      </dgm:prSet>
      <dgm:spPr/>
    </dgm:pt>
  </dgm:ptLst>
  <dgm:cxnLst>
    <dgm:cxn modelId="{84A4D017-F96C-4E2A-899A-05C16DD6A239}" srcId="{3D6A99D4-8F66-43F0-BCC7-20B69D76F4CE}" destId="{F696CF10-EEDA-4AA3-97D5-BE8E54E1AB09}" srcOrd="4" destOrd="0" parTransId="{1A9E7549-2208-44F6-B288-13182E03A651}" sibTransId="{B743DB35-E6B4-46A5-BF1C-F7A76E5C207F}"/>
    <dgm:cxn modelId="{22CFE92F-7AE7-4CC6-8131-FC293760164E}" type="presOf" srcId="{3D6A99D4-8F66-43F0-BCC7-20B69D76F4CE}" destId="{1F7B9926-9C9E-4D76-93D9-A762651805CE}" srcOrd="0" destOrd="0" presId="urn:microsoft.com/office/officeart/2005/8/layout/vList2"/>
    <dgm:cxn modelId="{780E4432-751C-4BED-8070-5A0A7326C503}" type="presOf" srcId="{6E49C2B9-429F-4174-BE8F-81722876D903}" destId="{6DF192F6-EF54-4837-B135-7B13D3CFA63E}" srcOrd="0" destOrd="0" presId="urn:microsoft.com/office/officeart/2005/8/layout/vList2"/>
    <dgm:cxn modelId="{034E3D44-D385-4D60-9D40-091E432A3EF2}" type="presOf" srcId="{F696CF10-EEDA-4AA3-97D5-BE8E54E1AB09}" destId="{D19C8854-EA12-4CFE-B548-906D0F324D6D}" srcOrd="0" destOrd="0" presId="urn:microsoft.com/office/officeart/2005/8/layout/vList2"/>
    <dgm:cxn modelId="{63C9A66E-E6A8-42DA-BC49-EFB9330AFC51}" type="presOf" srcId="{0B3CB4C0-F861-4877-B9D3-30D54AB00E24}" destId="{2848B14E-24E0-431E-9CFA-2644963F7979}" srcOrd="0" destOrd="0" presId="urn:microsoft.com/office/officeart/2005/8/layout/vList2"/>
    <dgm:cxn modelId="{A9EE3652-87B8-48FA-9F4B-3CBCA686E9E3}" srcId="{3D6A99D4-8F66-43F0-BCC7-20B69D76F4CE}" destId="{33804E43-6267-42FC-9973-A3AFE15BEB30}" srcOrd="0" destOrd="0" parTransId="{9EE5F733-8E9E-47DF-890E-307862082DCE}" sibTransId="{A12A010E-28A6-41E5-AB6E-3030105C4BD1}"/>
    <dgm:cxn modelId="{F67CF08D-D78F-4587-B68D-B7BAC0188289}" srcId="{3D6A99D4-8F66-43F0-BCC7-20B69D76F4CE}" destId="{0B3CB4C0-F861-4877-B9D3-30D54AB00E24}" srcOrd="3" destOrd="0" parTransId="{6CBEF133-CFE8-4AEA-899D-0C9CD61AE238}" sibTransId="{D9AF6FB6-FC88-4BC1-9EB6-FF718A7B0741}"/>
    <dgm:cxn modelId="{FDF6F7CF-A0F3-4771-B7BA-870B37879864}" type="presOf" srcId="{346A6100-C6DC-4E8D-8298-62DC8CF43FB3}" destId="{0B0CA054-5920-4519-99D0-E1E70649985B}" srcOrd="0" destOrd="0" presId="urn:microsoft.com/office/officeart/2005/8/layout/vList2"/>
    <dgm:cxn modelId="{7E697CE1-477D-447F-9BD9-F51F24B57240}" srcId="{3D6A99D4-8F66-43F0-BCC7-20B69D76F4CE}" destId="{346A6100-C6DC-4E8D-8298-62DC8CF43FB3}" srcOrd="1" destOrd="0" parTransId="{4896D9B0-51A1-4829-8883-F5ABF619299A}" sibTransId="{7D7F3BF2-C304-4A35-BEBD-E3EF7971C6FF}"/>
    <dgm:cxn modelId="{E0FB3CF2-0FD2-49AA-875B-650A1A7C9151}" srcId="{3D6A99D4-8F66-43F0-BCC7-20B69D76F4CE}" destId="{6E49C2B9-429F-4174-BE8F-81722876D903}" srcOrd="2" destOrd="0" parTransId="{22D0F887-61A1-4135-AFDA-10A8F18A4FD5}" sibTransId="{661C2049-FFC1-4BE8-9E28-1B7FFC5D310E}"/>
    <dgm:cxn modelId="{D5223EF6-270E-4B0E-866F-C61A61FBC2A4}" type="presOf" srcId="{33804E43-6267-42FC-9973-A3AFE15BEB30}" destId="{04528524-CE68-4525-A12C-097FC3C1276B}" srcOrd="0" destOrd="0" presId="urn:microsoft.com/office/officeart/2005/8/layout/vList2"/>
    <dgm:cxn modelId="{F22E45D0-863D-419B-8D7D-C5BAEB5E7928}" type="presParOf" srcId="{1F7B9926-9C9E-4D76-93D9-A762651805CE}" destId="{04528524-CE68-4525-A12C-097FC3C1276B}" srcOrd="0" destOrd="0" presId="urn:microsoft.com/office/officeart/2005/8/layout/vList2"/>
    <dgm:cxn modelId="{F2D6A83A-414E-47B8-ABE8-26EF6C6E15CF}" type="presParOf" srcId="{1F7B9926-9C9E-4D76-93D9-A762651805CE}" destId="{3EA5B381-034A-458B-9164-277CBA334621}" srcOrd="1" destOrd="0" presId="urn:microsoft.com/office/officeart/2005/8/layout/vList2"/>
    <dgm:cxn modelId="{71A892DD-F6A6-4E07-9C1B-A56109512439}" type="presParOf" srcId="{1F7B9926-9C9E-4D76-93D9-A762651805CE}" destId="{0B0CA054-5920-4519-99D0-E1E70649985B}" srcOrd="2" destOrd="0" presId="urn:microsoft.com/office/officeart/2005/8/layout/vList2"/>
    <dgm:cxn modelId="{DDEE8B94-DD3E-4939-9E19-430ABB64A6CB}" type="presParOf" srcId="{1F7B9926-9C9E-4D76-93D9-A762651805CE}" destId="{C90371ED-9356-44A1-A8C8-72E2F134BB8F}" srcOrd="3" destOrd="0" presId="urn:microsoft.com/office/officeart/2005/8/layout/vList2"/>
    <dgm:cxn modelId="{88667B0E-EBEE-4D93-AAF9-3434453298A9}" type="presParOf" srcId="{1F7B9926-9C9E-4D76-93D9-A762651805CE}" destId="{6DF192F6-EF54-4837-B135-7B13D3CFA63E}" srcOrd="4" destOrd="0" presId="urn:microsoft.com/office/officeart/2005/8/layout/vList2"/>
    <dgm:cxn modelId="{5E71A977-1EC4-4585-B6C4-D3E9ADC9ABF8}" type="presParOf" srcId="{1F7B9926-9C9E-4D76-93D9-A762651805CE}" destId="{1395C3BD-EFBD-4CBA-94B3-B8F53A7B22B2}" srcOrd="5" destOrd="0" presId="urn:microsoft.com/office/officeart/2005/8/layout/vList2"/>
    <dgm:cxn modelId="{C31D673C-C409-4632-A9F8-CE57CF8EBDFD}" type="presParOf" srcId="{1F7B9926-9C9E-4D76-93D9-A762651805CE}" destId="{2848B14E-24E0-431E-9CFA-2644963F7979}" srcOrd="6" destOrd="0" presId="urn:microsoft.com/office/officeart/2005/8/layout/vList2"/>
    <dgm:cxn modelId="{F34B812A-8830-4FF3-A64E-1D11F4DACACF}" type="presParOf" srcId="{1F7B9926-9C9E-4D76-93D9-A762651805CE}" destId="{7E8A01D6-9CE2-43DC-A025-1EF38C45BB44}" srcOrd="7" destOrd="0" presId="urn:microsoft.com/office/officeart/2005/8/layout/vList2"/>
    <dgm:cxn modelId="{24E823CF-ACC2-4BF8-9529-A0980C402BDE}" type="presParOf" srcId="{1F7B9926-9C9E-4D76-93D9-A762651805CE}" destId="{D19C8854-EA12-4CFE-B548-906D0F324D6D}"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91469-6030-4229-A76B-42CD476C041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1A8C0E05-149F-42A9-BB23-BBAB2DE97B58}">
      <dgm:prSet custT="1"/>
      <dgm:spPr>
        <a:solidFill>
          <a:srgbClr val="FFFFFF">
            <a:alpha val="69804"/>
          </a:srgbClr>
        </a:solidFill>
      </dgm:spPr>
      <dgm:t>
        <a:bodyPr/>
        <a:lstStyle/>
        <a:p>
          <a:pPr rtl="1"/>
          <a:r>
            <a:rPr lang="ar-DZ" sz="3600" b="1" i="0" baseline="0" dirty="0">
              <a:solidFill>
                <a:srgbClr val="FF0000"/>
              </a:solidFill>
            </a:rPr>
            <a:t>غير ملموس</a:t>
          </a:r>
          <a:r>
            <a:rPr lang="ar-DZ" sz="3600" b="1" i="0" baseline="0" dirty="0"/>
            <a:t>: الخدمة الإنسانية لا يمكن لمسها بل تُقاس بأثرها الإنساني.</a:t>
          </a:r>
          <a:endParaRPr lang="fr-FR" sz="3600" dirty="0"/>
        </a:p>
      </dgm:t>
    </dgm:pt>
    <dgm:pt modelId="{4CC9ACD9-E6E0-49E6-9A00-B49350CD34BC}" type="parTrans" cxnId="{7E84BC5D-FA4E-44C5-B9D7-03B436805177}">
      <dgm:prSet/>
      <dgm:spPr/>
      <dgm:t>
        <a:bodyPr/>
        <a:lstStyle/>
        <a:p>
          <a:endParaRPr lang="fr-FR" sz="3600"/>
        </a:p>
      </dgm:t>
    </dgm:pt>
    <dgm:pt modelId="{10231C9D-80DB-42DA-9D09-BF71B9A1A8DA}" type="sibTrans" cxnId="{7E84BC5D-FA4E-44C5-B9D7-03B436805177}">
      <dgm:prSet/>
      <dgm:spPr/>
      <dgm:t>
        <a:bodyPr/>
        <a:lstStyle/>
        <a:p>
          <a:endParaRPr lang="fr-FR" sz="3600"/>
        </a:p>
      </dgm:t>
    </dgm:pt>
    <dgm:pt modelId="{4C7DFD7E-8024-4784-8EC5-D6E0758186AF}">
      <dgm:prSet custT="1"/>
      <dgm:spPr>
        <a:solidFill>
          <a:srgbClr val="FFFFFF">
            <a:alpha val="69804"/>
          </a:srgbClr>
        </a:solidFill>
      </dgm:spPr>
      <dgm:t>
        <a:bodyPr/>
        <a:lstStyle/>
        <a:p>
          <a:pPr rtl="1"/>
          <a:r>
            <a:rPr lang="ar-DZ" sz="3600" b="1" i="0" baseline="0" dirty="0">
              <a:solidFill>
                <a:srgbClr val="FF0000"/>
              </a:solidFill>
            </a:rPr>
            <a:t>قيمة معنوية وأخلاقية</a:t>
          </a:r>
          <a:r>
            <a:rPr lang="ar-DZ" sz="3600" b="1" i="0" baseline="0" dirty="0"/>
            <a:t>: المنتج يحمل رسالة إنسانية أكثر من قيمة مادية.</a:t>
          </a:r>
          <a:endParaRPr lang="fr-FR" sz="3600" dirty="0"/>
        </a:p>
      </dgm:t>
    </dgm:pt>
    <dgm:pt modelId="{1C0F5F60-BBE8-4B4C-82E8-08024CC19EC2}" type="parTrans" cxnId="{D5FB4655-EF30-4794-82CF-D987A9E5FC82}">
      <dgm:prSet/>
      <dgm:spPr/>
      <dgm:t>
        <a:bodyPr/>
        <a:lstStyle/>
        <a:p>
          <a:endParaRPr lang="fr-FR"/>
        </a:p>
      </dgm:t>
    </dgm:pt>
    <dgm:pt modelId="{AD679465-0CE8-47F1-839B-E890B78B9382}" type="sibTrans" cxnId="{D5FB4655-EF30-4794-82CF-D987A9E5FC82}">
      <dgm:prSet/>
      <dgm:spPr/>
      <dgm:t>
        <a:bodyPr/>
        <a:lstStyle/>
        <a:p>
          <a:endParaRPr lang="fr-FR"/>
        </a:p>
      </dgm:t>
    </dgm:pt>
    <dgm:pt modelId="{9CF23554-3764-4315-BBF7-D1D2F8F6713C}">
      <dgm:prSet custT="1"/>
      <dgm:spPr>
        <a:solidFill>
          <a:srgbClr val="FFFFFF">
            <a:alpha val="69804"/>
          </a:srgbClr>
        </a:solidFill>
      </dgm:spPr>
      <dgm:t>
        <a:bodyPr/>
        <a:lstStyle/>
        <a:p>
          <a:pPr rtl="1"/>
          <a:r>
            <a:rPr lang="ar-DZ" sz="3600" b="1" i="0" baseline="0" dirty="0">
              <a:solidFill>
                <a:srgbClr val="FF0000"/>
              </a:solidFill>
            </a:rPr>
            <a:t>صعوبة تقييم الجودة</a:t>
          </a:r>
          <a:r>
            <a:rPr lang="ar-DZ" sz="3600" b="1" i="0" baseline="0" dirty="0"/>
            <a:t>: لأن رضا المستفيد يعتمد على حاجته وسرعة المساعدة.</a:t>
          </a:r>
          <a:endParaRPr lang="fr-FR" sz="3600" dirty="0"/>
        </a:p>
      </dgm:t>
    </dgm:pt>
    <dgm:pt modelId="{E4AA5D97-872E-4A17-8B9E-9D38A1E0D019}" type="parTrans" cxnId="{358AC1B2-2900-4728-B125-1D072CB48077}">
      <dgm:prSet/>
      <dgm:spPr/>
      <dgm:t>
        <a:bodyPr/>
        <a:lstStyle/>
        <a:p>
          <a:endParaRPr lang="fr-FR"/>
        </a:p>
      </dgm:t>
    </dgm:pt>
    <dgm:pt modelId="{8FEA3F16-A636-436A-B226-757AEDC3084B}" type="sibTrans" cxnId="{358AC1B2-2900-4728-B125-1D072CB48077}">
      <dgm:prSet/>
      <dgm:spPr/>
      <dgm:t>
        <a:bodyPr/>
        <a:lstStyle/>
        <a:p>
          <a:endParaRPr lang="fr-FR"/>
        </a:p>
      </dgm:t>
    </dgm:pt>
    <dgm:pt modelId="{E0DB5B06-2F5E-443C-B165-9A469B9C0F27}">
      <dgm:prSet custT="1"/>
      <dgm:spPr>
        <a:solidFill>
          <a:srgbClr val="FFFFFF">
            <a:alpha val="69804"/>
          </a:srgbClr>
        </a:solidFill>
      </dgm:spPr>
      <dgm:t>
        <a:bodyPr/>
        <a:lstStyle/>
        <a:p>
          <a:pPr rtl="1"/>
          <a:r>
            <a:rPr lang="ar-DZ" sz="3600" b="1" i="0" baseline="0" dirty="0">
              <a:solidFill>
                <a:srgbClr val="FF0000"/>
              </a:solidFill>
            </a:rPr>
            <a:t>تعدد المستفيدين</a:t>
          </a:r>
          <a:r>
            <a:rPr lang="ar-DZ" sz="3600" b="1" i="0" baseline="0" dirty="0"/>
            <a:t>: من محتاجين، والمرضى، والمتبرعين، والمجتمع ككل.</a:t>
          </a:r>
          <a:endParaRPr lang="fr-FR" sz="3600" dirty="0"/>
        </a:p>
      </dgm:t>
    </dgm:pt>
    <dgm:pt modelId="{C2B8F68B-6C99-42F0-9321-306C8958C312}" type="parTrans" cxnId="{2FBCBA3C-DCEB-4902-8AA1-4C6EDA652B4C}">
      <dgm:prSet/>
      <dgm:spPr/>
      <dgm:t>
        <a:bodyPr/>
        <a:lstStyle/>
        <a:p>
          <a:endParaRPr lang="fr-FR"/>
        </a:p>
      </dgm:t>
    </dgm:pt>
    <dgm:pt modelId="{0FE16EC2-7155-4CEF-9444-092B899396B5}" type="sibTrans" cxnId="{2FBCBA3C-DCEB-4902-8AA1-4C6EDA652B4C}">
      <dgm:prSet/>
      <dgm:spPr/>
      <dgm:t>
        <a:bodyPr/>
        <a:lstStyle/>
        <a:p>
          <a:endParaRPr lang="fr-FR"/>
        </a:p>
      </dgm:t>
    </dgm:pt>
    <dgm:pt modelId="{ABBFF3B9-C6EE-4DF8-BDBC-C79F71CF5319}" type="pres">
      <dgm:prSet presAssocID="{42A91469-6030-4229-A76B-42CD476C041D}" presName="linear" presStyleCnt="0">
        <dgm:presLayoutVars>
          <dgm:animLvl val="lvl"/>
          <dgm:resizeHandles val="exact"/>
        </dgm:presLayoutVars>
      </dgm:prSet>
      <dgm:spPr/>
    </dgm:pt>
    <dgm:pt modelId="{F10D4353-CBD9-4935-B54F-C4859DC627ED}" type="pres">
      <dgm:prSet presAssocID="{1A8C0E05-149F-42A9-BB23-BBAB2DE97B58}" presName="parentText" presStyleLbl="node1" presStyleIdx="0" presStyleCnt="4">
        <dgm:presLayoutVars>
          <dgm:chMax val="0"/>
          <dgm:bulletEnabled val="1"/>
        </dgm:presLayoutVars>
      </dgm:prSet>
      <dgm:spPr/>
    </dgm:pt>
    <dgm:pt modelId="{3AFA0E0D-CF5A-4E64-A550-EAEF5C852F9C}" type="pres">
      <dgm:prSet presAssocID="{10231C9D-80DB-42DA-9D09-BF71B9A1A8DA}" presName="spacer" presStyleCnt="0"/>
      <dgm:spPr/>
    </dgm:pt>
    <dgm:pt modelId="{FFECD23E-1A49-4D22-9EEA-1E5D77BCDB4C}" type="pres">
      <dgm:prSet presAssocID="{4C7DFD7E-8024-4784-8EC5-D6E0758186AF}" presName="parentText" presStyleLbl="node1" presStyleIdx="1" presStyleCnt="4">
        <dgm:presLayoutVars>
          <dgm:chMax val="0"/>
          <dgm:bulletEnabled val="1"/>
        </dgm:presLayoutVars>
      </dgm:prSet>
      <dgm:spPr/>
    </dgm:pt>
    <dgm:pt modelId="{D1A77A30-8978-4F6B-A685-C64D1AB7E2D9}" type="pres">
      <dgm:prSet presAssocID="{AD679465-0CE8-47F1-839B-E890B78B9382}" presName="spacer" presStyleCnt="0"/>
      <dgm:spPr/>
    </dgm:pt>
    <dgm:pt modelId="{E1DED85E-10AE-48C0-8D4D-43291E87FAD8}" type="pres">
      <dgm:prSet presAssocID="{9CF23554-3764-4315-BBF7-D1D2F8F6713C}" presName="parentText" presStyleLbl="node1" presStyleIdx="2" presStyleCnt="4">
        <dgm:presLayoutVars>
          <dgm:chMax val="0"/>
          <dgm:bulletEnabled val="1"/>
        </dgm:presLayoutVars>
      </dgm:prSet>
      <dgm:spPr/>
    </dgm:pt>
    <dgm:pt modelId="{54793B5F-FB3D-4E42-A5E7-F281207E3909}" type="pres">
      <dgm:prSet presAssocID="{8FEA3F16-A636-436A-B226-757AEDC3084B}" presName="spacer" presStyleCnt="0"/>
      <dgm:spPr/>
    </dgm:pt>
    <dgm:pt modelId="{351F613D-DA7F-496F-9961-C811A2525D35}" type="pres">
      <dgm:prSet presAssocID="{E0DB5B06-2F5E-443C-B165-9A469B9C0F27}" presName="parentText" presStyleLbl="node1" presStyleIdx="3" presStyleCnt="4">
        <dgm:presLayoutVars>
          <dgm:chMax val="0"/>
          <dgm:bulletEnabled val="1"/>
        </dgm:presLayoutVars>
      </dgm:prSet>
      <dgm:spPr/>
    </dgm:pt>
  </dgm:ptLst>
  <dgm:cxnLst>
    <dgm:cxn modelId="{2B1D390D-1E24-45BE-A342-7858BE0A559B}" type="presOf" srcId="{1A8C0E05-149F-42A9-BB23-BBAB2DE97B58}" destId="{F10D4353-CBD9-4935-B54F-C4859DC627ED}" srcOrd="0" destOrd="0" presId="urn:microsoft.com/office/officeart/2005/8/layout/vList2"/>
    <dgm:cxn modelId="{2FBCBA3C-DCEB-4902-8AA1-4C6EDA652B4C}" srcId="{42A91469-6030-4229-A76B-42CD476C041D}" destId="{E0DB5B06-2F5E-443C-B165-9A469B9C0F27}" srcOrd="3" destOrd="0" parTransId="{C2B8F68B-6C99-42F0-9321-306C8958C312}" sibTransId="{0FE16EC2-7155-4CEF-9444-092B899396B5}"/>
    <dgm:cxn modelId="{A3B1715D-3889-4B06-917E-D1869B4CCD88}" type="presOf" srcId="{9CF23554-3764-4315-BBF7-D1D2F8F6713C}" destId="{E1DED85E-10AE-48C0-8D4D-43291E87FAD8}" srcOrd="0" destOrd="0" presId="urn:microsoft.com/office/officeart/2005/8/layout/vList2"/>
    <dgm:cxn modelId="{7E84BC5D-FA4E-44C5-B9D7-03B436805177}" srcId="{42A91469-6030-4229-A76B-42CD476C041D}" destId="{1A8C0E05-149F-42A9-BB23-BBAB2DE97B58}" srcOrd="0" destOrd="0" parTransId="{4CC9ACD9-E6E0-49E6-9A00-B49350CD34BC}" sibTransId="{10231C9D-80DB-42DA-9D09-BF71B9A1A8DA}"/>
    <dgm:cxn modelId="{D5FB4655-EF30-4794-82CF-D987A9E5FC82}" srcId="{42A91469-6030-4229-A76B-42CD476C041D}" destId="{4C7DFD7E-8024-4784-8EC5-D6E0758186AF}" srcOrd="1" destOrd="0" parTransId="{1C0F5F60-BBE8-4B4C-82E8-08024CC19EC2}" sibTransId="{AD679465-0CE8-47F1-839B-E890B78B9382}"/>
    <dgm:cxn modelId="{5BF69758-2F8C-4680-BF41-E316A61F051D}" type="presOf" srcId="{42A91469-6030-4229-A76B-42CD476C041D}" destId="{ABBFF3B9-C6EE-4DF8-BDBC-C79F71CF5319}" srcOrd="0" destOrd="0" presId="urn:microsoft.com/office/officeart/2005/8/layout/vList2"/>
    <dgm:cxn modelId="{358AC1B2-2900-4728-B125-1D072CB48077}" srcId="{42A91469-6030-4229-A76B-42CD476C041D}" destId="{9CF23554-3764-4315-BBF7-D1D2F8F6713C}" srcOrd="2" destOrd="0" parTransId="{E4AA5D97-872E-4A17-8B9E-9D38A1E0D019}" sibTransId="{8FEA3F16-A636-436A-B226-757AEDC3084B}"/>
    <dgm:cxn modelId="{0A7439C2-D8BD-48C4-8A52-FE251069B3D6}" type="presOf" srcId="{4C7DFD7E-8024-4784-8EC5-D6E0758186AF}" destId="{FFECD23E-1A49-4D22-9EEA-1E5D77BCDB4C}" srcOrd="0" destOrd="0" presId="urn:microsoft.com/office/officeart/2005/8/layout/vList2"/>
    <dgm:cxn modelId="{B922A3EA-EF2A-4DC4-9408-8AE2A38BEFCD}" type="presOf" srcId="{E0DB5B06-2F5E-443C-B165-9A469B9C0F27}" destId="{351F613D-DA7F-496F-9961-C811A2525D35}" srcOrd="0" destOrd="0" presId="urn:microsoft.com/office/officeart/2005/8/layout/vList2"/>
    <dgm:cxn modelId="{D1AE7ADC-842F-404F-8865-1620235E23B0}" type="presParOf" srcId="{ABBFF3B9-C6EE-4DF8-BDBC-C79F71CF5319}" destId="{F10D4353-CBD9-4935-B54F-C4859DC627ED}" srcOrd="0" destOrd="0" presId="urn:microsoft.com/office/officeart/2005/8/layout/vList2"/>
    <dgm:cxn modelId="{CD34E13F-AEBD-4E6C-B52E-5EB256A760E1}" type="presParOf" srcId="{ABBFF3B9-C6EE-4DF8-BDBC-C79F71CF5319}" destId="{3AFA0E0D-CF5A-4E64-A550-EAEF5C852F9C}" srcOrd="1" destOrd="0" presId="urn:microsoft.com/office/officeart/2005/8/layout/vList2"/>
    <dgm:cxn modelId="{9DC5520D-D464-4CE0-A474-75301D6732E8}" type="presParOf" srcId="{ABBFF3B9-C6EE-4DF8-BDBC-C79F71CF5319}" destId="{FFECD23E-1A49-4D22-9EEA-1E5D77BCDB4C}" srcOrd="2" destOrd="0" presId="urn:microsoft.com/office/officeart/2005/8/layout/vList2"/>
    <dgm:cxn modelId="{6EDB4849-24FF-465C-B9E8-9384746FB734}" type="presParOf" srcId="{ABBFF3B9-C6EE-4DF8-BDBC-C79F71CF5319}" destId="{D1A77A30-8978-4F6B-A685-C64D1AB7E2D9}" srcOrd="3" destOrd="0" presId="urn:microsoft.com/office/officeart/2005/8/layout/vList2"/>
    <dgm:cxn modelId="{D774A04E-2053-4797-A02E-6C8EFD1DC845}" type="presParOf" srcId="{ABBFF3B9-C6EE-4DF8-BDBC-C79F71CF5319}" destId="{E1DED85E-10AE-48C0-8D4D-43291E87FAD8}" srcOrd="4" destOrd="0" presId="urn:microsoft.com/office/officeart/2005/8/layout/vList2"/>
    <dgm:cxn modelId="{3A09DDD9-B897-4BB1-826D-E209AE252E35}" type="presParOf" srcId="{ABBFF3B9-C6EE-4DF8-BDBC-C79F71CF5319}" destId="{54793B5F-FB3D-4E42-A5E7-F281207E3909}" srcOrd="5" destOrd="0" presId="urn:microsoft.com/office/officeart/2005/8/layout/vList2"/>
    <dgm:cxn modelId="{7EA85464-27D7-4F38-86A0-263ED2F45B62}" type="presParOf" srcId="{ABBFF3B9-C6EE-4DF8-BDBC-C79F71CF5319}" destId="{351F613D-DA7F-496F-9961-C811A2525D3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28524-CE68-4525-A12C-097FC3C1276B}">
      <dsp:nvSpPr>
        <dsp:cNvPr id="0" name=""/>
        <dsp:cNvSpPr/>
      </dsp:nvSpPr>
      <dsp:spPr>
        <a:xfrm>
          <a:off x="0" y="0"/>
          <a:ext cx="7232560" cy="1123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DZ" sz="3200" b="1" kern="1200"/>
            <a:t>مقدمة</a:t>
          </a:r>
          <a:endParaRPr lang="fr-FR" sz="3200" kern="1200"/>
        </a:p>
      </dsp:txBody>
      <dsp:txXfrm>
        <a:off x="54830" y="54830"/>
        <a:ext cx="7122900" cy="1013540"/>
      </dsp:txXfrm>
    </dsp:sp>
    <dsp:sp modelId="{0B0CA054-5920-4519-99D0-E1E70649985B}">
      <dsp:nvSpPr>
        <dsp:cNvPr id="0" name=""/>
        <dsp:cNvSpPr/>
      </dsp:nvSpPr>
      <dsp:spPr>
        <a:xfrm>
          <a:off x="0" y="1338146"/>
          <a:ext cx="7232560" cy="1123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DZ" sz="3200" b="1" kern="1200"/>
            <a:t>تعريف مؤسسة الهلال الأحمر الجزائري</a:t>
          </a:r>
          <a:endParaRPr lang="fr-FR" sz="3200" kern="1200" dirty="0"/>
        </a:p>
      </dsp:txBody>
      <dsp:txXfrm>
        <a:off x="54830" y="1392976"/>
        <a:ext cx="7122900" cy="1013540"/>
      </dsp:txXfrm>
    </dsp:sp>
    <dsp:sp modelId="{6DF192F6-EF54-4837-B135-7B13D3CFA63E}">
      <dsp:nvSpPr>
        <dsp:cNvPr id="0" name=""/>
        <dsp:cNvSpPr/>
      </dsp:nvSpPr>
      <dsp:spPr>
        <a:xfrm>
          <a:off x="0" y="2634146"/>
          <a:ext cx="7232560" cy="1123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DZ" sz="3200" b="1" kern="1200"/>
            <a:t>الاستراتيجية التسويقية (المنتج)</a:t>
          </a:r>
          <a:endParaRPr lang="fr-FR" sz="3200" kern="1200" dirty="0"/>
        </a:p>
      </dsp:txBody>
      <dsp:txXfrm>
        <a:off x="54830" y="2688976"/>
        <a:ext cx="7122900" cy="1013540"/>
      </dsp:txXfrm>
    </dsp:sp>
    <dsp:sp modelId="{2848B14E-24E0-431E-9CFA-2644963F7979}">
      <dsp:nvSpPr>
        <dsp:cNvPr id="0" name=""/>
        <dsp:cNvSpPr/>
      </dsp:nvSpPr>
      <dsp:spPr>
        <a:xfrm>
          <a:off x="0" y="3930146"/>
          <a:ext cx="7232560" cy="1123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DZ" sz="3200" b="1" kern="1200"/>
            <a:t>الاستراتيجية التسويقية (التوزيع)</a:t>
          </a:r>
          <a:endParaRPr lang="fr-FR" sz="3200" kern="1200" dirty="0"/>
        </a:p>
      </dsp:txBody>
      <dsp:txXfrm>
        <a:off x="54830" y="3984976"/>
        <a:ext cx="7122900" cy="1013540"/>
      </dsp:txXfrm>
    </dsp:sp>
    <dsp:sp modelId="{D19C8854-EA12-4CFE-B548-906D0F324D6D}">
      <dsp:nvSpPr>
        <dsp:cNvPr id="0" name=""/>
        <dsp:cNvSpPr/>
      </dsp:nvSpPr>
      <dsp:spPr>
        <a:xfrm>
          <a:off x="0" y="5226146"/>
          <a:ext cx="7232560" cy="1123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DZ" sz="3200" b="1" kern="1200" dirty="0"/>
            <a:t>خاتمة</a:t>
          </a:r>
          <a:endParaRPr lang="fr-FR" sz="3200" kern="1200" dirty="0"/>
        </a:p>
      </dsp:txBody>
      <dsp:txXfrm>
        <a:off x="54830" y="5280976"/>
        <a:ext cx="7122900" cy="1013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D4353-CBD9-4935-B54F-C4859DC627ED}">
      <dsp:nvSpPr>
        <dsp:cNvPr id="0" name=""/>
        <dsp:cNvSpPr/>
      </dsp:nvSpPr>
      <dsp:spPr>
        <a:xfrm>
          <a:off x="0" y="750"/>
          <a:ext cx="10740973" cy="1142121"/>
        </a:xfrm>
        <a:prstGeom prst="roundRect">
          <a:avLst/>
        </a:prstGeom>
        <a:solidFill>
          <a:srgbClr val="FFFFFF">
            <a:alpha val="69804"/>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DZ" sz="3600" b="1" i="0" kern="1200" baseline="0" dirty="0">
              <a:solidFill>
                <a:srgbClr val="FF0000"/>
              </a:solidFill>
            </a:rPr>
            <a:t>غير ملموس</a:t>
          </a:r>
          <a:r>
            <a:rPr lang="ar-DZ" sz="3600" b="1" i="0" kern="1200" baseline="0" dirty="0"/>
            <a:t>: الخدمة الإنسانية لا يمكن لمسها بل تُقاس بأثرها الإنساني.</a:t>
          </a:r>
          <a:endParaRPr lang="fr-FR" sz="3600" kern="1200" dirty="0"/>
        </a:p>
      </dsp:txBody>
      <dsp:txXfrm>
        <a:off x="55754" y="56504"/>
        <a:ext cx="10629465" cy="1030613"/>
      </dsp:txXfrm>
    </dsp:sp>
    <dsp:sp modelId="{FFECD23E-1A49-4D22-9EEA-1E5D77BCDB4C}">
      <dsp:nvSpPr>
        <dsp:cNvPr id="0" name=""/>
        <dsp:cNvSpPr/>
      </dsp:nvSpPr>
      <dsp:spPr>
        <a:xfrm>
          <a:off x="0" y="1154585"/>
          <a:ext cx="10740973" cy="1142121"/>
        </a:xfrm>
        <a:prstGeom prst="roundRect">
          <a:avLst/>
        </a:prstGeom>
        <a:solidFill>
          <a:srgbClr val="FFFFFF">
            <a:alpha val="69804"/>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DZ" sz="3600" b="1" i="0" kern="1200" baseline="0" dirty="0">
              <a:solidFill>
                <a:srgbClr val="FF0000"/>
              </a:solidFill>
            </a:rPr>
            <a:t>قيمة معنوية وأخلاقية</a:t>
          </a:r>
          <a:r>
            <a:rPr lang="ar-DZ" sz="3600" b="1" i="0" kern="1200" baseline="0" dirty="0"/>
            <a:t>: المنتج يحمل رسالة إنسانية أكثر من قيمة مادية.</a:t>
          </a:r>
          <a:endParaRPr lang="fr-FR" sz="3600" kern="1200" dirty="0"/>
        </a:p>
      </dsp:txBody>
      <dsp:txXfrm>
        <a:off x="55754" y="1210339"/>
        <a:ext cx="10629465" cy="1030613"/>
      </dsp:txXfrm>
    </dsp:sp>
    <dsp:sp modelId="{E1DED85E-10AE-48C0-8D4D-43291E87FAD8}">
      <dsp:nvSpPr>
        <dsp:cNvPr id="0" name=""/>
        <dsp:cNvSpPr/>
      </dsp:nvSpPr>
      <dsp:spPr>
        <a:xfrm>
          <a:off x="0" y="2308421"/>
          <a:ext cx="10740973" cy="1142121"/>
        </a:xfrm>
        <a:prstGeom prst="roundRect">
          <a:avLst/>
        </a:prstGeom>
        <a:solidFill>
          <a:srgbClr val="FFFFFF">
            <a:alpha val="69804"/>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DZ" sz="3600" b="1" i="0" kern="1200" baseline="0" dirty="0">
              <a:solidFill>
                <a:srgbClr val="FF0000"/>
              </a:solidFill>
            </a:rPr>
            <a:t>صعوبة تقييم الجودة</a:t>
          </a:r>
          <a:r>
            <a:rPr lang="ar-DZ" sz="3600" b="1" i="0" kern="1200" baseline="0" dirty="0"/>
            <a:t>: لأن رضا المستفيد يعتمد على حاجته وسرعة المساعدة.</a:t>
          </a:r>
          <a:endParaRPr lang="fr-FR" sz="3600" kern="1200" dirty="0"/>
        </a:p>
      </dsp:txBody>
      <dsp:txXfrm>
        <a:off x="55754" y="2364175"/>
        <a:ext cx="10629465" cy="1030613"/>
      </dsp:txXfrm>
    </dsp:sp>
    <dsp:sp modelId="{351F613D-DA7F-496F-9961-C811A2525D35}">
      <dsp:nvSpPr>
        <dsp:cNvPr id="0" name=""/>
        <dsp:cNvSpPr/>
      </dsp:nvSpPr>
      <dsp:spPr>
        <a:xfrm>
          <a:off x="0" y="3462256"/>
          <a:ext cx="10740973" cy="1142121"/>
        </a:xfrm>
        <a:prstGeom prst="roundRect">
          <a:avLst/>
        </a:prstGeom>
        <a:solidFill>
          <a:srgbClr val="FFFFFF">
            <a:alpha val="69804"/>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DZ" sz="3600" b="1" i="0" kern="1200" baseline="0" dirty="0">
              <a:solidFill>
                <a:srgbClr val="FF0000"/>
              </a:solidFill>
            </a:rPr>
            <a:t>تعدد المستفيدين</a:t>
          </a:r>
          <a:r>
            <a:rPr lang="ar-DZ" sz="3600" b="1" i="0" kern="1200" baseline="0" dirty="0"/>
            <a:t>: من محتاجين، والمرضى، والمتبرعين، والمجتمع ككل.</a:t>
          </a:r>
          <a:endParaRPr lang="fr-FR" sz="3600" kern="1200" dirty="0"/>
        </a:p>
      </dsp:txBody>
      <dsp:txXfrm>
        <a:off x="55754" y="3518010"/>
        <a:ext cx="10629465" cy="10306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F912CD5-2ABB-4199-B23A-B8EFBD7952CC}"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107289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912CD5-2ABB-4199-B23A-B8EFBD7952CC}"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279892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912CD5-2ABB-4199-B23A-B8EFBD7952CC}"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21899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912CD5-2ABB-4199-B23A-B8EFBD7952CC}"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42842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F912CD5-2ABB-4199-B23A-B8EFBD7952CC}"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33782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F912CD5-2ABB-4199-B23A-B8EFBD7952CC}" type="datetimeFigureOut">
              <a:rPr lang="fr-FR" smtClean="0"/>
              <a:t>21/10/2025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05812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F912CD5-2ABB-4199-B23A-B8EFBD7952CC}" type="datetimeFigureOut">
              <a:rPr lang="fr-FR" smtClean="0"/>
              <a:t>21/10/2025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187818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F912CD5-2ABB-4199-B23A-B8EFBD7952CC}" type="datetimeFigureOut">
              <a:rPr lang="fr-FR" smtClean="0"/>
              <a:t>21/10/2025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408943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912CD5-2ABB-4199-B23A-B8EFBD7952CC}" type="datetimeFigureOut">
              <a:rPr lang="fr-FR" smtClean="0"/>
              <a:t>21/10/2025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13506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912CD5-2ABB-4199-B23A-B8EFBD7952CC}" type="datetimeFigureOut">
              <a:rPr lang="fr-FR" smtClean="0"/>
              <a:t>21/10/2025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4463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912CD5-2ABB-4199-B23A-B8EFBD7952CC}" type="datetimeFigureOut">
              <a:rPr lang="fr-FR" smtClean="0"/>
              <a:t>21/10/2025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186949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12CD5-2ABB-4199-B23A-B8EFBD7952CC}" type="datetimeFigureOut">
              <a:rPr lang="fr-FR" smtClean="0"/>
              <a:t>21/10/2025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0C044-D04D-45ED-B9E9-59ECE35D5534}" type="slidenum">
              <a:rPr lang="fr-FR" smtClean="0"/>
              <a:t>‹N°›</a:t>
            </a:fld>
            <a:endParaRPr lang="fr-FR"/>
          </a:p>
        </p:txBody>
      </p:sp>
    </p:spTree>
    <p:extLst>
      <p:ext uri="{BB962C8B-B14F-4D97-AF65-F5344CB8AC3E}">
        <p14:creationId xmlns:p14="http://schemas.microsoft.com/office/powerpoint/2010/main" val="10420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duotone>
              <a:schemeClr val="accent2">
                <a:shade val="45000"/>
                <a:satMod val="135000"/>
              </a:schemeClr>
              <a:prstClr val="white"/>
            </a:duotone>
          </a:blip>
          <a:stretch>
            <a:fillRect/>
          </a:stretch>
        </p:blipFill>
        <p:spPr>
          <a:xfrm>
            <a:off x="0" y="656657"/>
            <a:ext cx="11627796" cy="5803157"/>
          </a:xfrm>
          <a:prstGeom prst="rect">
            <a:avLst/>
          </a:prstGeom>
        </p:spPr>
      </p:pic>
    </p:spTree>
    <p:extLst>
      <p:ext uri="{BB962C8B-B14F-4D97-AF65-F5344CB8AC3E}">
        <p14:creationId xmlns:p14="http://schemas.microsoft.com/office/powerpoint/2010/main" val="284226682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E325-6EE7-FEBA-4449-1A4C2CD916C0}"/>
            </a:ext>
          </a:extLst>
        </p:cNvPr>
        <p:cNvGrpSpPr/>
        <p:nvPr/>
      </p:nvGrpSpPr>
      <p:grpSpPr>
        <a:xfrm>
          <a:off x="0" y="0"/>
          <a:ext cx="0" cy="0"/>
          <a:chOff x="0" y="0"/>
          <a:chExt cx="0" cy="0"/>
        </a:xfrm>
      </p:grpSpPr>
      <p:grpSp>
        <p:nvGrpSpPr>
          <p:cNvPr id="10" name="Groupe 9">
            <a:extLst>
              <a:ext uri="{FF2B5EF4-FFF2-40B4-BE49-F238E27FC236}">
                <a16:creationId xmlns:a16="http://schemas.microsoft.com/office/drawing/2014/main" id="{BD057767-8B03-A15A-B49A-05BB473F6465}"/>
              </a:ext>
            </a:extLst>
          </p:cNvPr>
          <p:cNvGrpSpPr/>
          <p:nvPr/>
        </p:nvGrpSpPr>
        <p:grpSpPr>
          <a:xfrm>
            <a:off x="1524549" y="44976"/>
            <a:ext cx="9597480" cy="896562"/>
            <a:chOff x="3308420" y="219544"/>
            <a:chExt cx="5068866" cy="896562"/>
          </a:xfrm>
        </p:grpSpPr>
        <p:sp>
          <p:nvSpPr>
            <p:cNvPr id="11" name="Google Shape;521;p27">
              <a:extLst>
                <a:ext uri="{FF2B5EF4-FFF2-40B4-BE49-F238E27FC236}">
                  <a16:creationId xmlns:a16="http://schemas.microsoft.com/office/drawing/2014/main" id="{B769D909-6CBA-7E1D-C544-7AD392935CE0}"/>
                </a:ext>
              </a:extLst>
            </p:cNvPr>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a:extLst>
                <a:ext uri="{FF2B5EF4-FFF2-40B4-BE49-F238E27FC236}">
                  <a16:creationId xmlns:a16="http://schemas.microsoft.com/office/drawing/2014/main" id="{9B0E7E0A-890C-3530-BCCD-5372225BE338}"/>
                </a:ext>
              </a:extLst>
            </p:cNvPr>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الاستراتيجية التسويقية (المنتج)</a:t>
              </a:r>
              <a:endParaRPr lang="fr-FR" b="1" dirty="0">
                <a:solidFill>
                  <a:schemeClr val="bg1"/>
                </a:solidFill>
              </a:endParaRPr>
            </a:p>
          </p:txBody>
        </p:sp>
      </p:grpSp>
      <p:sp>
        <p:nvSpPr>
          <p:cNvPr id="2" name="Rectangle 1">
            <a:extLst>
              <a:ext uri="{FF2B5EF4-FFF2-40B4-BE49-F238E27FC236}">
                <a16:creationId xmlns:a16="http://schemas.microsoft.com/office/drawing/2014/main" id="{E82C998D-2D44-F4E4-65C7-F274A8CC2718}"/>
              </a:ext>
            </a:extLst>
          </p:cNvPr>
          <p:cNvSpPr/>
          <p:nvPr/>
        </p:nvSpPr>
        <p:spPr>
          <a:xfrm>
            <a:off x="6154858" y="1238927"/>
            <a:ext cx="5623366" cy="584775"/>
          </a:xfrm>
          <a:prstGeom prst="rect">
            <a:avLst/>
          </a:prstGeom>
        </p:spPr>
        <p:txBody>
          <a:bodyPr wrap="square">
            <a:spAutoFit/>
          </a:bodyPr>
          <a:lstStyle/>
          <a:p>
            <a:pPr lvl="0" algn="r" rtl="1" eaLnBrk="0" fontAlgn="base" hangingPunct="0">
              <a:spcBef>
                <a:spcPct val="0"/>
              </a:spcBef>
              <a:spcAft>
                <a:spcPct val="0"/>
              </a:spcAft>
              <a:buFontTx/>
              <a:buChar char="•"/>
            </a:pPr>
            <a:r>
              <a:rPr lang="ar-SA" sz="3200" dirty="0">
                <a:latin typeface="Arial" panose="020B0604020202020204" pitchFamily="34" charset="0"/>
              </a:rPr>
              <a:t>دورات التكوين.</a:t>
            </a:r>
          </a:p>
        </p:txBody>
      </p:sp>
      <p:pic>
        <p:nvPicPr>
          <p:cNvPr id="4" name="Image 3">
            <a:extLst>
              <a:ext uri="{FF2B5EF4-FFF2-40B4-BE49-F238E27FC236}">
                <a16:creationId xmlns:a16="http://schemas.microsoft.com/office/drawing/2014/main" id="{B212AF72-470F-1D96-9D1F-37173A23C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251" y="1799685"/>
            <a:ext cx="9463497" cy="47402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70439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16" presetClass="entr" presetSubtype="37"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060A4-6D48-F260-87E8-F9FA5ECD1D0E}"/>
            </a:ext>
          </a:extLst>
        </p:cNvPr>
        <p:cNvGrpSpPr/>
        <p:nvPr/>
      </p:nvGrpSpPr>
      <p:grpSpPr>
        <a:xfrm>
          <a:off x="0" y="0"/>
          <a:ext cx="0" cy="0"/>
          <a:chOff x="0" y="0"/>
          <a:chExt cx="0" cy="0"/>
        </a:xfrm>
      </p:grpSpPr>
      <p:grpSp>
        <p:nvGrpSpPr>
          <p:cNvPr id="10" name="Groupe 9">
            <a:extLst>
              <a:ext uri="{FF2B5EF4-FFF2-40B4-BE49-F238E27FC236}">
                <a16:creationId xmlns:a16="http://schemas.microsoft.com/office/drawing/2014/main" id="{B746AA13-5611-9E9E-3019-1A8EE5CC73F8}"/>
              </a:ext>
            </a:extLst>
          </p:cNvPr>
          <p:cNvGrpSpPr/>
          <p:nvPr/>
        </p:nvGrpSpPr>
        <p:grpSpPr>
          <a:xfrm>
            <a:off x="1524549" y="44976"/>
            <a:ext cx="9597480" cy="896562"/>
            <a:chOff x="3308420" y="219544"/>
            <a:chExt cx="5068866" cy="896562"/>
          </a:xfrm>
        </p:grpSpPr>
        <p:sp>
          <p:nvSpPr>
            <p:cNvPr id="11" name="Google Shape;521;p27">
              <a:extLst>
                <a:ext uri="{FF2B5EF4-FFF2-40B4-BE49-F238E27FC236}">
                  <a16:creationId xmlns:a16="http://schemas.microsoft.com/office/drawing/2014/main" id="{FD1DAA36-E68D-89F5-B5DC-18FACE394C9B}"/>
                </a:ext>
              </a:extLst>
            </p:cNvPr>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a:extLst>
                <a:ext uri="{FF2B5EF4-FFF2-40B4-BE49-F238E27FC236}">
                  <a16:creationId xmlns:a16="http://schemas.microsoft.com/office/drawing/2014/main" id="{F583B33E-7FBE-92DB-54E9-4A8B4D4959A6}"/>
                </a:ext>
              </a:extLst>
            </p:cNvPr>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الاستراتيجية التسويقية (المنتج)</a:t>
              </a:r>
              <a:endParaRPr lang="fr-FR" b="1" dirty="0">
                <a:solidFill>
                  <a:schemeClr val="bg1"/>
                </a:solidFill>
              </a:endParaRPr>
            </a:p>
          </p:txBody>
        </p:sp>
      </p:grpSp>
      <p:sp>
        <p:nvSpPr>
          <p:cNvPr id="3" name="Rectangle 2">
            <a:extLst>
              <a:ext uri="{FF2B5EF4-FFF2-40B4-BE49-F238E27FC236}">
                <a16:creationId xmlns:a16="http://schemas.microsoft.com/office/drawing/2014/main" id="{97BEB4B7-27FA-364E-90F9-F6C9920F5CD6}"/>
              </a:ext>
            </a:extLst>
          </p:cNvPr>
          <p:cNvSpPr/>
          <p:nvPr/>
        </p:nvSpPr>
        <p:spPr>
          <a:xfrm>
            <a:off x="8038138" y="1170931"/>
            <a:ext cx="3908442" cy="646331"/>
          </a:xfrm>
          <a:prstGeom prst="rect">
            <a:avLst/>
          </a:prstGeom>
        </p:spPr>
        <p:txBody>
          <a:bodyPr wrap="none">
            <a:spAutoFit/>
          </a:bodyPr>
          <a:lstStyle/>
          <a:p>
            <a:pPr lvl="0" algn="r" rtl="1" eaLnBrk="0" fontAlgn="base" hangingPunct="0">
              <a:spcBef>
                <a:spcPct val="0"/>
              </a:spcBef>
              <a:spcAft>
                <a:spcPct val="0"/>
              </a:spcAft>
              <a:buFontTx/>
              <a:buChar char="•"/>
            </a:pPr>
            <a:r>
              <a:rPr lang="ar-SA" sz="3600" dirty="0">
                <a:latin typeface="Arial" panose="020B0604020202020204" pitchFamily="34" charset="0"/>
              </a:rPr>
              <a:t>حملات التوعية الصحية.</a:t>
            </a:r>
          </a:p>
        </p:txBody>
      </p:sp>
      <p:pic>
        <p:nvPicPr>
          <p:cNvPr id="6" name="Image 5">
            <a:extLst>
              <a:ext uri="{FF2B5EF4-FFF2-40B4-BE49-F238E27FC236}">
                <a16:creationId xmlns:a16="http://schemas.microsoft.com/office/drawing/2014/main" id="{87174758-4580-6E1B-0752-1B903757C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17262"/>
            <a:ext cx="9144000" cy="4902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55044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16" presetClass="entr" presetSubtype="37"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8273C-D453-452F-36CC-D0BC8BFB8DA0}"/>
            </a:ext>
          </a:extLst>
        </p:cNvPr>
        <p:cNvGrpSpPr/>
        <p:nvPr/>
      </p:nvGrpSpPr>
      <p:grpSpPr>
        <a:xfrm>
          <a:off x="0" y="0"/>
          <a:ext cx="0" cy="0"/>
          <a:chOff x="0" y="0"/>
          <a:chExt cx="0" cy="0"/>
        </a:xfrm>
      </p:grpSpPr>
      <p:grpSp>
        <p:nvGrpSpPr>
          <p:cNvPr id="10" name="Groupe 9">
            <a:extLst>
              <a:ext uri="{FF2B5EF4-FFF2-40B4-BE49-F238E27FC236}">
                <a16:creationId xmlns:a16="http://schemas.microsoft.com/office/drawing/2014/main" id="{9ABB4A38-464D-B5A7-AE8B-73FFE70D8625}"/>
              </a:ext>
            </a:extLst>
          </p:cNvPr>
          <p:cNvGrpSpPr/>
          <p:nvPr/>
        </p:nvGrpSpPr>
        <p:grpSpPr>
          <a:xfrm>
            <a:off x="1524549" y="44976"/>
            <a:ext cx="9597480" cy="896562"/>
            <a:chOff x="3308420" y="219544"/>
            <a:chExt cx="5068866" cy="896562"/>
          </a:xfrm>
        </p:grpSpPr>
        <p:sp>
          <p:nvSpPr>
            <p:cNvPr id="11" name="Google Shape;521;p27">
              <a:extLst>
                <a:ext uri="{FF2B5EF4-FFF2-40B4-BE49-F238E27FC236}">
                  <a16:creationId xmlns:a16="http://schemas.microsoft.com/office/drawing/2014/main" id="{83E23828-1511-7812-F0AE-57B2CB95CA58}"/>
                </a:ext>
              </a:extLst>
            </p:cNvPr>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a:extLst>
                <a:ext uri="{FF2B5EF4-FFF2-40B4-BE49-F238E27FC236}">
                  <a16:creationId xmlns:a16="http://schemas.microsoft.com/office/drawing/2014/main" id="{AAEE5958-9E8C-B2F0-26D6-E9B7E2D73B85}"/>
                </a:ext>
              </a:extLst>
            </p:cNvPr>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الاستراتيجية التسويقية (المنتج)</a:t>
              </a:r>
              <a:endParaRPr lang="fr-FR" b="1" dirty="0">
                <a:solidFill>
                  <a:schemeClr val="bg1"/>
                </a:solidFill>
              </a:endParaRPr>
            </a:p>
          </p:txBody>
        </p:sp>
      </p:grpSp>
      <p:sp>
        <p:nvSpPr>
          <p:cNvPr id="2" name="Rectangle 1">
            <a:extLst>
              <a:ext uri="{FF2B5EF4-FFF2-40B4-BE49-F238E27FC236}">
                <a16:creationId xmlns:a16="http://schemas.microsoft.com/office/drawing/2014/main" id="{CD1125D5-7D37-4EA3-409F-C16114E63D98}"/>
              </a:ext>
            </a:extLst>
          </p:cNvPr>
          <p:cNvSpPr/>
          <p:nvPr/>
        </p:nvSpPr>
        <p:spPr>
          <a:xfrm>
            <a:off x="3342291" y="1280748"/>
            <a:ext cx="8370960" cy="584775"/>
          </a:xfrm>
          <a:prstGeom prst="rect">
            <a:avLst/>
          </a:prstGeom>
        </p:spPr>
        <p:txBody>
          <a:bodyPr wrap="square">
            <a:spAutoFit/>
          </a:bodyPr>
          <a:lstStyle/>
          <a:p>
            <a:pPr lvl="0" algn="r" rtl="1" eaLnBrk="0" fontAlgn="base" hangingPunct="0">
              <a:spcBef>
                <a:spcPct val="0"/>
              </a:spcBef>
              <a:spcAft>
                <a:spcPct val="0"/>
              </a:spcAft>
              <a:buFontTx/>
              <a:buChar char="•"/>
            </a:pPr>
            <a:r>
              <a:rPr lang="ar-SA" sz="3200" dirty="0">
                <a:latin typeface="Arial" panose="020B0604020202020204" pitchFamily="34" charset="0"/>
              </a:rPr>
              <a:t>برامج دعم الفئات الهشة (الأيتام، المعوزين، اللاجئين).</a:t>
            </a:r>
          </a:p>
        </p:txBody>
      </p:sp>
      <p:pic>
        <p:nvPicPr>
          <p:cNvPr id="5" name="Image 4">
            <a:extLst>
              <a:ext uri="{FF2B5EF4-FFF2-40B4-BE49-F238E27FC236}">
                <a16:creationId xmlns:a16="http://schemas.microsoft.com/office/drawing/2014/main" id="{0A6BE2C8-0F2E-2AD7-DCA8-AF951A837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289" y="2049517"/>
            <a:ext cx="5389962" cy="41999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 7">
            <a:extLst>
              <a:ext uri="{FF2B5EF4-FFF2-40B4-BE49-F238E27FC236}">
                <a16:creationId xmlns:a16="http://schemas.microsoft.com/office/drawing/2014/main" id="{5B190A1B-2134-4B44-304F-21676DF2A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49" y="2075935"/>
            <a:ext cx="4846547" cy="4147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9401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16" presetClass="entr" presetSubtype="37"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0" y="-104812"/>
            <a:ext cx="12192000" cy="6962811"/>
          </a:xfrm>
          <a:prstGeom prst="rect">
            <a:avLst/>
          </a:prstGeom>
        </p:spPr>
      </p:pic>
      <p:sp>
        <p:nvSpPr>
          <p:cNvPr id="3" name="Pensées 2"/>
          <p:cNvSpPr/>
          <p:nvPr/>
        </p:nvSpPr>
        <p:spPr>
          <a:xfrm>
            <a:off x="3588490" y="209514"/>
            <a:ext cx="5015019" cy="1264980"/>
          </a:xfrm>
          <a:prstGeom prst="cloudCallout">
            <a:avLst/>
          </a:prstGeom>
        </p:spPr>
        <p:style>
          <a:lnRef idx="2">
            <a:schemeClr val="dk1"/>
          </a:lnRef>
          <a:fillRef idx="1">
            <a:schemeClr val="lt1"/>
          </a:fillRef>
          <a:effectRef idx="0">
            <a:schemeClr val="dk1"/>
          </a:effectRef>
          <a:fontRef idx="minor">
            <a:schemeClr val="dk1"/>
          </a:fontRef>
        </p:style>
        <p:txBody>
          <a:bodyPr wrap="none">
            <a:spAutoFit/>
          </a:bodyPr>
          <a:lstStyle/>
          <a:p>
            <a:pPr algn="r" rtl="1"/>
            <a:r>
              <a:rPr lang="ar-DZ" sz="4800" dirty="0"/>
              <a:t>خصائص المنتج</a:t>
            </a:r>
            <a:endParaRPr lang="fr-FR" sz="4800" dirty="0"/>
          </a:p>
        </p:txBody>
      </p:sp>
      <p:graphicFrame>
        <p:nvGraphicFramePr>
          <p:cNvPr id="5" name="Diagramme 4"/>
          <p:cNvGraphicFramePr/>
          <p:nvPr>
            <p:extLst>
              <p:ext uri="{D42A27DB-BD31-4B8C-83A1-F6EECF244321}">
                <p14:modId xmlns:p14="http://schemas.microsoft.com/office/powerpoint/2010/main" val="1441530885"/>
              </p:ext>
            </p:extLst>
          </p:nvPr>
        </p:nvGraphicFramePr>
        <p:xfrm>
          <a:off x="542925" y="1824247"/>
          <a:ext cx="10740973" cy="460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532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graphicEl>
                                              <a:dgm id="{F10D4353-CBD9-4935-B54F-C4859DC627ED}"/>
                                            </p:graphicEl>
                                          </p:spTgt>
                                        </p:tgtEl>
                                        <p:attrNameLst>
                                          <p:attrName>style.visibility</p:attrName>
                                        </p:attrNameLst>
                                      </p:cBhvr>
                                      <p:to>
                                        <p:strVal val="visible"/>
                                      </p:to>
                                    </p:set>
                                    <p:anim calcmode="lin" valueType="num">
                                      <p:cBhvr additive="base">
                                        <p:cTn id="11" dur="500" fill="hold"/>
                                        <p:tgtEl>
                                          <p:spTgt spid="5">
                                            <p:graphicEl>
                                              <a:dgm id="{F10D4353-CBD9-4935-B54F-C4859DC627ED}"/>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F10D4353-CBD9-4935-B54F-C4859DC627ED}"/>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graphicEl>
                                              <a:dgm id="{FFECD23E-1A49-4D22-9EEA-1E5D77BCDB4C}"/>
                                            </p:graphicEl>
                                          </p:spTgt>
                                        </p:tgtEl>
                                        <p:attrNameLst>
                                          <p:attrName>style.visibility</p:attrName>
                                        </p:attrNameLst>
                                      </p:cBhvr>
                                      <p:to>
                                        <p:strVal val="visible"/>
                                      </p:to>
                                    </p:set>
                                    <p:anim calcmode="lin" valueType="num">
                                      <p:cBhvr additive="base">
                                        <p:cTn id="17" dur="500" fill="hold"/>
                                        <p:tgtEl>
                                          <p:spTgt spid="5">
                                            <p:graphicEl>
                                              <a:dgm id="{FFECD23E-1A49-4D22-9EEA-1E5D77BCDB4C}"/>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FFECD23E-1A49-4D22-9EEA-1E5D77BCDB4C}"/>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graphicEl>
                                              <a:dgm id="{E1DED85E-10AE-48C0-8D4D-43291E87FAD8}"/>
                                            </p:graphicEl>
                                          </p:spTgt>
                                        </p:tgtEl>
                                        <p:attrNameLst>
                                          <p:attrName>style.visibility</p:attrName>
                                        </p:attrNameLst>
                                      </p:cBhvr>
                                      <p:to>
                                        <p:strVal val="visible"/>
                                      </p:to>
                                    </p:set>
                                    <p:anim calcmode="lin" valueType="num">
                                      <p:cBhvr additive="base">
                                        <p:cTn id="23" dur="500" fill="hold"/>
                                        <p:tgtEl>
                                          <p:spTgt spid="5">
                                            <p:graphicEl>
                                              <a:dgm id="{E1DED85E-10AE-48C0-8D4D-43291E87FAD8}"/>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graphicEl>
                                              <a:dgm id="{E1DED85E-10AE-48C0-8D4D-43291E87FAD8}"/>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graphicEl>
                                              <a:dgm id="{351F613D-DA7F-496F-9961-C811A2525D35}"/>
                                            </p:graphicEl>
                                          </p:spTgt>
                                        </p:tgtEl>
                                        <p:attrNameLst>
                                          <p:attrName>style.visibility</p:attrName>
                                        </p:attrNameLst>
                                      </p:cBhvr>
                                      <p:to>
                                        <p:strVal val="visible"/>
                                      </p:to>
                                    </p:set>
                                    <p:anim calcmode="lin" valueType="num">
                                      <p:cBhvr additive="base">
                                        <p:cTn id="29" dur="500" fill="hold"/>
                                        <p:tgtEl>
                                          <p:spTgt spid="5">
                                            <p:graphicEl>
                                              <a:dgm id="{351F613D-DA7F-496F-9961-C811A2525D35}"/>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graphicEl>
                                              <a:dgm id="{351F613D-DA7F-496F-9961-C811A2525D3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364E1-7206-D8FA-C8CE-78CCFF53BEFD}"/>
            </a:ext>
          </a:extLst>
        </p:cNvPr>
        <p:cNvGrpSpPr/>
        <p:nvPr/>
      </p:nvGrpSpPr>
      <p:grpSpPr>
        <a:xfrm>
          <a:off x="0" y="0"/>
          <a:ext cx="0" cy="0"/>
          <a:chOff x="0" y="0"/>
          <a:chExt cx="0" cy="0"/>
        </a:xfrm>
      </p:grpSpPr>
      <p:sp>
        <p:nvSpPr>
          <p:cNvPr id="3" name="Pensées 2">
            <a:extLst>
              <a:ext uri="{FF2B5EF4-FFF2-40B4-BE49-F238E27FC236}">
                <a16:creationId xmlns:a16="http://schemas.microsoft.com/office/drawing/2014/main" id="{6A0B4295-F9BE-0985-468C-E9EAA1DF5029}"/>
              </a:ext>
            </a:extLst>
          </p:cNvPr>
          <p:cNvSpPr/>
          <p:nvPr/>
        </p:nvSpPr>
        <p:spPr>
          <a:xfrm>
            <a:off x="358255" y="338966"/>
            <a:ext cx="9928746" cy="1171277"/>
          </a:xfrm>
          <a:prstGeom prst="cloudCallout">
            <a:avLst/>
          </a:prstGeom>
          <a:solidFill>
            <a:srgbClr val="FFFFFF">
              <a:alpha val="80000"/>
            </a:srgbClr>
          </a:solidFill>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4400" b="1" dirty="0"/>
              <a:t>مكونات استراتيجية تطوير المنتج</a:t>
            </a:r>
            <a:endParaRPr lang="fr-FR" sz="4400" b="1" dirty="0"/>
          </a:p>
        </p:txBody>
      </p:sp>
      <p:sp>
        <p:nvSpPr>
          <p:cNvPr id="5" name="ZoneTexte 4">
            <a:extLst>
              <a:ext uri="{FF2B5EF4-FFF2-40B4-BE49-F238E27FC236}">
                <a16:creationId xmlns:a16="http://schemas.microsoft.com/office/drawing/2014/main" id="{F3599480-FC29-E326-C9EB-88DD484DD184}"/>
              </a:ext>
            </a:extLst>
          </p:cNvPr>
          <p:cNvSpPr txBox="1"/>
          <p:nvPr/>
        </p:nvSpPr>
        <p:spPr>
          <a:xfrm>
            <a:off x="822960" y="1609398"/>
            <a:ext cx="11078934" cy="1384995"/>
          </a:xfrm>
          <a:prstGeom prst="rect">
            <a:avLst/>
          </a:prstGeom>
          <a:noFill/>
        </p:spPr>
        <p:txBody>
          <a:bodyPr wrap="square">
            <a:spAutoFit/>
          </a:bodyPr>
          <a:lstStyle/>
          <a:p>
            <a:pPr algn="r" rtl="1">
              <a:buNone/>
            </a:pPr>
            <a:r>
              <a:rPr lang="ar-DZ" b="1" dirty="0"/>
              <a:t>1</a:t>
            </a:r>
            <a:r>
              <a:rPr lang="ar-DZ" sz="2800" b="1" dirty="0"/>
              <a:t>. </a:t>
            </a:r>
            <a:r>
              <a:rPr lang="ar-DZ" sz="2800" b="1" dirty="0">
                <a:solidFill>
                  <a:srgbClr val="FF0000"/>
                </a:solidFill>
              </a:rPr>
              <a:t>المنتج الأساسي:</a:t>
            </a:r>
          </a:p>
          <a:p>
            <a:pPr algn="r" rtl="1">
              <a:buNone/>
            </a:pPr>
            <a:r>
              <a:rPr lang="ar-DZ" sz="2800" dirty="0"/>
              <a:t>هو </a:t>
            </a:r>
            <a:r>
              <a:rPr lang="ar-DZ" sz="2800" b="1" dirty="0"/>
              <a:t>الخدمة الإنسانية</a:t>
            </a:r>
            <a:r>
              <a:rPr lang="ar-DZ" sz="2800" dirty="0"/>
              <a:t>، أي تلبية حاجة المجتمع للمساعدة في حالات الطوارئ والكوارث، وإنقاذ الأرواح، وتقديم الإسعافات الأولية والدعم الصحي.</a:t>
            </a:r>
          </a:p>
        </p:txBody>
      </p:sp>
      <p:sp>
        <p:nvSpPr>
          <p:cNvPr id="10" name="ZoneTexte 9">
            <a:extLst>
              <a:ext uri="{FF2B5EF4-FFF2-40B4-BE49-F238E27FC236}">
                <a16:creationId xmlns:a16="http://schemas.microsoft.com/office/drawing/2014/main" id="{D3B1272C-8CF2-4B6A-D23D-B80E944BF380}"/>
              </a:ext>
            </a:extLst>
          </p:cNvPr>
          <p:cNvSpPr txBox="1"/>
          <p:nvPr/>
        </p:nvSpPr>
        <p:spPr>
          <a:xfrm>
            <a:off x="5589269" y="3304616"/>
            <a:ext cx="6097088" cy="3108543"/>
          </a:xfrm>
          <a:prstGeom prst="rect">
            <a:avLst/>
          </a:prstGeom>
          <a:noFill/>
        </p:spPr>
        <p:txBody>
          <a:bodyPr wrap="square">
            <a:spAutoFit/>
          </a:bodyPr>
          <a:lstStyle/>
          <a:p>
            <a:pPr algn="r" rtl="1">
              <a:buNone/>
            </a:pPr>
            <a:r>
              <a:rPr lang="ar-DZ" b="1" dirty="0"/>
              <a:t>2</a:t>
            </a:r>
            <a:r>
              <a:rPr lang="ar-DZ" sz="2800" b="1" dirty="0"/>
              <a:t>. </a:t>
            </a:r>
            <a:r>
              <a:rPr lang="ar-DZ" sz="2800" b="1" dirty="0">
                <a:solidFill>
                  <a:srgbClr val="FF0000"/>
                </a:solidFill>
              </a:rPr>
              <a:t>المنتج الفعلي:</a:t>
            </a:r>
          </a:p>
          <a:p>
            <a:pPr algn="r" rtl="1">
              <a:buNone/>
            </a:pPr>
            <a:r>
              <a:rPr lang="ar-DZ" sz="2800" dirty="0"/>
              <a:t>هو ما يُقدَّم فعليًا من الهلال الأحمر الجزائري:</a:t>
            </a:r>
          </a:p>
          <a:p>
            <a:pPr algn="r" rtl="1">
              <a:buFont typeface="Arial" panose="020B0604020202020204" pitchFamily="34" charset="0"/>
              <a:buChar char="•"/>
            </a:pPr>
            <a:r>
              <a:rPr lang="ar-DZ" sz="2800" dirty="0"/>
              <a:t>فرق إسعاف ميدانية.</a:t>
            </a:r>
          </a:p>
          <a:p>
            <a:pPr algn="r" rtl="1">
              <a:buFont typeface="Arial" panose="020B0604020202020204" pitchFamily="34" charset="0"/>
              <a:buChar char="•"/>
            </a:pPr>
            <a:r>
              <a:rPr lang="ar-DZ" sz="2800" dirty="0"/>
              <a:t>دورات تدريب على الإسعافات الأولية.</a:t>
            </a:r>
          </a:p>
          <a:p>
            <a:pPr algn="r" rtl="1">
              <a:buFont typeface="Arial" panose="020B0604020202020204" pitchFamily="34" charset="0"/>
              <a:buChar char="•"/>
            </a:pPr>
            <a:r>
              <a:rPr lang="ar-DZ" sz="2800" dirty="0"/>
              <a:t>حملات تبرع بالدم.</a:t>
            </a:r>
          </a:p>
          <a:p>
            <a:pPr algn="r" rtl="1">
              <a:buFont typeface="Arial" panose="020B0604020202020204" pitchFamily="34" charset="0"/>
              <a:buChar char="•"/>
            </a:pPr>
            <a:r>
              <a:rPr lang="ar-DZ" sz="2800" dirty="0"/>
              <a:t>مساعدات غذائية وطبية.</a:t>
            </a:r>
          </a:p>
          <a:p>
            <a:pPr algn="r" rtl="1">
              <a:buFont typeface="Arial" panose="020B0604020202020204" pitchFamily="34" charset="0"/>
              <a:buChar char="•"/>
            </a:pPr>
            <a:r>
              <a:rPr lang="ar-DZ" sz="2800" dirty="0"/>
              <a:t>تدخلات في الكوارث الطبيعية والحروب</a:t>
            </a:r>
          </a:p>
        </p:txBody>
      </p:sp>
    </p:spTree>
    <p:extLst>
      <p:ext uri="{BB962C8B-B14F-4D97-AF65-F5344CB8AC3E}">
        <p14:creationId xmlns:p14="http://schemas.microsoft.com/office/powerpoint/2010/main" val="385712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C5DF-F148-A715-23F7-51333FAD176B}"/>
            </a:ext>
          </a:extLst>
        </p:cNvPr>
        <p:cNvGrpSpPr/>
        <p:nvPr/>
      </p:nvGrpSpPr>
      <p:grpSpPr>
        <a:xfrm>
          <a:off x="0" y="0"/>
          <a:ext cx="0" cy="0"/>
          <a:chOff x="0" y="0"/>
          <a:chExt cx="0" cy="0"/>
        </a:xfrm>
      </p:grpSpPr>
      <p:sp>
        <p:nvSpPr>
          <p:cNvPr id="3" name="Pensées 2">
            <a:extLst>
              <a:ext uri="{FF2B5EF4-FFF2-40B4-BE49-F238E27FC236}">
                <a16:creationId xmlns:a16="http://schemas.microsoft.com/office/drawing/2014/main" id="{7C7EC288-C795-1A50-1573-A867F5BE2B97}"/>
              </a:ext>
            </a:extLst>
          </p:cNvPr>
          <p:cNvSpPr/>
          <p:nvPr/>
        </p:nvSpPr>
        <p:spPr>
          <a:xfrm>
            <a:off x="358255" y="338966"/>
            <a:ext cx="9928746" cy="1171277"/>
          </a:xfrm>
          <a:prstGeom prst="cloudCallout">
            <a:avLst/>
          </a:prstGeom>
          <a:solidFill>
            <a:srgbClr val="FFFFFF">
              <a:alpha val="80000"/>
            </a:srgbClr>
          </a:solidFill>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4400" b="1" dirty="0"/>
              <a:t>مكونات استراتيجية تطوير المنتج</a:t>
            </a:r>
            <a:endParaRPr lang="fr-FR" sz="4400" b="1" dirty="0"/>
          </a:p>
        </p:txBody>
      </p:sp>
      <p:sp>
        <p:nvSpPr>
          <p:cNvPr id="4" name="ZoneTexte 3">
            <a:extLst>
              <a:ext uri="{FF2B5EF4-FFF2-40B4-BE49-F238E27FC236}">
                <a16:creationId xmlns:a16="http://schemas.microsoft.com/office/drawing/2014/main" id="{DAF4E1AD-F8FA-7993-0CED-472642D8C46A}"/>
              </a:ext>
            </a:extLst>
          </p:cNvPr>
          <p:cNvSpPr txBox="1"/>
          <p:nvPr/>
        </p:nvSpPr>
        <p:spPr>
          <a:xfrm>
            <a:off x="3200400" y="1674674"/>
            <a:ext cx="8479426" cy="2308324"/>
          </a:xfrm>
          <a:prstGeom prst="rect">
            <a:avLst/>
          </a:prstGeom>
          <a:noFill/>
        </p:spPr>
        <p:txBody>
          <a:bodyPr wrap="square">
            <a:spAutoFit/>
          </a:bodyPr>
          <a:lstStyle/>
          <a:p>
            <a:pPr algn="r" rtl="1">
              <a:buNone/>
            </a:pPr>
            <a:r>
              <a:rPr lang="ar-DZ" b="1" dirty="0"/>
              <a:t>3</a:t>
            </a:r>
            <a:r>
              <a:rPr lang="ar-DZ" sz="2400" b="1" dirty="0"/>
              <a:t>. </a:t>
            </a:r>
            <a:r>
              <a:rPr lang="ar-DZ" sz="2400" b="1" dirty="0">
                <a:solidFill>
                  <a:srgbClr val="FF0000"/>
                </a:solidFill>
              </a:rPr>
              <a:t>المنتج المدعَّم:</a:t>
            </a:r>
          </a:p>
          <a:p>
            <a:pPr algn="r" rtl="1">
              <a:buNone/>
            </a:pPr>
            <a:r>
              <a:rPr lang="ar-DZ" sz="2400" dirty="0"/>
              <a:t>هو ما يُضاف لزيادة قيمة الخدمة:</a:t>
            </a:r>
          </a:p>
          <a:p>
            <a:pPr algn="r" rtl="1">
              <a:buFont typeface="Arial" panose="020B0604020202020204" pitchFamily="34" charset="0"/>
              <a:buChar char="•"/>
            </a:pPr>
            <a:r>
              <a:rPr lang="ar-DZ" sz="2400" dirty="0"/>
              <a:t>التواصل والتوعية عبر الحملات الإعلامية.</a:t>
            </a:r>
          </a:p>
          <a:p>
            <a:pPr algn="r" rtl="1">
              <a:buFont typeface="Arial" panose="020B0604020202020204" pitchFamily="34" charset="0"/>
              <a:buChar char="•"/>
            </a:pPr>
            <a:r>
              <a:rPr lang="ar-DZ" sz="2400" dirty="0"/>
              <a:t>شهادات تكوين للمشاركين في الدورات.</a:t>
            </a:r>
          </a:p>
          <a:p>
            <a:pPr algn="r" rtl="1">
              <a:buFont typeface="Arial" panose="020B0604020202020204" pitchFamily="34" charset="0"/>
              <a:buChar char="•"/>
            </a:pPr>
            <a:r>
              <a:rPr lang="ar-DZ" sz="2400" dirty="0"/>
              <a:t>الدعم النفسي والاجتماعي للمتضررين.</a:t>
            </a:r>
          </a:p>
          <a:p>
            <a:pPr algn="r" rtl="1">
              <a:buFont typeface="Arial" panose="020B0604020202020204" pitchFamily="34" charset="0"/>
              <a:buChar char="•"/>
            </a:pPr>
            <a:r>
              <a:rPr lang="ar-DZ" sz="2400" dirty="0"/>
              <a:t>العمل التطوعي المنظم الذي يمنح الشباب فرص مشاركة وخبرة.</a:t>
            </a:r>
          </a:p>
        </p:txBody>
      </p:sp>
      <p:sp>
        <p:nvSpPr>
          <p:cNvPr id="7" name="ZoneTexte 6">
            <a:extLst>
              <a:ext uri="{FF2B5EF4-FFF2-40B4-BE49-F238E27FC236}">
                <a16:creationId xmlns:a16="http://schemas.microsoft.com/office/drawing/2014/main" id="{52F68CF7-CCA1-B41B-E4C3-A7AA4CBD2824}"/>
              </a:ext>
            </a:extLst>
          </p:cNvPr>
          <p:cNvSpPr txBox="1"/>
          <p:nvPr/>
        </p:nvSpPr>
        <p:spPr>
          <a:xfrm>
            <a:off x="4702629" y="3970496"/>
            <a:ext cx="6977197" cy="1938992"/>
          </a:xfrm>
          <a:prstGeom prst="rect">
            <a:avLst/>
          </a:prstGeom>
          <a:noFill/>
        </p:spPr>
        <p:txBody>
          <a:bodyPr wrap="square">
            <a:spAutoFit/>
          </a:bodyPr>
          <a:lstStyle/>
          <a:p>
            <a:pPr algn="r" rtl="1">
              <a:buNone/>
            </a:pPr>
            <a:r>
              <a:rPr lang="ar-DZ" b="1" dirty="0"/>
              <a:t>4</a:t>
            </a:r>
            <a:r>
              <a:rPr lang="ar-DZ" sz="2400" b="1" dirty="0"/>
              <a:t>. </a:t>
            </a:r>
            <a:r>
              <a:rPr lang="ar-DZ" sz="2400" b="1" dirty="0">
                <a:solidFill>
                  <a:srgbClr val="FF0000"/>
                </a:solidFill>
              </a:rPr>
              <a:t>المنتج الرمزي:</a:t>
            </a:r>
          </a:p>
          <a:p>
            <a:pPr algn="r" rtl="1">
              <a:buNone/>
            </a:pPr>
            <a:r>
              <a:rPr lang="ar-DZ" sz="2400" dirty="0"/>
              <a:t>هو </a:t>
            </a:r>
            <a:r>
              <a:rPr lang="ar-DZ" sz="2400" b="1" dirty="0"/>
              <a:t>القيمة المعنوية والرمز الإنساني</a:t>
            </a:r>
            <a:r>
              <a:rPr lang="ar-DZ" sz="2400" dirty="0"/>
              <a:t> للهلال الأحمر:</a:t>
            </a:r>
          </a:p>
          <a:p>
            <a:pPr algn="r" rtl="1">
              <a:buFont typeface="Arial" panose="020B0604020202020204" pitchFamily="34" charset="0"/>
              <a:buChar char="•"/>
            </a:pPr>
            <a:r>
              <a:rPr lang="ar-DZ" sz="2400" dirty="0"/>
              <a:t>يرمز إلى </a:t>
            </a:r>
            <a:r>
              <a:rPr lang="ar-DZ" sz="2400" b="1" dirty="0"/>
              <a:t>الرحمة، التضامن، المساعدة، والحياد الإنساني</a:t>
            </a:r>
            <a:r>
              <a:rPr lang="ar-DZ" sz="2400" dirty="0"/>
              <a:t>.</a:t>
            </a:r>
          </a:p>
          <a:p>
            <a:pPr algn="r" rtl="1">
              <a:buFont typeface="Arial" panose="020B0604020202020204" pitchFamily="34" charset="0"/>
              <a:buChar char="•"/>
            </a:pPr>
            <a:r>
              <a:rPr lang="ar-DZ" sz="2400" dirty="0"/>
              <a:t>يعكس </a:t>
            </a:r>
            <a:r>
              <a:rPr lang="ar-DZ" sz="2400" b="1" dirty="0"/>
              <a:t>الهوية الإنسانية والوطنية</a:t>
            </a:r>
            <a:r>
              <a:rPr lang="ar-DZ" sz="2400" dirty="0"/>
              <a:t> في مساعدة المحتاجين دون تمييز.</a:t>
            </a:r>
          </a:p>
          <a:p>
            <a:pPr algn="r" rtl="1">
              <a:buFont typeface="Arial" panose="020B0604020202020204" pitchFamily="34" charset="0"/>
              <a:buChar char="•"/>
            </a:pPr>
            <a:r>
              <a:rPr lang="ar-DZ" sz="2400" dirty="0"/>
              <a:t>يعزز ثقة المواطنين بالمؤسسة ويجعلها رمزًا للخير.</a:t>
            </a:r>
          </a:p>
        </p:txBody>
      </p:sp>
    </p:spTree>
    <p:extLst>
      <p:ext uri="{BB962C8B-B14F-4D97-AF65-F5344CB8AC3E}">
        <p14:creationId xmlns:p14="http://schemas.microsoft.com/office/powerpoint/2010/main" val="1358361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sées 2"/>
          <p:cNvSpPr/>
          <p:nvPr/>
        </p:nvSpPr>
        <p:spPr>
          <a:xfrm>
            <a:off x="1333198" y="2579"/>
            <a:ext cx="8680143" cy="1405533"/>
          </a:xfrm>
          <a:prstGeom prst="cloudCallout">
            <a:avLst/>
          </a:prstGeom>
          <a:solidFill>
            <a:srgbClr val="FFFFFF">
              <a:alpha val="80000"/>
            </a:srgbClr>
          </a:solidFill>
        </p:spPr>
        <p:style>
          <a:lnRef idx="2">
            <a:schemeClr val="dk1"/>
          </a:lnRef>
          <a:fillRef idx="1">
            <a:schemeClr val="lt1"/>
          </a:fillRef>
          <a:effectRef idx="0">
            <a:schemeClr val="dk1"/>
          </a:effectRef>
          <a:fontRef idx="minor">
            <a:schemeClr val="dk1"/>
          </a:fontRef>
        </p:style>
        <p:txBody>
          <a:bodyPr wrap="none">
            <a:spAutoFit/>
          </a:bodyPr>
          <a:lstStyle/>
          <a:p>
            <a:pPr algn="r" rtl="1"/>
            <a:r>
              <a:rPr lang="ar-DZ" sz="5400" b="1" dirty="0"/>
              <a:t>استراتيجية تطوير المنتج</a:t>
            </a:r>
            <a:endParaRPr lang="fr-FR" sz="5400" b="1" dirty="0"/>
          </a:p>
        </p:txBody>
      </p:sp>
      <p:sp>
        <p:nvSpPr>
          <p:cNvPr id="5" name="ZoneTexte 4">
            <a:extLst>
              <a:ext uri="{FF2B5EF4-FFF2-40B4-BE49-F238E27FC236}">
                <a16:creationId xmlns:a16="http://schemas.microsoft.com/office/drawing/2014/main" id="{6434BFDA-6D0C-415C-06D2-2267201334CF}"/>
              </a:ext>
            </a:extLst>
          </p:cNvPr>
          <p:cNvSpPr txBox="1"/>
          <p:nvPr/>
        </p:nvSpPr>
        <p:spPr>
          <a:xfrm>
            <a:off x="1109892" y="1591716"/>
            <a:ext cx="10658325" cy="1200329"/>
          </a:xfrm>
          <a:prstGeom prst="rect">
            <a:avLst/>
          </a:prstGeom>
          <a:noFill/>
        </p:spPr>
        <p:txBody>
          <a:bodyPr wrap="square">
            <a:spAutoFit/>
          </a:bodyPr>
          <a:lstStyle/>
          <a:p>
            <a:pPr algn="r" rtl="1">
              <a:buNone/>
            </a:pPr>
            <a:r>
              <a:rPr lang="ar-DZ" b="1" dirty="0"/>
              <a:t>1</a:t>
            </a:r>
            <a:r>
              <a:rPr lang="ar-DZ" sz="2400" b="1" dirty="0"/>
              <a:t>. </a:t>
            </a:r>
            <a:r>
              <a:rPr lang="ar-DZ" sz="2400" b="1" dirty="0">
                <a:solidFill>
                  <a:srgbClr val="FF0000"/>
                </a:solidFill>
              </a:rPr>
              <a:t>استراتيجية الابتكار الاجتماعي</a:t>
            </a:r>
          </a:p>
          <a:p>
            <a:pPr algn="r" rtl="1">
              <a:buNone/>
            </a:pPr>
            <a:r>
              <a:rPr lang="ar-DZ" sz="2400" dirty="0"/>
              <a:t>تعتمد هذه الاستراتيجية على </a:t>
            </a:r>
            <a:r>
              <a:rPr lang="ar-DZ" sz="2400" b="1" dirty="0"/>
              <a:t>ابتكار حلول جديدة للمشكلات الاجتماعية</a:t>
            </a:r>
            <a:r>
              <a:rPr lang="ar-DZ" sz="2400" dirty="0"/>
              <a:t> والإنسانية بوسائل غير تقليدية.</a:t>
            </a:r>
            <a:br>
              <a:rPr lang="ar-DZ" sz="2400" dirty="0"/>
            </a:br>
            <a:r>
              <a:rPr lang="ar-DZ" sz="2400" dirty="0"/>
              <a:t>مثال تم إطلاق </a:t>
            </a:r>
            <a:r>
              <a:rPr lang="ar-DZ" sz="2400" b="1" dirty="0"/>
              <a:t>تطبيق إلكتروني للتبرع بالدم</a:t>
            </a:r>
            <a:r>
              <a:rPr lang="ar-DZ" sz="2400" dirty="0"/>
              <a:t> لتسهيل التواصل بين المتبرعين والمستشفيات.</a:t>
            </a:r>
          </a:p>
        </p:txBody>
      </p:sp>
      <p:sp>
        <p:nvSpPr>
          <p:cNvPr id="10" name="ZoneTexte 9">
            <a:extLst>
              <a:ext uri="{FF2B5EF4-FFF2-40B4-BE49-F238E27FC236}">
                <a16:creationId xmlns:a16="http://schemas.microsoft.com/office/drawing/2014/main" id="{91E8F9E8-1B7C-E2E5-6634-592C09908109}"/>
              </a:ext>
            </a:extLst>
          </p:cNvPr>
          <p:cNvSpPr txBox="1"/>
          <p:nvPr/>
        </p:nvSpPr>
        <p:spPr>
          <a:xfrm>
            <a:off x="1601777" y="2965758"/>
            <a:ext cx="10166440" cy="830997"/>
          </a:xfrm>
          <a:prstGeom prst="rect">
            <a:avLst/>
          </a:prstGeom>
          <a:noFill/>
        </p:spPr>
        <p:txBody>
          <a:bodyPr wrap="square">
            <a:spAutoFit/>
          </a:bodyPr>
          <a:lstStyle/>
          <a:p>
            <a:pPr algn="r" rtl="1">
              <a:buNone/>
            </a:pPr>
            <a:r>
              <a:rPr lang="ar-DZ" b="1" dirty="0"/>
              <a:t>2</a:t>
            </a:r>
            <a:r>
              <a:rPr lang="ar-DZ" sz="2400" b="1" dirty="0"/>
              <a:t>. </a:t>
            </a:r>
            <a:r>
              <a:rPr lang="ar-DZ" sz="2400" b="1" dirty="0">
                <a:solidFill>
                  <a:srgbClr val="FF0000"/>
                </a:solidFill>
              </a:rPr>
              <a:t>استراتيجية التكيّف</a:t>
            </a:r>
          </a:p>
          <a:p>
            <a:pPr algn="r" rtl="1">
              <a:buNone/>
            </a:pPr>
            <a:r>
              <a:rPr lang="ar-DZ" sz="2400" dirty="0"/>
              <a:t>تركّز هذه الاستراتيجية على </a:t>
            </a:r>
            <a:r>
              <a:rPr lang="ar-DZ" sz="2400" b="1" dirty="0"/>
              <a:t>تعديل الخدمات</a:t>
            </a:r>
            <a:r>
              <a:rPr lang="ar-DZ" sz="2400" dirty="0"/>
              <a:t> لتتناسب مع التغيرات الاجتماعية أو الظروف الطارئة.</a:t>
            </a:r>
          </a:p>
        </p:txBody>
      </p:sp>
      <p:sp>
        <p:nvSpPr>
          <p:cNvPr id="12" name="ZoneTexte 11">
            <a:extLst>
              <a:ext uri="{FF2B5EF4-FFF2-40B4-BE49-F238E27FC236}">
                <a16:creationId xmlns:a16="http://schemas.microsoft.com/office/drawing/2014/main" id="{DDE6C4A4-7D0F-F0C3-FD7C-37A4A22CF651}"/>
              </a:ext>
            </a:extLst>
          </p:cNvPr>
          <p:cNvSpPr txBox="1"/>
          <p:nvPr/>
        </p:nvSpPr>
        <p:spPr>
          <a:xfrm>
            <a:off x="1059443" y="3803480"/>
            <a:ext cx="10739389" cy="461665"/>
          </a:xfrm>
          <a:prstGeom prst="rect">
            <a:avLst/>
          </a:prstGeom>
          <a:noFill/>
        </p:spPr>
        <p:txBody>
          <a:bodyPr wrap="square">
            <a:spAutoFit/>
          </a:bodyPr>
          <a:lstStyle/>
          <a:p>
            <a:pPr algn="r" rtl="1"/>
            <a:r>
              <a:rPr lang="ar-DZ" sz="2400" dirty="0"/>
              <a:t>مثال خلال جائحة </a:t>
            </a:r>
            <a:r>
              <a:rPr lang="ar-DZ" sz="2400" b="1" dirty="0"/>
              <a:t>كورونا</a:t>
            </a:r>
            <a:r>
              <a:rPr lang="ar-DZ" sz="2400" dirty="0"/>
              <a:t>، تم تكييف الأنشطة نحو حملات توعية وتوزيع أدوات الوقاية بدل التجمعات الميدانية</a:t>
            </a:r>
            <a:endParaRPr lang="fr-FR" sz="2400" dirty="0"/>
          </a:p>
        </p:txBody>
      </p:sp>
      <p:sp>
        <p:nvSpPr>
          <p:cNvPr id="14" name="ZoneTexte 13">
            <a:extLst>
              <a:ext uri="{FF2B5EF4-FFF2-40B4-BE49-F238E27FC236}">
                <a16:creationId xmlns:a16="http://schemas.microsoft.com/office/drawing/2014/main" id="{D24B61C2-8663-7320-80C6-285FD8228DE1}"/>
              </a:ext>
            </a:extLst>
          </p:cNvPr>
          <p:cNvSpPr txBox="1"/>
          <p:nvPr/>
        </p:nvSpPr>
        <p:spPr>
          <a:xfrm>
            <a:off x="699989" y="4265145"/>
            <a:ext cx="11068228" cy="1569660"/>
          </a:xfrm>
          <a:prstGeom prst="rect">
            <a:avLst/>
          </a:prstGeom>
          <a:noFill/>
        </p:spPr>
        <p:txBody>
          <a:bodyPr wrap="square">
            <a:spAutoFit/>
          </a:bodyPr>
          <a:lstStyle/>
          <a:p>
            <a:pPr algn="r">
              <a:buNone/>
            </a:pPr>
            <a:r>
              <a:rPr lang="ar-DZ" sz="2400" b="1" dirty="0"/>
              <a:t>3. </a:t>
            </a:r>
            <a:r>
              <a:rPr lang="ar-DZ" sz="2400" b="1" dirty="0">
                <a:solidFill>
                  <a:srgbClr val="FF0000"/>
                </a:solidFill>
              </a:rPr>
              <a:t>استراتيجية توسيع نطاق الأثر</a:t>
            </a:r>
          </a:p>
          <a:p>
            <a:pPr algn="r">
              <a:buNone/>
            </a:pPr>
            <a:r>
              <a:rPr lang="ar-DZ" sz="2400" dirty="0"/>
              <a:t>تهدف هذه الاستراتيجية إلى </a:t>
            </a:r>
            <a:r>
              <a:rPr lang="ar-DZ" sz="2400" b="1" dirty="0"/>
              <a:t>توسيع المشاريع الناجحة لتشمل مناطق وفئات أكثر</a:t>
            </a:r>
            <a:r>
              <a:rPr lang="ar-DZ" sz="2400" dirty="0"/>
              <a:t>.</a:t>
            </a:r>
          </a:p>
          <a:p>
            <a:pPr algn="r">
              <a:buFont typeface="Arial" panose="020B0604020202020204" pitchFamily="34" charset="0"/>
              <a:buChar char="•"/>
            </a:pPr>
            <a:r>
              <a:rPr lang="ar-DZ" sz="2400" dirty="0"/>
              <a:t>مثال تعميم مشروع </a:t>
            </a:r>
            <a:r>
              <a:rPr lang="ar-DZ" sz="2400" b="1" dirty="0"/>
              <a:t>"مدارس آمنة"</a:t>
            </a:r>
            <a:r>
              <a:rPr lang="ar-DZ" sz="2400" dirty="0"/>
              <a:t> الذي يهدف إلى تدريب التلاميذ على الإسعافات الأولية في عدة ولايات بعد نجاحه في العاصمة</a:t>
            </a:r>
          </a:p>
        </p:txBody>
      </p:sp>
    </p:spTree>
    <p:extLst>
      <p:ext uri="{BB962C8B-B14F-4D97-AF65-F5344CB8AC3E}">
        <p14:creationId xmlns:p14="http://schemas.microsoft.com/office/powerpoint/2010/main" val="803000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CDA0-E6EB-B427-5610-A4A05CD6BE7C}"/>
            </a:ext>
          </a:extLst>
        </p:cNvPr>
        <p:cNvGrpSpPr/>
        <p:nvPr/>
      </p:nvGrpSpPr>
      <p:grpSpPr>
        <a:xfrm>
          <a:off x="0" y="0"/>
          <a:ext cx="0" cy="0"/>
          <a:chOff x="0" y="0"/>
          <a:chExt cx="0" cy="0"/>
        </a:xfrm>
      </p:grpSpPr>
      <p:sp>
        <p:nvSpPr>
          <p:cNvPr id="3" name="Pensées 2">
            <a:extLst>
              <a:ext uri="{FF2B5EF4-FFF2-40B4-BE49-F238E27FC236}">
                <a16:creationId xmlns:a16="http://schemas.microsoft.com/office/drawing/2014/main" id="{E05B8675-CAD4-6929-9701-606D520B2478}"/>
              </a:ext>
            </a:extLst>
          </p:cNvPr>
          <p:cNvSpPr/>
          <p:nvPr/>
        </p:nvSpPr>
        <p:spPr>
          <a:xfrm>
            <a:off x="1333198" y="2579"/>
            <a:ext cx="8680143" cy="1405533"/>
          </a:xfrm>
          <a:prstGeom prst="cloudCallout">
            <a:avLst/>
          </a:prstGeom>
          <a:solidFill>
            <a:srgbClr val="FFFFFF">
              <a:alpha val="80000"/>
            </a:srgbClr>
          </a:solidFill>
        </p:spPr>
        <p:style>
          <a:lnRef idx="2">
            <a:schemeClr val="dk1"/>
          </a:lnRef>
          <a:fillRef idx="1">
            <a:schemeClr val="lt1"/>
          </a:fillRef>
          <a:effectRef idx="0">
            <a:schemeClr val="dk1"/>
          </a:effectRef>
          <a:fontRef idx="minor">
            <a:schemeClr val="dk1"/>
          </a:fontRef>
        </p:style>
        <p:txBody>
          <a:bodyPr wrap="none">
            <a:spAutoFit/>
          </a:bodyPr>
          <a:lstStyle/>
          <a:p>
            <a:pPr algn="r" rtl="1"/>
            <a:r>
              <a:rPr lang="ar-DZ" sz="5400" b="1" dirty="0"/>
              <a:t>استراتيجية تطوير المنتج</a:t>
            </a:r>
            <a:endParaRPr lang="fr-FR" sz="5400" b="1" dirty="0"/>
          </a:p>
        </p:txBody>
      </p:sp>
      <p:sp>
        <p:nvSpPr>
          <p:cNvPr id="4" name="ZoneTexte 3">
            <a:extLst>
              <a:ext uri="{FF2B5EF4-FFF2-40B4-BE49-F238E27FC236}">
                <a16:creationId xmlns:a16="http://schemas.microsoft.com/office/drawing/2014/main" id="{097FCCFB-1497-9E73-1423-01D5A54A38C3}"/>
              </a:ext>
            </a:extLst>
          </p:cNvPr>
          <p:cNvSpPr txBox="1"/>
          <p:nvPr/>
        </p:nvSpPr>
        <p:spPr>
          <a:xfrm>
            <a:off x="1715288" y="1578630"/>
            <a:ext cx="9218098" cy="1384995"/>
          </a:xfrm>
          <a:prstGeom prst="rect">
            <a:avLst/>
          </a:prstGeom>
          <a:noFill/>
        </p:spPr>
        <p:txBody>
          <a:bodyPr wrap="square">
            <a:spAutoFit/>
          </a:bodyPr>
          <a:lstStyle/>
          <a:p>
            <a:pPr algn="r">
              <a:buNone/>
            </a:pPr>
            <a:r>
              <a:rPr lang="ar-DZ" b="1" dirty="0"/>
              <a:t>4</a:t>
            </a:r>
            <a:r>
              <a:rPr lang="ar-DZ" sz="2800" b="1" dirty="0"/>
              <a:t>. </a:t>
            </a:r>
            <a:r>
              <a:rPr lang="ar-DZ" sz="2800" b="1" dirty="0">
                <a:solidFill>
                  <a:srgbClr val="FF0000"/>
                </a:solidFill>
              </a:rPr>
              <a:t>استراتيجية التحالف والشراكة</a:t>
            </a:r>
          </a:p>
          <a:p>
            <a:pPr algn="r">
              <a:buNone/>
            </a:pPr>
            <a:r>
              <a:rPr lang="ar-DZ" sz="2800" dirty="0"/>
              <a:t>تعتمد على </a:t>
            </a:r>
            <a:r>
              <a:rPr lang="ar-DZ" sz="2800" b="1" dirty="0"/>
              <a:t>التعاون مع جهات محلية ودولية</a:t>
            </a:r>
            <a:r>
              <a:rPr lang="ar-DZ" sz="2800" dirty="0"/>
              <a:t> لتبادل الخبرات وتوسيع الإمكانيات.</a:t>
            </a:r>
            <a:br>
              <a:rPr lang="ar-DZ" sz="2800" dirty="0"/>
            </a:br>
            <a:r>
              <a:rPr lang="ar-DZ" sz="2800" b="1" dirty="0"/>
              <a:t>مثال</a:t>
            </a:r>
            <a:r>
              <a:rPr lang="ar-DZ" sz="2800" dirty="0"/>
              <a:t> شراكة مع </a:t>
            </a:r>
            <a:r>
              <a:rPr lang="ar-DZ" sz="2800" b="1" dirty="0"/>
              <a:t>وزارة الصحة</a:t>
            </a:r>
            <a:r>
              <a:rPr lang="ar-DZ" sz="2800" dirty="0"/>
              <a:t> لتنظيم القوافل الطبية في المناطق النائية.</a:t>
            </a:r>
          </a:p>
        </p:txBody>
      </p:sp>
      <p:sp>
        <p:nvSpPr>
          <p:cNvPr id="7" name="ZoneTexte 6">
            <a:extLst>
              <a:ext uri="{FF2B5EF4-FFF2-40B4-BE49-F238E27FC236}">
                <a16:creationId xmlns:a16="http://schemas.microsoft.com/office/drawing/2014/main" id="{93C9C314-32F9-4EB0-23A6-70483372795B}"/>
              </a:ext>
            </a:extLst>
          </p:cNvPr>
          <p:cNvSpPr txBox="1"/>
          <p:nvPr/>
        </p:nvSpPr>
        <p:spPr>
          <a:xfrm>
            <a:off x="3091618" y="3054519"/>
            <a:ext cx="7885911" cy="1877437"/>
          </a:xfrm>
          <a:prstGeom prst="rect">
            <a:avLst/>
          </a:prstGeom>
          <a:noFill/>
        </p:spPr>
        <p:txBody>
          <a:bodyPr wrap="square">
            <a:spAutoFit/>
          </a:bodyPr>
          <a:lstStyle/>
          <a:p>
            <a:pPr algn="r">
              <a:buNone/>
            </a:pPr>
            <a:r>
              <a:rPr lang="ar-DZ" sz="2000" b="1" dirty="0"/>
              <a:t>5</a:t>
            </a:r>
            <a:r>
              <a:rPr lang="ar-DZ" sz="2800" b="1" dirty="0"/>
              <a:t>. </a:t>
            </a:r>
            <a:r>
              <a:rPr lang="ar-DZ" sz="2800" b="1" dirty="0">
                <a:solidFill>
                  <a:srgbClr val="FF0000"/>
                </a:solidFill>
              </a:rPr>
              <a:t>استراتيجية التخصيص الاجتماعي</a:t>
            </a:r>
          </a:p>
          <a:p>
            <a:pPr algn="r">
              <a:buNone/>
            </a:pPr>
            <a:r>
              <a:rPr lang="ar-DZ" sz="2800" dirty="0"/>
              <a:t>تعني </a:t>
            </a:r>
            <a:r>
              <a:rPr lang="ar-DZ" sz="2800" b="1" dirty="0"/>
              <a:t>تكييف الخدمات لتلبية حاجات فئات محددة من المجتمع</a:t>
            </a:r>
            <a:r>
              <a:rPr lang="ar-DZ" sz="2800" dirty="0"/>
              <a:t>.</a:t>
            </a:r>
            <a:br>
              <a:rPr lang="ar-DZ" sz="2800" dirty="0"/>
            </a:br>
            <a:r>
              <a:rPr lang="ar-DZ" sz="3200" b="1" dirty="0"/>
              <a:t>مثال</a:t>
            </a:r>
            <a:r>
              <a:rPr lang="ar-DZ" sz="2800" dirty="0"/>
              <a:t> تنظيم برامج خاصة </a:t>
            </a:r>
            <a:r>
              <a:rPr lang="ar-DZ" sz="2800" b="1" dirty="0"/>
              <a:t>لذوي الاحتياجات الخاصة</a:t>
            </a:r>
            <a:r>
              <a:rPr lang="ar-DZ" sz="2800" dirty="0"/>
              <a:t> والأطفال الأيتام.</a:t>
            </a:r>
          </a:p>
          <a:p>
            <a:pPr algn="r">
              <a:buFont typeface="Arial" panose="020B0604020202020204" pitchFamily="34" charset="0"/>
              <a:buChar char="•"/>
            </a:pPr>
            <a:r>
              <a:rPr lang="ar-DZ" sz="2800" dirty="0"/>
              <a:t>توفير دعم غذائي وصحي </a:t>
            </a:r>
            <a:r>
              <a:rPr lang="ar-DZ" sz="2800" b="1" dirty="0"/>
              <a:t>للأسر الفقيرة خلال شهر رمضان</a:t>
            </a:r>
            <a:r>
              <a:rPr lang="ar-DZ" sz="2800" dirty="0"/>
              <a:t>.</a:t>
            </a:r>
          </a:p>
        </p:txBody>
      </p:sp>
    </p:spTree>
    <p:extLst>
      <p:ext uri="{BB962C8B-B14F-4D97-AF65-F5344CB8AC3E}">
        <p14:creationId xmlns:p14="http://schemas.microsoft.com/office/powerpoint/2010/main" val="1758967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524549" y="44976"/>
            <a:ext cx="9597480"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الاستراتيجية التسويقية (التوزيع)</a:t>
              </a:r>
              <a:endParaRPr lang="fr-FR" b="1" dirty="0">
                <a:solidFill>
                  <a:schemeClr val="bg1"/>
                </a:solidFill>
              </a:endParaRPr>
            </a:p>
          </p:txBody>
        </p:sp>
      </p:grpSp>
      <p:sp>
        <p:nvSpPr>
          <p:cNvPr id="9" name="Pensées 8"/>
          <p:cNvSpPr/>
          <p:nvPr/>
        </p:nvSpPr>
        <p:spPr>
          <a:xfrm>
            <a:off x="3214278" y="1090944"/>
            <a:ext cx="5431531" cy="1405533"/>
          </a:xfrm>
          <a:prstGeom prst="cloudCallout">
            <a:avLst/>
          </a:prstGeom>
          <a:solidFill>
            <a:srgbClr val="FFFFFF">
              <a:alpha val="80000"/>
            </a:srgbClr>
          </a:solidFill>
        </p:spPr>
        <p:style>
          <a:lnRef idx="2">
            <a:schemeClr val="dk1"/>
          </a:lnRef>
          <a:fillRef idx="1">
            <a:schemeClr val="lt1"/>
          </a:fillRef>
          <a:effectRef idx="0">
            <a:schemeClr val="dk1"/>
          </a:effectRef>
          <a:fontRef idx="minor">
            <a:schemeClr val="dk1"/>
          </a:fontRef>
        </p:style>
        <p:txBody>
          <a:bodyPr wrap="square">
            <a:spAutoFit/>
          </a:bodyPr>
          <a:lstStyle/>
          <a:p>
            <a:r>
              <a:rPr lang="ar-DZ" sz="5400" b="1" dirty="0"/>
              <a:t>قنوات التوزيع</a:t>
            </a:r>
          </a:p>
        </p:txBody>
      </p:sp>
      <p:sp>
        <p:nvSpPr>
          <p:cNvPr id="3" name="Rectangle 2"/>
          <p:cNvSpPr/>
          <p:nvPr/>
        </p:nvSpPr>
        <p:spPr>
          <a:xfrm>
            <a:off x="0" y="2848660"/>
            <a:ext cx="12192000" cy="584775"/>
          </a:xfrm>
          <a:prstGeom prst="rect">
            <a:avLst/>
          </a:prstGeom>
        </p:spPr>
        <p:txBody>
          <a:bodyPr wrap="square">
            <a:spAutoFit/>
          </a:bodyPr>
          <a:lstStyle/>
          <a:p>
            <a:pPr algn="r" rtl="1"/>
            <a:r>
              <a:rPr lang="ar-DZ" sz="3200" dirty="0"/>
              <a:t>يعتمد الهلال الأحمر الجزائري على </a:t>
            </a:r>
            <a:r>
              <a:rPr lang="ar-DZ" sz="3200" b="1" dirty="0"/>
              <a:t>شبكة توزيع واسعة</a:t>
            </a:r>
            <a:r>
              <a:rPr lang="ar-DZ" sz="3200" dirty="0"/>
              <a:t> تغطي كل ولايات الوطن عبر:</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4000499"/>
            <a:ext cx="6191250" cy="2478833"/>
          </a:xfrm>
          <a:prstGeom prst="rect">
            <a:avLst/>
          </a:prstGeom>
        </p:spPr>
      </p:pic>
      <p:sp>
        <p:nvSpPr>
          <p:cNvPr id="5" name="Rectangle 1"/>
          <p:cNvSpPr>
            <a:spLocks noChangeArrowheads="1"/>
          </p:cNvSpPr>
          <p:nvPr/>
        </p:nvSpPr>
        <p:spPr bwMode="auto">
          <a:xfrm>
            <a:off x="0" y="3515608"/>
            <a:ext cx="391477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SA" sz="2800" b="1" dirty="0">
                <a:latin typeface="Arial" panose="020B0604020202020204" pitchFamily="34" charset="0"/>
              </a:rPr>
              <a:t>الفروع الولائية والمحلية: أكثر من 48 مكتبًا </a:t>
            </a:r>
            <a:r>
              <a:rPr lang="ar-SA" sz="2800" b="1" dirty="0" err="1">
                <a:latin typeface="Arial" panose="020B0604020202020204" pitchFamily="34" charset="0"/>
              </a:rPr>
              <a:t>ولائيًا</a:t>
            </a:r>
            <a:r>
              <a:rPr lang="ar-SA" sz="2800" b="1" dirty="0">
                <a:latin typeface="Arial" panose="020B0604020202020204" pitchFamily="34" charset="0"/>
              </a:rPr>
              <a:t> وعدد كبير من المكاتب البلدية.</a:t>
            </a:r>
            <a:endParaRPr kumimoji="0" lang="fr-FR" sz="2800" b="0" i="0" u="none" strike="noStrike" cap="none" normalizeH="0" baseline="0" dirty="0">
              <a:ln>
                <a:noFill/>
              </a:ln>
              <a:solidFill>
                <a:schemeClr val="tx1"/>
              </a:solidFill>
              <a:effectLst/>
              <a:latin typeface="Arial" panose="020B0604020202020204" pitchFamily="34" charset="0"/>
            </a:endParaRPr>
          </a:p>
        </p:txBody>
      </p:sp>
      <p:sp>
        <p:nvSpPr>
          <p:cNvPr id="17" name="Rectangle 1"/>
          <p:cNvSpPr>
            <a:spLocks noChangeArrowheads="1"/>
          </p:cNvSpPr>
          <p:nvPr/>
        </p:nvSpPr>
        <p:spPr bwMode="auto">
          <a:xfrm>
            <a:off x="0" y="5309781"/>
            <a:ext cx="388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SA" sz="2800" b="1" dirty="0">
                <a:latin typeface="Arial" panose="020B0604020202020204" pitchFamily="34" charset="0"/>
              </a:rPr>
              <a:t>القوافل التضامنية: تُرسل إلى المناطق النائية والمتضررة من الكوارث.</a:t>
            </a:r>
            <a:endParaRPr kumimoji="0" lang="fr-FR" sz="2800" b="0" i="0" u="none" strike="noStrike" cap="none" normalizeH="0" baseline="0" dirty="0">
              <a:ln>
                <a:noFill/>
              </a:ln>
              <a:solidFill>
                <a:schemeClr val="tx1"/>
              </a:solidFill>
              <a:effectLst/>
              <a:latin typeface="Arial" panose="020B0604020202020204" pitchFamily="34" charset="0"/>
            </a:endParaRPr>
          </a:p>
        </p:txBody>
      </p:sp>
      <p:sp>
        <p:nvSpPr>
          <p:cNvPr id="19" name="Rectangle 1"/>
          <p:cNvSpPr>
            <a:spLocks noChangeArrowheads="1"/>
          </p:cNvSpPr>
          <p:nvPr/>
        </p:nvSpPr>
        <p:spPr bwMode="auto">
          <a:xfrm>
            <a:off x="7836861" y="3693538"/>
            <a:ext cx="435513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SA" sz="3200" b="1" dirty="0">
                <a:latin typeface="Arial" panose="020B0604020202020204" pitchFamily="34" charset="0"/>
              </a:rPr>
              <a:t>المستودعات ومراكز التخزين: لتخزين المساعدات الغذائية والطبية وتنظيم عملية توزيعها.</a:t>
            </a:r>
            <a:endParaRPr kumimoji="0" lang="fr-FR" sz="3200" b="0" i="0" u="none" strike="noStrike" cap="none" normalizeH="0" baseline="0" dirty="0">
              <a:ln>
                <a:noFill/>
              </a:ln>
              <a:solidFill>
                <a:schemeClr val="tx1"/>
              </a:solidFill>
              <a:effectLst/>
              <a:latin typeface="Arial" panose="020B0604020202020204" pitchFamily="34" charset="0"/>
            </a:endParaRPr>
          </a:p>
        </p:txBody>
      </p:sp>
      <p:sp>
        <p:nvSpPr>
          <p:cNvPr id="21" name="Rectangle 1"/>
          <p:cNvSpPr>
            <a:spLocks noChangeArrowheads="1"/>
          </p:cNvSpPr>
          <p:nvPr/>
        </p:nvSpPr>
        <p:spPr bwMode="auto">
          <a:xfrm>
            <a:off x="8537927" y="5349164"/>
            <a:ext cx="36540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ar-DZ" sz="2800" b="1" dirty="0"/>
              <a:t>الشراكات مع جمعيات ومؤسسات أخرى:</a:t>
            </a:r>
            <a:r>
              <a:rPr lang="ar-DZ" sz="2800" dirty="0"/>
              <a:t> لتوسيع نطاق التوزيع وتقاسم الموارد.</a:t>
            </a:r>
          </a:p>
        </p:txBody>
      </p:sp>
    </p:spTree>
    <p:extLst>
      <p:ext uri="{BB962C8B-B14F-4D97-AF65-F5344CB8AC3E}">
        <p14:creationId xmlns:p14="http://schemas.microsoft.com/office/powerpoint/2010/main" val="33497951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Vertical)">
                                      <p:cBhvr>
                                        <p:cTn id="24" dur="500"/>
                                        <p:tgtEl>
                                          <p:spTgt spid="17"/>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outVertical)">
                                      <p:cBhvr>
                                        <p:cTn id="27" dur="500"/>
                                        <p:tgtEl>
                                          <p:spTgt spid="19"/>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outVertic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7" grpId="0"/>
      <p:bldP spid="19"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sées 8"/>
          <p:cNvSpPr/>
          <p:nvPr/>
        </p:nvSpPr>
        <p:spPr>
          <a:xfrm>
            <a:off x="265648" y="119217"/>
            <a:ext cx="11176427" cy="1405533"/>
          </a:xfrm>
          <a:prstGeom prst="cloudCallout">
            <a:avLst/>
          </a:prstGeom>
          <a:solidFill>
            <a:srgbClr val="FFFFFF">
              <a:alpha val="80000"/>
            </a:srgbClr>
          </a:solidFill>
        </p:spPr>
        <p:style>
          <a:lnRef idx="2">
            <a:schemeClr val="dk1"/>
          </a:lnRef>
          <a:fillRef idx="1">
            <a:schemeClr val="lt1"/>
          </a:fillRef>
          <a:effectRef idx="0">
            <a:schemeClr val="dk1"/>
          </a:effectRef>
          <a:fontRef idx="minor">
            <a:schemeClr val="dk1"/>
          </a:fontRef>
        </p:style>
        <p:txBody>
          <a:bodyPr wrap="none">
            <a:spAutoFit/>
          </a:bodyPr>
          <a:lstStyle/>
          <a:p>
            <a:r>
              <a:rPr lang="ar-DZ" sz="5400" b="1" dirty="0"/>
              <a:t>الاستراتيجية الرقمية في التوزيع</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103" y="1524751"/>
            <a:ext cx="4576897" cy="5333249"/>
          </a:xfrm>
          <a:prstGeom prst="rect">
            <a:avLst/>
          </a:prstGeom>
        </p:spPr>
      </p:pic>
      <p:sp>
        <p:nvSpPr>
          <p:cNvPr id="6" name="Rectangle 1"/>
          <p:cNvSpPr>
            <a:spLocks noChangeArrowheads="1"/>
          </p:cNvSpPr>
          <p:nvPr/>
        </p:nvSpPr>
        <p:spPr bwMode="auto">
          <a:xfrm>
            <a:off x="265648" y="1986947"/>
            <a:ext cx="80782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tabLst/>
            </a:pPr>
            <a:r>
              <a:rPr kumimoji="0" lang="ar-SA" sz="3200" b="0" i="0" u="none" strike="noStrike" cap="none" normalizeH="0" baseline="0">
                <a:ln>
                  <a:noFill/>
                </a:ln>
                <a:solidFill>
                  <a:schemeClr val="tx1"/>
                </a:solidFill>
                <a:effectLst/>
                <a:latin typeface="Arial" panose="020B0604020202020204" pitchFamily="34" charset="0"/>
                <a:cs typeface="Arial" panose="020B0604020202020204" pitchFamily="34" charset="0"/>
              </a:rPr>
              <a:t>استخدام</a:t>
            </a:r>
            <a:r>
              <a:rPr kumimoji="0" lang="fr-FR" sz="3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ar-SA" sz="3200" b="1" i="0" u="none" strike="noStrike" cap="none" normalizeH="0" baseline="0">
                <a:ln>
                  <a:noFill/>
                </a:ln>
                <a:solidFill>
                  <a:schemeClr val="tx1"/>
                </a:solidFill>
                <a:effectLst/>
                <a:latin typeface="Arial" panose="020B0604020202020204" pitchFamily="34" charset="0"/>
                <a:cs typeface="Arial" panose="020B0604020202020204" pitchFamily="34" charset="0"/>
              </a:rPr>
              <a:t>المنصات الإلكترونية ووسائل التواصل الاجتماعي</a:t>
            </a:r>
            <a:r>
              <a:rPr kumimoji="0" lang="fr-FR" sz="3200" b="0" i="0" u="none" strike="noStrike" cap="none" normalizeH="0" baseline="0">
                <a:ln>
                  <a:noFill/>
                </a:ln>
                <a:solidFill>
                  <a:schemeClr val="tx1"/>
                </a:solidFill>
                <a:effectLst/>
                <a:latin typeface="Arial" panose="020B0604020202020204" pitchFamily="34" charset="0"/>
              </a:rPr>
              <a:t> </a:t>
            </a:r>
            <a:r>
              <a:rPr kumimoji="0" lang="ar-SA" sz="3200" b="0" i="0" u="none" strike="noStrike" cap="none" normalizeH="0" baseline="0">
                <a:ln>
                  <a:noFill/>
                </a:ln>
                <a:solidFill>
                  <a:schemeClr val="tx1"/>
                </a:solidFill>
                <a:effectLst/>
                <a:latin typeface="Arial" panose="020B0604020202020204" pitchFamily="34" charset="0"/>
                <a:cs typeface="Arial" panose="020B0604020202020204" pitchFamily="34" charset="0"/>
              </a:rPr>
              <a:t>للإعلام عن حملات المساعدة والتبرع</a:t>
            </a:r>
            <a:r>
              <a:rPr kumimoji="0" lang="fr-FR" sz="3200" b="0" i="0" u="none" strike="noStrike" cap="none" normalizeH="0" baseline="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tabLst/>
            </a:pPr>
            <a:endParaRPr kumimoji="0" lang="fr-FR" sz="3200" b="0" i="0" u="none" strike="noStrike" cap="none" normalizeH="0" baseline="0">
              <a:ln>
                <a:noFill/>
              </a:ln>
              <a:solidFill>
                <a:schemeClr val="tx1"/>
              </a:solidFill>
              <a:effectLst/>
              <a:latin typeface="Arial" panose="020B0604020202020204" pitchFamily="34" charset="0"/>
            </a:endParaRPr>
          </a:p>
        </p:txBody>
      </p:sp>
      <p:sp>
        <p:nvSpPr>
          <p:cNvPr id="14" name="Rectangle 1"/>
          <p:cNvSpPr>
            <a:spLocks noChangeArrowheads="1"/>
          </p:cNvSpPr>
          <p:nvPr/>
        </p:nvSpPr>
        <p:spPr bwMode="auto">
          <a:xfrm>
            <a:off x="269520" y="3652766"/>
            <a:ext cx="80782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SA" sz="3200" dirty="0">
                <a:latin typeface="Arial" panose="020B0604020202020204" pitchFamily="34" charset="0"/>
              </a:rPr>
              <a:t>نظام تسجيل إلكتروني للمتبرعين والمتطوعين لتسريع عمليات التنظيم.</a:t>
            </a:r>
            <a:endParaRPr kumimoji="0" lang="fr-FR" sz="3200" b="0" i="0" u="none" strike="noStrike" cap="none" normalizeH="0" baseline="0" dirty="0">
              <a:ln>
                <a:noFill/>
              </a:ln>
              <a:solidFill>
                <a:schemeClr val="tx1"/>
              </a:solidFill>
              <a:effectLst/>
              <a:latin typeface="Arial" panose="020B0604020202020204" pitchFamily="34" charset="0"/>
            </a:endParaRPr>
          </a:p>
        </p:txBody>
      </p:sp>
      <p:sp>
        <p:nvSpPr>
          <p:cNvPr id="16" name="Rectangle 1"/>
          <p:cNvSpPr>
            <a:spLocks noChangeArrowheads="1"/>
          </p:cNvSpPr>
          <p:nvPr/>
        </p:nvSpPr>
        <p:spPr bwMode="auto">
          <a:xfrm>
            <a:off x="265648" y="5004944"/>
            <a:ext cx="80782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a:r>
              <a:rPr lang="ar-DZ" sz="3200" b="1"/>
              <a:t>تطبيقات أو روابط إلكترونية</a:t>
            </a:r>
            <a:r>
              <a:rPr lang="ar-DZ" sz="3200"/>
              <a:t> لتنسيق جهود التبرع بالدم والمساعدات الغذائية.</a:t>
            </a:r>
          </a:p>
        </p:txBody>
      </p:sp>
    </p:spTree>
    <p:extLst>
      <p:ext uri="{BB962C8B-B14F-4D97-AF65-F5344CB8AC3E}">
        <p14:creationId xmlns:p14="http://schemas.microsoft.com/office/powerpoint/2010/main" val="518228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5"/>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09599" y="1371174"/>
            <a:ext cx="10755855" cy="4871454"/>
          </a:xfrm>
          <a:prstGeom prst="rect">
            <a:avLst/>
          </a:prstGeom>
          <a:noFill/>
        </p:spPr>
      </p:pic>
      <p:sp>
        <p:nvSpPr>
          <p:cNvPr id="5" name="Titre 3"/>
          <p:cNvSpPr txBox="1">
            <a:spLocks/>
          </p:cNvSpPr>
          <p:nvPr/>
        </p:nvSpPr>
        <p:spPr>
          <a:xfrm>
            <a:off x="0" y="322258"/>
            <a:ext cx="12192000" cy="213520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1800" b="1" dirty="0">
                <a:latin typeface="Simplified Arabic" panose="02020603050405020304" pitchFamily="18" charset="-78"/>
                <a:cs typeface="Simplified Arabic" panose="02020603050405020304" pitchFamily="18" charset="-78"/>
              </a:rPr>
              <a:t>وزارة التعليم العالي والبحث العلمي</a:t>
            </a:r>
            <a:br>
              <a:rPr lang="ar-DZ"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جامعة باجي مختار –عنابة-</a:t>
            </a:r>
            <a:br>
              <a:rPr lang="ar-DZ"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كلية العلوم الاقتصادية وعلوم التسيير</a:t>
            </a:r>
            <a:br>
              <a:rPr lang="ar-DZ" sz="1800" b="1" dirty="0">
                <a:latin typeface="Simplified Arabic" panose="02020603050405020304" pitchFamily="18" charset="-78"/>
                <a:cs typeface="Simplified Arabic" panose="02020603050405020304" pitchFamily="18" charset="-78"/>
              </a:rPr>
            </a:br>
            <a:br>
              <a:rPr lang="fr-FR"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الموضوع:</a:t>
            </a:r>
            <a:endParaRPr lang="fr-FR" sz="1800" b="1" dirty="0">
              <a:latin typeface="Simplified Arabic" panose="02020603050405020304" pitchFamily="18" charset="-78"/>
              <a:cs typeface="Simplified Arabic" panose="02020603050405020304" pitchFamily="18" charset="-78"/>
            </a:endParaRPr>
          </a:p>
        </p:txBody>
      </p:sp>
      <p:sp>
        <p:nvSpPr>
          <p:cNvPr id="6" name="Rectangle à coins arrondis 5"/>
          <p:cNvSpPr/>
          <p:nvPr/>
        </p:nvSpPr>
        <p:spPr>
          <a:xfrm>
            <a:off x="609599" y="2729469"/>
            <a:ext cx="11365454" cy="1460708"/>
          </a:xfrm>
          <a:prstGeom prst="roundRect">
            <a:avLst/>
          </a:prstGeom>
          <a:solidFill>
            <a:srgbClr val="C00000"/>
          </a:solidFill>
          <a:ln>
            <a:solidFill>
              <a:schemeClr val="tx1">
                <a:lumMod val="65000"/>
                <a:lumOff val="3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 name="Rectangle 6"/>
          <p:cNvSpPr/>
          <p:nvPr/>
        </p:nvSpPr>
        <p:spPr>
          <a:xfrm>
            <a:off x="1321539" y="2792272"/>
            <a:ext cx="10131356" cy="1446550"/>
          </a:xfrm>
          <a:prstGeom prst="rect">
            <a:avLst/>
          </a:prstGeom>
        </p:spPr>
        <p:txBody>
          <a:bodyPr wrap="square">
            <a:spAutoFit/>
          </a:bodyPr>
          <a:lstStyle/>
          <a:p>
            <a:pPr algn="ctr" rtl="1">
              <a:spcAft>
                <a:spcPts val="600"/>
              </a:spcAft>
            </a:pPr>
            <a:r>
              <a:rPr lang="ar-DZ" sz="4400" b="1" dirty="0">
                <a:solidFill>
                  <a:schemeClr val="bg1"/>
                </a:solidFill>
                <a:latin typeface="Sakkal Majalla" panose="02000000000000000000" pitchFamily="2" charset="-78"/>
                <a:ea typeface="Arial Unicode MS" panose="020B0604020202020204" pitchFamily="34" charset="-128"/>
                <a:cs typeface="Sakkal Majalla" panose="02000000000000000000" pitchFamily="2" charset="-78"/>
              </a:rPr>
              <a:t>الاستراتيجية التسويقية (المنتج –التوزيع) دراسة حالة مؤسسة الهلال الأحمر الجزائري</a:t>
            </a:r>
            <a:endParaRPr lang="fr-FR" sz="4400" b="1" dirty="0">
              <a:solidFill>
                <a:schemeClr val="bg1"/>
              </a:solidFill>
              <a:latin typeface="Sakkal Majalla" panose="02000000000000000000" pitchFamily="2" charset="-78"/>
              <a:cs typeface="Sakkal Majalla" panose="02000000000000000000" pitchFamily="2" charset="-78"/>
            </a:endParaRPr>
          </a:p>
        </p:txBody>
      </p:sp>
      <p:pic>
        <p:nvPicPr>
          <p:cNvPr id="8"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3" y="50248"/>
            <a:ext cx="1800540" cy="135394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669532" y="4190176"/>
            <a:ext cx="4305521" cy="4616648"/>
          </a:xfrm>
          <a:prstGeom prst="rect">
            <a:avLst/>
          </a:prstGeom>
          <a:noFill/>
        </p:spPr>
        <p:txBody>
          <a:bodyPr wrap="square" rtlCol="0">
            <a:spAutoFit/>
          </a:bodyPr>
          <a:lstStyle/>
          <a:p>
            <a:pPr algn="r" rtl="1">
              <a:lnSpc>
                <a:spcPct val="150000"/>
              </a:lnSpc>
            </a:pPr>
            <a:r>
              <a:rPr lang="ar-DZ" sz="2800" b="1" dirty="0">
                <a:latin typeface="Simplified Arabic" panose="02020603050405020304" pitchFamily="18" charset="-78"/>
                <a:cs typeface="Simplified Arabic" panose="02020603050405020304" pitchFamily="18" charset="-78"/>
              </a:rPr>
              <a:t>من إعداد الطلبة :</a:t>
            </a:r>
          </a:p>
          <a:p>
            <a:pPr algn="r" rtl="1">
              <a:lnSpc>
                <a:spcPct val="150000"/>
              </a:lnSpc>
            </a:pPr>
            <a:r>
              <a:rPr lang="ar-DZ" sz="2800" b="1" dirty="0">
                <a:latin typeface="Simplified Arabic" panose="02020603050405020304" pitchFamily="18" charset="-78"/>
                <a:cs typeface="Simplified Arabic" panose="02020603050405020304" pitchFamily="18" charset="-78"/>
              </a:rPr>
              <a:t> -	فزاري اكرام </a:t>
            </a:r>
          </a:p>
          <a:p>
            <a:pPr marL="457200" indent="-457200" algn="r" rtl="1">
              <a:lnSpc>
                <a:spcPct val="150000"/>
              </a:lnSpc>
              <a:buFontTx/>
              <a:buChar char="-"/>
            </a:pPr>
            <a:r>
              <a:rPr lang="ar-DZ" sz="2800" b="1" dirty="0" err="1">
                <a:latin typeface="Simplified Arabic" panose="02020603050405020304" pitchFamily="18" charset="-78"/>
                <a:cs typeface="Simplified Arabic" panose="02020603050405020304" pitchFamily="18" charset="-78"/>
              </a:rPr>
              <a:t>عرعار</a:t>
            </a:r>
            <a:r>
              <a:rPr lang="ar-DZ" sz="2800" b="1" dirty="0">
                <a:latin typeface="Simplified Arabic" panose="02020603050405020304" pitchFamily="18" charset="-78"/>
                <a:cs typeface="Simplified Arabic" panose="02020603050405020304" pitchFamily="18" charset="-78"/>
              </a:rPr>
              <a:t> سوسن نريمان </a:t>
            </a:r>
          </a:p>
          <a:p>
            <a:pPr marL="457200" indent="-457200" algn="r" rtl="1">
              <a:lnSpc>
                <a:spcPct val="150000"/>
              </a:lnSpc>
              <a:buFontTx/>
              <a:buChar char="-"/>
            </a:pPr>
            <a:r>
              <a:rPr lang="ar-DZ" sz="2800" b="1" dirty="0">
                <a:latin typeface="Simplified Arabic" panose="02020603050405020304" pitchFamily="18" charset="-78"/>
                <a:cs typeface="Simplified Arabic" panose="02020603050405020304" pitchFamily="18" charset="-78"/>
              </a:rPr>
              <a:t>عوادي رامي</a:t>
            </a:r>
          </a:p>
          <a:p>
            <a:pPr algn="r" rtl="1">
              <a:lnSpc>
                <a:spcPct val="150000"/>
              </a:lnSpc>
            </a:pPr>
            <a:endParaRPr lang="ar-DZ" sz="2800" b="1" dirty="0">
              <a:latin typeface="Simplified Arabic" panose="02020603050405020304" pitchFamily="18" charset="-78"/>
              <a:cs typeface="Simplified Arabic" panose="02020603050405020304" pitchFamily="18" charset="-78"/>
            </a:endParaRPr>
          </a:p>
          <a:p>
            <a:pPr algn="r" rtl="1">
              <a:lnSpc>
                <a:spcPct val="150000"/>
              </a:lnSpc>
            </a:pPr>
            <a:endParaRPr lang="ar-DZ" sz="2800" b="1" dirty="0">
              <a:latin typeface="Simplified Arabic" panose="02020603050405020304" pitchFamily="18" charset="-78"/>
              <a:cs typeface="Simplified Arabic" panose="02020603050405020304" pitchFamily="18" charset="-78"/>
            </a:endParaRPr>
          </a:p>
          <a:p>
            <a:pPr algn="r" rtl="1">
              <a:lnSpc>
                <a:spcPct val="150000"/>
              </a:lnSpc>
            </a:pPr>
            <a:r>
              <a:rPr lang="ar-DZ" sz="2800" b="1" dirty="0">
                <a:latin typeface="Simplified Arabic" panose="02020603050405020304" pitchFamily="18" charset="-78"/>
                <a:cs typeface="Simplified Arabic" panose="02020603050405020304" pitchFamily="18" charset="-78"/>
              </a:rPr>
              <a:t>	</a:t>
            </a:r>
          </a:p>
        </p:txBody>
      </p:sp>
      <p:sp>
        <p:nvSpPr>
          <p:cNvPr id="10" name="Zone de texte 2"/>
          <p:cNvSpPr txBox="1">
            <a:spLocks noChangeArrowheads="1"/>
          </p:cNvSpPr>
          <p:nvPr/>
        </p:nvSpPr>
        <p:spPr bwMode="auto">
          <a:xfrm>
            <a:off x="5102470" y="6428770"/>
            <a:ext cx="2313931" cy="429230"/>
          </a:xfrm>
          <a:prstGeom prst="rect">
            <a:avLst/>
          </a:prstGeom>
          <a:noFill/>
          <a:ln w="9525">
            <a:noFill/>
            <a:miter lim="800000"/>
            <a:headEnd/>
            <a:tailEnd/>
          </a:ln>
        </p:spPr>
        <p:txBody>
          <a:bodyPr rot="0" vert="horz" wrap="square" lIns="91440" tIns="45720" rIns="91440" bIns="45720" anchor="t" anchorCtr="0">
            <a:noAutofit/>
          </a:bodyPr>
          <a:lstStyle/>
          <a:p>
            <a:pPr algn="ctr" rtl="1">
              <a:lnSpc>
                <a:spcPct val="115000"/>
              </a:lnSpc>
              <a:spcAft>
                <a:spcPts val="1000"/>
              </a:spcAft>
            </a:pPr>
            <a:r>
              <a:rPr lang="ar-DZ" sz="2000" b="1" dirty="0">
                <a:effectLst/>
                <a:latin typeface="Simplified Arabic" pitchFamily="18" charset="-78"/>
                <a:ea typeface="Calibri"/>
                <a:cs typeface="Simplified Arabic" pitchFamily="18" charset="-78"/>
              </a:rPr>
              <a:t>2025/2026</a:t>
            </a:r>
            <a:endParaRPr lang="fr-FR" sz="2000" b="1" dirty="0">
              <a:effectLst/>
              <a:latin typeface="Simplified Arabic" pitchFamily="18" charset="-78"/>
              <a:ea typeface="Calibri"/>
              <a:cs typeface="Simplified Arabic" pitchFamily="18" charset="-78"/>
            </a:endParaRPr>
          </a:p>
        </p:txBody>
      </p:sp>
      <p:pic>
        <p:nvPicPr>
          <p:cNvPr id="13"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513" y="214165"/>
            <a:ext cx="1800540" cy="133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698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sées 8"/>
          <p:cNvSpPr/>
          <p:nvPr/>
        </p:nvSpPr>
        <p:spPr>
          <a:xfrm>
            <a:off x="3094573" y="119217"/>
            <a:ext cx="4873490" cy="1405533"/>
          </a:xfrm>
          <a:prstGeom prst="cloudCallout">
            <a:avLst/>
          </a:prstGeom>
          <a:solidFill>
            <a:srgbClr val="FFFFFF">
              <a:alpha val="80000"/>
            </a:srgbClr>
          </a:solidFill>
        </p:spPr>
        <p:style>
          <a:lnRef idx="2">
            <a:schemeClr val="dk1"/>
          </a:lnRef>
          <a:fillRef idx="1">
            <a:schemeClr val="lt1"/>
          </a:fillRef>
          <a:effectRef idx="0">
            <a:schemeClr val="dk1"/>
          </a:effectRef>
          <a:fontRef idx="minor">
            <a:schemeClr val="dk1"/>
          </a:fontRef>
        </p:style>
        <p:txBody>
          <a:bodyPr wrap="none">
            <a:spAutoFit/>
          </a:bodyPr>
          <a:lstStyle/>
          <a:p>
            <a:r>
              <a:rPr lang="ar-DZ" sz="5400" b="1" dirty="0"/>
              <a:t>كفاءة التوزيع</a:t>
            </a:r>
          </a:p>
        </p:txBody>
      </p:sp>
      <p:sp>
        <p:nvSpPr>
          <p:cNvPr id="6" name="Rectangle 1"/>
          <p:cNvSpPr>
            <a:spLocks noChangeArrowheads="1"/>
          </p:cNvSpPr>
          <p:nvPr/>
        </p:nvSpPr>
        <p:spPr bwMode="auto">
          <a:xfrm>
            <a:off x="265648" y="2233168"/>
            <a:ext cx="80782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SA" sz="3200" dirty="0">
                <a:latin typeface="Arial" panose="020B0604020202020204" pitchFamily="34" charset="0"/>
              </a:rPr>
              <a:t>يتم تحديد المناطق الأكثر حاجة عبر دراسات ميدانية وإحصائيات محلية.</a:t>
            </a:r>
            <a:endParaRPr kumimoji="0" lang="fr-FR" sz="3200" b="0" i="0" u="none" strike="noStrike" cap="none" normalizeH="0" baseline="0" dirty="0">
              <a:ln>
                <a:noFill/>
              </a:ln>
              <a:solidFill>
                <a:schemeClr val="tx1"/>
              </a:solidFill>
              <a:effectLst/>
              <a:latin typeface="Arial" panose="020B0604020202020204" pitchFamily="34" charset="0"/>
            </a:endParaRPr>
          </a:p>
        </p:txBody>
      </p:sp>
      <p:sp>
        <p:nvSpPr>
          <p:cNvPr id="14" name="Rectangle 1"/>
          <p:cNvSpPr>
            <a:spLocks noChangeArrowheads="1"/>
          </p:cNvSpPr>
          <p:nvPr/>
        </p:nvSpPr>
        <p:spPr bwMode="auto">
          <a:xfrm>
            <a:off x="269520" y="3652766"/>
            <a:ext cx="80782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SA" sz="3200" dirty="0">
                <a:latin typeface="Arial" panose="020B0604020202020204" pitchFamily="34" charset="0"/>
              </a:rPr>
              <a:t>توزيع المساعدات يتم وفق خطة زمنية وإنسانية تضمن العدالة والشفافية.</a:t>
            </a:r>
            <a:endParaRPr kumimoji="0" lang="fr-FR" sz="3200" b="0" i="0" u="none" strike="noStrike" cap="none" normalizeH="0" baseline="0" dirty="0">
              <a:ln>
                <a:noFill/>
              </a:ln>
              <a:solidFill>
                <a:schemeClr val="tx1"/>
              </a:solidFill>
              <a:effectLst/>
              <a:latin typeface="Arial" panose="020B0604020202020204" pitchFamily="34" charset="0"/>
            </a:endParaRPr>
          </a:p>
        </p:txBody>
      </p:sp>
      <p:sp>
        <p:nvSpPr>
          <p:cNvPr id="16" name="Rectangle 1"/>
          <p:cNvSpPr>
            <a:spLocks noChangeArrowheads="1"/>
          </p:cNvSpPr>
          <p:nvPr/>
        </p:nvSpPr>
        <p:spPr bwMode="auto">
          <a:xfrm>
            <a:off x="265648" y="5004944"/>
            <a:ext cx="80782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a:r>
              <a:rPr lang="ar-DZ" sz="3200"/>
              <a:t>الاعتماد على </a:t>
            </a:r>
            <a:r>
              <a:rPr lang="ar-DZ" sz="3200" b="1"/>
              <a:t>المتطوعين المحليين</a:t>
            </a:r>
            <a:r>
              <a:rPr lang="ar-DZ" sz="3200"/>
              <a:t> لتقليل التكلفة وزيادة الفعالية.</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68061" y="828676"/>
            <a:ext cx="4223937" cy="6029324"/>
          </a:xfrm>
          <a:prstGeom prst="rect">
            <a:avLst/>
          </a:prstGeom>
        </p:spPr>
      </p:pic>
    </p:spTree>
    <p:extLst>
      <p:ext uri="{BB962C8B-B14F-4D97-AF65-F5344CB8AC3E}">
        <p14:creationId xmlns:p14="http://schemas.microsoft.com/office/powerpoint/2010/main" val="3366423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40002"/>
            <a:ext cx="4233341" cy="6817998"/>
          </a:xfrm>
          <a:prstGeom prst="rect">
            <a:avLst/>
          </a:prstGeom>
        </p:spPr>
      </p:pic>
      <p:sp>
        <p:nvSpPr>
          <p:cNvPr id="4" name="Demi-cadre 6"/>
          <p:cNvSpPr/>
          <p:nvPr/>
        </p:nvSpPr>
        <p:spPr>
          <a:xfrm>
            <a:off x="4012187" y="1203942"/>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Demi-cadre 7"/>
          <p:cNvSpPr/>
          <p:nvPr/>
        </p:nvSpPr>
        <p:spPr>
          <a:xfrm rot="10800000">
            <a:off x="11366459" y="5001097"/>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Demi-cadre 8"/>
          <p:cNvSpPr/>
          <p:nvPr/>
        </p:nvSpPr>
        <p:spPr>
          <a:xfrm rot="5400000">
            <a:off x="11342413" y="980791"/>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Demi-cadre 9"/>
          <p:cNvSpPr/>
          <p:nvPr/>
        </p:nvSpPr>
        <p:spPr>
          <a:xfrm rot="16200000">
            <a:off x="4123285" y="4870711"/>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4297108" y="2126047"/>
            <a:ext cx="7416065" cy="2858475"/>
          </a:xfrm>
          <a:prstGeom prst="rect">
            <a:avLst/>
          </a:prstGeom>
        </p:spPr>
        <p:txBody>
          <a:bodyPr wrap="square">
            <a:spAutoFit/>
          </a:bodyPr>
          <a:lstStyle/>
          <a:p>
            <a:pPr indent="358775" algn="just" rtl="1">
              <a:lnSpc>
                <a:spcPct val="107000"/>
              </a:lnSpc>
              <a:spcAft>
                <a:spcPts val="800"/>
              </a:spcAft>
            </a:pPr>
            <a:r>
              <a:rPr lang="ar-SA" sz="2800" dirty="0">
                <a:latin typeface="Calibri" panose="020F0502020204030204" pitchFamily="34" charset="0"/>
                <a:ea typeface="Calibri" panose="020F0502020204030204" pitchFamily="34" charset="0"/>
                <a:cs typeface="Simplified Arabic" panose="02020603050405020304" pitchFamily="18" charset="-78"/>
              </a:rPr>
              <a:t>يتضح من خلال هذه الدراسة أن الهلال الأحمر الجزائري استطاع بفضل استراتيجيته التسويقية أن يحقق انتشارًا واسعًا وتأثيرًا ملموسًا في المجتمع رغم طابعه غير </a:t>
            </a:r>
            <a:r>
              <a:rPr lang="ar-SA" sz="2800" dirty="0" err="1">
                <a:latin typeface="Calibri" panose="020F0502020204030204" pitchFamily="34" charset="0"/>
                <a:ea typeface="Calibri" panose="020F0502020204030204" pitchFamily="34" charset="0"/>
                <a:cs typeface="Simplified Arabic" panose="02020603050405020304" pitchFamily="18" charset="-78"/>
              </a:rPr>
              <a:t>الربحي.فمنتجاته</a:t>
            </a:r>
            <a:r>
              <a:rPr lang="ar-SA" sz="2800" dirty="0">
                <a:latin typeface="Calibri" panose="020F0502020204030204" pitchFamily="34" charset="0"/>
                <a:ea typeface="Calibri" panose="020F0502020204030204" pitchFamily="34" charset="0"/>
                <a:cs typeface="Simplified Arabic" panose="02020603050405020304" pitchFamily="18" charset="-78"/>
              </a:rPr>
              <a:t> تتمثل في خدمات إنسانية واجتماعية وصحية موجهة للفئات الهشة، أما توزيعه فيعتمد على شبكة فروع ميدانية واسعة مدعومة بالوسائل الرقمية الحديثة.</a:t>
            </a:r>
            <a:endParaRPr lang="ar-DZ" sz="2800" dirty="0">
              <a:latin typeface="Calibri" panose="020F0502020204030204" pitchFamily="34" charset="0"/>
              <a:ea typeface="Calibri" panose="020F0502020204030204" pitchFamily="34" charset="0"/>
              <a:cs typeface="Simplified Arabic" panose="02020603050405020304" pitchFamily="18" charset="-78"/>
            </a:endParaRPr>
          </a:p>
        </p:txBody>
      </p:sp>
      <p:grpSp>
        <p:nvGrpSpPr>
          <p:cNvPr id="10" name="Groupe 9"/>
          <p:cNvGrpSpPr/>
          <p:nvPr/>
        </p:nvGrpSpPr>
        <p:grpSpPr>
          <a:xfrm>
            <a:off x="5906873" y="214950"/>
            <a:ext cx="4128247"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الخاتمة</a:t>
              </a:r>
              <a:endParaRPr lang="fr-FR" b="1" dirty="0">
                <a:solidFill>
                  <a:schemeClr val="bg1"/>
                </a:solidFill>
              </a:endParaRPr>
            </a:p>
          </p:txBody>
        </p:sp>
      </p:grpSp>
    </p:spTree>
    <p:extLst>
      <p:ext uri="{BB962C8B-B14F-4D97-AF65-F5344CB8AC3E}">
        <p14:creationId xmlns:p14="http://schemas.microsoft.com/office/powerpoint/2010/main" val="1093476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5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5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750" fill="hold"/>
                                        <p:tgtEl>
                                          <p:spTgt spid="10"/>
                                        </p:tgtEl>
                                        <p:attrNameLst>
                                          <p:attrName>ppt_w</p:attrName>
                                        </p:attrNameLst>
                                      </p:cBhvr>
                                      <p:tavLst>
                                        <p:tav tm="0">
                                          <p:val>
                                            <p:strVal val="#ppt_w+.3"/>
                                          </p:val>
                                        </p:tav>
                                        <p:tav tm="100000">
                                          <p:val>
                                            <p:strVal val="#ppt_w"/>
                                          </p:val>
                                        </p:tav>
                                      </p:tavLst>
                                    </p:anim>
                                    <p:anim calcmode="lin" valueType="num">
                                      <p:cBhvr>
                                        <p:cTn id="25" dur="750" fill="hold"/>
                                        <p:tgtEl>
                                          <p:spTgt spid="10"/>
                                        </p:tgtEl>
                                        <p:attrNameLst>
                                          <p:attrName>ppt_h</p:attrName>
                                        </p:attrNameLst>
                                      </p:cBhvr>
                                      <p:tavLst>
                                        <p:tav tm="0">
                                          <p:val>
                                            <p:strVal val="#ppt_h"/>
                                          </p:val>
                                        </p:tav>
                                        <p:tav tm="100000">
                                          <p:val>
                                            <p:strVal val="#ppt_h"/>
                                          </p:val>
                                        </p:tav>
                                      </p:tavLst>
                                    </p:anim>
                                    <p:animEffect transition="in" filter="fade">
                                      <p:cBhvr>
                                        <p:cTn id="2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2147147099"/>
              </p:ext>
            </p:extLst>
          </p:nvPr>
        </p:nvGraphicFramePr>
        <p:xfrm>
          <a:off x="4789111" y="104331"/>
          <a:ext cx="7232560" cy="6391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حوكمة الشركات العائلية - تليد الإستشا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7"/>
          <a:stretch>
            <a:fillRect/>
          </a:stretch>
        </p:blipFill>
        <p:spPr>
          <a:xfrm>
            <a:off x="0" y="7937"/>
            <a:ext cx="4800600" cy="6850063"/>
          </a:xfrm>
          <a:prstGeom prst="rect">
            <a:avLst/>
          </a:prstGeom>
        </p:spPr>
      </p:pic>
    </p:spTree>
    <p:extLst>
      <p:ext uri="{BB962C8B-B14F-4D97-AF65-F5344CB8AC3E}">
        <p14:creationId xmlns:p14="http://schemas.microsoft.com/office/powerpoint/2010/main" val="267271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F884A-263A-7941-BBA2-0227386A598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890FCBD-AC20-1F9F-B2AF-6C4441558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388" y="935631"/>
            <a:ext cx="8574742" cy="5922369"/>
          </a:xfrm>
          <a:prstGeom prst="rect">
            <a:avLst/>
          </a:prstGeom>
        </p:spPr>
      </p:pic>
      <p:sp>
        <p:nvSpPr>
          <p:cNvPr id="8" name="Rectangle 7">
            <a:extLst>
              <a:ext uri="{FF2B5EF4-FFF2-40B4-BE49-F238E27FC236}">
                <a16:creationId xmlns:a16="http://schemas.microsoft.com/office/drawing/2014/main" id="{8D5C29C6-7918-0FC7-B2B8-C5DA9405FD1A}"/>
              </a:ext>
            </a:extLst>
          </p:cNvPr>
          <p:cNvSpPr/>
          <p:nvPr/>
        </p:nvSpPr>
        <p:spPr>
          <a:xfrm>
            <a:off x="4129789" y="1536217"/>
            <a:ext cx="7402797" cy="3785652"/>
          </a:xfrm>
          <a:prstGeom prst="rect">
            <a:avLst/>
          </a:prstGeom>
        </p:spPr>
        <p:txBody>
          <a:bodyPr wrap="square">
            <a:spAutoFit/>
          </a:bodyPr>
          <a:lstStyle/>
          <a:p>
            <a:pPr algn="ctr" rtl="1"/>
            <a:r>
              <a:rPr lang="ar-DZ" sz="2400" dirty="0">
                <a:solidFill>
                  <a:srgbClr val="222222"/>
                </a:solidFill>
                <a:latin typeface="Arial" panose="020B0604020202020204" pitchFamily="34" charset="0"/>
              </a:rPr>
              <a:t>تُعدّ المؤسسات غير الربحية من أهم الفاعلين في خدمة المجتمع، إذ تهدف إلى تحقيق المنفعة العامة دون السعي وراء الربح. ومن أبرز هذه المؤسسات في الجزائر الهلال الأحمر الجزائري، الذي يقدّم خدمات إنسانية وصحية وإغاثية متنوعة.</a:t>
            </a:r>
          </a:p>
          <a:p>
            <a:pPr algn="ctr" rtl="1"/>
            <a:r>
              <a:rPr lang="ar-DZ" sz="2400" dirty="0">
                <a:solidFill>
                  <a:srgbClr val="222222"/>
                </a:solidFill>
                <a:latin typeface="Arial" panose="020B0604020202020204" pitchFamily="34" charset="0"/>
              </a:rPr>
              <a:t>ولتحقيق أهدافه بكفاءة، أصبح من الضروري اعتماد استراتيجية تسويقية فعّالة تركز على تطوير "المنتج" أي الخدمات التي يقدمها، وتحسين "التوزيع" لضمان وصولها إلى المستفيدين في الوقت والمكان المناسبين.</a:t>
            </a:r>
          </a:p>
          <a:p>
            <a:pPr algn="ctr" rtl="1"/>
            <a:r>
              <a:rPr lang="ar-DZ" sz="2400" dirty="0">
                <a:solidFill>
                  <a:srgbClr val="222222"/>
                </a:solidFill>
                <a:latin typeface="Arial" panose="020B0604020202020204" pitchFamily="34" charset="0"/>
              </a:rPr>
              <a:t>يهدف هذا البحث إلى دراسة وتحليل استراتيجية المنتج والتوزيع لدى الهلال الأحمر الجزائري، بهدف تقييم فعاليتها واقتراح سبل تحسينها لتعزيز دوره الإنساني في المجتمع.</a:t>
            </a:r>
          </a:p>
        </p:txBody>
      </p:sp>
      <p:grpSp>
        <p:nvGrpSpPr>
          <p:cNvPr id="9" name="Groupe 8">
            <a:extLst>
              <a:ext uri="{FF2B5EF4-FFF2-40B4-BE49-F238E27FC236}">
                <a16:creationId xmlns:a16="http://schemas.microsoft.com/office/drawing/2014/main" id="{F06F267F-B1D7-0941-9115-9814850BD265}"/>
              </a:ext>
            </a:extLst>
          </p:cNvPr>
          <p:cNvGrpSpPr/>
          <p:nvPr/>
        </p:nvGrpSpPr>
        <p:grpSpPr>
          <a:xfrm>
            <a:off x="4700032" y="39069"/>
            <a:ext cx="5068866" cy="896562"/>
            <a:chOff x="3308420" y="219544"/>
            <a:chExt cx="5068866" cy="896562"/>
          </a:xfrm>
        </p:grpSpPr>
        <p:sp>
          <p:nvSpPr>
            <p:cNvPr id="10" name="Google Shape;521;p27">
              <a:extLst>
                <a:ext uri="{FF2B5EF4-FFF2-40B4-BE49-F238E27FC236}">
                  <a16:creationId xmlns:a16="http://schemas.microsoft.com/office/drawing/2014/main" id="{BBA25CFB-5864-198C-0612-2BF1AB114B6A}"/>
                </a:ext>
              </a:extLst>
            </p:cNvPr>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itre 1">
              <a:extLst>
                <a:ext uri="{FF2B5EF4-FFF2-40B4-BE49-F238E27FC236}">
                  <a16:creationId xmlns:a16="http://schemas.microsoft.com/office/drawing/2014/main" id="{B37266E3-D6EB-7E64-91A3-F5864D914181}"/>
                </a:ext>
              </a:extLst>
            </p:cNvPr>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مقدمة</a:t>
              </a:r>
              <a:endParaRPr lang="fr-FR" b="1" dirty="0">
                <a:solidFill>
                  <a:schemeClr val="bg1"/>
                </a:solidFill>
              </a:endParaRPr>
            </a:p>
          </p:txBody>
        </p:sp>
      </p:grpSp>
      <p:pic>
        <p:nvPicPr>
          <p:cNvPr id="3" name="Image 2">
            <a:extLst>
              <a:ext uri="{FF2B5EF4-FFF2-40B4-BE49-F238E27FC236}">
                <a16:creationId xmlns:a16="http://schemas.microsoft.com/office/drawing/2014/main" id="{5A1C5B4B-F86F-1350-DFA8-00C43ADF12DB}"/>
              </a:ext>
            </a:extLst>
          </p:cNvPr>
          <p:cNvPicPr>
            <a:picLocks noChangeAspect="1"/>
          </p:cNvPicPr>
          <p:nvPr/>
        </p:nvPicPr>
        <p:blipFill>
          <a:blip r:embed="rId3"/>
          <a:stretch>
            <a:fillRect/>
          </a:stretch>
        </p:blipFill>
        <p:spPr>
          <a:xfrm>
            <a:off x="-139258" y="6306"/>
            <a:ext cx="4644118" cy="6858000"/>
          </a:xfrm>
          <a:prstGeom prst="rect">
            <a:avLst/>
          </a:prstGeom>
        </p:spPr>
      </p:pic>
    </p:spTree>
    <p:extLst>
      <p:ext uri="{BB962C8B-B14F-4D97-AF65-F5344CB8AC3E}">
        <p14:creationId xmlns:p14="http://schemas.microsoft.com/office/powerpoint/2010/main" val="12160712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strVal val="#ppt_w+.3"/>
                                          </p:val>
                                        </p:tav>
                                        <p:tav tm="100000">
                                          <p:val>
                                            <p:strVal val="#ppt_w"/>
                                          </p:val>
                                        </p:tav>
                                      </p:tavLst>
                                    </p:anim>
                                    <p:anim calcmode="lin" valueType="num">
                                      <p:cBhvr>
                                        <p:cTn id="13" dur="750" fill="hold"/>
                                        <p:tgtEl>
                                          <p:spTgt spid="9"/>
                                        </p:tgtEl>
                                        <p:attrNameLst>
                                          <p:attrName>ppt_h</p:attrName>
                                        </p:attrNameLst>
                                      </p:cBhvr>
                                      <p:tavLst>
                                        <p:tav tm="0">
                                          <p:val>
                                            <p:strVal val="#ppt_h"/>
                                          </p:val>
                                        </p:tav>
                                        <p:tav tm="100000">
                                          <p:val>
                                            <p:strVal val="#ppt_h"/>
                                          </p:val>
                                        </p:tav>
                                      </p:tavLst>
                                    </p:anim>
                                    <p:animEffect transition="in" filter="fade">
                                      <p:cBhvr>
                                        <p:cTn id="14" dur="75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329186" y="-166187"/>
            <a:ext cx="6209628" cy="7172287"/>
            <a:chOff x="-402159" y="-109514"/>
            <a:chExt cx="6209628" cy="7172287"/>
          </a:xfrm>
        </p:grpSpPr>
        <p:pic>
          <p:nvPicPr>
            <p:cNvPr id="2" name="Google Shape;2896;p29"/>
            <p:cNvPicPr preferRelativeResize="0"/>
            <p:nvPr/>
          </p:nvPicPr>
          <p:blipFill rotWithShape="1">
            <a:blip r:embed="rId2">
              <a:alphaModFix/>
              <a:duotone>
                <a:prstClr val="black"/>
                <a:schemeClr val="accent2">
                  <a:tint val="45000"/>
                  <a:satMod val="400000"/>
                </a:schemeClr>
              </a:duotone>
            </a:blip>
            <a:srcRect l="4334" t="5990" r="4978" b="3100"/>
            <a:stretch/>
          </p:blipFill>
          <p:spPr>
            <a:xfrm rot="1018040">
              <a:off x="-402159" y="-109514"/>
              <a:ext cx="6209628" cy="7172287"/>
            </a:xfrm>
            <a:prstGeom prst="rect">
              <a:avLst/>
            </a:prstGeom>
            <a:noFill/>
            <a:ln>
              <a:noFill/>
            </a:ln>
          </p:spPr>
        </p:pic>
        <p:sp>
          <p:nvSpPr>
            <p:cNvPr id="3" name="Titre 1"/>
            <p:cNvSpPr txBox="1">
              <a:spLocks/>
            </p:cNvSpPr>
            <p:nvPr/>
          </p:nvSpPr>
          <p:spPr>
            <a:xfrm>
              <a:off x="562380" y="2469230"/>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7200" b="1" dirty="0"/>
                <a:t>إشكالية</a:t>
              </a:r>
            </a:p>
            <a:p>
              <a:pPr algn="ctr" rtl="1"/>
              <a:r>
                <a:rPr lang="ar-DZ" sz="7200" b="1" dirty="0"/>
                <a:t> الدراسة</a:t>
              </a:r>
              <a:endParaRPr lang="fr-FR" sz="7200" b="1" dirty="0"/>
            </a:p>
          </p:txBody>
        </p:sp>
      </p:grpSp>
      <p:sp>
        <p:nvSpPr>
          <p:cNvPr id="4" name="Google Shape;430;p40"/>
          <p:cNvSpPr txBox="1">
            <a:spLocks/>
          </p:cNvSpPr>
          <p:nvPr/>
        </p:nvSpPr>
        <p:spPr>
          <a:xfrm>
            <a:off x="5523068" y="497602"/>
            <a:ext cx="6289357" cy="5136715"/>
          </a:xfrm>
          <a:prstGeom prst="roundRect">
            <a:avLst/>
          </a:prstGeom>
          <a:ln w="57150"/>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rtl="1">
              <a:lnSpc>
                <a:spcPct val="107000"/>
              </a:lnSpc>
              <a:spcAft>
                <a:spcPts val="800"/>
              </a:spcAft>
              <a:buNone/>
            </a:pPr>
            <a:r>
              <a:rPr lang="ar-SA" sz="36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من خلال هذا المنطلق نطرح الإشكالية التالية : </a:t>
            </a:r>
          </a:p>
          <a:p>
            <a:pPr indent="0" algn="ctr" rtl="1">
              <a:lnSpc>
                <a:spcPct val="107000"/>
              </a:lnSpc>
              <a:spcAft>
                <a:spcPts val="800"/>
              </a:spcAft>
              <a:buNone/>
            </a:pPr>
            <a:endParaRPr lang="ar-DZ" sz="3600" b="1" dirty="0">
              <a:solidFill>
                <a:srgbClr val="000000"/>
              </a:solidFill>
              <a:latin typeface="Calibri" panose="020F0502020204030204" pitchFamily="34" charset="0"/>
              <a:ea typeface="Calibri" panose="020F0502020204030204" pitchFamily="34" charset="0"/>
              <a:cs typeface="Simplified Arabic" panose="02020603050405020304" pitchFamily="18" charset="-78"/>
            </a:endParaRPr>
          </a:p>
          <a:p>
            <a:pPr indent="0" algn="ctr" rtl="1">
              <a:lnSpc>
                <a:spcPct val="107000"/>
              </a:lnSpc>
              <a:spcAft>
                <a:spcPts val="800"/>
              </a:spcAft>
              <a:buNone/>
            </a:pPr>
            <a:r>
              <a:rPr lang="ar-DZ" sz="36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ماهي مختلف الاستراتيجيات التسويقية التي تعتمدها مؤسسة الهلال الأحمر الجزائري؟</a:t>
            </a:r>
            <a:endParaRPr lang="fr-FR" dirty="0">
              <a:latin typeface="Simplified Arabic" panose="02020603050405020304" pitchFamily="18" charset="-78"/>
              <a:cs typeface="Simplified Arabic" panose="02020603050405020304" pitchFamily="18" charset="-78"/>
            </a:endParaRPr>
          </a:p>
        </p:txBody>
      </p:sp>
      <p:pic>
        <p:nvPicPr>
          <p:cNvPr id="5" name="Picture 6" descr="https://i.pinimg.com/originals/0f/10/78/0f1078b02f5041f8c22872cad38a36b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95411" y="-166187"/>
            <a:ext cx="3524250" cy="200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pinimg.com/originals/df/b5/b3/dfb5b303202fb5d0930b92728232a4a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51977" y="4918477"/>
            <a:ext cx="3333750" cy="243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560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37501"/>
            <a:ext cx="4643057" cy="6532240"/>
          </a:xfrm>
          <a:prstGeom prst="rect">
            <a:avLst/>
          </a:prstGeom>
        </p:spPr>
      </p:pic>
      <p:sp>
        <p:nvSpPr>
          <p:cNvPr id="4" name="Rectangle 3"/>
          <p:cNvSpPr/>
          <p:nvPr/>
        </p:nvSpPr>
        <p:spPr>
          <a:xfrm>
            <a:off x="5252455" y="1497347"/>
            <a:ext cx="6372507" cy="4538165"/>
          </a:xfrm>
          <a:prstGeom prst="rect">
            <a:avLst/>
          </a:prstGeom>
        </p:spPr>
        <p:txBody>
          <a:bodyPr wrap="square">
            <a:spAutoFit/>
          </a:bodyPr>
          <a:lstStyle/>
          <a:p>
            <a:pPr algn="just" rtl="1">
              <a:lnSpc>
                <a:spcPct val="107000"/>
              </a:lnSpc>
              <a:spcAft>
                <a:spcPts val="800"/>
              </a:spcAft>
            </a:pPr>
            <a:r>
              <a:rPr lang="ar-SA" sz="3000" b="1" i="1" dirty="0">
                <a:latin typeface="Calibri" panose="020F0502020204030204" pitchFamily="34" charset="0"/>
                <a:ea typeface="Calibri" panose="020F0502020204030204" pitchFamily="34" charset="0"/>
                <a:cs typeface="Traditional Arabic" panose="02020603050405020304" pitchFamily="18" charset="-78"/>
              </a:rPr>
              <a:t>الهلال الأحمر الجزائري هي جمعية إنسانية تطوعية تأسست عام 1956 خلال الثورة التحريرية، وهي أقدم منظمة إنسانية في الجزائر. مهمتها الأساسية هي تخفيف معاناة الشعب الجزائري وتقديم المساعدة في الكوارث. وقد اعترف بها رسمياً من قبل اللجنة الدولية للصليب الأحمر في 4 </a:t>
            </a:r>
            <a:r>
              <a:rPr lang="ar-DZ" sz="3000" b="1" i="1" dirty="0">
                <a:latin typeface="Calibri" panose="020F0502020204030204" pitchFamily="34" charset="0"/>
                <a:ea typeface="Calibri" panose="020F0502020204030204" pitchFamily="34" charset="0"/>
                <a:cs typeface="Traditional Arabic" panose="02020603050405020304" pitchFamily="18" charset="-78"/>
              </a:rPr>
              <a:t>جويلية</a:t>
            </a:r>
            <a:r>
              <a:rPr lang="ar-SA" sz="3000" b="1" i="1" dirty="0">
                <a:latin typeface="Calibri" panose="020F0502020204030204" pitchFamily="34" charset="0"/>
                <a:ea typeface="Calibri" panose="020F0502020204030204" pitchFamily="34" charset="0"/>
                <a:cs typeface="Traditional Arabic" panose="02020603050405020304" pitchFamily="18" charset="-78"/>
              </a:rPr>
              <a:t> 1963. وتعمل حالياً على تقديم مجموعة واسعة من الخدمات الإنسانية والاجتماعية، بما في ذلك المساعدات الصحية والغذائية، والحملات التوعوية، والإسعافات الأولية، بالإضافة إلى المساعدة في الأزمات والكوارث. </a:t>
            </a:r>
            <a:endParaRPr lang="fr-FR" sz="30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Demi-cadre 6"/>
          <p:cNvSpPr/>
          <p:nvPr/>
        </p:nvSpPr>
        <p:spPr>
          <a:xfrm>
            <a:off x="4821763" y="1471244"/>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Demi-cadre 7"/>
          <p:cNvSpPr/>
          <p:nvPr/>
        </p:nvSpPr>
        <p:spPr>
          <a:xfrm rot="10800000">
            <a:off x="11537057" y="5829274"/>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Demi-cadre 8"/>
          <p:cNvSpPr/>
          <p:nvPr/>
        </p:nvSpPr>
        <p:spPr>
          <a:xfrm rot="5400000">
            <a:off x="11431601" y="1203872"/>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Demi-cadre 9"/>
          <p:cNvSpPr/>
          <p:nvPr/>
        </p:nvSpPr>
        <p:spPr>
          <a:xfrm rot="16200000">
            <a:off x="4875638" y="5665244"/>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p:cNvGrpSpPr/>
          <p:nvPr/>
        </p:nvGrpSpPr>
        <p:grpSpPr>
          <a:xfrm>
            <a:off x="3995574" y="107314"/>
            <a:ext cx="8894210" cy="896562"/>
            <a:chOff x="3462716"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chemeClr val="bg1"/>
                </a:solidFill>
                <a:effectLst/>
                <a:uLnTx/>
                <a:uFillTx/>
                <a:latin typeface="Arial"/>
                <a:cs typeface="Arial"/>
                <a:sym typeface="Arial"/>
              </a:endParaRPr>
            </a:p>
          </p:txBody>
        </p:sp>
        <p:sp>
          <p:nvSpPr>
            <p:cNvPr id="12" name="Titre 1"/>
            <p:cNvSpPr txBox="1">
              <a:spLocks/>
            </p:cNvSpPr>
            <p:nvPr/>
          </p:nvSpPr>
          <p:spPr>
            <a:xfrm>
              <a:off x="3462716"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ar-DZ" sz="4000" b="1" dirty="0">
                  <a:solidFill>
                    <a:schemeClr val="bg1"/>
                  </a:solidFill>
                </a:rPr>
                <a:t>          تعريف مؤسسة الهلال الأحمر الجزائري</a:t>
              </a:r>
              <a:endParaRPr lang="fr-FR" sz="4000" b="1" dirty="0">
                <a:solidFill>
                  <a:schemeClr val="bg1"/>
                </a:solidFill>
              </a:endParaRPr>
            </a:p>
          </p:txBody>
        </p:sp>
      </p:grpSp>
    </p:spTree>
    <p:extLst>
      <p:ext uri="{BB962C8B-B14F-4D97-AF65-F5344CB8AC3E}">
        <p14:creationId xmlns:p14="http://schemas.microsoft.com/office/powerpoint/2010/main" val="3569644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5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524549" y="44976"/>
            <a:ext cx="9597480"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الاستراتيجية التسويقية (المنتج)</a:t>
              </a:r>
              <a:endParaRPr lang="fr-FR" b="1" dirty="0">
                <a:solidFill>
                  <a:schemeClr val="bg1"/>
                </a:solidFill>
              </a:endParaRPr>
            </a:p>
          </p:txBody>
        </p:sp>
      </p:grpSp>
      <p:sp>
        <p:nvSpPr>
          <p:cNvPr id="3" name="Pensées 2"/>
          <p:cNvSpPr/>
          <p:nvPr/>
        </p:nvSpPr>
        <p:spPr>
          <a:xfrm>
            <a:off x="3859205" y="1094659"/>
            <a:ext cx="3975512" cy="1264980"/>
          </a:xfrm>
          <a:prstGeom prst="cloudCallout">
            <a:avLst/>
          </a:prstGeom>
        </p:spPr>
        <p:style>
          <a:lnRef idx="2">
            <a:schemeClr val="dk1"/>
          </a:lnRef>
          <a:fillRef idx="1">
            <a:schemeClr val="lt1"/>
          </a:fillRef>
          <a:effectRef idx="0">
            <a:schemeClr val="dk1"/>
          </a:effectRef>
          <a:fontRef idx="minor">
            <a:schemeClr val="dk1"/>
          </a:fontRef>
        </p:style>
        <p:txBody>
          <a:bodyPr wrap="none">
            <a:spAutoFit/>
          </a:bodyPr>
          <a:lstStyle/>
          <a:p>
            <a:pPr algn="r" rtl="1"/>
            <a:r>
              <a:rPr lang="ar-DZ" sz="4800" dirty="0"/>
              <a:t>طبيعة المنتج</a:t>
            </a:r>
            <a:endParaRPr lang="fr-FR" sz="4800" dirty="0"/>
          </a:p>
        </p:txBody>
      </p:sp>
      <p:sp>
        <p:nvSpPr>
          <p:cNvPr id="4" name="Rectangle 3"/>
          <p:cNvSpPr/>
          <p:nvPr/>
        </p:nvSpPr>
        <p:spPr>
          <a:xfrm>
            <a:off x="-295422" y="2643778"/>
            <a:ext cx="12487422" cy="954107"/>
          </a:xfrm>
          <a:prstGeom prst="rect">
            <a:avLst/>
          </a:prstGeom>
        </p:spPr>
        <p:txBody>
          <a:bodyPr wrap="square">
            <a:spAutoFit/>
          </a:bodyPr>
          <a:lstStyle/>
          <a:p>
            <a:pPr algn="r" rtl="1"/>
            <a:r>
              <a:rPr lang="ar-DZ" sz="2800" dirty="0"/>
              <a:t>المنتج في الحالة غير الربحية هو </a:t>
            </a:r>
            <a:r>
              <a:rPr lang="ar-DZ" sz="2800" b="1" dirty="0"/>
              <a:t>الخدمة الإنسانية والاجتماعية</a:t>
            </a:r>
            <a:r>
              <a:rPr lang="ar-DZ" sz="2800" dirty="0"/>
              <a:t>، وليس سلعة مادية. تتمثل منتجات الهلال الأحمر الجزائري في:</a:t>
            </a:r>
            <a:endParaRPr lang="fr-FR" sz="2800" dirty="0"/>
          </a:p>
        </p:txBody>
      </p:sp>
      <p:sp>
        <p:nvSpPr>
          <p:cNvPr id="16" name="Freeform 2"/>
          <p:cNvSpPr/>
          <p:nvPr/>
        </p:nvSpPr>
        <p:spPr>
          <a:xfrm rot="16200000">
            <a:off x="4615052" y="3684653"/>
            <a:ext cx="3416474" cy="2930220"/>
          </a:xfrm>
          <a:custGeom>
            <a:avLst/>
            <a:gdLst/>
            <a:ahLst/>
            <a:cxnLst/>
            <a:rect l="l" t="t" r="r" b="b"/>
            <a:pathLst>
              <a:path w="16230600" h="5342572">
                <a:moveTo>
                  <a:pt x="0" y="0"/>
                </a:moveTo>
                <a:lnTo>
                  <a:pt x="16230600" y="0"/>
                </a:lnTo>
                <a:lnTo>
                  <a:pt x="16230600" y="5342572"/>
                </a:lnTo>
                <a:lnTo>
                  <a:pt x="0" y="5342572"/>
                </a:lnTo>
                <a:lnTo>
                  <a:pt x="0" y="0"/>
                </a:lnTo>
                <a:close/>
              </a:path>
            </a:pathLst>
          </a:custGeom>
          <a:blipFill>
            <a:blip r:embed="rId2"/>
            <a:srcRect/>
            <a:stretch>
              <a:fillRect l="-21399"/>
            </a:stretch>
          </a:blipFill>
        </p:spPr>
      </p:sp>
      <p:sp>
        <p:nvSpPr>
          <p:cNvPr id="6" name="Rectangle 5"/>
          <p:cNvSpPr/>
          <p:nvPr/>
        </p:nvSpPr>
        <p:spPr>
          <a:xfrm>
            <a:off x="1430090" y="3410747"/>
            <a:ext cx="3283271" cy="646331"/>
          </a:xfrm>
          <a:prstGeom prst="rect">
            <a:avLst/>
          </a:prstGeom>
        </p:spPr>
        <p:txBody>
          <a:bodyPr wrap="none">
            <a:spAutoFit/>
          </a:bodyPr>
          <a:lstStyle/>
          <a:p>
            <a:pPr lvl="0" algn="r" rtl="1" eaLnBrk="0" fontAlgn="base" hangingPunct="0">
              <a:spcBef>
                <a:spcPct val="0"/>
              </a:spcBef>
              <a:spcAft>
                <a:spcPct val="0"/>
              </a:spcAft>
              <a:buFontTx/>
              <a:buChar char="•"/>
            </a:pPr>
            <a:r>
              <a:rPr lang="ar-SA" sz="3600" dirty="0">
                <a:latin typeface="Arial" panose="020B0604020202020204" pitchFamily="34" charset="0"/>
              </a:rPr>
              <a:t>حملات التبرع بالدم</a:t>
            </a:r>
            <a:r>
              <a:rPr lang="fr-FR" sz="3600" dirty="0">
                <a:latin typeface="Arial" panose="020B0604020202020204" pitchFamily="34" charset="0"/>
                <a:cs typeface="Arial" panose="020B0604020202020204" pitchFamily="34" charset="0"/>
              </a:rPr>
              <a:t>.</a:t>
            </a:r>
            <a:endParaRPr lang="fr-FR" sz="3600" dirty="0">
              <a:latin typeface="Arial" panose="020B0604020202020204" pitchFamily="34" charset="0"/>
            </a:endParaRPr>
          </a:p>
        </p:txBody>
      </p:sp>
      <p:sp>
        <p:nvSpPr>
          <p:cNvPr id="17" name="Rectangle 16"/>
          <p:cNvSpPr/>
          <p:nvPr/>
        </p:nvSpPr>
        <p:spPr>
          <a:xfrm>
            <a:off x="7834717" y="4068316"/>
            <a:ext cx="4357283" cy="646331"/>
          </a:xfrm>
          <a:prstGeom prst="rect">
            <a:avLst/>
          </a:prstGeom>
        </p:spPr>
        <p:txBody>
          <a:bodyPr wrap="none">
            <a:spAutoFit/>
          </a:bodyPr>
          <a:lstStyle/>
          <a:p>
            <a:pPr lvl="0" algn="r" rtl="1" eaLnBrk="0" fontAlgn="base" hangingPunct="0">
              <a:spcBef>
                <a:spcPct val="0"/>
              </a:spcBef>
              <a:spcAft>
                <a:spcPct val="0"/>
              </a:spcAft>
              <a:buFontTx/>
              <a:buChar char="•"/>
            </a:pPr>
            <a:r>
              <a:rPr lang="ar-SA" sz="3600" dirty="0">
                <a:latin typeface="Arial" panose="020B0604020202020204" pitchFamily="34" charset="0"/>
              </a:rPr>
              <a:t>المساعدات الغذائية والطبية.</a:t>
            </a:r>
          </a:p>
        </p:txBody>
      </p:sp>
      <p:sp>
        <p:nvSpPr>
          <p:cNvPr id="18" name="Rectangle 17"/>
          <p:cNvSpPr/>
          <p:nvPr/>
        </p:nvSpPr>
        <p:spPr>
          <a:xfrm>
            <a:off x="804919" y="4904205"/>
            <a:ext cx="3908442" cy="646331"/>
          </a:xfrm>
          <a:prstGeom prst="rect">
            <a:avLst/>
          </a:prstGeom>
        </p:spPr>
        <p:txBody>
          <a:bodyPr wrap="none">
            <a:spAutoFit/>
          </a:bodyPr>
          <a:lstStyle/>
          <a:p>
            <a:pPr lvl="0" algn="r" rtl="1" eaLnBrk="0" fontAlgn="base" hangingPunct="0">
              <a:spcBef>
                <a:spcPct val="0"/>
              </a:spcBef>
              <a:spcAft>
                <a:spcPct val="0"/>
              </a:spcAft>
              <a:buFontTx/>
              <a:buChar char="•"/>
            </a:pPr>
            <a:r>
              <a:rPr lang="ar-SA" sz="3600" dirty="0">
                <a:latin typeface="Arial" panose="020B0604020202020204" pitchFamily="34" charset="0"/>
              </a:rPr>
              <a:t>حملات التوعية الصحية.</a:t>
            </a:r>
          </a:p>
        </p:txBody>
      </p:sp>
      <p:sp>
        <p:nvSpPr>
          <p:cNvPr id="19" name="Rectangle 18"/>
          <p:cNvSpPr/>
          <p:nvPr/>
        </p:nvSpPr>
        <p:spPr>
          <a:xfrm>
            <a:off x="6186623" y="5470953"/>
            <a:ext cx="4317748" cy="584775"/>
          </a:xfrm>
          <a:prstGeom prst="rect">
            <a:avLst/>
          </a:prstGeom>
        </p:spPr>
        <p:txBody>
          <a:bodyPr wrap="square">
            <a:spAutoFit/>
          </a:bodyPr>
          <a:lstStyle/>
          <a:p>
            <a:pPr lvl="0" algn="r" rtl="1" eaLnBrk="0" fontAlgn="base" hangingPunct="0">
              <a:spcBef>
                <a:spcPct val="0"/>
              </a:spcBef>
              <a:spcAft>
                <a:spcPct val="0"/>
              </a:spcAft>
              <a:buFontTx/>
              <a:buChar char="•"/>
            </a:pPr>
            <a:r>
              <a:rPr lang="ar-SA" sz="3200" dirty="0">
                <a:latin typeface="Arial" panose="020B0604020202020204" pitchFamily="34" charset="0"/>
              </a:rPr>
              <a:t>دورات التكوين.</a:t>
            </a:r>
          </a:p>
        </p:txBody>
      </p:sp>
      <p:sp>
        <p:nvSpPr>
          <p:cNvPr id="20" name="Rectangle 19"/>
          <p:cNvSpPr/>
          <p:nvPr/>
        </p:nvSpPr>
        <p:spPr>
          <a:xfrm>
            <a:off x="0" y="5859054"/>
            <a:ext cx="4713361" cy="1077218"/>
          </a:xfrm>
          <a:prstGeom prst="rect">
            <a:avLst/>
          </a:prstGeom>
        </p:spPr>
        <p:txBody>
          <a:bodyPr wrap="square">
            <a:spAutoFit/>
          </a:bodyPr>
          <a:lstStyle/>
          <a:p>
            <a:pPr lvl="0" algn="r" rtl="1" eaLnBrk="0" fontAlgn="base" hangingPunct="0">
              <a:spcBef>
                <a:spcPct val="0"/>
              </a:spcBef>
              <a:spcAft>
                <a:spcPct val="0"/>
              </a:spcAft>
              <a:buFontTx/>
              <a:buChar char="•"/>
            </a:pPr>
            <a:r>
              <a:rPr lang="ar-SA" sz="3200" dirty="0">
                <a:latin typeface="Arial" panose="020B0604020202020204" pitchFamily="34" charset="0"/>
              </a:rPr>
              <a:t>برامج دعم الفئات الهشة (الأيتام، المعوزين، اللاجئين).</a:t>
            </a:r>
          </a:p>
        </p:txBody>
      </p:sp>
    </p:spTree>
    <p:extLst>
      <p:ext uri="{BB962C8B-B14F-4D97-AF65-F5344CB8AC3E}">
        <p14:creationId xmlns:p14="http://schemas.microsoft.com/office/powerpoint/2010/main" val="40768832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outVertical)">
                                      <p:cBhvr>
                                        <p:cTn id="26" dur="500"/>
                                        <p:tgtEl>
                                          <p:spTgt spid="17"/>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outVertical)">
                                      <p:cBhvr>
                                        <p:cTn id="29" dur="500"/>
                                        <p:tgtEl>
                                          <p:spTgt spid="1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out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59C3-355B-39EC-A7B7-5806A108AA41}"/>
            </a:ext>
          </a:extLst>
        </p:cNvPr>
        <p:cNvGrpSpPr/>
        <p:nvPr/>
      </p:nvGrpSpPr>
      <p:grpSpPr>
        <a:xfrm>
          <a:off x="0" y="0"/>
          <a:ext cx="0" cy="0"/>
          <a:chOff x="0" y="0"/>
          <a:chExt cx="0" cy="0"/>
        </a:xfrm>
      </p:grpSpPr>
      <p:grpSp>
        <p:nvGrpSpPr>
          <p:cNvPr id="10" name="Groupe 9">
            <a:extLst>
              <a:ext uri="{FF2B5EF4-FFF2-40B4-BE49-F238E27FC236}">
                <a16:creationId xmlns:a16="http://schemas.microsoft.com/office/drawing/2014/main" id="{7C421AC8-A999-4E0B-BACB-81A34DCA869A}"/>
              </a:ext>
            </a:extLst>
          </p:cNvPr>
          <p:cNvGrpSpPr/>
          <p:nvPr/>
        </p:nvGrpSpPr>
        <p:grpSpPr>
          <a:xfrm>
            <a:off x="1524549" y="44976"/>
            <a:ext cx="9597480" cy="896562"/>
            <a:chOff x="3308420" y="219544"/>
            <a:chExt cx="5068866" cy="896562"/>
          </a:xfrm>
        </p:grpSpPr>
        <p:sp>
          <p:nvSpPr>
            <p:cNvPr id="11" name="Google Shape;521;p27">
              <a:extLst>
                <a:ext uri="{FF2B5EF4-FFF2-40B4-BE49-F238E27FC236}">
                  <a16:creationId xmlns:a16="http://schemas.microsoft.com/office/drawing/2014/main" id="{F5CBD817-C9F0-B956-A407-0130E8AF46BF}"/>
                </a:ext>
              </a:extLst>
            </p:cNvPr>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a:extLst>
                <a:ext uri="{FF2B5EF4-FFF2-40B4-BE49-F238E27FC236}">
                  <a16:creationId xmlns:a16="http://schemas.microsoft.com/office/drawing/2014/main" id="{7475BA26-2B8F-18AD-711F-06C38AA8B6B0}"/>
                </a:ext>
              </a:extLst>
            </p:cNvPr>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الاستراتيجية التسويقية (المنتج)</a:t>
              </a:r>
              <a:endParaRPr lang="fr-FR" b="1" dirty="0">
                <a:solidFill>
                  <a:schemeClr val="bg1"/>
                </a:solidFill>
              </a:endParaRPr>
            </a:p>
          </p:txBody>
        </p:sp>
      </p:grpSp>
      <p:sp>
        <p:nvSpPr>
          <p:cNvPr id="6" name="Rectangle 5">
            <a:extLst>
              <a:ext uri="{FF2B5EF4-FFF2-40B4-BE49-F238E27FC236}">
                <a16:creationId xmlns:a16="http://schemas.microsoft.com/office/drawing/2014/main" id="{8BCD92D7-B8E2-5242-680A-87094475909A}"/>
              </a:ext>
            </a:extLst>
          </p:cNvPr>
          <p:cNvSpPr/>
          <p:nvPr/>
        </p:nvSpPr>
        <p:spPr>
          <a:xfrm>
            <a:off x="8442592" y="1190962"/>
            <a:ext cx="3283271" cy="646331"/>
          </a:xfrm>
          <a:prstGeom prst="rect">
            <a:avLst/>
          </a:prstGeom>
        </p:spPr>
        <p:txBody>
          <a:bodyPr wrap="none">
            <a:spAutoFit/>
          </a:bodyPr>
          <a:lstStyle/>
          <a:p>
            <a:pPr lvl="0" algn="r" rtl="1" eaLnBrk="0" fontAlgn="base" hangingPunct="0">
              <a:spcBef>
                <a:spcPct val="0"/>
              </a:spcBef>
              <a:spcAft>
                <a:spcPct val="0"/>
              </a:spcAft>
              <a:buFontTx/>
              <a:buChar char="•"/>
            </a:pPr>
            <a:r>
              <a:rPr lang="ar-SA" sz="3600" dirty="0">
                <a:latin typeface="Arial" panose="020B0604020202020204" pitchFamily="34" charset="0"/>
              </a:rPr>
              <a:t>حملات التبرع بالدم</a:t>
            </a:r>
            <a:r>
              <a:rPr lang="fr-FR" sz="3600" dirty="0">
                <a:latin typeface="Arial" panose="020B0604020202020204" pitchFamily="34" charset="0"/>
                <a:cs typeface="Arial" panose="020B0604020202020204" pitchFamily="34" charset="0"/>
              </a:rPr>
              <a:t>.</a:t>
            </a:r>
            <a:endParaRPr lang="fr-FR" sz="3600" dirty="0">
              <a:latin typeface="Arial" panose="020B0604020202020204" pitchFamily="34" charset="0"/>
            </a:endParaRPr>
          </a:p>
        </p:txBody>
      </p:sp>
      <p:pic>
        <p:nvPicPr>
          <p:cNvPr id="5" name="Image 4">
            <a:extLst>
              <a:ext uri="{FF2B5EF4-FFF2-40B4-BE49-F238E27FC236}">
                <a16:creationId xmlns:a16="http://schemas.microsoft.com/office/drawing/2014/main" id="{9F426169-F1AB-AFB2-3044-91D1F8169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0" y="1898168"/>
            <a:ext cx="6558455" cy="4914857"/>
          </a:xfrm>
          <a:prstGeom prst="rect">
            <a:avLst/>
          </a:prstGeom>
        </p:spPr>
      </p:pic>
    </p:spTree>
    <p:extLst>
      <p:ext uri="{BB962C8B-B14F-4D97-AF65-F5344CB8AC3E}">
        <p14:creationId xmlns:p14="http://schemas.microsoft.com/office/powerpoint/2010/main" val="2575613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16" presetClass="entr" presetSubtype="37"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4C76C-9094-72BE-1A1E-EBB7C9402193}"/>
            </a:ext>
          </a:extLst>
        </p:cNvPr>
        <p:cNvGrpSpPr/>
        <p:nvPr/>
      </p:nvGrpSpPr>
      <p:grpSpPr>
        <a:xfrm>
          <a:off x="0" y="0"/>
          <a:ext cx="0" cy="0"/>
          <a:chOff x="0" y="0"/>
          <a:chExt cx="0" cy="0"/>
        </a:xfrm>
      </p:grpSpPr>
      <p:grpSp>
        <p:nvGrpSpPr>
          <p:cNvPr id="10" name="Groupe 9">
            <a:extLst>
              <a:ext uri="{FF2B5EF4-FFF2-40B4-BE49-F238E27FC236}">
                <a16:creationId xmlns:a16="http://schemas.microsoft.com/office/drawing/2014/main" id="{1B732139-94F9-F594-B6C1-312018B0A7AC}"/>
              </a:ext>
            </a:extLst>
          </p:cNvPr>
          <p:cNvGrpSpPr/>
          <p:nvPr/>
        </p:nvGrpSpPr>
        <p:grpSpPr>
          <a:xfrm>
            <a:off x="1524549" y="44976"/>
            <a:ext cx="9597480" cy="896562"/>
            <a:chOff x="3308420" y="219544"/>
            <a:chExt cx="5068866" cy="896562"/>
          </a:xfrm>
        </p:grpSpPr>
        <p:sp>
          <p:nvSpPr>
            <p:cNvPr id="11" name="Google Shape;521;p27">
              <a:extLst>
                <a:ext uri="{FF2B5EF4-FFF2-40B4-BE49-F238E27FC236}">
                  <a16:creationId xmlns:a16="http://schemas.microsoft.com/office/drawing/2014/main" id="{B231F6E4-ED67-8606-CADD-A3421391BF18}"/>
                </a:ext>
              </a:extLst>
            </p:cNvPr>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a:extLst>
                <a:ext uri="{FF2B5EF4-FFF2-40B4-BE49-F238E27FC236}">
                  <a16:creationId xmlns:a16="http://schemas.microsoft.com/office/drawing/2014/main" id="{69A44FC8-0357-DCC4-BBBD-FF310D47659A}"/>
                </a:ext>
              </a:extLst>
            </p:cNvPr>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solidFill>
                    <a:schemeClr val="bg1"/>
                  </a:solidFill>
                </a:rPr>
                <a:t>الاستراتيجية التسويقية (المنتج)</a:t>
              </a:r>
              <a:endParaRPr lang="fr-FR" b="1" dirty="0">
                <a:solidFill>
                  <a:schemeClr val="bg1"/>
                </a:solidFill>
              </a:endParaRPr>
            </a:p>
          </p:txBody>
        </p:sp>
      </p:grpSp>
      <p:sp>
        <p:nvSpPr>
          <p:cNvPr id="2" name="Rectangle 1">
            <a:extLst>
              <a:ext uri="{FF2B5EF4-FFF2-40B4-BE49-F238E27FC236}">
                <a16:creationId xmlns:a16="http://schemas.microsoft.com/office/drawing/2014/main" id="{F30B0114-DEB4-F427-F803-DCD2587D0A79}"/>
              </a:ext>
            </a:extLst>
          </p:cNvPr>
          <p:cNvSpPr/>
          <p:nvPr/>
        </p:nvSpPr>
        <p:spPr>
          <a:xfrm>
            <a:off x="7708593" y="1388178"/>
            <a:ext cx="4357283" cy="646331"/>
          </a:xfrm>
          <a:prstGeom prst="rect">
            <a:avLst/>
          </a:prstGeom>
        </p:spPr>
        <p:txBody>
          <a:bodyPr wrap="none">
            <a:spAutoFit/>
          </a:bodyPr>
          <a:lstStyle/>
          <a:p>
            <a:pPr lvl="0" algn="r" rtl="1" eaLnBrk="0" fontAlgn="base" hangingPunct="0">
              <a:spcBef>
                <a:spcPct val="0"/>
              </a:spcBef>
              <a:spcAft>
                <a:spcPct val="0"/>
              </a:spcAft>
              <a:buFontTx/>
              <a:buChar char="•"/>
            </a:pPr>
            <a:r>
              <a:rPr lang="ar-SA" sz="3600" dirty="0">
                <a:latin typeface="Arial" panose="020B0604020202020204" pitchFamily="34" charset="0"/>
              </a:rPr>
              <a:t>المساعدات الغذائية والطبية.</a:t>
            </a:r>
          </a:p>
        </p:txBody>
      </p:sp>
      <p:pic>
        <p:nvPicPr>
          <p:cNvPr id="4" name="Image 3">
            <a:extLst>
              <a:ext uri="{FF2B5EF4-FFF2-40B4-BE49-F238E27FC236}">
                <a16:creationId xmlns:a16="http://schemas.microsoft.com/office/drawing/2014/main" id="{E11EBFDE-A373-FCD7-616A-D7D77154E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289" y="2289591"/>
            <a:ext cx="5545258" cy="41589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 7">
            <a:extLst>
              <a:ext uri="{FF2B5EF4-FFF2-40B4-BE49-F238E27FC236}">
                <a16:creationId xmlns:a16="http://schemas.microsoft.com/office/drawing/2014/main" id="{DE719A20-EF5B-CDB6-2947-49A9F8588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01" y="2148259"/>
            <a:ext cx="4609838" cy="4441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2524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16" presetClass="entr" presetSubtype="37"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2481</TotalTime>
  <Words>960</Words>
  <Application>Microsoft Office PowerPoint</Application>
  <PresentationFormat>Grand écran</PresentationFormat>
  <Paragraphs>103</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Sakkal Majalla</vt:lpstr>
      <vt:lpstr>Simplified Arabic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rami aouadi</cp:lastModifiedBy>
  <cp:revision>49</cp:revision>
  <dcterms:created xsi:type="dcterms:W3CDTF">2023-03-12T17:19:43Z</dcterms:created>
  <dcterms:modified xsi:type="dcterms:W3CDTF">2025-10-22T17:45:45Z</dcterms:modified>
</cp:coreProperties>
</file>