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
  </p:notesMasterIdLst>
  <p:sldIdLst>
    <p:sldId id="282" r:id="rId2"/>
    <p:sldId id="311" r:id="rId3"/>
    <p:sldId id="312" r:id="rId4"/>
    <p:sldId id="317" r:id="rId5"/>
    <p:sldId id="289" r:id="rId6"/>
    <p:sldId id="290" r:id="rId7"/>
    <p:sldId id="313" r:id="rId8"/>
    <p:sldId id="318" r:id="rId9"/>
  </p:sldIdLst>
  <p:sldSz cx="9144000" cy="6858000" type="screen4x3"/>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68" autoAdjust="0"/>
    <p:restoredTop sz="94660"/>
  </p:normalViewPr>
  <p:slideViewPr>
    <p:cSldViewPr>
      <p:cViewPr varScale="1">
        <p:scale>
          <a:sx n="76" d="100"/>
          <a:sy n="76" d="100"/>
        </p:scale>
        <p:origin x="1699"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7788FB-F454-4518-AF5A-F65F57138980}" type="datetimeFigureOut">
              <a:rPr lang="fr-FR" smtClean="0"/>
              <a:pPr/>
              <a:t>11/11/2025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F63FE8-17F1-4384-843E-EB96EF192FBB}"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عنصر نائب لصورة الشريحة 1"/>
          <p:cNvSpPr>
            <a:spLocks noGrp="1" noRot="1" noChangeAspect="1" noTextEdit="1"/>
          </p:cNvSpPr>
          <p:nvPr>
            <p:ph type="sldImg"/>
          </p:nvPr>
        </p:nvSpPr>
        <p:spPr>
          <a:ln/>
        </p:spPr>
      </p:sp>
      <p:sp>
        <p:nvSpPr>
          <p:cNvPr id="91139" name="عنصر نائب للملاحظات 2"/>
          <p:cNvSpPr>
            <a:spLocks noGrp="1"/>
          </p:cNvSpPr>
          <p:nvPr>
            <p:ph type="body" idx="1"/>
          </p:nvPr>
        </p:nvSpPr>
        <p:spPr>
          <a:noFill/>
          <a:ln/>
        </p:spPr>
        <p:txBody>
          <a:bodyPr/>
          <a:lstStyle/>
          <a:p>
            <a:endParaRPr lang="ar-DZ"/>
          </a:p>
        </p:txBody>
      </p:sp>
      <p:sp>
        <p:nvSpPr>
          <p:cNvPr id="91140" name="عنصر نائب لرقم الشريحة 3"/>
          <p:cNvSpPr>
            <a:spLocks noGrp="1"/>
          </p:cNvSpPr>
          <p:nvPr>
            <p:ph type="sldNum" sz="quarter" idx="5"/>
          </p:nvPr>
        </p:nvSpPr>
        <p:spPr>
          <a:noFill/>
        </p:spPr>
        <p:txBody>
          <a:bodyPr/>
          <a:lstStyle/>
          <a:p>
            <a:fld id="{4AAE4C06-2816-4AF9-B866-E834EAAD43FA}" type="slidenum">
              <a:rPr lang="ar-SA" smtClean="0"/>
              <a:pPr/>
              <a:t>3</a:t>
            </a:fld>
            <a:endParaRPr lang="en-US"/>
          </a:p>
        </p:txBody>
      </p:sp>
    </p:spTree>
    <p:extLst>
      <p:ext uri="{BB962C8B-B14F-4D97-AF65-F5344CB8AC3E}">
        <p14:creationId xmlns:p14="http://schemas.microsoft.com/office/powerpoint/2010/main" val="3497073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عنصر نائب لصورة الشريحة 1"/>
          <p:cNvSpPr>
            <a:spLocks noGrp="1" noRot="1" noChangeAspect="1" noTextEdit="1"/>
          </p:cNvSpPr>
          <p:nvPr>
            <p:ph type="sldImg"/>
          </p:nvPr>
        </p:nvSpPr>
        <p:spPr>
          <a:ln/>
        </p:spPr>
      </p:sp>
      <p:sp>
        <p:nvSpPr>
          <p:cNvPr id="91139" name="عنصر نائب للملاحظات 2"/>
          <p:cNvSpPr>
            <a:spLocks noGrp="1"/>
          </p:cNvSpPr>
          <p:nvPr>
            <p:ph type="body" idx="1"/>
          </p:nvPr>
        </p:nvSpPr>
        <p:spPr>
          <a:noFill/>
          <a:ln/>
        </p:spPr>
        <p:txBody>
          <a:bodyPr/>
          <a:lstStyle/>
          <a:p>
            <a:endParaRPr lang="ar-DZ"/>
          </a:p>
        </p:txBody>
      </p:sp>
      <p:sp>
        <p:nvSpPr>
          <p:cNvPr id="91140" name="عنصر نائب لرقم الشريحة 3"/>
          <p:cNvSpPr>
            <a:spLocks noGrp="1"/>
          </p:cNvSpPr>
          <p:nvPr>
            <p:ph type="sldNum" sz="quarter" idx="5"/>
          </p:nvPr>
        </p:nvSpPr>
        <p:spPr>
          <a:noFill/>
        </p:spPr>
        <p:txBody>
          <a:bodyPr/>
          <a:lstStyle/>
          <a:p>
            <a:fld id="{4AAE4C06-2816-4AF9-B866-E834EAAD43FA}" type="slidenum">
              <a:rPr lang="ar-SA" smtClean="0"/>
              <a:pPr/>
              <a:t>4</a:t>
            </a:fld>
            <a:endParaRPr lang="en-US"/>
          </a:p>
        </p:txBody>
      </p:sp>
    </p:spTree>
    <p:extLst>
      <p:ext uri="{BB962C8B-B14F-4D97-AF65-F5344CB8AC3E}">
        <p14:creationId xmlns:p14="http://schemas.microsoft.com/office/powerpoint/2010/main" val="16439569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عنصر نائب لصورة الشريحة 1"/>
          <p:cNvSpPr>
            <a:spLocks noGrp="1" noRot="1" noChangeAspect="1" noTextEdit="1"/>
          </p:cNvSpPr>
          <p:nvPr>
            <p:ph type="sldImg"/>
          </p:nvPr>
        </p:nvSpPr>
        <p:spPr>
          <a:ln/>
        </p:spPr>
      </p:sp>
      <p:sp>
        <p:nvSpPr>
          <p:cNvPr id="91139" name="عنصر نائب للملاحظات 2"/>
          <p:cNvSpPr>
            <a:spLocks noGrp="1"/>
          </p:cNvSpPr>
          <p:nvPr>
            <p:ph type="body" idx="1"/>
          </p:nvPr>
        </p:nvSpPr>
        <p:spPr>
          <a:noFill/>
          <a:ln/>
        </p:spPr>
        <p:txBody>
          <a:bodyPr/>
          <a:lstStyle/>
          <a:p>
            <a:endParaRPr lang="ar-DZ"/>
          </a:p>
        </p:txBody>
      </p:sp>
      <p:sp>
        <p:nvSpPr>
          <p:cNvPr id="91140" name="عنصر نائب لرقم الشريحة 3"/>
          <p:cNvSpPr>
            <a:spLocks noGrp="1"/>
          </p:cNvSpPr>
          <p:nvPr>
            <p:ph type="sldNum" sz="quarter" idx="5"/>
          </p:nvPr>
        </p:nvSpPr>
        <p:spPr>
          <a:noFill/>
        </p:spPr>
        <p:txBody>
          <a:bodyPr/>
          <a:lstStyle/>
          <a:p>
            <a:fld id="{4AAE4C06-2816-4AF9-B866-E834EAAD43FA}" type="slidenum">
              <a:rPr lang="ar-SA" smtClean="0"/>
              <a:pPr/>
              <a:t>5</a:t>
            </a:fld>
            <a:endParaRPr lang="en-US"/>
          </a:p>
        </p:txBody>
      </p:sp>
    </p:spTree>
    <p:extLst>
      <p:ext uri="{BB962C8B-B14F-4D97-AF65-F5344CB8AC3E}">
        <p14:creationId xmlns:p14="http://schemas.microsoft.com/office/powerpoint/2010/main" val="3494063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عنصر نائب لصورة الشريحة 1"/>
          <p:cNvSpPr>
            <a:spLocks noGrp="1" noRot="1" noChangeAspect="1" noTextEdit="1"/>
          </p:cNvSpPr>
          <p:nvPr>
            <p:ph type="sldImg"/>
          </p:nvPr>
        </p:nvSpPr>
        <p:spPr>
          <a:ln/>
        </p:spPr>
      </p:sp>
      <p:sp>
        <p:nvSpPr>
          <p:cNvPr id="91139" name="عنصر نائب للملاحظات 2"/>
          <p:cNvSpPr>
            <a:spLocks noGrp="1"/>
          </p:cNvSpPr>
          <p:nvPr>
            <p:ph type="body" idx="1"/>
          </p:nvPr>
        </p:nvSpPr>
        <p:spPr>
          <a:noFill/>
          <a:ln/>
        </p:spPr>
        <p:txBody>
          <a:bodyPr/>
          <a:lstStyle/>
          <a:p>
            <a:endParaRPr lang="ar-DZ"/>
          </a:p>
        </p:txBody>
      </p:sp>
      <p:sp>
        <p:nvSpPr>
          <p:cNvPr id="91140" name="عنصر نائب لرقم الشريحة 3"/>
          <p:cNvSpPr>
            <a:spLocks noGrp="1"/>
          </p:cNvSpPr>
          <p:nvPr>
            <p:ph type="sldNum" sz="quarter" idx="5"/>
          </p:nvPr>
        </p:nvSpPr>
        <p:spPr>
          <a:noFill/>
        </p:spPr>
        <p:txBody>
          <a:bodyPr/>
          <a:lstStyle/>
          <a:p>
            <a:fld id="{4AAE4C06-2816-4AF9-B866-E834EAAD43FA}" type="slidenum">
              <a:rPr lang="ar-SA" smtClean="0"/>
              <a:pPr/>
              <a:t>6</a:t>
            </a:fld>
            <a:endParaRPr lang="en-US"/>
          </a:p>
        </p:txBody>
      </p:sp>
    </p:spTree>
    <p:extLst>
      <p:ext uri="{BB962C8B-B14F-4D97-AF65-F5344CB8AC3E}">
        <p14:creationId xmlns:p14="http://schemas.microsoft.com/office/powerpoint/2010/main" val="2661931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عنصر نائب لصورة الشريحة 1"/>
          <p:cNvSpPr>
            <a:spLocks noGrp="1" noRot="1" noChangeAspect="1" noTextEdit="1"/>
          </p:cNvSpPr>
          <p:nvPr>
            <p:ph type="sldImg"/>
          </p:nvPr>
        </p:nvSpPr>
        <p:spPr>
          <a:ln/>
        </p:spPr>
      </p:sp>
      <p:sp>
        <p:nvSpPr>
          <p:cNvPr id="91139" name="عنصر نائب للملاحظات 2"/>
          <p:cNvSpPr>
            <a:spLocks noGrp="1"/>
          </p:cNvSpPr>
          <p:nvPr>
            <p:ph type="body" idx="1"/>
          </p:nvPr>
        </p:nvSpPr>
        <p:spPr>
          <a:noFill/>
          <a:ln/>
        </p:spPr>
        <p:txBody>
          <a:bodyPr/>
          <a:lstStyle/>
          <a:p>
            <a:endParaRPr lang="ar-DZ"/>
          </a:p>
        </p:txBody>
      </p:sp>
      <p:sp>
        <p:nvSpPr>
          <p:cNvPr id="91140" name="عنصر نائب لرقم الشريحة 3"/>
          <p:cNvSpPr>
            <a:spLocks noGrp="1"/>
          </p:cNvSpPr>
          <p:nvPr>
            <p:ph type="sldNum" sz="quarter" idx="5"/>
          </p:nvPr>
        </p:nvSpPr>
        <p:spPr>
          <a:noFill/>
        </p:spPr>
        <p:txBody>
          <a:bodyPr/>
          <a:lstStyle/>
          <a:p>
            <a:fld id="{4AAE4C06-2816-4AF9-B866-E834EAAD43FA}" type="slidenum">
              <a:rPr lang="ar-SA" smtClean="0"/>
              <a:pPr/>
              <a:t>7</a:t>
            </a:fld>
            <a:endParaRPr lang="en-US"/>
          </a:p>
        </p:txBody>
      </p:sp>
    </p:spTree>
    <p:extLst>
      <p:ext uri="{BB962C8B-B14F-4D97-AF65-F5344CB8AC3E}">
        <p14:creationId xmlns:p14="http://schemas.microsoft.com/office/powerpoint/2010/main" val="1078493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عنصر نائب لصورة الشريحة 1"/>
          <p:cNvSpPr>
            <a:spLocks noGrp="1" noRot="1" noChangeAspect="1" noTextEdit="1"/>
          </p:cNvSpPr>
          <p:nvPr>
            <p:ph type="sldImg"/>
          </p:nvPr>
        </p:nvSpPr>
        <p:spPr>
          <a:ln/>
        </p:spPr>
      </p:sp>
      <p:sp>
        <p:nvSpPr>
          <p:cNvPr id="91139" name="عنصر نائب للملاحظات 2"/>
          <p:cNvSpPr>
            <a:spLocks noGrp="1"/>
          </p:cNvSpPr>
          <p:nvPr>
            <p:ph type="body" idx="1"/>
          </p:nvPr>
        </p:nvSpPr>
        <p:spPr>
          <a:noFill/>
          <a:ln/>
        </p:spPr>
        <p:txBody>
          <a:bodyPr/>
          <a:lstStyle/>
          <a:p>
            <a:endParaRPr lang="ar-DZ"/>
          </a:p>
        </p:txBody>
      </p:sp>
      <p:sp>
        <p:nvSpPr>
          <p:cNvPr id="91140" name="عنصر نائب لرقم الشريحة 3"/>
          <p:cNvSpPr>
            <a:spLocks noGrp="1"/>
          </p:cNvSpPr>
          <p:nvPr>
            <p:ph type="sldNum" sz="quarter" idx="5"/>
          </p:nvPr>
        </p:nvSpPr>
        <p:spPr>
          <a:noFill/>
        </p:spPr>
        <p:txBody>
          <a:bodyPr/>
          <a:lstStyle/>
          <a:p>
            <a:fld id="{4AAE4C06-2816-4AF9-B866-E834EAAD43FA}" type="slidenum">
              <a:rPr lang="ar-SA" smtClean="0"/>
              <a:pPr/>
              <a:t>8</a:t>
            </a:fld>
            <a:endParaRPr lang="en-US"/>
          </a:p>
        </p:txBody>
      </p:sp>
    </p:spTree>
    <p:extLst>
      <p:ext uri="{BB962C8B-B14F-4D97-AF65-F5344CB8AC3E}">
        <p14:creationId xmlns:p14="http://schemas.microsoft.com/office/powerpoint/2010/main" val="21797757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ADEDB5-BCEE-47A2-89E3-A569F34108DF}"/>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endParaRPr lang="fr-DZ"/>
          </a:p>
        </p:txBody>
      </p:sp>
      <p:sp>
        <p:nvSpPr>
          <p:cNvPr id="3" name="Sous-titre 2">
            <a:extLst>
              <a:ext uri="{FF2B5EF4-FFF2-40B4-BE49-F238E27FC236}">
                <a16:creationId xmlns:a16="http://schemas.microsoft.com/office/drawing/2014/main" id="{4A58097E-733C-4D6B-A7F4-5FAFBAEB185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8AAD8867-F640-4433-A60E-1C7B1BED8AFC}"/>
              </a:ext>
            </a:extLst>
          </p:cNvPr>
          <p:cNvSpPr>
            <a:spLocks noGrp="1"/>
          </p:cNvSpPr>
          <p:nvPr>
            <p:ph type="dt" sz="half" idx="10"/>
          </p:nvPr>
        </p:nvSpPr>
        <p:spPr/>
        <p:txBody>
          <a:bodyPr/>
          <a:lstStyle/>
          <a:p>
            <a:fld id="{264EE281-99B9-4213-976D-D2B94CAE6D5B}" type="datetimeFigureOut">
              <a:rPr lang="fr-FR" smtClean="0"/>
              <a:pPr/>
              <a:t>11/11/2025</a:t>
            </a:fld>
            <a:endParaRPr lang="fr-FR"/>
          </a:p>
        </p:txBody>
      </p:sp>
      <p:sp>
        <p:nvSpPr>
          <p:cNvPr id="5" name="Espace réservé du pied de page 4">
            <a:extLst>
              <a:ext uri="{FF2B5EF4-FFF2-40B4-BE49-F238E27FC236}">
                <a16:creationId xmlns:a16="http://schemas.microsoft.com/office/drawing/2014/main" id="{E77E2F59-FC8B-458E-A3A2-A492B0A8A85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2DF0D9A-8214-462F-8150-7889E6782156}"/>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859307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6B1991-D894-48C3-B9D0-1A71767032E0}"/>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DB3A6547-FCF0-4650-8CF7-AED79B8913D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566B2388-8F51-4B55-AEED-7AD6DF84FFD5}"/>
              </a:ext>
            </a:extLst>
          </p:cNvPr>
          <p:cNvSpPr>
            <a:spLocks noGrp="1"/>
          </p:cNvSpPr>
          <p:nvPr>
            <p:ph type="dt" sz="half" idx="10"/>
          </p:nvPr>
        </p:nvSpPr>
        <p:spPr/>
        <p:txBody>
          <a:bodyPr/>
          <a:lstStyle/>
          <a:p>
            <a:fld id="{264EE281-99B9-4213-976D-D2B94CAE6D5B}" type="datetimeFigureOut">
              <a:rPr lang="fr-FR" smtClean="0"/>
              <a:pPr/>
              <a:t>11/11/2025</a:t>
            </a:fld>
            <a:endParaRPr lang="fr-FR"/>
          </a:p>
        </p:txBody>
      </p:sp>
      <p:sp>
        <p:nvSpPr>
          <p:cNvPr id="5" name="Espace réservé du pied de page 4">
            <a:extLst>
              <a:ext uri="{FF2B5EF4-FFF2-40B4-BE49-F238E27FC236}">
                <a16:creationId xmlns:a16="http://schemas.microsoft.com/office/drawing/2014/main" id="{F768A8F6-1526-4F23-BEB9-0947F8A211F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4D07E9D-B814-400C-AB7C-DE7240E5C2B4}"/>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493067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55C380D-EC75-440F-9F1A-C7636E6ED53A}"/>
              </a:ext>
            </a:extLst>
          </p:cNvPr>
          <p:cNvSpPr>
            <a:spLocks noGrp="1"/>
          </p:cNvSpPr>
          <p:nvPr>
            <p:ph type="title" orient="vert"/>
          </p:nvPr>
        </p:nvSpPr>
        <p:spPr>
          <a:xfrm>
            <a:off x="6543675" y="365125"/>
            <a:ext cx="1971675"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065A4EA6-52BF-4840-AED5-DEC7AE10D930}"/>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EF2C92FC-4ADE-4793-A9BD-BE4165AB89D7}"/>
              </a:ext>
            </a:extLst>
          </p:cNvPr>
          <p:cNvSpPr>
            <a:spLocks noGrp="1"/>
          </p:cNvSpPr>
          <p:nvPr>
            <p:ph type="dt" sz="half" idx="10"/>
          </p:nvPr>
        </p:nvSpPr>
        <p:spPr/>
        <p:txBody>
          <a:bodyPr/>
          <a:lstStyle/>
          <a:p>
            <a:fld id="{264EE281-99B9-4213-976D-D2B94CAE6D5B}" type="datetimeFigureOut">
              <a:rPr lang="fr-FR" smtClean="0"/>
              <a:pPr/>
              <a:t>11/11/2025</a:t>
            </a:fld>
            <a:endParaRPr lang="fr-FR"/>
          </a:p>
        </p:txBody>
      </p:sp>
      <p:sp>
        <p:nvSpPr>
          <p:cNvPr id="5" name="Espace réservé du pied de page 4">
            <a:extLst>
              <a:ext uri="{FF2B5EF4-FFF2-40B4-BE49-F238E27FC236}">
                <a16:creationId xmlns:a16="http://schemas.microsoft.com/office/drawing/2014/main" id="{1F83CC69-A7FF-4E59-8A78-8F208496E8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A540100-A372-4D2F-8F0B-2473D316C616}"/>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1755100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13116-9187-4E87-93B1-9F5CFCF4E4DB}"/>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B5178E46-0DD7-41CE-8C93-5B00F54886D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ED323A69-A878-4142-B169-52F932B8ACC6}"/>
              </a:ext>
            </a:extLst>
          </p:cNvPr>
          <p:cNvSpPr>
            <a:spLocks noGrp="1"/>
          </p:cNvSpPr>
          <p:nvPr>
            <p:ph type="dt" sz="half" idx="10"/>
          </p:nvPr>
        </p:nvSpPr>
        <p:spPr/>
        <p:txBody>
          <a:bodyPr/>
          <a:lstStyle/>
          <a:p>
            <a:fld id="{264EE281-99B9-4213-976D-D2B94CAE6D5B}" type="datetimeFigureOut">
              <a:rPr lang="fr-FR" smtClean="0"/>
              <a:pPr/>
              <a:t>11/11/2025</a:t>
            </a:fld>
            <a:endParaRPr lang="fr-FR"/>
          </a:p>
        </p:txBody>
      </p:sp>
      <p:sp>
        <p:nvSpPr>
          <p:cNvPr id="5" name="Espace réservé du pied de page 4">
            <a:extLst>
              <a:ext uri="{FF2B5EF4-FFF2-40B4-BE49-F238E27FC236}">
                <a16:creationId xmlns:a16="http://schemas.microsoft.com/office/drawing/2014/main" id="{FC70168C-98CF-4768-AE45-6F65BD7BD3D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1164236-C4C3-4EC9-B761-EB83D8D6EC09}"/>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1609219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734A02-73DD-47C2-AA2C-3C7477019588}"/>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72C70EEC-0303-4B0D-840F-A48511C66A4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326A50D0-25A3-48DD-9773-DD2716F33543}"/>
              </a:ext>
            </a:extLst>
          </p:cNvPr>
          <p:cNvSpPr>
            <a:spLocks noGrp="1"/>
          </p:cNvSpPr>
          <p:nvPr>
            <p:ph type="dt" sz="half" idx="10"/>
          </p:nvPr>
        </p:nvSpPr>
        <p:spPr/>
        <p:txBody>
          <a:bodyPr/>
          <a:lstStyle/>
          <a:p>
            <a:fld id="{264EE281-99B9-4213-976D-D2B94CAE6D5B}" type="datetimeFigureOut">
              <a:rPr lang="fr-FR" smtClean="0"/>
              <a:pPr/>
              <a:t>11/11/2025</a:t>
            </a:fld>
            <a:endParaRPr lang="fr-FR"/>
          </a:p>
        </p:txBody>
      </p:sp>
      <p:sp>
        <p:nvSpPr>
          <p:cNvPr id="5" name="Espace réservé du pied de page 4">
            <a:extLst>
              <a:ext uri="{FF2B5EF4-FFF2-40B4-BE49-F238E27FC236}">
                <a16:creationId xmlns:a16="http://schemas.microsoft.com/office/drawing/2014/main" id="{DBE0EBD6-3CC1-4483-A7DC-90BBCE958C4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B580E62-DC2C-4A03-AAE1-C5F4DDB619BC}"/>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788027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99A10D-1164-4573-8738-22DCA1EE086C}"/>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C8A9790D-0847-4DC3-9C55-5EA1D76DE8C2}"/>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3E20BFD9-6926-49CA-BEC7-7049D93E1579}"/>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D334389D-F9A1-4E65-9629-F62C4079293B}"/>
              </a:ext>
            </a:extLst>
          </p:cNvPr>
          <p:cNvSpPr>
            <a:spLocks noGrp="1"/>
          </p:cNvSpPr>
          <p:nvPr>
            <p:ph type="dt" sz="half" idx="10"/>
          </p:nvPr>
        </p:nvSpPr>
        <p:spPr/>
        <p:txBody>
          <a:bodyPr/>
          <a:lstStyle/>
          <a:p>
            <a:fld id="{264EE281-99B9-4213-976D-D2B94CAE6D5B}" type="datetimeFigureOut">
              <a:rPr lang="fr-FR" smtClean="0"/>
              <a:pPr/>
              <a:t>11/11/2025</a:t>
            </a:fld>
            <a:endParaRPr lang="fr-FR"/>
          </a:p>
        </p:txBody>
      </p:sp>
      <p:sp>
        <p:nvSpPr>
          <p:cNvPr id="6" name="Espace réservé du pied de page 5">
            <a:extLst>
              <a:ext uri="{FF2B5EF4-FFF2-40B4-BE49-F238E27FC236}">
                <a16:creationId xmlns:a16="http://schemas.microsoft.com/office/drawing/2014/main" id="{089F409C-2122-4796-A239-A4CDEDC0840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558ADE4-075B-4B8B-AB3C-8DAC57AA613F}"/>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283485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E05162-DED0-4EE6-80C9-C8C8C4C71993}"/>
              </a:ext>
            </a:extLst>
          </p:cNvPr>
          <p:cNvSpPr>
            <a:spLocks noGrp="1"/>
          </p:cNvSpPr>
          <p:nvPr>
            <p:ph type="title"/>
          </p:nvPr>
        </p:nvSpPr>
        <p:spPr>
          <a:xfrm>
            <a:off x="629841" y="365126"/>
            <a:ext cx="78867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BA80842D-D218-43B8-A5D8-A0DF1BC3579E}"/>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BDE2EA9-F44A-431C-9104-FE0125F68CC0}"/>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32593851-7A92-45E3-A8EC-875A433BD00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2D06FAB-5BBF-4959-BF89-6C238B0682D8}"/>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6557D53D-FD66-4A38-BAED-A46B01AC7034}"/>
              </a:ext>
            </a:extLst>
          </p:cNvPr>
          <p:cNvSpPr>
            <a:spLocks noGrp="1"/>
          </p:cNvSpPr>
          <p:nvPr>
            <p:ph type="dt" sz="half" idx="10"/>
          </p:nvPr>
        </p:nvSpPr>
        <p:spPr/>
        <p:txBody>
          <a:bodyPr/>
          <a:lstStyle/>
          <a:p>
            <a:fld id="{264EE281-99B9-4213-976D-D2B94CAE6D5B}" type="datetimeFigureOut">
              <a:rPr lang="fr-FR" smtClean="0"/>
              <a:pPr/>
              <a:t>11/11/2025</a:t>
            </a:fld>
            <a:endParaRPr lang="fr-FR"/>
          </a:p>
        </p:txBody>
      </p:sp>
      <p:sp>
        <p:nvSpPr>
          <p:cNvPr id="8" name="Espace réservé du pied de page 7">
            <a:extLst>
              <a:ext uri="{FF2B5EF4-FFF2-40B4-BE49-F238E27FC236}">
                <a16:creationId xmlns:a16="http://schemas.microsoft.com/office/drawing/2014/main" id="{F274A11D-58CC-4F06-8693-38DFD55858A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8F41CAF-DD79-4B1C-84F3-D247D5E48150}"/>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947509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07657E-D05D-4E43-8FAA-272E91CBDA01}"/>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7D3FAC27-DE9F-4DCC-9AD9-0E9844FC6633}"/>
              </a:ext>
            </a:extLst>
          </p:cNvPr>
          <p:cNvSpPr>
            <a:spLocks noGrp="1"/>
          </p:cNvSpPr>
          <p:nvPr>
            <p:ph type="dt" sz="half" idx="10"/>
          </p:nvPr>
        </p:nvSpPr>
        <p:spPr/>
        <p:txBody>
          <a:bodyPr/>
          <a:lstStyle/>
          <a:p>
            <a:fld id="{264EE281-99B9-4213-976D-D2B94CAE6D5B}" type="datetimeFigureOut">
              <a:rPr lang="fr-FR" smtClean="0"/>
              <a:pPr/>
              <a:t>11/11/2025</a:t>
            </a:fld>
            <a:endParaRPr lang="fr-FR"/>
          </a:p>
        </p:txBody>
      </p:sp>
      <p:sp>
        <p:nvSpPr>
          <p:cNvPr id="4" name="Espace réservé du pied de page 3">
            <a:extLst>
              <a:ext uri="{FF2B5EF4-FFF2-40B4-BE49-F238E27FC236}">
                <a16:creationId xmlns:a16="http://schemas.microsoft.com/office/drawing/2014/main" id="{CB7F7FD2-A8A3-4F3E-B3D4-3B9E5CA539B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D8FB1B6-0ACA-4931-B243-D6E54345395E}"/>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476240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ABA18CF-10AA-4537-8815-34A18E9C6EF0}"/>
              </a:ext>
            </a:extLst>
          </p:cNvPr>
          <p:cNvSpPr>
            <a:spLocks noGrp="1"/>
          </p:cNvSpPr>
          <p:nvPr>
            <p:ph type="dt" sz="half" idx="10"/>
          </p:nvPr>
        </p:nvSpPr>
        <p:spPr/>
        <p:txBody>
          <a:bodyPr/>
          <a:lstStyle/>
          <a:p>
            <a:fld id="{264EE281-99B9-4213-976D-D2B94CAE6D5B}" type="datetimeFigureOut">
              <a:rPr lang="fr-FR" smtClean="0"/>
              <a:pPr/>
              <a:t>11/11/2025</a:t>
            </a:fld>
            <a:endParaRPr lang="fr-FR"/>
          </a:p>
        </p:txBody>
      </p:sp>
      <p:sp>
        <p:nvSpPr>
          <p:cNvPr id="3" name="Espace réservé du pied de page 2">
            <a:extLst>
              <a:ext uri="{FF2B5EF4-FFF2-40B4-BE49-F238E27FC236}">
                <a16:creationId xmlns:a16="http://schemas.microsoft.com/office/drawing/2014/main" id="{713585C4-BEFA-4F34-B08C-3BBCBD2224E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252C1E8-862B-4726-AC5C-9BAE7A4AEE71}"/>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4244813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5330FC-75ED-461B-AC0C-41C60B48A037}"/>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D6166845-9F3A-4C21-83E3-983D8A5FE26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8873F5C6-27BB-4A65-B06B-137F258C731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11ECDCB-A194-4E0E-8165-9E1D9C198522}"/>
              </a:ext>
            </a:extLst>
          </p:cNvPr>
          <p:cNvSpPr>
            <a:spLocks noGrp="1"/>
          </p:cNvSpPr>
          <p:nvPr>
            <p:ph type="dt" sz="half" idx="10"/>
          </p:nvPr>
        </p:nvSpPr>
        <p:spPr/>
        <p:txBody>
          <a:bodyPr/>
          <a:lstStyle/>
          <a:p>
            <a:fld id="{264EE281-99B9-4213-976D-D2B94CAE6D5B}" type="datetimeFigureOut">
              <a:rPr lang="fr-FR" smtClean="0"/>
              <a:pPr/>
              <a:t>11/11/2025</a:t>
            </a:fld>
            <a:endParaRPr lang="fr-FR"/>
          </a:p>
        </p:txBody>
      </p:sp>
      <p:sp>
        <p:nvSpPr>
          <p:cNvPr id="6" name="Espace réservé du pied de page 5">
            <a:extLst>
              <a:ext uri="{FF2B5EF4-FFF2-40B4-BE49-F238E27FC236}">
                <a16:creationId xmlns:a16="http://schemas.microsoft.com/office/drawing/2014/main" id="{8076FD0A-D634-4621-AEEB-16D5FC5EA17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7088070-50DC-4253-ABDE-E6AFBDEF9376}"/>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4157916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57BDE6-0B59-4BE0-960C-4B54B7026C04}"/>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FBFCCFB3-7027-4ABD-A6BE-F670909D110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DZ"/>
          </a:p>
        </p:txBody>
      </p:sp>
      <p:sp>
        <p:nvSpPr>
          <p:cNvPr id="4" name="Espace réservé du texte 3">
            <a:extLst>
              <a:ext uri="{FF2B5EF4-FFF2-40B4-BE49-F238E27FC236}">
                <a16:creationId xmlns:a16="http://schemas.microsoft.com/office/drawing/2014/main" id="{C1AA56E4-B09A-4070-987F-840275ADFA4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886218E-739E-4233-950B-987F8774E062}"/>
              </a:ext>
            </a:extLst>
          </p:cNvPr>
          <p:cNvSpPr>
            <a:spLocks noGrp="1"/>
          </p:cNvSpPr>
          <p:nvPr>
            <p:ph type="dt" sz="half" idx="10"/>
          </p:nvPr>
        </p:nvSpPr>
        <p:spPr/>
        <p:txBody>
          <a:bodyPr/>
          <a:lstStyle/>
          <a:p>
            <a:fld id="{264EE281-99B9-4213-976D-D2B94CAE6D5B}" type="datetimeFigureOut">
              <a:rPr lang="fr-FR" smtClean="0"/>
              <a:pPr/>
              <a:t>11/11/2025</a:t>
            </a:fld>
            <a:endParaRPr lang="fr-FR"/>
          </a:p>
        </p:txBody>
      </p:sp>
      <p:sp>
        <p:nvSpPr>
          <p:cNvPr id="6" name="Espace réservé du pied de page 5">
            <a:extLst>
              <a:ext uri="{FF2B5EF4-FFF2-40B4-BE49-F238E27FC236}">
                <a16:creationId xmlns:a16="http://schemas.microsoft.com/office/drawing/2014/main" id="{97218329-D64D-4B0E-88CD-95E47488C07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AD1E5EA-756E-4A73-8A47-851A4E5161FA}"/>
              </a:ext>
            </a:extLst>
          </p:cNvPr>
          <p:cNvSpPr>
            <a:spLocks noGrp="1"/>
          </p:cNvSpPr>
          <p:nvPr>
            <p:ph type="sldNum" sz="quarter" idx="12"/>
          </p:nvPr>
        </p:nvSpPr>
        <p:spPr/>
        <p:txBody>
          <a:bodyPr/>
          <a:lstStyle/>
          <a:p>
            <a:fld id="{E7CC25A0-48E9-4294-A286-CEF2A2FA8AC1}" type="slidenum">
              <a:rPr lang="fr-FR" smtClean="0"/>
              <a:pPr/>
              <a:t>‹N°›</a:t>
            </a:fld>
            <a:endParaRPr lang="fr-FR"/>
          </a:p>
        </p:txBody>
      </p:sp>
    </p:spTree>
    <p:extLst>
      <p:ext uri="{BB962C8B-B14F-4D97-AF65-F5344CB8AC3E}">
        <p14:creationId xmlns:p14="http://schemas.microsoft.com/office/powerpoint/2010/main" val="3605474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3936BF9-226B-493A-9301-3D0D25355104}"/>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8D198C63-65FC-479E-A530-95F2107D02C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E2EA2754-C84C-4042-96E0-85804FA6979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64EE281-99B9-4213-976D-D2B94CAE6D5B}" type="datetimeFigureOut">
              <a:rPr lang="fr-FR" smtClean="0"/>
              <a:pPr/>
              <a:t>11/11/2025</a:t>
            </a:fld>
            <a:endParaRPr lang="fr-FR"/>
          </a:p>
        </p:txBody>
      </p:sp>
      <p:sp>
        <p:nvSpPr>
          <p:cNvPr id="5" name="Espace réservé du pied de page 4">
            <a:extLst>
              <a:ext uri="{FF2B5EF4-FFF2-40B4-BE49-F238E27FC236}">
                <a16:creationId xmlns:a16="http://schemas.microsoft.com/office/drawing/2014/main" id="{38807545-D9A1-406A-A9B7-867CC2BAE895}"/>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C567492-E582-4CF4-9934-C92A5C061675}"/>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7CC25A0-48E9-4294-A286-CEF2A2FA8AC1}" type="slidenum">
              <a:rPr lang="fr-FR" smtClean="0"/>
              <a:pPr/>
              <a:t>‹N°›</a:t>
            </a:fld>
            <a:endParaRPr lang="fr-FR"/>
          </a:p>
        </p:txBody>
      </p:sp>
    </p:spTree>
    <p:extLst>
      <p:ext uri="{BB962C8B-B14F-4D97-AF65-F5344CB8AC3E}">
        <p14:creationId xmlns:p14="http://schemas.microsoft.com/office/powerpoint/2010/main" val="248106991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D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wikiwand.com/ar/%D8%B3%D9%88%D9%82"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A380340-8A9F-4E45-932C-191E35195B40}"/>
              </a:ext>
            </a:extLst>
          </p:cNvPr>
          <p:cNvSpPr>
            <a:spLocks noGrp="1"/>
          </p:cNvSpPr>
          <p:nvPr>
            <p:ph type="subTitle" idx="1"/>
          </p:nvPr>
        </p:nvSpPr>
        <p:spPr>
          <a:xfrm>
            <a:off x="1" y="1558123"/>
            <a:ext cx="9144000" cy="3165230"/>
          </a:xfrm>
        </p:spPr>
        <p:txBody>
          <a:bodyPr>
            <a:normAutofit/>
          </a:bodyPr>
          <a:lstStyle/>
          <a:p>
            <a:endParaRPr lang="ar-SA" sz="4050" b="1" dirty="0">
              <a:solidFill>
                <a:srgbClr val="000000"/>
              </a:solidFill>
              <a:ea typeface="Calibri" panose="020F0502020204030204" pitchFamily="34" charset="0"/>
              <a:cs typeface="Times New Roman" panose="02020603050405020304" pitchFamily="18" charset="0"/>
            </a:endParaRPr>
          </a:p>
          <a:p>
            <a:r>
              <a:rPr lang="ar-SA" sz="4050" b="1" dirty="0">
                <a:solidFill>
                  <a:srgbClr val="000000"/>
                </a:solidFill>
                <a:ea typeface="Calibri" panose="020F0502020204030204" pitchFamily="34" charset="0"/>
                <a:cs typeface="Times New Roman" panose="02020603050405020304" pitchFamily="18" charset="0"/>
              </a:rPr>
              <a:t>الأساليب الكمية في التسويق 1</a:t>
            </a:r>
            <a:endParaRPr lang="fr-FR" sz="4050" b="1" dirty="0">
              <a:solidFill>
                <a:srgbClr val="000000"/>
              </a:solidFill>
              <a:ea typeface="Calibri" panose="020F0502020204030204" pitchFamily="34" charset="0"/>
              <a:cs typeface="Times New Roman" panose="02020603050405020304" pitchFamily="18" charset="0"/>
            </a:endParaRPr>
          </a:p>
          <a:p>
            <a:r>
              <a:rPr lang="fr-FR"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Méthodes Quantitatives en Marketing 1</a:t>
            </a:r>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endParaRPr lang="ar-SA" sz="405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من إعداد: </a:t>
            </a:r>
            <a:r>
              <a:rPr lang="ar-SA" sz="30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د.بن</a:t>
            </a:r>
            <a:r>
              <a:rPr lang="ar-SA"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عيدة إيمان</a:t>
            </a:r>
            <a:endParaRPr lang="fr-FR" sz="3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9B9DC314-7EC5-4D92-BFA0-9949C14067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660" y="3608425"/>
            <a:ext cx="2436019" cy="2262741"/>
          </a:xfrm>
          <a:prstGeom prst="rect">
            <a:avLst/>
          </a:prstGeom>
        </p:spPr>
      </p:pic>
    </p:spTree>
    <p:extLst>
      <p:ext uri="{BB962C8B-B14F-4D97-AF65-F5344CB8AC3E}">
        <p14:creationId xmlns:p14="http://schemas.microsoft.com/office/powerpoint/2010/main" val="423199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476672"/>
            <a:ext cx="7990656" cy="1371002"/>
          </a:xfrm>
        </p:spPr>
        <p:txBody>
          <a:bodyPr>
            <a:normAutofit/>
          </a:bodyPr>
          <a:lstStyle/>
          <a:p>
            <a:pPr algn="ctr" rtl="1"/>
            <a:r>
              <a:rPr lang="ar-SA" sz="4400" b="1" dirty="0"/>
              <a:t>المحور الرابع: نظرية الألعاب</a:t>
            </a:r>
            <a:endParaRPr lang="fr-FR" sz="4400" dirty="0">
              <a:solidFill>
                <a:schemeClr val="accent1"/>
              </a:solidFill>
            </a:endParaRPr>
          </a:p>
        </p:txBody>
      </p:sp>
      <p:sp>
        <p:nvSpPr>
          <p:cNvPr id="3" name="Rectangle 2"/>
          <p:cNvSpPr/>
          <p:nvPr/>
        </p:nvSpPr>
        <p:spPr>
          <a:xfrm>
            <a:off x="1022139" y="1847674"/>
            <a:ext cx="7099722" cy="923901"/>
          </a:xfrm>
          <a:prstGeom prst="rect">
            <a:avLst/>
          </a:prstGeom>
        </p:spPr>
        <p:txBody>
          <a:bodyPr wrap="square">
            <a:spAutoFit/>
          </a:bodyPr>
          <a:lstStyle/>
          <a:p>
            <a:pPr algn="ctr" rtl="1"/>
            <a:r>
              <a:rPr lang="fr-FR" sz="5400" b="1" dirty="0">
                <a:latin typeface="Times New Roman" panose="02020603050405020304" pitchFamily="18" charset="0"/>
                <a:cs typeface="Times New Roman" panose="02020603050405020304" pitchFamily="18" charset="0"/>
              </a:rPr>
              <a:t>Game Theory</a:t>
            </a:r>
          </a:p>
        </p:txBody>
      </p:sp>
      <p:pic>
        <p:nvPicPr>
          <p:cNvPr id="1026" name="Picture 2" descr="Qu'est-ce que la théorie des jeux en cryptomonnaies">
            <a:extLst>
              <a:ext uri="{FF2B5EF4-FFF2-40B4-BE49-F238E27FC236}">
                <a16:creationId xmlns:a16="http://schemas.microsoft.com/office/drawing/2014/main" id="{FD5FB9E5-4396-4D3E-8F01-AC3408DF48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71574"/>
            <a:ext cx="9144000" cy="4086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283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500034" y="836712"/>
            <a:ext cx="8207375" cy="3046988"/>
          </a:xfrm>
          <a:prstGeom prst="rect">
            <a:avLst/>
          </a:prstGeom>
          <a:noFill/>
          <a:ln w="9525">
            <a:noFill/>
            <a:miter lim="800000"/>
            <a:headEnd/>
            <a:tailEnd/>
          </a:ln>
        </p:spPr>
        <p:txBody>
          <a:bodyPr wrap="square">
            <a:spAutoFit/>
          </a:bodyPr>
          <a:lstStyle/>
          <a:p>
            <a:pPr algn="r" fontAlgn="base"/>
            <a:endParaRPr lang="ar-SA" sz="2400" b="1" i="0" dirty="0">
              <a:solidFill>
                <a:srgbClr val="000000"/>
              </a:solidFill>
              <a:effectLst/>
              <a:latin typeface="var(--font-serif)"/>
            </a:endParaRPr>
          </a:p>
          <a:p>
            <a:pPr algn="just" rtl="1" fontAlgn="base"/>
            <a:r>
              <a:rPr lang="ar-SA" sz="2400" b="0" i="0" dirty="0">
                <a:solidFill>
                  <a:srgbClr val="000000"/>
                </a:solidFill>
                <a:effectLst/>
                <a:latin typeface="inherit"/>
              </a:rPr>
              <a:t>وهي لعبة </a:t>
            </a:r>
            <a:r>
              <a:rPr lang="ar-SA" sz="2400" b="0" i="0" dirty="0" err="1">
                <a:solidFill>
                  <a:srgbClr val="000000"/>
                </a:solidFill>
                <a:effectLst/>
                <a:latin typeface="inherit"/>
              </a:rPr>
              <a:t>استراتجية</a:t>
            </a:r>
            <a:r>
              <a:rPr lang="ar-SA" sz="2400" b="0" i="0" dirty="0">
                <a:solidFill>
                  <a:srgbClr val="000000"/>
                </a:solidFill>
                <a:effectLst/>
                <a:latin typeface="inherit"/>
              </a:rPr>
              <a:t> غير تعاونية تقوم بين لاعبين إثنين أو فرقين، اللاعب الأول (المختبئ) واللاعب الثاني هو الباحث، تقوم على وضع فريقين في مدينة تمتلك عدداً محدد من المعالم السياحية دون أن يتعرف الفريقان على بعضهما، ودون أن يعلموا بمكان وجودهم، تنتهي اللعبة عندما ينجح الفريق الذي يتوقع مكان الآخر، وينجح في كشفه قبل الثاني.</a:t>
            </a:r>
          </a:p>
          <a:p>
            <a:pPr algn="just" rtl="1" fontAlgn="base"/>
            <a:r>
              <a:rPr lang="ar-SA" sz="2400" dirty="0">
                <a:solidFill>
                  <a:srgbClr val="000000"/>
                </a:solidFill>
                <a:highlight>
                  <a:srgbClr val="FFFF00"/>
                </a:highlight>
                <a:latin typeface="inherit"/>
              </a:rPr>
              <a:t>جوهر اللعبة هو تحفيز المشاركة عبر الغموض والمكافأة ضمن توازن جذاب بين الجهد والمتعة.</a:t>
            </a:r>
            <a:endParaRPr lang="ar-SA" sz="2400" b="0" i="0" dirty="0">
              <a:solidFill>
                <a:srgbClr val="000000"/>
              </a:solidFill>
              <a:effectLst/>
              <a:highlight>
                <a:srgbClr val="FFFF00"/>
              </a:highlight>
              <a:latin typeface="inherit"/>
            </a:endParaRPr>
          </a:p>
        </p:txBody>
      </p:sp>
      <p:sp>
        <p:nvSpPr>
          <p:cNvPr id="3" name="Rectangle 2"/>
          <p:cNvSpPr/>
          <p:nvPr/>
        </p:nvSpPr>
        <p:spPr>
          <a:xfrm>
            <a:off x="1285852" y="-3577"/>
            <a:ext cx="6072230" cy="1200329"/>
          </a:xfrm>
          <a:prstGeom prst="rect">
            <a:avLst/>
          </a:prstGeom>
        </p:spPr>
        <p:txBody>
          <a:bodyPr wrap="square">
            <a:spAutoFit/>
          </a:bodyPr>
          <a:lstStyle/>
          <a:p>
            <a:pPr algn="ctr" rtl="1"/>
            <a:r>
              <a:rPr lang="ar-SA" sz="3600" b="1" dirty="0">
                <a:solidFill>
                  <a:schemeClr val="accent1"/>
                </a:solidFill>
              </a:rPr>
              <a:t>لعبة </a:t>
            </a:r>
            <a:r>
              <a:rPr lang="ar-SA" sz="3600" b="1" dirty="0" err="1">
                <a:solidFill>
                  <a:schemeClr val="accent1"/>
                </a:solidFill>
              </a:rPr>
              <a:t>إبحث</a:t>
            </a:r>
            <a:r>
              <a:rPr lang="ar-SA" sz="3600" b="1" dirty="0">
                <a:solidFill>
                  <a:schemeClr val="accent1"/>
                </a:solidFill>
              </a:rPr>
              <a:t> عني</a:t>
            </a:r>
            <a:endParaRPr lang="fr-FR" sz="3600" b="1" dirty="0">
              <a:solidFill>
                <a:schemeClr val="accent1"/>
              </a:solidFill>
            </a:endParaRPr>
          </a:p>
          <a:p>
            <a:pPr algn="ctr" rtl="1"/>
            <a:r>
              <a:rPr lang="fr-FR" sz="3600" b="1" dirty="0" err="1">
                <a:solidFill>
                  <a:schemeClr val="accent1"/>
                </a:solidFill>
              </a:rPr>
              <a:t>Find</a:t>
            </a:r>
            <a:r>
              <a:rPr lang="fr-FR" sz="3600" b="1" dirty="0">
                <a:solidFill>
                  <a:schemeClr val="accent1"/>
                </a:solidFill>
              </a:rPr>
              <a:t> Me Game</a:t>
            </a:r>
            <a:endParaRPr lang="fr-FR" sz="3600" dirty="0">
              <a:solidFill>
                <a:schemeClr val="accent1"/>
              </a:solidFill>
            </a:endParaRPr>
          </a:p>
        </p:txBody>
      </p:sp>
      <p:pic>
        <p:nvPicPr>
          <p:cNvPr id="3074" name="Picture 2" descr="Cache-cache Animaux - Julesetmoa">
            <a:extLst>
              <a:ext uri="{FF2B5EF4-FFF2-40B4-BE49-F238E27FC236}">
                <a16:creationId xmlns:a16="http://schemas.microsoft.com/office/drawing/2014/main" id="{1D09B467-00D7-4CA2-A5AC-7EE2E9E48E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3811012"/>
            <a:ext cx="8568952" cy="3046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4788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85852" y="-3577"/>
            <a:ext cx="6072230" cy="1200329"/>
          </a:xfrm>
          <a:prstGeom prst="rect">
            <a:avLst/>
          </a:prstGeom>
        </p:spPr>
        <p:txBody>
          <a:bodyPr wrap="square">
            <a:spAutoFit/>
          </a:bodyPr>
          <a:lstStyle/>
          <a:p>
            <a:pPr algn="ctr" rtl="1"/>
            <a:r>
              <a:rPr lang="ar-SA" sz="3600" b="1" dirty="0">
                <a:solidFill>
                  <a:schemeClr val="accent1"/>
                </a:solidFill>
              </a:rPr>
              <a:t>لعبة </a:t>
            </a:r>
            <a:r>
              <a:rPr lang="ar-SA" sz="3600" b="1" dirty="0" err="1">
                <a:solidFill>
                  <a:schemeClr val="accent1"/>
                </a:solidFill>
              </a:rPr>
              <a:t>إبحث</a:t>
            </a:r>
            <a:r>
              <a:rPr lang="ar-SA" sz="3600" b="1" dirty="0">
                <a:solidFill>
                  <a:schemeClr val="accent1"/>
                </a:solidFill>
              </a:rPr>
              <a:t> عني</a:t>
            </a:r>
            <a:endParaRPr lang="fr-FR" sz="3600" b="1" dirty="0">
              <a:solidFill>
                <a:schemeClr val="accent1"/>
              </a:solidFill>
            </a:endParaRPr>
          </a:p>
          <a:p>
            <a:pPr algn="ctr" rtl="1"/>
            <a:r>
              <a:rPr lang="fr-FR" sz="3600" b="1" dirty="0" err="1">
                <a:solidFill>
                  <a:schemeClr val="accent1"/>
                </a:solidFill>
              </a:rPr>
              <a:t>Find</a:t>
            </a:r>
            <a:r>
              <a:rPr lang="fr-FR" sz="3600" b="1" dirty="0">
                <a:solidFill>
                  <a:schemeClr val="accent1"/>
                </a:solidFill>
              </a:rPr>
              <a:t> Me Game</a:t>
            </a:r>
            <a:endParaRPr lang="fr-FR" sz="3600" dirty="0">
              <a:solidFill>
                <a:schemeClr val="accent1"/>
              </a:solidFill>
            </a:endParaRPr>
          </a:p>
        </p:txBody>
      </p:sp>
      <p:pic>
        <p:nvPicPr>
          <p:cNvPr id="3074" name="Picture 2" descr="Cache-cache Animaux - Julesetmoa">
            <a:extLst>
              <a:ext uri="{FF2B5EF4-FFF2-40B4-BE49-F238E27FC236}">
                <a16:creationId xmlns:a16="http://schemas.microsoft.com/office/drawing/2014/main" id="{1D09B467-00D7-4CA2-A5AC-7EE2E9E48E1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400" y="1844824"/>
            <a:ext cx="2880320" cy="4149080"/>
          </a:xfrm>
          <a:prstGeom prst="rect">
            <a:avLst/>
          </a:prstGeom>
          <a:noFill/>
          <a:extLst>
            <a:ext uri="{909E8E84-426E-40DD-AFC4-6F175D3DCCD1}">
              <a14:hiddenFill xmlns:a14="http://schemas.microsoft.com/office/drawing/2010/main">
                <a:solidFill>
                  <a:srgbClr val="FFFFFF"/>
                </a:solidFill>
              </a14:hiddenFill>
            </a:ext>
          </a:extLst>
        </p:spPr>
      </p:pic>
      <p:sp>
        <p:nvSpPr>
          <p:cNvPr id="4" name="ZoneTexte 3">
            <a:extLst>
              <a:ext uri="{FF2B5EF4-FFF2-40B4-BE49-F238E27FC236}">
                <a16:creationId xmlns:a16="http://schemas.microsoft.com/office/drawing/2014/main" id="{505C9365-02A3-4F12-B532-2A15A5AF1A9C}"/>
              </a:ext>
            </a:extLst>
          </p:cNvPr>
          <p:cNvSpPr txBox="1"/>
          <p:nvPr/>
        </p:nvSpPr>
        <p:spPr>
          <a:xfrm>
            <a:off x="35496" y="1340768"/>
            <a:ext cx="9108504" cy="646331"/>
          </a:xfrm>
          <a:prstGeom prst="rect">
            <a:avLst/>
          </a:prstGeom>
          <a:noFill/>
        </p:spPr>
        <p:txBody>
          <a:bodyPr wrap="square" rtlCol="0">
            <a:spAutoFit/>
          </a:bodyPr>
          <a:lstStyle/>
          <a:p>
            <a:pPr algn="r" rtl="1"/>
            <a:r>
              <a:rPr lang="ar-SA" dirty="0"/>
              <a:t>في التسويق يمكن للعلامات التجارية تطبيقها باستخدام مبدأ البحث والاختباء لتصميم حملات تفاعلية ذكية:</a:t>
            </a:r>
          </a:p>
          <a:p>
            <a:pPr algn="r" rtl="1"/>
            <a:endParaRPr lang="fr-DZ" dirty="0"/>
          </a:p>
        </p:txBody>
      </p:sp>
      <p:graphicFrame>
        <p:nvGraphicFramePr>
          <p:cNvPr id="5" name="Tableau 5">
            <a:extLst>
              <a:ext uri="{FF2B5EF4-FFF2-40B4-BE49-F238E27FC236}">
                <a16:creationId xmlns:a16="http://schemas.microsoft.com/office/drawing/2014/main" id="{5F7D0642-2FE4-48D7-80CF-E326BD06B8E0}"/>
              </a:ext>
            </a:extLst>
          </p:cNvPr>
          <p:cNvGraphicFramePr>
            <a:graphicFrameLocks noGrp="1"/>
          </p:cNvGraphicFramePr>
          <p:nvPr>
            <p:extLst>
              <p:ext uri="{D42A27DB-BD31-4B8C-83A1-F6EECF244321}">
                <p14:modId xmlns:p14="http://schemas.microsoft.com/office/powerpoint/2010/main" val="2936200415"/>
              </p:ext>
            </p:extLst>
          </p:nvPr>
        </p:nvGraphicFramePr>
        <p:xfrm>
          <a:off x="2987824" y="2012032"/>
          <a:ext cx="6096000" cy="3505200"/>
        </p:xfrm>
        <a:graphic>
          <a:graphicData uri="http://schemas.openxmlformats.org/drawingml/2006/table">
            <a:tbl>
              <a:tblPr firstRow="1" bandRow="1">
                <a:tableStyleId>{5940675A-B579-460E-94D1-54222C63F5DA}</a:tableStyleId>
              </a:tblPr>
              <a:tblGrid>
                <a:gridCol w="3048000">
                  <a:extLst>
                    <a:ext uri="{9D8B030D-6E8A-4147-A177-3AD203B41FA5}">
                      <a16:colId xmlns:a16="http://schemas.microsoft.com/office/drawing/2014/main" val="1076362688"/>
                    </a:ext>
                  </a:extLst>
                </a:gridCol>
                <a:gridCol w="3048000">
                  <a:extLst>
                    <a:ext uri="{9D8B030D-6E8A-4147-A177-3AD203B41FA5}">
                      <a16:colId xmlns:a16="http://schemas.microsoft.com/office/drawing/2014/main" val="2131846118"/>
                    </a:ext>
                  </a:extLst>
                </a:gridCol>
              </a:tblGrid>
              <a:tr h="370840">
                <a:tc>
                  <a:txBody>
                    <a:bodyPr/>
                    <a:lstStyle/>
                    <a:p>
                      <a:pPr algn="ctr"/>
                      <a:r>
                        <a:rPr lang="ar-SA" sz="2000" b="1" dirty="0"/>
                        <a:t>نظرية الألعاب</a:t>
                      </a:r>
                      <a:endParaRPr lang="fr-DZ" sz="2000" b="1" dirty="0"/>
                    </a:p>
                  </a:txBody>
                  <a:tcPr/>
                </a:tc>
                <a:tc>
                  <a:txBody>
                    <a:bodyPr/>
                    <a:lstStyle/>
                    <a:p>
                      <a:pPr algn="ctr"/>
                      <a:r>
                        <a:rPr lang="ar-SA" sz="2000" b="1" dirty="0"/>
                        <a:t>التسويق</a:t>
                      </a:r>
                      <a:endParaRPr lang="fr-DZ" sz="2000" b="1" dirty="0"/>
                    </a:p>
                  </a:txBody>
                  <a:tcPr/>
                </a:tc>
                <a:extLst>
                  <a:ext uri="{0D108BD9-81ED-4DB2-BD59-A6C34878D82A}">
                    <a16:rowId xmlns:a16="http://schemas.microsoft.com/office/drawing/2014/main" val="952431347"/>
                  </a:ext>
                </a:extLst>
              </a:tr>
              <a:tr h="370840">
                <a:tc>
                  <a:txBody>
                    <a:bodyPr/>
                    <a:lstStyle/>
                    <a:p>
                      <a:pPr algn="ctr"/>
                      <a:r>
                        <a:rPr lang="ar-SA" sz="2000" b="1" dirty="0"/>
                        <a:t>الباحث يبحث عن المختبئ</a:t>
                      </a:r>
                      <a:endParaRPr lang="fr-DZ" sz="2000" b="1" dirty="0"/>
                    </a:p>
                  </a:txBody>
                  <a:tcPr/>
                </a:tc>
                <a:tc>
                  <a:txBody>
                    <a:bodyPr/>
                    <a:lstStyle/>
                    <a:p>
                      <a:pPr algn="ctr"/>
                      <a:r>
                        <a:rPr lang="ar-SA" sz="2000" b="1" dirty="0"/>
                        <a:t>المستهلك يبحث عن المنتج أو العرض المخفي</a:t>
                      </a:r>
                      <a:endParaRPr lang="fr-DZ" sz="2000" b="1" dirty="0"/>
                    </a:p>
                  </a:txBody>
                  <a:tcPr/>
                </a:tc>
                <a:extLst>
                  <a:ext uri="{0D108BD9-81ED-4DB2-BD59-A6C34878D82A}">
                    <a16:rowId xmlns:a16="http://schemas.microsoft.com/office/drawing/2014/main" val="375605096"/>
                  </a:ext>
                </a:extLst>
              </a:tr>
              <a:tr h="370840">
                <a:tc>
                  <a:txBody>
                    <a:bodyPr/>
                    <a:lstStyle/>
                    <a:p>
                      <a:pPr algn="ctr"/>
                      <a:r>
                        <a:rPr lang="ar-SA" sz="2000" b="1" dirty="0"/>
                        <a:t>المختبئ يختار مكانا أمثل ليصعب العثور عليه</a:t>
                      </a:r>
                      <a:endParaRPr lang="fr-DZ" sz="2000" b="1" dirty="0"/>
                    </a:p>
                  </a:txBody>
                  <a:tcPr/>
                </a:tc>
                <a:tc>
                  <a:txBody>
                    <a:bodyPr/>
                    <a:lstStyle/>
                    <a:p>
                      <a:pPr algn="ctr"/>
                      <a:r>
                        <a:rPr lang="ar-SA" sz="2000" b="1" dirty="0"/>
                        <a:t>الشركة تخفي العرض أو الرمز بطريقة تجذب الفضول دون أن تكون سهلة جدا</a:t>
                      </a:r>
                      <a:endParaRPr lang="fr-DZ" sz="2000" b="1" dirty="0"/>
                    </a:p>
                  </a:txBody>
                  <a:tcPr/>
                </a:tc>
                <a:extLst>
                  <a:ext uri="{0D108BD9-81ED-4DB2-BD59-A6C34878D82A}">
                    <a16:rowId xmlns:a16="http://schemas.microsoft.com/office/drawing/2014/main" val="704131169"/>
                  </a:ext>
                </a:extLst>
              </a:tr>
              <a:tr h="370840">
                <a:tc>
                  <a:txBody>
                    <a:bodyPr/>
                    <a:lstStyle/>
                    <a:p>
                      <a:pPr algn="ctr"/>
                      <a:r>
                        <a:rPr lang="ar-SA" sz="2000" b="1" dirty="0"/>
                        <a:t>الهدف تعظيم فرص البقاء دون اكتشاف</a:t>
                      </a:r>
                      <a:endParaRPr lang="fr-DZ" sz="2000" b="1" dirty="0"/>
                    </a:p>
                  </a:txBody>
                  <a:tcPr/>
                </a:tc>
                <a:tc>
                  <a:txBody>
                    <a:bodyPr/>
                    <a:lstStyle/>
                    <a:p>
                      <a:pPr algn="ctr"/>
                      <a:r>
                        <a:rPr lang="ar-SA" sz="2000" b="1" dirty="0"/>
                        <a:t>الهدف تعظيم التفاعل والمشاركة دون فقدان الاهتمام</a:t>
                      </a:r>
                      <a:endParaRPr lang="fr-DZ" sz="2000" b="1" dirty="0"/>
                    </a:p>
                  </a:txBody>
                  <a:tcPr/>
                </a:tc>
                <a:extLst>
                  <a:ext uri="{0D108BD9-81ED-4DB2-BD59-A6C34878D82A}">
                    <a16:rowId xmlns:a16="http://schemas.microsoft.com/office/drawing/2014/main" val="1470211644"/>
                  </a:ext>
                </a:extLst>
              </a:tr>
              <a:tr h="370840">
                <a:tc>
                  <a:txBody>
                    <a:bodyPr/>
                    <a:lstStyle/>
                    <a:p>
                      <a:pPr algn="ctr"/>
                      <a:r>
                        <a:rPr lang="ar-SA" sz="2000" b="1" dirty="0"/>
                        <a:t>التوازن بين الصعوبة والسهولة</a:t>
                      </a:r>
                      <a:endParaRPr lang="fr-DZ" sz="2000" b="1" dirty="0"/>
                    </a:p>
                  </a:txBody>
                  <a:tcPr/>
                </a:tc>
                <a:tc>
                  <a:txBody>
                    <a:bodyPr/>
                    <a:lstStyle/>
                    <a:p>
                      <a:pPr algn="ctr"/>
                      <a:r>
                        <a:rPr lang="ar-SA" sz="2000" b="1" dirty="0"/>
                        <a:t>التوازن بين الغموض والتحفيز لدى الجمهور</a:t>
                      </a:r>
                      <a:endParaRPr lang="fr-DZ" sz="2000" b="1" dirty="0"/>
                    </a:p>
                  </a:txBody>
                  <a:tcPr/>
                </a:tc>
                <a:extLst>
                  <a:ext uri="{0D108BD9-81ED-4DB2-BD59-A6C34878D82A}">
                    <a16:rowId xmlns:a16="http://schemas.microsoft.com/office/drawing/2014/main" val="1570754102"/>
                  </a:ext>
                </a:extLst>
              </a:tr>
            </a:tbl>
          </a:graphicData>
        </a:graphic>
      </p:graphicFrame>
    </p:spTree>
    <p:extLst>
      <p:ext uri="{BB962C8B-B14F-4D97-AF65-F5344CB8AC3E}">
        <p14:creationId xmlns:p14="http://schemas.microsoft.com/office/powerpoint/2010/main" val="2950304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0" y="836712"/>
            <a:ext cx="9036496" cy="2677656"/>
          </a:xfrm>
          <a:prstGeom prst="rect">
            <a:avLst/>
          </a:prstGeom>
          <a:noFill/>
          <a:ln w="9525">
            <a:noFill/>
            <a:miter lim="800000"/>
            <a:headEnd/>
            <a:tailEnd/>
          </a:ln>
        </p:spPr>
        <p:txBody>
          <a:bodyPr wrap="square">
            <a:spAutoFit/>
          </a:bodyPr>
          <a:lstStyle/>
          <a:p>
            <a:pPr algn="r" fontAlgn="base"/>
            <a:endParaRPr lang="ar-SA" sz="2400" b="1" i="0" dirty="0">
              <a:solidFill>
                <a:srgbClr val="000000"/>
              </a:solidFill>
              <a:effectLst/>
              <a:latin typeface="var(--font-serif)"/>
            </a:endParaRPr>
          </a:p>
          <a:p>
            <a:pPr algn="just" rtl="1" fontAlgn="base"/>
            <a:r>
              <a:rPr lang="ar-SA" sz="2400" b="0" i="0" dirty="0">
                <a:solidFill>
                  <a:srgbClr val="000000"/>
                </a:solidFill>
                <a:effectLst/>
                <a:latin typeface="inherit"/>
              </a:rPr>
              <a:t>يعتبر </a:t>
            </a:r>
            <a:r>
              <a:rPr lang="ar-SA" sz="2400" b="0" i="0" u="none" strike="noStrike" dirty="0">
                <a:effectLst/>
                <a:latin typeface="inherit"/>
                <a:hlinkClick r:id="rId3" tooltip="سوق">
                  <a:extLst>
                    <a:ext uri="{A12FA001-AC4F-418D-AE19-62706E023703}">
                      <ahyp:hlinkClr xmlns:ahyp="http://schemas.microsoft.com/office/drawing/2018/hyperlinkcolor" val="tx"/>
                    </a:ext>
                  </a:extLst>
                </a:hlinkClick>
              </a:rPr>
              <a:t>السوق</a:t>
            </a:r>
            <a:r>
              <a:rPr lang="ar-SA" sz="2400" b="0" i="0" dirty="0">
                <a:effectLst/>
                <a:latin typeface="inherit"/>
              </a:rPr>
              <a:t> </a:t>
            </a:r>
            <a:r>
              <a:rPr lang="ar-SA" sz="2400" b="0" i="0" dirty="0">
                <a:solidFill>
                  <a:srgbClr val="000000"/>
                </a:solidFill>
                <a:effectLst/>
                <a:latin typeface="inherit"/>
              </a:rPr>
              <a:t>مثالا جيدا لنظرية الألعاب؛ فمنذ لحظة دخولك للمحل متفحصا البضاعة تكون قد بدأت اللعبة، </a:t>
            </a:r>
            <a:r>
              <a:rPr lang="ar-SA" sz="2400" b="0" i="0" u="none" strike="noStrike" dirty="0">
                <a:solidFill>
                  <a:srgbClr val="C00000"/>
                </a:solidFill>
                <a:effectLst/>
                <a:latin typeface="inherit"/>
              </a:rPr>
              <a:t>الزبون</a:t>
            </a:r>
            <a:r>
              <a:rPr lang="ar-SA" sz="2400" b="0" i="0" dirty="0">
                <a:solidFill>
                  <a:srgbClr val="C00000"/>
                </a:solidFill>
                <a:effectLst/>
                <a:latin typeface="inherit"/>
              </a:rPr>
              <a:t> يريد أرخص سعر وأعلى جودة</a:t>
            </a:r>
            <a:r>
              <a:rPr lang="ar-SA" sz="2400" b="0" i="0" dirty="0">
                <a:solidFill>
                  <a:srgbClr val="000000"/>
                </a:solidFill>
                <a:effectLst/>
                <a:latin typeface="inherit"/>
              </a:rPr>
              <a:t>، </a:t>
            </a:r>
            <a:r>
              <a:rPr lang="ar-SA" sz="2400" b="0" i="0" dirty="0">
                <a:solidFill>
                  <a:srgbClr val="7030A0"/>
                </a:solidFill>
                <a:effectLst/>
                <a:latin typeface="inherit"/>
              </a:rPr>
              <a:t>البائع يريد بيع أعلى سعر والتخلص من البضائع الرديئة الجودة</a:t>
            </a:r>
            <a:r>
              <a:rPr lang="ar-SA" sz="2400" b="0" i="0" dirty="0">
                <a:solidFill>
                  <a:srgbClr val="000000"/>
                </a:solidFill>
                <a:effectLst/>
                <a:latin typeface="inherit"/>
              </a:rPr>
              <a:t>، وعندما تبدأ المساومة، والجدال حول السعر تكون قد وصلت اللعبة لذروتها، والرابح هو الذي يستطيع توقع حركات الآخر، فعندما يتوقع الزبون بأنه إذا خرج من المحل دون الشراء سيجري وراءه البائع فسيكون هو الرابح إن صح توقعه وخاسر إن لم يصح.</a:t>
            </a:r>
          </a:p>
        </p:txBody>
      </p:sp>
      <p:sp>
        <p:nvSpPr>
          <p:cNvPr id="3" name="Rectangle 2"/>
          <p:cNvSpPr/>
          <p:nvPr/>
        </p:nvSpPr>
        <p:spPr>
          <a:xfrm>
            <a:off x="1285852" y="214290"/>
            <a:ext cx="6072230" cy="646331"/>
          </a:xfrm>
          <a:prstGeom prst="rect">
            <a:avLst/>
          </a:prstGeom>
        </p:spPr>
        <p:txBody>
          <a:bodyPr wrap="square">
            <a:spAutoFit/>
          </a:bodyPr>
          <a:lstStyle/>
          <a:p>
            <a:pPr algn="ctr" rtl="1"/>
            <a:r>
              <a:rPr lang="ar-SA" sz="3600" b="1" dirty="0">
                <a:solidFill>
                  <a:schemeClr val="accent1"/>
                </a:solidFill>
              </a:rPr>
              <a:t>لعبة السوق</a:t>
            </a:r>
            <a:endParaRPr lang="fr-FR" sz="3600" dirty="0">
              <a:solidFill>
                <a:schemeClr val="accent1"/>
              </a:solidFill>
            </a:endParaRPr>
          </a:p>
        </p:txBody>
      </p:sp>
      <p:pic>
        <p:nvPicPr>
          <p:cNvPr id="2054" name="Picture 6" descr="26.3 Short term vs Long term marketing goals - YouTube">
            <a:extLst>
              <a:ext uri="{FF2B5EF4-FFF2-40B4-BE49-F238E27FC236}">
                <a16:creationId xmlns:a16="http://schemas.microsoft.com/office/drawing/2014/main" id="{47621D3C-6E04-4AA5-B6DC-AD196B99998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514367"/>
            <a:ext cx="9144000" cy="33746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3938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26528" y="561827"/>
            <a:ext cx="8890943" cy="1569660"/>
          </a:xfrm>
          <a:prstGeom prst="rect">
            <a:avLst/>
          </a:prstGeom>
          <a:noFill/>
          <a:ln w="9525">
            <a:noFill/>
            <a:miter lim="800000"/>
            <a:headEnd/>
            <a:tailEnd/>
          </a:ln>
        </p:spPr>
        <p:txBody>
          <a:bodyPr wrap="square">
            <a:spAutoFit/>
          </a:bodyPr>
          <a:lstStyle/>
          <a:p>
            <a:pPr algn="r" fontAlgn="base"/>
            <a:endParaRPr lang="ar-SA" sz="2400" b="1" i="0" dirty="0">
              <a:solidFill>
                <a:srgbClr val="000000"/>
              </a:solidFill>
              <a:effectLst/>
              <a:latin typeface="var(--font-serif)"/>
            </a:endParaRPr>
          </a:p>
          <a:p>
            <a:pPr algn="just" rtl="1" fontAlgn="base"/>
            <a:r>
              <a:rPr lang="ar-SA" sz="2400" b="0" i="0" dirty="0">
                <a:solidFill>
                  <a:srgbClr val="000000"/>
                </a:solidFill>
                <a:effectLst/>
                <a:latin typeface="inherit"/>
              </a:rPr>
              <a:t>وهي لعبة تقوم على خلق هاجس الرعب لدى أحد اللاعبين، وذلك عندما يطلب اللاعب الأول طلبا من الثاني، مع وجود تهديد حقيقي قابل للتصديق ينفذ بحق الثاني إن لم ينفذ الطلب، وتبدأ اللعبة عندما تضع اللاعب الثاني في دوامة الخوف من إمكانية تنفيذك للتهديد.</a:t>
            </a:r>
          </a:p>
        </p:txBody>
      </p:sp>
      <p:sp>
        <p:nvSpPr>
          <p:cNvPr id="3" name="Rectangle 2"/>
          <p:cNvSpPr/>
          <p:nvPr/>
        </p:nvSpPr>
        <p:spPr>
          <a:xfrm>
            <a:off x="1285852" y="214290"/>
            <a:ext cx="6072230" cy="646331"/>
          </a:xfrm>
          <a:prstGeom prst="rect">
            <a:avLst/>
          </a:prstGeom>
        </p:spPr>
        <p:txBody>
          <a:bodyPr wrap="square">
            <a:spAutoFit/>
          </a:bodyPr>
          <a:lstStyle/>
          <a:p>
            <a:pPr algn="ctr" rtl="1"/>
            <a:r>
              <a:rPr lang="ar-SA" sz="3600" b="1" dirty="0">
                <a:solidFill>
                  <a:schemeClr val="accent1"/>
                </a:solidFill>
              </a:rPr>
              <a:t>لعبة التهديد القابل للتصديق</a:t>
            </a:r>
            <a:endParaRPr lang="fr-FR" sz="3600" dirty="0">
              <a:solidFill>
                <a:schemeClr val="accent1"/>
              </a:solidFill>
            </a:endParaRPr>
          </a:p>
        </p:txBody>
      </p:sp>
      <p:pic>
        <p:nvPicPr>
          <p:cNvPr id="4098" name="Picture 2" descr="مجموعة اجتهادات قضائية في التهديد المعنوي 2023">
            <a:extLst>
              <a:ext uri="{FF2B5EF4-FFF2-40B4-BE49-F238E27FC236}">
                <a16:creationId xmlns:a16="http://schemas.microsoft.com/office/drawing/2014/main" id="{6E598CE4-C6CB-4F3B-80E6-3638DC28D9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3" y="2636912"/>
            <a:ext cx="8534242" cy="4221088"/>
          </a:xfrm>
          <a:prstGeom prst="rect">
            <a:avLst/>
          </a:prstGeom>
          <a:noFill/>
          <a:extLst>
            <a:ext uri="{909E8E84-426E-40DD-AFC4-6F175D3DCCD1}">
              <a14:hiddenFill xmlns:a14="http://schemas.microsoft.com/office/drawing/2010/main">
                <a:solidFill>
                  <a:srgbClr val="FFFFFF"/>
                </a:solidFill>
              </a14:hiddenFill>
            </a:ext>
          </a:extLst>
        </p:spPr>
      </p:pic>
      <p:sp>
        <p:nvSpPr>
          <p:cNvPr id="4" name="Ellipse 3">
            <a:extLst>
              <a:ext uri="{FF2B5EF4-FFF2-40B4-BE49-F238E27FC236}">
                <a16:creationId xmlns:a16="http://schemas.microsoft.com/office/drawing/2014/main" id="{7DAF6977-FF7F-40C0-AD4F-1651C19FAC29}"/>
              </a:ext>
            </a:extLst>
          </p:cNvPr>
          <p:cNvSpPr/>
          <p:nvPr/>
        </p:nvSpPr>
        <p:spPr>
          <a:xfrm>
            <a:off x="3059832" y="2852936"/>
            <a:ext cx="2376264" cy="1656184"/>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spTree>
    <p:extLst>
      <p:ext uri="{BB962C8B-B14F-4D97-AF65-F5344CB8AC3E}">
        <p14:creationId xmlns:p14="http://schemas.microsoft.com/office/powerpoint/2010/main" val="890982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0" y="836712"/>
            <a:ext cx="9144000" cy="4524315"/>
          </a:xfrm>
          <a:prstGeom prst="rect">
            <a:avLst/>
          </a:prstGeom>
          <a:noFill/>
          <a:ln w="9525">
            <a:noFill/>
            <a:miter lim="800000"/>
            <a:headEnd/>
            <a:tailEnd/>
          </a:ln>
        </p:spPr>
        <p:txBody>
          <a:bodyPr wrap="square">
            <a:spAutoFit/>
          </a:bodyPr>
          <a:lstStyle/>
          <a:p>
            <a:pPr algn="just" rtl="1" fontAlgn="base"/>
            <a:r>
              <a:rPr lang="ar-SA" sz="2400" dirty="0">
                <a:solidFill>
                  <a:srgbClr val="333333"/>
                </a:solidFill>
                <a:latin typeface="Almarai"/>
              </a:rPr>
              <a:t>غالبا تستخدم لتفسير سلوك التنافس والمخاطرة بين طرفين، فهي تمثل موقفا تنافسيا بين لاعبين يواجهان خيارين:</a:t>
            </a:r>
          </a:p>
          <a:p>
            <a:pPr marL="342900" indent="-342900" algn="just" rtl="1" fontAlgn="base">
              <a:buFont typeface="Wingdings" panose="05000000000000000000" pitchFamily="2" charset="2"/>
              <a:buChar char="§"/>
            </a:pPr>
            <a:r>
              <a:rPr lang="ar-SA" sz="2400" b="0" i="0" dirty="0">
                <a:solidFill>
                  <a:srgbClr val="333333"/>
                </a:solidFill>
                <a:effectLst/>
                <a:latin typeface="Almarai"/>
              </a:rPr>
              <a:t>الاستمرار في المواجهة (عدم التراجع)</a:t>
            </a:r>
          </a:p>
          <a:p>
            <a:pPr marL="342900" indent="-342900" algn="just" rtl="1" fontAlgn="base">
              <a:buFont typeface="Wingdings" panose="05000000000000000000" pitchFamily="2" charset="2"/>
              <a:buChar char="§"/>
            </a:pPr>
            <a:r>
              <a:rPr lang="ar-SA" sz="2400" dirty="0">
                <a:solidFill>
                  <a:srgbClr val="333333"/>
                </a:solidFill>
                <a:latin typeface="Almarai"/>
              </a:rPr>
              <a:t>التراجع لتنجب الخسارة</a:t>
            </a:r>
          </a:p>
          <a:p>
            <a:pPr algn="just" rtl="1" fontAlgn="base"/>
            <a:r>
              <a:rPr lang="ar-SA" sz="2400" b="0" i="0" dirty="0">
                <a:solidFill>
                  <a:srgbClr val="333333"/>
                </a:solidFill>
                <a:effectLst/>
                <a:latin typeface="Almarai"/>
              </a:rPr>
              <a:t>تشبه هذه اللعبة سباق سيارتين متجهتين نحو بعضهما: من ينحرف أولا يعتبر الدجاجة (الجبان)، لكن إن لم يتراجع أي منهما، يصطدمان وتحدث خسارة كبرى للطرفين.</a:t>
            </a:r>
          </a:p>
          <a:p>
            <a:pPr algn="just" rtl="1" fontAlgn="base"/>
            <a:r>
              <a:rPr lang="ar-SA" sz="2400" b="0" i="0" dirty="0">
                <a:solidFill>
                  <a:srgbClr val="333333"/>
                </a:solidFill>
                <a:effectLst/>
                <a:latin typeface="Almarai"/>
              </a:rPr>
              <a:t>أي في هذه اللعبة لاعبين يمنح كل منهما خيار إما الانحراف أو البقاء مستقيما أثناء القيادة تجاه بعضهما البعض. إذا انحرف كلا اللاعبين، فسيحصل كلاهما على مكافأة معتدلة. إذا انحرف أحد اللاعبين وبقي الآخر مستقيماً، فإن اللاعب الذي يبقى مستقيماً يحصل على مكافأة أقل بينما يحصل اللاعب الذي ينحرف على مكافأة أعلى. إذا بقي كلا اللاعبين مستقيمين، فسيحصل كلاهما على مكافأة منخفضة. أفضل نتيجة لكلا اللاعبين هي الانحراف، لكن كل لاعب لديه حافز للبقاء مستقيماً إذا اعتقد أن اللاعب الآخر سينحرف.</a:t>
            </a:r>
            <a:endParaRPr lang="ar-SA" sz="2400" b="0" i="0" dirty="0">
              <a:solidFill>
                <a:srgbClr val="000000"/>
              </a:solidFill>
              <a:effectLst/>
              <a:latin typeface="inherit"/>
            </a:endParaRPr>
          </a:p>
        </p:txBody>
      </p:sp>
      <p:sp>
        <p:nvSpPr>
          <p:cNvPr id="3" name="Rectangle 2"/>
          <p:cNvSpPr/>
          <p:nvPr/>
        </p:nvSpPr>
        <p:spPr>
          <a:xfrm>
            <a:off x="1285852" y="214290"/>
            <a:ext cx="6072230" cy="646331"/>
          </a:xfrm>
          <a:prstGeom prst="rect">
            <a:avLst/>
          </a:prstGeom>
        </p:spPr>
        <p:txBody>
          <a:bodyPr wrap="square">
            <a:spAutoFit/>
          </a:bodyPr>
          <a:lstStyle/>
          <a:p>
            <a:pPr algn="ctr" rtl="1"/>
            <a:r>
              <a:rPr lang="ar-SA" sz="3600" b="1" dirty="0">
                <a:solidFill>
                  <a:schemeClr val="accent1"/>
                </a:solidFill>
              </a:rPr>
              <a:t>لعبة الدجاج</a:t>
            </a:r>
            <a:r>
              <a:rPr lang="fr-FR" sz="3600" b="1" dirty="0">
                <a:solidFill>
                  <a:schemeClr val="accent1"/>
                </a:solidFill>
              </a:rPr>
              <a:t>Chicken Game </a:t>
            </a:r>
            <a:endParaRPr lang="fr-FR" sz="3600" dirty="0">
              <a:solidFill>
                <a:schemeClr val="accent1"/>
              </a:solidFill>
            </a:endParaRPr>
          </a:p>
        </p:txBody>
      </p:sp>
      <p:pic>
        <p:nvPicPr>
          <p:cNvPr id="1026" name="Picture 2" descr="لعبة الفراخ تحميل أحدث إصدار من لعبة Chicken Invaders - موبيزات">
            <a:extLst>
              <a:ext uri="{FF2B5EF4-FFF2-40B4-BE49-F238E27FC236}">
                <a16:creationId xmlns:a16="http://schemas.microsoft.com/office/drawing/2014/main" id="{8BC0EE8D-97EC-4885-AF16-6970DE2A6B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61027"/>
            <a:ext cx="9144000" cy="14969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6631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0" y="836712"/>
            <a:ext cx="9144000" cy="1569660"/>
          </a:xfrm>
          <a:prstGeom prst="rect">
            <a:avLst/>
          </a:prstGeom>
          <a:noFill/>
          <a:ln w="9525">
            <a:noFill/>
            <a:miter lim="800000"/>
            <a:headEnd/>
            <a:tailEnd/>
          </a:ln>
        </p:spPr>
        <p:txBody>
          <a:bodyPr wrap="square">
            <a:spAutoFit/>
          </a:bodyPr>
          <a:lstStyle/>
          <a:p>
            <a:pPr algn="just" rtl="1" fontAlgn="base"/>
            <a:r>
              <a:rPr lang="ar-SA" sz="2400" b="0" i="0" dirty="0">
                <a:solidFill>
                  <a:srgbClr val="000000"/>
                </a:solidFill>
                <a:effectLst/>
                <a:latin typeface="inherit"/>
              </a:rPr>
              <a:t>في التسويق، لعبة الدجاجة تظهر في مواقف التنافس الشديد بين الشركات، حيث كل طرف يحاول إثبات قوته في السوق دون أن يتراجع، لكن إن واصل الطرفان التحدي دون تراجع قد يخسران معا.</a:t>
            </a:r>
          </a:p>
          <a:p>
            <a:pPr algn="just" rtl="1" fontAlgn="base"/>
            <a:endParaRPr lang="ar-SA" sz="2400" b="0" i="0" dirty="0">
              <a:solidFill>
                <a:srgbClr val="000000"/>
              </a:solidFill>
              <a:effectLst/>
              <a:latin typeface="inherit"/>
            </a:endParaRPr>
          </a:p>
        </p:txBody>
      </p:sp>
      <p:sp>
        <p:nvSpPr>
          <p:cNvPr id="3" name="Rectangle 2"/>
          <p:cNvSpPr/>
          <p:nvPr/>
        </p:nvSpPr>
        <p:spPr>
          <a:xfrm>
            <a:off x="1285852" y="214290"/>
            <a:ext cx="6072230" cy="646331"/>
          </a:xfrm>
          <a:prstGeom prst="rect">
            <a:avLst/>
          </a:prstGeom>
        </p:spPr>
        <p:txBody>
          <a:bodyPr wrap="square">
            <a:spAutoFit/>
          </a:bodyPr>
          <a:lstStyle/>
          <a:p>
            <a:pPr algn="ctr" rtl="1"/>
            <a:r>
              <a:rPr lang="ar-SA" sz="3600" b="1" dirty="0">
                <a:solidFill>
                  <a:schemeClr val="accent1"/>
                </a:solidFill>
              </a:rPr>
              <a:t>لعبة الدجاج</a:t>
            </a:r>
            <a:r>
              <a:rPr lang="fr-FR" sz="3600" b="1" dirty="0">
                <a:solidFill>
                  <a:schemeClr val="accent1"/>
                </a:solidFill>
              </a:rPr>
              <a:t>Chicken Game </a:t>
            </a:r>
            <a:endParaRPr lang="fr-FR" sz="3600" dirty="0">
              <a:solidFill>
                <a:schemeClr val="accent1"/>
              </a:solidFill>
            </a:endParaRPr>
          </a:p>
        </p:txBody>
      </p:sp>
      <p:pic>
        <p:nvPicPr>
          <p:cNvPr id="1030" name="Picture 6" descr="5 استراتيجيات فعالة للتعامل مع حرب الأسعار | تقارير">
            <a:extLst>
              <a:ext uri="{FF2B5EF4-FFF2-40B4-BE49-F238E27FC236}">
                <a16:creationId xmlns:a16="http://schemas.microsoft.com/office/drawing/2014/main" id="{EC6CBE69-5CA4-4CE6-944D-B332C5FEE8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96" y="1654199"/>
            <a:ext cx="3385352" cy="3435846"/>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8">
            <a:extLst>
              <a:ext uri="{FF2B5EF4-FFF2-40B4-BE49-F238E27FC236}">
                <a16:creationId xmlns:a16="http://schemas.microsoft.com/office/drawing/2014/main" id="{7B14F4CC-4C52-41F8-8B0B-9A3D67904CD9}"/>
              </a:ext>
            </a:extLst>
          </p:cNvPr>
          <p:cNvPicPr>
            <a:picLocks noChangeAspect="1"/>
          </p:cNvPicPr>
          <p:nvPr/>
        </p:nvPicPr>
        <p:blipFill>
          <a:blip r:embed="rId4"/>
          <a:stretch>
            <a:fillRect/>
          </a:stretch>
        </p:blipFill>
        <p:spPr>
          <a:xfrm>
            <a:off x="3420848" y="1988840"/>
            <a:ext cx="5692633" cy="4793867"/>
          </a:xfrm>
          <a:prstGeom prst="rect">
            <a:avLst/>
          </a:prstGeom>
        </p:spPr>
      </p:pic>
    </p:spTree>
    <p:extLst>
      <p:ext uri="{BB962C8B-B14F-4D97-AF65-F5344CB8AC3E}">
        <p14:creationId xmlns:p14="http://schemas.microsoft.com/office/powerpoint/2010/main" val="334220623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17409</TotalTime>
  <Words>520</Words>
  <Application>Microsoft Office PowerPoint</Application>
  <PresentationFormat>Affichage à l'écran (4:3)</PresentationFormat>
  <Paragraphs>45</Paragraphs>
  <Slides>8</Slides>
  <Notes>6</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8</vt:i4>
      </vt:variant>
    </vt:vector>
  </HeadingPairs>
  <TitlesOfParts>
    <vt:vector size="17" baseType="lpstr">
      <vt:lpstr>Almarai</vt:lpstr>
      <vt:lpstr>Arial</vt:lpstr>
      <vt:lpstr>Calibri</vt:lpstr>
      <vt:lpstr>Calibri Light</vt:lpstr>
      <vt:lpstr>inherit</vt:lpstr>
      <vt:lpstr>Times New Roman</vt:lpstr>
      <vt:lpstr>var(--font-serif)</vt:lpstr>
      <vt:lpstr>Wingdings</vt:lpstr>
      <vt:lpstr>Thème Office</vt:lpstr>
      <vt:lpstr>Présentation PowerPoint</vt:lpstr>
      <vt:lpstr>المحور الرابع: نظرية الألعاب</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أساليب التنبؤ بالمبيعات</dc:title>
  <dc:creator>SBI</dc:creator>
  <cp:lastModifiedBy>imene.benaida@outlook.fr</cp:lastModifiedBy>
  <cp:revision>93</cp:revision>
  <dcterms:created xsi:type="dcterms:W3CDTF">2014-10-13T12:06:44Z</dcterms:created>
  <dcterms:modified xsi:type="dcterms:W3CDTF">2025-11-11T22:37:44Z</dcterms:modified>
</cp:coreProperties>
</file>