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317" r:id="rId4"/>
    <p:sldId id="357" r:id="rId5"/>
    <p:sldId id="358" r:id="rId6"/>
    <p:sldId id="359" r:id="rId7"/>
    <p:sldId id="331" r:id="rId8"/>
    <p:sldId id="320" r:id="rId9"/>
    <p:sldId id="321" r:id="rId10"/>
    <p:sldId id="318" r:id="rId11"/>
    <p:sldId id="361" r:id="rId12"/>
    <p:sldId id="360" r:id="rId13"/>
    <p:sldId id="362" r:id="rId14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3333"/>
    <a:srgbClr val="93D393"/>
    <a:srgbClr val="FAA712"/>
    <a:srgbClr val="5FC3D7"/>
    <a:srgbClr val="E4526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67544" y="104936"/>
            <a:ext cx="8064896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الاختلافات 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المحاسبية على المستوى الدولي</a:t>
            </a:r>
          </a:p>
        </p:txBody>
      </p:sp>
      <p:sp>
        <p:nvSpPr>
          <p:cNvPr id="5" name="Rounded Rectangle 12"/>
          <p:cNvSpPr/>
          <p:nvPr/>
        </p:nvSpPr>
        <p:spPr bwMode="auto">
          <a:xfrm>
            <a:off x="7142546" y="1542681"/>
            <a:ext cx="1656184" cy="6574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كيف تنشأ ؟ 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251520" y="1177931"/>
            <a:ext cx="6696744" cy="138697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عند معالجة نفس العمليات الاقتصادية للمؤسسة بالاعتماد على الممارسات المحاسبية لدول مختلفة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، و منها أي تباين في الممارسات المحاسبية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8" name="Rounded Rectangle 12"/>
          <p:cNvSpPr/>
          <p:nvPr/>
        </p:nvSpPr>
        <p:spPr bwMode="auto">
          <a:xfrm>
            <a:off x="7292255" y="3233282"/>
            <a:ext cx="1656184" cy="8281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ماهي تأثيراتها؟ 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251520" y="2762107"/>
            <a:ext cx="6733331" cy="1747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عدم قابلية القوائم المالية للمقارنة بين المؤسسات و المستوى الدولي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قوائم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مالية غير مماثلة للمحتوى أي اختلاف في طبيعة البنود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المعروضة فيها و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مبالغها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و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الافصاحات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المرفقة بها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0" name="Rounded Rectangle 12"/>
          <p:cNvSpPr/>
          <p:nvPr/>
        </p:nvSpPr>
        <p:spPr bwMode="auto">
          <a:xfrm>
            <a:off x="7292255" y="5008448"/>
            <a:ext cx="1656184" cy="8281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مصادرها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1" name="Rounded Rectangle 12"/>
          <p:cNvSpPr/>
          <p:nvPr/>
        </p:nvSpPr>
        <p:spPr bwMode="auto">
          <a:xfrm>
            <a:off x="251520" y="4724760"/>
            <a:ext cx="6814492" cy="19445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اختلافات في البيئة الاقتصادية و الاجتماعية و الثقافية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اختلافات في اهداف القوائم المالية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اختلافات في المبادئ المحاسبية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اختلافات في اعداد و تفسير القوائم المالية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اختلافات في العرض و التسجيل و القياس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67544" y="104936"/>
            <a:ext cx="8064896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ثانيا: </a:t>
            </a:r>
            <a:r>
              <a:rPr lang="ar-D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مستويات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الاختلافات 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المحاسبية على المستوى الدولي</a:t>
            </a:r>
          </a:p>
        </p:txBody>
      </p:sp>
      <p:sp>
        <p:nvSpPr>
          <p:cNvPr id="5" name="Rounded Rectangle 12"/>
          <p:cNvSpPr/>
          <p:nvPr/>
        </p:nvSpPr>
        <p:spPr bwMode="auto">
          <a:xfrm>
            <a:off x="6996651" y="1034700"/>
            <a:ext cx="1656184" cy="9502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المستوى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المفاهيمي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6448750" y="2132856"/>
            <a:ext cx="2654931" cy="44644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هي الاختلافات الموجودة بين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الأطر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المفاهيمية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للمحاسبة المالية في الدول: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  <a:p>
            <a:pPr marL="71438" indent="-71438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اهداف القوائم المالية</a:t>
            </a:r>
          </a:p>
          <a:p>
            <a:pPr marL="71438" indent="-71438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مفاهيم عناصرها</a:t>
            </a:r>
          </a:p>
          <a:p>
            <a:pPr marL="71438" indent="-71438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الخصائص النوعية للمعلومات المحاسبية</a:t>
            </a:r>
          </a:p>
          <a:p>
            <a:pPr marL="71438" indent="-71438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الفروض و المبادئ المحاسبية</a:t>
            </a:r>
          </a:p>
        </p:txBody>
      </p:sp>
      <p:sp>
        <p:nvSpPr>
          <p:cNvPr id="8" name="Rounded Rectangle 12"/>
          <p:cNvSpPr/>
          <p:nvPr/>
        </p:nvSpPr>
        <p:spPr bwMode="auto">
          <a:xfrm>
            <a:off x="3989312" y="980728"/>
            <a:ext cx="1656184" cy="1275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مستوى التنظيم المحاسبي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3419873" y="2436523"/>
            <a:ext cx="2880319" cy="41608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هي الاختلافات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الموجودة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بين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الأنظمة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المحاسبية للدول: 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طرق والقواعد الاعتراف و الادراج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طرق و قواعد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القياس و التقييم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ط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رق و قواعد العرض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متطلبات الإفصاح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0" name="Rounded Rectangle 12"/>
          <p:cNvSpPr/>
          <p:nvPr/>
        </p:nvSpPr>
        <p:spPr bwMode="auto">
          <a:xfrm>
            <a:off x="733147" y="1157497"/>
            <a:ext cx="1656184" cy="13008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مستوى الممارسة العملية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1" name="Rounded Rectangle 12"/>
          <p:cNvSpPr/>
          <p:nvPr/>
        </p:nvSpPr>
        <p:spPr bwMode="auto">
          <a:xfrm>
            <a:off x="179512" y="2635138"/>
            <a:ext cx="3051484" cy="3962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هي اختلافات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في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أدوات التطبيق العملي مثل: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الخيارات المحاسبة للإدارة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التقديرات المحاسبية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التنظيم المحاسبي للمؤسسة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مدونة الحسابات       و كيفية سيرها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اهم النماذج المحاسبية على المستوى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الدولي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7544" y="1772816"/>
            <a:ext cx="8352928" cy="48245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یشمل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بشكل عام الدول الناطقة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بالإنجلیزیة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على غرار: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بریطانیا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الولایات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المتحدة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الأمریكیة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كندا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أسترالیا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نیوزلندا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إلى جانب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ھولندا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، التي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تمتلك أنظمة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قانونیة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عامة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أو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عرفیة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مما جعل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ممارساتھا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تتسم بالمرونة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والدینامیكیة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وثقافتھا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موجھة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من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خلال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التطبیق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العملي، بالاعتماد على مبادئ المحاسبة المقبولة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عموما.</a:t>
            </a:r>
          </a:p>
          <a:p>
            <a:pPr algn="just" rtl="1"/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فتنظیم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المحاسبة لا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یتم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من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طرف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الدولة، وإنما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یتم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من طرف المنظمات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المھنیة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التي تتولى إصدار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المعاییر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.</a:t>
            </a:r>
          </a:p>
          <a:p>
            <a:pPr algn="just" rtl="1"/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یرتكز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الاھتمام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في الدول التي تندرج ضمن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ھذا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النموذج على المجمعات في ظل الأسواق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المالیة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باعتبارھا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مصدرا رئيسيا للتمويل.</a:t>
            </a:r>
            <a:endParaRPr lang="ar-DZ" sz="2800" b="0" dirty="0">
              <a:solidFill>
                <a:srgbClr val="003366"/>
              </a:solidFill>
              <a:latin typeface="Gabriola" pitchFamily="82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4211960" y="1016731"/>
            <a:ext cx="4608512" cy="573275"/>
          </a:xfrm>
          <a:prstGeom prst="wedgeEllipseCallout">
            <a:avLst>
              <a:gd name="adj1" fmla="val -68453"/>
              <a:gd name="adj2" fmla="val 8631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ar-DZ" sz="2800"/>
              <a:t>النموذج الأنجلوسكسوني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اهم النماذج المحاسبية على المستوى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الدولي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39552" y="1772816"/>
            <a:ext cx="8352928" cy="48245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ضم معظم الدول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الأوروبیة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على غرار: فرنسا،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ألمانیا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بلجیكا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إسبانیا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البرتغال... إلخ، باستثناء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بریطانیا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وھولندا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كما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یضم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الیابان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ومعظم الدول الناطقة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بالفرنسیة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؛ وتمتلك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ھذه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الفئة من الدول أنظمة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قانونیة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مكتوبة، مما جعل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ممارساتھا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تتسم بالصرامة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والتحدید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الدقیق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للقواعد التي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یجب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تطبیقھا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.</a:t>
            </a:r>
          </a:p>
          <a:p>
            <a:pPr algn="just" rtl="1"/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أما الثقافة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فیھا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فھي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موجھة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من طرف الدولة، وتتأثر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كثیرا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بتوجھاتھا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فالممارسات </a:t>
            </a:r>
            <a:r>
              <a:rPr lang="ar-DZ" sz="2800" b="0" dirty="0" err="1" smtClean="0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مصدرھا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التنظیم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أو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التشریع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حیث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یتم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تقنین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العمل والطرق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المحاسبیة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في شكل قواعد محددة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(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قانون أو مخطط محاسبي)،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وینحصر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دور المنظمات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والھیئات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المھنیة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في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توضیح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ونشر القواعد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والطرق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أو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التقنیات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err="1">
                <a:solidFill>
                  <a:srgbClr val="003366"/>
                </a:solidFill>
                <a:latin typeface="Gabriola" pitchFamily="82" charset="0"/>
              </a:rPr>
              <a:t>الجدیدة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للمحاسبة والعرض والرقابة </a:t>
            </a:r>
          </a:p>
        </p:txBody>
      </p:sp>
      <p:sp>
        <p:nvSpPr>
          <p:cNvPr id="3" name="Bulle ronde 2"/>
          <p:cNvSpPr/>
          <p:nvPr/>
        </p:nvSpPr>
        <p:spPr bwMode="auto">
          <a:xfrm>
            <a:off x="4211960" y="1016731"/>
            <a:ext cx="4608512" cy="573275"/>
          </a:xfrm>
          <a:prstGeom prst="wedgeEllipseCallout">
            <a:avLst>
              <a:gd name="adj1" fmla="val -68453"/>
              <a:gd name="adj2" fmla="val 8631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1"/>
            <a:r>
              <a:rPr lang="ar-DZ" sz="2800" dirty="0">
                <a:solidFill>
                  <a:srgbClr val="808080"/>
                </a:solidFill>
              </a:rPr>
              <a:t>النموذج </a:t>
            </a:r>
            <a:r>
              <a:rPr lang="ar-DZ" sz="2800" dirty="0" smtClean="0">
                <a:solidFill>
                  <a:srgbClr val="808080"/>
                </a:solidFill>
              </a:rPr>
              <a:t>الأوروبي</a:t>
            </a:r>
            <a:endParaRPr lang="fr-FR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123728" y="89768"/>
            <a:ext cx="5472608" cy="792088"/>
          </a:xfrm>
          <a:prstGeom prst="wedgeRoundRectCallout">
            <a:avLst>
              <a:gd name="adj1" fmla="val -43200"/>
              <a:gd name="adj2" fmla="val 779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محتوى المقياس</a:t>
            </a:r>
            <a:endParaRPr lang="fr-FR" sz="4400" dirty="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5536" y="1124744"/>
            <a:ext cx="8382405" cy="56166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الأول: الإطار النظري لمعايير المحاسبة الدولية  </a:t>
            </a:r>
            <a:r>
              <a:rPr lang="fr-FR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IAS/ </a:t>
            </a:r>
            <a:r>
              <a:rPr lang="fr-FR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IFRS</a:t>
            </a:r>
            <a:endParaRPr lang="ar-DZ" sz="320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algn="just" rtl="1"/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مدخل الى المحاسبة الدولية:</a:t>
            </a:r>
          </a:p>
          <a:p>
            <a:pPr marL="571500" indent="-5715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مفهوم المحاسبة الدولية</a:t>
            </a:r>
          </a:p>
          <a:p>
            <a:pPr marL="457200" indent="-4572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مستويات الاختلافات المحاسبية على المستوى الدولي</a:t>
            </a:r>
          </a:p>
          <a:p>
            <a:pPr marL="457200" indent="-4572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اهم النماذج المحاسبية على المستوى الدولي</a:t>
            </a:r>
          </a:p>
          <a:p>
            <a:pPr algn="just" rtl="1"/>
            <a:r>
              <a:rPr lang="ar-DZ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مدخل لمعايير المحاسبة الدولية:</a:t>
            </a:r>
          </a:p>
          <a:p>
            <a:pPr marL="342900" indent="-3429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تعريف معايير المحاسبة الدولية</a:t>
            </a:r>
          </a:p>
          <a:p>
            <a:pPr marL="342900" indent="-3429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منهجية مجلس معايير المحاسبة الدولية في تطوير المعايير</a:t>
            </a:r>
          </a:p>
          <a:p>
            <a:pPr marL="342900" indent="-342900" algn="just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إصدارات مؤسسة معايير التقرير المالي الدولية </a:t>
            </a:r>
            <a:r>
              <a:rPr lang="fr-FR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IAS, IFRS,SIC,IFRIC…)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الاطار التصوري للتقارير المالية:</a:t>
            </a:r>
          </a:p>
          <a:p>
            <a:pPr marL="457200" indent="-457200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هدف الاطار </a:t>
            </a:r>
            <a:r>
              <a:rPr lang="ar-DZ" sz="2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المفاهيمي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للتقرير المالي</a:t>
            </a:r>
          </a:p>
          <a:p>
            <a:pPr marL="457200" indent="-457200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الخصائص النوعية للمعلومات المالية </a:t>
            </a:r>
          </a:p>
          <a:p>
            <a:pPr marL="457200" indent="-457200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القوائم المالية و منشأة التقرير</a:t>
            </a:r>
          </a:p>
          <a:p>
            <a:pPr marL="457200" indent="-457200" rtl="1">
              <a:buFontTx/>
              <a:buChar char="-"/>
            </a:pP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الاعتراف، القياس، العرض و الافصاح</a:t>
            </a:r>
            <a:endParaRPr lang="fr-FR" sz="22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763688" y="188640"/>
            <a:ext cx="5472608" cy="792088"/>
          </a:xfrm>
          <a:prstGeom prst="wedgeRoundRectCallout">
            <a:avLst>
              <a:gd name="adj1" fmla="val -43200"/>
              <a:gd name="adj2" fmla="val 779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محتوى المقياس</a:t>
            </a:r>
            <a:endParaRPr lang="fr-FR" sz="44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7544" y="1268760"/>
            <a:ext cx="8310397" cy="54726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الثاني: 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معيار المحاسبة الدولي 1 </a:t>
            </a:r>
            <a:r>
              <a:rPr lang="fr-FR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"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عرض القوائم المالية</a:t>
            </a:r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"</a:t>
            </a:r>
            <a:endParaRPr lang="ar-DZ" sz="360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هدف المعيار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مجال التطبيق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التعريف بالمصطلحات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القوائم المالية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الهيكل و المحتوى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076325" lvl="0" rtl="1"/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تمرين تطبيقي </a:t>
            </a:r>
          </a:p>
          <a:p>
            <a:pPr algn="ctr" rtl="1"/>
            <a:endParaRPr lang="ar-DZ" sz="36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763688" y="188640"/>
            <a:ext cx="5472608" cy="792088"/>
          </a:xfrm>
          <a:prstGeom prst="wedgeRoundRectCallout">
            <a:avLst>
              <a:gd name="adj1" fmla="val -43200"/>
              <a:gd name="adj2" fmla="val 779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محتوى المقياس</a:t>
            </a:r>
            <a:endParaRPr lang="fr-FR" sz="44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7544" y="1268760"/>
            <a:ext cx="8310397" cy="54726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الثالث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معيار المحاسبة الدولي 2 </a:t>
            </a:r>
            <a:r>
              <a:rPr lang="fr-FR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"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المخزون"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هدف المعيار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مجال التطبيق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التعريف بالمصطلحات</a:t>
            </a: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قياس المخزون و صيغ تحديد التكلفة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lvl="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الاعتراف و الافصاح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076325" lvl="0" rtl="1"/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تمرين تطبيقي </a:t>
            </a:r>
          </a:p>
          <a:p>
            <a:pPr algn="ctr" rtl="1"/>
            <a:endParaRPr lang="ar-DZ" sz="36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763688" y="188640"/>
            <a:ext cx="5472608" cy="792088"/>
          </a:xfrm>
          <a:prstGeom prst="wedgeRoundRectCallout">
            <a:avLst>
              <a:gd name="adj1" fmla="val -43200"/>
              <a:gd name="adj2" fmla="val 779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محتوى المقياس</a:t>
            </a:r>
            <a:endParaRPr lang="fr-FR" sz="44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7544" y="1268760"/>
            <a:ext cx="8310397" cy="54726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الرابع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معيار المحاسبة الدولي 7 </a:t>
            </a:r>
            <a:r>
              <a:rPr lang="fr-FR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"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قائمة التدفقات النقدية"</a:t>
            </a: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هدف المعيار</a:t>
            </a:r>
            <a:endParaRPr lang="ar-DZ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مجال التطبيق</a:t>
            </a:r>
            <a:endParaRPr lang="ar-DZ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التعريف بالمصطلحات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عرض قائمة التدفقات النقدية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الافصاح</a:t>
            </a:r>
            <a:endParaRPr lang="ar-DZ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076325" rtl="1"/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تمرين تطبيقي 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algn="ctr" rtl="1"/>
            <a:endParaRPr lang="ar-DZ" sz="36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2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763688" y="188640"/>
            <a:ext cx="5472608" cy="792088"/>
          </a:xfrm>
          <a:prstGeom prst="wedgeRoundRectCallout">
            <a:avLst>
              <a:gd name="adj1" fmla="val -43200"/>
              <a:gd name="adj2" fmla="val 779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محتوى المقياس</a:t>
            </a:r>
            <a:endParaRPr lang="fr-FR" sz="44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7544" y="1268760"/>
            <a:ext cx="8310397" cy="54726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الخامس: 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المعيار الدولي للتقرير المالي 1  </a:t>
            </a:r>
            <a:r>
              <a:rPr lang="ar-DZ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fr-FR" sz="36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"</a:t>
            </a:r>
            <a:r>
              <a:rPr lang="ar-DZ" sz="36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تطبيق المعايير الدولية للتقارير المالية لأول مرة"</a:t>
            </a: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هدف المعيار</a:t>
            </a: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مجال التطبيق</a:t>
            </a: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التعريف بالمصطلحات</a:t>
            </a:r>
            <a:endParaRPr lang="ar-DZ" sz="40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1346200" indent="-269875" rtl="1">
              <a:buFont typeface="+mj-lt"/>
              <a:buAutoNum type="arabicParenR"/>
            </a:pPr>
            <a:r>
              <a:rPr lang="ar-DZ" sz="4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الافصاح</a:t>
            </a:r>
            <a:endParaRPr lang="ar-DZ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algn="ctr" rtl="1"/>
            <a:endParaRPr lang="ar-DZ" sz="36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3491880" y="80628"/>
            <a:ext cx="5472608" cy="576064"/>
          </a:xfrm>
          <a:prstGeom prst="wedgeRoundRectCallout">
            <a:avLst>
              <a:gd name="adj1" fmla="val -43469"/>
              <a:gd name="adj2" fmla="val 846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المراجع</a:t>
            </a:r>
            <a:endParaRPr lang="fr-FR" sz="40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7544" y="980728"/>
            <a:ext cx="8310397" cy="57606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>
              <a:spcAft>
                <a:spcPts val="0"/>
              </a:spcAft>
            </a:pPr>
            <a:r>
              <a:rPr lang="ar-DZ" sz="2800" b="0" dirty="0">
                <a:solidFill>
                  <a:srgbClr val="000000"/>
                </a:solidFill>
                <a:latin typeface="Times New Roman"/>
                <a:ea typeface="SimSun"/>
              </a:rPr>
              <a:t> </a:t>
            </a:r>
            <a:endParaRPr lang="fr-FR" sz="2800" b="0" dirty="0">
              <a:solidFill>
                <a:srgbClr val="000000"/>
              </a:solidFill>
              <a:latin typeface="Times New Roman"/>
              <a:ea typeface="SimSun"/>
            </a:endParaRPr>
          </a:p>
          <a:p>
            <a:pPr marL="342900" indent="-342900" algn="just" rtl="1">
              <a:spcAft>
                <a:spcPts val="0"/>
              </a:spcAft>
              <a:buFont typeface="+mj-lt"/>
              <a:buAutoNum type="arabicParenR"/>
            </a:pP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ترجمة الهيئة السعودية للمحاسبين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القانونيين ، المعايير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الدولية للتقرير المالي، الهيئة السعودية للمحاسبين القانونيين،  2020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</a:t>
            </a:r>
          </a:p>
          <a:p>
            <a:pPr algn="just" rtl="1">
              <a:spcAft>
                <a:spcPts val="0"/>
              </a:spcAft>
            </a:pPr>
            <a:endParaRPr lang="ar-DZ" sz="2800" b="0" dirty="0">
              <a:solidFill>
                <a:srgbClr val="00000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	</a:t>
            </a:r>
            <a:r>
              <a:rPr lang="fr-FR" sz="2800" b="0" dirty="0" err="1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Djelloul</a:t>
            </a: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BOUBIR (2016). 50 cas pratiques en SCF et IAS-IFRS. Collection comptabilité financière, Algérie</a:t>
            </a: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 </a:t>
            </a:r>
            <a:endParaRPr lang="ar-DZ" sz="2800" b="0" dirty="0" smtClean="0">
              <a:solidFill>
                <a:srgbClr val="00000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Mireille Dubé, Normes comptables IFRS – Fiches techniques, Editions JFD, CANADA, </a:t>
            </a:r>
            <a:r>
              <a:rPr lang="fr-FR" sz="2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2018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Robert OBERT, Pratiques des normes IFRS : références et guide d’application , 6ème édition, DUNOD, Paris, France, 2017</a:t>
            </a:r>
            <a:endParaRPr lang="fr-FR" sz="2800" b="0" dirty="0">
              <a:solidFill>
                <a:srgbClr val="00000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الأول: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	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الأول: الإطار النظري لمعايير المحاسبة الدولية  </a:t>
            </a:r>
            <a:r>
              <a:rPr lang="fr-FR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IAS/ IFRS</a:t>
            </a:r>
            <a:endParaRPr lang="fr-FR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165135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55576" y="188640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أولا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مدخل الى المحاسبة الدولية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95536" y="958918"/>
            <a:ext cx="7124995" cy="111838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عبارة عن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مبادئ، معايير، توجيهات، ممارسات و قواعد محاسبية مطبقة على مستوى أنشطة الاعمال الدولية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3" name="Left Arrow 2"/>
          <p:cNvSpPr/>
          <p:nvPr/>
        </p:nvSpPr>
        <p:spPr bwMode="auto">
          <a:xfrm>
            <a:off x="7520531" y="1067353"/>
            <a:ext cx="1447753" cy="828092"/>
          </a:xfrm>
          <a:prstGeom prst="leftArrow">
            <a:avLst>
              <a:gd name="adj1" fmla="val 47203"/>
              <a:gd name="adj2" fmla="val 2557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مفهومها</a:t>
            </a:r>
            <a:endParaRPr lang="fr-FR" dirty="0" smtClean="0">
              <a:solidFill>
                <a:srgbClr val="FFFFFF"/>
              </a:solidFill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7626572" y="2306107"/>
            <a:ext cx="1246522" cy="967788"/>
          </a:xfrm>
          <a:prstGeom prst="leftArrow">
            <a:avLst>
              <a:gd name="adj1" fmla="val 50000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هدفها</a:t>
            </a:r>
            <a:endParaRPr lang="fr-FR" dirty="0" smtClean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536" y="2223010"/>
            <a:ext cx="7200800" cy="21420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57163" indent="-157163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وضع قواعد دولية لإعداد ونشر المعلومات المحاسبية (التوافق       و التوحيد المحاسبي)</a:t>
            </a:r>
          </a:p>
          <a:p>
            <a:pPr marL="157163" indent="-157163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تحديد المركز المالي و النتيجة في الشركات متعددة الجنسيات          و مشاكل المحاسبة و التقرير عنها</a:t>
            </a:r>
          </a:p>
          <a:p>
            <a:pPr marL="157163" indent="-157163" algn="just" rtl="1">
              <a:buFontTx/>
              <a:buChar char="-"/>
            </a:pP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احتياجات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أسواق رؤوس الأموال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الدولية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من المعلومات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المحاسبية</a:t>
            </a:r>
          </a:p>
        </p:txBody>
      </p:sp>
      <p:sp>
        <p:nvSpPr>
          <p:cNvPr id="14" name="Rounded Rectangle 15"/>
          <p:cNvSpPr/>
          <p:nvPr/>
        </p:nvSpPr>
        <p:spPr bwMode="auto">
          <a:xfrm>
            <a:off x="4283968" y="4609566"/>
            <a:ext cx="3236563" cy="21653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الاحتكام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لمعاییر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محاسبیة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تحظى بالقبول على المستوى الدولي، </a:t>
            </a:r>
          </a:p>
          <a:p>
            <a:pPr algn="just" rtl="1"/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بما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یحقق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الانسجام في الممارسات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المحاسبیة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بین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الدول، 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وهو المرحلة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الأولى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لعملیة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وضع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المحاسبیة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الدولیة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endParaRPr lang="fr-FR" sz="20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7" name="Rounded Rectangle 12"/>
          <p:cNvSpPr/>
          <p:nvPr/>
        </p:nvSpPr>
        <p:spPr bwMode="auto">
          <a:xfrm>
            <a:off x="107504" y="4510815"/>
            <a:ext cx="2644757" cy="19852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توحید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مختلف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مستویات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المحاسبة على المستوى 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الدولي،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مما يؤدي الى الثبات في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التبویب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والمصطلحات 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و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القیاس</a:t>
            </a:r>
            <a:endParaRPr lang="fr-FR" sz="20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8" name="Left Arrow 14"/>
          <p:cNvSpPr/>
          <p:nvPr/>
        </p:nvSpPr>
        <p:spPr bwMode="auto">
          <a:xfrm>
            <a:off x="7596336" y="4609567"/>
            <a:ext cx="1345928" cy="1997184"/>
          </a:xfrm>
          <a:prstGeom prst="leftArrow">
            <a:avLst>
              <a:gd name="adj1" fmla="val 47203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التناسق المحاسبي</a:t>
            </a:r>
          </a:p>
          <a:p>
            <a:pPr algn="ctr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(التقارب)</a:t>
            </a:r>
            <a:endParaRPr lang="fr-FR" sz="2000" dirty="0" smtClean="0">
              <a:solidFill>
                <a:srgbClr val="FFFFFF"/>
              </a:solidFill>
            </a:endParaRPr>
          </a:p>
        </p:txBody>
      </p:sp>
      <p:sp>
        <p:nvSpPr>
          <p:cNvPr id="19" name="Left Arrow 11"/>
          <p:cNvSpPr/>
          <p:nvPr/>
        </p:nvSpPr>
        <p:spPr bwMode="auto">
          <a:xfrm>
            <a:off x="2828066" y="4635834"/>
            <a:ext cx="1295866" cy="1342187"/>
          </a:xfrm>
          <a:prstGeom prst="leftArrow">
            <a:avLst>
              <a:gd name="adj1" fmla="val 47203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التوحيد 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المحاسبي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endParaRPr lang="fr-FR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14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1935</TotalTime>
  <Words>769</Words>
  <Application>Microsoft Office PowerPoint</Application>
  <PresentationFormat>Affichage à l'écran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SimSun</vt:lpstr>
      <vt:lpstr>SimSun</vt:lpstr>
      <vt:lpstr>Arial</vt:lpstr>
      <vt:lpstr>Arial Black</vt:lpstr>
      <vt:lpstr>Gabriola</vt:lpstr>
      <vt:lpstr>Times New Roman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211</cp:revision>
  <cp:lastPrinted>2014-05-14T09:33:19Z</cp:lastPrinted>
  <dcterms:created xsi:type="dcterms:W3CDTF">2010-10-31T01:33:33Z</dcterms:created>
  <dcterms:modified xsi:type="dcterms:W3CDTF">2024-02-04T15:48:35Z</dcterms:modified>
</cp:coreProperties>
</file>