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6" r:id="rId3"/>
    <p:sldId id="317" r:id="rId4"/>
    <p:sldId id="357" r:id="rId5"/>
    <p:sldId id="358" r:id="rId6"/>
    <p:sldId id="359" r:id="rId7"/>
    <p:sldId id="331" r:id="rId8"/>
    <p:sldId id="320" r:id="rId9"/>
    <p:sldId id="321" r:id="rId10"/>
    <p:sldId id="318" r:id="rId11"/>
    <p:sldId id="361" r:id="rId12"/>
    <p:sldId id="360" r:id="rId13"/>
    <p:sldId id="362" r:id="rId14"/>
  </p:sldIdLst>
  <p:sldSz cx="9144000" cy="6858000" type="screen4x3"/>
  <p:notesSz cx="6858000" cy="9947275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333333"/>
    <a:srgbClr val="93D393"/>
    <a:srgbClr val="FAA712"/>
    <a:srgbClr val="5FC3D7"/>
    <a:srgbClr val="E45267"/>
    <a:srgbClr val="E9D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3D033AA3-4366-4C78-B8FF-98B9E8D56ABC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847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9A38DA2C-C54E-49EB-8708-6C2F56C44743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3934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41" name="Rectangle 269"/>
          <p:cNvSpPr>
            <a:spLocks noChangeArrowheads="1"/>
          </p:cNvSpPr>
          <p:nvPr/>
        </p:nvSpPr>
        <p:spPr bwMode="hidden">
          <a:xfrm>
            <a:off x="1828800" y="5835650"/>
            <a:ext cx="5867400" cy="782638"/>
          </a:xfrm>
          <a:prstGeom prst="rect">
            <a:avLst/>
          </a:prstGeom>
          <a:gradFill rotWithShape="1">
            <a:gsLst>
              <a:gs pos="0">
                <a:srgbClr val="000000">
                  <a:alpha val="39999"/>
                </a:srgbClr>
              </a:gs>
              <a:gs pos="100000">
                <a:srgbClr val="000000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340" name="Picture 268" descr="Pictur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51163"/>
            <a:ext cx="9167813" cy="368458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04800" y="1295400"/>
            <a:ext cx="6324600" cy="1371600"/>
          </a:xfrm>
        </p:spPr>
        <p:txBody>
          <a:bodyPr/>
          <a:lstStyle>
            <a:lvl1pPr>
              <a:defRPr sz="5000" i="1"/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04800" y="2743200"/>
            <a:ext cx="6400800" cy="3810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en-US" altLang="zh-CN"/>
          </a:p>
        </p:txBody>
      </p:sp>
      <p:sp>
        <p:nvSpPr>
          <p:cNvPr id="3277" name="Text Box 205"/>
          <p:cNvSpPr txBox="1">
            <a:spLocks noChangeArrowheads="1"/>
          </p:cNvSpPr>
          <p:nvPr/>
        </p:nvSpPr>
        <p:spPr bwMode="gray">
          <a:xfrm>
            <a:off x="4265613" y="6156325"/>
            <a:ext cx="13033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200" b="0">
                <a:latin typeface="Arial Black" pitchFamily="34" charset="0"/>
                <a:ea typeface="宋体" charset="-122"/>
              </a:rPr>
              <a:t>L/O/G/O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362200" y="6477000"/>
            <a:ext cx="1447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7391400" y="6477000"/>
            <a:ext cx="1600200" cy="244475"/>
          </a:xfrm>
        </p:spPr>
        <p:txBody>
          <a:bodyPr/>
          <a:lstStyle>
            <a:lvl1pPr algn="r">
              <a:defRPr/>
            </a:lvl1pPr>
          </a:lstStyle>
          <a:p>
            <a:endParaRPr lang="zh-CN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5638800" y="6477000"/>
            <a:ext cx="1524000" cy="244475"/>
          </a:xfrm>
        </p:spPr>
        <p:txBody>
          <a:bodyPr/>
          <a:lstStyle>
            <a:lvl1pPr algn="ctr">
              <a:defRPr/>
            </a:lvl1pPr>
          </a:lstStyle>
          <a:p>
            <a:fld id="{F73AA28F-791D-470E-85DC-5F49F09D8B92}" type="slidenum">
              <a:rPr lang="en-US" altLang="zh-CN"/>
              <a:pPr/>
              <a:t>‹N°›</a:t>
            </a:fld>
            <a:endParaRPr lang="en-US" altLang="zh-CN"/>
          </a:p>
        </p:txBody>
      </p:sp>
      <p:pic>
        <p:nvPicPr>
          <p:cNvPr id="3401" name="Picture 3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28800" y="3581400"/>
            <a:ext cx="1295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03" name="Rectangle 331"/>
          <p:cNvSpPr>
            <a:spLocks noChangeArrowheads="1"/>
          </p:cNvSpPr>
          <p:nvPr/>
        </p:nvSpPr>
        <p:spPr bwMode="hidden">
          <a:xfrm>
            <a:off x="76200" y="2667000"/>
            <a:ext cx="7315200" cy="762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405" name="Picture 333" descr="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0913" y="1093788"/>
            <a:ext cx="1009650" cy="200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6512E-7 C 0.13386 0.06591 0.26407 0.2352 0.26754 0.23219 C 0.27101 0.22919 0.35157 -0.05365 0.40677 -0.0555 C 0.46198 -0.05735 0.51059 0.06383 0.5165 0.06591 C 0.52223 0.06776 0.57257 -0.22664 0.6382 -0.22456 C 0.70382 -0.22248 0.74723 -0.07354 0.75434 -0.06938 C 0.76198 -0.06522 0.81424 -0.3994 0.88629 -0.395 C 0.95834 -0.39061 0.99427 -0.21947 0.99896 -0.22155 C 1.12448 -0.38645 1.20261 -0.42923 1.25608 -0.48381 " pathEditMode="relative" rAng="0" ptsTypes="sssssssfs">
                                      <p:cBhvr>
                                        <p:cTn id="13" dur="5000" fill="hold"/>
                                        <p:tgtEl>
                                          <p:spTgt spid="3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00" y="-124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2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7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1" grpId="0" animBg="1"/>
      <p:bldP spid="3074" grpId="0"/>
      <p:bldP spid="307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03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8E2F1-D307-4086-B443-8285F27A7D8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338"/>
            <a:ext cx="2057400" cy="616426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338"/>
            <a:ext cx="6019800" cy="616426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65E4-F9BF-4B5C-ABDF-4B08EE2DB0A4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60470AF3-61BB-4721-894F-24AB2DF32835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432E741D-095F-4E06-BAF3-5FCDEE56EB1C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table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EB17CF31-AC18-496D-8C4C-F3E398DB5B3F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SmartArt graphic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927F9FC5-4223-4C2B-87D9-9A4A507250BD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0774E-B8F9-42FF-B439-DFBBE1D80CEB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12996-9665-49EA-83DC-9A44D724AA54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30131-FB11-4542-942C-51EE0AB0B933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3FF56-54B6-496B-83B0-2A54E40E231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FE04C-F8FB-44B8-99A2-348D8F2E39BE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1C2C7-611E-4C1A-910A-31438E90CEA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216BB-F449-4CE6-A36C-0AAC069B14C3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4E14-7B52-41E8-B92C-AFC2196B5ABB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10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457200" y="14478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fld id="{017B6277-1FB5-475F-AF6C-C0C546244476}" type="slidenum">
              <a:rPr lang="en-US" altLang="zh-CN"/>
              <a:pPr/>
              <a:t>‹N°›</a:t>
            </a:fld>
            <a:endParaRPr lang="en-US" altLang="zh-CN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black">
          <a:xfrm>
            <a:off x="-25400" y="1062038"/>
            <a:ext cx="7313613" cy="7302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60338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5791200" cy="1371600"/>
          </a:xfrm>
        </p:spPr>
        <p:txBody>
          <a:bodyPr/>
          <a:lstStyle/>
          <a:p>
            <a:r>
              <a:rPr lang="en-US" altLang="zh-CN" b="0" dirty="0" smtClean="0">
                <a:ea typeface="宋体" charset="-122"/>
                <a:cs typeface="Arial" charset="0"/>
              </a:rPr>
              <a:t/>
            </a:r>
            <a:br>
              <a:rPr lang="en-US" altLang="zh-CN" b="0" dirty="0" smtClean="0">
                <a:ea typeface="宋体" charset="-122"/>
                <a:cs typeface="Arial" charset="0"/>
              </a:rPr>
            </a:br>
            <a:endParaRPr lang="en-US" altLang="zh-CN" dirty="0">
              <a:ea typeface="宋体" charset="-122"/>
            </a:endParaRPr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-636984" y="2132856"/>
            <a:ext cx="8593360" cy="1800200"/>
          </a:xfrm>
        </p:spPr>
        <p:txBody>
          <a:bodyPr/>
          <a:lstStyle/>
          <a:p>
            <a:pPr algn="ctr"/>
            <a:r>
              <a:rPr lang="ar-DZ" altLang="zh-CN" sz="4800" i="1" u="sng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مقياس:</a:t>
            </a:r>
            <a:endParaRPr lang="en-US" altLang="zh-CN" sz="4800" i="1" u="sng" dirty="0" smtClean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  <a:p>
            <a:pPr algn="ctr"/>
            <a:r>
              <a:rPr lang="ar-DZ" altLang="zh-CN" sz="4800" b="1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معايير المحاسبة الدولية </a:t>
            </a:r>
          </a:p>
          <a:p>
            <a:pPr algn="ctr"/>
            <a:r>
              <a:rPr lang="fr-FR" altLang="zh-CN" sz="4800" b="1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IAS / IFRS</a:t>
            </a:r>
            <a:endParaRPr lang="en-US" altLang="zh-CN" sz="4800" b="1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  <p:sp>
        <p:nvSpPr>
          <p:cNvPr id="5" name="Rectangle 39"/>
          <p:cNvSpPr txBox="1">
            <a:spLocks noChangeArrowheads="1"/>
          </p:cNvSpPr>
          <p:nvPr/>
        </p:nvSpPr>
        <p:spPr bwMode="gray">
          <a:xfrm>
            <a:off x="251520" y="5229200"/>
            <a:ext cx="2123728" cy="121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9pPr>
          </a:lstStyle>
          <a:p>
            <a:pPr algn="ctr"/>
            <a:r>
              <a:rPr lang="ar-DZ" altLang="zh-CN" sz="3600" b="0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الأستاذة:</a:t>
            </a:r>
          </a:p>
          <a:p>
            <a:pPr algn="ctr"/>
            <a:r>
              <a:rPr lang="ar-DZ" altLang="zh-CN" sz="3600" b="0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بن قارة</a:t>
            </a:r>
            <a:endParaRPr lang="en-US" altLang="zh-CN" sz="3600" b="0" kern="0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  <p:sp>
        <p:nvSpPr>
          <p:cNvPr id="6" name="Rectangle 39"/>
          <p:cNvSpPr txBox="1">
            <a:spLocks noChangeArrowheads="1"/>
          </p:cNvSpPr>
          <p:nvPr/>
        </p:nvSpPr>
        <p:spPr bwMode="gray">
          <a:xfrm>
            <a:off x="755576" y="173995"/>
            <a:ext cx="7200800" cy="60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9pPr>
          </a:lstStyle>
          <a:p>
            <a:pPr algn="ctr"/>
            <a:r>
              <a:rPr lang="ar-DZ" altLang="zh-CN" sz="3600" b="0" i="1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جامعة باجي مختار عنابة</a:t>
            </a:r>
          </a:p>
          <a:p>
            <a:pPr algn="ctr"/>
            <a:r>
              <a:rPr lang="ar-DZ" altLang="zh-CN" sz="3200" b="0" i="1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قسم العلوم المالية</a:t>
            </a:r>
          </a:p>
          <a:p>
            <a:pPr algn="ctr"/>
            <a:endParaRPr lang="en-US" altLang="zh-CN" sz="3600" b="0" i="1" kern="0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467544" y="104936"/>
            <a:ext cx="8064896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ثانيا: 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الاختلافات 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المحاسبية على المستوى الدولي</a:t>
            </a:r>
          </a:p>
        </p:txBody>
      </p:sp>
      <p:sp>
        <p:nvSpPr>
          <p:cNvPr id="5" name="Rounded Rectangle 12"/>
          <p:cNvSpPr/>
          <p:nvPr/>
        </p:nvSpPr>
        <p:spPr bwMode="auto">
          <a:xfrm>
            <a:off x="7142546" y="1542681"/>
            <a:ext cx="1656184" cy="65747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كيف تنشأ ؟ 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7" name="Rounded Rectangle 4"/>
          <p:cNvSpPr/>
          <p:nvPr/>
        </p:nvSpPr>
        <p:spPr bwMode="auto">
          <a:xfrm>
            <a:off x="251520" y="1177931"/>
            <a:ext cx="6696744" cy="138697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عند معالجة نفس العمليات الاقتصادية للمؤسسة بالاعتماد على الممارسات المحاسبية لدول مختلفة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، و منها أي تباين في الممارسات المحاسبية</a:t>
            </a:r>
            <a:endParaRPr lang="ar-DZ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8" name="Rounded Rectangle 12"/>
          <p:cNvSpPr/>
          <p:nvPr/>
        </p:nvSpPr>
        <p:spPr bwMode="auto">
          <a:xfrm>
            <a:off x="7292255" y="3233282"/>
            <a:ext cx="1656184" cy="82815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ماهي تأثيراتها؟ 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9" name="Rounded Rectangle 4"/>
          <p:cNvSpPr/>
          <p:nvPr/>
        </p:nvSpPr>
        <p:spPr bwMode="auto">
          <a:xfrm>
            <a:off x="251520" y="2762107"/>
            <a:ext cx="6733331" cy="174701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عدم قابلية القوائم المالية للمقارنة بين المؤسسات و المستوى الدولي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قوائم 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مالية غير مماثلة للمحتوى أي اختلاف في طبيعة البنود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المعروضة فيها و </a:t>
            </a:r>
            <a:r>
              <a:rPr lang="ar-DZ" sz="2400" dirty="0" err="1" smtClean="0">
                <a:solidFill>
                  <a:srgbClr val="000000"/>
                </a:solidFill>
                <a:latin typeface="Gabriola" pitchFamily="82" charset="0"/>
              </a:rPr>
              <a:t>مبالغها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و </a:t>
            </a:r>
            <a:r>
              <a:rPr lang="ar-DZ" sz="2400" dirty="0" err="1" smtClean="0">
                <a:solidFill>
                  <a:srgbClr val="000000"/>
                </a:solidFill>
                <a:latin typeface="Gabriola" pitchFamily="82" charset="0"/>
              </a:rPr>
              <a:t>الافصاحات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المرفقة بها</a:t>
            </a:r>
            <a:endParaRPr lang="ar-DZ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0" name="Rounded Rectangle 12"/>
          <p:cNvSpPr/>
          <p:nvPr/>
        </p:nvSpPr>
        <p:spPr bwMode="auto">
          <a:xfrm>
            <a:off x="7292255" y="5008448"/>
            <a:ext cx="1656184" cy="82815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مصادرها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1" name="Rounded Rectangle 12"/>
          <p:cNvSpPr/>
          <p:nvPr/>
        </p:nvSpPr>
        <p:spPr bwMode="auto">
          <a:xfrm>
            <a:off x="251520" y="4724760"/>
            <a:ext cx="6814492" cy="194459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اختلافات في البيئة الاقتصادية و الاجتماعية و الثقافية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اختلافات في اهداف القوائم المالية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اختلافات في المبادئ المحاسبية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اختلافات في اعداد و تفسير القوائم المالية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اختلافات في العرض و التسجيل و القياس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46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467544" y="104936"/>
            <a:ext cx="8064896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ثانيا: </a:t>
            </a:r>
            <a:r>
              <a:rPr lang="ar-D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مستويات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الاختلافات 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المحاسبية على المستوى الدولي</a:t>
            </a:r>
          </a:p>
        </p:txBody>
      </p:sp>
      <p:sp>
        <p:nvSpPr>
          <p:cNvPr id="5" name="Rounded Rectangle 12"/>
          <p:cNvSpPr/>
          <p:nvPr/>
        </p:nvSpPr>
        <p:spPr bwMode="auto">
          <a:xfrm>
            <a:off x="6996651" y="1034700"/>
            <a:ext cx="1656184" cy="95021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المستوى </a:t>
            </a:r>
            <a:r>
              <a:rPr lang="ar-DZ" sz="2400" dirty="0" err="1" smtClean="0">
                <a:solidFill>
                  <a:srgbClr val="000000"/>
                </a:solidFill>
                <a:latin typeface="Gabriola" pitchFamily="82" charset="0"/>
              </a:rPr>
              <a:t>المفاهيمي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7" name="Rounded Rectangle 4"/>
          <p:cNvSpPr/>
          <p:nvPr/>
        </p:nvSpPr>
        <p:spPr bwMode="auto">
          <a:xfrm>
            <a:off x="6448750" y="2132856"/>
            <a:ext cx="2654931" cy="446449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هي الاختلافات الموجودة بين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الأطر </a:t>
            </a:r>
            <a:r>
              <a:rPr lang="ar-DZ" sz="2400" dirty="0" err="1" smtClean="0">
                <a:solidFill>
                  <a:srgbClr val="000000"/>
                </a:solidFill>
                <a:latin typeface="Gabriola" pitchFamily="82" charset="0"/>
              </a:rPr>
              <a:t>المفاهيمية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للمحاسبة المالية في الدول:</a:t>
            </a:r>
            <a:endParaRPr lang="ar-DZ" sz="2400" dirty="0">
              <a:solidFill>
                <a:srgbClr val="000000"/>
              </a:solidFill>
              <a:latin typeface="Gabriola" pitchFamily="82" charset="0"/>
            </a:endParaRPr>
          </a:p>
          <a:p>
            <a:pPr marL="71438" indent="-71438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اهداف القوائم المالية</a:t>
            </a:r>
          </a:p>
          <a:p>
            <a:pPr marL="71438" indent="-71438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مفاهيم عناصرها</a:t>
            </a:r>
          </a:p>
          <a:p>
            <a:pPr marL="71438" indent="-71438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الخصائص النوعية للمعلومات المحاسبية</a:t>
            </a:r>
          </a:p>
          <a:p>
            <a:pPr marL="71438" indent="-71438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الفروض و المبادئ المحاسبية</a:t>
            </a:r>
          </a:p>
        </p:txBody>
      </p:sp>
      <p:sp>
        <p:nvSpPr>
          <p:cNvPr id="8" name="Rounded Rectangle 12"/>
          <p:cNvSpPr/>
          <p:nvPr/>
        </p:nvSpPr>
        <p:spPr bwMode="auto">
          <a:xfrm>
            <a:off x="3989312" y="980728"/>
            <a:ext cx="1656184" cy="12758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مستوى التنظيم المحاسبي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9" name="Rounded Rectangle 4"/>
          <p:cNvSpPr/>
          <p:nvPr/>
        </p:nvSpPr>
        <p:spPr bwMode="auto">
          <a:xfrm>
            <a:off x="3419873" y="2436523"/>
            <a:ext cx="2880319" cy="416082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هي الاختلافات 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الموجودة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بين 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الأنظمة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المحاسبية للدول: 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طرق والقواعد الاعتراف و الادراج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طرق و قواعد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القياس و التقييم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ط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رق و قواعد العرض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متطلبات الإفصاح</a:t>
            </a:r>
            <a:endParaRPr lang="ar-DZ" sz="2400" dirty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0" name="Rounded Rectangle 12"/>
          <p:cNvSpPr/>
          <p:nvPr/>
        </p:nvSpPr>
        <p:spPr bwMode="auto">
          <a:xfrm>
            <a:off x="733147" y="1157497"/>
            <a:ext cx="1656184" cy="13008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مستوى الممارسة العملية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1" name="Rounded Rectangle 12"/>
          <p:cNvSpPr/>
          <p:nvPr/>
        </p:nvSpPr>
        <p:spPr bwMode="auto">
          <a:xfrm>
            <a:off x="179512" y="2635138"/>
            <a:ext cx="3051484" cy="396221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هي اختلافات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في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أدوات التطبيق العملي مثل:</a:t>
            </a:r>
            <a:endParaRPr lang="ar-DZ" sz="2400" dirty="0" smtClean="0">
              <a:solidFill>
                <a:srgbClr val="000000"/>
              </a:solidFill>
              <a:latin typeface="Gabriola" pitchFamily="82" charset="0"/>
            </a:endParaRP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الخيارات المحاسبة للإدارة</a:t>
            </a:r>
            <a:endParaRPr lang="ar-DZ" sz="2400" dirty="0" smtClean="0">
              <a:solidFill>
                <a:srgbClr val="000000"/>
              </a:solidFill>
              <a:latin typeface="Gabriola" pitchFamily="82" charset="0"/>
            </a:endParaRP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التقديرات المحاسبية</a:t>
            </a:r>
            <a:endParaRPr lang="ar-DZ" sz="2400" dirty="0" smtClean="0">
              <a:solidFill>
                <a:srgbClr val="000000"/>
              </a:solidFill>
              <a:latin typeface="Gabriola" pitchFamily="82" charset="0"/>
            </a:endParaRP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التنظيم المحاسبي للمؤسسة</a:t>
            </a:r>
            <a:endParaRPr lang="ar-DZ" sz="2400" dirty="0" smtClean="0">
              <a:solidFill>
                <a:srgbClr val="000000"/>
              </a:solidFill>
              <a:latin typeface="Gabriola" pitchFamily="82" charset="0"/>
            </a:endParaRPr>
          </a:p>
          <a:p>
            <a:pPr marL="342900" indent="-342900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مدونة الحسابات       و كيفية سيرها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48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1187624" y="102084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ثالثا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اهم النماذج المحاسبية على المستوى 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الدولي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67544" y="1772816"/>
            <a:ext cx="8352928" cy="482453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یشمل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بشكل عام الدول الناطقة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بالإنجلیزیة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على غرار: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بریطانیا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الولایات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المتحدة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الأمریكیة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كندا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أسترالیا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نیوزلندا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إلى جانب </a:t>
            </a:r>
            <a:r>
              <a:rPr lang="ar-DZ" sz="2800" b="0" dirty="0" err="1" smtClean="0">
                <a:solidFill>
                  <a:srgbClr val="003366"/>
                </a:solidFill>
                <a:latin typeface="Gabriola" pitchFamily="82" charset="0"/>
              </a:rPr>
              <a:t>ھولندا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، التي 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تمتلك أنظمة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قانونیة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عامة 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أو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عرفیة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مما جعل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ممارساتھا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المحاسبیة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تتسم بالمرونة </a:t>
            </a:r>
            <a:r>
              <a:rPr lang="ar-DZ" sz="2800" b="0" dirty="0" err="1" smtClean="0">
                <a:solidFill>
                  <a:srgbClr val="003366"/>
                </a:solidFill>
                <a:latin typeface="Gabriola" pitchFamily="82" charset="0"/>
              </a:rPr>
              <a:t>والدینامیكیة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 smtClean="0">
                <a:solidFill>
                  <a:srgbClr val="003366"/>
                </a:solidFill>
                <a:latin typeface="Gabriola" pitchFamily="82" charset="0"/>
              </a:rPr>
              <a:t>وثقافتھا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المحاسبیة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موجھة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من 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خلال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التطبیق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العملي، بالاعتماد على مبادئ المحاسبة المقبولة 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عموما.</a:t>
            </a:r>
          </a:p>
          <a:p>
            <a:pPr algn="just" rtl="1"/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فتنظیم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المحاسبة لا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یتم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من 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طرف 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الدولة، وإنما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یتم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من طرف المنظمات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المھنیة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التي تتولى إصدار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المعاییر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المحاسبیة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.</a:t>
            </a:r>
          </a:p>
          <a:p>
            <a:pPr algn="just" rtl="1"/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یرتكز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 smtClean="0">
                <a:solidFill>
                  <a:srgbClr val="003366"/>
                </a:solidFill>
                <a:latin typeface="Gabriola" pitchFamily="82" charset="0"/>
              </a:rPr>
              <a:t>الاھتمام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في الدول التي تندرج ضمن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ھذا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النموذج على المجمعات في ظل الأسواق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المالیة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</a:t>
            </a:r>
            <a:r>
              <a:rPr lang="ar-DZ" sz="2800" b="0" dirty="0" err="1" smtClean="0">
                <a:solidFill>
                  <a:srgbClr val="003366"/>
                </a:solidFill>
                <a:latin typeface="Gabriola" pitchFamily="82" charset="0"/>
              </a:rPr>
              <a:t>باعتبارھا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 مصدرا رئيسيا للتمويل.</a:t>
            </a:r>
            <a:endParaRPr lang="ar-DZ" sz="2800" b="0" dirty="0">
              <a:solidFill>
                <a:srgbClr val="003366"/>
              </a:solidFill>
              <a:latin typeface="Gabriola" pitchFamily="82" charset="0"/>
            </a:endParaRPr>
          </a:p>
        </p:txBody>
      </p:sp>
      <p:sp>
        <p:nvSpPr>
          <p:cNvPr id="3" name="Bulle ronde 2"/>
          <p:cNvSpPr/>
          <p:nvPr/>
        </p:nvSpPr>
        <p:spPr bwMode="auto">
          <a:xfrm>
            <a:off x="4211960" y="1016731"/>
            <a:ext cx="4608512" cy="573275"/>
          </a:xfrm>
          <a:prstGeom prst="wedgeEllipseCallout">
            <a:avLst>
              <a:gd name="adj1" fmla="val -68453"/>
              <a:gd name="adj2" fmla="val 8631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ar-DZ" sz="2800"/>
              <a:t>النموذج الأنجلوسكسوني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64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1187624" y="102084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ثالثا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اهم النماذج المحاسبية على المستوى 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الدولي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39552" y="1772816"/>
            <a:ext cx="8352928" cy="482453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ضم معظم الدول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الأوروبیة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على غرار: فرنسا،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ألمانیا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بلجیكا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إسبانیا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البرتغال... إلخ، باستثناء </a:t>
            </a:r>
            <a:r>
              <a:rPr lang="ar-DZ" sz="2800" b="0" dirty="0" err="1" smtClean="0">
                <a:solidFill>
                  <a:srgbClr val="003366"/>
                </a:solidFill>
                <a:latin typeface="Gabriola" pitchFamily="82" charset="0"/>
              </a:rPr>
              <a:t>بریطانیا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وھولندا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كما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یضم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الیابان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ومعظم الدول الناطقة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بالفرنسیة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؛ وتمتلك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ھذه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الفئة من الدول أنظمة </a:t>
            </a:r>
            <a:r>
              <a:rPr lang="ar-DZ" sz="2800" b="0" dirty="0" err="1" smtClean="0">
                <a:solidFill>
                  <a:srgbClr val="003366"/>
                </a:solidFill>
                <a:latin typeface="Gabriola" pitchFamily="82" charset="0"/>
              </a:rPr>
              <a:t>قانونیة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مكتوبة، مما جعل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ممارساتھا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المحاسبیة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تتسم بالصرامة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والتحدید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الدقیق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للقواعد التي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یجب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 smtClean="0">
                <a:solidFill>
                  <a:srgbClr val="003366"/>
                </a:solidFill>
                <a:latin typeface="Gabriola" pitchFamily="82" charset="0"/>
              </a:rPr>
              <a:t>تطبیقھا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.</a:t>
            </a:r>
          </a:p>
          <a:p>
            <a:pPr algn="just" rtl="1"/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أما الثقافة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المحاسبیة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فیھا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فھي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موجھة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من طرف الدولة، وتتأثر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كثیرا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بتوجھاتھا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فالممارسات </a:t>
            </a:r>
            <a:r>
              <a:rPr lang="ar-DZ" sz="2800" b="0" dirty="0" err="1" smtClean="0">
                <a:solidFill>
                  <a:srgbClr val="003366"/>
                </a:solidFill>
                <a:latin typeface="Gabriola" pitchFamily="82" charset="0"/>
              </a:rPr>
              <a:t>المحاسبیة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مصدرھا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التنظیم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أو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التشریع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،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حیث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یتم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تقنین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العمل والطرق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المحاسبیة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في شكل قواعد محددة 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(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قانون أو مخطط محاسبي)،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وینحصر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دور المنظمات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والھیئات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المھنیة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في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توضیح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ونشر القواعد </a:t>
            </a:r>
            <a:r>
              <a:rPr lang="ar-DZ" sz="2800" b="0" dirty="0" smtClean="0">
                <a:solidFill>
                  <a:srgbClr val="003366"/>
                </a:solidFill>
                <a:latin typeface="Gabriola" pitchFamily="82" charset="0"/>
              </a:rPr>
              <a:t>والطرق 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أو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التقنیات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</a:t>
            </a:r>
            <a:r>
              <a:rPr lang="ar-DZ" sz="2800" b="0" dirty="0" err="1">
                <a:solidFill>
                  <a:srgbClr val="003366"/>
                </a:solidFill>
                <a:latin typeface="Gabriola" pitchFamily="82" charset="0"/>
              </a:rPr>
              <a:t>الجدیدة</a:t>
            </a:r>
            <a:r>
              <a:rPr lang="ar-DZ" sz="2800" b="0" dirty="0">
                <a:solidFill>
                  <a:srgbClr val="003366"/>
                </a:solidFill>
                <a:latin typeface="Gabriola" pitchFamily="82" charset="0"/>
              </a:rPr>
              <a:t> للمحاسبة والعرض والرقابة </a:t>
            </a:r>
          </a:p>
        </p:txBody>
      </p:sp>
      <p:sp>
        <p:nvSpPr>
          <p:cNvPr id="3" name="Bulle ronde 2"/>
          <p:cNvSpPr/>
          <p:nvPr/>
        </p:nvSpPr>
        <p:spPr bwMode="auto">
          <a:xfrm>
            <a:off x="4211960" y="1016731"/>
            <a:ext cx="4608512" cy="573275"/>
          </a:xfrm>
          <a:prstGeom prst="wedgeEllipseCallout">
            <a:avLst>
              <a:gd name="adj1" fmla="val -68453"/>
              <a:gd name="adj2" fmla="val 8631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 rtl="1"/>
            <a:r>
              <a:rPr lang="ar-DZ" sz="2800" dirty="0">
                <a:solidFill>
                  <a:srgbClr val="808080"/>
                </a:solidFill>
              </a:rPr>
              <a:t>النموذج </a:t>
            </a:r>
            <a:r>
              <a:rPr lang="ar-DZ" sz="2800" dirty="0" smtClean="0">
                <a:solidFill>
                  <a:srgbClr val="808080"/>
                </a:solidFill>
              </a:rPr>
              <a:t>الأوروبي</a:t>
            </a:r>
            <a:endParaRPr lang="fr-FR" sz="28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32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2123728" y="89768"/>
            <a:ext cx="5472608" cy="792088"/>
          </a:xfrm>
          <a:prstGeom prst="wedgeRoundRectCallout">
            <a:avLst>
              <a:gd name="adj1" fmla="val -43200"/>
              <a:gd name="adj2" fmla="val 779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44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محتوى المقياس</a:t>
            </a:r>
            <a:endParaRPr lang="fr-FR" sz="4400" dirty="0" smtClean="0">
              <a:solidFill>
                <a:srgbClr val="003366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95536" y="1124744"/>
            <a:ext cx="8382405" cy="561662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الجزء 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الأول: الإطار النظري لمعايير المحاسبة الدولية  </a:t>
            </a:r>
            <a:r>
              <a:rPr lang="fr-FR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IAS/ </a:t>
            </a:r>
            <a:r>
              <a:rPr lang="fr-FR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IFRS</a:t>
            </a:r>
            <a:endParaRPr lang="ar-DZ" sz="3200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algn="just" rtl="1"/>
            <a:r>
              <a:rPr lang="ar-DZ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مدخل الى المحاسبة الدولية:</a:t>
            </a:r>
          </a:p>
          <a:p>
            <a:pPr marL="571500" indent="-571500" algn="just" rtl="1">
              <a:buFontTx/>
              <a:buChar char="-"/>
            </a:pP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مفهوم المحاسبة الدولية</a:t>
            </a:r>
          </a:p>
          <a:p>
            <a:pPr marL="457200" indent="-457200" algn="just" rtl="1">
              <a:buFontTx/>
              <a:buChar char="-"/>
            </a:pP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مستويات الاختلافات المحاسبية على المستوى الدولي</a:t>
            </a:r>
          </a:p>
          <a:p>
            <a:pPr marL="457200" indent="-457200" algn="just" rtl="1">
              <a:buFontTx/>
              <a:buChar char="-"/>
            </a:pP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اهم النماذج المحاسبية على المستوى الدولي</a:t>
            </a:r>
          </a:p>
          <a:p>
            <a:pPr algn="just" rtl="1"/>
            <a:r>
              <a:rPr lang="ar-DZ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مدخل لمعايير المحاسبة الدولية:</a:t>
            </a:r>
          </a:p>
          <a:p>
            <a:pPr marL="342900" indent="-342900" algn="just" rtl="1">
              <a:buFontTx/>
              <a:buChar char="-"/>
            </a:pP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تعريف معايير المحاسبة الدولية</a:t>
            </a:r>
          </a:p>
          <a:p>
            <a:pPr marL="342900" indent="-342900" algn="just" rtl="1">
              <a:buFontTx/>
              <a:buChar char="-"/>
            </a:pP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منهجية مجلس معايير المحاسبة الدولية في تطوير المعايير</a:t>
            </a:r>
          </a:p>
          <a:p>
            <a:pPr marL="342900" indent="-342900" algn="just" rtl="1">
              <a:buFontTx/>
              <a:buChar char="-"/>
            </a:pP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إصدارات مؤسسة معايير التقرير المالي الدولية </a:t>
            </a:r>
            <a:r>
              <a:rPr lang="fr-FR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IAS, IFRS,SIC,IFRIC…)</a:t>
            </a: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rtl="1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الاطار التصوري للتقارير المالية:</a:t>
            </a:r>
          </a:p>
          <a:p>
            <a:pPr marL="457200" indent="-457200" rtl="1">
              <a:buFontTx/>
              <a:buChar char="-"/>
            </a:pP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هدف الاطار </a:t>
            </a:r>
            <a:r>
              <a:rPr lang="ar-DZ" sz="22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المفاهيمي</a:t>
            </a: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للتقرير المالي</a:t>
            </a:r>
          </a:p>
          <a:p>
            <a:pPr marL="457200" indent="-457200" rtl="1">
              <a:buFontTx/>
              <a:buChar char="-"/>
            </a:pP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الخصائص النوعية للمعلومات المالية </a:t>
            </a:r>
          </a:p>
          <a:p>
            <a:pPr marL="457200" indent="-457200" rtl="1">
              <a:buFontTx/>
              <a:buChar char="-"/>
            </a:pP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القوائم المالية و منشأة التقرير</a:t>
            </a:r>
          </a:p>
          <a:p>
            <a:pPr marL="457200" indent="-457200" rtl="1">
              <a:buFontTx/>
              <a:buChar char="-"/>
            </a:pPr>
            <a:r>
              <a:rPr lang="ar-DZ" sz="22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الاعتراف، القياس، العرض و الافصاح</a:t>
            </a:r>
            <a:endParaRPr lang="fr-FR" sz="22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11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1763688" y="188640"/>
            <a:ext cx="5472608" cy="792088"/>
          </a:xfrm>
          <a:prstGeom prst="wedgeRoundRectCallout">
            <a:avLst>
              <a:gd name="adj1" fmla="val -43200"/>
              <a:gd name="adj2" fmla="val 779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44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محتوى المقياس</a:t>
            </a:r>
            <a:endParaRPr lang="fr-FR" sz="4400" dirty="0" smtClean="0">
              <a:solidFill>
                <a:srgbClr val="003366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67544" y="1268760"/>
            <a:ext cx="8310397" cy="54726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6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الجزء الثاني: </a:t>
            </a:r>
            <a:r>
              <a:rPr lang="ar-DZ" sz="36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معيار المحاسبة الدولي 1 </a:t>
            </a:r>
            <a:r>
              <a:rPr lang="fr-FR" sz="36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"</a:t>
            </a:r>
            <a:r>
              <a:rPr lang="ar-DZ" sz="36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عرض القوائم المالية</a:t>
            </a:r>
            <a:r>
              <a:rPr lang="ar-DZ" sz="36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"</a:t>
            </a:r>
            <a:endParaRPr lang="ar-DZ" sz="3600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marL="1346200" lvl="0" indent="-269875" rtl="1">
              <a:buFont typeface="+mj-lt"/>
              <a:buAutoNum type="arabicParenR"/>
            </a:pPr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هدف المعيار</a:t>
            </a:r>
          </a:p>
          <a:p>
            <a:pPr marL="1346200" lvl="0" indent="-269875" rtl="1">
              <a:buFont typeface="+mj-lt"/>
              <a:buAutoNum type="arabicParenR"/>
            </a:pPr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مجال التطبيق</a:t>
            </a:r>
          </a:p>
          <a:p>
            <a:pPr marL="1346200" lvl="0" indent="-269875" rtl="1">
              <a:buFont typeface="+mj-lt"/>
              <a:buAutoNum type="arabicParenR"/>
            </a:pPr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التعريف بالمصطلحات</a:t>
            </a:r>
          </a:p>
          <a:p>
            <a:pPr marL="1346200" lvl="0" indent="-269875" rtl="1">
              <a:buFont typeface="+mj-lt"/>
              <a:buAutoNum type="arabicParenR"/>
            </a:pPr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القوائم المالية</a:t>
            </a:r>
            <a:endParaRPr lang="ar-DZ" sz="4000" b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marL="1346200" lvl="0" indent="-269875" rtl="1">
              <a:buFont typeface="+mj-lt"/>
              <a:buAutoNum type="arabicParenR"/>
            </a:pPr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الهيكل و المحتوى</a:t>
            </a:r>
            <a:endParaRPr lang="ar-DZ" sz="4000" b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marL="1076325" lvl="0" rtl="1"/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- تمرين تطبيقي </a:t>
            </a:r>
          </a:p>
          <a:p>
            <a:pPr algn="ctr" rtl="1"/>
            <a:endParaRPr lang="ar-DZ" sz="3600" b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95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1763688" y="188640"/>
            <a:ext cx="5472608" cy="792088"/>
          </a:xfrm>
          <a:prstGeom prst="wedgeRoundRectCallout">
            <a:avLst>
              <a:gd name="adj1" fmla="val -43200"/>
              <a:gd name="adj2" fmla="val 779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44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محتوى المقياس</a:t>
            </a:r>
            <a:endParaRPr lang="fr-FR" sz="4400" dirty="0" smtClean="0">
              <a:solidFill>
                <a:srgbClr val="003366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67544" y="1268760"/>
            <a:ext cx="8310397" cy="54726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6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الجزء </a:t>
            </a:r>
            <a:r>
              <a:rPr lang="ar-DZ" sz="36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الثالث</a:t>
            </a:r>
            <a:r>
              <a:rPr lang="ar-DZ" sz="36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معيار المحاسبة الدولي 2 </a:t>
            </a:r>
            <a:r>
              <a:rPr lang="fr-FR" sz="36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"</a:t>
            </a:r>
            <a:r>
              <a:rPr lang="ar-DZ" sz="36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المخزون"</a:t>
            </a:r>
          </a:p>
          <a:p>
            <a:pPr marL="1346200" lvl="0" indent="-269875" rtl="1">
              <a:buFont typeface="+mj-lt"/>
              <a:buAutoNum type="arabicParenR"/>
            </a:pPr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هدف المعيار</a:t>
            </a:r>
          </a:p>
          <a:p>
            <a:pPr marL="1346200" lvl="0" indent="-269875" rtl="1">
              <a:buFont typeface="+mj-lt"/>
              <a:buAutoNum type="arabicParenR"/>
            </a:pPr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مجال التطبيق</a:t>
            </a:r>
          </a:p>
          <a:p>
            <a:pPr marL="1346200" lvl="0" indent="-269875" rtl="1">
              <a:buFont typeface="+mj-lt"/>
              <a:buAutoNum type="arabicParenR"/>
            </a:pPr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التعريف بالمصطلحات</a:t>
            </a:r>
          </a:p>
          <a:p>
            <a:pPr marL="1346200" lvl="0" indent="-269875" rtl="1">
              <a:buFont typeface="+mj-lt"/>
              <a:buAutoNum type="arabicParenR"/>
            </a:pPr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قياس المخزون و صيغ تحديد التكلفة</a:t>
            </a:r>
            <a:endParaRPr lang="ar-DZ" sz="4000" b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marL="1346200" lvl="0" indent="-269875" rtl="1">
              <a:buFont typeface="+mj-lt"/>
              <a:buAutoNum type="arabicParenR"/>
            </a:pPr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الاعتراف و الافصاح</a:t>
            </a:r>
            <a:endParaRPr lang="ar-DZ" sz="4000" b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marL="1076325" lvl="0" rtl="1"/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- تمرين تطبيقي </a:t>
            </a:r>
          </a:p>
          <a:p>
            <a:pPr algn="ctr" rtl="1"/>
            <a:endParaRPr lang="ar-DZ" sz="3600" b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4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1763688" y="188640"/>
            <a:ext cx="5472608" cy="792088"/>
          </a:xfrm>
          <a:prstGeom prst="wedgeRoundRectCallout">
            <a:avLst>
              <a:gd name="adj1" fmla="val -43200"/>
              <a:gd name="adj2" fmla="val 779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44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محتوى المقياس</a:t>
            </a:r>
            <a:endParaRPr lang="fr-FR" sz="4400" dirty="0" smtClean="0">
              <a:solidFill>
                <a:srgbClr val="003366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67544" y="1268760"/>
            <a:ext cx="8310397" cy="54726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6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الجزء </a:t>
            </a:r>
            <a:r>
              <a:rPr lang="ar-DZ" sz="36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الرابع</a:t>
            </a:r>
            <a:r>
              <a:rPr lang="ar-DZ" sz="36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معيار المحاسبة الدولي 7 </a:t>
            </a:r>
            <a:r>
              <a:rPr lang="fr-FR" sz="36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"</a:t>
            </a:r>
            <a:r>
              <a:rPr lang="ar-DZ" sz="36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قائمة التدفقات النقدية"</a:t>
            </a:r>
          </a:p>
          <a:p>
            <a:pPr marL="1346200" indent="-269875" rtl="1">
              <a:buFont typeface="+mj-lt"/>
              <a:buAutoNum type="arabicParenR"/>
            </a:pP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هدف المعيار</a:t>
            </a:r>
            <a:endParaRPr lang="ar-DZ" sz="4000" b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marL="1346200" indent="-269875" rtl="1">
              <a:buFont typeface="+mj-lt"/>
              <a:buAutoNum type="arabicParenR"/>
            </a:pP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مجال التطبيق</a:t>
            </a:r>
            <a:endParaRPr lang="ar-DZ" sz="4000" b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marL="1346200" indent="-269875" rtl="1">
              <a:buFont typeface="+mj-lt"/>
              <a:buAutoNum type="arabicParenR"/>
            </a:pPr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التعريف بالمصطلحات</a:t>
            </a:r>
            <a:endParaRPr lang="ar-DZ" sz="4000" b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marL="1346200" indent="-269875" rtl="1">
              <a:buFont typeface="+mj-lt"/>
              <a:buAutoNum type="arabicParenR"/>
            </a:pP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عرض قائمة التدفقات النقدية</a:t>
            </a:r>
            <a:endParaRPr lang="ar-DZ" sz="4000" b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marL="1346200" indent="-269875" rtl="1">
              <a:buFont typeface="+mj-lt"/>
              <a:buAutoNum type="arabicParenR"/>
            </a:pP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الافصاح</a:t>
            </a:r>
            <a:endParaRPr lang="ar-DZ" sz="4000" b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marL="1076325" rtl="1"/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- تمرين تطبيقي </a:t>
            </a:r>
            <a:endParaRPr lang="ar-DZ" sz="4000" b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algn="ctr" rtl="1"/>
            <a:endParaRPr lang="ar-DZ" sz="3600" b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02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1763688" y="188640"/>
            <a:ext cx="5472608" cy="792088"/>
          </a:xfrm>
          <a:prstGeom prst="wedgeRoundRectCallout">
            <a:avLst>
              <a:gd name="adj1" fmla="val -43200"/>
              <a:gd name="adj2" fmla="val 779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44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محتوى المقياس</a:t>
            </a:r>
            <a:endParaRPr lang="fr-FR" sz="4400" dirty="0" smtClean="0">
              <a:solidFill>
                <a:srgbClr val="003366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67544" y="1268760"/>
            <a:ext cx="8310397" cy="547260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 rtl="1"/>
            <a:r>
              <a:rPr lang="ar-DZ" sz="36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الجزء </a:t>
            </a:r>
            <a:r>
              <a:rPr lang="ar-DZ" sz="36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الخامس: </a:t>
            </a:r>
            <a:r>
              <a:rPr lang="ar-DZ" sz="36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المعيار الدولي للتقرير المالي 1  </a:t>
            </a:r>
            <a:r>
              <a:rPr lang="ar-DZ" sz="36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fr-FR" sz="36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"</a:t>
            </a:r>
            <a:r>
              <a:rPr lang="ar-DZ" sz="36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تطبيق المعايير الدولية للتقارير المالية لأول مرة"</a:t>
            </a:r>
          </a:p>
          <a:p>
            <a:pPr marL="1346200" indent="-269875" rtl="1">
              <a:buFont typeface="+mj-lt"/>
              <a:buAutoNum type="arabicParenR"/>
            </a:pP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هدف المعيار</a:t>
            </a:r>
          </a:p>
          <a:p>
            <a:pPr marL="1346200" indent="-269875" rtl="1">
              <a:buFont typeface="+mj-lt"/>
              <a:buAutoNum type="arabicParenR"/>
            </a:pP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مجال التطبيق</a:t>
            </a:r>
          </a:p>
          <a:p>
            <a:pPr marL="1346200" indent="-269875" rtl="1">
              <a:buFont typeface="+mj-lt"/>
              <a:buAutoNum type="arabicParenR"/>
            </a:pPr>
            <a:r>
              <a:rPr lang="ar-DZ" sz="40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التعريف بالمصطلحات</a:t>
            </a:r>
            <a:endParaRPr lang="ar-DZ" sz="4000" b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marL="1346200" indent="-269875" rtl="1">
              <a:buFont typeface="+mj-lt"/>
              <a:buAutoNum type="arabicParenR"/>
            </a:pPr>
            <a:r>
              <a:rPr lang="ar-DZ" sz="4000" b="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الافصاح</a:t>
            </a:r>
            <a:endParaRPr lang="ar-DZ" sz="4000" b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pPr algn="ctr" rtl="1"/>
            <a:endParaRPr lang="ar-DZ" sz="3600" b="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72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3491880" y="80628"/>
            <a:ext cx="5472608" cy="576064"/>
          </a:xfrm>
          <a:prstGeom prst="wedgeRoundRectCallout">
            <a:avLst>
              <a:gd name="adj1" fmla="val -43469"/>
              <a:gd name="adj2" fmla="val 8460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4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المراجع</a:t>
            </a:r>
            <a:endParaRPr lang="fr-FR" sz="4000" dirty="0" smtClean="0">
              <a:solidFill>
                <a:srgbClr val="003366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67544" y="980728"/>
            <a:ext cx="8310397" cy="576064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>
              <a:spcAft>
                <a:spcPts val="0"/>
              </a:spcAft>
            </a:pPr>
            <a:r>
              <a:rPr lang="ar-DZ" sz="2800" b="0" dirty="0">
                <a:solidFill>
                  <a:srgbClr val="000000"/>
                </a:solidFill>
                <a:latin typeface="Times New Roman"/>
                <a:ea typeface="SimSun"/>
              </a:rPr>
              <a:t> </a:t>
            </a:r>
            <a:endParaRPr lang="fr-FR" sz="2800" b="0" dirty="0">
              <a:solidFill>
                <a:srgbClr val="000000"/>
              </a:solidFill>
              <a:latin typeface="Times New Roman"/>
              <a:ea typeface="SimSun"/>
            </a:endParaRPr>
          </a:p>
          <a:p>
            <a:pPr marL="342900" indent="-342900" algn="just" rtl="1">
              <a:spcAft>
                <a:spcPts val="0"/>
              </a:spcAft>
              <a:buFont typeface="+mj-lt"/>
              <a:buAutoNum type="arabicParenR"/>
            </a:pP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ترجمة الهيئة السعودية للمحاسبين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القانونيين ، المعايير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الدولية للتقرير المالي، الهيئة السعودية للمحاسبين القانونيين،  2020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.</a:t>
            </a:r>
          </a:p>
          <a:p>
            <a:pPr algn="just" rtl="1">
              <a:spcAft>
                <a:spcPts val="0"/>
              </a:spcAft>
            </a:pPr>
            <a:endParaRPr lang="ar-DZ" sz="2800" b="0" dirty="0">
              <a:solidFill>
                <a:srgbClr val="000000"/>
              </a:solidFill>
              <a:latin typeface="Times New Roman" panose="02020603050405020304" pitchFamily="18" charset="0"/>
              <a:ea typeface="SimSun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arenR"/>
            </a:pPr>
            <a:r>
              <a:rPr lang="fr-FR" sz="2800" b="0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	</a:t>
            </a:r>
            <a:r>
              <a:rPr lang="fr-FR" sz="2800" b="0" dirty="0" err="1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Djelloul</a:t>
            </a:r>
            <a:r>
              <a:rPr lang="fr-FR" sz="2800" b="0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 BOUBIR (2016). 50 cas pratiques en SCF et IAS-IFRS. Collection comptabilité financière, Algérie</a:t>
            </a:r>
            <a:r>
              <a:rPr lang="fr-FR" sz="2800" b="0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 </a:t>
            </a:r>
            <a:endParaRPr lang="ar-DZ" sz="2800" b="0" dirty="0" smtClean="0">
              <a:solidFill>
                <a:srgbClr val="000000"/>
              </a:solidFill>
              <a:latin typeface="Times New Roman" panose="02020603050405020304" pitchFamily="18" charset="0"/>
              <a:ea typeface="SimSun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arenR"/>
            </a:pPr>
            <a:r>
              <a:rPr lang="fr-FR" sz="2800" b="0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Mireille Dubé, Normes comptables IFRS – Fiches techniques, Editions JFD, CANADA, </a:t>
            </a:r>
            <a:r>
              <a:rPr lang="fr-FR" sz="2800" b="0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2018</a:t>
            </a:r>
          </a:p>
          <a:p>
            <a:pPr marL="342900" indent="-342900" algn="just">
              <a:spcAft>
                <a:spcPts val="0"/>
              </a:spcAft>
              <a:buFont typeface="+mj-lt"/>
              <a:buAutoNum type="arabicParenR"/>
            </a:pPr>
            <a:r>
              <a:rPr lang="fr-FR" sz="2800" b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Robert OBERT, Pratiques des normes IFRS : références et guide d’application , 6ème édition, DUNOD, Paris, France, 2017</a:t>
            </a:r>
            <a:endParaRPr lang="fr-FR" sz="2800" b="0" dirty="0">
              <a:solidFill>
                <a:srgbClr val="000000"/>
              </a:solidFill>
              <a:latin typeface="Times New Roman" panose="02020603050405020304" pitchFamily="18" charset="0"/>
              <a:ea typeface="SimSu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48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187624" y="2348880"/>
            <a:ext cx="6942245" cy="23042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4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الجزء الأول:</a:t>
            </a:r>
            <a:r>
              <a:rPr lang="ar-DZ" sz="4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	</a:t>
            </a:r>
            <a:r>
              <a:rPr lang="ar-DZ" sz="4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الجزء الأول: الإطار النظري لمعايير المحاسبة الدولية  </a:t>
            </a:r>
            <a:r>
              <a:rPr lang="fr-FR" sz="4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IAS/ IFRS</a:t>
            </a:r>
            <a:endParaRPr lang="fr-FR" sz="40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84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165135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755576" y="188640"/>
            <a:ext cx="7488832" cy="468052"/>
          </a:xfrm>
          <a:prstGeom prst="wedgeRoundRectCallout">
            <a:avLst>
              <a:gd name="adj1" fmla="val 1547"/>
              <a:gd name="adj2" fmla="val 9466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أولا </a:t>
            </a:r>
            <a:r>
              <a:rPr lang="ar-DZ" sz="3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</a:t>
            </a:r>
            <a:r>
              <a:rPr lang="ar-DZ" sz="3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مدخل الى المحاسبة الدولية</a:t>
            </a:r>
            <a:endParaRPr lang="ar-DZ" sz="30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395536" y="958918"/>
            <a:ext cx="7124995" cy="111838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عبارة عن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مبادئ، معايير، توجيهات، ممارسات و قواعد محاسبية مطبقة على مستوى أنشطة الاعمال الدولية</a:t>
            </a:r>
            <a:endParaRPr lang="fr-FR" sz="24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3" name="Left Arrow 2"/>
          <p:cNvSpPr/>
          <p:nvPr/>
        </p:nvSpPr>
        <p:spPr bwMode="auto">
          <a:xfrm>
            <a:off x="7520531" y="1067353"/>
            <a:ext cx="1447753" cy="828092"/>
          </a:xfrm>
          <a:prstGeom prst="leftArrow">
            <a:avLst>
              <a:gd name="adj1" fmla="val 47203"/>
              <a:gd name="adj2" fmla="val 2557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800" dirty="0" smtClean="0">
                <a:solidFill>
                  <a:srgbClr val="000000"/>
                </a:solidFill>
                <a:latin typeface="Gabriola" pitchFamily="82" charset="0"/>
              </a:rPr>
              <a:t>مفهومها</a:t>
            </a:r>
            <a:endParaRPr lang="fr-FR" dirty="0" smtClean="0">
              <a:solidFill>
                <a:srgbClr val="FFFFFF"/>
              </a:solidFill>
            </a:endParaRPr>
          </a:p>
        </p:txBody>
      </p:sp>
      <p:sp>
        <p:nvSpPr>
          <p:cNvPr id="7" name="Left Arrow 6"/>
          <p:cNvSpPr/>
          <p:nvPr/>
        </p:nvSpPr>
        <p:spPr bwMode="auto">
          <a:xfrm>
            <a:off x="7626572" y="2306107"/>
            <a:ext cx="1246522" cy="967788"/>
          </a:xfrm>
          <a:prstGeom prst="leftArrow">
            <a:avLst>
              <a:gd name="adj1" fmla="val 50000"/>
              <a:gd name="adj2" fmla="val 3092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800" dirty="0" smtClean="0">
                <a:solidFill>
                  <a:srgbClr val="000000"/>
                </a:solidFill>
                <a:latin typeface="Gabriola" pitchFamily="82" charset="0"/>
              </a:rPr>
              <a:t>هدفها</a:t>
            </a:r>
            <a:endParaRPr lang="fr-FR" dirty="0" smtClean="0">
              <a:solidFill>
                <a:srgbClr val="FFFFFF"/>
              </a:solidFill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95536" y="2223010"/>
            <a:ext cx="7200800" cy="214209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57163" indent="-157163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وضع قواعد دولية لإعداد ونشر المعلومات المحاسبية (التوافق       و التوحيد المحاسبي)</a:t>
            </a:r>
          </a:p>
          <a:p>
            <a:pPr marL="157163" indent="-157163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تحديد المركز المالي و النتيجة في الشركات متعددة الجنسيات          و مشاكل المحاسبة و التقرير عنها</a:t>
            </a:r>
          </a:p>
          <a:p>
            <a:pPr marL="157163" indent="-157163" algn="just" rtl="1">
              <a:buFontTx/>
              <a:buChar char="-"/>
            </a:pP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احتياجات 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أسواق رؤوس الأموال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الدولية </a:t>
            </a:r>
            <a:r>
              <a:rPr lang="ar-DZ" sz="2400" dirty="0">
                <a:solidFill>
                  <a:srgbClr val="000000"/>
                </a:solidFill>
                <a:latin typeface="Gabriola" pitchFamily="82" charset="0"/>
              </a:rPr>
              <a:t>من المعلومات 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المحاسبية</a:t>
            </a:r>
          </a:p>
        </p:txBody>
      </p:sp>
      <p:sp>
        <p:nvSpPr>
          <p:cNvPr id="14" name="Rounded Rectangle 15"/>
          <p:cNvSpPr/>
          <p:nvPr/>
        </p:nvSpPr>
        <p:spPr bwMode="auto">
          <a:xfrm>
            <a:off x="4283968" y="4609566"/>
            <a:ext cx="3236563" cy="21653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الاحتكام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لمعاییر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محاسبیة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تحظى بالقبول على المستوى الدولي، </a:t>
            </a:r>
          </a:p>
          <a:p>
            <a:pPr algn="just" rtl="1"/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بما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یحقق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الانسجام في الممارسات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المحاسبیة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بین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الدول، </a:t>
            </a:r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وهو المرحلة 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الأولى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لعملیة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وضع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المعاییر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المحاسبیة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الدولیة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</a:t>
            </a:r>
            <a:endParaRPr lang="fr-FR" sz="20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7" name="Rounded Rectangle 12"/>
          <p:cNvSpPr/>
          <p:nvPr/>
        </p:nvSpPr>
        <p:spPr bwMode="auto">
          <a:xfrm>
            <a:off x="107504" y="4510815"/>
            <a:ext cx="2644757" cy="19852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توحید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مختلف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مستویات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المحاسبة على المستوى </a:t>
            </a:r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الدولي، 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مما يؤدي الى الثبات في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التبویب</a:t>
            </a:r>
            <a:r>
              <a:rPr lang="ar-DZ" sz="2000" dirty="0">
                <a:solidFill>
                  <a:srgbClr val="000000"/>
                </a:solidFill>
                <a:latin typeface="Gabriola" pitchFamily="82" charset="0"/>
              </a:rPr>
              <a:t> والمصطلحات </a:t>
            </a:r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و </a:t>
            </a:r>
            <a:r>
              <a:rPr lang="ar-DZ" sz="2000" dirty="0" err="1">
                <a:solidFill>
                  <a:srgbClr val="000000"/>
                </a:solidFill>
                <a:latin typeface="Gabriola" pitchFamily="82" charset="0"/>
              </a:rPr>
              <a:t>القیاس</a:t>
            </a:r>
            <a:endParaRPr lang="fr-FR" sz="2000" dirty="0" smtClean="0">
              <a:solidFill>
                <a:srgbClr val="000000"/>
              </a:solidFill>
              <a:latin typeface="Gabriola" pitchFamily="82" charset="0"/>
            </a:endParaRPr>
          </a:p>
        </p:txBody>
      </p:sp>
      <p:sp>
        <p:nvSpPr>
          <p:cNvPr id="18" name="Left Arrow 14"/>
          <p:cNvSpPr/>
          <p:nvPr/>
        </p:nvSpPr>
        <p:spPr bwMode="auto">
          <a:xfrm>
            <a:off x="7596336" y="4609567"/>
            <a:ext cx="1345928" cy="1997184"/>
          </a:xfrm>
          <a:prstGeom prst="leftArrow">
            <a:avLst>
              <a:gd name="adj1" fmla="val 47203"/>
              <a:gd name="adj2" fmla="val 3092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التناسق المحاسبي</a:t>
            </a:r>
          </a:p>
          <a:p>
            <a:pPr algn="ctr"/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(التقارب)</a:t>
            </a:r>
            <a:endParaRPr lang="fr-FR" sz="2000" dirty="0" smtClean="0">
              <a:solidFill>
                <a:srgbClr val="FFFFFF"/>
              </a:solidFill>
            </a:endParaRPr>
          </a:p>
        </p:txBody>
      </p:sp>
      <p:sp>
        <p:nvSpPr>
          <p:cNvPr id="19" name="Left Arrow 11"/>
          <p:cNvSpPr/>
          <p:nvPr/>
        </p:nvSpPr>
        <p:spPr bwMode="auto">
          <a:xfrm>
            <a:off x="2828066" y="4635834"/>
            <a:ext cx="1295866" cy="1342187"/>
          </a:xfrm>
          <a:prstGeom prst="leftArrow">
            <a:avLst>
              <a:gd name="adj1" fmla="val 47203"/>
              <a:gd name="adj2" fmla="val 3092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التوحيد </a:t>
            </a:r>
            <a:r>
              <a:rPr lang="ar-DZ" sz="2000" dirty="0" smtClean="0">
                <a:solidFill>
                  <a:srgbClr val="000000"/>
                </a:solidFill>
                <a:latin typeface="Gabriola" pitchFamily="82" charset="0"/>
              </a:rPr>
              <a:t>المحاسبي</a:t>
            </a:r>
            <a:r>
              <a:rPr lang="ar-DZ" sz="2400" dirty="0" smtClean="0">
                <a:solidFill>
                  <a:srgbClr val="000000"/>
                </a:solidFill>
                <a:latin typeface="Gabriola" pitchFamily="82" charset="0"/>
              </a:rPr>
              <a:t> </a:t>
            </a:r>
            <a:endParaRPr lang="fr-FR" sz="2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30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7" grpId="0" animBg="1"/>
      <p:bldP spid="8" grpId="0" animBg="1"/>
      <p:bldP spid="14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590TGp_climb_dark_ani">
  <a:themeElements>
    <a:clrScheme name="Office Theme 1">
      <a:dk1>
        <a:srgbClr val="808080"/>
      </a:dk1>
      <a:lt1>
        <a:srgbClr val="FFFFFF"/>
      </a:lt1>
      <a:dk2>
        <a:srgbClr val="003366"/>
      </a:dk2>
      <a:lt2>
        <a:srgbClr val="FFFFCC"/>
      </a:lt2>
      <a:accent1>
        <a:srgbClr val="79CE24"/>
      </a:accent1>
      <a:accent2>
        <a:srgbClr val="E45267"/>
      </a:accent2>
      <a:accent3>
        <a:srgbClr val="AAADB8"/>
      </a:accent3>
      <a:accent4>
        <a:srgbClr val="DADADA"/>
      </a:accent4>
      <a:accent5>
        <a:srgbClr val="BEE3AC"/>
      </a:accent5>
      <a:accent6>
        <a:srgbClr val="CF495D"/>
      </a:accent6>
      <a:hlink>
        <a:srgbClr val="5FC3D7"/>
      </a:hlink>
      <a:folHlink>
        <a:srgbClr val="FAA71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808080"/>
        </a:dk1>
        <a:lt1>
          <a:srgbClr val="FFFFFF"/>
        </a:lt1>
        <a:dk2>
          <a:srgbClr val="003366"/>
        </a:dk2>
        <a:lt2>
          <a:srgbClr val="FFFFCC"/>
        </a:lt2>
        <a:accent1>
          <a:srgbClr val="79CE24"/>
        </a:accent1>
        <a:accent2>
          <a:srgbClr val="E45267"/>
        </a:accent2>
        <a:accent3>
          <a:srgbClr val="AAADB8"/>
        </a:accent3>
        <a:accent4>
          <a:srgbClr val="DADADA"/>
        </a:accent4>
        <a:accent5>
          <a:srgbClr val="BEE3AC"/>
        </a:accent5>
        <a:accent6>
          <a:srgbClr val="CF495D"/>
        </a:accent6>
        <a:hlink>
          <a:srgbClr val="5FC3D7"/>
        </a:hlink>
        <a:folHlink>
          <a:srgbClr val="FAA7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5F5F5F"/>
        </a:dk1>
        <a:lt1>
          <a:srgbClr val="FFFFFF"/>
        </a:lt1>
        <a:dk2>
          <a:srgbClr val="232751"/>
        </a:dk2>
        <a:lt2>
          <a:srgbClr val="CCFFCC"/>
        </a:lt2>
        <a:accent1>
          <a:srgbClr val="62A2DC"/>
        </a:accent1>
        <a:accent2>
          <a:srgbClr val="E29B54"/>
        </a:accent2>
        <a:accent3>
          <a:srgbClr val="ACACB3"/>
        </a:accent3>
        <a:accent4>
          <a:srgbClr val="DADADA"/>
        </a:accent4>
        <a:accent5>
          <a:srgbClr val="B7CEEB"/>
        </a:accent5>
        <a:accent6>
          <a:srgbClr val="CD8C4B"/>
        </a:accent6>
        <a:hlink>
          <a:srgbClr val="83CE5A"/>
        </a:hlink>
        <a:folHlink>
          <a:srgbClr val="DE585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5F5F5F"/>
        </a:dk1>
        <a:lt1>
          <a:srgbClr val="FFFFFF"/>
        </a:lt1>
        <a:dk2>
          <a:srgbClr val="504736"/>
        </a:dk2>
        <a:lt2>
          <a:srgbClr val="CCECFF"/>
        </a:lt2>
        <a:accent1>
          <a:srgbClr val="DE6084"/>
        </a:accent1>
        <a:accent2>
          <a:srgbClr val="63B1C9"/>
        </a:accent2>
        <a:accent3>
          <a:srgbClr val="B3B1AE"/>
        </a:accent3>
        <a:accent4>
          <a:srgbClr val="DADADA"/>
        </a:accent4>
        <a:accent5>
          <a:srgbClr val="ECB6C2"/>
        </a:accent5>
        <a:accent6>
          <a:srgbClr val="59A0B6"/>
        </a:accent6>
        <a:hlink>
          <a:srgbClr val="D08B58"/>
        </a:hlink>
        <a:folHlink>
          <a:srgbClr val="67D53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590TGp_climb_dark_ani</Template>
  <TotalTime>1935</TotalTime>
  <Words>769</Words>
  <Application>Microsoft Office PowerPoint</Application>
  <PresentationFormat>Affichage à l'écran (4:3)</PresentationFormat>
  <Paragraphs>114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SimSun</vt:lpstr>
      <vt:lpstr>SimSun</vt:lpstr>
      <vt:lpstr>Arial</vt:lpstr>
      <vt:lpstr>Arial Black</vt:lpstr>
      <vt:lpstr>Gabriola</vt:lpstr>
      <vt:lpstr>Times New Roman</vt:lpstr>
      <vt:lpstr>590TGp_climb_dark_ani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kenneth</dc:creator>
  <cp:lastModifiedBy>imybe</cp:lastModifiedBy>
  <cp:revision>211</cp:revision>
  <cp:lastPrinted>2014-05-14T09:33:19Z</cp:lastPrinted>
  <dcterms:created xsi:type="dcterms:W3CDTF">2010-10-31T01:33:33Z</dcterms:created>
  <dcterms:modified xsi:type="dcterms:W3CDTF">2024-02-04T15:48:35Z</dcterms:modified>
</cp:coreProperties>
</file>