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8" d="100"/>
          <a:sy n="68" d="100"/>
        </p:scale>
        <p:origin x="90" y="1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Modifier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 cit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rai ou fau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10/26/2025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10/26/2025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10/26/2025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10/26/2025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10/26/2025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10/26/2025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10/26/2025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10/26/2025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ar-DZ" b="1" dirty="0"/>
              <a:t>التسويق الاستراتيجي والتسويق التشغيلي </a:t>
            </a:r>
            <a:r>
              <a:rPr lang="fr-FR" dirty="0"/>
              <a:t/>
            </a:r>
            <a:br>
              <a:rPr lang="fr-FR" dirty="0"/>
            </a:b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ar-DZ" dirty="0" smtClean="0"/>
              <a:t>المحاضرة 04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9001374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31074" y="1476104"/>
            <a:ext cx="8921931" cy="32539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rtl="1">
              <a:lnSpc>
                <a:spcPct val="107000"/>
              </a:lnSpc>
              <a:spcAft>
                <a:spcPts val="800"/>
              </a:spcAft>
            </a:pPr>
            <a:r>
              <a:rPr lang="ar-DZ" sz="3200" dirty="0">
                <a:latin typeface="Calibri" panose="020F0502020204030204" pitchFamily="34" charset="0"/>
                <a:ea typeface="Calibri" panose="020F0502020204030204" pitchFamily="34" charset="0"/>
                <a:cs typeface="Simplified Arabic" panose="02020603050405020304" pitchFamily="18" charset="-78"/>
              </a:rPr>
              <a:t>التسويق التشغيلي هو تجسيد قرارات التوجيه المتخذة على المستوى الاستراتيجي ويتم التعبير عنه من خلال مفهوم </a:t>
            </a:r>
            <a:r>
              <a:rPr lang="ar-DZ" sz="3200" b="1" dirty="0">
                <a:latin typeface="Calibri" panose="020F0502020204030204" pitchFamily="34" charset="0"/>
                <a:ea typeface="Calibri" panose="020F0502020204030204" pitchFamily="34" charset="0"/>
                <a:cs typeface="Simplified Arabic" panose="02020603050405020304" pitchFamily="18" charset="-78"/>
              </a:rPr>
              <a:t>المزيج التسويقي  </a:t>
            </a:r>
            <a:r>
              <a:rPr lang="fr-FR" sz="3200" b="1" dirty="0">
                <a:latin typeface="Simplified Arabic" panose="02020603050405020304" pitchFamily="18" charset="-78"/>
                <a:ea typeface="Calibri" panose="020F0502020204030204" pitchFamily="34" charset="0"/>
                <a:cs typeface="Arial" panose="020B0604020202020204" pitchFamily="34" charset="0"/>
              </a:rPr>
              <a:t>marketing mix</a:t>
            </a:r>
            <a:r>
              <a:rPr lang="ar-DZ" sz="3200" dirty="0">
                <a:latin typeface="Calibri" panose="020F0502020204030204" pitchFamily="34" charset="0"/>
                <a:ea typeface="Calibri" panose="020F0502020204030204" pitchFamily="34" charset="0"/>
                <a:cs typeface="Simplified Arabic" panose="02020603050405020304" pitchFamily="18" charset="-78"/>
              </a:rPr>
              <a:t>. يحدد هذا المزيج التسويقي الأدوات التشغيلية التي يعتمد عليها التسويق لبناء العرض الذي سيتم بيعه للعملاء بشكل ملموس. يتم تنسيق إجراءات المزيج على مدار العام وفقًا للاستراتيجية المحددة مسبقا.</a:t>
            </a:r>
            <a:endParaRPr lang="fr-FR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065229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768204" y="909463"/>
            <a:ext cx="2954655" cy="3886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 rtl="1">
              <a:lnSpc>
                <a:spcPct val="107000"/>
              </a:lnSpc>
              <a:spcAft>
                <a:spcPts val="800"/>
              </a:spcAft>
            </a:pPr>
            <a:r>
              <a:rPr lang="ar-DZ" b="1" dirty="0">
                <a:latin typeface="Calibri" panose="020F0502020204030204" pitchFamily="34" charset="0"/>
                <a:ea typeface="Calibri" panose="020F0502020204030204" pitchFamily="34" charset="0"/>
                <a:cs typeface="Simplified Arabic" panose="02020603050405020304" pitchFamily="18" charset="-78"/>
              </a:rPr>
              <a:t>المزيج التسويقي  </a:t>
            </a:r>
            <a:r>
              <a:rPr lang="fr-FR" b="1" dirty="0">
                <a:latin typeface="Simplified Arabic" panose="02020603050405020304" pitchFamily="18" charset="-78"/>
                <a:ea typeface="Calibri" panose="020F0502020204030204" pitchFamily="34" charset="0"/>
                <a:cs typeface="Arial" panose="020B0604020202020204" pitchFamily="34" charset="0"/>
              </a:rPr>
              <a:t>marketing mix</a:t>
            </a:r>
            <a:endParaRPr lang="fr-FR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955409" y="1814732"/>
            <a:ext cx="7258929" cy="25951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 rtl="1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ar-DZ" sz="4000" dirty="0"/>
              <a:t>المنتج </a:t>
            </a:r>
            <a:r>
              <a:rPr lang="fr-FR" sz="3200" dirty="0"/>
              <a:t>Product</a:t>
            </a:r>
          </a:p>
          <a:p>
            <a:pPr marL="285750" indent="-285750" algn="just" rtl="1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ar-DZ" sz="4000" dirty="0"/>
              <a:t>السعر </a:t>
            </a:r>
            <a:r>
              <a:rPr lang="fr-FR" sz="3200" dirty="0"/>
              <a:t>Price</a:t>
            </a:r>
          </a:p>
          <a:p>
            <a:pPr marL="285750" indent="-285750" algn="just" rtl="1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ar-DZ" sz="4000" dirty="0"/>
              <a:t>الترويج </a:t>
            </a:r>
            <a:r>
              <a:rPr lang="fr-FR" sz="3200" dirty="0"/>
              <a:t>Promotion</a:t>
            </a:r>
          </a:p>
          <a:p>
            <a:pPr marL="285750" indent="-285750" algn="just" rtl="1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ar-DZ" sz="3200" dirty="0"/>
              <a:t>التوزيع </a:t>
            </a:r>
            <a:r>
              <a:rPr lang="fr-FR" sz="3200" dirty="0"/>
              <a:t>Place</a:t>
            </a:r>
            <a:endParaRPr lang="fr-FR" sz="32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13410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005876" y="669947"/>
            <a:ext cx="332655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DZ" sz="3200" dirty="0">
                <a:ea typeface="Calibri" panose="020F0502020204030204" pitchFamily="34" charset="0"/>
                <a:cs typeface="Simplified Arabic" panose="02020603050405020304" pitchFamily="18" charset="-78"/>
              </a:rPr>
              <a:t>المزيج التسويقي الموسع </a:t>
            </a:r>
            <a:endParaRPr lang="fr-FR" sz="3200" dirty="0"/>
          </a:p>
        </p:txBody>
      </p:sp>
      <p:sp>
        <p:nvSpPr>
          <p:cNvPr id="3" name="Rectangle 2"/>
          <p:cNvSpPr/>
          <p:nvPr/>
        </p:nvSpPr>
        <p:spPr>
          <a:xfrm>
            <a:off x="1589649" y="1871003"/>
            <a:ext cx="7906043" cy="26723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71500" indent="-571500" algn="r" rtl="1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ar-SA" sz="4000" b="1" dirty="0">
                <a:solidFill>
                  <a:srgbClr val="555A64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العملية</a:t>
            </a:r>
            <a:r>
              <a:rPr lang="fr-FR" sz="4000" b="1" dirty="0">
                <a:solidFill>
                  <a:srgbClr val="555A64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fr-FR" sz="4000" b="1" dirty="0" err="1">
                <a:solidFill>
                  <a:srgbClr val="555A64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Process</a:t>
            </a:r>
            <a:endParaRPr lang="fr-FR" sz="40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571500" indent="-571500" algn="r" rtl="1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ar-SA" sz="4000" b="1" dirty="0">
                <a:solidFill>
                  <a:srgbClr val="555A64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الدليل المادي</a:t>
            </a:r>
            <a:r>
              <a:rPr lang="fr-FR" sz="4000" b="1" dirty="0">
                <a:solidFill>
                  <a:srgbClr val="555A64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Physical </a:t>
            </a:r>
            <a:r>
              <a:rPr lang="fr-FR" sz="4000" b="1" dirty="0" err="1">
                <a:solidFill>
                  <a:srgbClr val="555A64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evidence</a:t>
            </a:r>
            <a:endParaRPr lang="fr-FR" sz="40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571500" indent="-571500" algn="r" rtl="1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ar-SA" sz="4000" b="1" dirty="0">
                <a:solidFill>
                  <a:srgbClr val="555A64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الموظفين</a:t>
            </a:r>
            <a:r>
              <a:rPr lang="fr-FR" sz="4000" b="1" dirty="0">
                <a:solidFill>
                  <a:srgbClr val="555A64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People</a:t>
            </a:r>
            <a:endParaRPr lang="fr-FR" sz="40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228600" algn="r" rtl="1">
              <a:lnSpc>
                <a:spcPct val="107000"/>
              </a:lnSpc>
              <a:spcAft>
                <a:spcPts val="800"/>
              </a:spcAft>
            </a:pPr>
            <a:r>
              <a:rPr lang="fr-FR" b="1" dirty="0">
                <a:solidFill>
                  <a:srgbClr val="555A64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endParaRPr lang="fr-FR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213227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941342" y="1134180"/>
            <a:ext cx="8103757" cy="28315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r>
              <a:rPr lang="ar-DZ" sz="2800" dirty="0" err="1">
                <a:ea typeface="Calibri" panose="020F0502020204030204" pitchFamily="34" charset="0"/>
                <a:cs typeface="Simplified Arabic" panose="02020603050405020304" pitchFamily="18" charset="-78"/>
              </a:rPr>
              <a:t>سيث</a:t>
            </a:r>
            <a:r>
              <a:rPr lang="ar-DZ" sz="2800" dirty="0">
                <a:ea typeface="Calibri" panose="020F0502020204030204" pitchFamily="34" charset="0"/>
                <a:cs typeface="Simplified Arabic" panose="02020603050405020304" pitchFamily="18" charset="-78"/>
              </a:rPr>
              <a:t> </a:t>
            </a:r>
            <a:r>
              <a:rPr lang="ar-DZ" sz="2800" dirty="0" err="1">
                <a:ea typeface="Calibri" panose="020F0502020204030204" pitchFamily="34" charset="0"/>
                <a:cs typeface="Simplified Arabic" panose="02020603050405020304" pitchFamily="18" charset="-78"/>
              </a:rPr>
              <a:t>جودين</a:t>
            </a:r>
            <a:r>
              <a:rPr lang="ar-DZ" sz="2800" dirty="0">
                <a:ea typeface="Calibri" panose="020F0502020204030204" pitchFamily="34" charset="0"/>
                <a:cs typeface="Simplified Arabic" panose="02020603050405020304" pitchFamily="18" charset="-78"/>
              </a:rPr>
              <a:t> </a:t>
            </a:r>
            <a:r>
              <a:rPr lang="fr-FR" sz="2800" dirty="0">
                <a:latin typeface="Simplified Arabic" panose="02020603050405020304" pitchFamily="18" charset="-78"/>
                <a:ea typeface="Calibri" panose="020F0502020204030204" pitchFamily="34" charset="0"/>
              </a:rPr>
              <a:t>Seth </a:t>
            </a:r>
            <a:r>
              <a:rPr lang="fr-FR" sz="2800" dirty="0" smtClean="0">
                <a:latin typeface="Simplified Arabic" panose="02020603050405020304" pitchFamily="18" charset="-78"/>
                <a:ea typeface="Calibri" panose="020F0502020204030204" pitchFamily="34" charset="0"/>
              </a:rPr>
              <a:t>Godin</a:t>
            </a:r>
            <a:r>
              <a:rPr lang="ar-DZ" sz="2800" dirty="0" smtClean="0">
                <a:latin typeface="Simplified Arabic" panose="02020603050405020304" pitchFamily="18" charset="-78"/>
                <a:ea typeface="Calibri" panose="020F0502020204030204" pitchFamily="34" charset="0"/>
              </a:rPr>
              <a:t>مساهمة </a:t>
            </a:r>
            <a:r>
              <a:rPr lang="fr-FR" sz="2800" dirty="0" smtClean="0">
                <a:latin typeface="Simplified Arabic" panose="02020603050405020304" pitchFamily="18" charset="-78"/>
                <a:ea typeface="Calibri" panose="020F0502020204030204" pitchFamily="34" charset="0"/>
              </a:rPr>
              <a:t> </a:t>
            </a:r>
            <a:r>
              <a:rPr lang="ar-DZ" sz="2800" dirty="0" smtClean="0">
                <a:latin typeface="Simplified Arabic" panose="02020603050405020304" pitchFamily="18" charset="-78"/>
                <a:ea typeface="Calibri" panose="020F0502020204030204" pitchFamily="34" charset="0"/>
              </a:rPr>
              <a:t>في المزيج التسويقي </a:t>
            </a:r>
          </a:p>
          <a:p>
            <a:pPr marL="457200" indent="-457200" algn="r" rtl="1">
              <a:buFont typeface="Wingdings" panose="05000000000000000000" pitchFamily="2" charset="2"/>
              <a:buChar char="ü"/>
            </a:pPr>
            <a:r>
              <a:rPr lang="fr-FR" sz="4400" b="1" dirty="0" err="1" smtClean="0"/>
              <a:t>P</a:t>
            </a:r>
            <a:r>
              <a:rPr lang="fr-FR" sz="4400" dirty="0" err="1" smtClean="0"/>
              <a:t>artnership</a:t>
            </a:r>
            <a:endParaRPr lang="ar-DZ" sz="4400" dirty="0" smtClean="0"/>
          </a:p>
          <a:p>
            <a:pPr marL="457200" indent="-457200" algn="r" rtl="1">
              <a:buFont typeface="Wingdings" panose="05000000000000000000" pitchFamily="2" charset="2"/>
              <a:buChar char="ü"/>
            </a:pPr>
            <a:r>
              <a:rPr lang="fr-FR" sz="4400" dirty="0" smtClean="0"/>
              <a:t>Permission</a:t>
            </a:r>
            <a:endParaRPr lang="ar-DZ" sz="4400" dirty="0" smtClean="0"/>
          </a:p>
          <a:p>
            <a:pPr marL="457200" indent="-457200" algn="r" rtl="1">
              <a:buFont typeface="Wingdings" panose="05000000000000000000" pitchFamily="2" charset="2"/>
              <a:buChar char="ü"/>
            </a:pPr>
            <a:r>
              <a:rPr lang="fr-FR" sz="4400" dirty="0" err="1" smtClean="0">
                <a:latin typeface="Simplified Arabic" panose="02020603050405020304" pitchFamily="18" charset="-78"/>
                <a:ea typeface="Calibri" panose="020F0502020204030204" pitchFamily="34" charset="0"/>
              </a:rPr>
              <a:t>Remarkability</a:t>
            </a:r>
            <a:r>
              <a:rPr lang="ar-DZ" sz="4400" dirty="0" smtClean="0">
                <a:latin typeface="Simplified Arabic" panose="02020603050405020304" pitchFamily="18" charset="-78"/>
                <a:ea typeface="Calibri" panose="020F0502020204030204" pitchFamily="34" charset="0"/>
              </a:rPr>
              <a:t> </a:t>
            </a:r>
          </a:p>
          <a:p>
            <a:pPr algn="r" rtl="1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1409932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8776384" y="1162315"/>
            <a:ext cx="824265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DZ" sz="3200" dirty="0">
                <a:ea typeface="Calibri" panose="020F0502020204030204" pitchFamily="34" charset="0"/>
                <a:cs typeface="Simplified Arabic" panose="02020603050405020304" pitchFamily="18" charset="-78"/>
              </a:rPr>
              <a:t>مثال</a:t>
            </a:r>
            <a:r>
              <a:rPr lang="ar-DZ" dirty="0">
                <a:ea typeface="Calibri" panose="020F0502020204030204" pitchFamily="34" charset="0"/>
                <a:cs typeface="Simplified Arabic" panose="02020603050405020304" pitchFamily="18" charset="-78"/>
              </a:rPr>
              <a:t> 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8206374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au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64791543"/>
              </p:ext>
            </p:extLst>
          </p:nvPr>
        </p:nvGraphicFramePr>
        <p:xfrm>
          <a:off x="2342038" y="1730329"/>
          <a:ext cx="6998909" cy="3481974"/>
        </p:xfrm>
        <a:graphic>
          <a:graphicData uri="http://schemas.openxmlformats.org/drawingml/2006/table">
            <a:tbl>
              <a:tblPr rtl="1" firstRow="1" firstCol="1" bandRow="1">
                <a:tableStyleId>{5C22544A-7EE6-4342-B048-85BDC9FD1C3A}</a:tableStyleId>
              </a:tblPr>
              <a:tblGrid>
                <a:gridCol w="1623180">
                  <a:extLst>
                    <a:ext uri="{9D8B030D-6E8A-4147-A177-3AD203B41FA5}">
                      <a16:colId xmlns:a16="http://schemas.microsoft.com/office/drawing/2014/main" val="3455335025"/>
                    </a:ext>
                  </a:extLst>
                </a:gridCol>
                <a:gridCol w="2271946">
                  <a:extLst>
                    <a:ext uri="{9D8B030D-6E8A-4147-A177-3AD203B41FA5}">
                      <a16:colId xmlns:a16="http://schemas.microsoft.com/office/drawing/2014/main" val="3696072265"/>
                    </a:ext>
                  </a:extLst>
                </a:gridCol>
                <a:gridCol w="3103783">
                  <a:extLst>
                    <a:ext uri="{9D8B030D-6E8A-4147-A177-3AD203B41FA5}">
                      <a16:colId xmlns:a16="http://schemas.microsoft.com/office/drawing/2014/main" val="861793892"/>
                    </a:ext>
                  </a:extLst>
                </a:gridCol>
              </a:tblGrid>
              <a:tr h="379681">
                <a:tc>
                  <a:txBody>
                    <a:bodyPr/>
                    <a:lstStyle/>
                    <a:p>
                      <a:pPr algn="just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ar-DZ" sz="1200">
                          <a:effectLst/>
                        </a:rPr>
                        <a:t> 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ar-DZ" sz="1200">
                          <a:effectLst/>
                        </a:rPr>
                        <a:t>التسويق التشغيلي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ar-DZ" sz="1200">
                          <a:effectLst/>
                        </a:rPr>
                        <a:t>التسويق الاستراتيجي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41349339"/>
                  </a:ext>
                </a:extLst>
              </a:tr>
              <a:tr h="379681">
                <a:tc>
                  <a:txBody>
                    <a:bodyPr/>
                    <a:lstStyle/>
                    <a:p>
                      <a:pPr algn="just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ar-DZ" sz="1200">
                          <a:effectLst/>
                        </a:rPr>
                        <a:t>نوع النشاط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ar-DZ" sz="1200">
                          <a:effectLst/>
                        </a:rPr>
                        <a:t>عملي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ar-DZ" sz="1200">
                          <a:effectLst/>
                        </a:rPr>
                        <a:t>تحليلي 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665724247"/>
                  </a:ext>
                </a:extLst>
              </a:tr>
              <a:tr h="780977">
                <a:tc>
                  <a:txBody>
                    <a:bodyPr/>
                    <a:lstStyle/>
                    <a:p>
                      <a:pPr algn="just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ar-DZ" sz="1200">
                          <a:effectLst/>
                        </a:rPr>
                        <a:t>البحث عن الفرص 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ar-DZ" sz="1200">
                          <a:effectLst/>
                        </a:rPr>
                        <a:t>فرص موجودة 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ar-DZ" sz="1200">
                          <a:effectLst/>
                        </a:rPr>
                        <a:t>فرص جديدة 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208411883"/>
                  </a:ext>
                </a:extLst>
              </a:tr>
              <a:tr h="379681">
                <a:tc>
                  <a:txBody>
                    <a:bodyPr/>
                    <a:lstStyle/>
                    <a:p>
                      <a:pPr algn="just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ar-DZ" sz="1200">
                          <a:effectLst/>
                        </a:rPr>
                        <a:t>مجال النشاط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ar-DZ" sz="1200">
                          <a:effectLst/>
                        </a:rPr>
                        <a:t>المنتج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ar-DZ" sz="1200">
                          <a:effectLst/>
                        </a:rPr>
                        <a:t>المنتج و السوق 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237839242"/>
                  </a:ext>
                </a:extLst>
              </a:tr>
              <a:tr h="780977">
                <a:tc>
                  <a:txBody>
                    <a:bodyPr/>
                    <a:lstStyle/>
                    <a:p>
                      <a:pPr algn="just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ar-DZ" sz="1200">
                          <a:effectLst/>
                        </a:rPr>
                        <a:t>سلوك المؤسسة 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ar-DZ" sz="1200">
                          <a:effectLst/>
                        </a:rPr>
                        <a:t>رد الفعل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</a:rPr>
                        <a:t> </a:t>
                      </a:r>
                      <a:r>
                        <a:rPr lang="fr-FR" sz="1100">
                          <a:effectLst/>
                        </a:rPr>
                        <a:t> </a:t>
                      </a:r>
                      <a:r>
                        <a:rPr lang="ar-DZ" sz="1200">
                          <a:effectLst/>
                        </a:rPr>
                        <a:t>استباقي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73259364"/>
                  </a:ext>
                </a:extLst>
              </a:tr>
              <a:tr h="780977">
                <a:tc>
                  <a:txBody>
                    <a:bodyPr/>
                    <a:lstStyle/>
                    <a:p>
                      <a:pPr algn="just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ar-DZ" sz="1200">
                          <a:effectLst/>
                        </a:rPr>
                        <a:t>المسؤول عن التسويق 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ar-DZ" sz="1200">
                          <a:effectLst/>
                        </a:rPr>
                        <a:t>قسم التسويق 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ar-DZ" sz="1200" dirty="0">
                          <a:effectLst/>
                        </a:rPr>
                        <a:t>تفاعل أقسام مختلفة </a:t>
                      </a:r>
                      <a:endParaRPr lang="fr-F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91616032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699203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43287" y="528320"/>
            <a:ext cx="5305425" cy="580136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270964503"/>
      </p:ext>
    </p:extLst>
  </p:cSld>
  <p:clrMapOvr>
    <a:masterClrMapping/>
  </p:clrMapOvr>
</p:sld>
</file>

<file path=ppt/theme/theme1.xml><?xml version="1.0" encoding="utf-8"?>
<a:theme xmlns:a="http://schemas.openxmlformats.org/drawingml/2006/main" name="Facette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14</TotalTime>
  <Words>128</Words>
  <Application>Microsoft Office PowerPoint</Application>
  <PresentationFormat>Grand écran</PresentationFormat>
  <Paragraphs>36</Paragraphs>
  <Slides>8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8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8</vt:i4>
      </vt:variant>
    </vt:vector>
  </HeadingPairs>
  <TitlesOfParts>
    <vt:vector size="17" baseType="lpstr">
      <vt:lpstr>Arial</vt:lpstr>
      <vt:lpstr>Calibri</vt:lpstr>
      <vt:lpstr>Simplified Arabic</vt:lpstr>
      <vt:lpstr>Tahoma</vt:lpstr>
      <vt:lpstr>Times New Roman</vt:lpstr>
      <vt:lpstr>Trebuchet MS</vt:lpstr>
      <vt:lpstr>Wingdings</vt:lpstr>
      <vt:lpstr>Wingdings 3</vt:lpstr>
      <vt:lpstr>Facette</vt:lpstr>
      <vt:lpstr>التسويق الاستراتيجي والتسويق التشغيلي  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>ELIT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التسويق الاستراتيجي والتسويق التشغيلي</dc:title>
  <dc:creator>Administrateur</dc:creator>
  <cp:lastModifiedBy>Administrateur</cp:lastModifiedBy>
  <cp:revision>2</cp:revision>
  <dcterms:created xsi:type="dcterms:W3CDTF">2025-10-26T07:55:47Z</dcterms:created>
  <dcterms:modified xsi:type="dcterms:W3CDTF">2025-10-26T08:09:50Z</dcterms:modified>
</cp:coreProperties>
</file>