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9744C51C-E845-4509-87E1-E5F0423174DB}" type="datetimeFigureOut">
              <a:rPr lang="en-US" smtClean="0"/>
              <a:t>11/28/2024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82552F0-F107-44A5-A463-41801C422E1B}"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744C51C-E845-4509-87E1-E5F0423174DB}" type="datetimeFigureOut">
              <a:rPr lang="en-US" smtClean="0"/>
              <a:t>11/28/2024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82552F0-F107-44A5-A463-41801C422E1B}"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744C51C-E845-4509-87E1-E5F0423174DB}" type="datetimeFigureOut">
              <a:rPr lang="en-US" smtClean="0"/>
              <a:t>11/28/2024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82552F0-F107-44A5-A463-41801C422E1B}"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744C51C-E845-4509-87E1-E5F0423174DB}" type="datetimeFigureOut">
              <a:rPr lang="en-US" smtClean="0"/>
              <a:t>11/28/2024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82552F0-F107-44A5-A463-41801C422E1B}"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744C51C-E845-4509-87E1-E5F0423174DB}" type="datetimeFigureOut">
              <a:rPr lang="en-US" smtClean="0"/>
              <a:t>11/28/2024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82552F0-F107-44A5-A463-41801C422E1B}"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9744C51C-E845-4509-87E1-E5F0423174DB}" type="datetimeFigureOut">
              <a:rPr lang="en-US" smtClean="0"/>
              <a:t>11/28/2024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82552F0-F107-44A5-A463-41801C422E1B}"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9744C51C-E845-4509-87E1-E5F0423174DB}" type="datetimeFigureOut">
              <a:rPr lang="en-US" smtClean="0"/>
              <a:t>11/28/2024</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E82552F0-F107-44A5-A463-41801C422E1B}"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9744C51C-E845-4509-87E1-E5F0423174DB}" type="datetimeFigureOut">
              <a:rPr lang="en-US" smtClean="0"/>
              <a:t>11/28/2024</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E82552F0-F107-44A5-A463-41801C422E1B}"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744C51C-E845-4509-87E1-E5F0423174DB}" type="datetimeFigureOut">
              <a:rPr lang="en-US" smtClean="0"/>
              <a:t>11/28/2024</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E82552F0-F107-44A5-A463-41801C422E1B}"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744C51C-E845-4509-87E1-E5F0423174DB}" type="datetimeFigureOut">
              <a:rPr lang="en-US" smtClean="0"/>
              <a:t>11/28/2024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82552F0-F107-44A5-A463-41801C422E1B}"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744C51C-E845-4509-87E1-E5F0423174DB}" type="datetimeFigureOut">
              <a:rPr lang="en-US" smtClean="0"/>
              <a:t>11/28/2024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82552F0-F107-44A5-A463-41801C422E1B}"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4C51C-E845-4509-87E1-E5F0423174DB}" type="datetimeFigureOut">
              <a:rPr lang="en-US" smtClean="0"/>
              <a:t>11/28/2024</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552F0-F107-44A5-A463-41801C422E1B}"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477000"/>
          </a:xfrm>
        </p:spPr>
        <p:txBody>
          <a:bodyPr/>
          <a:lstStyle/>
          <a:p>
            <a:r>
              <a:rPr lang="fr-FR" b="1" dirty="0">
                <a:solidFill>
                  <a:srgbClr val="FF0000"/>
                </a:solidFill>
              </a:rPr>
              <a:t>IAS 33-</a:t>
            </a:r>
            <a:r>
              <a:rPr lang="fr-FR" b="1" dirty="0" err="1">
                <a:solidFill>
                  <a:srgbClr val="FF0000"/>
                </a:solidFill>
              </a:rPr>
              <a:t>Earning</a:t>
            </a:r>
            <a:r>
              <a:rPr lang="fr-FR" b="1" dirty="0">
                <a:solidFill>
                  <a:srgbClr val="FF0000"/>
                </a:solidFill>
              </a:rPr>
              <a:t> per </a:t>
            </a:r>
            <a:r>
              <a:rPr lang="fr-FR" b="1" dirty="0" err="1">
                <a:solidFill>
                  <a:srgbClr val="FF0000"/>
                </a:solidFill>
              </a:rPr>
              <a:t>share</a:t>
            </a:r>
            <a:r>
              <a:rPr lang="fr-FR" b="1" dirty="0">
                <a:solidFill>
                  <a:srgbClr val="FF0000"/>
                </a:solidFill>
              </a:rPr>
              <a:t> </a:t>
            </a:r>
            <a:endParaRPr lang="fr-FR" b="1" dirty="0" smtClean="0">
              <a:solidFill>
                <a:srgbClr val="FF0000"/>
              </a:solidFill>
            </a:endParaRPr>
          </a:p>
          <a:p>
            <a:pPr algn="l"/>
            <a:r>
              <a:rPr lang="en-US" b="1" dirty="0">
                <a:solidFill>
                  <a:schemeClr val="tx1"/>
                </a:solidFill>
              </a:rPr>
              <a:t>Objective :</a:t>
            </a:r>
            <a:r>
              <a:rPr lang="en-US" dirty="0">
                <a:solidFill>
                  <a:schemeClr val="tx1"/>
                </a:solidFill>
              </a:rPr>
              <a:t>This standard aims to</a:t>
            </a:r>
            <a:r>
              <a:rPr lang="en-US" b="1" dirty="0">
                <a:solidFill>
                  <a:schemeClr val="tx1"/>
                </a:solidFill>
              </a:rPr>
              <a:t> :</a:t>
            </a:r>
            <a:endParaRPr lang="en-US" dirty="0">
              <a:solidFill>
                <a:schemeClr val="tx1"/>
              </a:solidFill>
            </a:endParaRPr>
          </a:p>
          <a:p>
            <a:pPr algn="l"/>
            <a:r>
              <a:rPr lang="en-US" dirty="0">
                <a:solidFill>
                  <a:schemeClr val="tx1"/>
                </a:solidFill>
              </a:rPr>
              <a:t>-prescribe principles for the determination and presentation of earnings per share</a:t>
            </a:r>
          </a:p>
          <a:p>
            <a:pPr algn="l"/>
            <a:r>
              <a:rPr lang="en-US" dirty="0">
                <a:solidFill>
                  <a:schemeClr val="tx1"/>
                </a:solidFill>
              </a:rPr>
              <a:t>- identify the components of earnings per share, which include identifying the profits allocated to ordinary shareholders as well as the components of current and potential ordinary shares that are used to calculate basic and diluted earnings per share,</a:t>
            </a:r>
          </a:p>
          <a:p>
            <a:pPr algn="l"/>
            <a:r>
              <a:rPr lang="en-US" dirty="0">
                <a:solidFill>
                  <a:schemeClr val="tx1"/>
                </a:solidFill>
              </a:rPr>
              <a:t>-Identify the requirements for presenting earnings per share in the financial </a:t>
            </a:r>
            <a:r>
              <a:rPr lang="en-US" dirty="0" err="1">
                <a:solidFill>
                  <a:schemeClr val="tx1"/>
                </a:solidFill>
              </a:rPr>
              <a:t>stateme</a:t>
            </a:r>
            <a:endParaRPr lang="en-US" dirty="0">
              <a:solidFill>
                <a:schemeClr val="tx1"/>
              </a:solidFill>
            </a:endParaRPr>
          </a:p>
          <a:p>
            <a:pPr algn="l"/>
            <a:endParaRPr 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991600" cy="6858000"/>
          </a:xfrm>
        </p:spPr>
        <p:txBody>
          <a:bodyPr>
            <a:normAutofit fontScale="70000" lnSpcReduction="20000"/>
          </a:bodyPr>
          <a:lstStyle/>
          <a:p>
            <a:pPr>
              <a:buNone/>
            </a:pPr>
            <a:r>
              <a:rPr lang="fr-FR" b="1" dirty="0" err="1"/>
              <a:t>Presentation</a:t>
            </a:r>
            <a:r>
              <a:rPr lang="fr-FR" b="1" dirty="0"/>
              <a:t> </a:t>
            </a:r>
            <a:r>
              <a:rPr lang="fr-FR" b="1" dirty="0" err="1"/>
              <a:t>requirements</a:t>
            </a:r>
            <a:endParaRPr lang="en-US" dirty="0"/>
          </a:p>
          <a:p>
            <a:pPr>
              <a:buNone/>
            </a:pPr>
            <a:r>
              <a:rPr lang="fr-FR" b="1" dirty="0"/>
              <a:t>IAS33 </a:t>
            </a:r>
            <a:r>
              <a:rPr lang="fr-FR" b="1" dirty="0" err="1"/>
              <a:t>requires</a:t>
            </a:r>
            <a:r>
              <a:rPr lang="fr-FR" b="1" dirty="0"/>
              <a:t> the </a:t>
            </a:r>
            <a:r>
              <a:rPr lang="fr-FR" b="1" dirty="0" err="1"/>
              <a:t>following</a:t>
            </a:r>
            <a:r>
              <a:rPr lang="fr-FR" b="1" dirty="0"/>
              <a:t> :</a:t>
            </a:r>
            <a:endParaRPr lang="en-US" dirty="0"/>
          </a:p>
          <a:p>
            <a:pPr>
              <a:buNone/>
            </a:pPr>
            <a:r>
              <a:rPr lang="en-US" dirty="0"/>
              <a:t>-An entity shall present income basic and diluted earnings per share in the statement of comprehensive  even </a:t>
            </a:r>
            <a:r>
              <a:rPr lang="en-US" dirty="0" smtClean="0"/>
              <a:t>if they </a:t>
            </a:r>
            <a:r>
              <a:rPr lang="en-US" dirty="0"/>
              <a:t>are losses  for each class of common stock</a:t>
            </a:r>
            <a:r>
              <a:rPr lang="en-US" b="1" dirty="0" smtClean="0"/>
              <a:t>.</a:t>
            </a:r>
            <a:r>
              <a:rPr lang="en-US" dirty="0" smtClean="0"/>
              <a:t>-</a:t>
            </a:r>
            <a:r>
              <a:rPr lang="en-US" dirty="0"/>
              <a:t>Basic and diluted earnings per share of discontinued operations  should be presented either on the face of the statement of comprehensive income or disclosed in the notes to the financial statements</a:t>
            </a:r>
            <a:r>
              <a:rPr lang="en-US" b="1" dirty="0" smtClean="0"/>
              <a:t>.</a:t>
            </a:r>
            <a:r>
              <a:rPr lang="en-US" b="1" dirty="0"/>
              <a:t> </a:t>
            </a:r>
            <a:endParaRPr lang="en-US" dirty="0"/>
          </a:p>
          <a:p>
            <a:pPr>
              <a:buNone/>
            </a:pPr>
            <a:r>
              <a:rPr lang="en-US" b="1" dirty="0" smtClean="0"/>
              <a:t>-</a:t>
            </a:r>
            <a:r>
              <a:rPr lang="en-US" b="1" dirty="0"/>
              <a:t>Disclosure requirements</a:t>
            </a:r>
            <a:endParaRPr lang="en-US" dirty="0"/>
          </a:p>
          <a:p>
            <a:pPr>
              <a:buNone/>
            </a:pPr>
            <a:r>
              <a:rPr lang="en-US" dirty="0"/>
              <a:t>An entity shall disclose the following :</a:t>
            </a:r>
          </a:p>
          <a:p>
            <a:pPr>
              <a:buNone/>
            </a:pPr>
            <a:r>
              <a:rPr lang="en-US" dirty="0"/>
              <a:t>a- the amounts used as the numerators in calculating basic and diluted earnings per </a:t>
            </a:r>
            <a:r>
              <a:rPr lang="en-US" dirty="0" err="1" smtClean="0"/>
              <a:t>shar</a:t>
            </a:r>
            <a:endParaRPr lang="en-US" dirty="0"/>
          </a:p>
          <a:p>
            <a:pPr>
              <a:buNone/>
            </a:pPr>
            <a:r>
              <a:rPr lang="en-US" dirty="0"/>
              <a:t>b- the weighted average number of ordinary shares used as the denominator in calculating basic and diluted earnings per share, and a reconciliation of these denominators to each other.</a:t>
            </a:r>
          </a:p>
          <a:p>
            <a:pPr>
              <a:buNone/>
            </a:pPr>
            <a:r>
              <a:rPr lang="en-US" dirty="0"/>
              <a:t>c- instruments (including contingently issuable shares) that could potentially dilute basic earnings per share in the future, but were not included in the calculation of diluted earnings per share.</a:t>
            </a:r>
          </a:p>
          <a:p>
            <a:pPr>
              <a:buNone/>
            </a:pPr>
            <a:r>
              <a:rPr lang="en-US" dirty="0"/>
              <a:t>d-</a:t>
            </a:r>
            <a:r>
              <a:rPr lang="en-US" b="1" dirty="0"/>
              <a:t> </a:t>
            </a:r>
            <a:r>
              <a:rPr lang="en-US" dirty="0"/>
              <a:t>description of ordinary share transactions or potential </a:t>
            </a:r>
            <a:r>
              <a:rPr lang="en-US" dirty="0" err="1" smtClean="0"/>
              <a:t>ordinaryshare</a:t>
            </a:r>
            <a:r>
              <a:rPr lang="en-US" dirty="0" smtClean="0"/>
              <a:t> </a:t>
            </a:r>
            <a:r>
              <a:rPr lang="en-US" dirty="0"/>
              <a:t>transactions</a:t>
            </a:r>
            <a:r>
              <a:rPr lang="en-US" b="1" dirty="0"/>
              <a:t> </a:t>
            </a:r>
            <a:r>
              <a:rPr lang="en-US" dirty="0"/>
              <a:t>other than those , that occur after the reporting period and </a:t>
            </a:r>
            <a:r>
              <a:rPr lang="en-US" dirty="0" smtClean="0"/>
              <a:t>that would </a:t>
            </a:r>
            <a:r>
              <a:rPr lang="en-US" dirty="0"/>
              <a:t>have changed significantly the number of ordinary shares or potential ordinary shares outstanding at the end of the period if those transactions had occurred before the end of the reporting period.</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en-US" b="1" dirty="0"/>
              <a:t>Scope </a:t>
            </a:r>
            <a:r>
              <a:rPr lang="en-US" dirty="0"/>
              <a:t>: </a:t>
            </a:r>
          </a:p>
          <a:p>
            <a:pPr>
              <a:buNone/>
            </a:pPr>
            <a:r>
              <a:rPr lang="en-US" dirty="0" smtClean="0"/>
              <a:t>  The </a:t>
            </a:r>
            <a:r>
              <a:rPr lang="en-US" dirty="0"/>
              <a:t>scope of this standard includes separate  financial statements and consolidated financial statements of entities </a:t>
            </a:r>
            <a:r>
              <a:rPr lang="en-US" dirty="0">
                <a:solidFill>
                  <a:srgbClr val="FF0000"/>
                </a:solidFill>
              </a:rPr>
              <a:t>listed on a stock exchange</a:t>
            </a:r>
            <a:r>
              <a:rPr lang="en-US" dirty="0"/>
              <a:t>.</a:t>
            </a:r>
          </a:p>
          <a:p>
            <a:pPr>
              <a:buNone/>
            </a:pPr>
            <a:r>
              <a:rPr lang="en-US" dirty="0" smtClean="0"/>
              <a:t>   whose </a:t>
            </a:r>
            <a:r>
              <a:rPr lang="en-US" dirty="0"/>
              <a:t>securities are </a:t>
            </a:r>
            <a:r>
              <a:rPr lang="en-US" dirty="0">
                <a:solidFill>
                  <a:srgbClr val="FF0000"/>
                </a:solidFill>
              </a:rPr>
              <a:t>publicly traded </a:t>
            </a:r>
            <a:r>
              <a:rPr lang="en-US" dirty="0"/>
              <a:t>or are in the process of issuing securities to the public, and other entities that choose to provide information about the profitability of their shares, must comply with the requirements of this standard.</a:t>
            </a:r>
          </a:p>
          <a:p>
            <a:endParaRPr lang="en-US" dirty="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buNone/>
            </a:pPr>
            <a:r>
              <a:rPr lang="en-US" b="1" dirty="0"/>
              <a:t>Measurement</a:t>
            </a:r>
            <a:endParaRPr lang="en-US" dirty="0"/>
          </a:p>
          <a:p>
            <a:pPr>
              <a:buNone/>
            </a:pPr>
            <a:r>
              <a:rPr lang="en-US" b="1" dirty="0" smtClean="0"/>
              <a:t>1-Basic </a:t>
            </a:r>
            <a:r>
              <a:rPr lang="en-US" b="1" dirty="0"/>
              <a:t>earnings per share : </a:t>
            </a:r>
            <a:r>
              <a:rPr lang="en-US" dirty="0"/>
              <a:t>According to IAS 33 an entity shall calculate :</a:t>
            </a:r>
          </a:p>
          <a:p>
            <a:pPr>
              <a:buNone/>
            </a:pPr>
            <a:r>
              <a:rPr lang="en-US" dirty="0"/>
              <a:t>a- The amounts for profit or loss attributable to ordinary equity holders of the parent entity and, if presented, profit or loss from continuing operations attributable to those equity holders</a:t>
            </a:r>
            <a:r>
              <a:rPr lang="en-US" b="1" dirty="0"/>
              <a:t>.</a:t>
            </a:r>
            <a:endParaRPr lang="en-US" dirty="0"/>
          </a:p>
          <a:p>
            <a:pPr>
              <a:buNone/>
            </a:pPr>
            <a:r>
              <a:rPr lang="en-US" dirty="0"/>
              <a:t>b-Basic earnings per share  by dividing profit or loss attributable to ordinary equity holders of the parent entity (the numerator) by the weighted average number of ordinary shares outstanding (the denominator) during the period.</a:t>
            </a:r>
          </a:p>
          <a:p>
            <a:pPr>
              <a:buNone/>
            </a:pPr>
            <a:r>
              <a:rPr lang="fr-FR" dirty="0" err="1"/>
              <a:t>Using</a:t>
            </a:r>
            <a:r>
              <a:rPr lang="fr-FR" dirty="0"/>
              <a:t> the formula :</a:t>
            </a:r>
            <a:endParaRPr lang="en-US" dirty="0"/>
          </a:p>
          <a:p>
            <a:pPr>
              <a:buNone/>
            </a:pPr>
            <a:r>
              <a:rPr lang="en-US" b="1" dirty="0"/>
              <a:t>Basic earnings per share </a:t>
            </a:r>
            <a:r>
              <a:rPr lang="en-US" b="1" dirty="0" smtClean="0"/>
              <a:t>=</a:t>
            </a:r>
          </a:p>
          <a:p>
            <a:pPr>
              <a:buNone/>
            </a:pPr>
            <a:r>
              <a:rPr lang="en-US" dirty="0" smtClean="0"/>
              <a:t> </a:t>
            </a:r>
            <a:r>
              <a:rPr lang="en-US" sz="2800" b="1" u="sng" dirty="0">
                <a:solidFill>
                  <a:srgbClr val="FF0000"/>
                </a:solidFill>
              </a:rPr>
              <a:t>Earnings available to common stockholders of the parent entity</a:t>
            </a:r>
            <a:endParaRPr lang="en-US" sz="2800" b="1" dirty="0">
              <a:solidFill>
                <a:srgbClr val="FF0000"/>
              </a:solidFill>
            </a:endParaRPr>
          </a:p>
          <a:p>
            <a:pPr>
              <a:buNone/>
            </a:pPr>
            <a:r>
              <a:rPr lang="en-US" sz="2800" b="1" dirty="0" smtClean="0">
                <a:solidFill>
                  <a:srgbClr val="FF0000"/>
                </a:solidFill>
              </a:rPr>
              <a:t>  Weighted </a:t>
            </a:r>
            <a:r>
              <a:rPr lang="en-US" sz="2800" b="1" dirty="0">
                <a:solidFill>
                  <a:srgbClr val="FF0000"/>
                </a:solidFill>
              </a:rPr>
              <a:t>average of ordinary shares outstanding</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10000"/>
          </a:bodyPr>
          <a:lstStyle/>
          <a:p>
            <a:pPr>
              <a:buNone/>
            </a:pPr>
            <a:r>
              <a:rPr lang="en-US" b="1" dirty="0" smtClean="0"/>
              <a:t>®The </a:t>
            </a:r>
            <a:r>
              <a:rPr lang="en-US" b="1" dirty="0"/>
              <a:t>profit or loss</a:t>
            </a:r>
            <a:r>
              <a:rPr lang="en-US" dirty="0"/>
              <a:t> available to ordinary shareholders of the parent entity is calculated by excluding the following items from net profit after </a:t>
            </a:r>
            <a:r>
              <a:rPr lang="en-US" dirty="0" smtClean="0"/>
              <a:t>tax:</a:t>
            </a:r>
          </a:p>
          <a:p>
            <a:pPr>
              <a:buFontTx/>
              <a:buChar char="-"/>
            </a:pPr>
            <a:r>
              <a:rPr lang="en-US" dirty="0" smtClean="0"/>
              <a:t>The </a:t>
            </a:r>
            <a:r>
              <a:rPr lang="en-US" dirty="0"/>
              <a:t>amount of preferred dividends </a:t>
            </a:r>
            <a:endParaRPr lang="en-US" dirty="0" smtClean="0"/>
          </a:p>
          <a:p>
            <a:pPr>
              <a:buNone/>
            </a:pPr>
            <a:r>
              <a:rPr lang="en-US" dirty="0" smtClean="0"/>
              <a:t>-Non-cumulative </a:t>
            </a:r>
            <a:r>
              <a:rPr lang="en-US" dirty="0"/>
              <a:t>preferred stock dividends </a:t>
            </a:r>
            <a:endParaRPr lang="en-US" dirty="0" smtClean="0"/>
          </a:p>
          <a:p>
            <a:pPr>
              <a:buNone/>
            </a:pPr>
            <a:r>
              <a:rPr lang="en-US" dirty="0" smtClean="0"/>
              <a:t>-</a:t>
            </a:r>
            <a:r>
              <a:rPr lang="en-US" dirty="0"/>
              <a:t>Minority share in the group's profits</a:t>
            </a:r>
          </a:p>
          <a:p>
            <a:pPr>
              <a:buNone/>
            </a:pPr>
            <a:r>
              <a:rPr lang="en-US" b="1" dirty="0" smtClean="0"/>
              <a:t>®Calculation </a:t>
            </a:r>
            <a:r>
              <a:rPr lang="en-US" b="1" dirty="0"/>
              <a:t>of the weighted average number of </a:t>
            </a:r>
            <a:r>
              <a:rPr lang="en-US" b="1" dirty="0" smtClean="0"/>
              <a:t>shares</a:t>
            </a:r>
          </a:p>
          <a:p>
            <a:pPr>
              <a:buNone/>
            </a:pPr>
            <a:r>
              <a:rPr lang="en-US" dirty="0" smtClean="0"/>
              <a:t>-The </a:t>
            </a:r>
            <a:r>
              <a:rPr lang="en-US" dirty="0"/>
              <a:t>weighted average of common shares is </a:t>
            </a:r>
            <a:r>
              <a:rPr lang="en-US" dirty="0" smtClean="0"/>
              <a:t>calculated</a:t>
            </a:r>
          </a:p>
          <a:p>
            <a:pPr>
              <a:buNone/>
            </a:pPr>
            <a:r>
              <a:rPr lang="en-US" dirty="0" smtClean="0"/>
              <a:t>-</a:t>
            </a:r>
            <a:r>
              <a:rPr lang="en-US" dirty="0"/>
              <a:t>The weighted average includes common shares issued through business combinations  as of the date of </a:t>
            </a:r>
            <a:r>
              <a:rPr lang="en-US" dirty="0" smtClean="0"/>
              <a:t>purchase</a:t>
            </a:r>
          </a:p>
          <a:p>
            <a:pPr>
              <a:buNone/>
            </a:pPr>
            <a:r>
              <a:rPr lang="en-US" dirty="0" smtClean="0"/>
              <a:t>-</a:t>
            </a:r>
            <a:r>
              <a:rPr lang="en-US" dirty="0"/>
              <a:t>In the event of a stock split, issuance of bonus shares or free stock </a:t>
            </a:r>
            <a:r>
              <a:rPr lang="en-US" dirty="0" smtClean="0"/>
              <a:t>distributions</a:t>
            </a:r>
          </a:p>
          <a:p>
            <a:pPr>
              <a:buNone/>
            </a:pPr>
            <a:r>
              <a:rPr lang="en-US" dirty="0">
                <a:solidFill>
                  <a:srgbClr val="FF0000"/>
                </a:solidFill>
              </a:rPr>
              <a:t>Basic earnings per share are adjusted when errors discovered are addressed and by the effect of changes resulting from the change in accounting policies that are addressed retrospectively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buNone/>
            </a:pPr>
            <a:r>
              <a:rPr lang="fr-FR" b="1" dirty="0"/>
              <a:t>EX1-</a:t>
            </a:r>
            <a:r>
              <a:rPr lang="fr-FR" b="1" dirty="0" err="1"/>
              <a:t>weighted</a:t>
            </a:r>
            <a:r>
              <a:rPr lang="fr-FR" b="1" dirty="0"/>
              <a:t> </a:t>
            </a:r>
            <a:r>
              <a:rPr lang="fr-FR" b="1" dirty="0" err="1"/>
              <a:t>average</a:t>
            </a:r>
            <a:r>
              <a:rPr lang="fr-FR" b="1" dirty="0"/>
              <a:t> </a:t>
            </a:r>
            <a:r>
              <a:rPr lang="fr-FR" b="1" dirty="0" err="1" smtClean="0"/>
              <a:t>calculation</a:t>
            </a:r>
            <a:endParaRPr lang="fr-FR" b="1" dirty="0" smtClean="0"/>
          </a:p>
          <a:p>
            <a:pPr>
              <a:buNone/>
            </a:pPr>
            <a:r>
              <a:rPr lang="en-US" dirty="0"/>
              <a:t>Company B presented the following information about the movement of its shares during the year. </a:t>
            </a:r>
          </a:p>
          <a:p>
            <a:pPr>
              <a:buNone/>
            </a:pPr>
            <a:r>
              <a:rPr lang="en-US" dirty="0"/>
              <a:t>- On January 1,2022 , the opening balance of shares outstanding was 240,000 shares.</a:t>
            </a:r>
          </a:p>
          <a:p>
            <a:pPr>
              <a:buNone/>
            </a:pPr>
            <a:r>
              <a:rPr lang="en-US" dirty="0"/>
              <a:t>-On February 1, 2022 , 60,000 common shares were issued.</a:t>
            </a:r>
          </a:p>
          <a:p>
            <a:pPr>
              <a:buNone/>
            </a:pPr>
            <a:r>
              <a:rPr lang="en-US" dirty="0"/>
              <a:t>- On March 1,2022, the company issued a 20% stock dividend</a:t>
            </a:r>
          </a:p>
          <a:p>
            <a:pPr>
              <a:buNone/>
            </a:pPr>
            <a:r>
              <a:rPr lang="en-US" dirty="0"/>
              <a:t>- On May 1,  2022, the company purchased 50,000 shares of its own stock.</a:t>
            </a:r>
          </a:p>
          <a:p>
            <a:pPr>
              <a:buNone/>
            </a:pPr>
            <a:r>
              <a:rPr lang="en-US" dirty="0"/>
              <a:t>- On June 1,  2022 ,the company split its stock 3:1</a:t>
            </a:r>
          </a:p>
          <a:p>
            <a:pPr>
              <a:buNone/>
            </a:pPr>
            <a:r>
              <a:rPr lang="en-US" dirty="0"/>
              <a:t>- On October 1,2022,  the company reissued 30,000 shares of the stock purchased on May 1.</a:t>
            </a:r>
          </a:p>
          <a:p>
            <a:pPr>
              <a:buNone/>
            </a:pPr>
            <a:r>
              <a:rPr lang="en-US" dirty="0"/>
              <a:t>-</a:t>
            </a:r>
            <a:r>
              <a:rPr lang="en-US" b="1" dirty="0"/>
              <a:t>Required</a:t>
            </a:r>
            <a:r>
              <a:rPr lang="en-US" dirty="0"/>
              <a:t>: Calculate the weighted average of common stock outstanding on December 31,2022</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buNone/>
            </a:pPr>
            <a:r>
              <a:rPr lang="en-US" b="1" dirty="0" smtClean="0"/>
              <a:t>2-Diluted </a:t>
            </a:r>
            <a:r>
              <a:rPr lang="en-US" b="1" dirty="0"/>
              <a:t>earnings per share :</a:t>
            </a:r>
            <a:endParaRPr lang="en-US" dirty="0"/>
          </a:p>
          <a:p>
            <a:pPr>
              <a:buNone/>
            </a:pPr>
            <a:r>
              <a:rPr lang="en-US" dirty="0"/>
              <a:t>If the entity has potential shares outstanding at the balance sheet date, the entity must calculate diluted earnings per share, i.e. assuming that holders of conversion rights to ordinary shares have exercised conversion options, this will in most cases lead to a reduction in basic earnings per </a:t>
            </a:r>
            <a:r>
              <a:rPr lang="en-US" dirty="0" smtClean="0"/>
              <a:t>share</a:t>
            </a:r>
          </a:p>
          <a:p>
            <a:pPr>
              <a:buNone/>
            </a:pPr>
            <a:r>
              <a:rPr lang="fr-FR" dirty="0" err="1">
                <a:solidFill>
                  <a:srgbClr val="FF0000"/>
                </a:solidFill>
              </a:rPr>
              <a:t>Examples</a:t>
            </a:r>
            <a:r>
              <a:rPr lang="fr-FR" dirty="0">
                <a:solidFill>
                  <a:srgbClr val="FF0000"/>
                </a:solidFill>
              </a:rPr>
              <a:t> of </a:t>
            </a:r>
            <a:r>
              <a:rPr lang="fr-FR" dirty="0" err="1">
                <a:solidFill>
                  <a:srgbClr val="FF0000"/>
                </a:solidFill>
              </a:rPr>
              <a:t>potential</a:t>
            </a:r>
            <a:r>
              <a:rPr lang="fr-FR" dirty="0">
                <a:solidFill>
                  <a:srgbClr val="FF0000"/>
                </a:solidFill>
              </a:rPr>
              <a:t> </a:t>
            </a:r>
            <a:r>
              <a:rPr lang="fr-FR" dirty="0" err="1">
                <a:solidFill>
                  <a:srgbClr val="FF0000"/>
                </a:solidFill>
              </a:rPr>
              <a:t>ordinary</a:t>
            </a:r>
            <a:r>
              <a:rPr lang="fr-FR" dirty="0">
                <a:solidFill>
                  <a:srgbClr val="FF0000"/>
                </a:solidFill>
              </a:rPr>
              <a:t> </a:t>
            </a:r>
            <a:r>
              <a:rPr lang="fr-FR" dirty="0" err="1">
                <a:solidFill>
                  <a:srgbClr val="FF0000"/>
                </a:solidFill>
              </a:rPr>
              <a:t>shares</a:t>
            </a:r>
            <a:r>
              <a:rPr lang="fr-FR" dirty="0">
                <a:solidFill>
                  <a:srgbClr val="FF0000"/>
                </a:solidFill>
              </a:rPr>
              <a:t> </a:t>
            </a:r>
            <a:r>
              <a:rPr lang="fr-FR" dirty="0" err="1" smtClean="0">
                <a:solidFill>
                  <a:srgbClr val="FF0000"/>
                </a:solidFill>
              </a:rPr>
              <a:t>include</a:t>
            </a:r>
            <a:r>
              <a:rPr lang="fr-FR" b="1" dirty="0" smtClean="0"/>
              <a:t>:</a:t>
            </a:r>
            <a:endParaRPr lang="en-US" dirty="0" smtClean="0"/>
          </a:p>
          <a:p>
            <a:pPr>
              <a:buNone/>
            </a:pPr>
            <a:r>
              <a:rPr lang="en-US" b="1" dirty="0" smtClean="0"/>
              <a:t>-Bonds </a:t>
            </a:r>
            <a:r>
              <a:rPr lang="en-US" b="1" dirty="0"/>
              <a:t>convertible into common stock.</a:t>
            </a:r>
            <a:endParaRPr lang="en-US" dirty="0"/>
          </a:p>
          <a:p>
            <a:pPr lvl="0">
              <a:buNone/>
            </a:pPr>
            <a:r>
              <a:rPr lang="en-US" b="1" dirty="0" smtClean="0"/>
              <a:t>-Preferred </a:t>
            </a:r>
            <a:r>
              <a:rPr lang="en-US" b="1" dirty="0"/>
              <a:t>stock convertible into common stock.</a:t>
            </a:r>
            <a:endParaRPr lang="en-US" dirty="0"/>
          </a:p>
          <a:p>
            <a:pPr lvl="0">
              <a:buNone/>
            </a:pPr>
            <a:r>
              <a:rPr lang="fr-FR" b="1" dirty="0" smtClean="0"/>
              <a:t>-Stock </a:t>
            </a:r>
            <a:r>
              <a:rPr lang="fr-FR" b="1" dirty="0"/>
              <a:t>options.</a:t>
            </a:r>
            <a:endParaRPr lang="en-US" dirty="0"/>
          </a:p>
          <a:p>
            <a:pPr lvl="0">
              <a:buNone/>
            </a:pPr>
            <a:r>
              <a:rPr lang="fr-FR" b="1" dirty="0" smtClean="0"/>
              <a:t>-Stock </a:t>
            </a:r>
            <a:r>
              <a:rPr lang="fr-FR" b="1" dirty="0" err="1"/>
              <a:t>rights</a:t>
            </a:r>
            <a:r>
              <a:rPr lang="fr-FR" b="1" dirty="0"/>
              <a:t>.</a:t>
            </a:r>
            <a:endParaRPr lang="en-US" dirty="0"/>
          </a:p>
          <a:p>
            <a:pPr lvl="0">
              <a:buNone/>
            </a:pPr>
            <a:r>
              <a:rPr lang="en-US" b="1" dirty="0" smtClean="0"/>
              <a:t>-rights </a:t>
            </a:r>
            <a:r>
              <a:rPr lang="en-US" b="1" dirty="0"/>
              <a:t>to purchase stock.</a:t>
            </a:r>
            <a:endParaRPr lang="en-US" dirty="0"/>
          </a:p>
          <a:p>
            <a:pPr lvl="0">
              <a:buNone/>
            </a:pPr>
            <a:r>
              <a:rPr lang="en-US" b="1" dirty="0" smtClean="0"/>
              <a:t>-Shares </a:t>
            </a:r>
            <a:r>
              <a:rPr lang="en-US" b="1" dirty="0"/>
              <a:t>expected to be issued to employees as severance pay.</a:t>
            </a:r>
            <a:endParaRPr lang="en-US" dirty="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991600" cy="6858000"/>
          </a:xfrm>
        </p:spPr>
        <p:txBody>
          <a:bodyPr>
            <a:normAutofit fontScale="85000" lnSpcReduction="10000"/>
          </a:bodyPr>
          <a:lstStyle/>
          <a:p>
            <a:pPr>
              <a:buNone/>
            </a:pPr>
            <a:r>
              <a:rPr lang="en-US" dirty="0"/>
              <a:t>When calculating diluted earnings per share</a:t>
            </a:r>
            <a:endParaRPr lang="en-US" dirty="0" smtClean="0"/>
          </a:p>
          <a:p>
            <a:pPr>
              <a:buNone/>
            </a:pPr>
            <a:r>
              <a:rPr lang="en-US" b="1" dirty="0" smtClean="0"/>
              <a:t>the </a:t>
            </a:r>
            <a:r>
              <a:rPr lang="en-US" b="1" dirty="0"/>
              <a:t>net profit or loss </a:t>
            </a:r>
            <a:r>
              <a:rPr lang="en-US" dirty="0"/>
              <a:t>attributable to common </a:t>
            </a:r>
            <a:r>
              <a:rPr lang="en-US" dirty="0" smtClean="0"/>
              <a:t>shareholders is </a:t>
            </a:r>
            <a:r>
              <a:rPr lang="en-US" dirty="0"/>
              <a:t>adjusted for the effect of potential shares as </a:t>
            </a:r>
            <a:r>
              <a:rPr lang="en-US" dirty="0" smtClean="0"/>
              <a:t>follows:</a:t>
            </a:r>
          </a:p>
          <a:p>
            <a:pPr>
              <a:buNone/>
            </a:pPr>
            <a:r>
              <a:rPr lang="en-US" dirty="0" smtClean="0"/>
              <a:t>-For </a:t>
            </a:r>
            <a:r>
              <a:rPr lang="en-US" dirty="0">
                <a:solidFill>
                  <a:srgbClr val="FF0000"/>
                </a:solidFill>
              </a:rPr>
              <a:t>bonds convertible into common stock</a:t>
            </a:r>
            <a:r>
              <a:rPr lang="en-US" dirty="0"/>
              <a:t>, the after-tax interest expense on the bonds is added to the (numerator</a:t>
            </a:r>
            <a:r>
              <a:rPr lang="en-US" dirty="0" smtClean="0"/>
              <a:t>)</a:t>
            </a:r>
          </a:p>
          <a:p>
            <a:pPr>
              <a:buNone/>
            </a:pPr>
            <a:r>
              <a:rPr lang="en-US" dirty="0" smtClean="0"/>
              <a:t> </a:t>
            </a:r>
            <a:r>
              <a:rPr lang="en-US" dirty="0" smtClean="0">
                <a:solidFill>
                  <a:srgbClr val="FF0000"/>
                </a:solidFill>
              </a:rPr>
              <a:t>-</a:t>
            </a:r>
            <a:r>
              <a:rPr lang="en-US" dirty="0">
                <a:solidFill>
                  <a:srgbClr val="FF0000"/>
                </a:solidFill>
              </a:rPr>
              <a:t>Dividends on preferred stock convertible into common </a:t>
            </a:r>
            <a:r>
              <a:rPr lang="en-US" dirty="0" smtClean="0">
                <a:solidFill>
                  <a:srgbClr val="FF0000"/>
                </a:solidFill>
              </a:rPr>
              <a:t>stock</a:t>
            </a:r>
          </a:p>
          <a:p>
            <a:pPr>
              <a:buNone/>
            </a:pPr>
            <a:r>
              <a:rPr lang="en-US" b="1" dirty="0"/>
              <a:t>The weighted average of the outstanding and potential common shares is calculated taking into account the </a:t>
            </a:r>
            <a:r>
              <a:rPr lang="en-US" b="1" dirty="0" smtClean="0"/>
              <a:t>following:</a:t>
            </a:r>
          </a:p>
          <a:p>
            <a:pPr>
              <a:buNone/>
            </a:pPr>
            <a:r>
              <a:rPr lang="en-US" b="1" dirty="0" smtClean="0"/>
              <a:t>-</a:t>
            </a:r>
            <a:r>
              <a:rPr lang="en-US" dirty="0"/>
              <a:t>, the weighted average number of shares is increased by the number of shares that would potentially be converted into ordinary </a:t>
            </a:r>
            <a:r>
              <a:rPr lang="en-US" dirty="0" smtClean="0"/>
              <a:t>shares</a:t>
            </a:r>
          </a:p>
          <a:p>
            <a:pPr>
              <a:buNone/>
            </a:pPr>
            <a:r>
              <a:rPr lang="en-US" b="1" dirty="0" smtClean="0"/>
              <a:t>-</a:t>
            </a:r>
            <a:r>
              <a:rPr lang="en-US" dirty="0"/>
              <a:t>Potential ordinary shares are considered dilutive to earnings per share if their conversion into ordinary shares would result in a reduction in basic earnings per share</a:t>
            </a:r>
            <a:endParaRPr lang="en-US" b="1" dirty="0" smtClean="0"/>
          </a:p>
          <a:p>
            <a:pPr>
              <a:buNone/>
            </a:pPr>
            <a:endParaRPr lang="en-US"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buNone/>
            </a:pPr>
            <a:r>
              <a:rPr lang="en-US" dirty="0"/>
              <a:t>EX2-</a:t>
            </a:r>
            <a:r>
              <a:rPr lang="en-US" b="1" dirty="0"/>
              <a:t> Diluted earnings per share </a:t>
            </a:r>
            <a:endParaRPr lang="en-US" b="1" dirty="0" smtClean="0"/>
          </a:p>
          <a:p>
            <a:pPr>
              <a:buNone/>
            </a:pPr>
            <a:r>
              <a:rPr lang="en-US" dirty="0"/>
              <a:t>Company( C) </a:t>
            </a:r>
            <a:r>
              <a:rPr lang="en-US" dirty="0" err="1"/>
              <a:t>reliazed</a:t>
            </a:r>
            <a:r>
              <a:rPr lang="en-US" dirty="0"/>
              <a:t> a net profit of  $210,000  and the weighted average number of common shares outstanding during the period was 100,000.</a:t>
            </a:r>
          </a:p>
          <a:p>
            <a:pPr>
              <a:buNone/>
            </a:pPr>
            <a:r>
              <a:rPr lang="en-US" dirty="0"/>
              <a:t>The company has convertible bonds issued as follows:</a:t>
            </a:r>
          </a:p>
          <a:p>
            <a:pPr>
              <a:buNone/>
            </a:pPr>
            <a:r>
              <a:rPr lang="en-US" dirty="0"/>
              <a:t>-10,000 bonds with a par value of $100 and an interest rate of 6%, convertible into 20,000 common shares. These bonds were issued during the previous year.</a:t>
            </a:r>
          </a:p>
          <a:p>
            <a:pPr>
              <a:buNone/>
            </a:pPr>
            <a:r>
              <a:rPr lang="en-US" dirty="0"/>
              <a:t>-10,000 bonds with a par value of $100 and an interest rate of 10%, convertible into 32,000 common shares. These bonds were issued on April 1 of the current year.</a:t>
            </a:r>
          </a:p>
          <a:p>
            <a:pPr>
              <a:buNone/>
            </a:pPr>
            <a:r>
              <a:rPr lang="en-US" dirty="0"/>
              <a:t>-Tax rate of 40%</a:t>
            </a:r>
          </a:p>
          <a:p>
            <a:pPr>
              <a:buNone/>
            </a:pPr>
            <a:r>
              <a:rPr lang="en-US" b="1" dirty="0"/>
              <a:t>Required</a:t>
            </a:r>
            <a:r>
              <a:rPr lang="en-US" dirty="0"/>
              <a:t>-Calculate  the basic earnings per share and  the diluted earnings per share.</a:t>
            </a:r>
          </a:p>
          <a:p>
            <a:pPr>
              <a:buNone/>
            </a:pPr>
            <a:endParaRPr lang="en-US"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297</Words>
  <Application>Microsoft Office PowerPoint</Application>
  <PresentationFormat>Affichage à l'écran (4:3)</PresentationFormat>
  <Paragraphs>66</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SAMI OMEIRI</dc:creator>
  <cp:lastModifiedBy>SAMI OMEIRI</cp:lastModifiedBy>
  <cp:revision>12</cp:revision>
  <dcterms:created xsi:type="dcterms:W3CDTF">2024-11-28T05:42:38Z</dcterms:created>
  <dcterms:modified xsi:type="dcterms:W3CDTF">2024-11-28T06:06:57Z</dcterms:modified>
</cp:coreProperties>
</file>