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  <p:sldId id="268" r:id="rId5"/>
    <p:sldId id="257" r:id="rId6"/>
    <p:sldId id="261" r:id="rId7"/>
    <p:sldId id="258" r:id="rId8"/>
    <p:sldId id="260" r:id="rId9"/>
    <p:sldId id="262" r:id="rId10"/>
    <p:sldId id="269" r:id="rId11"/>
    <p:sldId id="263" r:id="rId12"/>
    <p:sldId id="264" r:id="rId13"/>
    <p:sldId id="270" r:id="rId14"/>
    <p:sldId id="265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2" d="100"/>
          <a:sy n="102" d="100"/>
        </p:scale>
        <p:origin x="-898" y="31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22/10/2023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>
                <a:solidFill>
                  <a:schemeClr val="accent3"/>
                </a:solidFill>
              </a:rPr>
              <a:t>محتوى مادة </a:t>
            </a:r>
            <a:r>
              <a:rPr lang="ar-DZ" dirty="0" err="1" smtClean="0">
                <a:solidFill>
                  <a:schemeClr val="accent3"/>
                </a:solidFill>
              </a:rPr>
              <a:t>اخلاقيات</a:t>
            </a:r>
            <a:r>
              <a:rPr lang="ar-DZ" dirty="0" smtClean="0">
                <a:solidFill>
                  <a:schemeClr val="accent3"/>
                </a:solidFill>
              </a:rPr>
              <a:t> التسويق</a:t>
            </a:r>
            <a:endParaRPr lang="fr-FR" dirty="0">
              <a:solidFill>
                <a:schemeClr val="accent3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3214686"/>
            <a:ext cx="7500990" cy="2857520"/>
          </a:xfrm>
        </p:spPr>
        <p:txBody>
          <a:bodyPr>
            <a:normAutofit fontScale="77500" lnSpcReduction="20000"/>
          </a:bodyPr>
          <a:lstStyle/>
          <a:p>
            <a:pPr rtl="1"/>
            <a:r>
              <a:rPr lang="fr-FR" sz="3800" dirty="0" smtClean="0">
                <a:solidFill>
                  <a:schemeClr val="tx1"/>
                </a:solidFill>
              </a:rPr>
              <a:t>1-</a:t>
            </a:r>
            <a:r>
              <a:rPr lang="ar-DZ" sz="3800" dirty="0" smtClean="0">
                <a:solidFill>
                  <a:schemeClr val="tx1"/>
                </a:solidFill>
              </a:rPr>
              <a:t>مدخل لأخلاقيات الأعمال</a:t>
            </a:r>
            <a:endParaRPr lang="fr-FR" sz="3800" dirty="0" smtClean="0">
              <a:solidFill>
                <a:schemeClr val="tx1"/>
              </a:solidFill>
            </a:endParaRPr>
          </a:p>
          <a:p>
            <a:pPr rtl="1"/>
            <a:r>
              <a:rPr lang="ar-DZ" sz="3800" dirty="0" smtClean="0">
                <a:solidFill>
                  <a:schemeClr val="tx1"/>
                </a:solidFill>
              </a:rPr>
              <a:t>2- المبادئ والمعايير الأخلاقية التي توجه السلوك في التسويق</a:t>
            </a:r>
            <a:endParaRPr lang="fr-FR" sz="3800" dirty="0" smtClean="0">
              <a:solidFill>
                <a:schemeClr val="tx1"/>
              </a:solidFill>
            </a:endParaRPr>
          </a:p>
          <a:p>
            <a:pPr rtl="1"/>
            <a:r>
              <a:rPr lang="ar-DZ" sz="3800" dirty="0" smtClean="0">
                <a:solidFill>
                  <a:schemeClr val="tx1"/>
                </a:solidFill>
              </a:rPr>
              <a:t>3-مراحل </a:t>
            </a:r>
            <a:r>
              <a:rPr lang="ar-DZ" sz="3800" dirty="0" err="1" smtClean="0">
                <a:solidFill>
                  <a:schemeClr val="tx1"/>
                </a:solidFill>
              </a:rPr>
              <a:t>إتخاذ</a:t>
            </a:r>
            <a:r>
              <a:rPr lang="ar-DZ" sz="3800" dirty="0" smtClean="0">
                <a:solidFill>
                  <a:schemeClr val="tx1"/>
                </a:solidFill>
              </a:rPr>
              <a:t> القرار الأخلاقي </a:t>
            </a:r>
            <a:endParaRPr lang="fr-FR" sz="3800" dirty="0" smtClean="0">
              <a:solidFill>
                <a:schemeClr val="tx1"/>
              </a:solidFill>
            </a:endParaRPr>
          </a:p>
          <a:p>
            <a:pPr rtl="1"/>
            <a:r>
              <a:rPr lang="ar-DZ" sz="3800" dirty="0" smtClean="0">
                <a:solidFill>
                  <a:schemeClr val="tx1"/>
                </a:solidFill>
              </a:rPr>
              <a:t>4-الأخلاق العامة الواجب على المؤسسات </a:t>
            </a:r>
            <a:r>
              <a:rPr lang="ar-DZ" sz="3800" dirty="0" err="1" smtClean="0">
                <a:solidFill>
                  <a:schemeClr val="tx1"/>
                </a:solidFill>
              </a:rPr>
              <a:t>الإسترشاد</a:t>
            </a:r>
            <a:r>
              <a:rPr lang="ar-DZ" sz="3800" dirty="0" smtClean="0">
                <a:solidFill>
                  <a:schemeClr val="tx1"/>
                </a:solidFill>
              </a:rPr>
              <a:t> </a:t>
            </a:r>
            <a:r>
              <a:rPr lang="ar-DZ" sz="3800" dirty="0" err="1" smtClean="0">
                <a:solidFill>
                  <a:schemeClr val="tx1"/>
                </a:solidFill>
              </a:rPr>
              <a:t>بها</a:t>
            </a:r>
            <a:endParaRPr lang="fr-FR" sz="3800" dirty="0" smtClean="0">
              <a:solidFill>
                <a:schemeClr val="tx1"/>
              </a:solidFill>
            </a:endParaRPr>
          </a:p>
          <a:p>
            <a:pPr rtl="1"/>
            <a:r>
              <a:rPr lang="ar-DZ" sz="3800" dirty="0" smtClean="0">
                <a:solidFill>
                  <a:schemeClr val="tx1"/>
                </a:solidFill>
              </a:rPr>
              <a:t>5- الأخلاقيات التسويقية من منظور المزيج التسويقي</a:t>
            </a:r>
            <a:endParaRPr lang="fr-FR" sz="3800" dirty="0" smtClean="0">
              <a:solidFill>
                <a:schemeClr val="tx1"/>
              </a:solidFill>
            </a:endParaRPr>
          </a:p>
          <a:p>
            <a:pPr rtl="1"/>
            <a:r>
              <a:rPr lang="ar-DZ" sz="3800" dirty="0" smtClean="0">
                <a:solidFill>
                  <a:schemeClr val="tx1"/>
                </a:solidFill>
              </a:rPr>
              <a:t>6- كيفية مواجهة حالات الخداع التسويقي</a:t>
            </a:r>
            <a:endParaRPr lang="fr-FR" sz="3800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pic>
        <p:nvPicPr>
          <p:cNvPr id="10242" name="Picture 2" descr="Marketing éthique: comment éviter le greenwashing et s'engager  véritablement - Stratégie de marque &gt; Marques - E-marketing.f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28604"/>
            <a:ext cx="6629400" cy="16716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DZ" dirty="0" smtClean="0"/>
              <a:t>و قد سئل أحد وزراء اليابان ما </a:t>
            </a:r>
            <a:r>
              <a:rPr lang="ar-DZ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سر</a:t>
            </a:r>
            <a:r>
              <a:rPr lang="ar-D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dirty="0" smtClean="0"/>
              <a:t>تقدم اليابان هذا التقدم ؟ فقال الوزير: </a:t>
            </a:r>
            <a:r>
              <a:rPr lang="ar-DZ" dirty="0" smtClean="0">
                <a:solidFill>
                  <a:srgbClr val="FF0000"/>
                </a:solidFill>
              </a:rPr>
              <a:t>" السر يرجع إلى تربيتنا الأخلاقية .. "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fr-FR" dirty="0"/>
          </a:p>
        </p:txBody>
      </p:sp>
      <p:pic>
        <p:nvPicPr>
          <p:cNvPr id="4" name="Picture 2" descr="ماذا لو قطعت الكهرباء الآن؟ - مُلهِم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714620"/>
            <a:ext cx="1928826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b="1" dirty="0" smtClean="0"/>
              <a:t>أهمية الأخلاق بالنسبة للفرد</a:t>
            </a:r>
            <a:br>
              <a:rPr lang="ar-DZ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DZ" dirty="0" smtClean="0"/>
              <a:t>- </a:t>
            </a:r>
            <a:r>
              <a:rPr lang="ar-DZ" sz="2800" dirty="0" smtClean="0"/>
              <a:t>تساعد في بناء حياة الفرد وتشكيل شخصيته.</a:t>
            </a:r>
          </a:p>
          <a:p>
            <a:pPr algn="r" rtl="1">
              <a:buNone/>
            </a:pPr>
            <a:r>
              <a:rPr lang="ar-DZ" sz="2800" dirty="0" smtClean="0"/>
              <a:t>- المعيار الذي يحكم تصرفات الإنسان في حياته العامة ويضبط سلوكه وتوجيهه .</a:t>
            </a:r>
          </a:p>
          <a:p>
            <a:pPr algn="r" rtl="1">
              <a:buNone/>
            </a:pPr>
            <a:r>
              <a:rPr lang="ar-DZ" sz="2800" dirty="0" smtClean="0"/>
              <a:t>- تمثل أحكاما مًعيارية في تقييم سلوك الفرد وسلوك الآخرين في بعض المواقف والتصرفات، وتحدد إذا كانت إيجابية ومرغوبة أو غير مرغوبة .</a:t>
            </a:r>
          </a:p>
          <a:p>
            <a:pPr algn="r" rtl="1">
              <a:buNone/>
            </a:pPr>
            <a:r>
              <a:rPr lang="ar-DZ" sz="2800" dirty="0" smtClean="0"/>
              <a:t>- تعمل على وقاية الفرد من الانحراف .</a:t>
            </a:r>
          </a:p>
          <a:p>
            <a:pPr algn="r" rtl="1">
              <a:buNone/>
            </a:pPr>
            <a:r>
              <a:rPr lang="ar-DZ" sz="2800" dirty="0" smtClean="0"/>
              <a:t>- تلعب دوراً رئيسيا في حل الخلافات واتخاذ القرارات عند الأفراد</a:t>
            </a:r>
            <a:endParaRPr lang="fr-FR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b="1" dirty="0" smtClean="0"/>
              <a:t>             أهمية الأخلاق بالنسبة للمجتمع</a:t>
            </a:r>
            <a:br>
              <a:rPr lang="ar-DZ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4329114" cy="5429288"/>
          </a:xfrm>
        </p:spPr>
        <p:txBody>
          <a:bodyPr>
            <a:normAutofit fontScale="85000" lnSpcReduction="20000"/>
          </a:bodyPr>
          <a:lstStyle/>
          <a:p>
            <a:pPr algn="just" rtl="1">
              <a:buNone/>
            </a:pPr>
            <a:r>
              <a:rPr lang="ar-DZ" dirty="0" smtClean="0"/>
              <a:t>- </a:t>
            </a:r>
            <a:r>
              <a:rPr lang="ar-DZ" sz="2800" dirty="0" smtClean="0"/>
              <a:t>تحفظ للمجتمع تماسكه ، وتحدد له أهدافه ومثله العليا ومبادئه الثابتة .</a:t>
            </a:r>
          </a:p>
          <a:p>
            <a:pPr algn="just" rtl="1">
              <a:buFontTx/>
              <a:buChar char="-"/>
            </a:pPr>
            <a:r>
              <a:rPr lang="ar-DZ" sz="2800" dirty="0" smtClean="0"/>
              <a:t>تعمل كموجهات لسلوك الأفراد والجماعات، وتقي المجتمع من الانحرافات الاجتماعية، ولا يستقيم المجتمع بدونها.</a:t>
            </a:r>
          </a:p>
          <a:p>
            <a:pPr algn="just" rtl="1"/>
            <a:r>
              <a:rPr lang="ar-DZ" sz="2600" dirty="0" smtClean="0"/>
              <a:t>يتحقق </a:t>
            </a:r>
            <a:r>
              <a:rPr lang="ar-DZ" sz="2600" dirty="0" err="1" smtClean="0"/>
              <a:t>بها</a:t>
            </a:r>
            <a:r>
              <a:rPr lang="ar-DZ" sz="2600" dirty="0" smtClean="0"/>
              <a:t> الانضباط للفرد والجماعة وتنظم العلاقات في ضوء الأخلاق المستمدة من الكتاب والسنة .</a:t>
            </a:r>
          </a:p>
          <a:p>
            <a:pPr algn="just" rtl="1"/>
            <a:r>
              <a:rPr lang="ar-DZ" sz="2600" dirty="0" smtClean="0"/>
              <a:t>- توجه كل نشاط إنساني نحو الأهداف السامية.</a:t>
            </a:r>
          </a:p>
          <a:p>
            <a:pPr algn="just" rtl="1"/>
            <a:r>
              <a:rPr lang="ar-DZ" sz="2600" dirty="0" smtClean="0"/>
              <a:t>- تلعب الأخلاق دورا بارزا في تحقيق التنمية للمجتمع.</a:t>
            </a:r>
          </a:p>
          <a:p>
            <a:pPr algn="just" rtl="1"/>
            <a:r>
              <a:rPr lang="ar-DZ" sz="2600" dirty="0" smtClean="0"/>
              <a:t>- تؤدي دورا مهما في العلاقات الإنسانية بين أبناء المجتمع وتبعد بهم عن العنف والصراعات.</a:t>
            </a:r>
            <a:endParaRPr lang="fr-FR" sz="2600" dirty="0"/>
          </a:p>
        </p:txBody>
      </p:sp>
      <p:pic>
        <p:nvPicPr>
          <p:cNvPr id="2050" name="Picture 2" descr="موضوع تعبير عن الاخلاق الحميدة واهميتها بالافكار - يلا نذاك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0"/>
            <a:ext cx="264317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طرق تقويم </a:t>
            </a:r>
            <a:r>
              <a:rPr lang="ar-DZ" dirty="0" err="1" smtClean="0"/>
              <a:t>الاخلاق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406" y="1600200"/>
            <a:ext cx="8615394" cy="4525963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2000" dirty="0" smtClean="0"/>
              <a:t>أولا :تقوية </a:t>
            </a:r>
            <a:r>
              <a:rPr lang="ar-DZ" sz="2000" dirty="0" smtClean="0"/>
              <a:t>معاني العقيدة الإسلامية وترسيخها في الناشئة منذ نعومة أظفارهم </a:t>
            </a:r>
            <a:r>
              <a:rPr lang="ar-DZ" sz="2000" dirty="0" smtClean="0"/>
              <a:t>داخل الأسرة </a:t>
            </a:r>
            <a:r>
              <a:rPr lang="ar-DZ" sz="2000" dirty="0" smtClean="0"/>
              <a:t>قبل بلوغ سن الدراسة وذلك بتعليمهم الحلال والحرام ، وما يجوز وما لا يجوز </a:t>
            </a:r>
            <a:r>
              <a:rPr lang="ar-DZ" sz="2000" dirty="0" smtClean="0"/>
              <a:t>،وتدريبهم </a:t>
            </a:r>
            <a:r>
              <a:rPr lang="ar-DZ" sz="2000" dirty="0" smtClean="0"/>
              <a:t>على القيم الأخلاقية إذ معظمها يتم بواسطة </a:t>
            </a:r>
            <a:r>
              <a:rPr lang="ar-DZ" sz="2000" dirty="0" smtClean="0"/>
              <a:t>الاكتساب</a:t>
            </a:r>
          </a:p>
          <a:p>
            <a:pPr algn="r" rtl="1"/>
            <a:r>
              <a:rPr lang="ar-DZ" sz="2000" dirty="0" smtClean="0"/>
              <a:t> </a:t>
            </a:r>
            <a:r>
              <a:rPr lang="ar-DZ" sz="2000" dirty="0" smtClean="0"/>
              <a:t>           التعليم في الصغر كالنقش على الحجر</a:t>
            </a:r>
          </a:p>
          <a:p>
            <a:pPr algn="just" rtl="1"/>
            <a:r>
              <a:rPr lang="ar-DZ" sz="2000" dirty="0" smtClean="0"/>
              <a:t>ثانيا :</a:t>
            </a:r>
            <a:r>
              <a:rPr lang="ar-DZ" sz="2000" dirty="0" smtClean="0"/>
              <a:t>علاج المشكلات الأخلاقية من خلال التصدي للأفكار والنظريات الهادمة </a:t>
            </a:r>
            <a:r>
              <a:rPr lang="ar-DZ" sz="2000" dirty="0" smtClean="0"/>
              <a:t>والملوثة للقيم </a:t>
            </a:r>
            <a:r>
              <a:rPr lang="ar-DZ" sz="2000" dirty="0" smtClean="0"/>
              <a:t>الأخلاقية وبيان القيم </a:t>
            </a:r>
            <a:r>
              <a:rPr lang="ar-DZ" sz="2000" dirty="0" smtClean="0"/>
              <a:t>الصحيحة</a:t>
            </a:r>
          </a:p>
          <a:p>
            <a:pPr algn="r" rtl="1"/>
            <a:r>
              <a:rPr lang="ar-DZ" sz="2000" dirty="0" smtClean="0"/>
              <a:t>المحاسبة (العقوبة): مبدأ الثواب والعقاب مبدأ أصيل في الإسلام، فلا يكفى </a:t>
            </a:r>
            <a:r>
              <a:rPr lang="ar-DZ" sz="2000" smtClean="0"/>
              <a:t>أن </a:t>
            </a:r>
            <a:r>
              <a:rPr lang="ar-DZ" sz="2000" smtClean="0"/>
              <a:t>نقول للمحسن </a:t>
            </a:r>
            <a:r>
              <a:rPr lang="ar-DZ" sz="2000" dirty="0" smtClean="0"/>
              <a:t>أحسنت، وللمسيء أسأت فقط ، فكما يكافئ المحسن، لابد أن يعاقب المسيء</a:t>
            </a:r>
            <a:endParaRPr lang="fr-F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DZ" dirty="0" smtClean="0"/>
              <a:t>شكرا على حسن الانتباه والمتابعة </a:t>
            </a:r>
          </a:p>
          <a:p>
            <a:endParaRPr lang="fr-FR" dirty="0"/>
          </a:p>
        </p:txBody>
      </p:sp>
      <p:pic>
        <p:nvPicPr>
          <p:cNvPr id="1026" name="Picture 2" descr="موضوع تعبير عن الأخلاق الحميدة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214554"/>
            <a:ext cx="5715040" cy="4282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err="1" smtClean="0"/>
              <a:t>الاخلاق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ar-DZ" dirty="0" smtClean="0"/>
              <a:t>قال تعالى: </a:t>
            </a:r>
            <a:r>
              <a:rPr lang="ar-DZ" dirty="0" smtClean="0">
                <a:latin typeface="Andalus" pitchFamily="18" charset="-78"/>
                <a:cs typeface="Andalus" pitchFamily="18" charset="-78"/>
              </a:rPr>
              <a:t>(وإنك لعلى خلق عظيم) </a:t>
            </a:r>
            <a:r>
              <a:rPr lang="ar-DZ" sz="2400" dirty="0" smtClean="0">
                <a:latin typeface="Andalus" pitchFamily="18" charset="-78"/>
                <a:cs typeface="Andalus" pitchFamily="18" charset="-78"/>
              </a:rPr>
              <a:t>صدق الله العظيم </a:t>
            </a:r>
          </a:p>
          <a:p>
            <a:pPr algn="just" rtl="1">
              <a:buNone/>
            </a:pPr>
            <a:r>
              <a:rPr lang="ar-DZ" sz="2400" dirty="0" smtClean="0"/>
              <a:t>          يمتدح الله تعالى نبيه بحسن الخلق تارة، ويأمره بمكارم الأخلاق ومحاسنها تارة </a:t>
            </a:r>
          </a:p>
          <a:p>
            <a:pPr algn="just" rtl="1">
              <a:buNone/>
            </a:pPr>
            <a:r>
              <a:rPr lang="ar-DZ" sz="2400" dirty="0" smtClean="0"/>
              <a:t>أخرى في قوله</a:t>
            </a:r>
            <a:r>
              <a:rPr lang="ar-DZ" sz="2400" dirty="0" smtClean="0">
                <a:latin typeface="Andalus" pitchFamily="18" charset="-78"/>
                <a:cs typeface="Andalus" pitchFamily="18" charset="-78"/>
              </a:rPr>
              <a:t>:</a:t>
            </a:r>
          </a:p>
          <a:p>
            <a:pPr algn="ctr" rtl="1">
              <a:buNone/>
            </a:pPr>
            <a:r>
              <a:rPr lang="ar-DZ" sz="2400" dirty="0" smtClean="0">
                <a:latin typeface="Andalus" pitchFamily="18" charset="-78"/>
                <a:cs typeface="Andalus" pitchFamily="18" charset="-78"/>
              </a:rPr>
              <a:t>           "(خذ العفو وأمر بالمعروف وأعرض عن الجاهلين) صدق الله العظيم </a:t>
            </a:r>
          </a:p>
          <a:p>
            <a:pPr algn="just" rtl="1">
              <a:buNone/>
            </a:pPr>
            <a:r>
              <a:rPr lang="ar-DZ" sz="1900" dirty="0" smtClean="0"/>
              <a:t>الأعراف </a:t>
            </a:r>
            <a:r>
              <a:rPr lang="ar-DZ" sz="1700" dirty="0" smtClean="0"/>
              <a:t>199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itation Écologie Éthique • L'intendance | Ethique, Intendance, Cit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9144000" cy="5072098"/>
          </a:xfrm>
          <a:prstGeom prst="rect">
            <a:avLst/>
          </a:prstGeom>
          <a:noFill/>
        </p:spPr>
      </p:pic>
      <p:sp>
        <p:nvSpPr>
          <p:cNvPr id="25604" name="AutoShape 4" descr="Citation Pierre Reverdy esthetique : L'éthique c'est l'esthétique de  dedans.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مقدمة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rtl="1"/>
            <a:r>
              <a:rPr lang="ar-DZ" dirty="0" smtClean="0"/>
              <a:t>الأخلاق هي المعايير التي تحدد الصحيح من الخطأ ولكن واضح أن الأخلاق قد تحدد حسب الموقف وما هو أخلاقي، وقد يتفاوت حسب طبيعة الموقف فعلى سبيل المثال: </a:t>
            </a:r>
            <a:r>
              <a:rPr lang="ar-DZ" dirty="0" err="1" smtClean="0"/>
              <a:t>الرشاوي</a:t>
            </a:r>
            <a:r>
              <a:rPr lang="ar-DZ" dirty="0" smtClean="0"/>
              <a:t> هي أعمال وممارسات تجارية منبوذة في الدول العربية والولايات المتحدة، ولكنها شائعة في دول أخرى،</a:t>
            </a:r>
          </a:p>
          <a:p>
            <a:pPr algn="just" rtl="1"/>
            <a:r>
              <a:rPr lang="ar-DZ" dirty="0" smtClean="0"/>
              <a:t> وبالرغم من أن توفر الأخلاق هي مسألة نسبية تعتمد على طبيعة الموقف، فيعتمد حكم الناس على ما هو أخلاقي عادة على مفهومين اثنين:</a:t>
            </a:r>
          </a:p>
          <a:p>
            <a:pPr algn="just" rtl="1">
              <a:buNone/>
            </a:pPr>
            <a:r>
              <a:rPr lang="ar-DZ" dirty="0" smtClean="0"/>
              <a:t>1- المعايير الاجتماعية </a:t>
            </a:r>
          </a:p>
          <a:p>
            <a:pPr algn="just" rtl="1">
              <a:buNone/>
            </a:pPr>
            <a:r>
              <a:rPr lang="ar-DZ" dirty="0" smtClean="0"/>
              <a:t> 2- الشائعات المقبولة بشكل عام.</a:t>
            </a:r>
          </a:p>
          <a:p>
            <a:pPr algn="just" rtl="1"/>
            <a:r>
              <a:rPr lang="ar-DZ" dirty="0" smtClean="0"/>
              <a:t>وتعرف الأخلاق بأنها :</a:t>
            </a:r>
          </a:p>
          <a:p>
            <a:pPr algn="just" rtl="1">
              <a:buNone/>
            </a:pPr>
            <a:r>
              <a:rPr lang="ar-DZ" dirty="0" smtClean="0"/>
              <a:t>                  مجموعة المبادئ والقيم التي يجب أن يتمتع </a:t>
            </a:r>
            <a:r>
              <a:rPr lang="ar-DZ" dirty="0" err="1" smtClean="0"/>
              <a:t>بها</a:t>
            </a:r>
            <a:r>
              <a:rPr lang="ar-DZ" dirty="0" smtClean="0"/>
              <a:t> الناس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مقدمة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1"/>
            <a:r>
              <a:rPr lang="ar-DZ" dirty="0" smtClean="0"/>
              <a:t>لقد تدهورت صورة الشركات بشكل خطير منذ بداية هذا القرن: في  </a:t>
            </a:r>
            <a:r>
              <a:rPr lang="ar-DZ" dirty="0" smtClean="0">
                <a:solidFill>
                  <a:srgbClr val="FF0000"/>
                </a:solidFill>
              </a:rPr>
              <a:t>زمن تسريح العمال</a:t>
            </a:r>
            <a:r>
              <a:rPr lang="ar-DZ" dirty="0" smtClean="0"/>
              <a:t> بهدف الحفاظ على الأرباح أو زيادتها، والنتائج الفصلية، </a:t>
            </a:r>
            <a:r>
              <a:rPr lang="ar-DZ" dirty="0" smtClean="0">
                <a:solidFill>
                  <a:srgbClr val="FF0000"/>
                </a:solidFill>
              </a:rPr>
              <a:t>والاضطرابات المناخية الكبرى</a:t>
            </a:r>
            <a:r>
              <a:rPr lang="ar-DZ" dirty="0" smtClean="0"/>
              <a:t>، </a:t>
            </a:r>
            <a:r>
              <a:rPr lang="ar-DZ" dirty="0" smtClean="0">
                <a:solidFill>
                  <a:srgbClr val="FF0000"/>
                </a:solidFill>
              </a:rPr>
              <a:t>والإعلانات الإباحية</a:t>
            </a:r>
            <a:r>
              <a:rPr lang="ar-DZ" dirty="0" smtClean="0"/>
              <a:t>، وإنتاج الإنسان </a:t>
            </a:r>
            <a:r>
              <a:rPr lang="ar-DZ" dirty="0" err="1" smtClean="0"/>
              <a:t>اللااخلاقي</a:t>
            </a:r>
            <a:r>
              <a:rPr lang="ar-DZ" dirty="0" smtClean="0"/>
              <a:t>، والفجوة بين الأعمال والأخلاق </a:t>
            </a:r>
            <a:r>
              <a:rPr lang="ar-DZ" dirty="0" err="1" smtClean="0"/>
              <a:t>او</a:t>
            </a:r>
            <a:r>
              <a:rPr lang="ar-DZ" dirty="0" smtClean="0"/>
              <a:t> </a:t>
            </a:r>
            <a:r>
              <a:rPr lang="ar-DZ" dirty="0" err="1" smtClean="0"/>
              <a:t>الاخلاق</a:t>
            </a:r>
            <a:r>
              <a:rPr lang="ar-DZ" dirty="0" smtClean="0"/>
              <a:t> والتسويق أصبحت كبيرة بالتأكيد.</a:t>
            </a:r>
            <a:endParaRPr lang="fr-FR" dirty="0" smtClean="0"/>
          </a:p>
          <a:p>
            <a:pPr algn="just" rtl="1"/>
            <a:r>
              <a:rPr lang="ar-DZ" dirty="0" smtClean="0"/>
              <a:t>نلاحظ في الواقع العملي قيام العديد من الشركات ببعض الممارسات التسويقية التي تثير الكثير من </a:t>
            </a:r>
            <a:r>
              <a:rPr lang="ar-DZ" dirty="0" smtClean="0">
                <a:solidFill>
                  <a:srgbClr val="FF0000"/>
                </a:solidFill>
              </a:rPr>
              <a:t>علامات الاستفهام </a:t>
            </a:r>
            <a:r>
              <a:rPr lang="ar-DZ" dirty="0" smtClean="0"/>
              <a:t>حولها، كما يلاحظ أن الكثير من تلك التصرفات التسويقية التي </a:t>
            </a:r>
            <a:r>
              <a:rPr lang="ar-DZ" dirty="0" smtClean="0">
                <a:solidFill>
                  <a:schemeClr val="accent3">
                    <a:lumMod val="50000"/>
                  </a:schemeClr>
                </a:solidFill>
              </a:rPr>
              <a:t>تبدو في ظاهرها بسيطة </a:t>
            </a:r>
            <a:r>
              <a:rPr lang="ar-DZ" dirty="0" smtClean="0"/>
              <a:t>تؤثر سلبا على المجتمع المحيط </a:t>
            </a:r>
            <a:r>
              <a:rPr lang="ar-DZ" dirty="0" err="1" smtClean="0"/>
              <a:t>بها</a:t>
            </a:r>
            <a:r>
              <a:rPr lang="ar-DZ" dirty="0" smtClean="0"/>
              <a:t> دون مراعاة الشركات للجانب الأخلاقي في ممارسة نشاطها التسويقي.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تابع..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rtl="1">
              <a:lnSpc>
                <a:spcPct val="150000"/>
              </a:lnSpc>
            </a:pPr>
            <a:r>
              <a:rPr lang="ar-DZ" sz="2800" dirty="0" smtClean="0"/>
              <a:t> </a:t>
            </a:r>
            <a:r>
              <a:rPr lang="ar-DZ" sz="2800" dirty="0" err="1" smtClean="0"/>
              <a:t>ان</a:t>
            </a:r>
            <a:r>
              <a:rPr lang="ar-DZ" sz="2800" dirty="0" smtClean="0"/>
              <a:t> أخلاقيات التسويق لا تختلف من حيث </a:t>
            </a:r>
            <a:r>
              <a:rPr lang="ar-DZ" sz="2800" dirty="0" err="1" smtClean="0"/>
              <a:t>الجوهرعن</a:t>
            </a:r>
            <a:r>
              <a:rPr lang="ar-DZ" sz="2800" dirty="0" smtClean="0"/>
              <a:t> </a:t>
            </a:r>
            <a:r>
              <a:rPr lang="ar-DZ" sz="2800" dirty="0" err="1" smtClean="0"/>
              <a:t>انها</a:t>
            </a:r>
            <a:r>
              <a:rPr lang="ar-DZ" sz="2800" dirty="0" smtClean="0"/>
              <a:t> تمثل </a:t>
            </a:r>
            <a:r>
              <a:rPr lang="ar-DZ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المبادئ والمقاييس التي تحدد السلوك المقبول في النشاط التسويقي </a:t>
            </a:r>
            <a:r>
              <a:rPr lang="ar-DZ" sz="2800" dirty="0" smtClean="0"/>
              <a:t>في منظمات الأعمال، لكونها أساسا ستكون المعيار الرئيسي في السلوك المقبول </a:t>
            </a:r>
            <a:r>
              <a:rPr lang="ar-DZ" sz="2800" b="1" i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لعملية اتخاذ القرار</a:t>
            </a:r>
            <a:r>
              <a:rPr lang="ar-DZ" sz="2800" dirty="0" smtClean="0"/>
              <a:t>، ومن قبل أطراف مختلفة تتعامل مع المنظمة، المتمثلة في الزبائن، العاملين في المنظمة، أصحاب المصالح المرتبطة بالمنظمة، والمجتمع بعامة، وعند </a:t>
            </a:r>
            <a:r>
              <a:rPr lang="ar-DZ" sz="28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الانحراف</a:t>
            </a:r>
            <a:r>
              <a:rPr lang="ar-D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2800" dirty="0" smtClean="0"/>
              <a:t>في النشاطات التسويقية </a:t>
            </a:r>
            <a:r>
              <a:rPr lang="ar-DZ" sz="2800" dirty="0" err="1" smtClean="0"/>
              <a:t>المأداة</a:t>
            </a:r>
            <a:r>
              <a:rPr lang="ar-DZ" sz="2800" dirty="0" smtClean="0"/>
              <a:t> عن المعايير الأخلاقية المقبولة سيؤدي ذلك حتما إلى </a:t>
            </a:r>
            <a:r>
              <a:rPr lang="ar-DZ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انهيار</a:t>
            </a:r>
            <a:r>
              <a:rPr lang="ar-D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2800" dirty="0" smtClean="0"/>
              <a:t>العلاقة وعمليات التبادل ما بين المنظمة والأطراف الأخرى </a:t>
            </a:r>
            <a:r>
              <a:rPr lang="ar-DZ" sz="2800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وفقدان الثقة فيها.</a:t>
            </a:r>
            <a:endParaRPr lang="fr-FR" sz="2800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تابع..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rtl="1">
              <a:lnSpc>
                <a:spcPct val="150000"/>
              </a:lnSpc>
            </a:pPr>
            <a:r>
              <a:rPr lang="ar-DZ" dirty="0" smtClean="0"/>
              <a:t>يدرك التسويق الأخلاقي أن المهمة ذات الأولوية للشركة هي دراسة احتياجات الأسواق المستهدفة والتأكد من تلبيتها بشكل أكثر فعالية من المنافسة </a:t>
            </a:r>
            <a:r>
              <a:rPr lang="ar-DZ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ولكن</a:t>
            </a:r>
            <a:r>
              <a:rPr lang="ar-D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ar-DZ" u="sng" dirty="0" smtClean="0"/>
              <a:t>أيضًا بطريقة تحافظ على رفاهية المستهلكين والمجتمع أو تحسنها.</a:t>
            </a:r>
          </a:p>
          <a:p>
            <a:pPr algn="just" rtl="1">
              <a:lnSpc>
                <a:spcPct val="150000"/>
              </a:lnSpc>
            </a:pPr>
            <a:r>
              <a:rPr lang="ar-DZ" dirty="0" smtClean="0"/>
              <a:t>هذه هي الطريقة التي يجب علينا الآن إظهارها والتفكير بشأن ظروف عمل </a:t>
            </a:r>
            <a:r>
              <a:rPr lang="ar-DZ" dirty="0" smtClean="0">
                <a:solidFill>
                  <a:srgbClr val="C00000"/>
                </a:solidFill>
              </a:rPr>
              <a:t>المقاولين من الباطن</a:t>
            </a:r>
            <a:r>
              <a:rPr lang="ar-DZ" dirty="0" smtClean="0"/>
              <a:t>، </a:t>
            </a:r>
            <a:r>
              <a:rPr lang="ar-DZ" dirty="0" smtClean="0">
                <a:solidFill>
                  <a:srgbClr val="C00000"/>
                </a:solidFill>
              </a:rPr>
              <a:t>وعمالة الأطفال</a:t>
            </a:r>
            <a:r>
              <a:rPr lang="ar-DZ" dirty="0" smtClean="0"/>
              <a:t>، </a:t>
            </a:r>
            <a:r>
              <a:rPr lang="ar-DZ" dirty="0" smtClean="0">
                <a:solidFill>
                  <a:srgbClr val="C00000"/>
                </a:solidFill>
              </a:rPr>
              <a:t>والأجور العادلة للموظفين، التكوين </a:t>
            </a:r>
            <a:endParaRPr lang="fr-FR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القيم </a:t>
            </a:r>
            <a:r>
              <a:rPr lang="ar-DZ" dirty="0" err="1" smtClean="0"/>
              <a:t>الاخلاقية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14908"/>
          </a:xfrm>
        </p:spPr>
        <p:txBody>
          <a:bodyPr>
            <a:normAutofit/>
          </a:bodyPr>
          <a:lstStyle/>
          <a:p>
            <a:pPr algn="just" rtl="1"/>
            <a:r>
              <a:rPr lang="ar-DZ" sz="2400" dirty="0" smtClean="0"/>
              <a:t>و يعرف </a:t>
            </a:r>
            <a:r>
              <a:rPr lang="ar-DZ" sz="2400" dirty="0" err="1" smtClean="0"/>
              <a:t>دافلور</a:t>
            </a:r>
            <a:r>
              <a:rPr lang="ar-DZ" sz="2400" dirty="0" smtClean="0"/>
              <a:t> القيم </a:t>
            </a:r>
            <a:r>
              <a:rPr lang="ar-DZ" sz="2400" dirty="0" err="1" smtClean="0"/>
              <a:t>الاخلاقية</a:t>
            </a:r>
            <a:r>
              <a:rPr lang="ar-DZ" sz="2400" dirty="0" smtClean="0"/>
              <a:t> بأنها القواعد الرئيسية أو المعايير التي من خلالها يعمل أبناء المجتمع على الحفاظ على الأهداف والمثل العليا </a:t>
            </a:r>
            <a:r>
              <a:rPr lang="ar-DZ" sz="2400" dirty="0" err="1" smtClean="0"/>
              <a:t>و</a:t>
            </a:r>
            <a:r>
              <a:rPr lang="ar-DZ" sz="2400" dirty="0" smtClean="0"/>
              <a:t> هي </a:t>
            </a:r>
            <a:r>
              <a:rPr lang="ar-DZ" sz="24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مؤشر هام للتطور الحضاري  </a:t>
            </a:r>
            <a:r>
              <a:rPr lang="ar-DZ" sz="240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للانسان</a:t>
            </a:r>
            <a:r>
              <a:rPr lang="ar-DZ" sz="24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 rtl="1"/>
            <a:r>
              <a:rPr lang="ar-DZ" sz="2400" dirty="0" smtClean="0"/>
              <a:t>والوظيفة مهنة لها واجبات والتزامات وهذه الوظيفة </a:t>
            </a:r>
            <a:r>
              <a:rPr lang="ar-DZ" sz="24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تحتاج إلى مجموعة من القيم والمبادئ الأخلاقية </a:t>
            </a:r>
            <a:r>
              <a:rPr lang="ar-DZ" sz="2400" dirty="0" smtClean="0"/>
              <a:t>التي تسهل خدمة المهنة للإنسان لأن المهنة مهما كانت (عامل،فلاح، طبيب، محامي ...) هي أولا وأخيرا </a:t>
            </a:r>
            <a:r>
              <a:rPr lang="ar-DZ" sz="24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لمصلحة وخدمة الإنسان</a:t>
            </a:r>
            <a:r>
              <a:rPr lang="ar-DZ" sz="2400" dirty="0" smtClean="0"/>
              <a:t>.</a:t>
            </a:r>
          </a:p>
          <a:p>
            <a:pPr algn="just" rtl="1"/>
            <a:r>
              <a:rPr lang="ar-DZ" sz="2400" dirty="0" smtClean="0"/>
              <a:t> لكن المهنة أحيانا تنحرف تحت </a:t>
            </a:r>
            <a:r>
              <a:rPr lang="ar-DZ" sz="24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دافع الطمع أو المصلحة الخاصة </a:t>
            </a:r>
            <a:r>
              <a:rPr lang="ar-DZ" sz="2400" dirty="0" smtClean="0"/>
              <a:t>ذاتها كأن تنعزل هذه المهنة عن الإنسان وتصبح كأنما هي أداة تسلط على الإنسان.</a:t>
            </a:r>
          </a:p>
          <a:p>
            <a:pPr algn="just" rtl="1"/>
            <a:r>
              <a:rPr lang="ar-DZ" sz="2400" dirty="0" smtClean="0"/>
              <a:t>يمكن أن نستنتج مصادر للقيم الأخلاقية والتي تتمثل في: الدين،النظام الاجتماعي ويتضمن القيم الاجتماعية، النظام الاقتصادي والسياسي وثقافات المجتمع.</a:t>
            </a:r>
            <a:endParaRPr lang="fr-FR" sz="2400" dirty="0" smtClean="0"/>
          </a:p>
        </p:txBody>
      </p:sp>
      <p:pic>
        <p:nvPicPr>
          <p:cNvPr id="5122" name="Picture 2" descr="رسوخ القيم الأخلاقية في الإسلام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2857520" cy="1309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Éclair 4"/>
          <p:cNvSpPr/>
          <p:nvPr/>
        </p:nvSpPr>
        <p:spPr>
          <a:xfrm>
            <a:off x="5500694" y="4000504"/>
            <a:ext cx="285752" cy="214314"/>
          </a:xfrm>
          <a:prstGeom prst="lightningBol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ar-DZ" dirty="0" smtClean="0"/>
              <a:t>أهمية الأخلاق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357298"/>
            <a:ext cx="8401080" cy="4768865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ar-DZ" sz="2400" dirty="0" smtClean="0"/>
              <a:t>تساعد أساساً في الكشف عن النافع والضار، والخير والشر.</a:t>
            </a:r>
          </a:p>
          <a:p>
            <a:pPr algn="just" rtl="1"/>
            <a:r>
              <a:rPr lang="ar-DZ" sz="2400" dirty="0" smtClean="0"/>
              <a:t> إن السلوكيات الأخلاقية وآدابها هي التي تميز سلوك الإنسان عن سلوك الحيوانات في تحقيق حاجاتها الطبيعية ، أو في علاقاتها مع غيرها من الكائنات الأخرى، فالآداب الأخلاقية في كل المعاملات وقضاء الحاجات الإنسانية زينة الإنسان وحليته الجميلة.</a:t>
            </a:r>
          </a:p>
          <a:p>
            <a:pPr algn="just" rtl="1"/>
            <a:r>
              <a:rPr lang="ar-DZ" sz="2400" dirty="0" smtClean="0"/>
              <a:t>إن هدف الأخلاق تحقيق السعادة في الحياة الفردية والجماعية.</a:t>
            </a:r>
          </a:p>
          <a:p>
            <a:pPr algn="r" rtl="1"/>
            <a:r>
              <a:rPr lang="ar-DZ" sz="2400" dirty="0" smtClean="0"/>
              <a:t>إنها وسيلة لنجاح الإنسان في الحياة : فالإنسان الشرير المعتدى على أموال الناس وأنفسهم وأعراضهم ، لا يمكن أن يكون محبوباً بين الناس ، فلا يثقون </a:t>
            </a:r>
            <a:r>
              <a:rPr lang="ar-DZ" sz="2400" dirty="0" err="1" smtClean="0"/>
              <a:t>به</a:t>
            </a:r>
            <a:r>
              <a:rPr lang="ar-DZ" sz="2400" dirty="0" smtClean="0"/>
              <a:t> ، ولا يتعاملون معه، ثم إن الغشاش لابد أن ينكشف يوماً من الأيام فيظهر غشه وخداعه إن عاجلاً وإن آجلاً.</a:t>
            </a:r>
          </a:p>
          <a:p>
            <a:pPr algn="just" rtl="1"/>
            <a:r>
              <a:rPr lang="ar-DZ" sz="2400" dirty="0" smtClean="0"/>
              <a:t>أنها وسيلة للنهوض بالأمة: "ذلك أن التأريخ يخبرنا أن سقوط كثير من الأمم والحضارات كان بسبب انهيار الأخلاق. </a:t>
            </a:r>
            <a:endParaRPr lang="fr-FR" sz="2400" dirty="0" smtClean="0">
              <a:solidFill>
                <a:srgbClr val="FF0000"/>
              </a:solidFill>
            </a:endParaRPr>
          </a:p>
        </p:txBody>
      </p:sp>
      <p:sp>
        <p:nvSpPr>
          <p:cNvPr id="4098" name="AutoShape 2" descr="أهمية الأخلاق في المجتمع - موضو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0" name="AutoShape 4" descr="أهمية الأخلاق في المجتمع - موضو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102" name="Picture 6" descr="أهمية الأخلاق في المجتمع - موضو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3214678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957</Words>
  <PresentationFormat>Affichage à l'écran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محتوى مادة اخلاقيات التسويق</vt:lpstr>
      <vt:lpstr>الاخلاق</vt:lpstr>
      <vt:lpstr>Diapositive 3</vt:lpstr>
      <vt:lpstr>مقدمة</vt:lpstr>
      <vt:lpstr>مقدمة</vt:lpstr>
      <vt:lpstr>تابع..</vt:lpstr>
      <vt:lpstr>تابع..</vt:lpstr>
      <vt:lpstr>القيم الاخلاقية </vt:lpstr>
      <vt:lpstr>أهمية الأخلاق</vt:lpstr>
      <vt:lpstr>Diapositive 10</vt:lpstr>
      <vt:lpstr>أهمية الأخلاق بالنسبة للفرد </vt:lpstr>
      <vt:lpstr>             أهمية الأخلاق بالنسبة للمجتمع </vt:lpstr>
      <vt:lpstr>طرق تقويم الاخلاق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محتوى مادة اخلاقيات التسويق</dc:title>
  <dc:creator>DELL</dc:creator>
  <cp:lastModifiedBy>DELL</cp:lastModifiedBy>
  <cp:revision>36</cp:revision>
  <dcterms:created xsi:type="dcterms:W3CDTF">2023-09-29T04:21:12Z</dcterms:created>
  <dcterms:modified xsi:type="dcterms:W3CDTF">2023-10-22T07:44:15Z</dcterms:modified>
</cp:coreProperties>
</file>