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6" r:id="rId7"/>
    <p:sldId id="261" r:id="rId8"/>
    <p:sldId id="262" r:id="rId9"/>
    <p:sldId id="263" r:id="rId10"/>
    <p:sldId id="264" r:id="rId11"/>
    <p:sldId id="265" r:id="rId12"/>
  </p:sldIdLst>
  <p:sldSz cx="14630400" cy="8229600"/>
  <p:notesSz cx="8229600" cy="14630400"/>
  <p:embeddedFontLst>
    <p:embeddedFont>
      <p:font typeface="Calibri" pitchFamily="34" charset="0"/>
      <p:regular r:id="rId14"/>
      <p:bold r:id="rId15"/>
      <p:italic r:id="rId16"/>
      <p:boldItalic r:id="rId17"/>
    </p:embeddedFont>
    <p:embeddedFont>
      <p:font typeface="Fira Sans" charset="0"/>
      <p:regular r:id="rId18"/>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58" autoAdjust="0"/>
    <p:restoredTop sz="94610"/>
  </p:normalViewPr>
  <p:slideViewPr>
    <p:cSldViewPr snapToGrid="0" snapToObjects="1">
      <p:cViewPr>
        <p:scale>
          <a:sx n="75" d="100"/>
          <a:sy n="75" d="100"/>
        </p:scale>
        <p:origin x="984" y="75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2433757" y="336176"/>
            <a:ext cx="5916454" cy="708779"/>
          </a:xfrm>
          <a:prstGeom prst="rect">
            <a:avLst/>
          </a:prstGeom>
          <a:noFill/>
          <a:ln/>
        </p:spPr>
        <p:txBody>
          <a:bodyPr wrap="none" lIns="0" tIns="0" rIns="0" bIns="0" rtlCol="0" anchor="t"/>
          <a:lstStyle/>
          <a:p>
            <a:pPr marL="0" indent="0">
              <a:lnSpc>
                <a:spcPts val="5550"/>
              </a:lnSpc>
              <a:buNone/>
            </a:pPr>
            <a:r>
              <a:rPr lang="en-US" sz="4450" b="1" dirty="0">
                <a:solidFill>
                  <a:srgbClr val="F94CAF"/>
                </a:solidFill>
                <a:latin typeface="Inconsolata Bold" pitchFamily="34" charset="0"/>
                <a:ea typeface="Inconsolata Bold" pitchFamily="34" charset="-122"/>
                <a:cs typeface="Inconsolata Bold" pitchFamily="34" charset="-120"/>
              </a:rPr>
              <a:t>تقييم أداء الموارد البشرية</a:t>
            </a:r>
            <a:endParaRPr lang="en-US" sz="4450" dirty="0"/>
          </a:p>
        </p:txBody>
      </p:sp>
      <p:sp>
        <p:nvSpPr>
          <p:cNvPr id="4" name="Text 1"/>
          <p:cNvSpPr/>
          <p:nvPr/>
        </p:nvSpPr>
        <p:spPr>
          <a:xfrm>
            <a:off x="793790" y="3768923"/>
            <a:ext cx="7556421" cy="1088708"/>
          </a:xfrm>
          <a:prstGeom prst="rect">
            <a:avLst/>
          </a:prstGeom>
          <a:noFill/>
          <a:ln/>
        </p:spPr>
        <p:txBody>
          <a:bodyPr wrap="square" lIns="0" tIns="0" rIns="0" bIns="0" rtlCol="0" anchor="t"/>
          <a:lstStyle/>
          <a:p>
            <a:pPr marL="0" indent="0" algn="just" rtl="1">
              <a:lnSpc>
                <a:spcPct val="150000"/>
              </a:lnSpc>
              <a:buNone/>
            </a:pPr>
            <a:r>
              <a:rPr lang="en-US" sz="3600" dirty="0">
                <a:solidFill>
                  <a:srgbClr val="DAD1E6"/>
                </a:solidFill>
                <a:latin typeface="Fira Sans" pitchFamily="34" charset="0"/>
                <a:ea typeface="Fira Sans" pitchFamily="34" charset="-122"/>
                <a:cs typeface="Fira Sans" pitchFamily="34" charset="-120"/>
              </a:rPr>
              <a:t>تهدف عملية تقييم أداء الموارد البشرية إلى قياس فعالية وكفاءة الموظفين في أداء مهامهم الوظيفية. كما يساعد تقييم الأداء في تحديد الاحتياجات التدريبية والتنموية للموظفين، ويعزز من فعالية الأداء العام للمؤسسة.</a:t>
            </a:r>
            <a:endParaRPr lang="en-US" sz="3600" dirty="0"/>
          </a:p>
        </p:txBody>
      </p:sp>
      <p:sp>
        <p:nvSpPr>
          <p:cNvPr id="7" name="Text 4"/>
          <p:cNvSpPr/>
          <p:nvPr/>
        </p:nvSpPr>
        <p:spPr>
          <a:xfrm>
            <a:off x="1270040" y="5112782"/>
            <a:ext cx="1887855" cy="396835"/>
          </a:xfrm>
          <a:prstGeom prst="rect">
            <a:avLst/>
          </a:prstGeom>
          <a:noFill/>
          <a:ln/>
        </p:spPr>
        <p:txBody>
          <a:bodyPr wrap="none" lIns="0" tIns="0" rIns="0" bIns="0" rtlCol="0" anchor="t"/>
          <a:lstStyle/>
          <a:p>
            <a:pPr marL="0" indent="0" algn="l">
              <a:lnSpc>
                <a:spcPts val="3100"/>
              </a:lnSpc>
              <a:buNone/>
            </a:pP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3080861" y="510988"/>
            <a:ext cx="7575947" cy="708779"/>
          </a:xfrm>
          <a:prstGeom prst="rect">
            <a:avLst/>
          </a:prstGeom>
          <a:noFill/>
          <a:ln/>
        </p:spPr>
        <p:txBody>
          <a:bodyPr wrap="none" lIns="0" tIns="0" rIns="0" bIns="0" rtlCol="0" anchor="t"/>
          <a:lstStyle/>
          <a:p>
            <a:pPr marL="0" indent="0">
              <a:lnSpc>
                <a:spcPts val="5550"/>
              </a:lnSpc>
              <a:buNone/>
            </a:pPr>
            <a:r>
              <a:rPr lang="en-US" sz="4450" b="1" dirty="0">
                <a:solidFill>
                  <a:srgbClr val="F94CAF"/>
                </a:solidFill>
                <a:latin typeface="Inconsolata Bold" pitchFamily="34" charset="0"/>
                <a:ea typeface="Inconsolata Bold" pitchFamily="34" charset="-122"/>
                <a:cs typeface="Inconsolata Bold" pitchFamily="34" charset="-120"/>
              </a:rPr>
              <a:t>التحديات التي تواجه تقييم الأداء</a:t>
            </a:r>
            <a:endParaRPr lang="en-US" sz="4450" dirty="0"/>
          </a:p>
        </p:txBody>
      </p:sp>
      <p:sp>
        <p:nvSpPr>
          <p:cNvPr id="3" name="Shape 1"/>
          <p:cNvSpPr/>
          <p:nvPr/>
        </p:nvSpPr>
        <p:spPr>
          <a:xfrm>
            <a:off x="793790" y="3370659"/>
            <a:ext cx="2173724" cy="807958"/>
          </a:xfrm>
          <a:prstGeom prst="roundRect">
            <a:avLst>
              <a:gd name="adj" fmla="val 4211"/>
            </a:avLst>
          </a:prstGeom>
          <a:solidFill>
            <a:srgbClr val="433550"/>
          </a:solidFill>
          <a:ln/>
        </p:spPr>
      </p:sp>
      <p:sp>
        <p:nvSpPr>
          <p:cNvPr id="4" name="Text 2"/>
          <p:cNvSpPr/>
          <p:nvPr/>
        </p:nvSpPr>
        <p:spPr>
          <a:xfrm>
            <a:off x="1020604" y="3547824"/>
            <a:ext cx="141803" cy="453509"/>
          </a:xfrm>
          <a:prstGeom prst="rect">
            <a:avLst/>
          </a:prstGeom>
          <a:noFill/>
          <a:ln/>
        </p:spPr>
        <p:txBody>
          <a:bodyPr wrap="none" lIns="0" tIns="0" rIns="0" bIns="0" rtlCol="0" anchor="t"/>
          <a:lstStyle/>
          <a:p>
            <a:pPr marL="0" indent="0" algn="ctr">
              <a:lnSpc>
                <a:spcPts val="3550"/>
              </a:lnSpc>
              <a:buNone/>
            </a:pPr>
            <a:r>
              <a:rPr lang="en-US" sz="2200" b="1" dirty="0">
                <a:solidFill>
                  <a:srgbClr val="DAD1E6"/>
                </a:solidFill>
                <a:latin typeface="Inconsolata Bold" pitchFamily="34" charset="0"/>
                <a:ea typeface="Inconsolata Bold" pitchFamily="34" charset="-122"/>
                <a:cs typeface="Inconsolata Bold" pitchFamily="34" charset="-120"/>
              </a:rPr>
              <a:t>1</a:t>
            </a:r>
            <a:endParaRPr lang="en-US" sz="2200" dirty="0"/>
          </a:p>
        </p:txBody>
      </p:sp>
      <p:sp>
        <p:nvSpPr>
          <p:cNvPr id="5" name="Text 3"/>
          <p:cNvSpPr/>
          <p:nvPr/>
        </p:nvSpPr>
        <p:spPr>
          <a:xfrm>
            <a:off x="3541276" y="3647003"/>
            <a:ext cx="1826895" cy="354330"/>
          </a:xfrm>
          <a:prstGeom prst="rect">
            <a:avLst/>
          </a:prstGeom>
          <a:noFill/>
          <a:ln/>
        </p:spPr>
        <p:txBody>
          <a:bodyPr wrap="none" lIns="0" tIns="0" rIns="0" bIns="0" rtlCol="0" anchor="t"/>
          <a:lstStyle/>
          <a:p>
            <a:pPr marL="0" indent="0" algn="r" rtl="1">
              <a:lnSpc>
                <a:spcPts val="2750"/>
              </a:lnSpc>
              <a:buNone/>
            </a:pPr>
            <a:r>
              <a:rPr lang="en-US" sz="3600" b="1" dirty="0">
                <a:solidFill>
                  <a:srgbClr val="DAD1E6"/>
                </a:solidFill>
                <a:latin typeface="Inconsolata Bold" pitchFamily="34" charset="0"/>
                <a:ea typeface="Inconsolata Bold" pitchFamily="34" charset="-122"/>
                <a:cs typeface="Inconsolata Bold" pitchFamily="34" charset="-120"/>
              </a:rPr>
              <a:t>التحيز الشخصي</a:t>
            </a:r>
            <a:endParaRPr lang="en-US" sz="3600" dirty="0"/>
          </a:p>
        </p:txBody>
      </p:sp>
      <p:sp>
        <p:nvSpPr>
          <p:cNvPr id="6" name="Shape 4"/>
          <p:cNvSpPr/>
          <p:nvPr/>
        </p:nvSpPr>
        <p:spPr>
          <a:xfrm>
            <a:off x="3080861" y="4163378"/>
            <a:ext cx="10642402" cy="15240"/>
          </a:xfrm>
          <a:prstGeom prst="roundRect">
            <a:avLst>
              <a:gd name="adj" fmla="val 223256"/>
            </a:avLst>
          </a:prstGeom>
          <a:solidFill>
            <a:srgbClr val="5C4E69"/>
          </a:solidFill>
          <a:ln/>
        </p:spPr>
      </p:sp>
      <p:sp>
        <p:nvSpPr>
          <p:cNvPr id="7" name="Shape 5"/>
          <p:cNvSpPr/>
          <p:nvPr/>
        </p:nvSpPr>
        <p:spPr>
          <a:xfrm>
            <a:off x="793790" y="4291965"/>
            <a:ext cx="4347567" cy="807958"/>
          </a:xfrm>
          <a:prstGeom prst="roundRect">
            <a:avLst>
              <a:gd name="adj" fmla="val 4211"/>
            </a:avLst>
          </a:prstGeom>
          <a:solidFill>
            <a:srgbClr val="433550"/>
          </a:solidFill>
          <a:ln/>
        </p:spPr>
      </p:sp>
      <p:sp>
        <p:nvSpPr>
          <p:cNvPr id="8" name="Text 6"/>
          <p:cNvSpPr/>
          <p:nvPr/>
        </p:nvSpPr>
        <p:spPr>
          <a:xfrm>
            <a:off x="1020604" y="4469130"/>
            <a:ext cx="141803" cy="453509"/>
          </a:xfrm>
          <a:prstGeom prst="rect">
            <a:avLst/>
          </a:prstGeom>
          <a:noFill/>
          <a:ln/>
        </p:spPr>
        <p:txBody>
          <a:bodyPr wrap="none" lIns="0" tIns="0" rIns="0" bIns="0" rtlCol="0" anchor="t"/>
          <a:lstStyle/>
          <a:p>
            <a:pPr marL="0" indent="0" algn="ctr">
              <a:lnSpc>
                <a:spcPts val="3550"/>
              </a:lnSpc>
              <a:buNone/>
            </a:pPr>
            <a:r>
              <a:rPr lang="en-US" sz="2200" b="1" dirty="0">
                <a:solidFill>
                  <a:srgbClr val="DAD1E6"/>
                </a:solidFill>
                <a:latin typeface="Inconsolata Bold" pitchFamily="34" charset="0"/>
                <a:ea typeface="Inconsolata Bold" pitchFamily="34" charset="-122"/>
                <a:cs typeface="Inconsolata Bold" pitchFamily="34" charset="-120"/>
              </a:rPr>
              <a:t>2</a:t>
            </a:r>
            <a:endParaRPr lang="en-US" sz="2200" dirty="0"/>
          </a:p>
        </p:txBody>
      </p:sp>
      <p:sp>
        <p:nvSpPr>
          <p:cNvPr id="9" name="Text 7"/>
          <p:cNvSpPr/>
          <p:nvPr/>
        </p:nvSpPr>
        <p:spPr>
          <a:xfrm>
            <a:off x="5984319" y="4469130"/>
            <a:ext cx="3567351" cy="354330"/>
          </a:xfrm>
          <a:prstGeom prst="rect">
            <a:avLst/>
          </a:prstGeom>
          <a:noFill/>
          <a:ln/>
        </p:spPr>
        <p:txBody>
          <a:bodyPr wrap="none" lIns="0" tIns="0" rIns="0" bIns="0" rtlCol="0" anchor="t"/>
          <a:lstStyle/>
          <a:p>
            <a:pPr marL="0" indent="0" algn="r" rtl="1">
              <a:lnSpc>
                <a:spcPts val="2750"/>
              </a:lnSpc>
              <a:buNone/>
            </a:pPr>
            <a:r>
              <a:rPr lang="en-US" sz="3200" b="1" dirty="0">
                <a:solidFill>
                  <a:srgbClr val="DAD1E6"/>
                </a:solidFill>
                <a:latin typeface="Inconsolata Bold" pitchFamily="34" charset="0"/>
                <a:ea typeface="Inconsolata Bold" pitchFamily="34" charset="-122"/>
                <a:cs typeface="Inconsolata Bold" pitchFamily="34" charset="-120"/>
              </a:rPr>
              <a:t>صعوبة تحديد معايير موضوعي</a:t>
            </a:r>
            <a:r>
              <a:rPr lang="en-US" sz="2200" b="1" dirty="0">
                <a:solidFill>
                  <a:srgbClr val="DAD1E6"/>
                </a:solidFill>
                <a:latin typeface="Inconsolata Bold" pitchFamily="34" charset="0"/>
                <a:ea typeface="Inconsolata Bold" pitchFamily="34" charset="-122"/>
                <a:cs typeface="Inconsolata Bold" pitchFamily="34" charset="-120"/>
              </a:rPr>
              <a:t>ة</a:t>
            </a:r>
            <a:endParaRPr lang="en-US" sz="2200" dirty="0"/>
          </a:p>
        </p:txBody>
      </p:sp>
      <p:sp>
        <p:nvSpPr>
          <p:cNvPr id="10" name="Shape 8"/>
          <p:cNvSpPr/>
          <p:nvPr/>
        </p:nvSpPr>
        <p:spPr>
          <a:xfrm>
            <a:off x="5254704" y="5084683"/>
            <a:ext cx="8468558" cy="15240"/>
          </a:xfrm>
          <a:prstGeom prst="roundRect">
            <a:avLst>
              <a:gd name="adj" fmla="val 223256"/>
            </a:avLst>
          </a:prstGeom>
          <a:solidFill>
            <a:srgbClr val="5C4E69"/>
          </a:solidFill>
          <a:ln/>
        </p:spPr>
      </p:sp>
      <p:sp>
        <p:nvSpPr>
          <p:cNvPr id="11" name="Shape 9"/>
          <p:cNvSpPr/>
          <p:nvPr/>
        </p:nvSpPr>
        <p:spPr>
          <a:xfrm>
            <a:off x="793790" y="5213271"/>
            <a:ext cx="6521410" cy="807958"/>
          </a:xfrm>
          <a:prstGeom prst="roundRect">
            <a:avLst>
              <a:gd name="adj" fmla="val 4211"/>
            </a:avLst>
          </a:prstGeom>
          <a:solidFill>
            <a:srgbClr val="433550"/>
          </a:solidFill>
          <a:ln/>
        </p:spPr>
      </p:sp>
      <p:sp>
        <p:nvSpPr>
          <p:cNvPr id="12" name="Text 10"/>
          <p:cNvSpPr/>
          <p:nvPr/>
        </p:nvSpPr>
        <p:spPr>
          <a:xfrm>
            <a:off x="1020604" y="5390436"/>
            <a:ext cx="141803" cy="453509"/>
          </a:xfrm>
          <a:prstGeom prst="rect">
            <a:avLst/>
          </a:prstGeom>
          <a:noFill/>
          <a:ln/>
        </p:spPr>
        <p:txBody>
          <a:bodyPr wrap="none" lIns="0" tIns="0" rIns="0" bIns="0" rtlCol="0" anchor="t"/>
          <a:lstStyle/>
          <a:p>
            <a:pPr marL="0" indent="0" algn="ctr">
              <a:lnSpc>
                <a:spcPts val="3550"/>
              </a:lnSpc>
              <a:buNone/>
            </a:pPr>
            <a:r>
              <a:rPr lang="en-US" sz="2200" b="1" dirty="0">
                <a:solidFill>
                  <a:srgbClr val="DAD1E6"/>
                </a:solidFill>
                <a:latin typeface="Inconsolata Bold" pitchFamily="34" charset="0"/>
                <a:ea typeface="Inconsolata Bold" pitchFamily="34" charset="-122"/>
                <a:cs typeface="Inconsolata Bold" pitchFamily="34" charset="-120"/>
              </a:rPr>
              <a:t>3</a:t>
            </a:r>
            <a:endParaRPr lang="en-US" sz="2200" dirty="0"/>
          </a:p>
        </p:txBody>
      </p:sp>
      <p:sp>
        <p:nvSpPr>
          <p:cNvPr id="13" name="Text 11"/>
          <p:cNvSpPr/>
          <p:nvPr/>
        </p:nvSpPr>
        <p:spPr>
          <a:xfrm>
            <a:off x="7542014" y="5440085"/>
            <a:ext cx="2009656" cy="354330"/>
          </a:xfrm>
          <a:prstGeom prst="rect">
            <a:avLst/>
          </a:prstGeom>
          <a:noFill/>
          <a:ln/>
        </p:spPr>
        <p:txBody>
          <a:bodyPr wrap="none" lIns="0" tIns="0" rIns="0" bIns="0" rtlCol="0" anchor="t"/>
          <a:lstStyle/>
          <a:p>
            <a:pPr marL="0" indent="0" algn="r" rtl="1">
              <a:lnSpc>
                <a:spcPts val="2750"/>
              </a:lnSpc>
              <a:buNone/>
            </a:pPr>
            <a:r>
              <a:rPr lang="en-US" sz="3200" b="1" dirty="0">
                <a:solidFill>
                  <a:srgbClr val="DAD1E6"/>
                </a:solidFill>
                <a:latin typeface="Inconsolata Bold" pitchFamily="34" charset="0"/>
                <a:ea typeface="Inconsolata Bold" pitchFamily="34" charset="-122"/>
                <a:cs typeface="Inconsolata Bold" pitchFamily="34" charset="-120"/>
              </a:rPr>
              <a:t>مقاومة الموظفين</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1700031" y="779929"/>
            <a:ext cx="6487358" cy="708779"/>
          </a:xfrm>
          <a:prstGeom prst="rect">
            <a:avLst/>
          </a:prstGeom>
          <a:noFill/>
          <a:ln/>
        </p:spPr>
        <p:txBody>
          <a:bodyPr wrap="none" lIns="0" tIns="0" rIns="0" bIns="0" rtlCol="0" anchor="t"/>
          <a:lstStyle/>
          <a:p>
            <a:pPr marL="0" indent="0">
              <a:lnSpc>
                <a:spcPts val="5550"/>
              </a:lnSpc>
              <a:buNone/>
            </a:pPr>
            <a:r>
              <a:rPr lang="en-US" sz="4450" b="1" dirty="0">
                <a:solidFill>
                  <a:srgbClr val="F94CAF"/>
                </a:solidFill>
                <a:latin typeface="Inconsolata Bold" pitchFamily="34" charset="0"/>
                <a:ea typeface="Inconsolata Bold" pitchFamily="34" charset="-122"/>
                <a:cs typeface="Inconsolata Bold" pitchFamily="34" charset="-120"/>
              </a:rPr>
              <a:t>كيفية تحسين عملية التقييم</a:t>
            </a:r>
            <a:endParaRPr lang="en-US" sz="4450" dirty="0"/>
          </a:p>
        </p:txBody>
      </p:sp>
      <p:sp>
        <p:nvSpPr>
          <p:cNvPr id="4" name="Text 1"/>
          <p:cNvSpPr/>
          <p:nvPr/>
        </p:nvSpPr>
        <p:spPr>
          <a:xfrm>
            <a:off x="793790" y="3390424"/>
            <a:ext cx="3608070" cy="748427"/>
          </a:xfrm>
          <a:prstGeom prst="rect">
            <a:avLst/>
          </a:prstGeom>
          <a:noFill/>
          <a:ln/>
        </p:spPr>
        <p:txBody>
          <a:bodyPr wrap="none" lIns="0" tIns="0" rIns="0" bIns="0" rtlCol="0" anchor="t"/>
          <a:lstStyle/>
          <a:p>
            <a:pPr marL="0" indent="0" algn="ctr">
              <a:lnSpc>
                <a:spcPts val="5850"/>
              </a:lnSpc>
              <a:buNone/>
            </a:pPr>
            <a:r>
              <a:rPr lang="en-US" sz="5850" b="1" dirty="0">
                <a:solidFill>
                  <a:srgbClr val="DAD1E6"/>
                </a:solidFill>
                <a:latin typeface="Inconsolata Bold" pitchFamily="34" charset="0"/>
                <a:ea typeface="Inconsolata Bold" pitchFamily="34" charset="-122"/>
                <a:cs typeface="Inconsolata Bold" pitchFamily="34" charset="-120"/>
              </a:rPr>
              <a:t>1</a:t>
            </a:r>
            <a:endParaRPr lang="en-US" sz="5850" dirty="0"/>
          </a:p>
        </p:txBody>
      </p:sp>
      <p:sp>
        <p:nvSpPr>
          <p:cNvPr id="5" name="Text 2"/>
          <p:cNvSpPr/>
          <p:nvPr/>
        </p:nvSpPr>
        <p:spPr>
          <a:xfrm>
            <a:off x="1180148" y="4422219"/>
            <a:ext cx="2835235" cy="354330"/>
          </a:xfrm>
          <a:prstGeom prst="rect">
            <a:avLst/>
          </a:prstGeom>
          <a:noFill/>
          <a:ln/>
        </p:spPr>
        <p:txBody>
          <a:bodyPr wrap="none" lIns="0" tIns="0" rIns="0" bIns="0" rtlCol="0" anchor="t"/>
          <a:lstStyle/>
          <a:p>
            <a:pPr marL="0" indent="0" algn="ctr">
              <a:lnSpc>
                <a:spcPts val="2750"/>
              </a:lnSpc>
              <a:buNone/>
            </a:pPr>
            <a:r>
              <a:rPr lang="en-US" sz="4400" b="1" dirty="0">
                <a:solidFill>
                  <a:srgbClr val="DAD1E6"/>
                </a:solidFill>
                <a:latin typeface="Inconsolata Bold" pitchFamily="34" charset="0"/>
                <a:ea typeface="Inconsolata Bold" pitchFamily="34" charset="-122"/>
                <a:cs typeface="Inconsolata Bold" pitchFamily="34" charset="-120"/>
              </a:rPr>
              <a:t>وضع معايير واضحة</a:t>
            </a:r>
            <a:endParaRPr lang="en-US" sz="4400" dirty="0"/>
          </a:p>
        </p:txBody>
      </p:sp>
      <p:sp>
        <p:nvSpPr>
          <p:cNvPr id="6" name="Text 3"/>
          <p:cNvSpPr/>
          <p:nvPr/>
        </p:nvSpPr>
        <p:spPr>
          <a:xfrm>
            <a:off x="1133951" y="6001346"/>
            <a:ext cx="3608070" cy="362903"/>
          </a:xfrm>
          <a:prstGeom prst="rect">
            <a:avLst/>
          </a:prstGeom>
          <a:noFill/>
          <a:ln/>
        </p:spPr>
        <p:txBody>
          <a:bodyPr wrap="none" lIns="0" tIns="0" rIns="0" bIns="0" rtlCol="0" anchor="t"/>
          <a:lstStyle/>
          <a:p>
            <a:pPr marL="0" indent="0" algn="ctr" rtl="1">
              <a:lnSpc>
                <a:spcPts val="2850"/>
              </a:lnSpc>
              <a:buNone/>
            </a:pPr>
            <a:r>
              <a:rPr lang="en-US" sz="2800" dirty="0">
                <a:solidFill>
                  <a:srgbClr val="DAD1E6"/>
                </a:solidFill>
                <a:latin typeface="Fira Sans" pitchFamily="34" charset="0"/>
                <a:ea typeface="Fira Sans" pitchFamily="34" charset="-122"/>
                <a:cs typeface="Fira Sans" pitchFamily="34" charset="-120"/>
              </a:rPr>
              <a:t>يجب تحديد معايير دقيقة وقابلة للقياس</a:t>
            </a:r>
            <a:r>
              <a:rPr lang="en-US" sz="1750" dirty="0">
                <a:solidFill>
                  <a:srgbClr val="DAD1E6"/>
                </a:solidFill>
                <a:latin typeface="Fira Sans" pitchFamily="34" charset="0"/>
                <a:ea typeface="Fira Sans" pitchFamily="34" charset="-122"/>
                <a:cs typeface="Fira Sans" pitchFamily="34" charset="-120"/>
              </a:rPr>
              <a:t>.</a:t>
            </a:r>
            <a:endParaRPr lang="en-US" sz="1750" dirty="0"/>
          </a:p>
        </p:txBody>
      </p:sp>
      <p:sp>
        <p:nvSpPr>
          <p:cNvPr id="7" name="Text 4"/>
          <p:cNvSpPr/>
          <p:nvPr/>
        </p:nvSpPr>
        <p:spPr>
          <a:xfrm>
            <a:off x="4742021" y="3390424"/>
            <a:ext cx="3608189" cy="748427"/>
          </a:xfrm>
          <a:prstGeom prst="rect">
            <a:avLst/>
          </a:prstGeom>
          <a:noFill/>
          <a:ln/>
        </p:spPr>
        <p:txBody>
          <a:bodyPr wrap="none" lIns="0" tIns="0" rIns="0" bIns="0" rtlCol="0" anchor="t"/>
          <a:lstStyle/>
          <a:p>
            <a:pPr marL="0" indent="0" algn="ctr">
              <a:lnSpc>
                <a:spcPts val="5850"/>
              </a:lnSpc>
              <a:buNone/>
            </a:pPr>
            <a:r>
              <a:rPr lang="en-US" sz="5850" b="1" dirty="0">
                <a:solidFill>
                  <a:srgbClr val="DAD1E6"/>
                </a:solidFill>
                <a:latin typeface="Inconsolata Bold" pitchFamily="34" charset="0"/>
                <a:ea typeface="Inconsolata Bold" pitchFamily="34" charset="-122"/>
                <a:cs typeface="Inconsolata Bold" pitchFamily="34" charset="-120"/>
              </a:rPr>
              <a:t>2</a:t>
            </a:r>
            <a:endParaRPr lang="en-US" sz="5850" dirty="0"/>
          </a:p>
        </p:txBody>
      </p:sp>
      <p:sp>
        <p:nvSpPr>
          <p:cNvPr id="8" name="Text 5"/>
          <p:cNvSpPr/>
          <p:nvPr/>
        </p:nvSpPr>
        <p:spPr>
          <a:xfrm>
            <a:off x="5128498" y="4422219"/>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ا</a:t>
            </a:r>
            <a:r>
              <a:rPr lang="en-US" sz="3600" b="1" dirty="0">
                <a:solidFill>
                  <a:srgbClr val="DAD1E6"/>
                </a:solidFill>
                <a:latin typeface="Inconsolata Bold" pitchFamily="34" charset="0"/>
                <a:ea typeface="Inconsolata Bold" pitchFamily="34" charset="-122"/>
                <a:cs typeface="Inconsolata Bold" pitchFamily="34" charset="-120"/>
              </a:rPr>
              <a:t>لتواصل المستمر</a:t>
            </a:r>
            <a:endParaRPr lang="en-US" sz="3600" dirty="0"/>
          </a:p>
        </p:txBody>
      </p:sp>
      <p:sp>
        <p:nvSpPr>
          <p:cNvPr id="9" name="Text 6"/>
          <p:cNvSpPr/>
          <p:nvPr/>
        </p:nvSpPr>
        <p:spPr>
          <a:xfrm>
            <a:off x="5477053" y="5456992"/>
            <a:ext cx="3608189" cy="1088708"/>
          </a:xfrm>
          <a:prstGeom prst="rect">
            <a:avLst/>
          </a:prstGeom>
          <a:noFill/>
          <a:ln/>
        </p:spPr>
        <p:txBody>
          <a:bodyPr wrap="square" lIns="0" tIns="0" rIns="0" bIns="0" rtlCol="0" anchor="t"/>
          <a:lstStyle/>
          <a:p>
            <a:pPr marL="0" indent="0" algn="ctr">
              <a:lnSpc>
                <a:spcPct val="150000"/>
              </a:lnSpc>
              <a:buNone/>
            </a:pPr>
            <a:r>
              <a:rPr lang="en-US" sz="2800" dirty="0">
                <a:solidFill>
                  <a:srgbClr val="DAD1E6"/>
                </a:solidFill>
                <a:latin typeface="Fira Sans" pitchFamily="34" charset="0"/>
                <a:ea typeface="Fira Sans" pitchFamily="34" charset="-122"/>
                <a:cs typeface="Fira Sans" pitchFamily="34" charset="-120"/>
              </a:rPr>
              <a:t>من المهم توفير التغذية الراجعة بشكل دوري وليس فقط في فترات التقييم الرسمي</a:t>
            </a:r>
            <a:r>
              <a:rPr lang="en-US" sz="1750" dirty="0">
                <a:solidFill>
                  <a:srgbClr val="DAD1E6"/>
                </a:solidFill>
                <a:latin typeface="Fira Sans" pitchFamily="34" charset="0"/>
                <a:ea typeface="Fira Sans" pitchFamily="34" charset="-122"/>
                <a:cs typeface="Fira Sans" pitchFamily="34" charset="-120"/>
              </a:rPr>
              <a:t>ة.</a:t>
            </a:r>
            <a:endParaRPr lang="en-US" sz="175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2961441" y="968188"/>
            <a:ext cx="7473315" cy="708779"/>
          </a:xfrm>
          <a:prstGeom prst="rect">
            <a:avLst/>
          </a:prstGeom>
          <a:noFill/>
          <a:ln/>
        </p:spPr>
        <p:txBody>
          <a:bodyPr wrap="none" lIns="0" tIns="0" rIns="0" bIns="0" rtlCol="0" anchor="t"/>
          <a:lstStyle/>
          <a:p>
            <a:pPr marL="0" indent="0">
              <a:lnSpc>
                <a:spcPts val="5550"/>
              </a:lnSpc>
              <a:buNone/>
            </a:pPr>
            <a:r>
              <a:rPr lang="en-US" sz="4450" b="1" dirty="0">
                <a:solidFill>
                  <a:srgbClr val="F94CAF"/>
                </a:solidFill>
                <a:latin typeface="Inconsolata Bold" pitchFamily="34" charset="0"/>
                <a:ea typeface="Inconsolata Bold" pitchFamily="34" charset="-122"/>
                <a:cs typeface="Inconsolata Bold" pitchFamily="34" charset="-120"/>
              </a:rPr>
              <a:t>أهمية تقييم أداء الموارد البشرية</a:t>
            </a:r>
            <a:endParaRPr lang="en-US" sz="4450" dirty="0"/>
          </a:p>
        </p:txBody>
      </p:sp>
      <p:sp>
        <p:nvSpPr>
          <p:cNvPr id="3" name="Text 1"/>
          <p:cNvSpPr/>
          <p:nvPr/>
        </p:nvSpPr>
        <p:spPr>
          <a:xfrm>
            <a:off x="793790" y="3997166"/>
            <a:ext cx="2835235" cy="354330"/>
          </a:xfrm>
          <a:prstGeom prst="rect">
            <a:avLst/>
          </a:prstGeom>
          <a:noFill/>
          <a:ln/>
        </p:spPr>
        <p:txBody>
          <a:bodyPr wrap="none" lIns="0" tIns="0" rIns="0" bIns="0" rtlCol="0" anchor="t"/>
          <a:lstStyle/>
          <a:p>
            <a:pPr marL="0" indent="0" algn="ctr">
              <a:lnSpc>
                <a:spcPts val="2750"/>
              </a:lnSpc>
              <a:buNone/>
            </a:pPr>
            <a:r>
              <a:rPr lang="en-US" sz="3600" b="1" dirty="0">
                <a:solidFill>
                  <a:srgbClr val="F94CAF"/>
                </a:solidFill>
                <a:latin typeface="Inconsolata Bold" pitchFamily="34" charset="0"/>
                <a:ea typeface="Inconsolata Bold" pitchFamily="34" charset="-122"/>
                <a:cs typeface="Inconsolata Bold" pitchFamily="34" charset="-120"/>
              </a:rPr>
              <a:t>تحقيق التميز المؤسسي</a:t>
            </a:r>
            <a:endParaRPr lang="en-US" sz="3600" dirty="0"/>
          </a:p>
        </p:txBody>
      </p:sp>
      <p:sp>
        <p:nvSpPr>
          <p:cNvPr id="4" name="Text 2"/>
          <p:cNvSpPr/>
          <p:nvPr/>
        </p:nvSpPr>
        <p:spPr>
          <a:xfrm>
            <a:off x="793790" y="4578310"/>
            <a:ext cx="6244709" cy="725805"/>
          </a:xfrm>
          <a:prstGeom prst="rect">
            <a:avLst/>
          </a:prstGeom>
          <a:noFill/>
          <a:ln/>
        </p:spPr>
        <p:txBody>
          <a:bodyPr wrap="square" lIns="0" tIns="0" rIns="0" bIns="0" rtlCol="0" anchor="t"/>
          <a:lstStyle/>
          <a:p>
            <a:pPr marL="0" indent="0" algn="r" rtl="1">
              <a:lnSpc>
                <a:spcPct val="150000"/>
              </a:lnSpc>
              <a:buNone/>
            </a:pPr>
            <a:r>
              <a:rPr lang="en-US" sz="3600" dirty="0">
                <a:solidFill>
                  <a:srgbClr val="DAD1E6"/>
                </a:solidFill>
                <a:latin typeface="Fira Sans" pitchFamily="34" charset="0"/>
                <a:ea typeface="Fira Sans" pitchFamily="34" charset="-122"/>
                <a:cs typeface="Fira Sans" pitchFamily="34" charset="-120"/>
              </a:rPr>
              <a:t>يساعد التقييم المنتظم في تحسين الأداء العام للمؤسسة من خلال تحديد نقاط القوة والضعف لدى الموظفين</a:t>
            </a:r>
            <a:r>
              <a:rPr lang="en-US" sz="1750" dirty="0">
                <a:solidFill>
                  <a:srgbClr val="DAD1E6"/>
                </a:solidFill>
                <a:latin typeface="Fira Sans" pitchFamily="34" charset="0"/>
                <a:ea typeface="Fira Sans" pitchFamily="34" charset="-122"/>
                <a:cs typeface="Fira Sans" pitchFamily="34" charset="-120"/>
              </a:rPr>
              <a:t>.</a:t>
            </a:r>
            <a:endParaRPr lang="en-US" sz="1750" dirty="0"/>
          </a:p>
        </p:txBody>
      </p:sp>
      <p:sp>
        <p:nvSpPr>
          <p:cNvPr id="5" name="Text 3"/>
          <p:cNvSpPr/>
          <p:nvPr/>
        </p:nvSpPr>
        <p:spPr>
          <a:xfrm>
            <a:off x="7599521" y="3997166"/>
            <a:ext cx="2835235" cy="354330"/>
          </a:xfrm>
          <a:prstGeom prst="rect">
            <a:avLst/>
          </a:prstGeom>
          <a:noFill/>
          <a:ln/>
        </p:spPr>
        <p:txBody>
          <a:bodyPr wrap="none" lIns="0" tIns="0" rIns="0" bIns="0" rtlCol="0" anchor="t"/>
          <a:lstStyle/>
          <a:p>
            <a:pPr marL="0" indent="0" algn="r" rtl="1">
              <a:lnSpc>
                <a:spcPts val="2750"/>
              </a:lnSpc>
              <a:buNone/>
            </a:pPr>
            <a:r>
              <a:rPr lang="en-US" sz="3200" b="1" dirty="0">
                <a:solidFill>
                  <a:srgbClr val="F94CAF"/>
                </a:solidFill>
                <a:latin typeface="Inconsolata Bold" pitchFamily="34" charset="0"/>
                <a:ea typeface="Inconsolata Bold" pitchFamily="34" charset="-122"/>
                <a:cs typeface="Inconsolata Bold" pitchFamily="34" charset="-120"/>
              </a:rPr>
              <a:t>التطوير الوظيفي</a:t>
            </a:r>
            <a:endParaRPr lang="en-US" sz="3200" dirty="0"/>
          </a:p>
        </p:txBody>
      </p:sp>
      <p:sp>
        <p:nvSpPr>
          <p:cNvPr id="6" name="Text 4"/>
          <p:cNvSpPr/>
          <p:nvPr/>
        </p:nvSpPr>
        <p:spPr>
          <a:xfrm>
            <a:off x="7599521" y="4578310"/>
            <a:ext cx="6244709" cy="725805"/>
          </a:xfrm>
          <a:prstGeom prst="rect">
            <a:avLst/>
          </a:prstGeom>
          <a:noFill/>
          <a:ln/>
        </p:spPr>
        <p:txBody>
          <a:bodyPr wrap="square" lIns="0" tIns="0" rIns="0" bIns="0" rtlCol="0" anchor="t"/>
          <a:lstStyle/>
          <a:p>
            <a:pPr marL="0" indent="0" algn="r" rtl="1">
              <a:lnSpc>
                <a:spcPct val="150000"/>
              </a:lnSpc>
              <a:buNone/>
            </a:pPr>
            <a:r>
              <a:rPr lang="en-US" sz="1750" dirty="0">
                <a:solidFill>
                  <a:srgbClr val="DAD1E6"/>
                </a:solidFill>
                <a:latin typeface="Fira Sans" pitchFamily="34" charset="0"/>
                <a:ea typeface="Fira Sans" pitchFamily="34" charset="-122"/>
                <a:cs typeface="Fira Sans" pitchFamily="34" charset="-120"/>
              </a:rPr>
              <a:t>ال</a:t>
            </a:r>
            <a:r>
              <a:rPr lang="en-US" sz="3200" dirty="0">
                <a:solidFill>
                  <a:srgbClr val="DAD1E6"/>
                </a:solidFill>
                <a:latin typeface="Fira Sans" pitchFamily="34" charset="0"/>
                <a:ea typeface="Fira Sans" pitchFamily="34" charset="-122"/>
                <a:cs typeface="Fira Sans" pitchFamily="34" charset="-120"/>
              </a:rPr>
              <a:t>تقييم يساعد في تحديد احتياجات الموظف التدريبية، مما يساهم في تطوير مهاراته وقدراته</a:t>
            </a:r>
            <a:r>
              <a:rPr lang="en-US" sz="1750" dirty="0">
                <a:solidFill>
                  <a:srgbClr val="DAD1E6"/>
                </a:solidFill>
                <a:latin typeface="Fira Sans" pitchFamily="34" charset="0"/>
                <a:ea typeface="Fira Sans" pitchFamily="34" charset="-122"/>
                <a:cs typeface="Fira Sans" pitchFamily="34" charset="-120"/>
              </a:rPr>
              <a:t>.</a:t>
            </a:r>
            <a:endParaRPr lang="en-US" sz="175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2587288" y="699247"/>
            <a:ext cx="5670590" cy="708779"/>
          </a:xfrm>
          <a:prstGeom prst="rect">
            <a:avLst/>
          </a:prstGeom>
          <a:noFill/>
          <a:ln/>
        </p:spPr>
        <p:txBody>
          <a:bodyPr wrap="none" lIns="0" tIns="0" rIns="0" bIns="0" rtlCol="0" anchor="t"/>
          <a:lstStyle/>
          <a:p>
            <a:pPr marL="0" indent="0" algn="ctr" rtl="1">
              <a:lnSpc>
                <a:spcPts val="5550"/>
              </a:lnSpc>
              <a:buNone/>
            </a:pPr>
            <a:r>
              <a:rPr lang="en-US" sz="4450" b="1" dirty="0">
                <a:solidFill>
                  <a:srgbClr val="F94CAF"/>
                </a:solidFill>
                <a:latin typeface="Inconsolata Bold" pitchFamily="34" charset="0"/>
                <a:ea typeface="Inconsolata Bold" pitchFamily="34" charset="-122"/>
                <a:cs typeface="Inconsolata Bold" pitchFamily="34" charset="-120"/>
              </a:rPr>
              <a:t>أهداف تقييم الأداء</a:t>
            </a:r>
            <a:endParaRPr lang="en-US" sz="4450" dirty="0"/>
          </a:p>
        </p:txBody>
      </p:sp>
      <p:sp>
        <p:nvSpPr>
          <p:cNvPr id="4" name="Shape 1"/>
          <p:cNvSpPr/>
          <p:nvPr/>
        </p:nvSpPr>
        <p:spPr>
          <a:xfrm>
            <a:off x="708660" y="2295119"/>
            <a:ext cx="510302" cy="510302"/>
          </a:xfrm>
          <a:prstGeom prst="roundRect">
            <a:avLst>
              <a:gd name="adj" fmla="val 6667"/>
            </a:avLst>
          </a:prstGeom>
          <a:solidFill>
            <a:srgbClr val="433550"/>
          </a:solidFill>
          <a:ln/>
        </p:spPr>
      </p:sp>
      <p:sp>
        <p:nvSpPr>
          <p:cNvPr id="5" name="Text 2"/>
          <p:cNvSpPr/>
          <p:nvPr/>
        </p:nvSpPr>
        <p:spPr>
          <a:xfrm>
            <a:off x="878741" y="2465140"/>
            <a:ext cx="170140" cy="340281"/>
          </a:xfrm>
          <a:prstGeom prst="rect">
            <a:avLst/>
          </a:prstGeom>
          <a:noFill/>
          <a:ln/>
        </p:spPr>
        <p:txBody>
          <a:bodyPr wrap="none" lIns="0" tIns="0" rIns="0" bIns="0" rtlCol="0" anchor="t"/>
          <a:lstStyle/>
          <a:p>
            <a:pPr marL="0" indent="0" algn="ctr">
              <a:lnSpc>
                <a:spcPts val="2650"/>
              </a:lnSpc>
              <a:buNone/>
            </a:pPr>
            <a:r>
              <a:rPr lang="en-US" sz="2650" b="1" dirty="0">
                <a:solidFill>
                  <a:srgbClr val="DAD1E6"/>
                </a:solidFill>
                <a:latin typeface="Inconsolata Bold" pitchFamily="34" charset="0"/>
                <a:ea typeface="Inconsolata Bold" pitchFamily="34" charset="-122"/>
                <a:cs typeface="Inconsolata Bold" pitchFamily="34" charset="-120"/>
              </a:rPr>
              <a:t>1</a:t>
            </a:r>
            <a:endParaRPr lang="en-US" sz="2650" dirty="0"/>
          </a:p>
        </p:txBody>
      </p:sp>
      <p:sp>
        <p:nvSpPr>
          <p:cNvPr id="6" name="Text 3"/>
          <p:cNvSpPr/>
          <p:nvPr/>
        </p:nvSpPr>
        <p:spPr>
          <a:xfrm>
            <a:off x="1218962" y="2295119"/>
            <a:ext cx="2835235" cy="354330"/>
          </a:xfrm>
          <a:prstGeom prst="rect">
            <a:avLst/>
          </a:prstGeom>
          <a:noFill/>
          <a:ln/>
        </p:spPr>
        <p:txBody>
          <a:bodyPr wrap="none" lIns="0" tIns="0" rIns="0" bIns="0" rtlCol="0" anchor="t"/>
          <a:lstStyle/>
          <a:p>
            <a:pPr marL="0" indent="0" algn="r" rtl="1">
              <a:lnSpc>
                <a:spcPts val="2750"/>
              </a:lnSpc>
              <a:buNone/>
            </a:pPr>
            <a:r>
              <a:rPr lang="en-US" sz="2800" b="1" dirty="0">
                <a:solidFill>
                  <a:srgbClr val="DAD1E6"/>
                </a:solidFill>
                <a:latin typeface="Inconsolata Bold" pitchFamily="34" charset="0"/>
                <a:ea typeface="Inconsolata Bold" pitchFamily="34" charset="-122"/>
                <a:cs typeface="Inconsolata Bold" pitchFamily="34" charset="-120"/>
              </a:rPr>
              <a:t>قياس فعالية الأداء</a:t>
            </a:r>
            <a:endParaRPr lang="en-US" sz="2800" dirty="0"/>
          </a:p>
        </p:txBody>
      </p:sp>
      <p:sp>
        <p:nvSpPr>
          <p:cNvPr id="7" name="Text 4"/>
          <p:cNvSpPr/>
          <p:nvPr/>
        </p:nvSpPr>
        <p:spPr>
          <a:xfrm>
            <a:off x="1218962" y="3255645"/>
            <a:ext cx="2927747" cy="725805"/>
          </a:xfrm>
          <a:prstGeom prst="rect">
            <a:avLst/>
          </a:prstGeom>
          <a:noFill/>
          <a:ln/>
        </p:spPr>
        <p:txBody>
          <a:bodyPr wrap="square" lIns="0" tIns="0" rIns="0" bIns="0" rtlCol="0" anchor="t"/>
          <a:lstStyle/>
          <a:p>
            <a:pPr marL="0" indent="0" algn="r" rtl="1">
              <a:lnSpc>
                <a:spcPct val="150000"/>
              </a:lnSpc>
              <a:buNone/>
            </a:pPr>
            <a:r>
              <a:rPr lang="en-US" sz="2800" dirty="0">
                <a:solidFill>
                  <a:srgbClr val="DAD1E6"/>
                </a:solidFill>
                <a:latin typeface="Fira Sans" pitchFamily="34" charset="0"/>
                <a:ea typeface="Fira Sans" pitchFamily="34" charset="-122"/>
                <a:cs typeface="Fira Sans" pitchFamily="34" charset="-120"/>
              </a:rPr>
              <a:t>تحديد مدى قدرة الموظف على أداء المهام الموكلة إليه</a:t>
            </a:r>
            <a:r>
              <a:rPr lang="en-US" sz="1750" dirty="0">
                <a:solidFill>
                  <a:srgbClr val="DAD1E6"/>
                </a:solidFill>
                <a:latin typeface="Fira Sans" pitchFamily="34" charset="0"/>
                <a:ea typeface="Fira Sans" pitchFamily="34" charset="-122"/>
                <a:cs typeface="Fira Sans" pitchFamily="34" charset="-120"/>
              </a:rPr>
              <a:t>.</a:t>
            </a:r>
            <a:endParaRPr lang="en-US" sz="1750" dirty="0"/>
          </a:p>
        </p:txBody>
      </p:sp>
      <p:sp>
        <p:nvSpPr>
          <p:cNvPr id="8" name="Shape 5"/>
          <p:cNvSpPr/>
          <p:nvPr/>
        </p:nvSpPr>
        <p:spPr>
          <a:xfrm>
            <a:off x="4685407" y="2139147"/>
            <a:ext cx="510302" cy="510302"/>
          </a:xfrm>
          <a:prstGeom prst="roundRect">
            <a:avLst>
              <a:gd name="adj" fmla="val 6667"/>
            </a:avLst>
          </a:prstGeom>
          <a:solidFill>
            <a:srgbClr val="433550"/>
          </a:solidFill>
          <a:ln/>
        </p:spPr>
      </p:sp>
      <p:sp>
        <p:nvSpPr>
          <p:cNvPr id="9" name="Text 6"/>
          <p:cNvSpPr/>
          <p:nvPr/>
        </p:nvSpPr>
        <p:spPr>
          <a:xfrm>
            <a:off x="4770418" y="2124978"/>
            <a:ext cx="170140" cy="340281"/>
          </a:xfrm>
          <a:prstGeom prst="rect">
            <a:avLst/>
          </a:prstGeom>
          <a:noFill/>
          <a:ln/>
        </p:spPr>
        <p:txBody>
          <a:bodyPr wrap="none" lIns="0" tIns="0" rIns="0" bIns="0" rtlCol="0" anchor="t"/>
          <a:lstStyle/>
          <a:p>
            <a:pPr marL="0" indent="0" algn="ctr">
              <a:lnSpc>
                <a:spcPts val="2650"/>
              </a:lnSpc>
              <a:buNone/>
            </a:pPr>
            <a:r>
              <a:rPr lang="en-US" sz="2650" b="1" dirty="0">
                <a:solidFill>
                  <a:srgbClr val="DAD1E6"/>
                </a:solidFill>
                <a:latin typeface="Inconsolata Bold" pitchFamily="34" charset="0"/>
                <a:ea typeface="Inconsolata Bold" pitchFamily="34" charset="-122"/>
                <a:cs typeface="Inconsolata Bold" pitchFamily="34" charset="-120"/>
              </a:rPr>
              <a:t>2</a:t>
            </a:r>
            <a:endParaRPr lang="en-US" sz="2650" dirty="0"/>
          </a:p>
        </p:txBody>
      </p:sp>
      <p:sp>
        <p:nvSpPr>
          <p:cNvPr id="10" name="Text 7"/>
          <p:cNvSpPr/>
          <p:nvPr/>
        </p:nvSpPr>
        <p:spPr>
          <a:xfrm>
            <a:off x="5515095" y="2287975"/>
            <a:ext cx="2835235" cy="354330"/>
          </a:xfrm>
          <a:prstGeom prst="rect">
            <a:avLst/>
          </a:prstGeom>
          <a:noFill/>
          <a:ln/>
        </p:spPr>
        <p:txBody>
          <a:bodyPr wrap="none" lIns="0" tIns="0" rIns="0" bIns="0" rtlCol="0" anchor="t"/>
          <a:lstStyle/>
          <a:p>
            <a:pPr marL="0" indent="0" algn="r" rtl="1">
              <a:lnSpc>
                <a:spcPts val="2750"/>
              </a:lnSpc>
              <a:buNone/>
            </a:pPr>
            <a:r>
              <a:rPr lang="en-US" sz="3200" b="1" dirty="0">
                <a:solidFill>
                  <a:srgbClr val="DAD1E6"/>
                </a:solidFill>
                <a:latin typeface="Inconsolata Bold" pitchFamily="34" charset="0"/>
                <a:ea typeface="Inconsolata Bold" pitchFamily="34" charset="-122"/>
                <a:cs typeface="Inconsolata Bold" pitchFamily="34" charset="-120"/>
              </a:rPr>
              <a:t>تقديم التغذية الراجعة</a:t>
            </a:r>
            <a:endParaRPr lang="en-US" sz="3200" dirty="0"/>
          </a:p>
        </p:txBody>
      </p:sp>
      <p:sp>
        <p:nvSpPr>
          <p:cNvPr id="11" name="Text 8"/>
          <p:cNvSpPr/>
          <p:nvPr/>
        </p:nvSpPr>
        <p:spPr>
          <a:xfrm>
            <a:off x="5595419" y="3455726"/>
            <a:ext cx="2927747" cy="725805"/>
          </a:xfrm>
          <a:prstGeom prst="rect">
            <a:avLst/>
          </a:prstGeom>
          <a:noFill/>
          <a:ln/>
        </p:spPr>
        <p:txBody>
          <a:bodyPr wrap="square" lIns="0" tIns="0" rIns="0" bIns="0" rtlCol="0" anchor="t"/>
          <a:lstStyle/>
          <a:p>
            <a:pPr marL="0" indent="0" algn="r" rtl="1">
              <a:lnSpc>
                <a:spcPct val="150000"/>
              </a:lnSpc>
              <a:buNone/>
            </a:pPr>
            <a:r>
              <a:rPr lang="en-US" sz="2400" dirty="0">
                <a:solidFill>
                  <a:srgbClr val="DAD1E6"/>
                </a:solidFill>
                <a:latin typeface="Fira Sans" pitchFamily="34" charset="0"/>
                <a:ea typeface="Fira Sans" pitchFamily="34" charset="-122"/>
                <a:cs typeface="Fira Sans" pitchFamily="34" charset="-120"/>
              </a:rPr>
              <a:t>توفير ملاحظات للموظف حول أدائه لتحفيزه وتحسينه</a:t>
            </a:r>
            <a:r>
              <a:rPr lang="en-US" sz="1750" dirty="0">
                <a:solidFill>
                  <a:srgbClr val="DAD1E6"/>
                </a:solidFill>
                <a:latin typeface="Fira Sans" pitchFamily="34" charset="0"/>
                <a:ea typeface="Fira Sans" pitchFamily="34" charset="-122"/>
                <a:cs typeface="Fira Sans" pitchFamily="34" charset="-120"/>
              </a:rPr>
              <a:t>.</a:t>
            </a:r>
            <a:endParaRPr lang="en-US" sz="1750" dirty="0"/>
          </a:p>
        </p:txBody>
      </p:sp>
      <p:sp>
        <p:nvSpPr>
          <p:cNvPr id="12" name="Shape 9"/>
          <p:cNvSpPr/>
          <p:nvPr/>
        </p:nvSpPr>
        <p:spPr>
          <a:xfrm>
            <a:off x="3636407" y="5355074"/>
            <a:ext cx="510302" cy="510302"/>
          </a:xfrm>
          <a:prstGeom prst="roundRect">
            <a:avLst>
              <a:gd name="adj" fmla="val 6667"/>
            </a:avLst>
          </a:prstGeom>
          <a:solidFill>
            <a:srgbClr val="433550"/>
          </a:solidFill>
          <a:ln/>
        </p:spPr>
      </p:sp>
      <p:sp>
        <p:nvSpPr>
          <p:cNvPr id="13" name="Text 10"/>
          <p:cNvSpPr/>
          <p:nvPr/>
        </p:nvSpPr>
        <p:spPr>
          <a:xfrm>
            <a:off x="3884057" y="5444371"/>
            <a:ext cx="170140" cy="340281"/>
          </a:xfrm>
          <a:prstGeom prst="rect">
            <a:avLst/>
          </a:prstGeom>
          <a:noFill/>
          <a:ln/>
        </p:spPr>
        <p:txBody>
          <a:bodyPr wrap="none" lIns="0" tIns="0" rIns="0" bIns="0" rtlCol="0" anchor="t"/>
          <a:lstStyle/>
          <a:p>
            <a:pPr marL="0" indent="0" algn="ctr">
              <a:lnSpc>
                <a:spcPts val="2650"/>
              </a:lnSpc>
              <a:buNone/>
            </a:pPr>
            <a:r>
              <a:rPr lang="en-US" sz="2650" b="1" dirty="0">
                <a:solidFill>
                  <a:srgbClr val="DAD1E6"/>
                </a:solidFill>
                <a:latin typeface="Inconsolata Bold" pitchFamily="34" charset="0"/>
                <a:ea typeface="Inconsolata Bold" pitchFamily="34" charset="-122"/>
                <a:cs typeface="Inconsolata Bold" pitchFamily="34" charset="-120"/>
              </a:rPr>
              <a:t>3</a:t>
            </a:r>
            <a:endParaRPr lang="en-US" sz="2650" dirty="0"/>
          </a:p>
        </p:txBody>
      </p:sp>
      <p:sp>
        <p:nvSpPr>
          <p:cNvPr id="14" name="Text 11"/>
          <p:cNvSpPr/>
          <p:nvPr/>
        </p:nvSpPr>
        <p:spPr>
          <a:xfrm>
            <a:off x="4224058" y="5444371"/>
            <a:ext cx="2835235" cy="354330"/>
          </a:xfrm>
          <a:prstGeom prst="rect">
            <a:avLst/>
          </a:prstGeom>
          <a:noFill/>
          <a:ln/>
        </p:spPr>
        <p:txBody>
          <a:bodyPr wrap="none" lIns="0" tIns="0" rIns="0" bIns="0" rtlCol="0" anchor="t"/>
          <a:lstStyle/>
          <a:p>
            <a:pPr marL="0" indent="0">
              <a:lnSpc>
                <a:spcPts val="2750"/>
              </a:lnSpc>
              <a:buNone/>
            </a:pPr>
            <a:r>
              <a:rPr lang="en-US" sz="3200" b="1" dirty="0">
                <a:solidFill>
                  <a:srgbClr val="DAD1E6"/>
                </a:solidFill>
                <a:latin typeface="Inconsolata Bold" pitchFamily="34" charset="0"/>
                <a:ea typeface="Inconsolata Bold" pitchFamily="34" charset="-122"/>
                <a:cs typeface="Inconsolata Bold" pitchFamily="34" charset="-120"/>
              </a:rPr>
              <a:t>مراقبة تقدم الموظف</a:t>
            </a:r>
            <a:endParaRPr lang="en-US" sz="3200" dirty="0"/>
          </a:p>
        </p:txBody>
      </p:sp>
      <p:sp>
        <p:nvSpPr>
          <p:cNvPr id="15" name="Text 12"/>
          <p:cNvSpPr/>
          <p:nvPr/>
        </p:nvSpPr>
        <p:spPr>
          <a:xfrm>
            <a:off x="2185766" y="6199262"/>
            <a:ext cx="6819305" cy="362903"/>
          </a:xfrm>
          <a:prstGeom prst="rect">
            <a:avLst/>
          </a:prstGeom>
          <a:noFill/>
          <a:ln/>
        </p:spPr>
        <p:txBody>
          <a:bodyPr wrap="none" lIns="0" tIns="0" rIns="0" bIns="0" rtlCol="0" anchor="t"/>
          <a:lstStyle/>
          <a:p>
            <a:pPr marL="0" indent="0" algn="ctr" rtl="1">
              <a:lnSpc>
                <a:spcPts val="2850"/>
              </a:lnSpc>
              <a:buNone/>
            </a:pPr>
            <a:r>
              <a:rPr lang="en-US" sz="2800" dirty="0">
                <a:solidFill>
                  <a:srgbClr val="DAD1E6"/>
                </a:solidFill>
                <a:latin typeface="Fira Sans" pitchFamily="34" charset="0"/>
                <a:ea typeface="Fira Sans" pitchFamily="34" charset="-122"/>
                <a:cs typeface="Fira Sans" pitchFamily="34" charset="-120"/>
              </a:rPr>
              <a:t>متابعة التحسن المستمر والتطور المهني للموظفين.</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882944" y="578224"/>
            <a:ext cx="5670590" cy="708779"/>
          </a:xfrm>
          <a:prstGeom prst="rect">
            <a:avLst/>
          </a:prstGeom>
          <a:noFill/>
          <a:ln/>
        </p:spPr>
        <p:txBody>
          <a:bodyPr wrap="none" lIns="0" tIns="0" rIns="0" bIns="0" rtlCol="0" anchor="t"/>
          <a:lstStyle/>
          <a:p>
            <a:pPr marL="0" indent="0" algn="r" rtl="1">
              <a:lnSpc>
                <a:spcPts val="5550"/>
              </a:lnSpc>
              <a:buNone/>
            </a:pPr>
            <a:r>
              <a:rPr lang="en-US" sz="4450" b="1" dirty="0">
                <a:solidFill>
                  <a:srgbClr val="F94CAF"/>
                </a:solidFill>
                <a:latin typeface="Inconsolata Bold" pitchFamily="34" charset="0"/>
                <a:ea typeface="Inconsolata Bold" pitchFamily="34" charset="-122"/>
                <a:cs typeface="Inconsolata Bold" pitchFamily="34" charset="-120"/>
              </a:rPr>
              <a:t>معايير تقييم الأداء</a:t>
            </a:r>
            <a:endParaRPr lang="en-US" sz="4450" dirty="0"/>
          </a:p>
        </p:txBody>
      </p:sp>
      <p:sp>
        <p:nvSpPr>
          <p:cNvPr id="4" name="Shape 1"/>
          <p:cNvSpPr/>
          <p:nvPr/>
        </p:nvSpPr>
        <p:spPr>
          <a:xfrm>
            <a:off x="6280190" y="3037403"/>
            <a:ext cx="3664863" cy="1669852"/>
          </a:xfrm>
          <a:prstGeom prst="roundRect">
            <a:avLst>
              <a:gd name="adj" fmla="val 2038"/>
            </a:avLst>
          </a:prstGeom>
          <a:solidFill>
            <a:srgbClr val="433550"/>
          </a:solidFill>
          <a:ln/>
        </p:spPr>
      </p:sp>
      <p:sp>
        <p:nvSpPr>
          <p:cNvPr id="5" name="Text 2"/>
          <p:cNvSpPr/>
          <p:nvPr/>
        </p:nvSpPr>
        <p:spPr>
          <a:xfrm>
            <a:off x="6507004" y="3264218"/>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الكفاءة المهنية</a:t>
            </a:r>
            <a:endParaRPr lang="en-US" sz="2200" dirty="0"/>
          </a:p>
        </p:txBody>
      </p:sp>
      <p:sp>
        <p:nvSpPr>
          <p:cNvPr id="6" name="Text 3"/>
          <p:cNvSpPr/>
          <p:nvPr/>
        </p:nvSpPr>
        <p:spPr>
          <a:xfrm>
            <a:off x="6507004" y="3754636"/>
            <a:ext cx="3211235" cy="725805"/>
          </a:xfrm>
          <a:prstGeom prst="rect">
            <a:avLst/>
          </a:prstGeom>
          <a:noFill/>
          <a:ln/>
        </p:spPr>
        <p:txBody>
          <a:bodyPr wrap="square" lIns="0" tIns="0" rIns="0" bIns="0" rtlCol="0" anchor="t"/>
          <a:lstStyle/>
          <a:p>
            <a:pPr marL="0" indent="0">
              <a:lnSpc>
                <a:spcPts val="2850"/>
              </a:lnSpc>
              <a:buNone/>
            </a:pPr>
            <a:r>
              <a:rPr lang="en-US" sz="1750" dirty="0">
                <a:solidFill>
                  <a:srgbClr val="DAD1E6"/>
                </a:solidFill>
                <a:latin typeface="Fira Sans" pitchFamily="34" charset="0"/>
                <a:ea typeface="Fira Sans" pitchFamily="34" charset="-122"/>
                <a:cs typeface="Fira Sans" pitchFamily="34" charset="-120"/>
              </a:rPr>
              <a:t>مستوى مهارات الموظف وقدرته على إنجاز المهام بكفاءة وجودة.</a:t>
            </a:r>
            <a:endParaRPr lang="en-US" sz="1750" dirty="0"/>
          </a:p>
        </p:txBody>
      </p:sp>
      <p:sp>
        <p:nvSpPr>
          <p:cNvPr id="7" name="Shape 4"/>
          <p:cNvSpPr/>
          <p:nvPr/>
        </p:nvSpPr>
        <p:spPr>
          <a:xfrm>
            <a:off x="10171867" y="3037403"/>
            <a:ext cx="3664863" cy="1669852"/>
          </a:xfrm>
          <a:prstGeom prst="roundRect">
            <a:avLst>
              <a:gd name="adj" fmla="val 2038"/>
            </a:avLst>
          </a:prstGeom>
          <a:solidFill>
            <a:srgbClr val="433550"/>
          </a:solidFill>
          <a:ln/>
        </p:spPr>
      </p:sp>
      <p:sp>
        <p:nvSpPr>
          <p:cNvPr id="8" name="Text 5"/>
          <p:cNvSpPr/>
          <p:nvPr/>
        </p:nvSpPr>
        <p:spPr>
          <a:xfrm>
            <a:off x="10398681" y="3264218"/>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الابتكار والإبداع</a:t>
            </a:r>
            <a:endParaRPr lang="en-US" sz="2200" dirty="0"/>
          </a:p>
        </p:txBody>
      </p:sp>
      <p:sp>
        <p:nvSpPr>
          <p:cNvPr id="9" name="Text 6"/>
          <p:cNvSpPr/>
          <p:nvPr/>
        </p:nvSpPr>
        <p:spPr>
          <a:xfrm>
            <a:off x="10398681" y="3754636"/>
            <a:ext cx="3211235" cy="725805"/>
          </a:xfrm>
          <a:prstGeom prst="rect">
            <a:avLst/>
          </a:prstGeom>
          <a:noFill/>
          <a:ln/>
        </p:spPr>
        <p:txBody>
          <a:bodyPr wrap="square" lIns="0" tIns="0" rIns="0" bIns="0" rtlCol="0" anchor="t"/>
          <a:lstStyle/>
          <a:p>
            <a:pPr marL="0" indent="0">
              <a:lnSpc>
                <a:spcPts val="2850"/>
              </a:lnSpc>
              <a:buNone/>
            </a:pPr>
            <a:r>
              <a:rPr lang="en-US" sz="1750" dirty="0">
                <a:solidFill>
                  <a:srgbClr val="DAD1E6"/>
                </a:solidFill>
                <a:latin typeface="Fira Sans" pitchFamily="34" charset="0"/>
                <a:ea typeface="Fira Sans" pitchFamily="34" charset="-122"/>
                <a:cs typeface="Fira Sans" pitchFamily="34" charset="-120"/>
              </a:rPr>
              <a:t>مدى قدرة الموظف على تقديم أفكار جديدة وتطوير حلول مبتكرة.</a:t>
            </a:r>
            <a:endParaRPr lang="en-US" sz="1750" dirty="0"/>
          </a:p>
        </p:txBody>
      </p:sp>
      <p:sp>
        <p:nvSpPr>
          <p:cNvPr id="10" name="Shape 7"/>
          <p:cNvSpPr/>
          <p:nvPr/>
        </p:nvSpPr>
        <p:spPr>
          <a:xfrm>
            <a:off x="6280190" y="4934069"/>
            <a:ext cx="7556421" cy="1306949"/>
          </a:xfrm>
          <a:prstGeom prst="roundRect">
            <a:avLst>
              <a:gd name="adj" fmla="val 2603"/>
            </a:avLst>
          </a:prstGeom>
          <a:solidFill>
            <a:srgbClr val="433550"/>
          </a:solidFill>
          <a:ln/>
        </p:spPr>
      </p:sp>
      <p:sp>
        <p:nvSpPr>
          <p:cNvPr id="11" name="Text 8"/>
          <p:cNvSpPr/>
          <p:nvPr/>
        </p:nvSpPr>
        <p:spPr>
          <a:xfrm>
            <a:off x="6507004" y="516088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الالتزام بالمواعيد</a:t>
            </a:r>
            <a:endParaRPr lang="en-US" sz="2200" dirty="0"/>
          </a:p>
        </p:txBody>
      </p:sp>
      <p:sp>
        <p:nvSpPr>
          <p:cNvPr id="12" name="Text 9"/>
          <p:cNvSpPr/>
          <p:nvPr/>
        </p:nvSpPr>
        <p:spPr>
          <a:xfrm>
            <a:off x="6507004" y="5651302"/>
            <a:ext cx="7102793" cy="362903"/>
          </a:xfrm>
          <a:prstGeom prst="rect">
            <a:avLst/>
          </a:prstGeom>
          <a:noFill/>
          <a:ln/>
        </p:spPr>
        <p:txBody>
          <a:bodyPr wrap="none" lIns="0" tIns="0" rIns="0" bIns="0" rtlCol="0" anchor="t"/>
          <a:lstStyle/>
          <a:p>
            <a:pPr marL="0" indent="0">
              <a:lnSpc>
                <a:spcPts val="2850"/>
              </a:lnSpc>
              <a:buNone/>
            </a:pPr>
            <a:r>
              <a:rPr lang="en-US" sz="1750" dirty="0">
                <a:solidFill>
                  <a:srgbClr val="DAD1E6"/>
                </a:solidFill>
                <a:latin typeface="Fira Sans" pitchFamily="34" charset="0"/>
                <a:ea typeface="Fira Sans" pitchFamily="34" charset="-122"/>
                <a:cs typeface="Fira Sans" pitchFamily="34" charset="-120"/>
              </a:rPr>
              <a:t>التزام الموظف بالوقت في إنجاز المهام والمهام المحددة.</a:t>
            </a:r>
            <a:endParaRPr lang="en-US" sz="17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677228"/>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F94CAF"/>
                </a:solidFill>
                <a:latin typeface="Inconsolata Bold" pitchFamily="34" charset="0"/>
                <a:ea typeface="Inconsolata Bold" pitchFamily="34" charset="-122"/>
                <a:cs typeface="Inconsolata Bold" pitchFamily="34" charset="-120"/>
              </a:rPr>
              <a:t>مراحل تقييم الأداء</a:t>
            </a:r>
            <a:endParaRPr lang="en-US" sz="4450" dirty="0"/>
          </a:p>
        </p:txBody>
      </p:sp>
      <p:sp>
        <p:nvSpPr>
          <p:cNvPr id="4" name="Shape 1"/>
          <p:cNvSpPr/>
          <p:nvPr/>
        </p:nvSpPr>
        <p:spPr>
          <a:xfrm>
            <a:off x="6605111" y="1726168"/>
            <a:ext cx="30480" cy="5826085"/>
          </a:xfrm>
          <a:prstGeom prst="roundRect">
            <a:avLst>
              <a:gd name="adj" fmla="val 111628"/>
            </a:avLst>
          </a:prstGeom>
          <a:solidFill>
            <a:srgbClr val="5C4E69"/>
          </a:solidFill>
          <a:ln/>
        </p:spPr>
      </p:sp>
      <p:sp>
        <p:nvSpPr>
          <p:cNvPr id="5" name="Shape 2"/>
          <p:cNvSpPr/>
          <p:nvPr/>
        </p:nvSpPr>
        <p:spPr>
          <a:xfrm>
            <a:off x="6845022" y="2221230"/>
            <a:ext cx="793790" cy="30480"/>
          </a:xfrm>
          <a:prstGeom prst="roundRect">
            <a:avLst>
              <a:gd name="adj" fmla="val 111628"/>
            </a:avLst>
          </a:prstGeom>
          <a:solidFill>
            <a:srgbClr val="5C4E69"/>
          </a:solidFill>
          <a:ln/>
        </p:spPr>
      </p:sp>
      <p:sp>
        <p:nvSpPr>
          <p:cNvPr id="6" name="Shape 3"/>
          <p:cNvSpPr/>
          <p:nvPr/>
        </p:nvSpPr>
        <p:spPr>
          <a:xfrm>
            <a:off x="6365200" y="1981319"/>
            <a:ext cx="510302" cy="510302"/>
          </a:xfrm>
          <a:prstGeom prst="roundRect">
            <a:avLst>
              <a:gd name="adj" fmla="val 6667"/>
            </a:avLst>
          </a:prstGeom>
          <a:solidFill>
            <a:srgbClr val="433550"/>
          </a:solidFill>
          <a:ln/>
        </p:spPr>
      </p:sp>
      <p:sp>
        <p:nvSpPr>
          <p:cNvPr id="7" name="Text 4"/>
          <p:cNvSpPr/>
          <p:nvPr/>
        </p:nvSpPr>
        <p:spPr>
          <a:xfrm>
            <a:off x="6535222" y="2066330"/>
            <a:ext cx="170140" cy="340281"/>
          </a:xfrm>
          <a:prstGeom prst="rect">
            <a:avLst/>
          </a:prstGeom>
          <a:noFill/>
          <a:ln/>
        </p:spPr>
        <p:txBody>
          <a:bodyPr wrap="none" lIns="0" tIns="0" rIns="0" bIns="0" rtlCol="0" anchor="t"/>
          <a:lstStyle/>
          <a:p>
            <a:pPr marL="0" indent="0" algn="ctr">
              <a:lnSpc>
                <a:spcPts val="2650"/>
              </a:lnSpc>
              <a:buNone/>
            </a:pPr>
            <a:r>
              <a:rPr lang="en-US" sz="2650" b="1" dirty="0">
                <a:solidFill>
                  <a:srgbClr val="DAD1E6"/>
                </a:solidFill>
                <a:latin typeface="Inconsolata Bold" pitchFamily="34" charset="0"/>
                <a:ea typeface="Inconsolata Bold" pitchFamily="34" charset="-122"/>
                <a:cs typeface="Inconsolata Bold" pitchFamily="34" charset="-120"/>
              </a:rPr>
              <a:t>1</a:t>
            </a:r>
            <a:endParaRPr lang="en-US" sz="2650" dirty="0"/>
          </a:p>
        </p:txBody>
      </p:sp>
      <p:sp>
        <p:nvSpPr>
          <p:cNvPr id="8" name="Text 5"/>
          <p:cNvSpPr/>
          <p:nvPr/>
        </p:nvSpPr>
        <p:spPr>
          <a:xfrm>
            <a:off x="7867888" y="195298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تحديد الأهداف</a:t>
            </a:r>
            <a:endParaRPr lang="en-US" sz="2200" dirty="0"/>
          </a:p>
        </p:txBody>
      </p:sp>
      <p:sp>
        <p:nvSpPr>
          <p:cNvPr id="9" name="Text 6"/>
          <p:cNvSpPr/>
          <p:nvPr/>
        </p:nvSpPr>
        <p:spPr>
          <a:xfrm>
            <a:off x="7867888" y="2443401"/>
            <a:ext cx="5968722" cy="725805"/>
          </a:xfrm>
          <a:prstGeom prst="rect">
            <a:avLst/>
          </a:prstGeom>
          <a:noFill/>
          <a:ln/>
        </p:spPr>
        <p:txBody>
          <a:bodyPr wrap="square" lIns="0" tIns="0" rIns="0" bIns="0" rtlCol="0" anchor="t"/>
          <a:lstStyle/>
          <a:p>
            <a:pPr marL="0" indent="0" algn="r" rtl="1">
              <a:lnSpc>
                <a:spcPts val="2850"/>
              </a:lnSpc>
              <a:buNone/>
            </a:pPr>
            <a:r>
              <a:rPr lang="en-US" sz="2800" dirty="0">
                <a:solidFill>
                  <a:srgbClr val="DAD1E6"/>
                </a:solidFill>
                <a:latin typeface="Fira Sans" pitchFamily="34" charset="0"/>
                <a:ea typeface="Fira Sans" pitchFamily="34" charset="-122"/>
                <a:cs typeface="Fira Sans" pitchFamily="34" charset="-120"/>
              </a:rPr>
              <a:t>في هذه المرحلة، يتم تحديد الأهداف الواضحة التي يتعين على الموظف تحقيقها خلال فترة التقييم</a:t>
            </a:r>
            <a:r>
              <a:rPr lang="en-US" sz="1750" dirty="0">
                <a:solidFill>
                  <a:srgbClr val="DAD1E6"/>
                </a:solidFill>
                <a:latin typeface="Fira Sans" pitchFamily="34" charset="0"/>
                <a:ea typeface="Fira Sans" pitchFamily="34" charset="-122"/>
                <a:cs typeface="Fira Sans" pitchFamily="34" charset="-120"/>
              </a:rPr>
              <a:t>.</a:t>
            </a:r>
            <a:endParaRPr lang="en-US" sz="1750" dirty="0"/>
          </a:p>
        </p:txBody>
      </p:sp>
      <p:sp>
        <p:nvSpPr>
          <p:cNvPr id="10" name="Shape 7"/>
          <p:cNvSpPr/>
          <p:nvPr/>
        </p:nvSpPr>
        <p:spPr>
          <a:xfrm>
            <a:off x="6845022" y="4117896"/>
            <a:ext cx="793790" cy="30480"/>
          </a:xfrm>
          <a:prstGeom prst="roundRect">
            <a:avLst>
              <a:gd name="adj" fmla="val 111628"/>
            </a:avLst>
          </a:prstGeom>
          <a:solidFill>
            <a:srgbClr val="5C4E69"/>
          </a:solidFill>
          <a:ln/>
        </p:spPr>
      </p:sp>
      <p:sp>
        <p:nvSpPr>
          <p:cNvPr id="11" name="Shape 8"/>
          <p:cNvSpPr/>
          <p:nvPr/>
        </p:nvSpPr>
        <p:spPr>
          <a:xfrm>
            <a:off x="6365200" y="3877985"/>
            <a:ext cx="510302" cy="510302"/>
          </a:xfrm>
          <a:prstGeom prst="roundRect">
            <a:avLst>
              <a:gd name="adj" fmla="val 6667"/>
            </a:avLst>
          </a:prstGeom>
          <a:solidFill>
            <a:srgbClr val="433550"/>
          </a:solidFill>
          <a:ln/>
        </p:spPr>
      </p:sp>
      <p:sp>
        <p:nvSpPr>
          <p:cNvPr id="12" name="Text 9"/>
          <p:cNvSpPr/>
          <p:nvPr/>
        </p:nvSpPr>
        <p:spPr>
          <a:xfrm>
            <a:off x="6535222" y="3962995"/>
            <a:ext cx="170140" cy="340281"/>
          </a:xfrm>
          <a:prstGeom prst="rect">
            <a:avLst/>
          </a:prstGeom>
          <a:noFill/>
          <a:ln/>
        </p:spPr>
        <p:txBody>
          <a:bodyPr wrap="none" lIns="0" tIns="0" rIns="0" bIns="0" rtlCol="0" anchor="t"/>
          <a:lstStyle/>
          <a:p>
            <a:pPr marL="0" indent="0" algn="ctr">
              <a:lnSpc>
                <a:spcPts val="2650"/>
              </a:lnSpc>
              <a:buNone/>
            </a:pPr>
            <a:r>
              <a:rPr lang="en-US" sz="2650" b="1" dirty="0">
                <a:solidFill>
                  <a:srgbClr val="DAD1E6"/>
                </a:solidFill>
                <a:latin typeface="Inconsolata Bold" pitchFamily="34" charset="0"/>
                <a:ea typeface="Inconsolata Bold" pitchFamily="34" charset="-122"/>
                <a:cs typeface="Inconsolata Bold" pitchFamily="34" charset="-120"/>
              </a:rPr>
              <a:t>2</a:t>
            </a:r>
            <a:endParaRPr lang="en-US" sz="2650" dirty="0"/>
          </a:p>
        </p:txBody>
      </p:sp>
      <p:sp>
        <p:nvSpPr>
          <p:cNvPr id="13" name="Text 10"/>
          <p:cNvSpPr/>
          <p:nvPr/>
        </p:nvSpPr>
        <p:spPr>
          <a:xfrm>
            <a:off x="7867888" y="384964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جمع البيانات</a:t>
            </a:r>
            <a:endParaRPr lang="en-US" sz="2200" dirty="0"/>
          </a:p>
        </p:txBody>
      </p:sp>
      <p:sp>
        <p:nvSpPr>
          <p:cNvPr id="14" name="Text 11"/>
          <p:cNvSpPr/>
          <p:nvPr/>
        </p:nvSpPr>
        <p:spPr>
          <a:xfrm>
            <a:off x="7867888" y="4340066"/>
            <a:ext cx="5968722" cy="1088708"/>
          </a:xfrm>
          <a:prstGeom prst="rect">
            <a:avLst/>
          </a:prstGeom>
          <a:noFill/>
          <a:ln/>
        </p:spPr>
        <p:txBody>
          <a:bodyPr wrap="square" lIns="0" tIns="0" rIns="0" bIns="0" rtlCol="0" anchor="t"/>
          <a:lstStyle/>
          <a:p>
            <a:pPr marL="0" indent="0" algn="r" rtl="1">
              <a:lnSpc>
                <a:spcPts val="2850"/>
              </a:lnSpc>
              <a:buNone/>
            </a:pPr>
            <a:r>
              <a:rPr lang="en-US" sz="2800" dirty="0">
                <a:solidFill>
                  <a:srgbClr val="DAD1E6"/>
                </a:solidFill>
                <a:latin typeface="Fira Sans" pitchFamily="34" charset="0"/>
                <a:ea typeface="Fira Sans" pitchFamily="34" charset="-122"/>
                <a:cs typeface="Fira Sans" pitchFamily="34" charset="-120"/>
              </a:rPr>
              <a:t>يتم جمع المعلومات من مصادر مختلفة باستخدام الأدوات والأساليب المناسبة، مثل التقييمات الذاتية والمراجعات من قبل المديرين</a:t>
            </a:r>
            <a:r>
              <a:rPr lang="en-US" sz="1750" dirty="0">
                <a:solidFill>
                  <a:srgbClr val="DAD1E6"/>
                </a:solidFill>
                <a:latin typeface="Fira Sans" pitchFamily="34" charset="0"/>
                <a:ea typeface="Fira Sans" pitchFamily="34" charset="-122"/>
                <a:cs typeface="Fira Sans" pitchFamily="34" charset="-120"/>
              </a:rPr>
              <a:t>.</a:t>
            </a:r>
            <a:endParaRPr lang="en-US" sz="1750" dirty="0"/>
          </a:p>
        </p:txBody>
      </p:sp>
      <p:sp>
        <p:nvSpPr>
          <p:cNvPr id="15" name="Shape 12"/>
          <p:cNvSpPr/>
          <p:nvPr/>
        </p:nvSpPr>
        <p:spPr>
          <a:xfrm>
            <a:off x="6845022" y="6377464"/>
            <a:ext cx="793790" cy="30480"/>
          </a:xfrm>
          <a:prstGeom prst="roundRect">
            <a:avLst>
              <a:gd name="adj" fmla="val 111628"/>
            </a:avLst>
          </a:prstGeom>
          <a:solidFill>
            <a:srgbClr val="5C4E69"/>
          </a:solidFill>
          <a:ln/>
        </p:spPr>
      </p:sp>
      <p:sp>
        <p:nvSpPr>
          <p:cNvPr id="16" name="Shape 13"/>
          <p:cNvSpPr/>
          <p:nvPr/>
        </p:nvSpPr>
        <p:spPr>
          <a:xfrm>
            <a:off x="6365200" y="6137553"/>
            <a:ext cx="510302" cy="510302"/>
          </a:xfrm>
          <a:prstGeom prst="roundRect">
            <a:avLst>
              <a:gd name="adj" fmla="val 6667"/>
            </a:avLst>
          </a:prstGeom>
          <a:solidFill>
            <a:srgbClr val="433550"/>
          </a:solidFill>
          <a:ln/>
        </p:spPr>
      </p:sp>
      <p:sp>
        <p:nvSpPr>
          <p:cNvPr id="17" name="Text 14"/>
          <p:cNvSpPr/>
          <p:nvPr/>
        </p:nvSpPr>
        <p:spPr>
          <a:xfrm>
            <a:off x="6535222" y="6222563"/>
            <a:ext cx="170140" cy="340281"/>
          </a:xfrm>
          <a:prstGeom prst="rect">
            <a:avLst/>
          </a:prstGeom>
          <a:noFill/>
          <a:ln/>
        </p:spPr>
        <p:txBody>
          <a:bodyPr wrap="none" lIns="0" tIns="0" rIns="0" bIns="0" rtlCol="0" anchor="t"/>
          <a:lstStyle/>
          <a:p>
            <a:pPr marL="0" indent="0" algn="ctr">
              <a:lnSpc>
                <a:spcPts val="2650"/>
              </a:lnSpc>
              <a:buNone/>
            </a:pPr>
            <a:r>
              <a:rPr lang="en-US" sz="2650" b="1" dirty="0">
                <a:solidFill>
                  <a:srgbClr val="DAD1E6"/>
                </a:solidFill>
                <a:latin typeface="Inconsolata Bold" pitchFamily="34" charset="0"/>
                <a:ea typeface="Inconsolata Bold" pitchFamily="34" charset="-122"/>
                <a:cs typeface="Inconsolata Bold" pitchFamily="34" charset="-120"/>
              </a:rPr>
              <a:t>3</a:t>
            </a:r>
            <a:endParaRPr lang="en-US" sz="2650" dirty="0"/>
          </a:p>
        </p:txBody>
      </p:sp>
      <p:sp>
        <p:nvSpPr>
          <p:cNvPr id="18" name="Text 15"/>
          <p:cNvSpPr/>
          <p:nvPr/>
        </p:nvSpPr>
        <p:spPr>
          <a:xfrm>
            <a:off x="7867888" y="610921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تحليل البيانات</a:t>
            </a:r>
            <a:endParaRPr lang="en-US" sz="2200" dirty="0"/>
          </a:p>
        </p:txBody>
      </p:sp>
      <p:sp>
        <p:nvSpPr>
          <p:cNvPr id="19" name="Text 16"/>
          <p:cNvSpPr/>
          <p:nvPr/>
        </p:nvSpPr>
        <p:spPr>
          <a:xfrm>
            <a:off x="7867888" y="6599634"/>
            <a:ext cx="5968722" cy="725805"/>
          </a:xfrm>
          <a:prstGeom prst="rect">
            <a:avLst/>
          </a:prstGeom>
          <a:noFill/>
          <a:ln/>
        </p:spPr>
        <p:txBody>
          <a:bodyPr wrap="square" lIns="0" tIns="0" rIns="0" bIns="0" rtlCol="0" anchor="t"/>
          <a:lstStyle/>
          <a:p>
            <a:pPr marL="0" indent="0" algn="r" rtl="1">
              <a:lnSpc>
                <a:spcPts val="2850"/>
              </a:lnSpc>
              <a:buNone/>
            </a:pPr>
            <a:r>
              <a:rPr lang="en-US" sz="3200" dirty="0">
                <a:solidFill>
                  <a:srgbClr val="DAD1E6"/>
                </a:solidFill>
                <a:latin typeface="Fira Sans" pitchFamily="34" charset="0"/>
                <a:ea typeface="Fira Sans" pitchFamily="34" charset="-122"/>
                <a:cs typeface="Fira Sans" pitchFamily="34" charset="-120"/>
              </a:rPr>
              <a:t>في هذه المرحلة، يتم تحليل البيانات المجمعة ومقارنتها مع الأهداف والمعايير المحددة</a:t>
            </a:r>
            <a:r>
              <a:rPr lang="en-US" sz="1750" dirty="0">
                <a:solidFill>
                  <a:srgbClr val="DAD1E6"/>
                </a:solidFill>
                <a:latin typeface="Fira Sans" pitchFamily="34" charset="0"/>
                <a:ea typeface="Fira Sans" pitchFamily="34" charset="-122"/>
                <a:cs typeface="Fira Sans" pitchFamily="34" charset="-120"/>
              </a:rPr>
              <a:t>.</a:t>
            </a:r>
            <a:endParaRPr lang="en-US" sz="17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2769989" y="3012141"/>
            <a:ext cx="7175659" cy="708779"/>
          </a:xfrm>
          <a:prstGeom prst="rect">
            <a:avLst/>
          </a:prstGeom>
          <a:noFill/>
          <a:ln/>
        </p:spPr>
        <p:txBody>
          <a:bodyPr wrap="none" lIns="0" tIns="0" rIns="0" bIns="0" rtlCol="0" anchor="t"/>
          <a:lstStyle/>
          <a:p>
            <a:pPr marL="0" indent="0">
              <a:lnSpc>
                <a:spcPts val="5550"/>
              </a:lnSpc>
              <a:buNone/>
            </a:pPr>
            <a:r>
              <a:rPr lang="en-US" sz="4450" b="1" dirty="0">
                <a:solidFill>
                  <a:srgbClr val="F94CAF"/>
                </a:solidFill>
                <a:latin typeface="Inconsolata Bold" pitchFamily="34" charset="0"/>
                <a:ea typeface="Inconsolata Bold" pitchFamily="34" charset="-122"/>
                <a:cs typeface="Inconsolata Bold" pitchFamily="34" charset="-120"/>
              </a:rPr>
              <a:t>أنواع تقييم أداء الموارد البشرية</a:t>
            </a:r>
            <a:endParaRPr lang="en-US" sz="4450" dirty="0"/>
          </a:p>
        </p:txBody>
      </p:sp>
      <p:pic>
        <p:nvPicPr>
          <p:cNvPr id="4" name="Image 1" descr="preencoded.png"/>
          <p:cNvPicPr>
            <a:picLocks noChangeAspect="1"/>
          </p:cNvPicPr>
          <p:nvPr/>
        </p:nvPicPr>
        <p:blipFill>
          <a:blip r:embed="rId4"/>
          <a:stretch>
            <a:fillRect/>
          </a:stretch>
        </p:blipFill>
        <p:spPr>
          <a:xfrm>
            <a:off x="793790" y="5051822"/>
            <a:ext cx="566976" cy="566976"/>
          </a:xfrm>
          <a:prstGeom prst="rect">
            <a:avLst/>
          </a:prstGeom>
        </p:spPr>
      </p:pic>
      <p:sp>
        <p:nvSpPr>
          <p:cNvPr id="5" name="Text 1"/>
          <p:cNvSpPr/>
          <p:nvPr/>
        </p:nvSpPr>
        <p:spPr>
          <a:xfrm>
            <a:off x="1360766" y="5228987"/>
            <a:ext cx="2835235" cy="354330"/>
          </a:xfrm>
          <a:prstGeom prst="rect">
            <a:avLst/>
          </a:prstGeom>
          <a:noFill/>
          <a:ln/>
        </p:spPr>
        <p:txBody>
          <a:bodyPr wrap="none" lIns="0" tIns="0" rIns="0" bIns="0" rtlCol="0" anchor="t"/>
          <a:lstStyle/>
          <a:p>
            <a:pPr marL="0" indent="0" algn="l">
              <a:lnSpc>
                <a:spcPts val="2750"/>
              </a:lnSpc>
              <a:buNone/>
            </a:pPr>
            <a:r>
              <a:rPr lang="en-US" sz="3200" b="1" dirty="0">
                <a:solidFill>
                  <a:srgbClr val="DAD1E6"/>
                </a:solidFill>
                <a:latin typeface="Inconsolata Bold" pitchFamily="34" charset="0"/>
                <a:ea typeface="Inconsolata Bold" pitchFamily="34" charset="-122"/>
                <a:cs typeface="Inconsolata Bold" pitchFamily="34" charset="-120"/>
              </a:rPr>
              <a:t>التقييم التقليدي</a:t>
            </a:r>
            <a:endParaRPr lang="en-US" sz="3200" dirty="0"/>
          </a:p>
        </p:txBody>
      </p:sp>
      <p:sp>
        <p:nvSpPr>
          <p:cNvPr id="6" name="Text 2"/>
          <p:cNvSpPr/>
          <p:nvPr/>
        </p:nvSpPr>
        <p:spPr>
          <a:xfrm>
            <a:off x="793790" y="6336030"/>
            <a:ext cx="6351270" cy="362903"/>
          </a:xfrm>
          <a:prstGeom prst="rect">
            <a:avLst/>
          </a:prstGeom>
          <a:noFill/>
          <a:ln/>
        </p:spPr>
        <p:txBody>
          <a:bodyPr wrap="none" lIns="0" tIns="0" rIns="0" bIns="0" rtlCol="0" anchor="t"/>
          <a:lstStyle/>
          <a:p>
            <a:pPr marL="0" indent="0" algn="r" rtl="1">
              <a:lnSpc>
                <a:spcPct val="150000"/>
              </a:lnSpc>
              <a:buNone/>
            </a:pPr>
            <a:r>
              <a:rPr lang="en-US" sz="1750" dirty="0">
                <a:solidFill>
                  <a:srgbClr val="DAD1E6"/>
                </a:solidFill>
                <a:latin typeface="Fira Sans" pitchFamily="34" charset="0"/>
                <a:ea typeface="Fira Sans" pitchFamily="34" charset="-122"/>
                <a:cs typeface="Fira Sans" pitchFamily="34" charset="-120"/>
              </a:rPr>
              <a:t>ي</a:t>
            </a:r>
            <a:r>
              <a:rPr lang="en-US" sz="2400" dirty="0">
                <a:solidFill>
                  <a:srgbClr val="DAD1E6"/>
                </a:solidFill>
                <a:latin typeface="Fira Sans" pitchFamily="34" charset="0"/>
                <a:ea typeface="Fira Sans" pitchFamily="34" charset="-122"/>
                <a:cs typeface="Fira Sans" pitchFamily="34" charset="-120"/>
              </a:rPr>
              <a:t>قوم المدير المباشر بتقييم أداء الموظف بناءً على معايير محددة مسبق</a:t>
            </a:r>
            <a:r>
              <a:rPr lang="en-US" sz="1750" dirty="0">
                <a:solidFill>
                  <a:srgbClr val="DAD1E6"/>
                </a:solidFill>
                <a:latin typeface="Fira Sans" pitchFamily="34" charset="0"/>
                <a:ea typeface="Fira Sans" pitchFamily="34" charset="-122"/>
                <a:cs typeface="Fira Sans" pitchFamily="34" charset="-120"/>
              </a:rPr>
              <a:t>ًا.</a:t>
            </a:r>
            <a:endParaRPr lang="en-US" sz="1750" dirty="0"/>
          </a:p>
        </p:txBody>
      </p:sp>
      <p:pic>
        <p:nvPicPr>
          <p:cNvPr id="7" name="Image 2" descr="preencoded.png"/>
          <p:cNvPicPr>
            <a:picLocks noChangeAspect="1"/>
          </p:cNvPicPr>
          <p:nvPr/>
        </p:nvPicPr>
        <p:blipFill>
          <a:blip r:embed="rId5"/>
          <a:stretch>
            <a:fillRect/>
          </a:stretch>
        </p:blipFill>
        <p:spPr>
          <a:xfrm>
            <a:off x="7485221" y="5051822"/>
            <a:ext cx="566976" cy="566976"/>
          </a:xfrm>
          <a:prstGeom prst="rect">
            <a:avLst/>
          </a:prstGeom>
        </p:spPr>
      </p:pic>
      <p:sp>
        <p:nvSpPr>
          <p:cNvPr id="8" name="Text 3"/>
          <p:cNvSpPr/>
          <p:nvPr/>
        </p:nvSpPr>
        <p:spPr>
          <a:xfrm>
            <a:off x="8332386" y="5051822"/>
            <a:ext cx="2835235" cy="354330"/>
          </a:xfrm>
          <a:prstGeom prst="rect">
            <a:avLst/>
          </a:prstGeom>
          <a:noFill/>
          <a:ln/>
        </p:spPr>
        <p:txBody>
          <a:bodyPr wrap="none" lIns="0" tIns="0" rIns="0" bIns="0" rtlCol="0" anchor="t"/>
          <a:lstStyle/>
          <a:p>
            <a:pPr marL="0" indent="0" algn="r" rtl="1">
              <a:lnSpc>
                <a:spcPts val="2750"/>
              </a:lnSpc>
              <a:buNone/>
            </a:pPr>
            <a:r>
              <a:rPr lang="en-US" sz="3600" b="1" dirty="0">
                <a:solidFill>
                  <a:srgbClr val="DAD1E6"/>
                </a:solidFill>
                <a:latin typeface="Inconsolata Bold" pitchFamily="34" charset="0"/>
                <a:ea typeface="Inconsolata Bold" pitchFamily="34" charset="-122"/>
                <a:cs typeface="Inconsolata Bold" pitchFamily="34" charset="-120"/>
              </a:rPr>
              <a:t>التقييم متعدد المصادر</a:t>
            </a:r>
            <a:endParaRPr lang="en-US" sz="3600" dirty="0"/>
          </a:p>
        </p:txBody>
      </p:sp>
      <p:sp>
        <p:nvSpPr>
          <p:cNvPr id="9" name="Text 4"/>
          <p:cNvSpPr/>
          <p:nvPr/>
        </p:nvSpPr>
        <p:spPr>
          <a:xfrm>
            <a:off x="7485221" y="6336030"/>
            <a:ext cx="6351389" cy="725805"/>
          </a:xfrm>
          <a:prstGeom prst="rect">
            <a:avLst/>
          </a:prstGeom>
          <a:noFill/>
          <a:ln/>
        </p:spPr>
        <p:txBody>
          <a:bodyPr wrap="square" lIns="0" tIns="0" rIns="0" bIns="0" rtlCol="0" anchor="t"/>
          <a:lstStyle/>
          <a:p>
            <a:pPr marL="0" indent="0" algn="r" rtl="1">
              <a:lnSpc>
                <a:spcPct val="150000"/>
              </a:lnSpc>
              <a:buNone/>
            </a:pPr>
            <a:r>
              <a:rPr lang="en-US" sz="3200" dirty="0">
                <a:solidFill>
                  <a:srgbClr val="DAD1E6"/>
                </a:solidFill>
                <a:latin typeface="Fira Sans" pitchFamily="34" charset="0"/>
                <a:ea typeface="Fira Sans" pitchFamily="34" charset="-122"/>
                <a:cs typeface="Fira Sans" pitchFamily="34" charset="-120"/>
              </a:rPr>
              <a:t>يعتمد على تقييم الموظف من مصادر متعددة تشمل المديرين، والزملاء، والمرؤوسين، والعملاء.</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547527" y="0"/>
            <a:ext cx="7923490" cy="708779"/>
          </a:xfrm>
          <a:prstGeom prst="rect">
            <a:avLst/>
          </a:prstGeom>
          <a:noFill/>
          <a:ln/>
        </p:spPr>
        <p:txBody>
          <a:bodyPr wrap="none" lIns="0" tIns="0" rIns="0" bIns="0" rtlCol="0" anchor="t"/>
          <a:lstStyle/>
          <a:p>
            <a:pPr marL="0" indent="0">
              <a:lnSpc>
                <a:spcPts val="5550"/>
              </a:lnSpc>
              <a:buNone/>
            </a:pPr>
            <a:r>
              <a:rPr lang="en-US" sz="4450" b="1" dirty="0">
                <a:solidFill>
                  <a:srgbClr val="F94CAF"/>
                </a:solidFill>
                <a:latin typeface="Inconsolata Bold" pitchFamily="34" charset="0"/>
                <a:ea typeface="Inconsolata Bold" pitchFamily="34" charset="-122"/>
                <a:cs typeface="Inconsolata Bold" pitchFamily="34" charset="-120"/>
              </a:rPr>
              <a:t>التقييم القائم على الأهداف (MBO)</a:t>
            </a:r>
            <a:endParaRPr lang="en-US" sz="4450" dirty="0"/>
          </a:p>
        </p:txBody>
      </p:sp>
      <p:pic>
        <p:nvPicPr>
          <p:cNvPr id="3" name="Image 0" descr="preencoded.png"/>
          <p:cNvPicPr>
            <a:picLocks noChangeAspect="1"/>
          </p:cNvPicPr>
          <p:nvPr/>
        </p:nvPicPr>
        <p:blipFill>
          <a:blip r:embed="rId3"/>
          <a:stretch>
            <a:fillRect/>
          </a:stretch>
        </p:blipFill>
        <p:spPr>
          <a:xfrm>
            <a:off x="2978348" y="3427333"/>
            <a:ext cx="2152055" cy="807958"/>
          </a:xfrm>
          <a:prstGeom prst="rect">
            <a:avLst/>
          </a:prstGeom>
        </p:spPr>
      </p:pic>
      <p:sp>
        <p:nvSpPr>
          <p:cNvPr id="4" name="Text 1"/>
          <p:cNvSpPr/>
          <p:nvPr/>
        </p:nvSpPr>
        <p:spPr>
          <a:xfrm>
            <a:off x="3983474" y="3691652"/>
            <a:ext cx="141803" cy="453509"/>
          </a:xfrm>
          <a:prstGeom prst="rect">
            <a:avLst/>
          </a:prstGeom>
          <a:noFill/>
          <a:ln/>
        </p:spPr>
        <p:txBody>
          <a:bodyPr wrap="none" lIns="0" tIns="0" rIns="0" bIns="0" rtlCol="0" anchor="t"/>
          <a:lstStyle/>
          <a:p>
            <a:pPr marL="0" indent="0" algn="ctr">
              <a:lnSpc>
                <a:spcPts val="3550"/>
              </a:lnSpc>
              <a:buNone/>
            </a:pPr>
            <a:r>
              <a:rPr lang="en-US" sz="2200" b="1" dirty="0">
                <a:solidFill>
                  <a:srgbClr val="DAD1E6"/>
                </a:solidFill>
                <a:latin typeface="Inconsolata Bold" pitchFamily="34" charset="0"/>
                <a:ea typeface="Inconsolata Bold" pitchFamily="34" charset="-122"/>
                <a:cs typeface="Inconsolata Bold" pitchFamily="34" charset="-120"/>
              </a:rPr>
              <a:t>1</a:t>
            </a:r>
            <a:endParaRPr lang="en-US" sz="2200" dirty="0"/>
          </a:p>
        </p:txBody>
      </p:sp>
      <p:sp>
        <p:nvSpPr>
          <p:cNvPr id="5" name="Text 2"/>
          <p:cNvSpPr/>
          <p:nvPr/>
        </p:nvSpPr>
        <p:spPr>
          <a:xfrm>
            <a:off x="5357217" y="3654147"/>
            <a:ext cx="1684973" cy="354330"/>
          </a:xfrm>
          <a:prstGeom prst="rect">
            <a:avLst/>
          </a:prstGeom>
          <a:noFill/>
          <a:ln/>
        </p:spPr>
        <p:txBody>
          <a:bodyPr wrap="none" lIns="0" tIns="0" rIns="0" bIns="0" rtlCol="0" anchor="t"/>
          <a:lstStyle/>
          <a:p>
            <a:pPr marL="0" indent="0" algn="l">
              <a:lnSpc>
                <a:spcPts val="2750"/>
              </a:lnSpc>
              <a:buNone/>
            </a:pPr>
            <a:r>
              <a:rPr lang="en-US" sz="3200" b="1" dirty="0">
                <a:solidFill>
                  <a:srgbClr val="DAD1E6"/>
                </a:solidFill>
                <a:latin typeface="Inconsolata Bold" pitchFamily="34" charset="0"/>
                <a:ea typeface="Inconsolata Bold" pitchFamily="34" charset="-122"/>
                <a:cs typeface="Inconsolata Bold" pitchFamily="34" charset="-120"/>
              </a:rPr>
              <a:t>تحديد الأهداف</a:t>
            </a:r>
            <a:endParaRPr lang="en-US" sz="3200" dirty="0"/>
          </a:p>
        </p:txBody>
      </p:sp>
      <p:sp>
        <p:nvSpPr>
          <p:cNvPr id="6" name="Shape 3"/>
          <p:cNvSpPr/>
          <p:nvPr/>
        </p:nvSpPr>
        <p:spPr>
          <a:xfrm>
            <a:off x="5187077" y="4248388"/>
            <a:ext cx="8592860" cy="15240"/>
          </a:xfrm>
          <a:prstGeom prst="roundRect">
            <a:avLst>
              <a:gd name="adj" fmla="val 223256"/>
            </a:avLst>
          </a:prstGeom>
          <a:solidFill>
            <a:srgbClr val="5C4E69"/>
          </a:solidFill>
          <a:ln/>
        </p:spPr>
      </p:sp>
      <p:pic>
        <p:nvPicPr>
          <p:cNvPr id="7" name="Image 1" descr="preencoded.png"/>
          <p:cNvPicPr>
            <a:picLocks noChangeAspect="1"/>
          </p:cNvPicPr>
          <p:nvPr/>
        </p:nvPicPr>
        <p:blipFill>
          <a:blip r:embed="rId4"/>
          <a:stretch>
            <a:fillRect/>
          </a:stretch>
        </p:blipFill>
        <p:spPr>
          <a:xfrm>
            <a:off x="1902381" y="4291965"/>
            <a:ext cx="4304109" cy="807958"/>
          </a:xfrm>
          <a:prstGeom prst="rect">
            <a:avLst/>
          </a:prstGeom>
        </p:spPr>
      </p:pic>
      <p:sp>
        <p:nvSpPr>
          <p:cNvPr id="8" name="Text 4"/>
          <p:cNvSpPr/>
          <p:nvPr/>
        </p:nvSpPr>
        <p:spPr>
          <a:xfrm>
            <a:off x="3983474" y="4469130"/>
            <a:ext cx="141803" cy="453509"/>
          </a:xfrm>
          <a:prstGeom prst="rect">
            <a:avLst/>
          </a:prstGeom>
          <a:noFill/>
          <a:ln/>
        </p:spPr>
        <p:txBody>
          <a:bodyPr wrap="none" lIns="0" tIns="0" rIns="0" bIns="0" rtlCol="0" anchor="t"/>
          <a:lstStyle/>
          <a:p>
            <a:pPr marL="0" indent="0" algn="ctr">
              <a:lnSpc>
                <a:spcPts val="3550"/>
              </a:lnSpc>
              <a:buNone/>
            </a:pPr>
            <a:r>
              <a:rPr lang="en-US" sz="2200" b="1" dirty="0">
                <a:solidFill>
                  <a:srgbClr val="DAD1E6"/>
                </a:solidFill>
                <a:latin typeface="Inconsolata Bold" pitchFamily="34" charset="0"/>
                <a:ea typeface="Inconsolata Bold" pitchFamily="34" charset="-122"/>
                <a:cs typeface="Inconsolata Bold" pitchFamily="34" charset="-120"/>
              </a:rPr>
              <a:t>2</a:t>
            </a:r>
            <a:endParaRPr lang="en-US" sz="2200" dirty="0"/>
          </a:p>
        </p:txBody>
      </p:sp>
      <p:sp>
        <p:nvSpPr>
          <p:cNvPr id="9" name="Text 5"/>
          <p:cNvSpPr/>
          <p:nvPr/>
        </p:nvSpPr>
        <p:spPr>
          <a:xfrm>
            <a:off x="6433304" y="4518779"/>
            <a:ext cx="1515189" cy="354330"/>
          </a:xfrm>
          <a:prstGeom prst="rect">
            <a:avLst/>
          </a:prstGeom>
          <a:noFill/>
          <a:ln/>
        </p:spPr>
        <p:txBody>
          <a:bodyPr wrap="none" lIns="0" tIns="0" rIns="0" bIns="0" rtlCol="0" anchor="t"/>
          <a:lstStyle/>
          <a:p>
            <a:pPr marL="0" indent="0" algn="l">
              <a:lnSpc>
                <a:spcPts val="2750"/>
              </a:lnSpc>
              <a:buNone/>
            </a:pPr>
            <a:r>
              <a:rPr lang="en-US" sz="3600" b="1" dirty="0">
                <a:solidFill>
                  <a:srgbClr val="DAD1E6"/>
                </a:solidFill>
                <a:latin typeface="Inconsolata Bold" pitchFamily="34" charset="0"/>
                <a:ea typeface="Inconsolata Bold" pitchFamily="34" charset="-122"/>
                <a:cs typeface="Inconsolata Bold" pitchFamily="34" charset="-120"/>
              </a:rPr>
              <a:t>متابعة التقدم</a:t>
            </a:r>
            <a:endParaRPr lang="en-US" sz="3600" dirty="0"/>
          </a:p>
        </p:txBody>
      </p:sp>
      <p:sp>
        <p:nvSpPr>
          <p:cNvPr id="10" name="Shape 6"/>
          <p:cNvSpPr/>
          <p:nvPr/>
        </p:nvSpPr>
        <p:spPr>
          <a:xfrm>
            <a:off x="6263164" y="5113020"/>
            <a:ext cx="7516773" cy="15240"/>
          </a:xfrm>
          <a:prstGeom prst="roundRect">
            <a:avLst>
              <a:gd name="adj" fmla="val 223256"/>
            </a:avLst>
          </a:prstGeom>
          <a:solidFill>
            <a:srgbClr val="5C4E69"/>
          </a:solidFill>
          <a:ln/>
        </p:spPr>
      </p:sp>
      <p:pic>
        <p:nvPicPr>
          <p:cNvPr id="11" name="Image 2" descr="preencoded.png"/>
          <p:cNvPicPr>
            <a:picLocks noChangeAspect="1"/>
          </p:cNvPicPr>
          <p:nvPr/>
        </p:nvPicPr>
        <p:blipFill>
          <a:blip r:embed="rId5"/>
          <a:stretch>
            <a:fillRect/>
          </a:stretch>
        </p:blipFill>
        <p:spPr>
          <a:xfrm>
            <a:off x="826294" y="5156597"/>
            <a:ext cx="6456164" cy="807958"/>
          </a:xfrm>
          <a:prstGeom prst="rect">
            <a:avLst/>
          </a:prstGeom>
        </p:spPr>
      </p:pic>
      <p:sp>
        <p:nvSpPr>
          <p:cNvPr id="12" name="Text 7"/>
          <p:cNvSpPr/>
          <p:nvPr/>
        </p:nvSpPr>
        <p:spPr>
          <a:xfrm>
            <a:off x="3983355" y="5333762"/>
            <a:ext cx="141803" cy="453509"/>
          </a:xfrm>
          <a:prstGeom prst="rect">
            <a:avLst/>
          </a:prstGeom>
          <a:noFill/>
          <a:ln/>
        </p:spPr>
        <p:txBody>
          <a:bodyPr wrap="none" lIns="0" tIns="0" rIns="0" bIns="0" rtlCol="0" anchor="t"/>
          <a:lstStyle/>
          <a:p>
            <a:pPr marL="0" indent="0" algn="ctr">
              <a:lnSpc>
                <a:spcPts val="3550"/>
              </a:lnSpc>
              <a:buNone/>
            </a:pPr>
            <a:r>
              <a:rPr lang="en-US" sz="2200" b="1" dirty="0">
                <a:solidFill>
                  <a:srgbClr val="DAD1E6"/>
                </a:solidFill>
                <a:latin typeface="Inconsolata Bold" pitchFamily="34" charset="0"/>
                <a:ea typeface="Inconsolata Bold" pitchFamily="34" charset="-122"/>
                <a:cs typeface="Inconsolata Bold" pitchFamily="34" charset="-120"/>
              </a:rPr>
              <a:t>3</a:t>
            </a:r>
            <a:endParaRPr lang="en-US" sz="2200" dirty="0"/>
          </a:p>
        </p:txBody>
      </p:sp>
      <p:sp>
        <p:nvSpPr>
          <p:cNvPr id="13" name="Text 8"/>
          <p:cNvSpPr/>
          <p:nvPr/>
        </p:nvSpPr>
        <p:spPr>
          <a:xfrm>
            <a:off x="7509272" y="5383411"/>
            <a:ext cx="1288852" cy="354330"/>
          </a:xfrm>
          <a:prstGeom prst="rect">
            <a:avLst/>
          </a:prstGeom>
          <a:noFill/>
          <a:ln/>
        </p:spPr>
        <p:txBody>
          <a:bodyPr wrap="none" lIns="0" tIns="0" rIns="0" bIns="0" rtlCol="0" anchor="t"/>
          <a:lstStyle/>
          <a:p>
            <a:pPr marL="0" indent="0" algn="l">
              <a:lnSpc>
                <a:spcPts val="2750"/>
              </a:lnSpc>
              <a:buNone/>
            </a:pPr>
            <a:r>
              <a:rPr lang="en-US" sz="3200" b="1" dirty="0">
                <a:solidFill>
                  <a:srgbClr val="DAD1E6"/>
                </a:solidFill>
                <a:latin typeface="Inconsolata Bold" pitchFamily="34" charset="0"/>
                <a:ea typeface="Inconsolata Bold" pitchFamily="34" charset="-122"/>
                <a:cs typeface="Inconsolata Bold" pitchFamily="34" charset="-120"/>
              </a:rPr>
              <a:t>تقييم الأداء</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59473" y="608290"/>
            <a:ext cx="7597854" cy="1380411"/>
          </a:xfrm>
          <a:prstGeom prst="rect">
            <a:avLst/>
          </a:prstGeom>
          <a:noFill/>
          <a:ln/>
        </p:spPr>
        <p:txBody>
          <a:bodyPr wrap="square" lIns="0" tIns="0" rIns="0" bIns="0" rtlCol="0" anchor="t"/>
          <a:lstStyle/>
          <a:p>
            <a:pPr marL="0" indent="0">
              <a:lnSpc>
                <a:spcPts val="5400"/>
              </a:lnSpc>
              <a:buNone/>
            </a:pPr>
            <a:r>
              <a:rPr lang="en-US" sz="4300" b="1" dirty="0">
                <a:solidFill>
                  <a:srgbClr val="F94CAF"/>
                </a:solidFill>
                <a:latin typeface="Inconsolata Bold" pitchFamily="34" charset="0"/>
                <a:ea typeface="Inconsolata Bold" pitchFamily="34" charset="-122"/>
                <a:cs typeface="Inconsolata Bold" pitchFamily="34" charset="-120"/>
              </a:rPr>
              <a:t>التقييم الذاتي (Self-Assessment)</a:t>
            </a:r>
            <a:endParaRPr lang="en-US" sz="4300" dirty="0"/>
          </a:p>
        </p:txBody>
      </p:sp>
      <p:pic>
        <p:nvPicPr>
          <p:cNvPr id="4" name="Image 1" descr="preencoded.png"/>
          <p:cNvPicPr>
            <a:picLocks noChangeAspect="1"/>
          </p:cNvPicPr>
          <p:nvPr/>
        </p:nvPicPr>
        <p:blipFill>
          <a:blip r:embed="rId4"/>
          <a:stretch>
            <a:fillRect/>
          </a:stretch>
        </p:blipFill>
        <p:spPr>
          <a:xfrm>
            <a:off x="6259473" y="2319933"/>
            <a:ext cx="1104424" cy="1767126"/>
          </a:xfrm>
          <a:prstGeom prst="rect">
            <a:avLst/>
          </a:prstGeom>
        </p:spPr>
      </p:pic>
      <p:sp>
        <p:nvSpPr>
          <p:cNvPr id="5" name="Text 1"/>
          <p:cNvSpPr/>
          <p:nvPr/>
        </p:nvSpPr>
        <p:spPr>
          <a:xfrm>
            <a:off x="7695128" y="2540794"/>
            <a:ext cx="2761178" cy="345043"/>
          </a:xfrm>
          <a:prstGeom prst="rect">
            <a:avLst/>
          </a:prstGeom>
          <a:noFill/>
          <a:ln/>
        </p:spPr>
        <p:txBody>
          <a:bodyPr wrap="none" lIns="0" tIns="0" rIns="0" bIns="0" rtlCol="0" anchor="t"/>
          <a:lstStyle/>
          <a:p>
            <a:pPr marL="0" indent="0" algn="r" rtl="1">
              <a:lnSpc>
                <a:spcPts val="2700"/>
              </a:lnSpc>
              <a:buNone/>
            </a:pPr>
            <a:r>
              <a:rPr lang="en-US" sz="3200" b="1" dirty="0">
                <a:solidFill>
                  <a:srgbClr val="DAD1E6"/>
                </a:solidFill>
                <a:latin typeface="Inconsolata Bold" pitchFamily="34" charset="0"/>
                <a:ea typeface="Inconsolata Bold" pitchFamily="34" charset="-122"/>
                <a:cs typeface="Inconsolata Bold" pitchFamily="34" charset="-120"/>
              </a:rPr>
              <a:t>تحديد المعايير</a:t>
            </a:r>
            <a:endParaRPr lang="en-US" sz="3200" dirty="0"/>
          </a:p>
        </p:txBody>
      </p:sp>
      <p:sp>
        <p:nvSpPr>
          <p:cNvPr id="6" name="Text 2"/>
          <p:cNvSpPr/>
          <p:nvPr/>
        </p:nvSpPr>
        <p:spPr>
          <a:xfrm>
            <a:off x="7695128" y="3018353"/>
            <a:ext cx="6162199" cy="353378"/>
          </a:xfrm>
          <a:prstGeom prst="rect">
            <a:avLst/>
          </a:prstGeom>
          <a:noFill/>
          <a:ln/>
        </p:spPr>
        <p:txBody>
          <a:bodyPr wrap="none" lIns="0" tIns="0" rIns="0" bIns="0" rtlCol="0" anchor="t"/>
          <a:lstStyle/>
          <a:p>
            <a:pPr marL="0" indent="0" algn="r" rtl="1">
              <a:lnSpc>
                <a:spcPts val="2750"/>
              </a:lnSpc>
              <a:buNone/>
            </a:pPr>
            <a:r>
              <a:rPr lang="en-US" sz="2800" dirty="0">
                <a:solidFill>
                  <a:srgbClr val="DAD1E6"/>
                </a:solidFill>
                <a:latin typeface="Fira Sans" pitchFamily="34" charset="0"/>
                <a:ea typeface="Fira Sans" pitchFamily="34" charset="-122"/>
                <a:cs typeface="Fira Sans" pitchFamily="34" charset="-120"/>
              </a:rPr>
              <a:t>يحدد الموظف المعايير التي سيستخدمها لتقييم أدائه.</a:t>
            </a:r>
            <a:endParaRPr lang="en-US" sz="2800" dirty="0"/>
          </a:p>
        </p:txBody>
      </p:sp>
      <p:pic>
        <p:nvPicPr>
          <p:cNvPr id="7" name="Image 2" descr="preencoded.png"/>
          <p:cNvPicPr>
            <a:picLocks noChangeAspect="1"/>
          </p:cNvPicPr>
          <p:nvPr/>
        </p:nvPicPr>
        <p:blipFill>
          <a:blip r:embed="rId5"/>
          <a:stretch>
            <a:fillRect/>
          </a:stretch>
        </p:blipFill>
        <p:spPr>
          <a:xfrm>
            <a:off x="6259473" y="4087058"/>
            <a:ext cx="1104424" cy="1767126"/>
          </a:xfrm>
          <a:prstGeom prst="rect">
            <a:avLst/>
          </a:prstGeom>
        </p:spPr>
      </p:pic>
      <p:sp>
        <p:nvSpPr>
          <p:cNvPr id="8" name="Text 3"/>
          <p:cNvSpPr/>
          <p:nvPr/>
        </p:nvSpPr>
        <p:spPr>
          <a:xfrm>
            <a:off x="7695128" y="4307919"/>
            <a:ext cx="2761178" cy="345043"/>
          </a:xfrm>
          <a:prstGeom prst="rect">
            <a:avLst/>
          </a:prstGeom>
          <a:noFill/>
          <a:ln/>
        </p:spPr>
        <p:txBody>
          <a:bodyPr wrap="none" lIns="0" tIns="0" rIns="0" bIns="0" rtlCol="0" anchor="t"/>
          <a:lstStyle/>
          <a:p>
            <a:pPr marL="0" indent="0" algn="r" rtl="1">
              <a:lnSpc>
                <a:spcPts val="2700"/>
              </a:lnSpc>
              <a:buNone/>
            </a:pPr>
            <a:r>
              <a:rPr lang="en-US" sz="2800" b="1" dirty="0">
                <a:solidFill>
                  <a:srgbClr val="DAD1E6"/>
                </a:solidFill>
                <a:latin typeface="Inconsolata Bold" pitchFamily="34" charset="0"/>
                <a:ea typeface="Inconsolata Bold" pitchFamily="34" charset="-122"/>
                <a:cs typeface="Inconsolata Bold" pitchFamily="34" charset="-120"/>
              </a:rPr>
              <a:t>تقييم الأداء</a:t>
            </a:r>
            <a:endParaRPr lang="en-US" sz="2800" dirty="0"/>
          </a:p>
        </p:txBody>
      </p:sp>
      <p:sp>
        <p:nvSpPr>
          <p:cNvPr id="9" name="Text 4"/>
          <p:cNvSpPr/>
          <p:nvPr/>
        </p:nvSpPr>
        <p:spPr>
          <a:xfrm>
            <a:off x="7695128" y="4785479"/>
            <a:ext cx="6162199" cy="353378"/>
          </a:xfrm>
          <a:prstGeom prst="rect">
            <a:avLst/>
          </a:prstGeom>
          <a:noFill/>
          <a:ln/>
        </p:spPr>
        <p:txBody>
          <a:bodyPr wrap="none" lIns="0" tIns="0" rIns="0" bIns="0" rtlCol="0" anchor="t"/>
          <a:lstStyle/>
          <a:p>
            <a:pPr marL="0" indent="0" algn="r" rtl="1">
              <a:lnSpc>
                <a:spcPts val="2750"/>
              </a:lnSpc>
              <a:buNone/>
            </a:pPr>
            <a:r>
              <a:rPr lang="en-US" sz="2800" dirty="0">
                <a:solidFill>
                  <a:srgbClr val="DAD1E6"/>
                </a:solidFill>
                <a:latin typeface="Fira Sans" pitchFamily="34" charset="0"/>
                <a:ea typeface="Fira Sans" pitchFamily="34" charset="-122"/>
                <a:cs typeface="Fira Sans" pitchFamily="34" charset="-120"/>
              </a:rPr>
              <a:t>يقوم الموظف بتقييم أدائه بناءً على المعايير المحددة</a:t>
            </a:r>
            <a:r>
              <a:rPr lang="en-US" sz="1700" dirty="0">
                <a:solidFill>
                  <a:srgbClr val="DAD1E6"/>
                </a:solidFill>
                <a:latin typeface="Fira Sans" pitchFamily="34" charset="0"/>
                <a:ea typeface="Fira Sans" pitchFamily="34" charset="-122"/>
                <a:cs typeface="Fira Sans" pitchFamily="34" charset="-120"/>
              </a:rPr>
              <a:t>.</a:t>
            </a:r>
            <a:endParaRPr lang="en-US" sz="1700" dirty="0"/>
          </a:p>
        </p:txBody>
      </p:sp>
      <p:pic>
        <p:nvPicPr>
          <p:cNvPr id="10" name="Image 3" descr="preencoded.png"/>
          <p:cNvPicPr>
            <a:picLocks noChangeAspect="1"/>
          </p:cNvPicPr>
          <p:nvPr/>
        </p:nvPicPr>
        <p:blipFill>
          <a:blip r:embed="rId6"/>
          <a:stretch>
            <a:fillRect/>
          </a:stretch>
        </p:blipFill>
        <p:spPr>
          <a:xfrm>
            <a:off x="6259473" y="5854184"/>
            <a:ext cx="1104424" cy="1767126"/>
          </a:xfrm>
          <a:prstGeom prst="rect">
            <a:avLst/>
          </a:prstGeom>
        </p:spPr>
      </p:pic>
      <p:sp>
        <p:nvSpPr>
          <p:cNvPr id="11" name="Text 5"/>
          <p:cNvSpPr/>
          <p:nvPr/>
        </p:nvSpPr>
        <p:spPr>
          <a:xfrm>
            <a:off x="7695128" y="6075045"/>
            <a:ext cx="2761178" cy="345043"/>
          </a:xfrm>
          <a:prstGeom prst="rect">
            <a:avLst/>
          </a:prstGeom>
          <a:noFill/>
          <a:ln/>
        </p:spPr>
        <p:txBody>
          <a:bodyPr wrap="none" lIns="0" tIns="0" rIns="0" bIns="0" rtlCol="0" anchor="t"/>
          <a:lstStyle/>
          <a:p>
            <a:pPr marL="0" indent="0" algn="r" rtl="1">
              <a:lnSpc>
                <a:spcPts val="2700"/>
              </a:lnSpc>
              <a:buNone/>
            </a:pPr>
            <a:r>
              <a:rPr lang="en-US" sz="3200" b="1" dirty="0">
                <a:solidFill>
                  <a:srgbClr val="DAD1E6"/>
                </a:solidFill>
                <a:latin typeface="Inconsolata Bold" pitchFamily="34" charset="0"/>
                <a:ea typeface="Inconsolata Bold" pitchFamily="34" charset="-122"/>
                <a:cs typeface="Inconsolata Bold" pitchFamily="34" charset="-120"/>
              </a:rPr>
              <a:t>تقديم التغذية الراجعة</a:t>
            </a:r>
            <a:endParaRPr lang="en-US" sz="3200" dirty="0"/>
          </a:p>
        </p:txBody>
      </p:sp>
      <p:sp>
        <p:nvSpPr>
          <p:cNvPr id="12" name="Text 6"/>
          <p:cNvSpPr/>
          <p:nvPr/>
        </p:nvSpPr>
        <p:spPr>
          <a:xfrm>
            <a:off x="7695128" y="6552605"/>
            <a:ext cx="6162199" cy="353378"/>
          </a:xfrm>
          <a:prstGeom prst="rect">
            <a:avLst/>
          </a:prstGeom>
          <a:noFill/>
          <a:ln/>
        </p:spPr>
        <p:txBody>
          <a:bodyPr wrap="none" lIns="0" tIns="0" rIns="0" bIns="0" rtlCol="0" anchor="t"/>
          <a:lstStyle/>
          <a:p>
            <a:pPr marL="0" indent="0" algn="r" rtl="1">
              <a:lnSpc>
                <a:spcPts val="2750"/>
              </a:lnSpc>
              <a:buNone/>
            </a:pPr>
            <a:r>
              <a:rPr lang="en-US" sz="2400" dirty="0">
                <a:solidFill>
                  <a:srgbClr val="DAD1E6"/>
                </a:solidFill>
                <a:latin typeface="Fira Sans" pitchFamily="34" charset="0"/>
                <a:ea typeface="Fira Sans" pitchFamily="34" charset="-122"/>
                <a:cs typeface="Fira Sans" pitchFamily="34" charset="-120"/>
              </a:rPr>
              <a:t>يمكن للموظف مشاركة تقييمه الذاتي مع مديره أو فريق العم</a:t>
            </a:r>
            <a:r>
              <a:rPr lang="en-US" sz="1700" dirty="0">
                <a:solidFill>
                  <a:srgbClr val="DAD1E6"/>
                </a:solidFill>
                <a:latin typeface="Fira Sans" pitchFamily="34" charset="0"/>
                <a:ea typeface="Fira Sans" pitchFamily="34" charset="-122"/>
                <a:cs typeface="Fira Sans" pitchFamily="34" charset="-120"/>
              </a:rPr>
              <a:t>ل.</a:t>
            </a:r>
            <a:endParaRPr lang="en-US" sz="17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49650</TotalTime>
  <Words>373</Words>
  <Application>Microsoft Office PowerPoint</Application>
  <PresentationFormat>Personnalisé</PresentationFormat>
  <Paragraphs>77</Paragraphs>
  <Slides>11</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Inconsolata Bold</vt:lpstr>
      <vt:lpstr>Calibri</vt:lpstr>
      <vt:lpstr>Fira Sans</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quantum</cp:lastModifiedBy>
  <cp:revision>25</cp:revision>
  <dcterms:created xsi:type="dcterms:W3CDTF">2024-12-10T07:40:31Z</dcterms:created>
  <dcterms:modified xsi:type="dcterms:W3CDTF">2025-01-13T19:13:56Z</dcterms:modified>
</cp:coreProperties>
</file>