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2" r:id="rId3"/>
    <p:sldId id="259" r:id="rId4"/>
    <p:sldId id="257" r:id="rId5"/>
    <p:sldId id="290" r:id="rId6"/>
    <p:sldId id="298" r:id="rId7"/>
    <p:sldId id="292" r:id="rId8"/>
    <p:sldId id="299" r:id="rId9"/>
    <p:sldId id="293" r:id="rId10"/>
    <p:sldId id="300" r:id="rId11"/>
    <p:sldId id="291" r:id="rId12"/>
    <p:sldId id="294" r:id="rId13"/>
    <p:sldId id="296" r:id="rId14"/>
    <p:sldId id="297" r:id="rId15"/>
    <p:sldId id="261" r:id="rId16"/>
    <p:sldId id="301" r:id="rId17"/>
    <p:sldId id="302" r:id="rId18"/>
    <p:sldId id="303" r:id="rId19"/>
    <p:sldId id="304" r:id="rId20"/>
    <p:sldId id="268" r:id="rId21"/>
    <p:sldId id="271" r:id="rId22"/>
  </p:sldIdLst>
  <p:sldSz cx="9144000" cy="5143500" type="screen16x9"/>
  <p:notesSz cx="6858000" cy="9144000"/>
  <p:defaultTextStyle>
    <a:defPPr>
      <a:defRPr lang="fr-FR"/>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99FF"/>
    <a:srgbClr val="CCCCFF"/>
    <a:srgbClr val="99CCFF"/>
    <a:srgbClr val="CCFFFF"/>
    <a:srgbClr val="F2BCC4"/>
    <a:srgbClr val="FFFFFF"/>
    <a:srgbClr val="FFCCFF"/>
    <a:srgbClr val="1313D3"/>
    <a:srgbClr val="2B1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86" autoAdjust="0"/>
    <p:restoredTop sz="94660"/>
  </p:normalViewPr>
  <p:slideViewPr>
    <p:cSldViewPr snapToGrid="0" showGuides="1">
      <p:cViewPr>
        <p:scale>
          <a:sx n="80" d="100"/>
          <a:sy n="80" d="100"/>
        </p:scale>
        <p:origin x="-90" y="-372"/>
      </p:cViewPr>
      <p:guideLst>
        <p:guide orient="horz" pos="1603"/>
        <p:guide pos="2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A5F34-FA1A-42F9-AFFF-74A7EDF6E967}" type="doc">
      <dgm:prSet loTypeId="urn:microsoft.com/office/officeart/2005/8/layout/venn3" loCatId="relationship" qsTypeId="urn:microsoft.com/office/officeart/2005/8/quickstyle/3d2" qsCatId="3D" csTypeId="urn:microsoft.com/office/officeart/2005/8/colors/colorful5" csCatId="colorful" phldr="1"/>
      <dgm:spPr/>
      <dgm:t>
        <a:bodyPr/>
        <a:lstStyle/>
        <a:p>
          <a:endParaRPr lang="fr-FR"/>
        </a:p>
      </dgm:t>
    </dgm:pt>
    <dgm:pt modelId="{6C344BA2-7DD3-47D7-A6F9-45F12332EBF0}">
      <dgm:prSet phldrT="[Texte]" custT="1"/>
      <dgm:spPr/>
      <dgm:t>
        <a:bodyPr/>
        <a:lstStyle/>
        <a:p>
          <a:r>
            <a:rPr lang="ar-DZ" sz="2000" b="1" dirty="0" smtClean="0"/>
            <a:t>القابلية للتوليد</a:t>
          </a:r>
          <a:endParaRPr lang="fr-FR" sz="2000" b="1" dirty="0"/>
        </a:p>
      </dgm:t>
    </dgm:pt>
    <dgm:pt modelId="{862D50B5-DBAD-4087-9BFF-64CDB2695923}" type="parTrans" cxnId="{E1A683D9-AB45-4397-9DAB-3133AEC7E584}">
      <dgm:prSet/>
      <dgm:spPr/>
      <dgm:t>
        <a:bodyPr/>
        <a:lstStyle/>
        <a:p>
          <a:endParaRPr lang="fr-FR" sz="1600" b="1"/>
        </a:p>
      </dgm:t>
    </dgm:pt>
    <dgm:pt modelId="{2B57E66E-ADB4-4DE1-8C56-C6712471F805}" type="sibTrans" cxnId="{E1A683D9-AB45-4397-9DAB-3133AEC7E584}">
      <dgm:prSet/>
      <dgm:spPr/>
      <dgm:t>
        <a:bodyPr/>
        <a:lstStyle/>
        <a:p>
          <a:endParaRPr lang="fr-FR" sz="1600" b="1"/>
        </a:p>
      </dgm:t>
    </dgm:pt>
    <dgm:pt modelId="{DE0F5F12-EF8D-4270-9D5A-BFCE86926EA2}">
      <dgm:prSet phldrT="[Texte]" custT="1"/>
      <dgm:spPr/>
      <dgm:t>
        <a:bodyPr/>
        <a:lstStyle/>
        <a:p>
          <a:r>
            <a:rPr lang="ar-DZ" sz="2000" b="1" dirty="0" smtClean="0"/>
            <a:t>القابلية للزوال</a:t>
          </a:r>
          <a:endParaRPr lang="fr-FR" sz="2000" b="1" dirty="0"/>
        </a:p>
      </dgm:t>
    </dgm:pt>
    <dgm:pt modelId="{889DC5D4-B6FC-415A-B6E1-90874D8C4E94}" type="parTrans" cxnId="{F4C20DF4-DE5A-4217-842C-09347F88050B}">
      <dgm:prSet/>
      <dgm:spPr/>
      <dgm:t>
        <a:bodyPr/>
        <a:lstStyle/>
        <a:p>
          <a:endParaRPr lang="fr-FR" sz="1600" b="1"/>
        </a:p>
      </dgm:t>
    </dgm:pt>
    <dgm:pt modelId="{C7E84E96-00C5-4497-B5C3-1DDA7BF9213C}" type="sibTrans" cxnId="{F4C20DF4-DE5A-4217-842C-09347F88050B}">
      <dgm:prSet/>
      <dgm:spPr/>
      <dgm:t>
        <a:bodyPr/>
        <a:lstStyle/>
        <a:p>
          <a:endParaRPr lang="fr-FR" sz="1600" b="1"/>
        </a:p>
      </dgm:t>
    </dgm:pt>
    <dgm:pt modelId="{D69E13C7-5D67-4493-A6EE-D9F4576828DC}">
      <dgm:prSet phldrT="[Texte]" custT="1"/>
      <dgm:spPr/>
      <dgm:t>
        <a:bodyPr/>
        <a:lstStyle/>
        <a:p>
          <a:r>
            <a:rPr lang="ar-DZ" sz="2000" b="1" dirty="0" smtClean="0"/>
            <a:t>القابلية </a:t>
          </a:r>
          <a:r>
            <a:rPr lang="ar-DZ" sz="2000" b="1" dirty="0" err="1" smtClean="0"/>
            <a:t>للإمتلاك</a:t>
          </a:r>
          <a:endParaRPr lang="fr-FR" sz="2000" b="1" dirty="0"/>
        </a:p>
      </dgm:t>
    </dgm:pt>
    <dgm:pt modelId="{89B95790-BF03-4771-BE64-FC1117AD50F4}" type="parTrans" cxnId="{F77D4EAD-B8E6-4671-9D94-62759F65902C}">
      <dgm:prSet/>
      <dgm:spPr/>
      <dgm:t>
        <a:bodyPr/>
        <a:lstStyle/>
        <a:p>
          <a:endParaRPr lang="fr-FR" sz="1600" b="1"/>
        </a:p>
      </dgm:t>
    </dgm:pt>
    <dgm:pt modelId="{093DE584-9A77-40D7-ACDF-1C9CFB71D299}" type="sibTrans" cxnId="{F77D4EAD-B8E6-4671-9D94-62759F65902C}">
      <dgm:prSet/>
      <dgm:spPr/>
      <dgm:t>
        <a:bodyPr/>
        <a:lstStyle/>
        <a:p>
          <a:endParaRPr lang="fr-FR" sz="1600" b="1"/>
        </a:p>
      </dgm:t>
    </dgm:pt>
    <dgm:pt modelId="{2BBCC9F8-F541-40B7-BAF8-28B04F94B55E}">
      <dgm:prSet phldrT="[Texte]" custT="1"/>
      <dgm:spPr/>
      <dgm:t>
        <a:bodyPr/>
        <a:lstStyle/>
        <a:p>
          <a:r>
            <a:rPr lang="ar-DZ" sz="2000" b="1" dirty="0" smtClean="0"/>
            <a:t>القابلية للتخزين</a:t>
          </a:r>
          <a:endParaRPr lang="fr-FR" sz="2000" b="1" dirty="0"/>
        </a:p>
      </dgm:t>
    </dgm:pt>
    <dgm:pt modelId="{333EB381-41F4-44F1-A7A3-91957AB1A976}" type="parTrans" cxnId="{8D4FD6C9-DE14-40F7-8232-2E73876BC767}">
      <dgm:prSet/>
      <dgm:spPr/>
      <dgm:t>
        <a:bodyPr/>
        <a:lstStyle/>
        <a:p>
          <a:endParaRPr lang="fr-FR" sz="1600" b="1"/>
        </a:p>
      </dgm:t>
    </dgm:pt>
    <dgm:pt modelId="{A6D50001-CAE3-4198-B5BD-5769ADD74031}" type="sibTrans" cxnId="{8D4FD6C9-DE14-40F7-8232-2E73876BC767}">
      <dgm:prSet/>
      <dgm:spPr/>
      <dgm:t>
        <a:bodyPr/>
        <a:lstStyle/>
        <a:p>
          <a:endParaRPr lang="fr-FR" sz="1600" b="1"/>
        </a:p>
      </dgm:t>
    </dgm:pt>
    <dgm:pt modelId="{CE1C0259-2B66-4370-AC99-20559C351538}">
      <dgm:prSet phldrT="[Texte]" custT="1"/>
      <dgm:spPr/>
      <dgm:t>
        <a:bodyPr/>
        <a:lstStyle/>
        <a:p>
          <a:r>
            <a:rPr lang="ar-DZ" sz="2000" b="1" dirty="0" smtClean="0"/>
            <a:t>القابلية للتصنيف</a:t>
          </a:r>
          <a:endParaRPr lang="fr-FR" sz="2000" b="1" dirty="0"/>
        </a:p>
      </dgm:t>
    </dgm:pt>
    <dgm:pt modelId="{129E4507-C101-466F-9AC4-B270B146B751}" type="parTrans" cxnId="{62259DB9-16E4-41BE-9EB6-FD77DD2FB587}">
      <dgm:prSet/>
      <dgm:spPr/>
      <dgm:t>
        <a:bodyPr/>
        <a:lstStyle/>
        <a:p>
          <a:endParaRPr lang="fr-FR" sz="1600" b="1"/>
        </a:p>
      </dgm:t>
    </dgm:pt>
    <dgm:pt modelId="{90EF3D66-A64F-4374-9D33-AFA816AFB841}" type="sibTrans" cxnId="{62259DB9-16E4-41BE-9EB6-FD77DD2FB587}">
      <dgm:prSet/>
      <dgm:spPr/>
      <dgm:t>
        <a:bodyPr/>
        <a:lstStyle/>
        <a:p>
          <a:endParaRPr lang="fr-FR" sz="1600" b="1"/>
        </a:p>
      </dgm:t>
    </dgm:pt>
    <dgm:pt modelId="{2D4220B1-4DA2-435B-BD82-D3C767E23B4C}" type="pres">
      <dgm:prSet presAssocID="{CB0A5F34-FA1A-42F9-AFFF-74A7EDF6E967}" presName="Name0" presStyleCnt="0">
        <dgm:presLayoutVars>
          <dgm:dir/>
          <dgm:resizeHandles val="exact"/>
        </dgm:presLayoutVars>
      </dgm:prSet>
      <dgm:spPr/>
    </dgm:pt>
    <dgm:pt modelId="{B4EAC967-1B80-4F48-B605-DD350065819F}" type="pres">
      <dgm:prSet presAssocID="{6C344BA2-7DD3-47D7-A6F9-45F12332EBF0}" presName="Name5" presStyleLbl="vennNode1" presStyleIdx="0" presStyleCnt="5">
        <dgm:presLayoutVars>
          <dgm:bulletEnabled val="1"/>
        </dgm:presLayoutVars>
      </dgm:prSet>
      <dgm:spPr/>
    </dgm:pt>
    <dgm:pt modelId="{DC56C311-89DC-40AE-9294-A7C3C8B55B5C}" type="pres">
      <dgm:prSet presAssocID="{2B57E66E-ADB4-4DE1-8C56-C6712471F805}" presName="space" presStyleCnt="0"/>
      <dgm:spPr/>
    </dgm:pt>
    <dgm:pt modelId="{60E21280-B960-44A6-8E92-562A87057ED9}" type="pres">
      <dgm:prSet presAssocID="{DE0F5F12-EF8D-4270-9D5A-BFCE86926EA2}" presName="Name5" presStyleLbl="vennNode1" presStyleIdx="1" presStyleCnt="5">
        <dgm:presLayoutVars>
          <dgm:bulletEnabled val="1"/>
        </dgm:presLayoutVars>
      </dgm:prSet>
      <dgm:spPr/>
    </dgm:pt>
    <dgm:pt modelId="{3A4DF24C-E90C-45E9-9B88-8D9D1D40C45B}" type="pres">
      <dgm:prSet presAssocID="{C7E84E96-00C5-4497-B5C3-1DDA7BF9213C}" presName="space" presStyleCnt="0"/>
      <dgm:spPr/>
    </dgm:pt>
    <dgm:pt modelId="{23997412-F5ED-43CD-877F-275193F531D2}" type="pres">
      <dgm:prSet presAssocID="{D69E13C7-5D67-4493-A6EE-D9F4576828DC}" presName="Name5" presStyleLbl="vennNode1" presStyleIdx="2" presStyleCnt="5">
        <dgm:presLayoutVars>
          <dgm:bulletEnabled val="1"/>
        </dgm:presLayoutVars>
      </dgm:prSet>
      <dgm:spPr/>
    </dgm:pt>
    <dgm:pt modelId="{8F97C700-F550-480E-B768-4E404D6E18A2}" type="pres">
      <dgm:prSet presAssocID="{093DE584-9A77-40D7-ACDF-1C9CFB71D299}" presName="space" presStyleCnt="0"/>
      <dgm:spPr/>
    </dgm:pt>
    <dgm:pt modelId="{0506CBA6-46D8-4595-99D4-0C963DF31A36}" type="pres">
      <dgm:prSet presAssocID="{2BBCC9F8-F541-40B7-BAF8-28B04F94B55E}" presName="Name5" presStyleLbl="vennNode1" presStyleIdx="3" presStyleCnt="5">
        <dgm:presLayoutVars>
          <dgm:bulletEnabled val="1"/>
        </dgm:presLayoutVars>
      </dgm:prSet>
      <dgm:spPr/>
    </dgm:pt>
    <dgm:pt modelId="{64E39CEE-315C-4CBD-A067-916AF83E6361}" type="pres">
      <dgm:prSet presAssocID="{A6D50001-CAE3-4198-B5BD-5769ADD74031}" presName="space" presStyleCnt="0"/>
      <dgm:spPr/>
    </dgm:pt>
    <dgm:pt modelId="{9D1521E3-050E-4A87-B1B4-E054556E9CF9}" type="pres">
      <dgm:prSet presAssocID="{CE1C0259-2B66-4370-AC99-20559C351538}" presName="Name5" presStyleLbl="vennNode1" presStyleIdx="4" presStyleCnt="5" custLinFactX="8862" custLinFactNeighborX="100000" custLinFactNeighborY="2652">
        <dgm:presLayoutVars>
          <dgm:bulletEnabled val="1"/>
        </dgm:presLayoutVars>
      </dgm:prSet>
      <dgm:spPr/>
    </dgm:pt>
  </dgm:ptLst>
  <dgm:cxnLst>
    <dgm:cxn modelId="{F77D4EAD-B8E6-4671-9D94-62759F65902C}" srcId="{CB0A5F34-FA1A-42F9-AFFF-74A7EDF6E967}" destId="{D69E13C7-5D67-4493-A6EE-D9F4576828DC}" srcOrd="2" destOrd="0" parTransId="{89B95790-BF03-4771-BE64-FC1117AD50F4}" sibTransId="{093DE584-9A77-40D7-ACDF-1C9CFB71D299}"/>
    <dgm:cxn modelId="{62259DB9-16E4-41BE-9EB6-FD77DD2FB587}" srcId="{CB0A5F34-FA1A-42F9-AFFF-74A7EDF6E967}" destId="{CE1C0259-2B66-4370-AC99-20559C351538}" srcOrd="4" destOrd="0" parTransId="{129E4507-C101-466F-9AC4-B270B146B751}" sibTransId="{90EF3D66-A64F-4374-9D33-AFA816AFB841}"/>
    <dgm:cxn modelId="{E1A683D9-AB45-4397-9DAB-3133AEC7E584}" srcId="{CB0A5F34-FA1A-42F9-AFFF-74A7EDF6E967}" destId="{6C344BA2-7DD3-47D7-A6F9-45F12332EBF0}" srcOrd="0" destOrd="0" parTransId="{862D50B5-DBAD-4087-9BFF-64CDB2695923}" sibTransId="{2B57E66E-ADB4-4DE1-8C56-C6712471F805}"/>
    <dgm:cxn modelId="{3BBF2E56-E8E7-4ABD-AC9D-290C3885CBB8}" type="presOf" srcId="{2BBCC9F8-F541-40B7-BAF8-28B04F94B55E}" destId="{0506CBA6-46D8-4595-99D4-0C963DF31A36}" srcOrd="0" destOrd="0" presId="urn:microsoft.com/office/officeart/2005/8/layout/venn3"/>
    <dgm:cxn modelId="{CEB4B9A6-3762-4025-A987-0DF09DD5B103}" type="presOf" srcId="{D69E13C7-5D67-4493-A6EE-D9F4576828DC}" destId="{23997412-F5ED-43CD-877F-275193F531D2}" srcOrd="0" destOrd="0" presId="urn:microsoft.com/office/officeart/2005/8/layout/venn3"/>
    <dgm:cxn modelId="{F4C20DF4-DE5A-4217-842C-09347F88050B}" srcId="{CB0A5F34-FA1A-42F9-AFFF-74A7EDF6E967}" destId="{DE0F5F12-EF8D-4270-9D5A-BFCE86926EA2}" srcOrd="1" destOrd="0" parTransId="{889DC5D4-B6FC-415A-B6E1-90874D8C4E94}" sibTransId="{C7E84E96-00C5-4497-B5C3-1DDA7BF9213C}"/>
    <dgm:cxn modelId="{8326EFA2-0DF6-44D9-ABB7-4A10032758E1}" type="presOf" srcId="{CB0A5F34-FA1A-42F9-AFFF-74A7EDF6E967}" destId="{2D4220B1-4DA2-435B-BD82-D3C767E23B4C}" srcOrd="0" destOrd="0" presId="urn:microsoft.com/office/officeart/2005/8/layout/venn3"/>
    <dgm:cxn modelId="{45883845-3C5E-4761-AAC8-B1C1E830E981}" type="presOf" srcId="{CE1C0259-2B66-4370-AC99-20559C351538}" destId="{9D1521E3-050E-4A87-B1B4-E054556E9CF9}" srcOrd="0" destOrd="0" presId="urn:microsoft.com/office/officeart/2005/8/layout/venn3"/>
    <dgm:cxn modelId="{8D4FD6C9-DE14-40F7-8232-2E73876BC767}" srcId="{CB0A5F34-FA1A-42F9-AFFF-74A7EDF6E967}" destId="{2BBCC9F8-F541-40B7-BAF8-28B04F94B55E}" srcOrd="3" destOrd="0" parTransId="{333EB381-41F4-44F1-A7A3-91957AB1A976}" sibTransId="{A6D50001-CAE3-4198-B5BD-5769ADD74031}"/>
    <dgm:cxn modelId="{4A2AC8D9-B9DA-414A-B37C-D5C4A7563564}" type="presOf" srcId="{6C344BA2-7DD3-47D7-A6F9-45F12332EBF0}" destId="{B4EAC967-1B80-4F48-B605-DD350065819F}" srcOrd="0" destOrd="0" presId="urn:microsoft.com/office/officeart/2005/8/layout/venn3"/>
    <dgm:cxn modelId="{E10268EA-B7BD-4F94-A147-479E15570AEA}" type="presOf" srcId="{DE0F5F12-EF8D-4270-9D5A-BFCE86926EA2}" destId="{60E21280-B960-44A6-8E92-562A87057ED9}" srcOrd="0" destOrd="0" presId="urn:microsoft.com/office/officeart/2005/8/layout/venn3"/>
    <dgm:cxn modelId="{1B6D15FD-6680-4263-908A-316ACBDAA1C2}" type="presParOf" srcId="{2D4220B1-4DA2-435B-BD82-D3C767E23B4C}" destId="{B4EAC967-1B80-4F48-B605-DD350065819F}" srcOrd="0" destOrd="0" presId="urn:microsoft.com/office/officeart/2005/8/layout/venn3"/>
    <dgm:cxn modelId="{3062F718-1266-46C2-8FA6-469435BAFA8B}" type="presParOf" srcId="{2D4220B1-4DA2-435B-BD82-D3C767E23B4C}" destId="{DC56C311-89DC-40AE-9294-A7C3C8B55B5C}" srcOrd="1" destOrd="0" presId="urn:microsoft.com/office/officeart/2005/8/layout/venn3"/>
    <dgm:cxn modelId="{CEF05D74-D6B1-4B94-8DCB-E6051B6880E2}" type="presParOf" srcId="{2D4220B1-4DA2-435B-BD82-D3C767E23B4C}" destId="{60E21280-B960-44A6-8E92-562A87057ED9}" srcOrd="2" destOrd="0" presId="urn:microsoft.com/office/officeart/2005/8/layout/venn3"/>
    <dgm:cxn modelId="{18E30293-3D0F-4B11-BA37-F13B5C63E7D7}" type="presParOf" srcId="{2D4220B1-4DA2-435B-BD82-D3C767E23B4C}" destId="{3A4DF24C-E90C-45E9-9B88-8D9D1D40C45B}" srcOrd="3" destOrd="0" presId="urn:microsoft.com/office/officeart/2005/8/layout/venn3"/>
    <dgm:cxn modelId="{8BB0D313-847B-44A6-854E-FF3F85ED4336}" type="presParOf" srcId="{2D4220B1-4DA2-435B-BD82-D3C767E23B4C}" destId="{23997412-F5ED-43CD-877F-275193F531D2}" srcOrd="4" destOrd="0" presId="urn:microsoft.com/office/officeart/2005/8/layout/venn3"/>
    <dgm:cxn modelId="{15C2B516-D1B3-42FE-8BFE-01375D2E7C2D}" type="presParOf" srcId="{2D4220B1-4DA2-435B-BD82-D3C767E23B4C}" destId="{8F97C700-F550-480E-B768-4E404D6E18A2}" srcOrd="5" destOrd="0" presId="urn:microsoft.com/office/officeart/2005/8/layout/venn3"/>
    <dgm:cxn modelId="{A7CA4821-9FCC-4EB4-8F60-EAB4420DDBF3}" type="presParOf" srcId="{2D4220B1-4DA2-435B-BD82-D3C767E23B4C}" destId="{0506CBA6-46D8-4595-99D4-0C963DF31A36}" srcOrd="6" destOrd="0" presId="urn:microsoft.com/office/officeart/2005/8/layout/venn3"/>
    <dgm:cxn modelId="{29651DC7-82C5-4738-9B95-1A4565F2ADB9}" type="presParOf" srcId="{2D4220B1-4DA2-435B-BD82-D3C767E23B4C}" destId="{64E39CEE-315C-4CBD-A067-916AF83E6361}" srcOrd="7" destOrd="0" presId="urn:microsoft.com/office/officeart/2005/8/layout/venn3"/>
    <dgm:cxn modelId="{6BB9C81A-CA6C-4971-8E41-F19E8BF846DC}" type="presParOf" srcId="{2D4220B1-4DA2-435B-BD82-D3C767E23B4C}" destId="{9D1521E3-050E-4A87-B1B4-E054556E9CF9}"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2CA69-2BAF-492C-9F9C-D3296885FCC0}" type="doc">
      <dgm:prSet loTypeId="urn:microsoft.com/office/officeart/2009/layout/CircleArrowProcess" loCatId="process" qsTypeId="urn:microsoft.com/office/officeart/2005/8/quickstyle/3d2" qsCatId="3D" csTypeId="urn:microsoft.com/office/officeart/2005/8/colors/colorful5" csCatId="colorful" phldr="1"/>
      <dgm:spPr/>
      <dgm:t>
        <a:bodyPr/>
        <a:lstStyle/>
        <a:p>
          <a:endParaRPr lang="fr-FR"/>
        </a:p>
      </dgm:t>
    </dgm:pt>
    <dgm:pt modelId="{C817CBEB-E491-44E6-8154-8A7396F0D519}">
      <dgm:prSet phldrT="[Texte]" custT="1"/>
      <dgm:spPr>
        <a:solidFill>
          <a:srgbClr val="FFFFFF">
            <a:alpha val="60000"/>
          </a:srgbClr>
        </a:solidFill>
      </dgm:spPr>
      <dgm:t>
        <a:bodyPr/>
        <a:lstStyle/>
        <a:p>
          <a:r>
            <a:rPr lang="ar-DZ" sz="2800" b="1" dirty="0" smtClean="0"/>
            <a:t>خصائص تنظيمية</a:t>
          </a:r>
          <a:endParaRPr lang="fr-FR" sz="2800" b="1" dirty="0"/>
        </a:p>
      </dgm:t>
    </dgm:pt>
    <dgm:pt modelId="{2C786A86-A53A-4CBD-9F46-8E218FCA899F}" type="parTrans" cxnId="{E42C516B-AF38-49FF-866A-151609CF7343}">
      <dgm:prSet/>
      <dgm:spPr/>
      <dgm:t>
        <a:bodyPr/>
        <a:lstStyle/>
        <a:p>
          <a:endParaRPr lang="fr-FR"/>
        </a:p>
      </dgm:t>
    </dgm:pt>
    <dgm:pt modelId="{3761A41A-16E7-4FA9-A5D7-AC6B558D151C}" type="sibTrans" cxnId="{E42C516B-AF38-49FF-866A-151609CF7343}">
      <dgm:prSet/>
      <dgm:spPr/>
      <dgm:t>
        <a:bodyPr/>
        <a:lstStyle/>
        <a:p>
          <a:endParaRPr lang="fr-FR"/>
        </a:p>
      </dgm:t>
    </dgm:pt>
    <dgm:pt modelId="{873236E7-394E-446E-8A6E-324D1F14D377}">
      <dgm:prSet phldrT="[Texte]" custT="1"/>
      <dgm:spPr>
        <a:solidFill>
          <a:srgbClr val="FFFFFF">
            <a:alpha val="60000"/>
          </a:srgbClr>
        </a:solidFill>
      </dgm:spPr>
      <dgm:t>
        <a:bodyPr/>
        <a:lstStyle/>
        <a:p>
          <a:r>
            <a:rPr lang="ar-DZ" sz="2400" b="1" dirty="0" smtClean="0"/>
            <a:t>خصائص مهنية</a:t>
          </a:r>
          <a:endParaRPr lang="fr-FR" sz="2400" b="1" dirty="0"/>
        </a:p>
      </dgm:t>
    </dgm:pt>
    <dgm:pt modelId="{339CE1DF-BEFA-4ED2-8B4F-DE0245B57C48}" type="parTrans" cxnId="{1A756450-3D38-4CB4-A2EC-9D8338EB7E6E}">
      <dgm:prSet/>
      <dgm:spPr/>
      <dgm:t>
        <a:bodyPr/>
        <a:lstStyle/>
        <a:p>
          <a:endParaRPr lang="fr-FR"/>
        </a:p>
      </dgm:t>
    </dgm:pt>
    <dgm:pt modelId="{C7249138-0224-4848-B7EF-FC39061A0508}" type="sibTrans" cxnId="{1A756450-3D38-4CB4-A2EC-9D8338EB7E6E}">
      <dgm:prSet/>
      <dgm:spPr/>
      <dgm:t>
        <a:bodyPr/>
        <a:lstStyle/>
        <a:p>
          <a:endParaRPr lang="fr-FR"/>
        </a:p>
      </dgm:t>
    </dgm:pt>
    <dgm:pt modelId="{7BA5CA74-EB32-4609-9A92-F69A35B87CD2}">
      <dgm:prSet phldrT="[Texte]" custT="1"/>
      <dgm:spPr>
        <a:solidFill>
          <a:srgbClr val="FFFFFF">
            <a:alpha val="60000"/>
          </a:srgbClr>
        </a:solidFill>
      </dgm:spPr>
      <dgm:t>
        <a:bodyPr/>
        <a:lstStyle/>
        <a:p>
          <a:r>
            <a:rPr lang="ar-DZ" sz="2400" b="1" dirty="0" smtClean="0"/>
            <a:t>خصائص شخصية وسلوكية</a:t>
          </a:r>
          <a:endParaRPr lang="fr-FR" sz="2400" b="1" dirty="0"/>
        </a:p>
      </dgm:t>
    </dgm:pt>
    <dgm:pt modelId="{93BF5474-42D2-44BF-AD63-C2758664DBC0}" type="parTrans" cxnId="{5D3EF81F-F650-43CA-AB9B-1D2E92F300A4}">
      <dgm:prSet/>
      <dgm:spPr/>
      <dgm:t>
        <a:bodyPr/>
        <a:lstStyle/>
        <a:p>
          <a:endParaRPr lang="fr-FR"/>
        </a:p>
      </dgm:t>
    </dgm:pt>
    <dgm:pt modelId="{E0A6A95B-8B63-4235-A92F-D21E87E7F810}" type="sibTrans" cxnId="{5D3EF81F-F650-43CA-AB9B-1D2E92F300A4}">
      <dgm:prSet/>
      <dgm:spPr/>
      <dgm:t>
        <a:bodyPr/>
        <a:lstStyle/>
        <a:p>
          <a:endParaRPr lang="fr-FR"/>
        </a:p>
      </dgm:t>
    </dgm:pt>
    <dgm:pt modelId="{3265213D-8D01-439A-A255-9899A02767E3}" type="pres">
      <dgm:prSet presAssocID="{D162CA69-2BAF-492C-9F9C-D3296885FCC0}" presName="Name0" presStyleCnt="0">
        <dgm:presLayoutVars>
          <dgm:chMax val="7"/>
          <dgm:chPref val="7"/>
          <dgm:dir/>
          <dgm:animLvl val="lvl"/>
        </dgm:presLayoutVars>
      </dgm:prSet>
      <dgm:spPr/>
    </dgm:pt>
    <dgm:pt modelId="{C9FD6837-A1D0-43E2-AD33-C98BF89C3C01}" type="pres">
      <dgm:prSet presAssocID="{C817CBEB-E491-44E6-8154-8A7396F0D519}" presName="Accent1" presStyleCnt="0"/>
      <dgm:spPr/>
    </dgm:pt>
    <dgm:pt modelId="{DEAAC018-6ADF-4B0F-9F5F-22DFCD1DCD58}" type="pres">
      <dgm:prSet presAssocID="{C817CBEB-E491-44E6-8154-8A7396F0D519}" presName="Accent" presStyleLbl="node1" presStyleIdx="0" presStyleCnt="3" custScaleX="163880"/>
      <dgm:spPr/>
    </dgm:pt>
    <dgm:pt modelId="{C34CA9A8-2863-4DB0-949C-DC5DCD88BBB8}" type="pres">
      <dgm:prSet presAssocID="{C817CBEB-E491-44E6-8154-8A7396F0D519}" presName="Parent1" presStyleLbl="revTx" presStyleIdx="0" presStyleCnt="3" custScaleX="204915" custScaleY="239444">
        <dgm:presLayoutVars>
          <dgm:chMax val="1"/>
          <dgm:chPref val="1"/>
          <dgm:bulletEnabled val="1"/>
        </dgm:presLayoutVars>
      </dgm:prSet>
      <dgm:spPr>
        <a:prstGeom prst="ellipse">
          <a:avLst/>
        </a:prstGeom>
      </dgm:spPr>
      <dgm:t>
        <a:bodyPr/>
        <a:lstStyle/>
        <a:p>
          <a:endParaRPr lang="fr-FR"/>
        </a:p>
      </dgm:t>
    </dgm:pt>
    <dgm:pt modelId="{885B9907-2F6A-4C4F-A283-14A210BDA352}" type="pres">
      <dgm:prSet presAssocID="{873236E7-394E-446E-8A6E-324D1F14D377}" presName="Accent2" presStyleCnt="0"/>
      <dgm:spPr/>
    </dgm:pt>
    <dgm:pt modelId="{298EE0D6-7E0F-4FE8-9A62-7444AB0BB29D}" type="pres">
      <dgm:prSet presAssocID="{873236E7-394E-446E-8A6E-324D1F14D377}" presName="Accent" presStyleLbl="node1" presStyleIdx="1" presStyleCnt="3" custScaleX="163880" custLinFactNeighborX="-7778" custLinFactNeighborY="5147"/>
      <dgm:spPr/>
    </dgm:pt>
    <dgm:pt modelId="{EA41D378-E51A-40E1-8404-3B9D09D9E104}" type="pres">
      <dgm:prSet presAssocID="{873236E7-394E-446E-8A6E-324D1F14D377}" presName="Parent2" presStyleLbl="revTx" presStyleIdx="1" presStyleCnt="3" custScaleX="211886" custScaleY="205523" custLinFactNeighborX="-17938" custLinFactNeighborY="20848">
        <dgm:presLayoutVars>
          <dgm:chMax val="1"/>
          <dgm:chPref val="1"/>
          <dgm:bulletEnabled val="1"/>
        </dgm:presLayoutVars>
      </dgm:prSet>
      <dgm:spPr>
        <a:prstGeom prst="ellipse">
          <a:avLst/>
        </a:prstGeom>
      </dgm:spPr>
    </dgm:pt>
    <dgm:pt modelId="{5AC23EDA-9B0B-49C0-A473-9F8AFDC2EE88}" type="pres">
      <dgm:prSet presAssocID="{7BA5CA74-EB32-4609-9A92-F69A35B87CD2}" presName="Accent3" presStyleCnt="0"/>
      <dgm:spPr/>
    </dgm:pt>
    <dgm:pt modelId="{E5BB9A5D-8DEA-489B-A2B3-0BB5C6672E25}" type="pres">
      <dgm:prSet presAssocID="{7BA5CA74-EB32-4609-9A92-F69A35B87CD2}" presName="Accent" presStyleLbl="node1" presStyleIdx="2" presStyleCnt="3" custScaleX="163880" custLinFactNeighborX="4494" custLinFactNeighborY="17392"/>
      <dgm:spPr/>
    </dgm:pt>
    <dgm:pt modelId="{4F8E9216-F402-4759-9A12-4A3486D75E8C}" type="pres">
      <dgm:prSet presAssocID="{7BA5CA74-EB32-4609-9A92-F69A35B87CD2}" presName="Parent3" presStyleLbl="revTx" presStyleIdx="2" presStyleCnt="3" custScaleX="203072" custScaleY="237743" custLinFactNeighborX="6948" custLinFactNeighborY="51489">
        <dgm:presLayoutVars>
          <dgm:chMax val="1"/>
          <dgm:chPref val="1"/>
          <dgm:bulletEnabled val="1"/>
        </dgm:presLayoutVars>
      </dgm:prSet>
      <dgm:spPr>
        <a:prstGeom prst="ellipse">
          <a:avLst/>
        </a:prstGeom>
      </dgm:spPr>
    </dgm:pt>
  </dgm:ptLst>
  <dgm:cxnLst>
    <dgm:cxn modelId="{1A756450-3D38-4CB4-A2EC-9D8338EB7E6E}" srcId="{D162CA69-2BAF-492C-9F9C-D3296885FCC0}" destId="{873236E7-394E-446E-8A6E-324D1F14D377}" srcOrd="1" destOrd="0" parTransId="{339CE1DF-BEFA-4ED2-8B4F-DE0245B57C48}" sibTransId="{C7249138-0224-4848-B7EF-FC39061A0508}"/>
    <dgm:cxn modelId="{5513189E-F61D-4A27-B0B3-A0A8E29B2ADD}" type="presOf" srcId="{D162CA69-2BAF-492C-9F9C-D3296885FCC0}" destId="{3265213D-8D01-439A-A255-9899A02767E3}" srcOrd="0" destOrd="0" presId="urn:microsoft.com/office/officeart/2009/layout/CircleArrowProcess"/>
    <dgm:cxn modelId="{142FBA3C-BE5F-492A-AC23-D54A49554DFF}" type="presOf" srcId="{7BA5CA74-EB32-4609-9A92-F69A35B87CD2}" destId="{4F8E9216-F402-4759-9A12-4A3486D75E8C}" srcOrd="0" destOrd="0" presId="urn:microsoft.com/office/officeart/2009/layout/CircleArrowProcess"/>
    <dgm:cxn modelId="{5D3EF81F-F650-43CA-AB9B-1D2E92F300A4}" srcId="{D162CA69-2BAF-492C-9F9C-D3296885FCC0}" destId="{7BA5CA74-EB32-4609-9A92-F69A35B87CD2}" srcOrd="2" destOrd="0" parTransId="{93BF5474-42D2-44BF-AD63-C2758664DBC0}" sibTransId="{E0A6A95B-8B63-4235-A92F-D21E87E7F810}"/>
    <dgm:cxn modelId="{0F0DA704-417C-45E0-8467-9AC01EDE4823}" type="presOf" srcId="{C817CBEB-E491-44E6-8154-8A7396F0D519}" destId="{C34CA9A8-2863-4DB0-949C-DC5DCD88BBB8}" srcOrd="0" destOrd="0" presId="urn:microsoft.com/office/officeart/2009/layout/CircleArrowProcess"/>
    <dgm:cxn modelId="{E42C516B-AF38-49FF-866A-151609CF7343}" srcId="{D162CA69-2BAF-492C-9F9C-D3296885FCC0}" destId="{C817CBEB-E491-44E6-8154-8A7396F0D519}" srcOrd="0" destOrd="0" parTransId="{2C786A86-A53A-4CBD-9F46-8E218FCA899F}" sibTransId="{3761A41A-16E7-4FA9-A5D7-AC6B558D151C}"/>
    <dgm:cxn modelId="{12D5BC7E-D978-44C9-87C7-EAA9FDE6BD32}" type="presOf" srcId="{873236E7-394E-446E-8A6E-324D1F14D377}" destId="{EA41D378-E51A-40E1-8404-3B9D09D9E104}" srcOrd="0" destOrd="0" presId="urn:microsoft.com/office/officeart/2009/layout/CircleArrowProcess"/>
    <dgm:cxn modelId="{661C0D31-8B08-43E4-A470-93FFCAA11591}" type="presParOf" srcId="{3265213D-8D01-439A-A255-9899A02767E3}" destId="{C9FD6837-A1D0-43E2-AD33-C98BF89C3C01}" srcOrd="0" destOrd="0" presId="urn:microsoft.com/office/officeart/2009/layout/CircleArrowProcess"/>
    <dgm:cxn modelId="{C24BDA09-B04A-49E5-AE13-F42CA4AB59E3}" type="presParOf" srcId="{C9FD6837-A1D0-43E2-AD33-C98BF89C3C01}" destId="{DEAAC018-6ADF-4B0F-9F5F-22DFCD1DCD58}" srcOrd="0" destOrd="0" presId="urn:microsoft.com/office/officeart/2009/layout/CircleArrowProcess"/>
    <dgm:cxn modelId="{534196DE-0051-4C68-BE0C-A5A191705810}" type="presParOf" srcId="{3265213D-8D01-439A-A255-9899A02767E3}" destId="{C34CA9A8-2863-4DB0-949C-DC5DCD88BBB8}" srcOrd="1" destOrd="0" presId="urn:microsoft.com/office/officeart/2009/layout/CircleArrowProcess"/>
    <dgm:cxn modelId="{670E1400-B1AF-4483-A483-AB016C321D91}" type="presParOf" srcId="{3265213D-8D01-439A-A255-9899A02767E3}" destId="{885B9907-2F6A-4C4F-A283-14A210BDA352}" srcOrd="2" destOrd="0" presId="urn:microsoft.com/office/officeart/2009/layout/CircleArrowProcess"/>
    <dgm:cxn modelId="{6A6EB9ED-6896-4249-B250-1AF414507F46}" type="presParOf" srcId="{885B9907-2F6A-4C4F-A283-14A210BDA352}" destId="{298EE0D6-7E0F-4FE8-9A62-7444AB0BB29D}" srcOrd="0" destOrd="0" presId="urn:microsoft.com/office/officeart/2009/layout/CircleArrowProcess"/>
    <dgm:cxn modelId="{FCA296EA-8C81-4DAB-8B98-97F93FB55EE8}" type="presParOf" srcId="{3265213D-8D01-439A-A255-9899A02767E3}" destId="{EA41D378-E51A-40E1-8404-3B9D09D9E104}" srcOrd="3" destOrd="0" presId="urn:microsoft.com/office/officeart/2009/layout/CircleArrowProcess"/>
    <dgm:cxn modelId="{49C8FD5E-AB0F-49C2-9BB6-60F7EADA2078}" type="presParOf" srcId="{3265213D-8D01-439A-A255-9899A02767E3}" destId="{5AC23EDA-9B0B-49C0-A473-9F8AFDC2EE88}" srcOrd="4" destOrd="0" presId="urn:microsoft.com/office/officeart/2009/layout/CircleArrowProcess"/>
    <dgm:cxn modelId="{89FC27C9-55FE-45B7-B824-235FFD605D25}" type="presParOf" srcId="{5AC23EDA-9B0B-49C0-A473-9F8AFDC2EE88}" destId="{E5BB9A5D-8DEA-489B-A2B3-0BB5C6672E25}" srcOrd="0" destOrd="0" presId="urn:microsoft.com/office/officeart/2009/layout/CircleArrowProcess"/>
    <dgm:cxn modelId="{91243A4C-B9F6-44A1-B871-7FA8938D6533}" type="presParOf" srcId="{3265213D-8D01-439A-A255-9899A02767E3}" destId="{4F8E9216-F402-4759-9A12-4A3486D75E8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966C76-BD68-42DC-9010-5F035448B8CD}" type="doc">
      <dgm:prSet loTypeId="urn:microsoft.com/office/officeart/2005/8/layout/default" loCatId="list" qsTypeId="urn:microsoft.com/office/officeart/2005/8/quickstyle/3d4" qsCatId="3D" csTypeId="urn:microsoft.com/office/officeart/2005/8/colors/colorful5" csCatId="colorful" phldr="1"/>
      <dgm:spPr/>
      <dgm:t>
        <a:bodyPr/>
        <a:lstStyle/>
        <a:p>
          <a:endParaRPr lang="fr-FR"/>
        </a:p>
      </dgm:t>
    </dgm:pt>
    <dgm:pt modelId="{7C1F111D-56DD-4846-9F60-466C8C0C7B13}">
      <dgm:prSet phldrT="[Texte]" custT="1"/>
      <dgm:spPr/>
      <dgm:t>
        <a:bodyPr/>
        <a:lstStyle/>
        <a:p>
          <a:r>
            <a:rPr lang="ar-DZ" sz="2400" b="1" dirty="0" smtClean="0">
              <a:solidFill>
                <a:schemeClr val="tx1"/>
              </a:solidFill>
            </a:rPr>
            <a:t>خلق محيط وإطار معرفي من خلال تهيئة الأرضية المناسبة (تكنولوجيا المعلومات والإجراءات القوانين) </a:t>
          </a:r>
          <a:endParaRPr lang="fr-FR" sz="2400" b="1" dirty="0">
            <a:solidFill>
              <a:schemeClr val="tx1"/>
            </a:solidFill>
          </a:endParaRPr>
        </a:p>
      </dgm:t>
    </dgm:pt>
    <dgm:pt modelId="{177787EA-911A-4192-8596-305681C74556}" type="parTrans" cxnId="{A9A5DA63-E9AD-4DDE-B35A-6EFF1AC77F94}">
      <dgm:prSet/>
      <dgm:spPr/>
      <dgm:t>
        <a:bodyPr/>
        <a:lstStyle/>
        <a:p>
          <a:endParaRPr lang="fr-FR" sz="2000" b="1">
            <a:solidFill>
              <a:schemeClr val="tx1"/>
            </a:solidFill>
          </a:endParaRPr>
        </a:p>
      </dgm:t>
    </dgm:pt>
    <dgm:pt modelId="{CCF0AE8C-ADFD-4385-9607-7E46F956095F}" type="sibTrans" cxnId="{A9A5DA63-E9AD-4DDE-B35A-6EFF1AC77F94}">
      <dgm:prSet/>
      <dgm:spPr/>
      <dgm:t>
        <a:bodyPr/>
        <a:lstStyle/>
        <a:p>
          <a:endParaRPr lang="fr-FR" sz="2000" b="1">
            <a:solidFill>
              <a:schemeClr val="tx1"/>
            </a:solidFill>
          </a:endParaRPr>
        </a:p>
      </dgm:t>
    </dgm:pt>
    <dgm:pt modelId="{78D624AA-2F03-4907-B75D-5E04876D1AEB}">
      <dgm:prSet phldrT="[Texte]" custT="1"/>
      <dgm:spPr/>
      <dgm:t>
        <a:bodyPr/>
        <a:lstStyle/>
        <a:p>
          <a:r>
            <a:rPr lang="ar-DZ" sz="2400" b="1" smtClean="0">
              <a:solidFill>
                <a:schemeClr val="tx1"/>
              </a:solidFill>
            </a:rPr>
            <a:t>التركيز على العناصر الجوهرية الممثلة لرأس المال الفكري للمؤسسة</a:t>
          </a:r>
          <a:endParaRPr lang="fr-FR" sz="2400" b="1" dirty="0">
            <a:solidFill>
              <a:schemeClr val="tx1"/>
            </a:solidFill>
          </a:endParaRPr>
        </a:p>
      </dgm:t>
    </dgm:pt>
    <dgm:pt modelId="{FC7DB967-465B-40BB-B007-EFBD53A2C85B}" type="parTrans" cxnId="{6370CF81-D9F2-459D-8B53-A2E2F4B54A5E}">
      <dgm:prSet/>
      <dgm:spPr/>
      <dgm:t>
        <a:bodyPr/>
        <a:lstStyle/>
        <a:p>
          <a:endParaRPr lang="fr-FR" sz="2000" b="1">
            <a:solidFill>
              <a:schemeClr val="tx1"/>
            </a:solidFill>
          </a:endParaRPr>
        </a:p>
      </dgm:t>
    </dgm:pt>
    <dgm:pt modelId="{355232DE-F516-496D-8CEE-8FECD49D7231}" type="sibTrans" cxnId="{6370CF81-D9F2-459D-8B53-A2E2F4B54A5E}">
      <dgm:prSet/>
      <dgm:spPr/>
      <dgm:t>
        <a:bodyPr/>
        <a:lstStyle/>
        <a:p>
          <a:endParaRPr lang="fr-FR" sz="2000" b="1">
            <a:solidFill>
              <a:schemeClr val="tx1"/>
            </a:solidFill>
          </a:endParaRPr>
        </a:p>
      </dgm:t>
    </dgm:pt>
    <dgm:pt modelId="{C7882C6F-041E-4DE6-BB3E-6A40581504D7}">
      <dgm:prSet phldrT="[Texte]" custT="1"/>
      <dgm:spPr/>
      <dgm:t>
        <a:bodyPr/>
        <a:lstStyle/>
        <a:p>
          <a:r>
            <a:rPr lang="ar-DZ" sz="2400" b="1" smtClean="0">
              <a:solidFill>
                <a:schemeClr val="tx1"/>
              </a:solidFill>
            </a:rPr>
            <a:t>التركيز على حسن إدارة المورد المعرفي الموجود قبل الإقبال على إقتناء أصول معرفية جديدة</a:t>
          </a:r>
          <a:endParaRPr lang="fr-FR" sz="2400" b="1" dirty="0">
            <a:solidFill>
              <a:schemeClr val="tx1"/>
            </a:solidFill>
          </a:endParaRPr>
        </a:p>
      </dgm:t>
    </dgm:pt>
    <dgm:pt modelId="{FF613A1C-0163-4069-96EA-5D49C5E810F9}" type="parTrans" cxnId="{3B718CD8-CC98-4193-9764-A0E7EB7BB83A}">
      <dgm:prSet/>
      <dgm:spPr/>
      <dgm:t>
        <a:bodyPr/>
        <a:lstStyle/>
        <a:p>
          <a:endParaRPr lang="fr-FR" sz="2000" b="1">
            <a:solidFill>
              <a:schemeClr val="tx1"/>
            </a:solidFill>
          </a:endParaRPr>
        </a:p>
      </dgm:t>
    </dgm:pt>
    <dgm:pt modelId="{83ABF73E-2D1B-4DBD-86B7-E36A67E5F5FA}" type="sibTrans" cxnId="{3B718CD8-CC98-4193-9764-A0E7EB7BB83A}">
      <dgm:prSet/>
      <dgm:spPr/>
      <dgm:t>
        <a:bodyPr/>
        <a:lstStyle/>
        <a:p>
          <a:endParaRPr lang="fr-FR" sz="2000" b="1">
            <a:solidFill>
              <a:schemeClr val="tx1"/>
            </a:solidFill>
          </a:endParaRPr>
        </a:p>
      </dgm:t>
    </dgm:pt>
    <dgm:pt modelId="{2A809E43-C2C4-4C6E-99F4-C9297AEC9B78}">
      <dgm:prSet phldrT="[Texte]" custT="1"/>
      <dgm:spPr/>
      <dgm:t>
        <a:bodyPr/>
        <a:lstStyle/>
        <a:p>
          <a:r>
            <a:rPr lang="ar-DZ" sz="2400" b="1" smtClean="0">
              <a:solidFill>
                <a:schemeClr val="tx1"/>
              </a:solidFill>
            </a:rPr>
            <a:t>تنمية قدرة تشخيص هوية الأصول المعرفية الحقيقية</a:t>
          </a:r>
          <a:endParaRPr lang="fr-FR" sz="2400" b="1" dirty="0">
            <a:solidFill>
              <a:schemeClr val="tx1"/>
            </a:solidFill>
          </a:endParaRPr>
        </a:p>
      </dgm:t>
    </dgm:pt>
    <dgm:pt modelId="{302BC6E2-811F-4C6E-A4F6-5A0138A58AA1}" type="parTrans" cxnId="{04309224-A9F4-4D07-87F1-099AB271F5A7}">
      <dgm:prSet/>
      <dgm:spPr/>
      <dgm:t>
        <a:bodyPr/>
        <a:lstStyle/>
        <a:p>
          <a:endParaRPr lang="fr-FR" sz="2000" b="1">
            <a:solidFill>
              <a:schemeClr val="tx1"/>
            </a:solidFill>
          </a:endParaRPr>
        </a:p>
      </dgm:t>
    </dgm:pt>
    <dgm:pt modelId="{CB4F4D28-4EED-4A9D-B031-3069225BFA95}" type="sibTrans" cxnId="{04309224-A9F4-4D07-87F1-099AB271F5A7}">
      <dgm:prSet/>
      <dgm:spPr/>
      <dgm:t>
        <a:bodyPr/>
        <a:lstStyle/>
        <a:p>
          <a:endParaRPr lang="fr-FR" sz="2000" b="1">
            <a:solidFill>
              <a:schemeClr val="tx1"/>
            </a:solidFill>
          </a:endParaRPr>
        </a:p>
      </dgm:t>
    </dgm:pt>
    <dgm:pt modelId="{D484C542-7685-46B7-8C5E-E7E4B1A4BF8A}">
      <dgm:prSet phldrT="[Texte]" custT="1"/>
      <dgm:spPr/>
      <dgm:t>
        <a:bodyPr/>
        <a:lstStyle/>
        <a:p>
          <a:r>
            <a:rPr lang="ar-DZ" sz="2400" b="1" smtClean="0">
              <a:solidFill>
                <a:schemeClr val="tx1"/>
              </a:solidFill>
            </a:rPr>
            <a:t>بذل جهود لخلق المعرفة الذاتية </a:t>
          </a:r>
          <a:endParaRPr lang="fr-FR" sz="2400" b="1" dirty="0">
            <a:solidFill>
              <a:schemeClr val="tx1"/>
            </a:solidFill>
          </a:endParaRPr>
        </a:p>
      </dgm:t>
    </dgm:pt>
    <dgm:pt modelId="{6545DCB0-06DA-49A0-9CC9-CDB706E46FD6}" type="parTrans" cxnId="{57F0D968-77C2-442D-BB1F-697ACF854D9F}">
      <dgm:prSet/>
      <dgm:spPr/>
      <dgm:t>
        <a:bodyPr/>
        <a:lstStyle/>
        <a:p>
          <a:endParaRPr lang="fr-FR" sz="2000" b="1">
            <a:solidFill>
              <a:schemeClr val="tx1"/>
            </a:solidFill>
          </a:endParaRPr>
        </a:p>
      </dgm:t>
    </dgm:pt>
    <dgm:pt modelId="{A94F89AB-700C-4D4B-883C-1AB168518A26}" type="sibTrans" cxnId="{57F0D968-77C2-442D-BB1F-697ACF854D9F}">
      <dgm:prSet/>
      <dgm:spPr/>
      <dgm:t>
        <a:bodyPr/>
        <a:lstStyle/>
        <a:p>
          <a:endParaRPr lang="fr-FR" sz="2000" b="1">
            <a:solidFill>
              <a:schemeClr val="tx1"/>
            </a:solidFill>
          </a:endParaRPr>
        </a:p>
      </dgm:t>
    </dgm:pt>
    <dgm:pt modelId="{C1F0FA0E-D83F-448F-80D5-278F559F6844}">
      <dgm:prSet phldrT="[Texte]" custT="1"/>
      <dgm:spPr/>
      <dgm:t>
        <a:bodyPr/>
        <a:lstStyle/>
        <a:p>
          <a:r>
            <a:rPr lang="ar-DZ" sz="2400" b="1" smtClean="0">
              <a:solidFill>
                <a:schemeClr val="tx1"/>
              </a:solidFill>
            </a:rPr>
            <a:t>التخطيط والتنظيم والرقابة الإدارية </a:t>
          </a:r>
          <a:endParaRPr lang="fr-FR" sz="2400" b="1" dirty="0">
            <a:solidFill>
              <a:schemeClr val="tx1"/>
            </a:solidFill>
          </a:endParaRPr>
        </a:p>
      </dgm:t>
    </dgm:pt>
    <dgm:pt modelId="{BAAE1B2D-E649-4714-A756-1CA67AA6B4EB}" type="parTrans" cxnId="{E4E110A4-0233-43D1-A611-AFE0952ABC58}">
      <dgm:prSet/>
      <dgm:spPr/>
      <dgm:t>
        <a:bodyPr/>
        <a:lstStyle/>
        <a:p>
          <a:endParaRPr lang="fr-FR" sz="2000" b="1">
            <a:solidFill>
              <a:schemeClr val="tx1"/>
            </a:solidFill>
          </a:endParaRPr>
        </a:p>
      </dgm:t>
    </dgm:pt>
    <dgm:pt modelId="{0D335302-82D1-451A-BD27-6E1C0C539B57}" type="sibTrans" cxnId="{E4E110A4-0233-43D1-A611-AFE0952ABC58}">
      <dgm:prSet/>
      <dgm:spPr/>
      <dgm:t>
        <a:bodyPr/>
        <a:lstStyle/>
        <a:p>
          <a:endParaRPr lang="fr-FR" sz="2000" b="1">
            <a:solidFill>
              <a:schemeClr val="tx1"/>
            </a:solidFill>
          </a:endParaRPr>
        </a:p>
      </dgm:t>
    </dgm:pt>
    <dgm:pt modelId="{E276282A-D2DF-4AE9-9EE3-9E92AEFFE8F0}" type="pres">
      <dgm:prSet presAssocID="{3A966C76-BD68-42DC-9010-5F035448B8CD}" presName="diagram" presStyleCnt="0">
        <dgm:presLayoutVars>
          <dgm:dir val="rev"/>
          <dgm:resizeHandles val="exact"/>
        </dgm:presLayoutVars>
      </dgm:prSet>
      <dgm:spPr/>
    </dgm:pt>
    <dgm:pt modelId="{70947A19-1D1D-48C6-8494-30EB7B5C1089}" type="pres">
      <dgm:prSet presAssocID="{7C1F111D-56DD-4846-9F60-466C8C0C7B13}" presName="node" presStyleLbl="node1" presStyleIdx="0" presStyleCnt="6" custScaleX="99900" custScaleY="99898" custLinFactNeighborX="50" custLinFactNeighborY="-1478">
        <dgm:presLayoutVars>
          <dgm:bulletEnabled val="1"/>
        </dgm:presLayoutVars>
      </dgm:prSet>
      <dgm:spPr/>
    </dgm:pt>
    <dgm:pt modelId="{CAF26A88-5798-42EE-84CE-290105897F17}" type="pres">
      <dgm:prSet presAssocID="{CCF0AE8C-ADFD-4385-9607-7E46F956095F}" presName="sibTrans" presStyleCnt="0"/>
      <dgm:spPr/>
    </dgm:pt>
    <dgm:pt modelId="{FA389817-1892-4135-A7A8-093036EC838D}" type="pres">
      <dgm:prSet presAssocID="{78D624AA-2F03-4907-B75D-5E04876D1AEB}" presName="node" presStyleLbl="node1" presStyleIdx="1" presStyleCnt="6">
        <dgm:presLayoutVars>
          <dgm:bulletEnabled val="1"/>
        </dgm:presLayoutVars>
      </dgm:prSet>
      <dgm:spPr/>
      <dgm:t>
        <a:bodyPr/>
        <a:lstStyle/>
        <a:p>
          <a:endParaRPr lang="fr-FR"/>
        </a:p>
      </dgm:t>
    </dgm:pt>
    <dgm:pt modelId="{3A058E0E-4C58-485A-802F-DEBA6299CE72}" type="pres">
      <dgm:prSet presAssocID="{355232DE-F516-496D-8CEE-8FECD49D7231}" presName="sibTrans" presStyleCnt="0"/>
      <dgm:spPr/>
    </dgm:pt>
    <dgm:pt modelId="{778CFF33-60D7-4D9B-9420-222CEAC32EED}" type="pres">
      <dgm:prSet presAssocID="{C7882C6F-041E-4DE6-BB3E-6A40581504D7}" presName="node" presStyleLbl="node1" presStyleIdx="2" presStyleCnt="6">
        <dgm:presLayoutVars>
          <dgm:bulletEnabled val="1"/>
        </dgm:presLayoutVars>
      </dgm:prSet>
      <dgm:spPr/>
    </dgm:pt>
    <dgm:pt modelId="{2D54B396-951D-48E7-80E7-833007B48350}" type="pres">
      <dgm:prSet presAssocID="{83ABF73E-2D1B-4DBD-86B7-E36A67E5F5FA}" presName="sibTrans" presStyleCnt="0"/>
      <dgm:spPr/>
    </dgm:pt>
    <dgm:pt modelId="{F67C376D-4BD8-4375-B5D1-854C3EB6F64C}" type="pres">
      <dgm:prSet presAssocID="{2A809E43-C2C4-4C6E-99F4-C9297AEC9B78}" presName="node" presStyleLbl="node1" presStyleIdx="3" presStyleCnt="6" custScaleY="102381">
        <dgm:presLayoutVars>
          <dgm:bulletEnabled val="1"/>
        </dgm:presLayoutVars>
      </dgm:prSet>
      <dgm:spPr/>
      <dgm:t>
        <a:bodyPr/>
        <a:lstStyle/>
        <a:p>
          <a:endParaRPr lang="fr-FR"/>
        </a:p>
      </dgm:t>
    </dgm:pt>
    <dgm:pt modelId="{AB562385-B47F-4247-ADA3-7BE3094B08BF}" type="pres">
      <dgm:prSet presAssocID="{CB4F4D28-4EED-4A9D-B031-3069225BFA95}" presName="sibTrans" presStyleCnt="0"/>
      <dgm:spPr/>
    </dgm:pt>
    <dgm:pt modelId="{C9C395C1-EFC4-45D0-925C-4473B2AB4875}" type="pres">
      <dgm:prSet presAssocID="{D484C542-7685-46B7-8C5E-E7E4B1A4BF8A}" presName="node" presStyleLbl="node1" presStyleIdx="4" presStyleCnt="6">
        <dgm:presLayoutVars>
          <dgm:bulletEnabled val="1"/>
        </dgm:presLayoutVars>
      </dgm:prSet>
      <dgm:spPr/>
    </dgm:pt>
    <dgm:pt modelId="{8F7F0632-1D96-48BC-B656-E63FC2D28043}" type="pres">
      <dgm:prSet presAssocID="{A94F89AB-700C-4D4B-883C-1AB168518A26}" presName="sibTrans" presStyleCnt="0"/>
      <dgm:spPr/>
    </dgm:pt>
    <dgm:pt modelId="{381F5267-7CBF-4B73-B13C-327FC3ECAA7C}" type="pres">
      <dgm:prSet presAssocID="{C1F0FA0E-D83F-448F-80D5-278F559F6844}" presName="node" presStyleLbl="node1" presStyleIdx="5" presStyleCnt="6">
        <dgm:presLayoutVars>
          <dgm:bulletEnabled val="1"/>
        </dgm:presLayoutVars>
      </dgm:prSet>
      <dgm:spPr/>
    </dgm:pt>
  </dgm:ptLst>
  <dgm:cxnLst>
    <dgm:cxn modelId="{3B718CD8-CC98-4193-9764-A0E7EB7BB83A}" srcId="{3A966C76-BD68-42DC-9010-5F035448B8CD}" destId="{C7882C6F-041E-4DE6-BB3E-6A40581504D7}" srcOrd="2" destOrd="0" parTransId="{FF613A1C-0163-4069-96EA-5D49C5E810F9}" sibTransId="{83ABF73E-2D1B-4DBD-86B7-E36A67E5F5FA}"/>
    <dgm:cxn modelId="{A9A5DA63-E9AD-4DDE-B35A-6EFF1AC77F94}" srcId="{3A966C76-BD68-42DC-9010-5F035448B8CD}" destId="{7C1F111D-56DD-4846-9F60-466C8C0C7B13}" srcOrd="0" destOrd="0" parTransId="{177787EA-911A-4192-8596-305681C74556}" sibTransId="{CCF0AE8C-ADFD-4385-9607-7E46F956095F}"/>
    <dgm:cxn modelId="{DAF70CE9-1ABD-463B-BC14-E27ECAFD70C1}" type="presOf" srcId="{7C1F111D-56DD-4846-9F60-466C8C0C7B13}" destId="{70947A19-1D1D-48C6-8494-30EB7B5C1089}" srcOrd="0" destOrd="0" presId="urn:microsoft.com/office/officeart/2005/8/layout/default"/>
    <dgm:cxn modelId="{40197F78-84E2-4696-8C48-6A0DF341FD91}" type="presOf" srcId="{D484C542-7685-46B7-8C5E-E7E4B1A4BF8A}" destId="{C9C395C1-EFC4-45D0-925C-4473B2AB4875}" srcOrd="0" destOrd="0" presId="urn:microsoft.com/office/officeart/2005/8/layout/default"/>
    <dgm:cxn modelId="{6370CF81-D9F2-459D-8B53-A2E2F4B54A5E}" srcId="{3A966C76-BD68-42DC-9010-5F035448B8CD}" destId="{78D624AA-2F03-4907-B75D-5E04876D1AEB}" srcOrd="1" destOrd="0" parTransId="{FC7DB967-465B-40BB-B007-EFBD53A2C85B}" sibTransId="{355232DE-F516-496D-8CEE-8FECD49D7231}"/>
    <dgm:cxn modelId="{57F0D968-77C2-442D-BB1F-697ACF854D9F}" srcId="{3A966C76-BD68-42DC-9010-5F035448B8CD}" destId="{D484C542-7685-46B7-8C5E-E7E4B1A4BF8A}" srcOrd="4" destOrd="0" parTransId="{6545DCB0-06DA-49A0-9CC9-CDB706E46FD6}" sibTransId="{A94F89AB-700C-4D4B-883C-1AB168518A26}"/>
    <dgm:cxn modelId="{285E3298-4B4D-46E6-B2E7-710CAEAF0900}" type="presOf" srcId="{78D624AA-2F03-4907-B75D-5E04876D1AEB}" destId="{FA389817-1892-4135-A7A8-093036EC838D}" srcOrd="0" destOrd="0" presId="urn:microsoft.com/office/officeart/2005/8/layout/default"/>
    <dgm:cxn modelId="{E4E110A4-0233-43D1-A611-AFE0952ABC58}" srcId="{3A966C76-BD68-42DC-9010-5F035448B8CD}" destId="{C1F0FA0E-D83F-448F-80D5-278F559F6844}" srcOrd="5" destOrd="0" parTransId="{BAAE1B2D-E649-4714-A756-1CA67AA6B4EB}" sibTransId="{0D335302-82D1-451A-BD27-6E1C0C539B57}"/>
    <dgm:cxn modelId="{2F195A5F-0957-4FAE-B311-D9DDDC27A87C}" type="presOf" srcId="{2A809E43-C2C4-4C6E-99F4-C9297AEC9B78}" destId="{F67C376D-4BD8-4375-B5D1-854C3EB6F64C}" srcOrd="0" destOrd="0" presId="urn:microsoft.com/office/officeart/2005/8/layout/default"/>
    <dgm:cxn modelId="{BA3EE3DA-45F1-4593-844E-24C165C3795F}" type="presOf" srcId="{C7882C6F-041E-4DE6-BB3E-6A40581504D7}" destId="{778CFF33-60D7-4D9B-9420-222CEAC32EED}" srcOrd="0" destOrd="0" presId="urn:microsoft.com/office/officeart/2005/8/layout/default"/>
    <dgm:cxn modelId="{ED914A1F-DDDC-4897-8D09-8EE890338926}" type="presOf" srcId="{C1F0FA0E-D83F-448F-80D5-278F559F6844}" destId="{381F5267-7CBF-4B73-B13C-327FC3ECAA7C}" srcOrd="0" destOrd="0" presId="urn:microsoft.com/office/officeart/2005/8/layout/default"/>
    <dgm:cxn modelId="{4B8E1CF8-97EC-4FD0-97FA-15970CEA7894}" type="presOf" srcId="{3A966C76-BD68-42DC-9010-5F035448B8CD}" destId="{E276282A-D2DF-4AE9-9EE3-9E92AEFFE8F0}" srcOrd="0" destOrd="0" presId="urn:microsoft.com/office/officeart/2005/8/layout/default"/>
    <dgm:cxn modelId="{04309224-A9F4-4D07-87F1-099AB271F5A7}" srcId="{3A966C76-BD68-42DC-9010-5F035448B8CD}" destId="{2A809E43-C2C4-4C6E-99F4-C9297AEC9B78}" srcOrd="3" destOrd="0" parTransId="{302BC6E2-811F-4C6E-A4F6-5A0138A58AA1}" sibTransId="{CB4F4D28-4EED-4A9D-B031-3069225BFA95}"/>
    <dgm:cxn modelId="{52F82B7D-B93E-4EFE-B6AA-7D9D578CAFB3}" type="presParOf" srcId="{E276282A-D2DF-4AE9-9EE3-9E92AEFFE8F0}" destId="{70947A19-1D1D-48C6-8494-30EB7B5C1089}" srcOrd="0" destOrd="0" presId="urn:microsoft.com/office/officeart/2005/8/layout/default"/>
    <dgm:cxn modelId="{8C2845E7-9D24-4B04-B1D9-496D4B5F0CF3}" type="presParOf" srcId="{E276282A-D2DF-4AE9-9EE3-9E92AEFFE8F0}" destId="{CAF26A88-5798-42EE-84CE-290105897F17}" srcOrd="1" destOrd="0" presId="urn:microsoft.com/office/officeart/2005/8/layout/default"/>
    <dgm:cxn modelId="{887FE9F6-C394-40D8-9B40-385012D6FD51}" type="presParOf" srcId="{E276282A-D2DF-4AE9-9EE3-9E92AEFFE8F0}" destId="{FA389817-1892-4135-A7A8-093036EC838D}" srcOrd="2" destOrd="0" presId="urn:microsoft.com/office/officeart/2005/8/layout/default"/>
    <dgm:cxn modelId="{D3148ECA-CB54-47AA-9AE6-3F42D57DC715}" type="presParOf" srcId="{E276282A-D2DF-4AE9-9EE3-9E92AEFFE8F0}" destId="{3A058E0E-4C58-485A-802F-DEBA6299CE72}" srcOrd="3" destOrd="0" presId="urn:microsoft.com/office/officeart/2005/8/layout/default"/>
    <dgm:cxn modelId="{C0FC0CA1-71A3-468F-8E78-665AFE8A7EF3}" type="presParOf" srcId="{E276282A-D2DF-4AE9-9EE3-9E92AEFFE8F0}" destId="{778CFF33-60D7-4D9B-9420-222CEAC32EED}" srcOrd="4" destOrd="0" presId="urn:microsoft.com/office/officeart/2005/8/layout/default"/>
    <dgm:cxn modelId="{7DA2B206-D63A-4492-980E-4B5CF64A52ED}" type="presParOf" srcId="{E276282A-D2DF-4AE9-9EE3-9E92AEFFE8F0}" destId="{2D54B396-951D-48E7-80E7-833007B48350}" srcOrd="5" destOrd="0" presId="urn:microsoft.com/office/officeart/2005/8/layout/default"/>
    <dgm:cxn modelId="{255D7434-46D9-41E6-83C3-7207591B92F5}" type="presParOf" srcId="{E276282A-D2DF-4AE9-9EE3-9E92AEFFE8F0}" destId="{F67C376D-4BD8-4375-B5D1-854C3EB6F64C}" srcOrd="6" destOrd="0" presId="urn:microsoft.com/office/officeart/2005/8/layout/default"/>
    <dgm:cxn modelId="{CE30BA24-26F7-42ED-A06D-FF10625081B6}" type="presParOf" srcId="{E276282A-D2DF-4AE9-9EE3-9E92AEFFE8F0}" destId="{AB562385-B47F-4247-ADA3-7BE3094B08BF}" srcOrd="7" destOrd="0" presId="urn:microsoft.com/office/officeart/2005/8/layout/default"/>
    <dgm:cxn modelId="{CDEB1503-C97D-4274-A2F7-69A1BA0DF800}" type="presParOf" srcId="{E276282A-D2DF-4AE9-9EE3-9E92AEFFE8F0}" destId="{C9C395C1-EFC4-45D0-925C-4473B2AB4875}" srcOrd="8" destOrd="0" presId="urn:microsoft.com/office/officeart/2005/8/layout/default"/>
    <dgm:cxn modelId="{EC9C9999-D906-438D-B6FB-488E40A50353}" type="presParOf" srcId="{E276282A-D2DF-4AE9-9EE3-9E92AEFFE8F0}" destId="{8F7F0632-1D96-48BC-B656-E63FC2D28043}" srcOrd="9" destOrd="0" presId="urn:microsoft.com/office/officeart/2005/8/layout/default"/>
    <dgm:cxn modelId="{985EB698-5780-4689-8608-5431419B98C0}" type="presParOf" srcId="{E276282A-D2DF-4AE9-9EE3-9E92AEFFE8F0}" destId="{381F5267-7CBF-4B73-B13C-327FC3ECAA7C}"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AC05DE-7CD8-4E2A-9834-F3E57D5A6B14}" type="doc">
      <dgm:prSet loTypeId="urn:microsoft.com/office/officeart/2005/8/layout/venn1" loCatId="relationship" qsTypeId="urn:microsoft.com/office/officeart/2005/8/quickstyle/3d2" qsCatId="3D" csTypeId="urn:microsoft.com/office/officeart/2005/8/colors/colorful5" csCatId="colorful" phldr="1"/>
      <dgm:spPr/>
    </dgm:pt>
    <dgm:pt modelId="{1829275A-836A-4928-9A52-987DE4AAF939}">
      <dgm:prSet phldrT="[Texte]" custT="1"/>
      <dgm:spPr/>
      <dgm:t>
        <a:bodyPr/>
        <a:lstStyle/>
        <a:p>
          <a:r>
            <a:rPr lang="ar-DZ" sz="2000" b="1" smtClean="0">
              <a:solidFill>
                <a:schemeClr val="tx1"/>
              </a:solidFill>
            </a:rPr>
            <a:t>الإبتكار</a:t>
          </a:r>
          <a:endParaRPr lang="fr-FR" sz="2000" b="1" dirty="0">
            <a:solidFill>
              <a:schemeClr val="tx1"/>
            </a:solidFill>
          </a:endParaRPr>
        </a:p>
      </dgm:t>
    </dgm:pt>
    <dgm:pt modelId="{BE8D9054-819E-4206-B0A4-7F1C6577F34D}" type="parTrans" cxnId="{D4BA0F1B-0CCD-4E45-B1B8-35A6D8871C9D}">
      <dgm:prSet/>
      <dgm:spPr/>
      <dgm:t>
        <a:bodyPr/>
        <a:lstStyle/>
        <a:p>
          <a:endParaRPr lang="fr-FR" sz="2800" b="1">
            <a:solidFill>
              <a:schemeClr val="tx1"/>
            </a:solidFill>
          </a:endParaRPr>
        </a:p>
      </dgm:t>
    </dgm:pt>
    <dgm:pt modelId="{E1158AFB-C4B8-4D41-8F14-8C7FB6777030}" type="sibTrans" cxnId="{D4BA0F1B-0CCD-4E45-B1B8-35A6D8871C9D}">
      <dgm:prSet/>
      <dgm:spPr/>
      <dgm:t>
        <a:bodyPr/>
        <a:lstStyle/>
        <a:p>
          <a:endParaRPr lang="fr-FR" sz="2800" b="1">
            <a:solidFill>
              <a:schemeClr val="tx1"/>
            </a:solidFill>
          </a:endParaRPr>
        </a:p>
      </dgm:t>
    </dgm:pt>
    <dgm:pt modelId="{957CD663-A50A-4411-A463-02ACE21A357D}">
      <dgm:prSet phldrT="[Texte]" custT="1"/>
      <dgm:spPr/>
      <dgm:t>
        <a:bodyPr/>
        <a:lstStyle/>
        <a:p>
          <a:r>
            <a:rPr lang="ar-DZ" sz="2000" b="1" dirty="0" smtClean="0">
              <a:solidFill>
                <a:schemeClr val="tx1"/>
              </a:solidFill>
            </a:rPr>
            <a:t>المقدرة الكافة التخصيصية</a:t>
          </a:r>
          <a:endParaRPr lang="fr-FR" sz="2000" b="1" dirty="0">
            <a:solidFill>
              <a:schemeClr val="tx1"/>
            </a:solidFill>
          </a:endParaRPr>
        </a:p>
      </dgm:t>
    </dgm:pt>
    <dgm:pt modelId="{CFE03A77-0AE7-4CE2-BDB6-39092FD67905}" type="parTrans" cxnId="{80EE3179-61AB-4FC3-963C-885BF1CF1A2F}">
      <dgm:prSet/>
      <dgm:spPr/>
      <dgm:t>
        <a:bodyPr/>
        <a:lstStyle/>
        <a:p>
          <a:endParaRPr lang="fr-FR" sz="2800" b="1">
            <a:solidFill>
              <a:schemeClr val="tx1"/>
            </a:solidFill>
          </a:endParaRPr>
        </a:p>
      </dgm:t>
    </dgm:pt>
    <dgm:pt modelId="{82E2B211-6A3E-4030-9F1E-3BF81B1A3163}" type="sibTrans" cxnId="{80EE3179-61AB-4FC3-963C-885BF1CF1A2F}">
      <dgm:prSet/>
      <dgm:spPr/>
      <dgm:t>
        <a:bodyPr/>
        <a:lstStyle/>
        <a:p>
          <a:endParaRPr lang="fr-FR" sz="2800" b="1">
            <a:solidFill>
              <a:schemeClr val="tx1"/>
            </a:solidFill>
          </a:endParaRPr>
        </a:p>
      </dgm:t>
    </dgm:pt>
    <dgm:pt modelId="{DE09516A-53D8-4989-9949-26D9C25EDA0C}">
      <dgm:prSet phldrT="[Texte]" custT="1"/>
      <dgm:spPr/>
      <dgm:t>
        <a:bodyPr/>
        <a:lstStyle/>
        <a:p>
          <a:r>
            <a:rPr lang="ar-DZ" sz="1800" b="1" dirty="0" smtClean="0">
              <a:solidFill>
                <a:schemeClr val="tx1"/>
              </a:solidFill>
            </a:rPr>
            <a:t>المقدرة </a:t>
          </a:r>
          <a:r>
            <a:rPr lang="ar-DZ" sz="1800" b="1" dirty="0" err="1" smtClean="0">
              <a:solidFill>
                <a:schemeClr val="tx1"/>
              </a:solidFill>
            </a:rPr>
            <a:t>الإجتماعية</a:t>
          </a:r>
          <a:endParaRPr lang="fr-FR" sz="1800" b="1" dirty="0">
            <a:solidFill>
              <a:schemeClr val="tx1"/>
            </a:solidFill>
          </a:endParaRPr>
        </a:p>
      </dgm:t>
    </dgm:pt>
    <dgm:pt modelId="{7E735A2F-B8A3-4DE4-A558-D8E24186D1C4}" type="parTrans" cxnId="{EE2E60D6-4BE5-4402-BC12-EAF1F5D71B8F}">
      <dgm:prSet/>
      <dgm:spPr/>
      <dgm:t>
        <a:bodyPr/>
        <a:lstStyle/>
        <a:p>
          <a:endParaRPr lang="fr-FR" sz="2800" b="1">
            <a:solidFill>
              <a:schemeClr val="tx1"/>
            </a:solidFill>
          </a:endParaRPr>
        </a:p>
      </dgm:t>
    </dgm:pt>
    <dgm:pt modelId="{DDCE2C2B-5272-4FC9-9334-E9C51897A6FE}" type="sibTrans" cxnId="{EE2E60D6-4BE5-4402-BC12-EAF1F5D71B8F}">
      <dgm:prSet/>
      <dgm:spPr/>
      <dgm:t>
        <a:bodyPr/>
        <a:lstStyle/>
        <a:p>
          <a:endParaRPr lang="fr-FR" sz="2800" b="1">
            <a:solidFill>
              <a:schemeClr val="tx1"/>
            </a:solidFill>
          </a:endParaRPr>
        </a:p>
      </dgm:t>
    </dgm:pt>
    <dgm:pt modelId="{043D7D38-F808-4F12-80E7-E2F96D007D20}" type="pres">
      <dgm:prSet presAssocID="{7FAC05DE-7CD8-4E2A-9834-F3E57D5A6B14}" presName="compositeShape" presStyleCnt="0">
        <dgm:presLayoutVars>
          <dgm:chMax val="7"/>
          <dgm:dir/>
          <dgm:resizeHandles val="exact"/>
        </dgm:presLayoutVars>
      </dgm:prSet>
      <dgm:spPr/>
    </dgm:pt>
    <dgm:pt modelId="{79B7B57D-6779-4BB0-BD2A-9A379C4A38C2}" type="pres">
      <dgm:prSet presAssocID="{1829275A-836A-4928-9A52-987DE4AAF939}" presName="circ1" presStyleLbl="vennNode1" presStyleIdx="0" presStyleCnt="3" custScaleX="120073" custScaleY="76209"/>
      <dgm:spPr/>
    </dgm:pt>
    <dgm:pt modelId="{2A402ACF-421B-4DA0-A010-317F362934EB}" type="pres">
      <dgm:prSet presAssocID="{1829275A-836A-4928-9A52-987DE4AAF939}" presName="circ1Tx" presStyleLbl="revTx" presStyleIdx="0" presStyleCnt="0">
        <dgm:presLayoutVars>
          <dgm:chMax val="0"/>
          <dgm:chPref val="0"/>
          <dgm:bulletEnabled val="1"/>
        </dgm:presLayoutVars>
      </dgm:prSet>
      <dgm:spPr/>
    </dgm:pt>
    <dgm:pt modelId="{0F654295-2735-4A3B-815C-3299EFD22536}" type="pres">
      <dgm:prSet presAssocID="{957CD663-A50A-4411-A463-02ACE21A357D}" presName="circ2" presStyleLbl="vennNode1" presStyleIdx="1" presStyleCnt="3" custScaleX="123340" custScaleY="78902" custLinFactNeighborX="18221" custLinFactNeighborY="-16427"/>
      <dgm:spPr/>
    </dgm:pt>
    <dgm:pt modelId="{B4D94266-AAB9-49BC-B751-A79777FAD191}" type="pres">
      <dgm:prSet presAssocID="{957CD663-A50A-4411-A463-02ACE21A357D}" presName="circ2Tx" presStyleLbl="revTx" presStyleIdx="0" presStyleCnt="0">
        <dgm:presLayoutVars>
          <dgm:chMax val="0"/>
          <dgm:chPref val="0"/>
          <dgm:bulletEnabled val="1"/>
        </dgm:presLayoutVars>
      </dgm:prSet>
      <dgm:spPr/>
    </dgm:pt>
    <dgm:pt modelId="{11EF7889-2003-4FC5-80B1-8B4C8B331126}" type="pres">
      <dgm:prSet presAssocID="{DE09516A-53D8-4989-9949-26D9C25EDA0C}" presName="circ3" presStyleLbl="vennNode1" presStyleIdx="2" presStyleCnt="3" custScaleX="126897" custScaleY="82442" custLinFactNeighborX="-18325" custLinFactNeighborY="-18197"/>
      <dgm:spPr/>
    </dgm:pt>
    <dgm:pt modelId="{BAE84EB8-0FE1-4091-80AB-65765C46EBEA}" type="pres">
      <dgm:prSet presAssocID="{DE09516A-53D8-4989-9949-26D9C25EDA0C}" presName="circ3Tx" presStyleLbl="revTx" presStyleIdx="0" presStyleCnt="0">
        <dgm:presLayoutVars>
          <dgm:chMax val="0"/>
          <dgm:chPref val="0"/>
          <dgm:bulletEnabled val="1"/>
        </dgm:presLayoutVars>
      </dgm:prSet>
      <dgm:spPr/>
    </dgm:pt>
  </dgm:ptLst>
  <dgm:cxnLst>
    <dgm:cxn modelId="{80EE3179-61AB-4FC3-963C-885BF1CF1A2F}" srcId="{7FAC05DE-7CD8-4E2A-9834-F3E57D5A6B14}" destId="{957CD663-A50A-4411-A463-02ACE21A357D}" srcOrd="1" destOrd="0" parTransId="{CFE03A77-0AE7-4CE2-BDB6-39092FD67905}" sibTransId="{82E2B211-6A3E-4030-9F1E-3BF81B1A3163}"/>
    <dgm:cxn modelId="{CCA1C448-AB5D-4D22-A18C-9ED0E9584AB9}" type="presOf" srcId="{7FAC05DE-7CD8-4E2A-9834-F3E57D5A6B14}" destId="{043D7D38-F808-4F12-80E7-E2F96D007D20}" srcOrd="0" destOrd="0" presId="urn:microsoft.com/office/officeart/2005/8/layout/venn1"/>
    <dgm:cxn modelId="{F72E50D6-D5DA-435F-884D-4CA1E8B3BB2D}" type="presOf" srcId="{1829275A-836A-4928-9A52-987DE4AAF939}" destId="{79B7B57D-6779-4BB0-BD2A-9A379C4A38C2}" srcOrd="0" destOrd="0" presId="urn:microsoft.com/office/officeart/2005/8/layout/venn1"/>
    <dgm:cxn modelId="{615BF5C8-1323-48AC-86A9-040295468DEF}" type="presOf" srcId="{DE09516A-53D8-4989-9949-26D9C25EDA0C}" destId="{11EF7889-2003-4FC5-80B1-8B4C8B331126}" srcOrd="0" destOrd="0" presId="urn:microsoft.com/office/officeart/2005/8/layout/venn1"/>
    <dgm:cxn modelId="{CA07B5EB-68A4-4B3C-AC7C-0831DE4CD4A0}" type="presOf" srcId="{DE09516A-53D8-4989-9949-26D9C25EDA0C}" destId="{BAE84EB8-0FE1-4091-80AB-65765C46EBEA}" srcOrd="1" destOrd="0" presId="urn:microsoft.com/office/officeart/2005/8/layout/venn1"/>
    <dgm:cxn modelId="{C2013F66-770C-4707-AED8-D5318AC69AE5}" type="presOf" srcId="{1829275A-836A-4928-9A52-987DE4AAF939}" destId="{2A402ACF-421B-4DA0-A010-317F362934EB}" srcOrd="1" destOrd="0" presId="urn:microsoft.com/office/officeart/2005/8/layout/venn1"/>
    <dgm:cxn modelId="{D4BA0F1B-0CCD-4E45-B1B8-35A6D8871C9D}" srcId="{7FAC05DE-7CD8-4E2A-9834-F3E57D5A6B14}" destId="{1829275A-836A-4928-9A52-987DE4AAF939}" srcOrd="0" destOrd="0" parTransId="{BE8D9054-819E-4206-B0A4-7F1C6577F34D}" sibTransId="{E1158AFB-C4B8-4D41-8F14-8C7FB6777030}"/>
    <dgm:cxn modelId="{6D933941-C182-4383-93FA-978C5D26B236}" type="presOf" srcId="{957CD663-A50A-4411-A463-02ACE21A357D}" destId="{B4D94266-AAB9-49BC-B751-A79777FAD191}" srcOrd="1" destOrd="0" presId="urn:microsoft.com/office/officeart/2005/8/layout/venn1"/>
    <dgm:cxn modelId="{EE2E60D6-4BE5-4402-BC12-EAF1F5D71B8F}" srcId="{7FAC05DE-7CD8-4E2A-9834-F3E57D5A6B14}" destId="{DE09516A-53D8-4989-9949-26D9C25EDA0C}" srcOrd="2" destOrd="0" parTransId="{7E735A2F-B8A3-4DE4-A558-D8E24186D1C4}" sibTransId="{DDCE2C2B-5272-4FC9-9334-E9C51897A6FE}"/>
    <dgm:cxn modelId="{135FC32E-5BCE-4E61-AFD0-019ED3D9F9B9}" type="presOf" srcId="{957CD663-A50A-4411-A463-02ACE21A357D}" destId="{0F654295-2735-4A3B-815C-3299EFD22536}" srcOrd="0" destOrd="0" presId="urn:microsoft.com/office/officeart/2005/8/layout/venn1"/>
    <dgm:cxn modelId="{64C807A8-C6D9-4C65-9C20-06367CDB31F2}" type="presParOf" srcId="{043D7D38-F808-4F12-80E7-E2F96D007D20}" destId="{79B7B57D-6779-4BB0-BD2A-9A379C4A38C2}" srcOrd="0" destOrd="0" presId="urn:microsoft.com/office/officeart/2005/8/layout/venn1"/>
    <dgm:cxn modelId="{65A8C9FF-0001-4E50-B617-F943BBF7B0EA}" type="presParOf" srcId="{043D7D38-F808-4F12-80E7-E2F96D007D20}" destId="{2A402ACF-421B-4DA0-A010-317F362934EB}" srcOrd="1" destOrd="0" presId="urn:microsoft.com/office/officeart/2005/8/layout/venn1"/>
    <dgm:cxn modelId="{0B44FF1C-8BA3-426A-9D93-90C058B34D15}" type="presParOf" srcId="{043D7D38-F808-4F12-80E7-E2F96D007D20}" destId="{0F654295-2735-4A3B-815C-3299EFD22536}" srcOrd="2" destOrd="0" presId="urn:microsoft.com/office/officeart/2005/8/layout/venn1"/>
    <dgm:cxn modelId="{A7D8C477-CB5E-406F-A856-8831B7962F71}" type="presParOf" srcId="{043D7D38-F808-4F12-80E7-E2F96D007D20}" destId="{B4D94266-AAB9-49BC-B751-A79777FAD191}" srcOrd="3" destOrd="0" presId="urn:microsoft.com/office/officeart/2005/8/layout/venn1"/>
    <dgm:cxn modelId="{2E4EA4A2-0446-4151-970B-326D357DF976}" type="presParOf" srcId="{043D7D38-F808-4F12-80E7-E2F96D007D20}" destId="{11EF7889-2003-4FC5-80B1-8B4C8B331126}" srcOrd="4" destOrd="0" presId="urn:microsoft.com/office/officeart/2005/8/layout/venn1"/>
    <dgm:cxn modelId="{D8E4BD16-4685-4DA9-B547-D794803BCBAC}" type="presParOf" srcId="{043D7D38-F808-4F12-80E7-E2F96D007D20}" destId="{BAE84EB8-0FE1-4091-80AB-65765C46EBE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083B26-E612-427D-AE15-FA4D1769E4C7}" type="doc">
      <dgm:prSet loTypeId="urn:microsoft.com/office/officeart/2005/8/layout/venn3" loCatId="relationship" qsTypeId="urn:microsoft.com/office/officeart/2005/8/quickstyle/3d3" qsCatId="3D" csTypeId="urn:microsoft.com/office/officeart/2005/8/colors/colorful5" csCatId="colorful" phldr="1"/>
      <dgm:spPr/>
      <dgm:t>
        <a:bodyPr/>
        <a:lstStyle/>
        <a:p>
          <a:endParaRPr lang="fr-FR"/>
        </a:p>
      </dgm:t>
    </dgm:pt>
    <dgm:pt modelId="{D2795BAB-7B9F-40D8-A789-02FEB6464FBF}">
      <dgm:prSet phldrT="[Texte]"/>
      <dgm:spPr/>
      <dgm:t>
        <a:bodyPr/>
        <a:lstStyle/>
        <a:p>
          <a:r>
            <a:rPr lang="ar-DZ" b="1" dirty="0" smtClean="0"/>
            <a:t>قدرات العاملين</a:t>
          </a:r>
          <a:endParaRPr lang="fr-FR" b="1" dirty="0"/>
        </a:p>
      </dgm:t>
    </dgm:pt>
    <dgm:pt modelId="{D085EA13-C50B-43EF-8153-D9917EBA1D90}" type="parTrans" cxnId="{8A23B0D1-904B-455F-ACE0-4B26536F0830}">
      <dgm:prSet/>
      <dgm:spPr/>
      <dgm:t>
        <a:bodyPr/>
        <a:lstStyle/>
        <a:p>
          <a:endParaRPr lang="fr-FR" b="1"/>
        </a:p>
      </dgm:t>
    </dgm:pt>
    <dgm:pt modelId="{A0E36AB5-56D0-45D6-AFE5-235361103F18}" type="sibTrans" cxnId="{8A23B0D1-904B-455F-ACE0-4B26536F0830}">
      <dgm:prSet/>
      <dgm:spPr/>
      <dgm:t>
        <a:bodyPr/>
        <a:lstStyle/>
        <a:p>
          <a:endParaRPr lang="fr-FR" b="1"/>
        </a:p>
      </dgm:t>
    </dgm:pt>
    <dgm:pt modelId="{53E876D5-DEE6-429A-AA02-9B2D91C394FE}">
      <dgm:prSet phldrT="[Texte]"/>
      <dgm:spPr/>
      <dgm:t>
        <a:bodyPr/>
        <a:lstStyle/>
        <a:p>
          <a:r>
            <a:rPr lang="ar-DZ" b="1" dirty="0" smtClean="0"/>
            <a:t>إبداع العاملين</a:t>
          </a:r>
          <a:endParaRPr lang="fr-FR" b="1" dirty="0"/>
        </a:p>
      </dgm:t>
    </dgm:pt>
    <dgm:pt modelId="{E5E9F19A-316F-4816-B86A-DA7CB9AC617E}" type="parTrans" cxnId="{75A34671-A135-4737-B732-336C7C71C0DA}">
      <dgm:prSet/>
      <dgm:spPr/>
      <dgm:t>
        <a:bodyPr/>
        <a:lstStyle/>
        <a:p>
          <a:endParaRPr lang="fr-FR" b="1"/>
        </a:p>
      </dgm:t>
    </dgm:pt>
    <dgm:pt modelId="{FC634D35-69F9-4F04-BD71-49E108F7FA92}" type="sibTrans" cxnId="{75A34671-A135-4737-B732-336C7C71C0DA}">
      <dgm:prSet/>
      <dgm:spPr/>
      <dgm:t>
        <a:bodyPr/>
        <a:lstStyle/>
        <a:p>
          <a:endParaRPr lang="fr-FR" b="1"/>
        </a:p>
      </dgm:t>
    </dgm:pt>
    <dgm:pt modelId="{BC7AFE77-7A93-4E01-9911-7E674AD79D99}">
      <dgm:prSet phldrT="[Texte]"/>
      <dgm:spPr/>
      <dgm:t>
        <a:bodyPr/>
        <a:lstStyle/>
        <a:p>
          <a:r>
            <a:rPr lang="ar-DZ" b="1" dirty="0" smtClean="0"/>
            <a:t>اتجاهات العاملين</a:t>
          </a:r>
          <a:endParaRPr lang="fr-FR" b="1" dirty="0"/>
        </a:p>
      </dgm:t>
    </dgm:pt>
    <dgm:pt modelId="{D617FEAC-1087-49CA-9928-CEF9C60DC995}" type="parTrans" cxnId="{8129B37C-A315-4362-B5CA-7AA69F96338B}">
      <dgm:prSet/>
      <dgm:spPr/>
      <dgm:t>
        <a:bodyPr/>
        <a:lstStyle/>
        <a:p>
          <a:endParaRPr lang="fr-FR" b="1"/>
        </a:p>
      </dgm:t>
    </dgm:pt>
    <dgm:pt modelId="{2DA3726E-F2CD-431F-8E7F-A34BCDE4FC14}" type="sibTrans" cxnId="{8129B37C-A315-4362-B5CA-7AA69F96338B}">
      <dgm:prSet/>
      <dgm:spPr/>
      <dgm:t>
        <a:bodyPr/>
        <a:lstStyle/>
        <a:p>
          <a:endParaRPr lang="fr-FR" b="1"/>
        </a:p>
      </dgm:t>
    </dgm:pt>
    <dgm:pt modelId="{5C885B30-D3C8-426A-BD66-F113F5FA4ABC}" type="pres">
      <dgm:prSet presAssocID="{54083B26-E612-427D-AE15-FA4D1769E4C7}" presName="Name0" presStyleCnt="0">
        <dgm:presLayoutVars>
          <dgm:dir/>
          <dgm:resizeHandles val="exact"/>
        </dgm:presLayoutVars>
      </dgm:prSet>
      <dgm:spPr/>
    </dgm:pt>
    <dgm:pt modelId="{84860789-F3F3-4BDA-914B-114D7664AF62}" type="pres">
      <dgm:prSet presAssocID="{D2795BAB-7B9F-40D8-A789-02FEB6464FBF}" presName="Name5" presStyleLbl="vennNode1" presStyleIdx="0" presStyleCnt="3" custScaleX="144628">
        <dgm:presLayoutVars>
          <dgm:bulletEnabled val="1"/>
        </dgm:presLayoutVars>
      </dgm:prSet>
      <dgm:spPr/>
    </dgm:pt>
    <dgm:pt modelId="{2420C07D-C282-411F-9BCE-D3666AE1762C}" type="pres">
      <dgm:prSet presAssocID="{A0E36AB5-56D0-45D6-AFE5-235361103F18}" presName="space" presStyleCnt="0"/>
      <dgm:spPr/>
    </dgm:pt>
    <dgm:pt modelId="{72664A41-1DC2-439F-8D5C-5A6FB74FE533}" type="pres">
      <dgm:prSet presAssocID="{53E876D5-DEE6-429A-AA02-9B2D91C394FE}" presName="Name5" presStyleLbl="vennNode1" presStyleIdx="1" presStyleCnt="3" custScaleX="141928">
        <dgm:presLayoutVars>
          <dgm:bulletEnabled val="1"/>
        </dgm:presLayoutVars>
      </dgm:prSet>
      <dgm:spPr/>
    </dgm:pt>
    <dgm:pt modelId="{E1E9A1E1-D079-48F0-AEF1-53215EFA3708}" type="pres">
      <dgm:prSet presAssocID="{FC634D35-69F9-4F04-BD71-49E108F7FA92}" presName="space" presStyleCnt="0"/>
      <dgm:spPr/>
    </dgm:pt>
    <dgm:pt modelId="{6A5C346C-6D07-4324-BDA9-D91B710FE55C}" type="pres">
      <dgm:prSet presAssocID="{BC7AFE77-7A93-4E01-9911-7E674AD79D99}" presName="Name5" presStyleLbl="vennNode1" presStyleIdx="2" presStyleCnt="3" custScaleX="140610">
        <dgm:presLayoutVars>
          <dgm:bulletEnabled val="1"/>
        </dgm:presLayoutVars>
      </dgm:prSet>
      <dgm:spPr/>
    </dgm:pt>
  </dgm:ptLst>
  <dgm:cxnLst>
    <dgm:cxn modelId="{21A9E4B7-8354-44C5-8C80-F4975D7D966A}" type="presOf" srcId="{53E876D5-DEE6-429A-AA02-9B2D91C394FE}" destId="{72664A41-1DC2-439F-8D5C-5A6FB74FE533}" srcOrd="0" destOrd="0" presId="urn:microsoft.com/office/officeart/2005/8/layout/venn3"/>
    <dgm:cxn modelId="{75A34671-A135-4737-B732-336C7C71C0DA}" srcId="{54083B26-E612-427D-AE15-FA4D1769E4C7}" destId="{53E876D5-DEE6-429A-AA02-9B2D91C394FE}" srcOrd="1" destOrd="0" parTransId="{E5E9F19A-316F-4816-B86A-DA7CB9AC617E}" sibTransId="{FC634D35-69F9-4F04-BD71-49E108F7FA92}"/>
    <dgm:cxn modelId="{DAFECB1E-E2CC-4350-912C-53F08FDCC6B8}" type="presOf" srcId="{BC7AFE77-7A93-4E01-9911-7E674AD79D99}" destId="{6A5C346C-6D07-4324-BDA9-D91B710FE55C}" srcOrd="0" destOrd="0" presId="urn:microsoft.com/office/officeart/2005/8/layout/venn3"/>
    <dgm:cxn modelId="{80C8B44F-862E-4CE9-AEE4-AD3F8C203795}" type="presOf" srcId="{D2795BAB-7B9F-40D8-A789-02FEB6464FBF}" destId="{84860789-F3F3-4BDA-914B-114D7664AF62}" srcOrd="0" destOrd="0" presId="urn:microsoft.com/office/officeart/2005/8/layout/venn3"/>
    <dgm:cxn modelId="{8684192D-1459-4B9F-B90A-5744C9D9B07E}" type="presOf" srcId="{54083B26-E612-427D-AE15-FA4D1769E4C7}" destId="{5C885B30-D3C8-426A-BD66-F113F5FA4ABC}" srcOrd="0" destOrd="0" presId="urn:microsoft.com/office/officeart/2005/8/layout/venn3"/>
    <dgm:cxn modelId="{8A23B0D1-904B-455F-ACE0-4B26536F0830}" srcId="{54083B26-E612-427D-AE15-FA4D1769E4C7}" destId="{D2795BAB-7B9F-40D8-A789-02FEB6464FBF}" srcOrd="0" destOrd="0" parTransId="{D085EA13-C50B-43EF-8153-D9917EBA1D90}" sibTransId="{A0E36AB5-56D0-45D6-AFE5-235361103F18}"/>
    <dgm:cxn modelId="{8129B37C-A315-4362-B5CA-7AA69F96338B}" srcId="{54083B26-E612-427D-AE15-FA4D1769E4C7}" destId="{BC7AFE77-7A93-4E01-9911-7E674AD79D99}" srcOrd="2" destOrd="0" parTransId="{D617FEAC-1087-49CA-9928-CEF9C60DC995}" sibTransId="{2DA3726E-F2CD-431F-8E7F-A34BCDE4FC14}"/>
    <dgm:cxn modelId="{A42A7A31-855B-4D79-98E3-0C711AB5C3A7}" type="presParOf" srcId="{5C885B30-D3C8-426A-BD66-F113F5FA4ABC}" destId="{84860789-F3F3-4BDA-914B-114D7664AF62}" srcOrd="0" destOrd="0" presId="urn:microsoft.com/office/officeart/2005/8/layout/venn3"/>
    <dgm:cxn modelId="{CA39C9C4-D523-49BF-BE0E-646AC17A92D1}" type="presParOf" srcId="{5C885B30-D3C8-426A-BD66-F113F5FA4ABC}" destId="{2420C07D-C282-411F-9BCE-D3666AE1762C}" srcOrd="1" destOrd="0" presId="urn:microsoft.com/office/officeart/2005/8/layout/venn3"/>
    <dgm:cxn modelId="{4CC40AEA-E72A-4166-9173-9F7980C54AE8}" type="presParOf" srcId="{5C885B30-D3C8-426A-BD66-F113F5FA4ABC}" destId="{72664A41-1DC2-439F-8D5C-5A6FB74FE533}" srcOrd="2" destOrd="0" presId="urn:microsoft.com/office/officeart/2005/8/layout/venn3"/>
    <dgm:cxn modelId="{66176938-6A6D-4213-AFC0-8DDD7B30DCE0}" type="presParOf" srcId="{5C885B30-D3C8-426A-BD66-F113F5FA4ABC}" destId="{E1E9A1E1-D079-48F0-AEF1-53215EFA3708}" srcOrd="3" destOrd="0" presId="urn:microsoft.com/office/officeart/2005/8/layout/venn3"/>
    <dgm:cxn modelId="{ACCF596D-7D0C-406E-98B8-8D409BBCF77D}" type="presParOf" srcId="{5C885B30-D3C8-426A-BD66-F113F5FA4ABC}" destId="{6A5C346C-6D07-4324-BDA9-D91B710FE55C}"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083B26-E612-427D-AE15-FA4D1769E4C7}" type="doc">
      <dgm:prSet loTypeId="urn:microsoft.com/office/officeart/2005/8/layout/venn3" loCatId="relationship" qsTypeId="urn:microsoft.com/office/officeart/2005/8/quickstyle/3d3" qsCatId="3D" csTypeId="urn:microsoft.com/office/officeart/2005/8/colors/colorful5" csCatId="colorful" phldr="1"/>
      <dgm:spPr/>
      <dgm:t>
        <a:bodyPr/>
        <a:lstStyle/>
        <a:p>
          <a:endParaRPr lang="fr-FR"/>
        </a:p>
      </dgm:t>
    </dgm:pt>
    <dgm:pt modelId="{D2795BAB-7B9F-40D8-A789-02FEB6464FBF}">
      <dgm:prSet phldrT="[Texte]"/>
      <dgm:spPr/>
      <dgm:t>
        <a:bodyPr/>
        <a:lstStyle/>
        <a:p>
          <a:r>
            <a:rPr lang="ar-DZ" b="1" dirty="0" smtClean="0"/>
            <a:t>الثقافة العامة</a:t>
          </a:r>
          <a:endParaRPr lang="fr-FR" b="1" dirty="0"/>
        </a:p>
      </dgm:t>
    </dgm:pt>
    <dgm:pt modelId="{D085EA13-C50B-43EF-8153-D9917EBA1D90}" type="parTrans" cxnId="{8A23B0D1-904B-455F-ACE0-4B26536F0830}">
      <dgm:prSet/>
      <dgm:spPr/>
      <dgm:t>
        <a:bodyPr/>
        <a:lstStyle/>
        <a:p>
          <a:endParaRPr lang="fr-FR" b="1"/>
        </a:p>
      </dgm:t>
    </dgm:pt>
    <dgm:pt modelId="{A0E36AB5-56D0-45D6-AFE5-235361103F18}" type="sibTrans" cxnId="{8A23B0D1-904B-455F-ACE0-4B26536F0830}">
      <dgm:prSet/>
      <dgm:spPr/>
      <dgm:t>
        <a:bodyPr/>
        <a:lstStyle/>
        <a:p>
          <a:endParaRPr lang="fr-FR" b="1"/>
        </a:p>
      </dgm:t>
    </dgm:pt>
    <dgm:pt modelId="{53E876D5-DEE6-429A-AA02-9B2D91C394FE}">
      <dgm:prSet phldrT="[Texte]"/>
      <dgm:spPr/>
      <dgm:t>
        <a:bodyPr/>
        <a:lstStyle/>
        <a:p>
          <a:r>
            <a:rPr lang="ar-DZ" b="1" dirty="0" smtClean="0"/>
            <a:t>الهيكل  التنظيمي</a:t>
          </a:r>
          <a:endParaRPr lang="fr-FR" b="1" dirty="0"/>
        </a:p>
      </dgm:t>
    </dgm:pt>
    <dgm:pt modelId="{E5E9F19A-316F-4816-B86A-DA7CB9AC617E}" type="parTrans" cxnId="{75A34671-A135-4737-B732-336C7C71C0DA}">
      <dgm:prSet/>
      <dgm:spPr/>
      <dgm:t>
        <a:bodyPr/>
        <a:lstStyle/>
        <a:p>
          <a:endParaRPr lang="fr-FR" b="1"/>
        </a:p>
      </dgm:t>
    </dgm:pt>
    <dgm:pt modelId="{FC634D35-69F9-4F04-BD71-49E108F7FA92}" type="sibTrans" cxnId="{75A34671-A135-4737-B732-336C7C71C0DA}">
      <dgm:prSet/>
      <dgm:spPr/>
      <dgm:t>
        <a:bodyPr/>
        <a:lstStyle/>
        <a:p>
          <a:endParaRPr lang="fr-FR" b="1"/>
        </a:p>
      </dgm:t>
    </dgm:pt>
    <dgm:pt modelId="{BC7AFE77-7A93-4E01-9911-7E674AD79D99}">
      <dgm:prSet phldrT="[Texte]"/>
      <dgm:spPr/>
      <dgm:t>
        <a:bodyPr/>
        <a:lstStyle/>
        <a:p>
          <a:r>
            <a:rPr lang="ar-DZ" b="1" dirty="0" smtClean="0"/>
            <a:t>التعلم التنظيمي</a:t>
          </a:r>
          <a:endParaRPr lang="fr-FR" b="1" dirty="0"/>
        </a:p>
      </dgm:t>
    </dgm:pt>
    <dgm:pt modelId="{D617FEAC-1087-49CA-9928-CEF9C60DC995}" type="parTrans" cxnId="{8129B37C-A315-4362-B5CA-7AA69F96338B}">
      <dgm:prSet/>
      <dgm:spPr/>
      <dgm:t>
        <a:bodyPr/>
        <a:lstStyle/>
        <a:p>
          <a:endParaRPr lang="fr-FR" b="1"/>
        </a:p>
      </dgm:t>
    </dgm:pt>
    <dgm:pt modelId="{2DA3726E-F2CD-431F-8E7F-A34BCDE4FC14}" type="sibTrans" cxnId="{8129B37C-A315-4362-B5CA-7AA69F96338B}">
      <dgm:prSet/>
      <dgm:spPr/>
      <dgm:t>
        <a:bodyPr/>
        <a:lstStyle/>
        <a:p>
          <a:endParaRPr lang="fr-FR" b="1"/>
        </a:p>
      </dgm:t>
    </dgm:pt>
    <dgm:pt modelId="{984AA8D6-DEA1-4C22-83B5-3E503D825CC2}">
      <dgm:prSet phldrT="[Texte]"/>
      <dgm:spPr/>
      <dgm:t>
        <a:bodyPr/>
        <a:lstStyle/>
        <a:p>
          <a:r>
            <a:rPr lang="ar-DZ" b="1" dirty="0" smtClean="0"/>
            <a:t>نظم المعلومات</a:t>
          </a:r>
          <a:endParaRPr lang="fr-FR" b="1" dirty="0"/>
        </a:p>
      </dgm:t>
    </dgm:pt>
    <dgm:pt modelId="{02A91B90-B7F2-4DA3-B828-8BFFC28E7C64}" type="parTrans" cxnId="{A564AD80-280A-47BF-8CA4-31F991BE3FB9}">
      <dgm:prSet/>
      <dgm:spPr/>
      <dgm:t>
        <a:bodyPr/>
        <a:lstStyle/>
        <a:p>
          <a:endParaRPr lang="fr-FR"/>
        </a:p>
      </dgm:t>
    </dgm:pt>
    <dgm:pt modelId="{D85F303B-468E-4F1B-B9AF-24643C88BAD6}" type="sibTrans" cxnId="{A564AD80-280A-47BF-8CA4-31F991BE3FB9}">
      <dgm:prSet/>
      <dgm:spPr/>
      <dgm:t>
        <a:bodyPr/>
        <a:lstStyle/>
        <a:p>
          <a:endParaRPr lang="fr-FR"/>
        </a:p>
      </dgm:t>
    </dgm:pt>
    <dgm:pt modelId="{DB3D0E5D-10E0-407C-92EA-BE65B4C8A624}">
      <dgm:prSet phldrT="[Texte]"/>
      <dgm:spPr/>
      <dgm:t>
        <a:bodyPr/>
        <a:lstStyle/>
        <a:p>
          <a:r>
            <a:rPr lang="ar-DZ" b="1" dirty="0" smtClean="0"/>
            <a:t>العمليات </a:t>
          </a:r>
          <a:endParaRPr lang="fr-FR" b="1" dirty="0"/>
        </a:p>
      </dgm:t>
    </dgm:pt>
    <dgm:pt modelId="{F8F5D5CE-A0C5-4871-A6F4-6343FD8519F4}" type="parTrans" cxnId="{1906289D-906F-42B1-BBE4-718219E03BA8}">
      <dgm:prSet/>
      <dgm:spPr/>
      <dgm:t>
        <a:bodyPr/>
        <a:lstStyle/>
        <a:p>
          <a:endParaRPr lang="fr-FR"/>
        </a:p>
      </dgm:t>
    </dgm:pt>
    <dgm:pt modelId="{4E2D9FD7-B3FB-4D8F-A832-B438A652E707}" type="sibTrans" cxnId="{1906289D-906F-42B1-BBE4-718219E03BA8}">
      <dgm:prSet/>
      <dgm:spPr/>
      <dgm:t>
        <a:bodyPr/>
        <a:lstStyle/>
        <a:p>
          <a:endParaRPr lang="fr-FR"/>
        </a:p>
      </dgm:t>
    </dgm:pt>
    <dgm:pt modelId="{5C885B30-D3C8-426A-BD66-F113F5FA4ABC}" type="pres">
      <dgm:prSet presAssocID="{54083B26-E612-427D-AE15-FA4D1769E4C7}" presName="Name0" presStyleCnt="0">
        <dgm:presLayoutVars>
          <dgm:dir val="rev"/>
          <dgm:resizeHandles val="exact"/>
        </dgm:presLayoutVars>
      </dgm:prSet>
      <dgm:spPr/>
    </dgm:pt>
    <dgm:pt modelId="{84860789-F3F3-4BDA-914B-114D7664AF62}" type="pres">
      <dgm:prSet presAssocID="{D2795BAB-7B9F-40D8-A789-02FEB6464FBF}" presName="Name5" presStyleLbl="vennNode1" presStyleIdx="0" presStyleCnt="5" custScaleX="144628">
        <dgm:presLayoutVars>
          <dgm:bulletEnabled val="1"/>
        </dgm:presLayoutVars>
      </dgm:prSet>
      <dgm:spPr/>
    </dgm:pt>
    <dgm:pt modelId="{2420C07D-C282-411F-9BCE-D3666AE1762C}" type="pres">
      <dgm:prSet presAssocID="{A0E36AB5-56D0-45D6-AFE5-235361103F18}" presName="space" presStyleCnt="0"/>
      <dgm:spPr/>
    </dgm:pt>
    <dgm:pt modelId="{72664A41-1DC2-439F-8D5C-5A6FB74FE533}" type="pres">
      <dgm:prSet presAssocID="{53E876D5-DEE6-429A-AA02-9B2D91C394FE}" presName="Name5" presStyleLbl="vennNode1" presStyleIdx="1" presStyleCnt="5" custScaleX="141928">
        <dgm:presLayoutVars>
          <dgm:bulletEnabled val="1"/>
        </dgm:presLayoutVars>
      </dgm:prSet>
      <dgm:spPr/>
    </dgm:pt>
    <dgm:pt modelId="{E1E9A1E1-D079-48F0-AEF1-53215EFA3708}" type="pres">
      <dgm:prSet presAssocID="{FC634D35-69F9-4F04-BD71-49E108F7FA92}" presName="space" presStyleCnt="0"/>
      <dgm:spPr/>
    </dgm:pt>
    <dgm:pt modelId="{6A5C346C-6D07-4324-BDA9-D91B710FE55C}" type="pres">
      <dgm:prSet presAssocID="{BC7AFE77-7A93-4E01-9911-7E674AD79D99}" presName="Name5" presStyleLbl="vennNode1" presStyleIdx="2" presStyleCnt="5" custScaleX="140610">
        <dgm:presLayoutVars>
          <dgm:bulletEnabled val="1"/>
        </dgm:presLayoutVars>
      </dgm:prSet>
      <dgm:spPr/>
    </dgm:pt>
    <dgm:pt modelId="{93F76365-0B2C-4B1A-B961-4F9166A6AC66}" type="pres">
      <dgm:prSet presAssocID="{2DA3726E-F2CD-431F-8E7F-A34BCDE4FC14}" presName="space" presStyleCnt="0"/>
      <dgm:spPr/>
    </dgm:pt>
    <dgm:pt modelId="{800845C6-4EAA-4A73-8590-6A947B5CFFFB}" type="pres">
      <dgm:prSet presAssocID="{DB3D0E5D-10E0-407C-92EA-BE65B4C8A624}" presName="Name5" presStyleLbl="vennNode1" presStyleIdx="3" presStyleCnt="5" custScaleX="147755">
        <dgm:presLayoutVars>
          <dgm:bulletEnabled val="1"/>
        </dgm:presLayoutVars>
      </dgm:prSet>
      <dgm:spPr/>
    </dgm:pt>
    <dgm:pt modelId="{64B031BA-0DB5-4929-B555-49C7B18537DA}" type="pres">
      <dgm:prSet presAssocID="{4E2D9FD7-B3FB-4D8F-A832-B438A652E707}" presName="space" presStyleCnt="0"/>
      <dgm:spPr/>
    </dgm:pt>
    <dgm:pt modelId="{CF5C6D3F-5F0C-4AF9-8CB9-DD36C271A4DF}" type="pres">
      <dgm:prSet presAssocID="{984AA8D6-DEA1-4C22-83B5-3E503D825CC2}" presName="Name5" presStyleLbl="vennNode1" presStyleIdx="4" presStyleCnt="5" custScaleX="143743">
        <dgm:presLayoutVars>
          <dgm:bulletEnabled val="1"/>
        </dgm:presLayoutVars>
      </dgm:prSet>
      <dgm:spPr/>
    </dgm:pt>
  </dgm:ptLst>
  <dgm:cxnLst>
    <dgm:cxn modelId="{D2864CB6-E153-499C-9CFF-DA01183138A8}" type="presOf" srcId="{D2795BAB-7B9F-40D8-A789-02FEB6464FBF}" destId="{84860789-F3F3-4BDA-914B-114D7664AF62}" srcOrd="0" destOrd="0" presId="urn:microsoft.com/office/officeart/2005/8/layout/venn3"/>
    <dgm:cxn modelId="{E40DB11C-E542-4F86-8FFE-0A046BEDB489}" type="presOf" srcId="{BC7AFE77-7A93-4E01-9911-7E674AD79D99}" destId="{6A5C346C-6D07-4324-BDA9-D91B710FE55C}" srcOrd="0" destOrd="0" presId="urn:microsoft.com/office/officeart/2005/8/layout/venn3"/>
    <dgm:cxn modelId="{8A23B0D1-904B-455F-ACE0-4B26536F0830}" srcId="{54083B26-E612-427D-AE15-FA4D1769E4C7}" destId="{D2795BAB-7B9F-40D8-A789-02FEB6464FBF}" srcOrd="0" destOrd="0" parTransId="{D085EA13-C50B-43EF-8153-D9917EBA1D90}" sibTransId="{A0E36AB5-56D0-45D6-AFE5-235361103F18}"/>
    <dgm:cxn modelId="{F4F36CDD-2805-428D-A18A-57712F2806B4}" type="presOf" srcId="{984AA8D6-DEA1-4C22-83B5-3E503D825CC2}" destId="{CF5C6D3F-5F0C-4AF9-8CB9-DD36C271A4DF}" srcOrd="0" destOrd="0" presId="urn:microsoft.com/office/officeart/2005/8/layout/venn3"/>
    <dgm:cxn modelId="{8129B37C-A315-4362-B5CA-7AA69F96338B}" srcId="{54083B26-E612-427D-AE15-FA4D1769E4C7}" destId="{BC7AFE77-7A93-4E01-9911-7E674AD79D99}" srcOrd="2" destOrd="0" parTransId="{D617FEAC-1087-49CA-9928-CEF9C60DC995}" sibTransId="{2DA3726E-F2CD-431F-8E7F-A34BCDE4FC14}"/>
    <dgm:cxn modelId="{A564AD80-280A-47BF-8CA4-31F991BE3FB9}" srcId="{54083B26-E612-427D-AE15-FA4D1769E4C7}" destId="{984AA8D6-DEA1-4C22-83B5-3E503D825CC2}" srcOrd="4" destOrd="0" parTransId="{02A91B90-B7F2-4DA3-B828-8BFFC28E7C64}" sibTransId="{D85F303B-468E-4F1B-B9AF-24643C88BAD6}"/>
    <dgm:cxn modelId="{D5EBA7AF-E43F-47BD-BE00-53D957266B51}" type="presOf" srcId="{DB3D0E5D-10E0-407C-92EA-BE65B4C8A624}" destId="{800845C6-4EAA-4A73-8590-6A947B5CFFFB}" srcOrd="0" destOrd="0" presId="urn:microsoft.com/office/officeart/2005/8/layout/venn3"/>
    <dgm:cxn modelId="{59DDED1D-7E3D-4672-822D-E15BDA953763}" type="presOf" srcId="{53E876D5-DEE6-429A-AA02-9B2D91C394FE}" destId="{72664A41-1DC2-439F-8D5C-5A6FB74FE533}" srcOrd="0" destOrd="0" presId="urn:microsoft.com/office/officeart/2005/8/layout/venn3"/>
    <dgm:cxn modelId="{1906289D-906F-42B1-BBE4-718219E03BA8}" srcId="{54083B26-E612-427D-AE15-FA4D1769E4C7}" destId="{DB3D0E5D-10E0-407C-92EA-BE65B4C8A624}" srcOrd="3" destOrd="0" parTransId="{F8F5D5CE-A0C5-4871-A6F4-6343FD8519F4}" sibTransId="{4E2D9FD7-B3FB-4D8F-A832-B438A652E707}"/>
    <dgm:cxn modelId="{75A34671-A135-4737-B732-336C7C71C0DA}" srcId="{54083B26-E612-427D-AE15-FA4D1769E4C7}" destId="{53E876D5-DEE6-429A-AA02-9B2D91C394FE}" srcOrd="1" destOrd="0" parTransId="{E5E9F19A-316F-4816-B86A-DA7CB9AC617E}" sibTransId="{FC634D35-69F9-4F04-BD71-49E108F7FA92}"/>
    <dgm:cxn modelId="{29CCB8DE-3BE2-483F-868F-80929AF42DC2}" type="presOf" srcId="{54083B26-E612-427D-AE15-FA4D1769E4C7}" destId="{5C885B30-D3C8-426A-BD66-F113F5FA4ABC}" srcOrd="0" destOrd="0" presId="urn:microsoft.com/office/officeart/2005/8/layout/venn3"/>
    <dgm:cxn modelId="{CAABB65A-19CD-48BC-8FC8-797F012013EE}" type="presParOf" srcId="{5C885B30-D3C8-426A-BD66-F113F5FA4ABC}" destId="{84860789-F3F3-4BDA-914B-114D7664AF62}" srcOrd="0" destOrd="0" presId="urn:microsoft.com/office/officeart/2005/8/layout/venn3"/>
    <dgm:cxn modelId="{63231864-2E39-42F3-8633-6F0FB969227F}" type="presParOf" srcId="{5C885B30-D3C8-426A-BD66-F113F5FA4ABC}" destId="{2420C07D-C282-411F-9BCE-D3666AE1762C}" srcOrd="1" destOrd="0" presId="urn:microsoft.com/office/officeart/2005/8/layout/venn3"/>
    <dgm:cxn modelId="{BC7EDCE9-E589-4C6C-B8FA-FFA5C7529E6C}" type="presParOf" srcId="{5C885B30-D3C8-426A-BD66-F113F5FA4ABC}" destId="{72664A41-1DC2-439F-8D5C-5A6FB74FE533}" srcOrd="2" destOrd="0" presId="urn:microsoft.com/office/officeart/2005/8/layout/venn3"/>
    <dgm:cxn modelId="{708AC858-3E18-42F2-9B11-399F09003690}" type="presParOf" srcId="{5C885B30-D3C8-426A-BD66-F113F5FA4ABC}" destId="{E1E9A1E1-D079-48F0-AEF1-53215EFA3708}" srcOrd="3" destOrd="0" presId="urn:microsoft.com/office/officeart/2005/8/layout/venn3"/>
    <dgm:cxn modelId="{8A8533F7-7C3A-44E4-8F18-367DAC829CDE}" type="presParOf" srcId="{5C885B30-D3C8-426A-BD66-F113F5FA4ABC}" destId="{6A5C346C-6D07-4324-BDA9-D91B710FE55C}" srcOrd="4" destOrd="0" presId="urn:microsoft.com/office/officeart/2005/8/layout/venn3"/>
    <dgm:cxn modelId="{6289FBED-EE61-47BD-8123-244E0D3118CD}" type="presParOf" srcId="{5C885B30-D3C8-426A-BD66-F113F5FA4ABC}" destId="{93F76365-0B2C-4B1A-B961-4F9166A6AC66}" srcOrd="5" destOrd="0" presId="urn:microsoft.com/office/officeart/2005/8/layout/venn3"/>
    <dgm:cxn modelId="{3A2A5639-B84F-45CF-B73D-47606451AEDD}" type="presParOf" srcId="{5C885B30-D3C8-426A-BD66-F113F5FA4ABC}" destId="{800845C6-4EAA-4A73-8590-6A947B5CFFFB}" srcOrd="6" destOrd="0" presId="urn:microsoft.com/office/officeart/2005/8/layout/venn3"/>
    <dgm:cxn modelId="{BB485A61-808E-4368-A809-6CB56536A0EB}" type="presParOf" srcId="{5C885B30-D3C8-426A-BD66-F113F5FA4ABC}" destId="{64B031BA-0DB5-4929-B555-49C7B18537DA}" srcOrd="7" destOrd="0" presId="urn:microsoft.com/office/officeart/2005/8/layout/venn3"/>
    <dgm:cxn modelId="{D0365ECD-A522-48A5-8B4B-AD6C22BDC569}" type="presParOf" srcId="{5C885B30-D3C8-426A-BD66-F113F5FA4ABC}" destId="{CF5C6D3F-5F0C-4AF9-8CB9-DD36C271A4DF}"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347C3E-C666-457A-B32B-589BE1286EA6}" type="doc">
      <dgm:prSet loTypeId="urn:microsoft.com/office/officeart/2005/8/layout/cycle8" loCatId="cycle" qsTypeId="urn:microsoft.com/office/officeart/2005/8/quickstyle/3d3" qsCatId="3D" csTypeId="urn:microsoft.com/office/officeart/2005/8/colors/colorful5" csCatId="colorful" phldr="1"/>
      <dgm:spPr/>
    </dgm:pt>
    <dgm:pt modelId="{6816EE8F-7654-4F3A-90C6-122B22922F1D}">
      <dgm:prSet phldrT="[Texte]" custT="1"/>
      <dgm:spPr/>
      <dgm:t>
        <a:bodyPr/>
        <a:lstStyle/>
        <a:p>
          <a:r>
            <a:rPr lang="ar-DZ" sz="2000" b="1" dirty="0" smtClean="0">
              <a:solidFill>
                <a:schemeClr val="tx1"/>
              </a:solidFill>
            </a:rPr>
            <a:t>العمليات التنظيمية</a:t>
          </a:r>
          <a:endParaRPr lang="fr-FR" sz="2000" b="1" dirty="0">
            <a:solidFill>
              <a:schemeClr val="tx1"/>
            </a:solidFill>
          </a:endParaRPr>
        </a:p>
      </dgm:t>
    </dgm:pt>
    <dgm:pt modelId="{C855EE37-55C7-4B95-B046-8BB2A2284377}" type="parTrans" cxnId="{2B0E33B8-5AB3-43D5-8196-7F491C7D6A57}">
      <dgm:prSet/>
      <dgm:spPr/>
      <dgm:t>
        <a:bodyPr/>
        <a:lstStyle/>
        <a:p>
          <a:endParaRPr lang="fr-FR" sz="2000" b="1">
            <a:solidFill>
              <a:schemeClr val="tx1"/>
            </a:solidFill>
          </a:endParaRPr>
        </a:p>
      </dgm:t>
    </dgm:pt>
    <dgm:pt modelId="{9F15D9A5-4C0E-44AE-A53F-63127B0A9E57}" type="sibTrans" cxnId="{2B0E33B8-5AB3-43D5-8196-7F491C7D6A57}">
      <dgm:prSet/>
      <dgm:spPr/>
      <dgm:t>
        <a:bodyPr/>
        <a:lstStyle/>
        <a:p>
          <a:endParaRPr lang="fr-FR" sz="2000" b="1">
            <a:solidFill>
              <a:schemeClr val="tx1"/>
            </a:solidFill>
          </a:endParaRPr>
        </a:p>
      </dgm:t>
    </dgm:pt>
    <dgm:pt modelId="{73E643B2-0446-4659-BC8A-C4BA4E1B3AA4}">
      <dgm:prSet phldrT="[Texte]" custT="1"/>
      <dgm:spPr/>
      <dgm:t>
        <a:bodyPr/>
        <a:lstStyle/>
        <a:p>
          <a:r>
            <a:rPr lang="ar-DZ" sz="2000" b="1" dirty="0" smtClean="0">
              <a:solidFill>
                <a:schemeClr val="tx1"/>
              </a:solidFill>
            </a:rPr>
            <a:t>رأس المال الإبداعي</a:t>
          </a:r>
          <a:endParaRPr lang="fr-FR" sz="2000" b="1" dirty="0">
            <a:solidFill>
              <a:schemeClr val="tx1"/>
            </a:solidFill>
          </a:endParaRPr>
        </a:p>
      </dgm:t>
    </dgm:pt>
    <dgm:pt modelId="{9DA65CA5-1E0A-4281-9F61-CC4D503EB409}" type="parTrans" cxnId="{C78F9364-DD30-4837-B388-0D76370C27C5}">
      <dgm:prSet/>
      <dgm:spPr/>
      <dgm:t>
        <a:bodyPr/>
        <a:lstStyle/>
        <a:p>
          <a:endParaRPr lang="fr-FR" sz="2000" b="1">
            <a:solidFill>
              <a:schemeClr val="tx1"/>
            </a:solidFill>
          </a:endParaRPr>
        </a:p>
      </dgm:t>
    </dgm:pt>
    <dgm:pt modelId="{BB61B1E5-2FD0-4FC6-BF61-2B2A4FBAAF59}" type="sibTrans" cxnId="{C78F9364-DD30-4837-B388-0D76370C27C5}">
      <dgm:prSet/>
      <dgm:spPr/>
      <dgm:t>
        <a:bodyPr/>
        <a:lstStyle/>
        <a:p>
          <a:endParaRPr lang="fr-FR" sz="2000" b="1">
            <a:solidFill>
              <a:schemeClr val="tx1"/>
            </a:solidFill>
          </a:endParaRPr>
        </a:p>
      </dgm:t>
    </dgm:pt>
    <dgm:pt modelId="{CB44FE6A-1FD4-4E31-A400-AD47030A4879}">
      <dgm:prSet phldrT="[Texte]" custT="1"/>
      <dgm:spPr/>
      <dgm:t>
        <a:bodyPr/>
        <a:lstStyle/>
        <a:p>
          <a:r>
            <a:rPr lang="ar-DZ" sz="2000" b="1" dirty="0" smtClean="0">
              <a:solidFill>
                <a:schemeClr val="tx1"/>
              </a:solidFill>
            </a:rPr>
            <a:t>البنية التحتية</a:t>
          </a:r>
          <a:endParaRPr lang="fr-FR" sz="2000" b="1" dirty="0">
            <a:solidFill>
              <a:schemeClr val="tx1"/>
            </a:solidFill>
          </a:endParaRPr>
        </a:p>
      </dgm:t>
    </dgm:pt>
    <dgm:pt modelId="{3F4F1EE3-6DA0-421C-B524-DDB6AB93EF17}" type="parTrans" cxnId="{7EBFCA15-2556-452E-947C-150E29339984}">
      <dgm:prSet/>
      <dgm:spPr/>
      <dgm:t>
        <a:bodyPr/>
        <a:lstStyle/>
        <a:p>
          <a:endParaRPr lang="fr-FR" sz="2000" b="1">
            <a:solidFill>
              <a:schemeClr val="tx1"/>
            </a:solidFill>
          </a:endParaRPr>
        </a:p>
      </dgm:t>
    </dgm:pt>
    <dgm:pt modelId="{EDC12B36-9F4D-4ABB-8A21-E598FD997F10}" type="sibTrans" cxnId="{7EBFCA15-2556-452E-947C-150E29339984}">
      <dgm:prSet/>
      <dgm:spPr/>
      <dgm:t>
        <a:bodyPr/>
        <a:lstStyle/>
        <a:p>
          <a:endParaRPr lang="fr-FR" sz="2000" b="1">
            <a:solidFill>
              <a:schemeClr val="tx1"/>
            </a:solidFill>
          </a:endParaRPr>
        </a:p>
      </dgm:t>
    </dgm:pt>
    <dgm:pt modelId="{9611F999-24A7-49A5-A9F1-80AA298FD4BB}" type="pres">
      <dgm:prSet presAssocID="{CA347C3E-C666-457A-B32B-589BE1286EA6}" presName="compositeShape" presStyleCnt="0">
        <dgm:presLayoutVars>
          <dgm:chMax val="7"/>
          <dgm:dir val="rev"/>
          <dgm:resizeHandles val="exact"/>
        </dgm:presLayoutVars>
      </dgm:prSet>
      <dgm:spPr/>
    </dgm:pt>
    <dgm:pt modelId="{44D5186E-C4C4-4FE9-84B2-BA6DC4288B26}" type="pres">
      <dgm:prSet presAssocID="{CA347C3E-C666-457A-B32B-589BE1286EA6}" presName="wedge1" presStyleLbl="node1" presStyleIdx="0" presStyleCnt="3"/>
      <dgm:spPr/>
      <dgm:t>
        <a:bodyPr/>
        <a:lstStyle/>
        <a:p>
          <a:endParaRPr lang="fr-FR"/>
        </a:p>
      </dgm:t>
    </dgm:pt>
    <dgm:pt modelId="{D27B2C07-1697-480F-990F-1C9DC26774D8}" type="pres">
      <dgm:prSet presAssocID="{CA347C3E-C666-457A-B32B-589BE1286EA6}" presName="dummy1a" presStyleCnt="0"/>
      <dgm:spPr/>
    </dgm:pt>
    <dgm:pt modelId="{D38E5F11-96A5-497E-A6D6-1221F07A9808}" type="pres">
      <dgm:prSet presAssocID="{CA347C3E-C666-457A-B32B-589BE1286EA6}" presName="dummy1b" presStyleCnt="0"/>
      <dgm:spPr/>
    </dgm:pt>
    <dgm:pt modelId="{9FED4395-69A7-40BC-BBF7-C6379E6C07EF}" type="pres">
      <dgm:prSet presAssocID="{CA347C3E-C666-457A-B32B-589BE1286EA6}" presName="wedge1Tx" presStyleLbl="node1" presStyleIdx="0" presStyleCnt="3">
        <dgm:presLayoutVars>
          <dgm:chMax val="0"/>
          <dgm:chPref val="0"/>
          <dgm:bulletEnabled val="1"/>
        </dgm:presLayoutVars>
      </dgm:prSet>
      <dgm:spPr/>
      <dgm:t>
        <a:bodyPr/>
        <a:lstStyle/>
        <a:p>
          <a:endParaRPr lang="fr-FR"/>
        </a:p>
      </dgm:t>
    </dgm:pt>
    <dgm:pt modelId="{24200F96-CBAE-4AC2-96A4-8EA54D5E4E36}" type="pres">
      <dgm:prSet presAssocID="{CA347C3E-C666-457A-B32B-589BE1286EA6}" presName="wedge2" presStyleLbl="node1" presStyleIdx="1" presStyleCnt="3"/>
      <dgm:spPr/>
    </dgm:pt>
    <dgm:pt modelId="{BE621E9D-B9FF-4CF4-854E-B1C973F14EAF}" type="pres">
      <dgm:prSet presAssocID="{CA347C3E-C666-457A-B32B-589BE1286EA6}" presName="dummy2a" presStyleCnt="0"/>
      <dgm:spPr/>
    </dgm:pt>
    <dgm:pt modelId="{8850A877-F4AF-4189-95BA-7D0A01BBB600}" type="pres">
      <dgm:prSet presAssocID="{CA347C3E-C666-457A-B32B-589BE1286EA6}" presName="dummy2b" presStyleCnt="0"/>
      <dgm:spPr/>
    </dgm:pt>
    <dgm:pt modelId="{66EFE3D1-AF5B-4B5E-B8CD-7AD74A5CEB6B}" type="pres">
      <dgm:prSet presAssocID="{CA347C3E-C666-457A-B32B-589BE1286EA6}" presName="wedge2Tx" presStyleLbl="node1" presStyleIdx="1" presStyleCnt="3">
        <dgm:presLayoutVars>
          <dgm:chMax val="0"/>
          <dgm:chPref val="0"/>
          <dgm:bulletEnabled val="1"/>
        </dgm:presLayoutVars>
      </dgm:prSet>
      <dgm:spPr/>
    </dgm:pt>
    <dgm:pt modelId="{2D9EA922-42EB-4584-81AF-C834D3921B4D}" type="pres">
      <dgm:prSet presAssocID="{CA347C3E-C666-457A-B32B-589BE1286EA6}" presName="wedge3" presStyleLbl="node1" presStyleIdx="2" presStyleCnt="3"/>
      <dgm:spPr/>
    </dgm:pt>
    <dgm:pt modelId="{E89E89C5-D95C-46C1-9155-695DC997CAD8}" type="pres">
      <dgm:prSet presAssocID="{CA347C3E-C666-457A-B32B-589BE1286EA6}" presName="dummy3a" presStyleCnt="0"/>
      <dgm:spPr/>
    </dgm:pt>
    <dgm:pt modelId="{6117CE1C-E5E2-4821-802B-816A33315B49}" type="pres">
      <dgm:prSet presAssocID="{CA347C3E-C666-457A-B32B-589BE1286EA6}" presName="dummy3b" presStyleCnt="0"/>
      <dgm:spPr/>
    </dgm:pt>
    <dgm:pt modelId="{86109CE8-0340-4545-8400-B6F6321E83EB}" type="pres">
      <dgm:prSet presAssocID="{CA347C3E-C666-457A-B32B-589BE1286EA6}" presName="wedge3Tx" presStyleLbl="node1" presStyleIdx="2" presStyleCnt="3">
        <dgm:presLayoutVars>
          <dgm:chMax val="0"/>
          <dgm:chPref val="0"/>
          <dgm:bulletEnabled val="1"/>
        </dgm:presLayoutVars>
      </dgm:prSet>
      <dgm:spPr/>
    </dgm:pt>
    <dgm:pt modelId="{719CA05A-78A9-4D3E-BE7F-5AFAA34A1A30}" type="pres">
      <dgm:prSet presAssocID="{9F15D9A5-4C0E-44AE-A53F-63127B0A9E57}" presName="arrowWedge1" presStyleLbl="fgSibTrans2D1" presStyleIdx="0" presStyleCnt="3" custLinFactNeighborX="447" custLinFactNeighborY="-924"/>
      <dgm:spPr/>
    </dgm:pt>
    <dgm:pt modelId="{27BF1FB6-E79D-44D2-8748-7942F6BC0AE3}" type="pres">
      <dgm:prSet presAssocID="{BB61B1E5-2FD0-4FC6-BF61-2B2A4FBAAF59}" presName="arrowWedge2" presStyleLbl="fgSibTrans2D1" presStyleIdx="1" presStyleCnt="3"/>
      <dgm:spPr/>
    </dgm:pt>
    <dgm:pt modelId="{A5BDC6B2-BBF5-4771-8791-820222637EC8}" type="pres">
      <dgm:prSet presAssocID="{EDC12B36-9F4D-4ABB-8A21-E598FD997F10}" presName="arrowWedge3" presStyleLbl="fgSibTrans2D1" presStyleIdx="2" presStyleCnt="3"/>
      <dgm:spPr/>
    </dgm:pt>
  </dgm:ptLst>
  <dgm:cxnLst>
    <dgm:cxn modelId="{F2583F25-DFBA-4F6A-8634-B6718AD92A51}" type="presOf" srcId="{73E643B2-0446-4659-BC8A-C4BA4E1B3AA4}" destId="{66EFE3D1-AF5B-4B5E-B8CD-7AD74A5CEB6B}" srcOrd="1" destOrd="0" presId="urn:microsoft.com/office/officeart/2005/8/layout/cycle8"/>
    <dgm:cxn modelId="{352BF08A-3F6B-4CEA-8611-A20B4E0CA8F1}" type="presOf" srcId="{6816EE8F-7654-4F3A-90C6-122B22922F1D}" destId="{86109CE8-0340-4545-8400-B6F6321E83EB}" srcOrd="1" destOrd="0" presId="urn:microsoft.com/office/officeart/2005/8/layout/cycle8"/>
    <dgm:cxn modelId="{2B0E33B8-5AB3-43D5-8196-7F491C7D6A57}" srcId="{CA347C3E-C666-457A-B32B-589BE1286EA6}" destId="{6816EE8F-7654-4F3A-90C6-122B22922F1D}" srcOrd="0" destOrd="0" parTransId="{C855EE37-55C7-4B95-B046-8BB2A2284377}" sibTransId="{9F15D9A5-4C0E-44AE-A53F-63127B0A9E57}"/>
    <dgm:cxn modelId="{C9D2F59A-02DB-4890-B0E8-3689E55B83B0}" type="presOf" srcId="{CB44FE6A-1FD4-4E31-A400-AD47030A4879}" destId="{9FED4395-69A7-40BC-BBF7-C6379E6C07EF}" srcOrd="1" destOrd="0" presId="urn:microsoft.com/office/officeart/2005/8/layout/cycle8"/>
    <dgm:cxn modelId="{D087510B-ABBA-4E56-9143-3C60DFCDB9A8}" type="presOf" srcId="{73E643B2-0446-4659-BC8A-C4BA4E1B3AA4}" destId="{24200F96-CBAE-4AC2-96A4-8EA54D5E4E36}" srcOrd="0" destOrd="0" presId="urn:microsoft.com/office/officeart/2005/8/layout/cycle8"/>
    <dgm:cxn modelId="{174447F3-0D26-435D-8F5D-ECBF44D2FEE2}" type="presOf" srcId="{CB44FE6A-1FD4-4E31-A400-AD47030A4879}" destId="{44D5186E-C4C4-4FE9-84B2-BA6DC4288B26}" srcOrd="0" destOrd="0" presId="urn:microsoft.com/office/officeart/2005/8/layout/cycle8"/>
    <dgm:cxn modelId="{7EBFCA15-2556-452E-947C-150E29339984}" srcId="{CA347C3E-C666-457A-B32B-589BE1286EA6}" destId="{CB44FE6A-1FD4-4E31-A400-AD47030A4879}" srcOrd="2" destOrd="0" parTransId="{3F4F1EE3-6DA0-421C-B524-DDB6AB93EF17}" sibTransId="{EDC12B36-9F4D-4ABB-8A21-E598FD997F10}"/>
    <dgm:cxn modelId="{E05000FC-6079-4086-A4A3-2599B68C9B4A}" type="presOf" srcId="{CA347C3E-C666-457A-B32B-589BE1286EA6}" destId="{9611F999-24A7-49A5-A9F1-80AA298FD4BB}" srcOrd="0" destOrd="0" presId="urn:microsoft.com/office/officeart/2005/8/layout/cycle8"/>
    <dgm:cxn modelId="{C78F9364-DD30-4837-B388-0D76370C27C5}" srcId="{CA347C3E-C666-457A-B32B-589BE1286EA6}" destId="{73E643B2-0446-4659-BC8A-C4BA4E1B3AA4}" srcOrd="1" destOrd="0" parTransId="{9DA65CA5-1E0A-4281-9F61-CC4D503EB409}" sibTransId="{BB61B1E5-2FD0-4FC6-BF61-2B2A4FBAAF59}"/>
    <dgm:cxn modelId="{BB23701D-04AD-40D9-862C-0DEB8CAD6D3E}" type="presOf" srcId="{6816EE8F-7654-4F3A-90C6-122B22922F1D}" destId="{2D9EA922-42EB-4584-81AF-C834D3921B4D}" srcOrd="0" destOrd="0" presId="urn:microsoft.com/office/officeart/2005/8/layout/cycle8"/>
    <dgm:cxn modelId="{37049437-1FC5-4DE9-B653-1C6FAB47E6DC}" type="presParOf" srcId="{9611F999-24A7-49A5-A9F1-80AA298FD4BB}" destId="{44D5186E-C4C4-4FE9-84B2-BA6DC4288B26}" srcOrd="0" destOrd="0" presId="urn:microsoft.com/office/officeart/2005/8/layout/cycle8"/>
    <dgm:cxn modelId="{EA0E5B38-05F4-4A14-ACE7-F5CB4A590C90}" type="presParOf" srcId="{9611F999-24A7-49A5-A9F1-80AA298FD4BB}" destId="{D27B2C07-1697-480F-990F-1C9DC26774D8}" srcOrd="1" destOrd="0" presId="urn:microsoft.com/office/officeart/2005/8/layout/cycle8"/>
    <dgm:cxn modelId="{6DD4BF80-AF1D-4C1A-A27C-837853C93AB7}" type="presParOf" srcId="{9611F999-24A7-49A5-A9F1-80AA298FD4BB}" destId="{D38E5F11-96A5-497E-A6D6-1221F07A9808}" srcOrd="2" destOrd="0" presId="urn:microsoft.com/office/officeart/2005/8/layout/cycle8"/>
    <dgm:cxn modelId="{80E87CD7-FD50-4179-B00A-1223EBDCFEA8}" type="presParOf" srcId="{9611F999-24A7-49A5-A9F1-80AA298FD4BB}" destId="{9FED4395-69A7-40BC-BBF7-C6379E6C07EF}" srcOrd="3" destOrd="0" presId="urn:microsoft.com/office/officeart/2005/8/layout/cycle8"/>
    <dgm:cxn modelId="{A82A7362-96BD-4668-B1F3-95E3528B267C}" type="presParOf" srcId="{9611F999-24A7-49A5-A9F1-80AA298FD4BB}" destId="{24200F96-CBAE-4AC2-96A4-8EA54D5E4E36}" srcOrd="4" destOrd="0" presId="urn:microsoft.com/office/officeart/2005/8/layout/cycle8"/>
    <dgm:cxn modelId="{0832E0B8-9B99-4F08-B273-0107479B1274}" type="presParOf" srcId="{9611F999-24A7-49A5-A9F1-80AA298FD4BB}" destId="{BE621E9D-B9FF-4CF4-854E-B1C973F14EAF}" srcOrd="5" destOrd="0" presId="urn:microsoft.com/office/officeart/2005/8/layout/cycle8"/>
    <dgm:cxn modelId="{30685428-5065-46C3-9848-740794CD4464}" type="presParOf" srcId="{9611F999-24A7-49A5-A9F1-80AA298FD4BB}" destId="{8850A877-F4AF-4189-95BA-7D0A01BBB600}" srcOrd="6" destOrd="0" presId="urn:microsoft.com/office/officeart/2005/8/layout/cycle8"/>
    <dgm:cxn modelId="{E237E68C-A777-49FB-A274-430B1DBAFDDE}" type="presParOf" srcId="{9611F999-24A7-49A5-A9F1-80AA298FD4BB}" destId="{66EFE3D1-AF5B-4B5E-B8CD-7AD74A5CEB6B}" srcOrd="7" destOrd="0" presId="urn:microsoft.com/office/officeart/2005/8/layout/cycle8"/>
    <dgm:cxn modelId="{5F5953FB-017E-44DB-9B36-6D38471ACA38}" type="presParOf" srcId="{9611F999-24A7-49A5-A9F1-80AA298FD4BB}" destId="{2D9EA922-42EB-4584-81AF-C834D3921B4D}" srcOrd="8" destOrd="0" presId="urn:microsoft.com/office/officeart/2005/8/layout/cycle8"/>
    <dgm:cxn modelId="{876FCB3D-7379-46B0-853B-78EA7AECFCCC}" type="presParOf" srcId="{9611F999-24A7-49A5-A9F1-80AA298FD4BB}" destId="{E89E89C5-D95C-46C1-9155-695DC997CAD8}" srcOrd="9" destOrd="0" presId="urn:microsoft.com/office/officeart/2005/8/layout/cycle8"/>
    <dgm:cxn modelId="{BE67AE85-5234-4605-B9FD-A28D41EFC0FB}" type="presParOf" srcId="{9611F999-24A7-49A5-A9F1-80AA298FD4BB}" destId="{6117CE1C-E5E2-4821-802B-816A33315B49}" srcOrd="10" destOrd="0" presId="urn:microsoft.com/office/officeart/2005/8/layout/cycle8"/>
    <dgm:cxn modelId="{8CC49920-52F5-4396-99FB-08362F6470ED}" type="presParOf" srcId="{9611F999-24A7-49A5-A9F1-80AA298FD4BB}" destId="{86109CE8-0340-4545-8400-B6F6321E83EB}" srcOrd="11" destOrd="0" presId="urn:microsoft.com/office/officeart/2005/8/layout/cycle8"/>
    <dgm:cxn modelId="{09CC1D9E-64B0-4466-AD98-7A6FB26A24AA}" type="presParOf" srcId="{9611F999-24A7-49A5-A9F1-80AA298FD4BB}" destId="{719CA05A-78A9-4D3E-BE7F-5AFAA34A1A30}" srcOrd="12" destOrd="0" presId="urn:microsoft.com/office/officeart/2005/8/layout/cycle8"/>
    <dgm:cxn modelId="{9B1F6D3C-3C82-446D-A7E8-AD80EA540EAE}" type="presParOf" srcId="{9611F999-24A7-49A5-A9F1-80AA298FD4BB}" destId="{27BF1FB6-E79D-44D2-8748-7942F6BC0AE3}" srcOrd="13" destOrd="0" presId="urn:microsoft.com/office/officeart/2005/8/layout/cycle8"/>
    <dgm:cxn modelId="{BCFB8429-7C37-4059-819C-944FE02D347D}" type="presParOf" srcId="{9611F999-24A7-49A5-A9F1-80AA298FD4BB}" destId="{A5BDC6B2-BBF5-4771-8791-820222637EC8}"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15CB23-438A-4EE0-ABD1-866B48CF793E}" type="doc">
      <dgm:prSet loTypeId="urn:microsoft.com/office/officeart/2005/8/layout/cycle7" loCatId="cycle" qsTypeId="urn:microsoft.com/office/officeart/2005/8/quickstyle/simple4" qsCatId="simple" csTypeId="urn:microsoft.com/office/officeart/2005/8/colors/colorful5" csCatId="colorful" phldr="1"/>
      <dgm:spPr/>
      <dgm:t>
        <a:bodyPr/>
        <a:lstStyle/>
        <a:p>
          <a:endParaRPr lang="fr-FR"/>
        </a:p>
      </dgm:t>
    </dgm:pt>
    <dgm:pt modelId="{5C2A20EC-EF09-4A5D-955D-2842413EC28E}">
      <dgm:prSet phldrT="[Texte]"/>
      <dgm:spPr/>
      <dgm:t>
        <a:bodyPr/>
        <a:lstStyle/>
        <a:p>
          <a:r>
            <a:rPr lang="ar-DZ" b="1" dirty="0" smtClean="0">
              <a:solidFill>
                <a:schemeClr val="tx1"/>
              </a:solidFill>
            </a:rPr>
            <a:t>العلاقة مع الزبائن</a:t>
          </a:r>
          <a:endParaRPr lang="fr-FR" b="1" dirty="0">
            <a:solidFill>
              <a:schemeClr val="tx1"/>
            </a:solidFill>
          </a:endParaRPr>
        </a:p>
      </dgm:t>
    </dgm:pt>
    <dgm:pt modelId="{6AFB795D-B13F-40EA-991A-E07813B86725}" type="parTrans" cxnId="{D6BDF132-779F-4BD7-AAA3-1AEEB04E0D53}">
      <dgm:prSet/>
      <dgm:spPr/>
      <dgm:t>
        <a:bodyPr/>
        <a:lstStyle/>
        <a:p>
          <a:endParaRPr lang="fr-FR" b="1">
            <a:solidFill>
              <a:schemeClr val="tx1"/>
            </a:solidFill>
          </a:endParaRPr>
        </a:p>
      </dgm:t>
    </dgm:pt>
    <dgm:pt modelId="{8ED18EAC-91CB-4258-B7A1-B990A726CAD3}" type="sibTrans" cxnId="{D6BDF132-779F-4BD7-AAA3-1AEEB04E0D53}">
      <dgm:prSet/>
      <dgm:spPr/>
      <dgm:t>
        <a:bodyPr/>
        <a:lstStyle/>
        <a:p>
          <a:endParaRPr lang="fr-FR" b="1">
            <a:solidFill>
              <a:schemeClr val="tx1"/>
            </a:solidFill>
          </a:endParaRPr>
        </a:p>
      </dgm:t>
    </dgm:pt>
    <dgm:pt modelId="{2F9684F1-17C5-4C2F-8179-58B35825C0F8}">
      <dgm:prSet phldrT="[Texte]"/>
      <dgm:spPr/>
      <dgm:t>
        <a:bodyPr/>
        <a:lstStyle/>
        <a:p>
          <a:r>
            <a:rPr lang="ar-DZ" b="1" dirty="0" smtClean="0">
              <a:solidFill>
                <a:schemeClr val="tx1"/>
              </a:solidFill>
            </a:rPr>
            <a:t>العلاقة مع الموردين</a:t>
          </a:r>
          <a:endParaRPr lang="fr-FR" b="1" dirty="0">
            <a:solidFill>
              <a:schemeClr val="tx1"/>
            </a:solidFill>
          </a:endParaRPr>
        </a:p>
      </dgm:t>
    </dgm:pt>
    <dgm:pt modelId="{42FD3F28-AF2A-4DB4-B527-8F1FD755144B}" type="parTrans" cxnId="{AA18955F-0338-4462-9D8F-FA80147E3F5B}">
      <dgm:prSet/>
      <dgm:spPr/>
      <dgm:t>
        <a:bodyPr/>
        <a:lstStyle/>
        <a:p>
          <a:endParaRPr lang="fr-FR" b="1">
            <a:solidFill>
              <a:schemeClr val="tx1"/>
            </a:solidFill>
          </a:endParaRPr>
        </a:p>
      </dgm:t>
    </dgm:pt>
    <dgm:pt modelId="{C4B9EFE9-FBD6-4ADE-AE74-A0F47E96758D}" type="sibTrans" cxnId="{AA18955F-0338-4462-9D8F-FA80147E3F5B}">
      <dgm:prSet/>
      <dgm:spPr/>
      <dgm:t>
        <a:bodyPr/>
        <a:lstStyle/>
        <a:p>
          <a:endParaRPr lang="fr-FR" b="1">
            <a:solidFill>
              <a:schemeClr val="tx1"/>
            </a:solidFill>
          </a:endParaRPr>
        </a:p>
      </dgm:t>
    </dgm:pt>
    <dgm:pt modelId="{11639722-EC12-497D-B8CC-F9201F0F6C49}">
      <dgm:prSet phldrT="[Texte]"/>
      <dgm:spPr/>
      <dgm:t>
        <a:bodyPr/>
        <a:lstStyle/>
        <a:p>
          <a:r>
            <a:rPr lang="ar-DZ" b="1" dirty="0" smtClean="0">
              <a:solidFill>
                <a:schemeClr val="tx1"/>
              </a:solidFill>
            </a:rPr>
            <a:t>التحالفات </a:t>
          </a:r>
          <a:r>
            <a:rPr lang="ar-DZ" b="1" dirty="0" err="1" smtClean="0">
              <a:solidFill>
                <a:schemeClr val="tx1"/>
              </a:solidFill>
            </a:rPr>
            <a:t>الإستراتيجية</a:t>
          </a:r>
          <a:endParaRPr lang="fr-FR" b="1" dirty="0">
            <a:solidFill>
              <a:schemeClr val="tx1"/>
            </a:solidFill>
          </a:endParaRPr>
        </a:p>
      </dgm:t>
    </dgm:pt>
    <dgm:pt modelId="{EB46E471-F8A2-496B-98A7-4CB2E2C1370F}" type="parTrans" cxnId="{CD18E56E-A741-4EC7-96A4-EA5FE6635FF0}">
      <dgm:prSet/>
      <dgm:spPr/>
      <dgm:t>
        <a:bodyPr/>
        <a:lstStyle/>
        <a:p>
          <a:endParaRPr lang="fr-FR" b="1">
            <a:solidFill>
              <a:schemeClr val="tx1"/>
            </a:solidFill>
          </a:endParaRPr>
        </a:p>
      </dgm:t>
    </dgm:pt>
    <dgm:pt modelId="{4F06F44D-1939-4F1A-A9AC-86761339D253}" type="sibTrans" cxnId="{CD18E56E-A741-4EC7-96A4-EA5FE6635FF0}">
      <dgm:prSet/>
      <dgm:spPr/>
      <dgm:t>
        <a:bodyPr/>
        <a:lstStyle/>
        <a:p>
          <a:endParaRPr lang="fr-FR" b="1">
            <a:solidFill>
              <a:schemeClr val="tx1"/>
            </a:solidFill>
          </a:endParaRPr>
        </a:p>
      </dgm:t>
    </dgm:pt>
    <dgm:pt modelId="{C543EFBA-12B4-4B09-A068-6952C0DF238C}" type="pres">
      <dgm:prSet presAssocID="{DE15CB23-438A-4EE0-ABD1-866B48CF793E}" presName="Name0" presStyleCnt="0">
        <dgm:presLayoutVars>
          <dgm:dir/>
          <dgm:resizeHandles val="exact"/>
        </dgm:presLayoutVars>
      </dgm:prSet>
      <dgm:spPr/>
    </dgm:pt>
    <dgm:pt modelId="{A751770A-38B5-43E6-9E66-23B6D5BF5855}" type="pres">
      <dgm:prSet presAssocID="{5C2A20EC-EF09-4A5D-955D-2842413EC28E}" presName="node" presStyleLbl="node1" presStyleIdx="0" presStyleCnt="3" custScaleX="152301" custRadScaleRad="94980" custRadScaleInc="-13923">
        <dgm:presLayoutVars>
          <dgm:bulletEnabled val="1"/>
        </dgm:presLayoutVars>
      </dgm:prSet>
      <dgm:spPr/>
    </dgm:pt>
    <dgm:pt modelId="{983FFDAA-0351-45EA-98F5-EF10A153CBDA}" type="pres">
      <dgm:prSet presAssocID="{8ED18EAC-91CB-4258-B7A1-B990A726CAD3}" presName="sibTrans" presStyleLbl="sibTrans2D1" presStyleIdx="0" presStyleCnt="3" custLinFactNeighborX="37852" custLinFactNeighborY="-37838"/>
      <dgm:spPr/>
    </dgm:pt>
    <dgm:pt modelId="{47E9CB5A-2691-4ADE-B80F-726A2EDAA209}" type="pres">
      <dgm:prSet presAssocID="{8ED18EAC-91CB-4258-B7A1-B990A726CAD3}" presName="connectorText" presStyleLbl="sibTrans2D1" presStyleIdx="0" presStyleCnt="3"/>
      <dgm:spPr/>
    </dgm:pt>
    <dgm:pt modelId="{9F59BBD4-C942-4459-A8AF-602DBE3B7A64}" type="pres">
      <dgm:prSet presAssocID="{2F9684F1-17C5-4C2F-8179-58B35825C0F8}" presName="node" presStyleLbl="node1" presStyleIdx="1" presStyleCnt="3" custScaleX="152301" custRadScaleRad="143116" custRadScaleInc="-23991">
        <dgm:presLayoutVars>
          <dgm:bulletEnabled val="1"/>
        </dgm:presLayoutVars>
      </dgm:prSet>
      <dgm:spPr/>
    </dgm:pt>
    <dgm:pt modelId="{951C5366-FC3C-45CC-B776-8387B15C85B5}" type="pres">
      <dgm:prSet presAssocID="{C4B9EFE9-FBD6-4ADE-AE74-A0F47E96758D}" presName="sibTrans" presStyleLbl="sibTrans2D1" presStyleIdx="1" presStyleCnt="3"/>
      <dgm:spPr/>
    </dgm:pt>
    <dgm:pt modelId="{188EDC90-3D3A-4A6C-89F7-24BD67FFDDA0}" type="pres">
      <dgm:prSet presAssocID="{C4B9EFE9-FBD6-4ADE-AE74-A0F47E96758D}" presName="connectorText" presStyleLbl="sibTrans2D1" presStyleIdx="1" presStyleCnt="3"/>
      <dgm:spPr/>
    </dgm:pt>
    <dgm:pt modelId="{52024136-0CAC-416F-99EA-4076527EC9F2}" type="pres">
      <dgm:prSet presAssocID="{11639722-EC12-497D-B8CC-F9201F0F6C49}" presName="node" presStyleLbl="node1" presStyleIdx="2" presStyleCnt="3" custScaleX="152301" custRadScaleRad="168597" custRadScaleInc="27392">
        <dgm:presLayoutVars>
          <dgm:bulletEnabled val="1"/>
        </dgm:presLayoutVars>
      </dgm:prSet>
      <dgm:spPr/>
    </dgm:pt>
    <dgm:pt modelId="{C83001E5-0535-41C0-838C-BA55C67BB8E2}" type="pres">
      <dgm:prSet presAssocID="{4F06F44D-1939-4F1A-A9AC-86761339D253}" presName="sibTrans" presStyleLbl="sibTrans2D1" presStyleIdx="2" presStyleCnt="3" custLinFactNeighborX="-39289" custLinFactNeighborY="-23649"/>
      <dgm:spPr/>
    </dgm:pt>
    <dgm:pt modelId="{5F950747-43D0-4DD7-AFEB-F890DB90E375}" type="pres">
      <dgm:prSet presAssocID="{4F06F44D-1939-4F1A-A9AC-86761339D253}" presName="connectorText" presStyleLbl="sibTrans2D1" presStyleIdx="2" presStyleCnt="3"/>
      <dgm:spPr/>
    </dgm:pt>
  </dgm:ptLst>
  <dgm:cxnLst>
    <dgm:cxn modelId="{5594D1CD-7BD7-4513-A330-6DE43E71CFE0}" type="presOf" srcId="{11639722-EC12-497D-B8CC-F9201F0F6C49}" destId="{52024136-0CAC-416F-99EA-4076527EC9F2}" srcOrd="0" destOrd="0" presId="urn:microsoft.com/office/officeart/2005/8/layout/cycle7"/>
    <dgm:cxn modelId="{CD18E56E-A741-4EC7-96A4-EA5FE6635FF0}" srcId="{DE15CB23-438A-4EE0-ABD1-866B48CF793E}" destId="{11639722-EC12-497D-B8CC-F9201F0F6C49}" srcOrd="2" destOrd="0" parTransId="{EB46E471-F8A2-496B-98A7-4CB2E2C1370F}" sibTransId="{4F06F44D-1939-4F1A-A9AC-86761339D253}"/>
    <dgm:cxn modelId="{55316F94-2686-4F1C-889B-0D3A396F8996}" type="presOf" srcId="{5C2A20EC-EF09-4A5D-955D-2842413EC28E}" destId="{A751770A-38B5-43E6-9E66-23B6D5BF5855}" srcOrd="0" destOrd="0" presId="urn:microsoft.com/office/officeart/2005/8/layout/cycle7"/>
    <dgm:cxn modelId="{CEC803D6-C934-4085-A809-0441F505DEFE}" type="presOf" srcId="{4F06F44D-1939-4F1A-A9AC-86761339D253}" destId="{5F950747-43D0-4DD7-AFEB-F890DB90E375}" srcOrd="1" destOrd="0" presId="urn:microsoft.com/office/officeart/2005/8/layout/cycle7"/>
    <dgm:cxn modelId="{862263F2-516A-4883-A353-5EF3C4ECAFC3}" type="presOf" srcId="{8ED18EAC-91CB-4258-B7A1-B990A726CAD3}" destId="{983FFDAA-0351-45EA-98F5-EF10A153CBDA}" srcOrd="0" destOrd="0" presId="urn:microsoft.com/office/officeart/2005/8/layout/cycle7"/>
    <dgm:cxn modelId="{2F3BC472-59B6-43AE-B24A-580B5558C731}" type="presOf" srcId="{8ED18EAC-91CB-4258-B7A1-B990A726CAD3}" destId="{47E9CB5A-2691-4ADE-B80F-726A2EDAA209}" srcOrd="1" destOrd="0" presId="urn:microsoft.com/office/officeart/2005/8/layout/cycle7"/>
    <dgm:cxn modelId="{13796B6F-5B75-4BCF-B481-04DF676D1582}" type="presOf" srcId="{2F9684F1-17C5-4C2F-8179-58B35825C0F8}" destId="{9F59BBD4-C942-4459-A8AF-602DBE3B7A64}" srcOrd="0" destOrd="0" presId="urn:microsoft.com/office/officeart/2005/8/layout/cycle7"/>
    <dgm:cxn modelId="{46E6C667-F25E-4911-9DDC-F7D4E20A1934}" type="presOf" srcId="{C4B9EFE9-FBD6-4ADE-AE74-A0F47E96758D}" destId="{188EDC90-3D3A-4A6C-89F7-24BD67FFDDA0}" srcOrd="1" destOrd="0" presId="urn:microsoft.com/office/officeart/2005/8/layout/cycle7"/>
    <dgm:cxn modelId="{6DDDC265-7070-44D4-A111-1E036621B139}" type="presOf" srcId="{4F06F44D-1939-4F1A-A9AC-86761339D253}" destId="{C83001E5-0535-41C0-838C-BA55C67BB8E2}" srcOrd="0" destOrd="0" presId="urn:microsoft.com/office/officeart/2005/8/layout/cycle7"/>
    <dgm:cxn modelId="{D6BDF132-779F-4BD7-AAA3-1AEEB04E0D53}" srcId="{DE15CB23-438A-4EE0-ABD1-866B48CF793E}" destId="{5C2A20EC-EF09-4A5D-955D-2842413EC28E}" srcOrd="0" destOrd="0" parTransId="{6AFB795D-B13F-40EA-991A-E07813B86725}" sibTransId="{8ED18EAC-91CB-4258-B7A1-B990A726CAD3}"/>
    <dgm:cxn modelId="{AA18955F-0338-4462-9D8F-FA80147E3F5B}" srcId="{DE15CB23-438A-4EE0-ABD1-866B48CF793E}" destId="{2F9684F1-17C5-4C2F-8179-58B35825C0F8}" srcOrd="1" destOrd="0" parTransId="{42FD3F28-AF2A-4DB4-B527-8F1FD755144B}" sibTransId="{C4B9EFE9-FBD6-4ADE-AE74-A0F47E96758D}"/>
    <dgm:cxn modelId="{59E3A933-6BD3-48F1-BA1C-4293CD58B315}" type="presOf" srcId="{C4B9EFE9-FBD6-4ADE-AE74-A0F47E96758D}" destId="{951C5366-FC3C-45CC-B776-8387B15C85B5}" srcOrd="0" destOrd="0" presId="urn:microsoft.com/office/officeart/2005/8/layout/cycle7"/>
    <dgm:cxn modelId="{289AE096-A1D6-47BC-8B50-EE6FFF807A8B}" type="presOf" srcId="{DE15CB23-438A-4EE0-ABD1-866B48CF793E}" destId="{C543EFBA-12B4-4B09-A068-6952C0DF238C}" srcOrd="0" destOrd="0" presId="urn:microsoft.com/office/officeart/2005/8/layout/cycle7"/>
    <dgm:cxn modelId="{16DADAC3-6BBF-419B-BD56-1991DE388E1A}" type="presParOf" srcId="{C543EFBA-12B4-4B09-A068-6952C0DF238C}" destId="{A751770A-38B5-43E6-9E66-23B6D5BF5855}" srcOrd="0" destOrd="0" presId="urn:microsoft.com/office/officeart/2005/8/layout/cycle7"/>
    <dgm:cxn modelId="{453C76AD-FE41-4970-BAF2-E7CB2BBF2B6D}" type="presParOf" srcId="{C543EFBA-12B4-4B09-A068-6952C0DF238C}" destId="{983FFDAA-0351-45EA-98F5-EF10A153CBDA}" srcOrd="1" destOrd="0" presId="urn:microsoft.com/office/officeart/2005/8/layout/cycle7"/>
    <dgm:cxn modelId="{36FB7C49-033A-455D-B21A-494D30174F3A}" type="presParOf" srcId="{983FFDAA-0351-45EA-98F5-EF10A153CBDA}" destId="{47E9CB5A-2691-4ADE-B80F-726A2EDAA209}" srcOrd="0" destOrd="0" presId="urn:microsoft.com/office/officeart/2005/8/layout/cycle7"/>
    <dgm:cxn modelId="{FAD1E8E0-A58E-4B1E-98AA-A145208DC81D}" type="presParOf" srcId="{C543EFBA-12B4-4B09-A068-6952C0DF238C}" destId="{9F59BBD4-C942-4459-A8AF-602DBE3B7A64}" srcOrd="2" destOrd="0" presId="urn:microsoft.com/office/officeart/2005/8/layout/cycle7"/>
    <dgm:cxn modelId="{9A8DF70C-E2C2-4770-BC44-9E9BD377E831}" type="presParOf" srcId="{C543EFBA-12B4-4B09-A068-6952C0DF238C}" destId="{951C5366-FC3C-45CC-B776-8387B15C85B5}" srcOrd="3" destOrd="0" presId="urn:microsoft.com/office/officeart/2005/8/layout/cycle7"/>
    <dgm:cxn modelId="{A14022FD-041D-407D-B895-633ECB4B86D2}" type="presParOf" srcId="{951C5366-FC3C-45CC-B776-8387B15C85B5}" destId="{188EDC90-3D3A-4A6C-89F7-24BD67FFDDA0}" srcOrd="0" destOrd="0" presId="urn:microsoft.com/office/officeart/2005/8/layout/cycle7"/>
    <dgm:cxn modelId="{8C8EA112-510C-4D5F-A5B1-BA1B488533DB}" type="presParOf" srcId="{C543EFBA-12B4-4B09-A068-6952C0DF238C}" destId="{52024136-0CAC-416F-99EA-4076527EC9F2}" srcOrd="4" destOrd="0" presId="urn:microsoft.com/office/officeart/2005/8/layout/cycle7"/>
    <dgm:cxn modelId="{D9E3C1C4-8B0C-4AED-9A95-28DCC3D7799A}" type="presParOf" srcId="{C543EFBA-12B4-4B09-A068-6952C0DF238C}" destId="{C83001E5-0535-41C0-838C-BA55C67BB8E2}" srcOrd="5" destOrd="0" presId="urn:microsoft.com/office/officeart/2005/8/layout/cycle7"/>
    <dgm:cxn modelId="{FB243BD7-A3C5-4F59-B3B4-66F27D429E23}" type="presParOf" srcId="{C83001E5-0535-41C0-838C-BA55C67BB8E2}" destId="{5F950747-43D0-4DD7-AFEB-F890DB90E37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AC967-1B80-4F48-B605-DD350065819F}">
      <dsp:nvSpPr>
        <dsp:cNvPr id="0" name=""/>
        <dsp:cNvSpPr/>
      </dsp:nvSpPr>
      <dsp:spPr>
        <a:xfrm>
          <a:off x="873" y="264665"/>
          <a:ext cx="1704122" cy="1704122"/>
        </a:xfrm>
        <a:prstGeom prst="ellipse">
          <a:avLst/>
        </a:prstGeom>
        <a:gradFill rotWithShape="0">
          <a:gsLst>
            <a:gs pos="0">
              <a:schemeClr val="accent5">
                <a:alpha val="50000"/>
                <a:hueOff val="0"/>
                <a:satOff val="0"/>
                <a:lumOff val="0"/>
                <a:alphaOff val="0"/>
              </a:schemeClr>
            </a:gs>
            <a:gs pos="90000">
              <a:schemeClr val="accent5">
                <a:alpha val="50000"/>
                <a:hueOff val="0"/>
                <a:satOff val="0"/>
                <a:lumOff val="0"/>
                <a:alphaOff val="0"/>
                <a:shade val="100000"/>
              </a:schemeClr>
            </a:gs>
            <a:gs pos="100000">
              <a:schemeClr val="accent5">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3784" tIns="25400" rIns="93784" bIns="25400" numCol="1" spcCol="1270" anchor="ctr" anchorCtr="0">
          <a:noAutofit/>
        </a:bodyPr>
        <a:lstStyle/>
        <a:p>
          <a:pPr lvl="0" algn="ctr" defTabSz="889000">
            <a:lnSpc>
              <a:spcPct val="90000"/>
            </a:lnSpc>
            <a:spcBef>
              <a:spcPct val="0"/>
            </a:spcBef>
            <a:spcAft>
              <a:spcPct val="35000"/>
            </a:spcAft>
          </a:pPr>
          <a:r>
            <a:rPr lang="ar-DZ" sz="2000" b="1" kern="1200" dirty="0" smtClean="0"/>
            <a:t>القابلية للتوليد</a:t>
          </a:r>
          <a:endParaRPr lang="fr-FR" sz="2000" b="1" kern="1200" dirty="0"/>
        </a:p>
      </dsp:txBody>
      <dsp:txXfrm>
        <a:off x="250436" y="514228"/>
        <a:ext cx="1204996" cy="1204996"/>
      </dsp:txXfrm>
    </dsp:sp>
    <dsp:sp modelId="{60E21280-B960-44A6-8E92-562A87057ED9}">
      <dsp:nvSpPr>
        <dsp:cNvPr id="0" name=""/>
        <dsp:cNvSpPr/>
      </dsp:nvSpPr>
      <dsp:spPr>
        <a:xfrm>
          <a:off x="1364172" y="264665"/>
          <a:ext cx="1704122" cy="1704122"/>
        </a:xfrm>
        <a:prstGeom prst="ellipse">
          <a:avLst/>
        </a:prstGeom>
        <a:gradFill rotWithShape="0">
          <a:gsLst>
            <a:gs pos="0">
              <a:schemeClr val="accent5">
                <a:alpha val="50000"/>
                <a:hueOff val="88887"/>
                <a:satOff val="0"/>
                <a:lumOff val="-1030"/>
                <a:alphaOff val="0"/>
              </a:schemeClr>
            </a:gs>
            <a:gs pos="90000">
              <a:schemeClr val="accent5">
                <a:alpha val="50000"/>
                <a:hueOff val="88887"/>
                <a:satOff val="0"/>
                <a:lumOff val="-1030"/>
                <a:alphaOff val="0"/>
                <a:shade val="100000"/>
              </a:schemeClr>
            </a:gs>
            <a:gs pos="100000">
              <a:schemeClr val="accent5">
                <a:alpha val="50000"/>
                <a:hueOff val="88887"/>
                <a:satOff val="0"/>
                <a:lumOff val="-103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3784" tIns="25400" rIns="93784" bIns="25400" numCol="1" spcCol="1270" anchor="ctr" anchorCtr="0">
          <a:noAutofit/>
        </a:bodyPr>
        <a:lstStyle/>
        <a:p>
          <a:pPr lvl="0" algn="ctr" defTabSz="889000">
            <a:lnSpc>
              <a:spcPct val="90000"/>
            </a:lnSpc>
            <a:spcBef>
              <a:spcPct val="0"/>
            </a:spcBef>
            <a:spcAft>
              <a:spcPct val="35000"/>
            </a:spcAft>
          </a:pPr>
          <a:r>
            <a:rPr lang="ar-DZ" sz="2000" b="1" kern="1200" dirty="0" smtClean="0"/>
            <a:t>القابلية للزوال</a:t>
          </a:r>
          <a:endParaRPr lang="fr-FR" sz="2000" b="1" kern="1200" dirty="0"/>
        </a:p>
      </dsp:txBody>
      <dsp:txXfrm>
        <a:off x="1613735" y="514228"/>
        <a:ext cx="1204996" cy="1204996"/>
      </dsp:txXfrm>
    </dsp:sp>
    <dsp:sp modelId="{23997412-F5ED-43CD-877F-275193F531D2}">
      <dsp:nvSpPr>
        <dsp:cNvPr id="0" name=""/>
        <dsp:cNvSpPr/>
      </dsp:nvSpPr>
      <dsp:spPr>
        <a:xfrm>
          <a:off x="2727470" y="264665"/>
          <a:ext cx="1704122" cy="1704122"/>
        </a:xfrm>
        <a:prstGeom prst="ellipse">
          <a:avLst/>
        </a:prstGeom>
        <a:gradFill rotWithShape="0">
          <a:gsLst>
            <a:gs pos="0">
              <a:schemeClr val="accent5">
                <a:alpha val="50000"/>
                <a:hueOff val="177774"/>
                <a:satOff val="0"/>
                <a:lumOff val="-2059"/>
                <a:alphaOff val="0"/>
              </a:schemeClr>
            </a:gs>
            <a:gs pos="90000">
              <a:schemeClr val="accent5">
                <a:alpha val="50000"/>
                <a:hueOff val="177774"/>
                <a:satOff val="0"/>
                <a:lumOff val="-2059"/>
                <a:alphaOff val="0"/>
                <a:shade val="100000"/>
              </a:schemeClr>
            </a:gs>
            <a:gs pos="100000">
              <a:schemeClr val="accent5">
                <a:alpha val="50000"/>
                <a:hueOff val="177774"/>
                <a:satOff val="0"/>
                <a:lumOff val="-2059"/>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3784" tIns="25400" rIns="93784" bIns="25400" numCol="1" spcCol="1270" anchor="ctr" anchorCtr="0">
          <a:noAutofit/>
        </a:bodyPr>
        <a:lstStyle/>
        <a:p>
          <a:pPr lvl="0" algn="ctr" defTabSz="889000">
            <a:lnSpc>
              <a:spcPct val="90000"/>
            </a:lnSpc>
            <a:spcBef>
              <a:spcPct val="0"/>
            </a:spcBef>
            <a:spcAft>
              <a:spcPct val="35000"/>
            </a:spcAft>
          </a:pPr>
          <a:r>
            <a:rPr lang="ar-DZ" sz="2000" b="1" kern="1200" dirty="0" smtClean="0"/>
            <a:t>القابلية </a:t>
          </a:r>
          <a:r>
            <a:rPr lang="ar-DZ" sz="2000" b="1" kern="1200" dirty="0" err="1" smtClean="0"/>
            <a:t>للإمتلاك</a:t>
          </a:r>
          <a:endParaRPr lang="fr-FR" sz="2000" b="1" kern="1200" dirty="0"/>
        </a:p>
      </dsp:txBody>
      <dsp:txXfrm>
        <a:off x="2977033" y="514228"/>
        <a:ext cx="1204996" cy="1204996"/>
      </dsp:txXfrm>
    </dsp:sp>
    <dsp:sp modelId="{0506CBA6-46D8-4595-99D4-0C963DF31A36}">
      <dsp:nvSpPr>
        <dsp:cNvPr id="0" name=""/>
        <dsp:cNvSpPr/>
      </dsp:nvSpPr>
      <dsp:spPr>
        <a:xfrm>
          <a:off x="4090768" y="264665"/>
          <a:ext cx="1704122" cy="1704122"/>
        </a:xfrm>
        <a:prstGeom prst="ellipse">
          <a:avLst/>
        </a:prstGeom>
        <a:gradFill rotWithShape="0">
          <a:gsLst>
            <a:gs pos="0">
              <a:schemeClr val="accent5">
                <a:alpha val="50000"/>
                <a:hueOff val="266662"/>
                <a:satOff val="0"/>
                <a:lumOff val="-3089"/>
                <a:alphaOff val="0"/>
              </a:schemeClr>
            </a:gs>
            <a:gs pos="90000">
              <a:schemeClr val="accent5">
                <a:alpha val="50000"/>
                <a:hueOff val="266662"/>
                <a:satOff val="0"/>
                <a:lumOff val="-3089"/>
                <a:alphaOff val="0"/>
                <a:shade val="100000"/>
              </a:schemeClr>
            </a:gs>
            <a:gs pos="100000">
              <a:schemeClr val="accent5">
                <a:alpha val="50000"/>
                <a:hueOff val="266662"/>
                <a:satOff val="0"/>
                <a:lumOff val="-3089"/>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3784" tIns="25400" rIns="93784" bIns="25400" numCol="1" spcCol="1270" anchor="ctr" anchorCtr="0">
          <a:noAutofit/>
        </a:bodyPr>
        <a:lstStyle/>
        <a:p>
          <a:pPr lvl="0" algn="ctr" defTabSz="889000">
            <a:lnSpc>
              <a:spcPct val="90000"/>
            </a:lnSpc>
            <a:spcBef>
              <a:spcPct val="0"/>
            </a:spcBef>
            <a:spcAft>
              <a:spcPct val="35000"/>
            </a:spcAft>
          </a:pPr>
          <a:r>
            <a:rPr lang="ar-DZ" sz="2000" b="1" kern="1200" dirty="0" smtClean="0"/>
            <a:t>القابلية للتخزين</a:t>
          </a:r>
          <a:endParaRPr lang="fr-FR" sz="2000" b="1" kern="1200" dirty="0"/>
        </a:p>
      </dsp:txBody>
      <dsp:txXfrm>
        <a:off x="4340331" y="514228"/>
        <a:ext cx="1204996" cy="1204996"/>
      </dsp:txXfrm>
    </dsp:sp>
    <dsp:sp modelId="{9D1521E3-050E-4A87-B1B4-E054556E9CF9}">
      <dsp:nvSpPr>
        <dsp:cNvPr id="0" name=""/>
        <dsp:cNvSpPr/>
      </dsp:nvSpPr>
      <dsp:spPr>
        <a:xfrm>
          <a:off x="5454941" y="309858"/>
          <a:ext cx="1704122" cy="1704122"/>
        </a:xfrm>
        <a:prstGeom prst="ellipse">
          <a:avLst/>
        </a:prstGeom>
        <a:gradFill rotWithShape="0">
          <a:gsLst>
            <a:gs pos="0">
              <a:schemeClr val="accent5">
                <a:alpha val="50000"/>
                <a:hueOff val="355549"/>
                <a:satOff val="0"/>
                <a:lumOff val="-4118"/>
                <a:alphaOff val="0"/>
              </a:schemeClr>
            </a:gs>
            <a:gs pos="90000">
              <a:schemeClr val="accent5">
                <a:alpha val="50000"/>
                <a:hueOff val="355549"/>
                <a:satOff val="0"/>
                <a:lumOff val="-4118"/>
                <a:alphaOff val="0"/>
                <a:shade val="100000"/>
              </a:schemeClr>
            </a:gs>
            <a:gs pos="100000">
              <a:schemeClr val="accent5">
                <a:alpha val="50000"/>
                <a:hueOff val="355549"/>
                <a:satOff val="0"/>
                <a:lumOff val="-4118"/>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3784" tIns="25400" rIns="93784" bIns="25400" numCol="1" spcCol="1270" anchor="ctr" anchorCtr="0">
          <a:noAutofit/>
        </a:bodyPr>
        <a:lstStyle/>
        <a:p>
          <a:pPr lvl="0" algn="ctr" defTabSz="889000">
            <a:lnSpc>
              <a:spcPct val="90000"/>
            </a:lnSpc>
            <a:spcBef>
              <a:spcPct val="0"/>
            </a:spcBef>
            <a:spcAft>
              <a:spcPct val="35000"/>
            </a:spcAft>
          </a:pPr>
          <a:r>
            <a:rPr lang="ar-DZ" sz="2000" b="1" kern="1200" dirty="0" smtClean="0"/>
            <a:t>القابلية للتصنيف</a:t>
          </a:r>
          <a:endParaRPr lang="fr-FR" sz="2000" b="1" kern="1200" dirty="0"/>
        </a:p>
      </dsp:txBody>
      <dsp:txXfrm>
        <a:off x="5704504" y="559421"/>
        <a:ext cx="1204996" cy="1204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AC018-6ADF-4B0F-9F5F-22DFCD1DCD58}">
      <dsp:nvSpPr>
        <dsp:cNvPr id="0" name=""/>
        <dsp:cNvSpPr/>
      </dsp:nvSpPr>
      <dsp:spPr>
        <a:xfrm>
          <a:off x="476966" y="114842"/>
          <a:ext cx="3024501" cy="1845839"/>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34CA9A8-2863-4DB0-949C-DC5DCD88BBB8}">
      <dsp:nvSpPr>
        <dsp:cNvPr id="0" name=""/>
        <dsp:cNvSpPr/>
      </dsp:nvSpPr>
      <dsp:spPr>
        <a:xfrm>
          <a:off x="936394" y="423817"/>
          <a:ext cx="2101488" cy="1227504"/>
        </a:xfrm>
        <a:prstGeom prst="ellipse">
          <a:avLst/>
        </a:prstGeom>
        <a:solidFill>
          <a:srgbClr val="FFFFFF">
            <a:alpha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DZ" sz="2800" b="1" kern="1200" dirty="0" smtClean="0"/>
            <a:t>خصائص تنظيمية</a:t>
          </a:r>
          <a:endParaRPr lang="fr-FR" sz="2800" b="1" kern="1200" dirty="0"/>
        </a:p>
      </dsp:txBody>
      <dsp:txXfrm>
        <a:off x="1244150" y="603581"/>
        <a:ext cx="1485976" cy="867976"/>
      </dsp:txXfrm>
    </dsp:sp>
    <dsp:sp modelId="{298EE0D6-7E0F-4FE8-9A62-7444AB0BB29D}">
      <dsp:nvSpPr>
        <dsp:cNvPr id="0" name=""/>
        <dsp:cNvSpPr/>
      </dsp:nvSpPr>
      <dsp:spPr>
        <a:xfrm>
          <a:off x="-179178" y="1270419"/>
          <a:ext cx="3024501" cy="1845839"/>
        </a:xfrm>
        <a:prstGeom prst="leftCircularArrow">
          <a:avLst>
            <a:gd name="adj1" fmla="val 10980"/>
            <a:gd name="adj2" fmla="val 1142322"/>
            <a:gd name="adj3" fmla="val 6300000"/>
            <a:gd name="adj4" fmla="val 18900000"/>
            <a:gd name="adj5" fmla="val 12500"/>
          </a:avLst>
        </a:prstGeom>
        <a:gradFill rotWithShape="0">
          <a:gsLst>
            <a:gs pos="0">
              <a:schemeClr val="accent5">
                <a:hueOff val="177774"/>
                <a:satOff val="0"/>
                <a:lumOff val="-2059"/>
                <a:alphaOff val="0"/>
              </a:schemeClr>
            </a:gs>
            <a:gs pos="90000">
              <a:schemeClr val="accent5">
                <a:hueOff val="177774"/>
                <a:satOff val="0"/>
                <a:lumOff val="-2059"/>
                <a:alphaOff val="0"/>
                <a:shade val="100000"/>
              </a:schemeClr>
            </a:gs>
            <a:gs pos="100000">
              <a:schemeClr val="accent5">
                <a:hueOff val="177774"/>
                <a:satOff val="0"/>
                <a:lumOff val="-2059"/>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A41D378-E51A-40E1-8404-3B9D09D9E104}">
      <dsp:nvSpPr>
        <dsp:cNvPr id="0" name=""/>
        <dsp:cNvSpPr/>
      </dsp:nvSpPr>
      <dsp:spPr>
        <a:xfrm>
          <a:off x="206169" y="1684348"/>
          <a:ext cx="2172978" cy="1053609"/>
        </a:xfrm>
        <a:prstGeom prst="ellipse">
          <a:avLst/>
        </a:prstGeom>
        <a:solidFill>
          <a:srgbClr val="FFFFFF">
            <a:alpha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DZ" sz="2400" b="1" kern="1200" dirty="0" smtClean="0"/>
            <a:t>خصائص مهنية</a:t>
          </a:r>
          <a:endParaRPr lang="fr-FR" sz="2400" b="1" kern="1200" dirty="0"/>
        </a:p>
      </dsp:txBody>
      <dsp:txXfrm>
        <a:off x="524394" y="1838645"/>
        <a:ext cx="1536528" cy="745015"/>
      </dsp:txXfrm>
    </dsp:sp>
    <dsp:sp modelId="{E5BB9A5D-8DEA-489B-A2B3-0BB5C6672E25}">
      <dsp:nvSpPr>
        <dsp:cNvPr id="0" name=""/>
        <dsp:cNvSpPr/>
      </dsp:nvSpPr>
      <dsp:spPr>
        <a:xfrm>
          <a:off x="762604" y="2638783"/>
          <a:ext cx="2598515" cy="1586256"/>
        </a:xfrm>
        <a:prstGeom prst="blockArc">
          <a:avLst>
            <a:gd name="adj1" fmla="val 13500000"/>
            <a:gd name="adj2" fmla="val 10800000"/>
            <a:gd name="adj3" fmla="val 12740"/>
          </a:avLst>
        </a:prstGeom>
        <a:gradFill rotWithShape="0">
          <a:gsLst>
            <a:gs pos="0">
              <a:schemeClr val="accent5">
                <a:hueOff val="355549"/>
                <a:satOff val="0"/>
                <a:lumOff val="-4118"/>
                <a:alphaOff val="0"/>
              </a:schemeClr>
            </a:gs>
            <a:gs pos="90000">
              <a:schemeClr val="accent5">
                <a:hueOff val="355549"/>
                <a:satOff val="0"/>
                <a:lumOff val="-4118"/>
                <a:alphaOff val="0"/>
                <a:shade val="100000"/>
              </a:schemeClr>
            </a:gs>
            <a:gs pos="100000">
              <a:schemeClr val="accent5">
                <a:hueOff val="355549"/>
                <a:satOff val="0"/>
                <a:lumOff val="-4118"/>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F8E9216-F402-4759-9A12-4A3486D75E8C}">
      <dsp:nvSpPr>
        <dsp:cNvPr id="0" name=""/>
        <dsp:cNvSpPr/>
      </dsp:nvSpPr>
      <dsp:spPr>
        <a:xfrm>
          <a:off x="1019525" y="2827082"/>
          <a:ext cx="2082587" cy="1218784"/>
        </a:xfrm>
        <a:prstGeom prst="ellipse">
          <a:avLst/>
        </a:prstGeom>
        <a:solidFill>
          <a:srgbClr val="FFFFFF">
            <a:alpha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DZ" sz="2400" b="1" kern="1200" dirty="0" smtClean="0"/>
            <a:t>خصائص شخصية وسلوكية</a:t>
          </a:r>
          <a:endParaRPr lang="fr-FR" sz="2400" b="1" kern="1200" dirty="0"/>
        </a:p>
      </dsp:txBody>
      <dsp:txXfrm>
        <a:off x="1324513" y="3005569"/>
        <a:ext cx="1472611" cy="861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47A19-1D1D-48C6-8494-30EB7B5C1089}">
      <dsp:nvSpPr>
        <dsp:cNvPr id="0" name=""/>
        <dsp:cNvSpPr/>
      </dsp:nvSpPr>
      <dsp:spPr>
        <a:xfrm>
          <a:off x="5891835" y="92049"/>
          <a:ext cx="2674213" cy="1604495"/>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solidFill>
                <a:schemeClr val="tx1"/>
              </a:solidFill>
            </a:rPr>
            <a:t>خلق محيط وإطار معرفي من خلال تهيئة الأرضية المناسبة (تكنولوجيا المعلومات والإجراءات القوانين) </a:t>
          </a:r>
          <a:endParaRPr lang="fr-FR" sz="2400" b="1" kern="1200" dirty="0">
            <a:solidFill>
              <a:schemeClr val="tx1"/>
            </a:solidFill>
          </a:endParaRPr>
        </a:p>
      </dsp:txBody>
      <dsp:txXfrm>
        <a:off x="5891835" y="92049"/>
        <a:ext cx="2674213" cy="1604495"/>
      </dsp:txXfrm>
    </dsp:sp>
    <dsp:sp modelId="{FA389817-1892-4135-A7A8-093036EC838D}">
      <dsp:nvSpPr>
        <dsp:cNvPr id="0" name=""/>
        <dsp:cNvSpPr/>
      </dsp:nvSpPr>
      <dsp:spPr>
        <a:xfrm>
          <a:off x="2945917" y="114968"/>
          <a:ext cx="2676890" cy="1606134"/>
        </a:xfrm>
        <a:prstGeom prst="rect">
          <a:avLst/>
        </a:prstGeom>
        <a:solidFill>
          <a:schemeClr val="accent5">
            <a:hueOff val="71110"/>
            <a:satOff val="0"/>
            <a:lumOff val="-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smtClean="0">
              <a:solidFill>
                <a:schemeClr val="tx1"/>
              </a:solidFill>
            </a:rPr>
            <a:t>التركيز على العناصر الجوهرية الممثلة لرأس المال الفكري للمؤسسة</a:t>
          </a:r>
          <a:endParaRPr lang="fr-FR" sz="2400" b="1" kern="1200" dirty="0">
            <a:solidFill>
              <a:schemeClr val="tx1"/>
            </a:solidFill>
          </a:endParaRPr>
        </a:p>
      </dsp:txBody>
      <dsp:txXfrm>
        <a:off x="2945917" y="114968"/>
        <a:ext cx="2676890" cy="1606134"/>
      </dsp:txXfrm>
    </dsp:sp>
    <dsp:sp modelId="{778CFF33-60D7-4D9B-9420-222CEAC32EED}">
      <dsp:nvSpPr>
        <dsp:cNvPr id="0" name=""/>
        <dsp:cNvSpPr/>
      </dsp:nvSpPr>
      <dsp:spPr>
        <a:xfrm>
          <a:off x="1338" y="114968"/>
          <a:ext cx="2676890" cy="1606134"/>
        </a:xfrm>
        <a:prstGeom prst="rect">
          <a:avLst/>
        </a:prstGeom>
        <a:solidFill>
          <a:schemeClr val="accent5">
            <a:hueOff val="142219"/>
            <a:satOff val="0"/>
            <a:lumOff val="-16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smtClean="0">
              <a:solidFill>
                <a:schemeClr val="tx1"/>
              </a:solidFill>
            </a:rPr>
            <a:t>التركيز على حسن إدارة المورد المعرفي الموجود قبل الإقبال على إقتناء أصول معرفية جديدة</a:t>
          </a:r>
          <a:endParaRPr lang="fr-FR" sz="2400" b="1" kern="1200" dirty="0">
            <a:solidFill>
              <a:schemeClr val="tx1"/>
            </a:solidFill>
          </a:endParaRPr>
        </a:p>
      </dsp:txBody>
      <dsp:txXfrm>
        <a:off x="1338" y="114968"/>
        <a:ext cx="2676890" cy="1606134"/>
      </dsp:txXfrm>
    </dsp:sp>
    <dsp:sp modelId="{F67C376D-4BD8-4375-B5D1-854C3EB6F64C}">
      <dsp:nvSpPr>
        <dsp:cNvPr id="0" name=""/>
        <dsp:cNvSpPr/>
      </dsp:nvSpPr>
      <dsp:spPr>
        <a:xfrm>
          <a:off x="5889158" y="1988791"/>
          <a:ext cx="2676890" cy="1644376"/>
        </a:xfrm>
        <a:prstGeom prst="rect">
          <a:avLst/>
        </a:prstGeom>
        <a:solidFill>
          <a:schemeClr val="accent5">
            <a:hueOff val="213329"/>
            <a:satOff val="0"/>
            <a:lumOff val="-2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smtClean="0">
              <a:solidFill>
                <a:schemeClr val="tx1"/>
              </a:solidFill>
            </a:rPr>
            <a:t>تنمية قدرة تشخيص هوية الأصول المعرفية الحقيقية</a:t>
          </a:r>
          <a:endParaRPr lang="fr-FR" sz="2400" b="1" kern="1200" dirty="0">
            <a:solidFill>
              <a:schemeClr val="tx1"/>
            </a:solidFill>
          </a:endParaRPr>
        </a:p>
      </dsp:txBody>
      <dsp:txXfrm>
        <a:off x="5889158" y="1988791"/>
        <a:ext cx="2676890" cy="1644376"/>
      </dsp:txXfrm>
    </dsp:sp>
    <dsp:sp modelId="{C9C395C1-EFC4-45D0-925C-4473B2AB4875}">
      <dsp:nvSpPr>
        <dsp:cNvPr id="0" name=""/>
        <dsp:cNvSpPr/>
      </dsp:nvSpPr>
      <dsp:spPr>
        <a:xfrm>
          <a:off x="2944579" y="2007913"/>
          <a:ext cx="2676890" cy="1606134"/>
        </a:xfrm>
        <a:prstGeom prst="rect">
          <a:avLst/>
        </a:prstGeom>
        <a:solidFill>
          <a:schemeClr val="accent5">
            <a:hueOff val="284439"/>
            <a:satOff val="0"/>
            <a:lumOff val="-3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smtClean="0">
              <a:solidFill>
                <a:schemeClr val="tx1"/>
              </a:solidFill>
            </a:rPr>
            <a:t>بذل جهود لخلق المعرفة الذاتية </a:t>
          </a:r>
          <a:endParaRPr lang="fr-FR" sz="2400" b="1" kern="1200" dirty="0">
            <a:solidFill>
              <a:schemeClr val="tx1"/>
            </a:solidFill>
          </a:endParaRPr>
        </a:p>
      </dsp:txBody>
      <dsp:txXfrm>
        <a:off x="2944579" y="2007913"/>
        <a:ext cx="2676890" cy="1606134"/>
      </dsp:txXfrm>
    </dsp:sp>
    <dsp:sp modelId="{381F5267-7CBF-4B73-B13C-327FC3ECAA7C}">
      <dsp:nvSpPr>
        <dsp:cNvPr id="0" name=""/>
        <dsp:cNvSpPr/>
      </dsp:nvSpPr>
      <dsp:spPr>
        <a:xfrm>
          <a:off x="0" y="2007913"/>
          <a:ext cx="2676890" cy="1606134"/>
        </a:xfrm>
        <a:prstGeom prst="rect">
          <a:avLst/>
        </a:prstGeom>
        <a:solidFill>
          <a:schemeClr val="accent5">
            <a:hueOff val="355549"/>
            <a:satOff val="0"/>
            <a:lumOff val="-411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smtClean="0">
              <a:solidFill>
                <a:schemeClr val="tx1"/>
              </a:solidFill>
            </a:rPr>
            <a:t>التخطيط والتنظيم والرقابة الإدارية </a:t>
          </a:r>
          <a:endParaRPr lang="fr-FR" sz="2400" b="1" kern="1200" dirty="0">
            <a:solidFill>
              <a:schemeClr val="tx1"/>
            </a:solidFill>
          </a:endParaRPr>
        </a:p>
      </dsp:txBody>
      <dsp:txXfrm>
        <a:off x="0" y="2007913"/>
        <a:ext cx="2676890" cy="1606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7B57D-6779-4BB0-BD2A-9A379C4A38C2}">
      <dsp:nvSpPr>
        <dsp:cNvPr id="0" name=""/>
        <dsp:cNvSpPr/>
      </dsp:nvSpPr>
      <dsp:spPr>
        <a:xfrm>
          <a:off x="845851" y="226113"/>
          <a:ext cx="1789657" cy="1135876"/>
        </a:xfrm>
        <a:prstGeom prst="ellipse">
          <a:avLst/>
        </a:prstGeom>
        <a:gradFill rotWithShape="0">
          <a:gsLst>
            <a:gs pos="0">
              <a:schemeClr val="accent5">
                <a:alpha val="50000"/>
                <a:hueOff val="0"/>
                <a:satOff val="0"/>
                <a:lumOff val="0"/>
                <a:alphaOff val="0"/>
              </a:schemeClr>
            </a:gs>
            <a:gs pos="90000">
              <a:schemeClr val="accent5">
                <a:alpha val="50000"/>
                <a:hueOff val="0"/>
                <a:satOff val="0"/>
                <a:lumOff val="0"/>
                <a:alphaOff val="0"/>
                <a:shade val="100000"/>
              </a:schemeClr>
            </a:gs>
            <a:gs pos="100000">
              <a:schemeClr val="accent5">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ar-DZ" sz="2000" b="1" kern="1200" smtClean="0">
              <a:solidFill>
                <a:schemeClr val="tx1"/>
              </a:solidFill>
            </a:rPr>
            <a:t>الإبتكار</a:t>
          </a:r>
          <a:endParaRPr lang="fr-FR" sz="2000" b="1" kern="1200" dirty="0">
            <a:solidFill>
              <a:schemeClr val="tx1"/>
            </a:solidFill>
          </a:endParaRPr>
        </a:p>
      </dsp:txBody>
      <dsp:txXfrm>
        <a:off x="1084472" y="424892"/>
        <a:ext cx="1312415" cy="511144"/>
      </dsp:txXfrm>
    </dsp:sp>
    <dsp:sp modelId="{0F654295-2735-4A3B-815C-3299EFD22536}">
      <dsp:nvSpPr>
        <dsp:cNvPr id="0" name=""/>
        <dsp:cNvSpPr/>
      </dsp:nvSpPr>
      <dsp:spPr>
        <a:xfrm>
          <a:off x="1616501" y="892751"/>
          <a:ext cx="1838351" cy="1176014"/>
        </a:xfrm>
        <a:prstGeom prst="ellipse">
          <a:avLst/>
        </a:prstGeom>
        <a:gradFill rotWithShape="0">
          <a:gsLst>
            <a:gs pos="0">
              <a:schemeClr val="accent5">
                <a:alpha val="50000"/>
                <a:hueOff val="177774"/>
                <a:satOff val="0"/>
                <a:lumOff val="-2059"/>
                <a:alphaOff val="0"/>
              </a:schemeClr>
            </a:gs>
            <a:gs pos="90000">
              <a:schemeClr val="accent5">
                <a:alpha val="50000"/>
                <a:hueOff val="177774"/>
                <a:satOff val="0"/>
                <a:lumOff val="-2059"/>
                <a:alphaOff val="0"/>
                <a:shade val="100000"/>
              </a:schemeClr>
            </a:gs>
            <a:gs pos="100000">
              <a:schemeClr val="accent5">
                <a:alpha val="50000"/>
                <a:hueOff val="177774"/>
                <a:satOff val="0"/>
                <a:lumOff val="-2059"/>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ar-DZ" sz="2000" b="1" kern="1200" dirty="0" smtClean="0">
              <a:solidFill>
                <a:schemeClr val="tx1"/>
              </a:solidFill>
            </a:rPr>
            <a:t>المقدرة الكافة التخصيصية</a:t>
          </a:r>
          <a:endParaRPr lang="fr-FR" sz="2000" b="1" kern="1200" dirty="0">
            <a:solidFill>
              <a:schemeClr val="tx1"/>
            </a:solidFill>
          </a:endParaRPr>
        </a:p>
      </dsp:txBody>
      <dsp:txXfrm>
        <a:off x="2178730" y="1196554"/>
        <a:ext cx="1103011" cy="646807"/>
      </dsp:txXfrm>
    </dsp:sp>
    <dsp:sp modelId="{11EF7889-2003-4FC5-80B1-8B4C8B331126}">
      <dsp:nvSpPr>
        <dsp:cNvPr id="0" name=""/>
        <dsp:cNvSpPr/>
      </dsp:nvSpPr>
      <dsp:spPr>
        <a:xfrm>
          <a:off x="0" y="839988"/>
          <a:ext cx="1891367" cy="1228777"/>
        </a:xfrm>
        <a:prstGeom prst="ellipse">
          <a:avLst/>
        </a:prstGeom>
        <a:gradFill rotWithShape="0">
          <a:gsLst>
            <a:gs pos="0">
              <a:schemeClr val="accent5">
                <a:alpha val="50000"/>
                <a:hueOff val="355549"/>
                <a:satOff val="0"/>
                <a:lumOff val="-4118"/>
                <a:alphaOff val="0"/>
              </a:schemeClr>
            </a:gs>
            <a:gs pos="90000">
              <a:schemeClr val="accent5">
                <a:alpha val="50000"/>
                <a:hueOff val="355549"/>
                <a:satOff val="0"/>
                <a:lumOff val="-4118"/>
                <a:alphaOff val="0"/>
                <a:shade val="100000"/>
              </a:schemeClr>
            </a:gs>
            <a:gs pos="100000">
              <a:schemeClr val="accent5">
                <a:alpha val="50000"/>
                <a:hueOff val="355549"/>
                <a:satOff val="0"/>
                <a:lumOff val="-4118"/>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ar-DZ" sz="1800" b="1" kern="1200" dirty="0" smtClean="0">
              <a:solidFill>
                <a:schemeClr val="tx1"/>
              </a:solidFill>
            </a:rPr>
            <a:t>المقدرة </a:t>
          </a:r>
          <a:r>
            <a:rPr lang="ar-DZ" sz="1800" b="1" kern="1200" dirty="0" err="1" smtClean="0">
              <a:solidFill>
                <a:schemeClr val="tx1"/>
              </a:solidFill>
            </a:rPr>
            <a:t>الإجتماعية</a:t>
          </a:r>
          <a:endParaRPr lang="fr-FR" sz="1800" b="1" kern="1200" dirty="0">
            <a:solidFill>
              <a:schemeClr val="tx1"/>
            </a:solidFill>
          </a:endParaRPr>
        </a:p>
      </dsp:txBody>
      <dsp:txXfrm>
        <a:off x="178103" y="1157422"/>
        <a:ext cx="1134820" cy="675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60789-F3F3-4BDA-914B-114D7664AF62}">
      <dsp:nvSpPr>
        <dsp:cNvPr id="0" name=""/>
        <dsp:cNvSpPr/>
      </dsp:nvSpPr>
      <dsp:spPr>
        <a:xfrm>
          <a:off x="91782" y="54"/>
          <a:ext cx="1413632" cy="977426"/>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3791" tIns="24130" rIns="53791" bIns="24130" numCol="1" spcCol="1270" anchor="ctr" anchorCtr="0">
          <a:noAutofit/>
        </a:bodyPr>
        <a:lstStyle/>
        <a:p>
          <a:pPr lvl="0" algn="ctr" defTabSz="844550">
            <a:lnSpc>
              <a:spcPct val="90000"/>
            </a:lnSpc>
            <a:spcBef>
              <a:spcPct val="0"/>
            </a:spcBef>
            <a:spcAft>
              <a:spcPct val="35000"/>
            </a:spcAft>
          </a:pPr>
          <a:r>
            <a:rPr lang="ar-DZ" sz="1900" b="1" kern="1200" dirty="0" smtClean="0"/>
            <a:t>قدرات العاملين</a:t>
          </a:r>
          <a:endParaRPr lang="fr-FR" sz="1900" b="1" kern="1200" dirty="0"/>
        </a:p>
      </dsp:txBody>
      <dsp:txXfrm>
        <a:off x="298804" y="143195"/>
        <a:ext cx="999588" cy="691144"/>
      </dsp:txXfrm>
    </dsp:sp>
    <dsp:sp modelId="{72664A41-1DC2-439F-8D5C-5A6FB74FE533}">
      <dsp:nvSpPr>
        <dsp:cNvPr id="0" name=""/>
        <dsp:cNvSpPr/>
      </dsp:nvSpPr>
      <dsp:spPr>
        <a:xfrm>
          <a:off x="1309930" y="54"/>
          <a:ext cx="1387242" cy="977426"/>
        </a:xfrm>
        <a:prstGeom prst="ellipse">
          <a:avLst/>
        </a:prstGeom>
        <a:solidFill>
          <a:schemeClr val="accent5">
            <a:alpha val="50000"/>
            <a:hueOff val="177774"/>
            <a:satOff val="0"/>
            <a:lumOff val="-205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3791" tIns="24130" rIns="53791" bIns="24130" numCol="1" spcCol="1270" anchor="ctr" anchorCtr="0">
          <a:noAutofit/>
        </a:bodyPr>
        <a:lstStyle/>
        <a:p>
          <a:pPr lvl="0" algn="ctr" defTabSz="844550">
            <a:lnSpc>
              <a:spcPct val="90000"/>
            </a:lnSpc>
            <a:spcBef>
              <a:spcPct val="0"/>
            </a:spcBef>
            <a:spcAft>
              <a:spcPct val="35000"/>
            </a:spcAft>
          </a:pPr>
          <a:r>
            <a:rPr lang="ar-DZ" sz="1900" b="1" kern="1200" dirty="0" smtClean="0"/>
            <a:t>إبداع العاملين</a:t>
          </a:r>
          <a:endParaRPr lang="fr-FR" sz="1900" b="1" kern="1200" dirty="0"/>
        </a:p>
      </dsp:txBody>
      <dsp:txXfrm>
        <a:off x="1513087" y="143195"/>
        <a:ext cx="980928" cy="691144"/>
      </dsp:txXfrm>
    </dsp:sp>
    <dsp:sp modelId="{6A5C346C-6D07-4324-BDA9-D91B710FE55C}">
      <dsp:nvSpPr>
        <dsp:cNvPr id="0" name=""/>
        <dsp:cNvSpPr/>
      </dsp:nvSpPr>
      <dsp:spPr>
        <a:xfrm>
          <a:off x="2501687" y="54"/>
          <a:ext cx="1374359" cy="977426"/>
        </a:xfrm>
        <a:prstGeom prst="ellipse">
          <a:avLst/>
        </a:prstGeom>
        <a:solidFill>
          <a:schemeClr val="accent5">
            <a:alpha val="50000"/>
            <a:hueOff val="355549"/>
            <a:satOff val="0"/>
            <a:lumOff val="-411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3791" tIns="24130" rIns="53791" bIns="24130" numCol="1" spcCol="1270" anchor="ctr" anchorCtr="0">
          <a:noAutofit/>
        </a:bodyPr>
        <a:lstStyle/>
        <a:p>
          <a:pPr lvl="0" algn="ctr" defTabSz="844550">
            <a:lnSpc>
              <a:spcPct val="90000"/>
            </a:lnSpc>
            <a:spcBef>
              <a:spcPct val="0"/>
            </a:spcBef>
            <a:spcAft>
              <a:spcPct val="35000"/>
            </a:spcAft>
          </a:pPr>
          <a:r>
            <a:rPr lang="ar-DZ" sz="1900" b="1" kern="1200" dirty="0" smtClean="0"/>
            <a:t>اتجاهات العاملين</a:t>
          </a:r>
          <a:endParaRPr lang="fr-FR" sz="1900" b="1" kern="1200" dirty="0"/>
        </a:p>
      </dsp:txBody>
      <dsp:txXfrm>
        <a:off x="2702957" y="143195"/>
        <a:ext cx="971819" cy="6911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60789-F3F3-4BDA-914B-114D7664AF62}">
      <dsp:nvSpPr>
        <dsp:cNvPr id="0" name=""/>
        <dsp:cNvSpPr/>
      </dsp:nvSpPr>
      <dsp:spPr>
        <a:xfrm>
          <a:off x="4959573" y="155427"/>
          <a:ext cx="1451408" cy="1003546"/>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5228" tIns="25400" rIns="55228" bIns="25400" numCol="1" spcCol="1270" anchor="ctr" anchorCtr="0">
          <a:noAutofit/>
        </a:bodyPr>
        <a:lstStyle/>
        <a:p>
          <a:pPr lvl="0" algn="ctr" defTabSz="889000">
            <a:lnSpc>
              <a:spcPct val="90000"/>
            </a:lnSpc>
            <a:spcBef>
              <a:spcPct val="0"/>
            </a:spcBef>
            <a:spcAft>
              <a:spcPct val="35000"/>
            </a:spcAft>
          </a:pPr>
          <a:r>
            <a:rPr lang="ar-DZ" sz="2000" b="1" kern="1200" dirty="0" smtClean="0"/>
            <a:t>الثقافة العامة</a:t>
          </a:r>
          <a:endParaRPr lang="fr-FR" sz="2000" b="1" kern="1200" dirty="0"/>
        </a:p>
      </dsp:txBody>
      <dsp:txXfrm>
        <a:off x="5172127" y="302393"/>
        <a:ext cx="1026300" cy="709614"/>
      </dsp:txXfrm>
    </dsp:sp>
    <dsp:sp modelId="{72664A41-1DC2-439F-8D5C-5A6FB74FE533}">
      <dsp:nvSpPr>
        <dsp:cNvPr id="0" name=""/>
        <dsp:cNvSpPr/>
      </dsp:nvSpPr>
      <dsp:spPr>
        <a:xfrm>
          <a:off x="3735969" y="155427"/>
          <a:ext cx="1424313" cy="1003546"/>
        </a:xfrm>
        <a:prstGeom prst="ellipse">
          <a:avLst/>
        </a:prstGeom>
        <a:solidFill>
          <a:schemeClr val="accent5">
            <a:alpha val="50000"/>
            <a:hueOff val="88887"/>
            <a:satOff val="0"/>
            <a:lumOff val="-103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5228" tIns="25400" rIns="55228" bIns="25400" numCol="1" spcCol="1270" anchor="ctr" anchorCtr="0">
          <a:noAutofit/>
        </a:bodyPr>
        <a:lstStyle/>
        <a:p>
          <a:pPr lvl="0" algn="ctr" defTabSz="889000">
            <a:lnSpc>
              <a:spcPct val="90000"/>
            </a:lnSpc>
            <a:spcBef>
              <a:spcPct val="0"/>
            </a:spcBef>
            <a:spcAft>
              <a:spcPct val="35000"/>
            </a:spcAft>
          </a:pPr>
          <a:r>
            <a:rPr lang="ar-DZ" sz="2000" b="1" kern="1200" dirty="0" smtClean="0"/>
            <a:t>الهيكل  التنظيمي</a:t>
          </a:r>
          <a:endParaRPr lang="fr-FR" sz="2000" b="1" kern="1200" dirty="0"/>
        </a:p>
      </dsp:txBody>
      <dsp:txXfrm>
        <a:off x="3944555" y="302393"/>
        <a:ext cx="1007141" cy="709614"/>
      </dsp:txXfrm>
    </dsp:sp>
    <dsp:sp modelId="{6A5C346C-6D07-4324-BDA9-D91B710FE55C}">
      <dsp:nvSpPr>
        <dsp:cNvPr id="0" name=""/>
        <dsp:cNvSpPr/>
      </dsp:nvSpPr>
      <dsp:spPr>
        <a:xfrm>
          <a:off x="2525592" y="155427"/>
          <a:ext cx="1411086" cy="1003546"/>
        </a:xfrm>
        <a:prstGeom prst="ellipse">
          <a:avLst/>
        </a:prstGeom>
        <a:solidFill>
          <a:schemeClr val="accent5">
            <a:alpha val="50000"/>
            <a:hueOff val="177774"/>
            <a:satOff val="0"/>
            <a:lumOff val="-205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5228" tIns="25400" rIns="55228" bIns="25400" numCol="1" spcCol="1270" anchor="ctr" anchorCtr="0">
          <a:noAutofit/>
        </a:bodyPr>
        <a:lstStyle/>
        <a:p>
          <a:pPr lvl="0" algn="ctr" defTabSz="889000">
            <a:lnSpc>
              <a:spcPct val="90000"/>
            </a:lnSpc>
            <a:spcBef>
              <a:spcPct val="0"/>
            </a:spcBef>
            <a:spcAft>
              <a:spcPct val="35000"/>
            </a:spcAft>
          </a:pPr>
          <a:r>
            <a:rPr lang="ar-DZ" sz="2000" b="1" kern="1200" dirty="0" smtClean="0"/>
            <a:t>التعلم التنظيمي</a:t>
          </a:r>
          <a:endParaRPr lang="fr-FR" sz="2000" b="1" kern="1200" dirty="0"/>
        </a:p>
      </dsp:txBody>
      <dsp:txXfrm>
        <a:off x="2732241" y="302393"/>
        <a:ext cx="997788" cy="709614"/>
      </dsp:txXfrm>
    </dsp:sp>
    <dsp:sp modelId="{800845C6-4EAA-4A73-8590-6A947B5CFFFB}">
      <dsp:nvSpPr>
        <dsp:cNvPr id="0" name=""/>
        <dsp:cNvSpPr/>
      </dsp:nvSpPr>
      <dsp:spPr>
        <a:xfrm>
          <a:off x="1243511" y="155427"/>
          <a:ext cx="1482789" cy="1003546"/>
        </a:xfrm>
        <a:prstGeom prst="ellipse">
          <a:avLst/>
        </a:prstGeom>
        <a:solidFill>
          <a:schemeClr val="accent5">
            <a:alpha val="50000"/>
            <a:hueOff val="266662"/>
            <a:satOff val="0"/>
            <a:lumOff val="-308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5228" tIns="25400" rIns="55228" bIns="25400" numCol="1" spcCol="1270" anchor="ctr" anchorCtr="0">
          <a:noAutofit/>
        </a:bodyPr>
        <a:lstStyle/>
        <a:p>
          <a:pPr lvl="0" algn="ctr" defTabSz="889000">
            <a:lnSpc>
              <a:spcPct val="90000"/>
            </a:lnSpc>
            <a:spcBef>
              <a:spcPct val="0"/>
            </a:spcBef>
            <a:spcAft>
              <a:spcPct val="35000"/>
            </a:spcAft>
          </a:pPr>
          <a:r>
            <a:rPr lang="ar-DZ" sz="2000" b="1" kern="1200" dirty="0" smtClean="0"/>
            <a:t>العمليات </a:t>
          </a:r>
          <a:endParaRPr lang="fr-FR" sz="2000" b="1" kern="1200" dirty="0"/>
        </a:p>
      </dsp:txBody>
      <dsp:txXfrm>
        <a:off x="1460660" y="302393"/>
        <a:ext cx="1048491" cy="709614"/>
      </dsp:txXfrm>
    </dsp:sp>
    <dsp:sp modelId="{CF5C6D3F-5F0C-4AF9-8CB9-DD36C271A4DF}">
      <dsp:nvSpPr>
        <dsp:cNvPr id="0" name=""/>
        <dsp:cNvSpPr/>
      </dsp:nvSpPr>
      <dsp:spPr>
        <a:xfrm>
          <a:off x="1693" y="155427"/>
          <a:ext cx="1442527" cy="1003546"/>
        </a:xfrm>
        <a:prstGeom prst="ellipse">
          <a:avLst/>
        </a:prstGeom>
        <a:solidFill>
          <a:schemeClr val="accent5">
            <a:alpha val="50000"/>
            <a:hueOff val="355549"/>
            <a:satOff val="0"/>
            <a:lumOff val="-411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5228" tIns="25400" rIns="55228" bIns="25400" numCol="1" spcCol="1270" anchor="ctr" anchorCtr="0">
          <a:noAutofit/>
        </a:bodyPr>
        <a:lstStyle/>
        <a:p>
          <a:pPr lvl="0" algn="ctr" defTabSz="889000">
            <a:lnSpc>
              <a:spcPct val="90000"/>
            </a:lnSpc>
            <a:spcBef>
              <a:spcPct val="0"/>
            </a:spcBef>
            <a:spcAft>
              <a:spcPct val="35000"/>
            </a:spcAft>
          </a:pPr>
          <a:r>
            <a:rPr lang="ar-DZ" sz="2000" b="1" kern="1200" dirty="0" smtClean="0"/>
            <a:t>نظم المعلومات</a:t>
          </a:r>
          <a:endParaRPr lang="fr-FR" sz="2000" b="1" kern="1200" dirty="0"/>
        </a:p>
      </dsp:txBody>
      <dsp:txXfrm>
        <a:off x="212946" y="302393"/>
        <a:ext cx="1020021" cy="7096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5186E-C4C4-4FE9-84B2-BA6DC4288B26}">
      <dsp:nvSpPr>
        <dsp:cNvPr id="0" name=""/>
        <dsp:cNvSpPr/>
      </dsp:nvSpPr>
      <dsp:spPr>
        <a:xfrm>
          <a:off x="778056" y="182266"/>
          <a:ext cx="2355447" cy="2355447"/>
        </a:xfrm>
        <a:prstGeom prst="pie">
          <a:avLst>
            <a:gd name="adj1" fmla="val 16200000"/>
            <a:gd name="adj2" fmla="val 1800000"/>
          </a:avLst>
        </a:prstGeom>
        <a:solidFill>
          <a:schemeClr val="accent5">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solidFill>
                <a:schemeClr val="tx1"/>
              </a:solidFill>
            </a:rPr>
            <a:t>البنية التحتية</a:t>
          </a:r>
          <a:endParaRPr lang="fr-FR" sz="2000" b="1" kern="1200" dirty="0">
            <a:solidFill>
              <a:schemeClr val="tx1"/>
            </a:solidFill>
          </a:endParaRPr>
        </a:p>
      </dsp:txBody>
      <dsp:txXfrm>
        <a:off x="2019433" y="681397"/>
        <a:ext cx="841231" cy="701026"/>
      </dsp:txXfrm>
    </dsp:sp>
    <dsp:sp modelId="{24200F96-CBAE-4AC2-96A4-8EA54D5E4E36}">
      <dsp:nvSpPr>
        <dsp:cNvPr id="0" name=""/>
        <dsp:cNvSpPr/>
      </dsp:nvSpPr>
      <dsp:spPr>
        <a:xfrm>
          <a:off x="729545" y="266389"/>
          <a:ext cx="2355447" cy="2355447"/>
        </a:xfrm>
        <a:prstGeom prst="pie">
          <a:avLst>
            <a:gd name="adj1" fmla="val 1800000"/>
            <a:gd name="adj2" fmla="val 9000000"/>
          </a:avLst>
        </a:prstGeom>
        <a:solidFill>
          <a:schemeClr val="accent5">
            <a:hueOff val="177774"/>
            <a:satOff val="0"/>
            <a:lumOff val="-2059"/>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solidFill>
                <a:schemeClr val="tx1"/>
              </a:solidFill>
            </a:rPr>
            <a:t>رأس المال الإبداعي</a:t>
          </a:r>
          <a:endParaRPr lang="fr-FR" sz="2000" b="1" kern="1200" dirty="0">
            <a:solidFill>
              <a:schemeClr val="tx1"/>
            </a:solidFill>
          </a:endParaRPr>
        </a:p>
      </dsp:txBody>
      <dsp:txXfrm>
        <a:off x="1290366" y="1794626"/>
        <a:ext cx="1261846" cy="616902"/>
      </dsp:txXfrm>
    </dsp:sp>
    <dsp:sp modelId="{2D9EA922-42EB-4584-81AF-C834D3921B4D}">
      <dsp:nvSpPr>
        <dsp:cNvPr id="0" name=""/>
        <dsp:cNvSpPr/>
      </dsp:nvSpPr>
      <dsp:spPr>
        <a:xfrm>
          <a:off x="681034" y="182266"/>
          <a:ext cx="2355447" cy="2355447"/>
        </a:xfrm>
        <a:prstGeom prst="pie">
          <a:avLst>
            <a:gd name="adj1" fmla="val 9000000"/>
            <a:gd name="adj2" fmla="val 16200000"/>
          </a:avLst>
        </a:prstGeom>
        <a:solidFill>
          <a:schemeClr val="accent5">
            <a:hueOff val="355549"/>
            <a:satOff val="0"/>
            <a:lumOff val="-4118"/>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solidFill>
                <a:schemeClr val="tx1"/>
              </a:solidFill>
            </a:rPr>
            <a:t>العمليات التنظيمية</a:t>
          </a:r>
          <a:endParaRPr lang="fr-FR" sz="2000" b="1" kern="1200" dirty="0">
            <a:solidFill>
              <a:schemeClr val="tx1"/>
            </a:solidFill>
          </a:endParaRPr>
        </a:p>
      </dsp:txBody>
      <dsp:txXfrm>
        <a:off x="953873" y="681397"/>
        <a:ext cx="841231" cy="701026"/>
      </dsp:txXfrm>
    </dsp:sp>
    <dsp:sp modelId="{719CA05A-78A9-4D3E-BE7F-5AFAA34A1A30}">
      <dsp:nvSpPr>
        <dsp:cNvPr id="0" name=""/>
        <dsp:cNvSpPr/>
      </dsp:nvSpPr>
      <dsp:spPr>
        <a:xfrm>
          <a:off x="644269" y="11994"/>
          <a:ext cx="2647074" cy="2647074"/>
        </a:xfrm>
        <a:prstGeom prst="leftCircularArrow">
          <a:avLst>
            <a:gd name="adj1" fmla="val 5085"/>
            <a:gd name="adj2" fmla="val 327528"/>
            <a:gd name="adj3" fmla="val 16526961"/>
            <a:gd name="adj4" fmla="val 1800000"/>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7BF1FB6-E79D-44D2-8748-7942F6BC0AE3}">
      <dsp:nvSpPr>
        <dsp:cNvPr id="0" name=""/>
        <dsp:cNvSpPr/>
      </dsp:nvSpPr>
      <dsp:spPr>
        <a:xfrm>
          <a:off x="583731" y="120427"/>
          <a:ext cx="2647074" cy="2647074"/>
        </a:xfrm>
        <a:prstGeom prst="leftCircularArrow">
          <a:avLst>
            <a:gd name="adj1" fmla="val 5085"/>
            <a:gd name="adj2" fmla="val 327528"/>
            <a:gd name="adj3" fmla="val 2128030"/>
            <a:gd name="adj4" fmla="val 8999498"/>
            <a:gd name="adj5" fmla="val 5932"/>
          </a:avLst>
        </a:prstGeom>
        <a:solidFill>
          <a:schemeClr val="accent5">
            <a:hueOff val="177774"/>
            <a:satOff val="0"/>
            <a:lumOff val="-205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5BDC6B2-BBF5-4771-8791-820222637EC8}">
      <dsp:nvSpPr>
        <dsp:cNvPr id="0" name=""/>
        <dsp:cNvSpPr/>
      </dsp:nvSpPr>
      <dsp:spPr>
        <a:xfrm>
          <a:off x="535026" y="36453"/>
          <a:ext cx="2647074" cy="2647074"/>
        </a:xfrm>
        <a:prstGeom prst="leftCircularArrow">
          <a:avLst>
            <a:gd name="adj1" fmla="val 5085"/>
            <a:gd name="adj2" fmla="val 327528"/>
            <a:gd name="adj3" fmla="val 9327528"/>
            <a:gd name="adj4" fmla="val 16200568"/>
            <a:gd name="adj5" fmla="val 5932"/>
          </a:avLst>
        </a:prstGeom>
        <a:solidFill>
          <a:schemeClr val="accent5">
            <a:hueOff val="355549"/>
            <a:satOff val="0"/>
            <a:lumOff val="-411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1770A-38B5-43E6-9E66-23B6D5BF5855}">
      <dsp:nvSpPr>
        <dsp:cNvPr id="0" name=""/>
        <dsp:cNvSpPr/>
      </dsp:nvSpPr>
      <dsp:spPr>
        <a:xfrm>
          <a:off x="1976472" y="83092"/>
          <a:ext cx="2185261" cy="717415"/>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DZ" sz="2200" b="1" kern="1200" dirty="0" smtClean="0">
              <a:solidFill>
                <a:schemeClr val="tx1"/>
              </a:solidFill>
            </a:rPr>
            <a:t>العلاقة مع الزبائن</a:t>
          </a:r>
          <a:endParaRPr lang="fr-FR" sz="2200" b="1" kern="1200" dirty="0">
            <a:solidFill>
              <a:schemeClr val="tx1"/>
            </a:solidFill>
          </a:endParaRPr>
        </a:p>
      </dsp:txBody>
      <dsp:txXfrm>
        <a:off x="1997484" y="104104"/>
        <a:ext cx="2143237" cy="675391"/>
      </dsp:txXfrm>
    </dsp:sp>
    <dsp:sp modelId="{983FFDAA-0351-45EA-98F5-EF10A153CBDA}">
      <dsp:nvSpPr>
        <dsp:cNvPr id="0" name=""/>
        <dsp:cNvSpPr/>
      </dsp:nvSpPr>
      <dsp:spPr>
        <a:xfrm rot="2468423">
          <a:off x="3947145" y="1126973"/>
          <a:ext cx="1306709" cy="251095"/>
        </a:xfrm>
        <a:prstGeom prst="leftRightArrow">
          <a:avLst>
            <a:gd name="adj1" fmla="val 60000"/>
            <a:gd name="adj2" fmla="val 5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solidFill>
              <a:schemeClr val="tx1"/>
            </a:solidFill>
          </a:endParaRPr>
        </a:p>
      </dsp:txBody>
      <dsp:txXfrm>
        <a:off x="4022474" y="1177192"/>
        <a:ext cx="1156052" cy="150657"/>
      </dsp:txXfrm>
    </dsp:sp>
    <dsp:sp modelId="{9F59BBD4-C942-4459-A8AF-602DBE3B7A64}">
      <dsp:nvSpPr>
        <dsp:cNvPr id="0" name=""/>
        <dsp:cNvSpPr/>
      </dsp:nvSpPr>
      <dsp:spPr>
        <a:xfrm>
          <a:off x="4050035" y="1894553"/>
          <a:ext cx="2185261" cy="717415"/>
        </a:xfrm>
        <a:prstGeom prst="roundRect">
          <a:avLst>
            <a:gd name="adj" fmla="val 10000"/>
          </a:avLst>
        </a:prstGeom>
        <a:gradFill rotWithShape="0">
          <a:gsLst>
            <a:gs pos="0">
              <a:schemeClr val="accent5">
                <a:hueOff val="177774"/>
                <a:satOff val="0"/>
                <a:lumOff val="-2059"/>
                <a:alphaOff val="0"/>
              </a:schemeClr>
            </a:gs>
            <a:gs pos="90000">
              <a:schemeClr val="accent5">
                <a:hueOff val="177774"/>
                <a:satOff val="0"/>
                <a:lumOff val="-2059"/>
                <a:alphaOff val="0"/>
                <a:shade val="100000"/>
              </a:schemeClr>
            </a:gs>
            <a:gs pos="100000">
              <a:schemeClr val="accent5">
                <a:hueOff val="177774"/>
                <a:satOff val="0"/>
                <a:lumOff val="-2059"/>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DZ" sz="2200" b="1" kern="1200" dirty="0" smtClean="0">
              <a:solidFill>
                <a:schemeClr val="tx1"/>
              </a:solidFill>
            </a:rPr>
            <a:t>العلاقة مع الموردين</a:t>
          </a:r>
          <a:endParaRPr lang="fr-FR" sz="2200" b="1" kern="1200" dirty="0">
            <a:solidFill>
              <a:schemeClr val="tx1"/>
            </a:solidFill>
          </a:endParaRPr>
        </a:p>
      </dsp:txBody>
      <dsp:txXfrm>
        <a:off x="4071047" y="1915565"/>
        <a:ext cx="2143237" cy="675391"/>
      </dsp:txXfrm>
    </dsp:sp>
    <dsp:sp modelId="{951C5366-FC3C-45CC-B776-8387B15C85B5}">
      <dsp:nvSpPr>
        <dsp:cNvPr id="0" name=""/>
        <dsp:cNvSpPr/>
      </dsp:nvSpPr>
      <dsp:spPr>
        <a:xfrm rot="10787884">
          <a:off x="2464294" y="2134850"/>
          <a:ext cx="1306709" cy="251095"/>
        </a:xfrm>
        <a:prstGeom prst="leftRightArrow">
          <a:avLst>
            <a:gd name="adj1" fmla="val 60000"/>
            <a:gd name="adj2" fmla="val 50000"/>
          </a:avLst>
        </a:prstGeom>
        <a:gradFill rotWithShape="0">
          <a:gsLst>
            <a:gs pos="0">
              <a:schemeClr val="accent5">
                <a:hueOff val="177774"/>
                <a:satOff val="0"/>
                <a:lumOff val="-2059"/>
                <a:alphaOff val="0"/>
              </a:schemeClr>
            </a:gs>
            <a:gs pos="90000">
              <a:schemeClr val="accent5">
                <a:hueOff val="177774"/>
                <a:satOff val="0"/>
                <a:lumOff val="-2059"/>
                <a:alphaOff val="0"/>
                <a:shade val="100000"/>
              </a:schemeClr>
            </a:gs>
            <a:gs pos="100000">
              <a:schemeClr val="accent5">
                <a:hueOff val="177774"/>
                <a:satOff val="0"/>
                <a:lumOff val="-2059"/>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solidFill>
              <a:schemeClr val="tx1"/>
            </a:solidFill>
          </a:endParaRPr>
        </a:p>
      </dsp:txBody>
      <dsp:txXfrm rot="10800000">
        <a:off x="2539622" y="2185069"/>
        <a:ext cx="1156052" cy="150657"/>
      </dsp:txXfrm>
    </dsp:sp>
    <dsp:sp modelId="{52024136-0CAC-416F-99EA-4076527EC9F2}">
      <dsp:nvSpPr>
        <dsp:cNvPr id="0" name=""/>
        <dsp:cNvSpPr/>
      </dsp:nvSpPr>
      <dsp:spPr>
        <a:xfrm>
          <a:off x="0" y="1908827"/>
          <a:ext cx="2185261" cy="717415"/>
        </a:xfrm>
        <a:prstGeom prst="roundRect">
          <a:avLst>
            <a:gd name="adj" fmla="val 10000"/>
          </a:avLst>
        </a:prstGeom>
        <a:gradFill rotWithShape="0">
          <a:gsLst>
            <a:gs pos="0">
              <a:schemeClr val="accent5">
                <a:hueOff val="355549"/>
                <a:satOff val="0"/>
                <a:lumOff val="-4118"/>
                <a:alphaOff val="0"/>
              </a:schemeClr>
            </a:gs>
            <a:gs pos="90000">
              <a:schemeClr val="accent5">
                <a:hueOff val="355549"/>
                <a:satOff val="0"/>
                <a:lumOff val="-4118"/>
                <a:alphaOff val="0"/>
                <a:shade val="100000"/>
              </a:schemeClr>
            </a:gs>
            <a:gs pos="100000">
              <a:schemeClr val="accent5">
                <a:hueOff val="355549"/>
                <a:satOff val="0"/>
                <a:lumOff val="-4118"/>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DZ" sz="2200" b="1" kern="1200" dirty="0" smtClean="0">
              <a:solidFill>
                <a:schemeClr val="tx1"/>
              </a:solidFill>
            </a:rPr>
            <a:t>التحالفات </a:t>
          </a:r>
          <a:r>
            <a:rPr lang="ar-DZ" sz="2200" b="1" kern="1200" dirty="0" err="1" smtClean="0">
              <a:solidFill>
                <a:schemeClr val="tx1"/>
              </a:solidFill>
            </a:rPr>
            <a:t>الإستراتيجية</a:t>
          </a:r>
          <a:endParaRPr lang="fr-FR" sz="2200" b="1" kern="1200" dirty="0">
            <a:solidFill>
              <a:schemeClr val="tx1"/>
            </a:solidFill>
          </a:endParaRPr>
        </a:p>
      </dsp:txBody>
      <dsp:txXfrm>
        <a:off x="21012" y="1929839"/>
        <a:ext cx="2143237" cy="675391"/>
      </dsp:txXfrm>
    </dsp:sp>
    <dsp:sp modelId="{C83001E5-0535-41C0-838C-BA55C67BB8E2}">
      <dsp:nvSpPr>
        <dsp:cNvPr id="0" name=""/>
        <dsp:cNvSpPr/>
      </dsp:nvSpPr>
      <dsp:spPr>
        <a:xfrm rot="19036218">
          <a:off x="914119" y="1169738"/>
          <a:ext cx="1306709" cy="251095"/>
        </a:xfrm>
        <a:prstGeom prst="leftRightArrow">
          <a:avLst>
            <a:gd name="adj1" fmla="val 60000"/>
            <a:gd name="adj2" fmla="val 50000"/>
          </a:avLst>
        </a:prstGeom>
        <a:gradFill rotWithShape="0">
          <a:gsLst>
            <a:gs pos="0">
              <a:schemeClr val="accent5">
                <a:hueOff val="355549"/>
                <a:satOff val="0"/>
                <a:lumOff val="-4118"/>
                <a:alphaOff val="0"/>
              </a:schemeClr>
            </a:gs>
            <a:gs pos="90000">
              <a:schemeClr val="accent5">
                <a:hueOff val="355549"/>
                <a:satOff val="0"/>
                <a:lumOff val="-4118"/>
                <a:alphaOff val="0"/>
                <a:shade val="100000"/>
              </a:schemeClr>
            </a:gs>
            <a:gs pos="100000">
              <a:schemeClr val="accent5">
                <a:hueOff val="355549"/>
                <a:satOff val="0"/>
                <a:lumOff val="-4118"/>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solidFill>
              <a:schemeClr val="tx1"/>
            </a:solidFill>
          </a:endParaRPr>
        </a:p>
      </dsp:txBody>
      <dsp:txXfrm>
        <a:off x="989448" y="1219957"/>
        <a:ext cx="1156052" cy="15065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5143500"/>
          </a:xfrm>
          <a:prstGeom prst="rect">
            <a:avLst/>
          </a:prstGeom>
          <a:noFill/>
          <a:ln w="9525">
            <a:noFill/>
          </a:ln>
        </p:spPr>
      </p:pic>
      <p:sp>
        <p:nvSpPr>
          <p:cNvPr id="2051" name="Rectangle 3"/>
          <p:cNvSpPr>
            <a:spLocks noGrp="1" noChangeArrowheads="1"/>
          </p:cNvSpPr>
          <p:nvPr>
            <p:ph type="ctrTitle"/>
          </p:nvPr>
        </p:nvSpPr>
        <p:spPr>
          <a:xfrm>
            <a:off x="468314" y="897733"/>
            <a:ext cx="8207375" cy="812006"/>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469900" y="1816894"/>
            <a:ext cx="8212138" cy="131445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lstStyle>
            <a:lvl1pPr>
              <a:defRPr/>
            </a:lvl1pPr>
          </a:lstStyle>
          <a:p>
            <a:fld id="{41B8AC97-3177-4100-8959-340CC35C239F}" type="datetimeFigureOut">
              <a:rPr lang="fr-FR" smtClean="0"/>
              <a:t>12/11/2024</a:t>
            </a:fld>
            <a:endParaRPr lang="fr-FR"/>
          </a:p>
        </p:txBody>
      </p:sp>
      <p:sp>
        <p:nvSpPr>
          <p:cNvPr id="10" name="Rectangle 6"/>
          <p:cNvSpPr>
            <a:spLocks noGrp="1" noChangeArrowheads="1"/>
          </p:cNvSpPr>
          <p:nvPr>
            <p:ph type="ftr" sz="quarter" idx="3"/>
          </p:nvPr>
        </p:nvSpPr>
        <p:spPr bwMode="auto">
          <a:xfrm>
            <a:off x="3124200" y="4683919"/>
            <a:ext cx="2895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lstStyle>
            <a:lvl1pPr>
              <a:defRPr/>
            </a:lvl1pPr>
          </a:lstStyle>
          <a:p>
            <a:endParaRPr lang="fr-FR"/>
          </a:p>
        </p:txBody>
      </p:sp>
      <p:sp>
        <p:nvSpPr>
          <p:cNvPr id="11" name="Rectangle 7"/>
          <p:cNvSpPr>
            <a:spLocks noGrp="1" noChangeArrowheads="1"/>
          </p:cNvSpPr>
          <p:nvPr>
            <p:ph type="sldNum" sz="quarter" idx="4"/>
          </p:nvPr>
        </p:nvSpPr>
        <p:spPr bwMode="auto">
          <a:xfrm>
            <a:off x="6553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lstStyle>
            <a:lvl1pPr>
              <a:defRPr/>
            </a:lvl1pPr>
          </a:lstStyle>
          <a:p>
            <a:fld id="{6ACA495F-B808-4B88-BB91-FBE77EDA1B54}" type="slidenum">
              <a:rPr lang="fr-FR" smtClean="0"/>
              <a:t>‹N°›</a:t>
            </a:fld>
            <a:endParaRPr lang="fr-F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p>
            <a:fld id="{41B8AC97-3177-4100-8959-340CC35C239F}"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CA495F-B808-4B88-BB91-FBE77EDA1B54}" type="slidenum">
              <a:rPr lang="fr-FR" smtClean="0"/>
              <a:t>‹N°›</a:t>
            </a:fld>
            <a:endParaRPr lang="fr-F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2875"/>
            <a:ext cx="2057400" cy="4452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2875"/>
            <a:ext cx="6019800" cy="4452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p>
            <a:fld id="{41B8AC97-3177-4100-8959-340CC35C239F}"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CA495F-B808-4B88-BB91-FBE77EDA1B54}" type="slidenum">
              <a:rPr lang="fr-FR" smtClean="0"/>
              <a:t>‹N°›</a:t>
            </a:fld>
            <a:endParaRPr lang="fr-F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p>
            <a:fld id="{41B8AC97-3177-4100-8959-340CC35C239F}"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CA495F-B808-4B88-BB91-FBE77EDA1B54}" type="slidenum">
              <a:rPr lang="fr-FR" smtClean="0"/>
              <a:t>‹N°›</a:t>
            </a:fld>
            <a:endParaRPr lang="fr-F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7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900"/>
            </a:lvl1pPr>
            <a:lvl2pPr marL="356616" indent="0">
              <a:buNone/>
              <a:defRPr sz="1600"/>
            </a:lvl2pPr>
            <a:lvl3pPr marL="713232" indent="0">
              <a:buNone/>
              <a:defRPr sz="14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p>
            <a:fld id="{41B8AC97-3177-4100-8959-340CC35C239F}"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CA495F-B808-4B88-BB91-FBE77EDA1B54}" type="slidenum">
              <a:rPr lang="fr-FR" smtClean="0"/>
              <a:t>‹N°›</a:t>
            </a:fld>
            <a:endParaRPr lang="fr-F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81062"/>
            <a:ext cx="4038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81062"/>
            <a:ext cx="4038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e la date 4"/>
          <p:cNvSpPr>
            <a:spLocks noGrp="1"/>
          </p:cNvSpPr>
          <p:nvPr>
            <p:ph type="dt" sz="half" idx="10"/>
          </p:nvPr>
        </p:nvSpPr>
        <p:spPr/>
        <p:txBody>
          <a:bodyPr/>
          <a:lstStyle/>
          <a:p>
            <a:fld id="{41B8AC97-3177-4100-8959-340CC35C239F}"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CA495F-B808-4B88-BB91-FBE77EDA1B54}" type="slidenum">
              <a:rPr lang="fr-FR" smtClean="0"/>
              <a:t>‹N°›</a:t>
            </a:fld>
            <a:endParaRPr lang="fr-F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1878807"/>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7"/>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Espace réservé de la date 6"/>
          <p:cNvSpPr>
            <a:spLocks noGrp="1"/>
          </p:cNvSpPr>
          <p:nvPr>
            <p:ph type="dt" sz="half" idx="10"/>
          </p:nvPr>
        </p:nvSpPr>
        <p:spPr/>
        <p:txBody>
          <a:bodyPr/>
          <a:lstStyle/>
          <a:p>
            <a:fld id="{41B8AC97-3177-4100-8959-340CC35C239F}" type="datetimeFigureOut">
              <a:rPr lang="fr-FR" smtClean="0"/>
              <a:t>12/11/2024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ACA495F-B808-4B88-BB91-FBE77EDA1B54}" type="slidenum">
              <a:rPr lang="fr-FR" smtClean="0"/>
              <a:t>‹N°›</a:t>
            </a:fld>
            <a:endParaRPr lang="fr-F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Espace réservé de la date 2"/>
          <p:cNvSpPr>
            <a:spLocks noGrp="1"/>
          </p:cNvSpPr>
          <p:nvPr>
            <p:ph type="dt" sz="half" idx="10"/>
          </p:nvPr>
        </p:nvSpPr>
        <p:spPr/>
        <p:txBody>
          <a:bodyPr/>
          <a:lstStyle/>
          <a:p>
            <a:fld id="{41B8AC97-3177-4100-8959-340CC35C239F}" type="datetimeFigureOut">
              <a:rPr lang="fr-FR" smtClean="0"/>
              <a:t>12/11/2024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ACA495F-B808-4B88-BB91-FBE77EDA1B54}" type="slidenum">
              <a:rPr lang="fr-FR" smtClean="0"/>
              <a:t>‹N°›</a:t>
            </a:fld>
            <a:endParaRPr lang="fr-F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1B8AC97-3177-4100-8959-340CC35C239F}" type="datetimeFigureOut">
              <a:rPr lang="fr-FR" smtClean="0"/>
              <a:t>12/11/2024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ACA495F-B808-4B88-BB91-FBE77EDA1B54}" type="slidenum">
              <a:rPr lang="fr-FR" smtClean="0"/>
              <a:t>‹N°›</a:t>
            </a:fld>
            <a:endParaRPr lang="fr-F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5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41B8AC97-3177-4100-8959-340CC35C239F}"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CA495F-B808-4B88-BB91-FBE77EDA1B54}" type="slidenum">
              <a:rPr lang="fr-FR" smtClean="0"/>
              <a:t>‹N°›</a:t>
            </a:fld>
            <a:endParaRPr lang="fr-F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5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vert="horz" wrap="square" lIns="71323" tIns="35662" rIns="71323" bIns="35662" numCol="1" anchor="t" anchorCtr="0" compatLnSpc="1"/>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pPr marL="0" marR="0" lvl="0" indent="0" algn="l" defTabSz="713232" rtl="0" eaLnBrk="1" fontAlgn="base" latinLnBrk="0" hangingPunct="1">
              <a:lnSpc>
                <a:spcPct val="100000"/>
              </a:lnSpc>
              <a:spcBef>
                <a:spcPct val="20000"/>
              </a:spcBef>
              <a:spcAft>
                <a:spcPct val="0"/>
              </a:spcAft>
              <a:buClrTx/>
              <a:buSzTx/>
              <a:buFontTx/>
              <a:buNone/>
              <a:defRPr/>
            </a:pPr>
            <a:endParaRPr kumimoji="0" lang="en-US" sz="25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41B8AC97-3177-4100-8959-340CC35C239F}"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CA495F-B808-4B88-BB91-FBE77EDA1B54}" type="slidenum">
              <a:rPr lang="fr-FR" smtClean="0"/>
              <a:t>‹N°›</a:t>
            </a:fld>
            <a:endParaRPr lang="fr-F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9156700" cy="5143500"/>
          </a:xfrm>
          <a:prstGeom prst="rect">
            <a:avLst/>
          </a:prstGeom>
          <a:noFill/>
          <a:ln w="9525">
            <a:noFill/>
          </a:ln>
        </p:spPr>
      </p:pic>
      <p:sp>
        <p:nvSpPr>
          <p:cNvPr id="1027" name="Rectangle 3"/>
          <p:cNvSpPr>
            <a:spLocks noGrp="1"/>
          </p:cNvSpPr>
          <p:nvPr>
            <p:ph type="title"/>
          </p:nvPr>
        </p:nvSpPr>
        <p:spPr>
          <a:xfrm>
            <a:off x="457200" y="142875"/>
            <a:ext cx="8229600" cy="436960"/>
          </a:xfrm>
          <a:prstGeom prst="rect">
            <a:avLst/>
          </a:prstGeom>
          <a:noFill/>
          <a:ln w="9525">
            <a:noFill/>
          </a:ln>
        </p:spPr>
        <p:txBody>
          <a:bodyPr lIns="71323" tIns="35662" rIns="71323" bIns="35662" anchor="ctr" anchorCtr="0"/>
          <a:lstStyle/>
          <a:p>
            <a:pPr lvl="0"/>
            <a:r>
              <a:rPr lang="en-US" altLang="zh-CN" dirty="0"/>
              <a:t>Click to edit Master title style</a:t>
            </a:r>
          </a:p>
        </p:txBody>
      </p:sp>
      <p:sp>
        <p:nvSpPr>
          <p:cNvPr id="1028" name="Rectangle 4"/>
          <p:cNvSpPr>
            <a:spLocks noGrp="1"/>
          </p:cNvSpPr>
          <p:nvPr>
            <p:ph type="body" idx="1"/>
          </p:nvPr>
        </p:nvSpPr>
        <p:spPr>
          <a:xfrm>
            <a:off x="457200" y="881062"/>
            <a:ext cx="8229600" cy="3714750"/>
          </a:xfrm>
          <a:prstGeom prst="rect">
            <a:avLst/>
          </a:prstGeom>
          <a:noFill/>
          <a:ln w="9525">
            <a:noFill/>
          </a:ln>
        </p:spPr>
        <p:txBody>
          <a:bodyPr lIns="71323" tIns="35662" rIns="71323" bIns="35662"/>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lstStyle>
            <a:lvl1pPr>
              <a:defRPr sz="1100"/>
            </a:lvl1pPr>
          </a:lstStyle>
          <a:p>
            <a:fld id="{41B8AC97-3177-4100-8959-340CC35C239F}" type="datetimeFigureOut">
              <a:rPr lang="fr-FR" smtClean="0"/>
              <a:t>12/11/2024</a:t>
            </a:fld>
            <a:endParaRPr lang="fr-FR"/>
          </a:p>
        </p:txBody>
      </p:sp>
      <p:sp>
        <p:nvSpPr>
          <p:cNvPr id="1030" name="Rectangle 6"/>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lstStyle>
            <a:lvl1pPr algn="ctr">
              <a:defRPr sz="1100"/>
            </a:lvl1pPr>
          </a:lstStyle>
          <a:p>
            <a:endParaRPr lang="fr-FR"/>
          </a:p>
        </p:txBody>
      </p:sp>
      <p:sp>
        <p:nvSpPr>
          <p:cNvPr id="1031" name="Rectangle 7"/>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lstStyle>
            <a:lvl1pPr algn="r">
              <a:defRPr sz="1100"/>
            </a:lvl1pPr>
          </a:lstStyle>
          <a:p>
            <a:fld id="{6ACA495F-B808-4B88-BB91-FBE77EDA1B54}"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2800" kern="1200">
          <a:solidFill>
            <a:schemeClr val="tx1"/>
          </a:solidFill>
          <a:latin typeface="+mj-lt"/>
          <a:ea typeface="+mj-ea"/>
          <a:cs typeface="+mj-cs"/>
        </a:defRPr>
      </a:lvl1pPr>
      <a:lvl2pPr algn="l" rtl="0" fontAlgn="base">
        <a:spcBef>
          <a:spcPct val="0"/>
        </a:spcBef>
        <a:spcAft>
          <a:spcPct val="0"/>
        </a:spcAft>
        <a:defRPr sz="28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28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28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2800">
          <a:solidFill>
            <a:schemeClr val="tx1"/>
          </a:solidFill>
          <a:latin typeface="Arial" panose="020B0604020202020204" pitchFamily="34" charset="0"/>
          <a:ea typeface="SimSun" panose="02010600030101010101" pitchFamily="2" charset="-122"/>
        </a:defRPr>
      </a:lvl5pPr>
      <a:lvl6pPr marL="356616" algn="l" rtl="0" fontAlgn="base">
        <a:spcBef>
          <a:spcPct val="0"/>
        </a:spcBef>
        <a:spcAft>
          <a:spcPct val="0"/>
        </a:spcAft>
        <a:defRPr sz="2800">
          <a:solidFill>
            <a:schemeClr val="tx1"/>
          </a:solidFill>
          <a:latin typeface="Arial" panose="020B0604020202020204" pitchFamily="34" charset="0"/>
          <a:ea typeface="SimSun" panose="02010600030101010101" pitchFamily="2" charset="-122"/>
        </a:defRPr>
      </a:lvl6pPr>
      <a:lvl7pPr marL="713232" algn="l" rtl="0" fontAlgn="base">
        <a:spcBef>
          <a:spcPct val="0"/>
        </a:spcBef>
        <a:spcAft>
          <a:spcPct val="0"/>
        </a:spcAft>
        <a:defRPr sz="2800">
          <a:solidFill>
            <a:schemeClr val="tx1"/>
          </a:solidFill>
          <a:latin typeface="Arial" panose="020B0604020202020204" pitchFamily="34" charset="0"/>
          <a:ea typeface="SimSun" panose="02010600030101010101" pitchFamily="2" charset="-122"/>
        </a:defRPr>
      </a:lvl7pPr>
      <a:lvl8pPr marL="1069848" algn="l" rtl="0" fontAlgn="base">
        <a:spcBef>
          <a:spcPct val="0"/>
        </a:spcBef>
        <a:spcAft>
          <a:spcPct val="0"/>
        </a:spcAft>
        <a:defRPr sz="2800">
          <a:solidFill>
            <a:schemeClr val="tx1"/>
          </a:solidFill>
          <a:latin typeface="Arial" panose="020B0604020202020204" pitchFamily="34" charset="0"/>
          <a:ea typeface="SimSun" panose="02010600030101010101" pitchFamily="2" charset="-122"/>
        </a:defRPr>
      </a:lvl8pPr>
      <a:lvl9pPr marL="1426464" algn="l" rtl="0" fontAlgn="base">
        <a:spcBef>
          <a:spcPct val="0"/>
        </a:spcBef>
        <a:spcAft>
          <a:spcPct val="0"/>
        </a:spcAft>
        <a:defRPr sz="2800">
          <a:solidFill>
            <a:schemeClr val="tx1"/>
          </a:solidFill>
          <a:latin typeface="Arial" panose="020B0604020202020204" pitchFamily="34" charset="0"/>
          <a:ea typeface="SimSun" panose="02010600030101010101" pitchFamily="2" charset="-122"/>
        </a:defRPr>
      </a:lvl9pPr>
    </p:titleStyle>
    <p:bodyStyle>
      <a:lvl1pPr marL="267462" indent="-267462" algn="l" rtl="0" fontAlgn="base">
        <a:spcBef>
          <a:spcPct val="20000"/>
        </a:spcBef>
        <a:spcAft>
          <a:spcPct val="0"/>
        </a:spcAft>
        <a:buChar char="•"/>
        <a:defRPr sz="2500" kern="1200">
          <a:solidFill>
            <a:schemeClr val="tx1"/>
          </a:solidFill>
          <a:latin typeface="+mn-lt"/>
          <a:ea typeface="+mn-ea"/>
          <a:cs typeface="+mn-cs"/>
        </a:defRPr>
      </a:lvl1pPr>
      <a:lvl2pPr marL="579501" indent="-222885" algn="l" rtl="0" fontAlgn="base">
        <a:spcBef>
          <a:spcPct val="20000"/>
        </a:spcBef>
        <a:spcAft>
          <a:spcPct val="0"/>
        </a:spcAft>
        <a:buChar char="–"/>
        <a:defRPr sz="2200" kern="1200">
          <a:solidFill>
            <a:schemeClr val="tx1"/>
          </a:solidFill>
          <a:latin typeface="+mn-lt"/>
          <a:ea typeface="+mn-ea"/>
          <a:cs typeface="+mn-cs"/>
        </a:defRPr>
      </a:lvl2pPr>
      <a:lvl3pPr marL="891540" indent="-178308" algn="l" rtl="0" fontAlgn="base">
        <a:spcBef>
          <a:spcPct val="20000"/>
        </a:spcBef>
        <a:spcAft>
          <a:spcPct val="0"/>
        </a:spcAft>
        <a:buChar char="•"/>
        <a:defRPr sz="1900" kern="1200">
          <a:solidFill>
            <a:schemeClr val="tx1"/>
          </a:solidFill>
          <a:latin typeface="+mn-lt"/>
          <a:ea typeface="+mn-ea"/>
          <a:cs typeface="+mn-cs"/>
        </a:defRPr>
      </a:lvl3pPr>
      <a:lvl4pPr marL="1248156" indent="-178308" algn="l" rtl="0" fontAlgn="base">
        <a:spcBef>
          <a:spcPct val="20000"/>
        </a:spcBef>
        <a:spcAft>
          <a:spcPct val="0"/>
        </a:spcAft>
        <a:buChar char="–"/>
        <a:defRPr sz="1600" kern="1200">
          <a:solidFill>
            <a:schemeClr val="tx1"/>
          </a:solidFill>
          <a:latin typeface="+mn-lt"/>
          <a:ea typeface="+mn-ea"/>
          <a:cs typeface="+mn-cs"/>
        </a:defRPr>
      </a:lvl4pPr>
      <a:lvl5pPr marL="1604772" indent="-178308" algn="l" rtl="0" fontAlgn="base">
        <a:spcBef>
          <a:spcPct val="20000"/>
        </a:spcBef>
        <a:spcAft>
          <a:spcPct val="0"/>
        </a:spcAft>
        <a:buChar char="»"/>
        <a:defRPr sz="16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0.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8.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8.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8"/>
          <p:cNvSpPr>
            <a:spLocks noChangeArrowheads="1"/>
          </p:cNvSpPr>
          <p:nvPr/>
        </p:nvSpPr>
        <p:spPr bwMode="auto">
          <a:xfrm>
            <a:off x="2623472" y="66146"/>
            <a:ext cx="3645405" cy="640951"/>
          </a:xfrm>
          <a:prstGeom prst="rect">
            <a:avLst/>
          </a:prstGeom>
          <a:noFill/>
          <a:ln w="9525">
            <a:noFill/>
            <a:miter lim="800000"/>
          </a:ln>
          <a:effectLst/>
        </p:spPr>
        <p:txBody>
          <a:bodyPr vert="horz" wrap="square" lIns="55632" tIns="27816" rIns="55632" bIns="27816" numCol="1" anchor="ctr" anchorCtr="0" compatLnSpc="1">
            <a:spAutoFit/>
          </a:bodyPr>
          <a:lstStyle/>
          <a:p>
            <a:pPr algn="ctr" defTabSz="556222" rtl="1" fontAlgn="base">
              <a:spcBef>
                <a:spcPct val="0"/>
              </a:spcBef>
              <a:spcAft>
                <a:spcPct val="0"/>
              </a:spcAft>
            </a:pPr>
            <a:r>
              <a:rPr lang="ar-DZ" sz="19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الجمهورية الجزائرية الديمقراطية الشعبية</a:t>
            </a:r>
            <a:endParaRPr lang="fr-FR" sz="1900" b="1" dirty="0">
              <a:solidFill>
                <a:prstClr val="black"/>
              </a:solidFill>
              <a:latin typeface="Simplified Arabic" panose="02020603050405020304" pitchFamily="18" charset="-78"/>
              <a:cs typeface="Simplified Arabic" panose="02020603050405020304" pitchFamily="18" charset="-78"/>
            </a:endParaRPr>
          </a:p>
          <a:p>
            <a:pPr algn="ctr" defTabSz="556222" rtl="1" eaLnBrk="0" fontAlgn="base" hangingPunct="0">
              <a:spcBef>
                <a:spcPct val="0"/>
              </a:spcBef>
              <a:spcAft>
                <a:spcPct val="0"/>
              </a:spcAft>
            </a:pPr>
            <a:r>
              <a:rPr lang="ar-DZ" sz="19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وزارة التعليم العالي و البحث العلمي</a:t>
            </a:r>
            <a:endParaRPr lang="fr-FR" sz="1900" b="1" dirty="0">
              <a:solidFill>
                <a:prstClr val="black"/>
              </a:solidFill>
              <a:latin typeface="Simplified Arabic" panose="02020603050405020304" pitchFamily="18" charset="-78"/>
              <a:cs typeface="Simplified Arabic" panose="02020603050405020304" pitchFamily="18" charset="-78"/>
            </a:endParaRPr>
          </a:p>
        </p:txBody>
      </p:sp>
      <p:pic>
        <p:nvPicPr>
          <p:cNvPr id="11" name="Image 2"/>
          <p:cNvPicPr>
            <a:picLocks noChangeAspect="1" noChangeArrowheads="1"/>
          </p:cNvPicPr>
          <p:nvPr/>
        </p:nvPicPr>
        <p:blipFill>
          <a:blip r:embed="rId2"/>
          <a:srcRect/>
          <a:stretch>
            <a:fillRect/>
          </a:stretch>
        </p:blipFill>
        <p:spPr bwMode="auto">
          <a:xfrm>
            <a:off x="1650908" y="745457"/>
            <a:ext cx="5896954" cy="444988"/>
          </a:xfrm>
          <a:prstGeom prst="rect">
            <a:avLst/>
          </a:prstGeom>
          <a:noFill/>
        </p:spPr>
      </p:pic>
      <p:sp>
        <p:nvSpPr>
          <p:cNvPr id="12" name="Rectangle 19"/>
          <p:cNvSpPr>
            <a:spLocks noChangeArrowheads="1"/>
          </p:cNvSpPr>
          <p:nvPr/>
        </p:nvSpPr>
        <p:spPr bwMode="auto">
          <a:xfrm>
            <a:off x="2420948" y="1220895"/>
            <a:ext cx="3847928" cy="1225726"/>
          </a:xfrm>
          <a:prstGeom prst="rect">
            <a:avLst/>
          </a:prstGeom>
          <a:noFill/>
          <a:ln w="9525">
            <a:noFill/>
            <a:miter lim="800000"/>
          </a:ln>
          <a:effectLst/>
        </p:spPr>
        <p:txBody>
          <a:bodyPr vert="horz" wrap="square" lIns="55632" tIns="27816" rIns="55632" bIns="27816" numCol="1" anchor="ctr" anchorCtr="0" compatLnSpc="1">
            <a:spAutoFit/>
          </a:bodyPr>
          <a:lstStyle/>
          <a:p>
            <a:pPr algn="ctr" defTabSz="556222" rtl="1" fontAlgn="base">
              <a:spcBef>
                <a:spcPct val="0"/>
              </a:spcBef>
              <a:spcAft>
                <a:spcPct val="0"/>
              </a:spcAft>
            </a:pPr>
            <a:r>
              <a:rPr lang="ar-DZ" sz="19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كلية: العلوم الاقتصادية و علوم التسيير</a:t>
            </a:r>
            <a:endParaRPr lang="fr-FR" sz="1900" b="1" dirty="0">
              <a:solidFill>
                <a:prstClr val="black"/>
              </a:solidFill>
              <a:latin typeface="Simplified Arabic" panose="02020603050405020304" pitchFamily="18" charset="-78"/>
              <a:cs typeface="Simplified Arabic" panose="02020603050405020304" pitchFamily="18" charset="-78"/>
            </a:endParaRPr>
          </a:p>
          <a:p>
            <a:pPr algn="ctr" defTabSz="556222" rtl="1" eaLnBrk="0" fontAlgn="base" hangingPunct="0">
              <a:spcBef>
                <a:spcPct val="0"/>
              </a:spcBef>
              <a:spcAft>
                <a:spcPct val="0"/>
              </a:spcAft>
            </a:pPr>
            <a:r>
              <a:rPr lang="ar-DZ" sz="1900" b="1" dirty="0">
                <a:solidFill>
                  <a:prstClr val="black"/>
                </a:solidFill>
                <a:latin typeface="Simplified Arabic" panose="02020603050405020304" pitchFamily="18" charset="-78"/>
                <a:cs typeface="Simplified Arabic" panose="02020603050405020304" pitchFamily="18" charset="-78"/>
              </a:rPr>
              <a:t>قسم العلوم المالية والتجارية</a:t>
            </a:r>
          </a:p>
          <a:p>
            <a:pPr algn="ctr" defTabSz="556222" rtl="1" eaLnBrk="0" fontAlgn="base" hangingPunct="0">
              <a:spcBef>
                <a:spcPct val="0"/>
              </a:spcBef>
              <a:spcAft>
                <a:spcPct val="0"/>
              </a:spcAft>
            </a:pPr>
            <a:r>
              <a:rPr lang="ar-DZ" sz="1900" b="1" dirty="0">
                <a:solidFill>
                  <a:prstClr val="black"/>
                </a:solidFill>
                <a:latin typeface="Simplified Arabic" panose="02020603050405020304" pitchFamily="18" charset="-78"/>
                <a:cs typeface="Simplified Arabic" panose="02020603050405020304" pitchFamily="18" charset="-78"/>
              </a:rPr>
              <a:t>تخصص: </a:t>
            </a:r>
            <a:r>
              <a:rPr lang="ar-DZ" sz="1900" b="1" dirty="0" smtClean="0">
                <a:solidFill>
                  <a:prstClr val="black"/>
                </a:solidFill>
                <a:latin typeface="Simplified Arabic" panose="02020603050405020304" pitchFamily="18" charset="-78"/>
                <a:cs typeface="Simplified Arabic" panose="02020603050405020304" pitchFamily="18" charset="-78"/>
              </a:rPr>
              <a:t>ريادة أعمال</a:t>
            </a:r>
            <a:endParaRPr lang="ar-DZ" sz="1900" b="1" dirty="0">
              <a:solidFill>
                <a:prstClr val="black"/>
              </a:solidFill>
              <a:latin typeface="Simplified Arabic" panose="02020603050405020304" pitchFamily="18" charset="-78"/>
              <a:cs typeface="Simplified Arabic" panose="02020603050405020304" pitchFamily="18" charset="-78"/>
            </a:endParaRPr>
          </a:p>
          <a:p>
            <a:pPr algn="ctr" defTabSz="556222" rtl="1" eaLnBrk="0" fontAlgn="base" hangingPunct="0">
              <a:spcBef>
                <a:spcPct val="0"/>
              </a:spcBef>
              <a:spcAft>
                <a:spcPct val="0"/>
              </a:spcAft>
            </a:pPr>
            <a:r>
              <a:rPr lang="ar-DZ" sz="1900" b="1" dirty="0">
                <a:solidFill>
                  <a:prstClr val="black"/>
                </a:solidFill>
                <a:latin typeface="Simplified Arabic" panose="02020603050405020304" pitchFamily="18" charset="-78"/>
                <a:cs typeface="Simplified Arabic" panose="02020603050405020304" pitchFamily="18" charset="-78"/>
              </a:rPr>
              <a:t>المقياس: </a:t>
            </a:r>
            <a:r>
              <a:rPr lang="ar-DZ" sz="1900" b="1" dirty="0" smtClean="0">
                <a:solidFill>
                  <a:prstClr val="black"/>
                </a:solidFill>
                <a:latin typeface="Simplified Arabic" panose="02020603050405020304" pitchFamily="18" charset="-78"/>
                <a:cs typeface="Simplified Arabic" panose="02020603050405020304" pitchFamily="18" charset="-78"/>
              </a:rPr>
              <a:t>الإدارة المعرفية</a:t>
            </a:r>
            <a:endParaRPr lang="ar-DZ" sz="1900" b="1" dirty="0">
              <a:solidFill>
                <a:prstClr val="black"/>
              </a:solidFill>
              <a:latin typeface="Simplified Arabic" panose="02020603050405020304" pitchFamily="18" charset="-78"/>
              <a:cs typeface="Simplified Arabic" panose="02020603050405020304" pitchFamily="18" charset="-78"/>
            </a:endParaRPr>
          </a:p>
        </p:txBody>
      </p:sp>
      <p:sp>
        <p:nvSpPr>
          <p:cNvPr id="13" name="Titre 1"/>
          <p:cNvSpPr txBox="1"/>
          <p:nvPr/>
        </p:nvSpPr>
        <p:spPr>
          <a:xfrm>
            <a:off x="1781299" y="2476247"/>
            <a:ext cx="5450774" cy="725149"/>
          </a:xfrm>
          <a:prstGeom prst="roundRect">
            <a:avLst/>
          </a:prstGeom>
          <a:gradFill rotWithShape="1">
            <a:gsLst>
              <a:gs pos="0">
                <a:srgbClr val="4F81BD">
                  <a:tint val="62000"/>
                  <a:satMod val="180000"/>
                </a:srgbClr>
              </a:gs>
              <a:gs pos="65000">
                <a:srgbClr val="4F81BD">
                  <a:tint val="32000"/>
                  <a:satMod val="250000"/>
                </a:srgbClr>
              </a:gs>
              <a:gs pos="100000">
                <a:srgbClr val="4F81BD">
                  <a:tint val="23000"/>
                  <a:satMod val="300000"/>
                </a:srgbClr>
              </a:gs>
            </a:gsLst>
            <a:lin ang="16200000" scaled="0"/>
          </a:gradFill>
          <a:ln w="6350" cap="flat" cmpd="sng" algn="ctr">
            <a:solidFill>
              <a:srgbClr val="724BA5"/>
            </a:solidFill>
            <a:prstDash val="solid"/>
            <a:miter lim="800000"/>
          </a:ln>
          <a:effectLst>
            <a:outerShdw blurRad="50800" dist="38100" dir="5400000" rotWithShape="0">
              <a:srgbClr val="000000">
                <a:alpha val="35000"/>
              </a:srgbClr>
            </a:outerShdw>
          </a:effectLst>
        </p:spPr>
        <p:txBody>
          <a:bodyPr vert="horz" lIns="71323" tIns="35662" rIns="71323" bIns="35662"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rtl="1">
              <a:defRPr/>
            </a:pPr>
            <a:r>
              <a:rPr lang="ar-DZ" sz="2800" dirty="0" smtClean="0">
                <a:solidFill>
                  <a:sysClr val="windowText" lastClr="000000"/>
                </a:solidFill>
                <a:latin typeface="Simplified Arabic" panose="02020603050405020304" pitchFamily="18" charset="-78"/>
                <a:cs typeface="Simplified Arabic" panose="02020603050405020304" pitchFamily="18" charset="-78"/>
              </a:rPr>
              <a:t>إدارة </a:t>
            </a:r>
            <a:r>
              <a:rPr lang="ar-DZ" sz="2800" dirty="0" smtClean="0">
                <a:solidFill>
                  <a:sysClr val="windowText" lastClr="000000"/>
                </a:solidFill>
                <a:latin typeface="Simplified Arabic" panose="02020603050405020304" pitchFamily="18" charset="-78"/>
                <a:cs typeface="Simplified Arabic" panose="02020603050405020304" pitchFamily="18" charset="-78"/>
              </a:rPr>
              <a:t>المعرفة ورأس المال الفكري</a:t>
            </a:r>
            <a:endParaRPr lang="fr-FR" sz="2800" dirty="0">
              <a:solidFill>
                <a:sysClr val="windowText" lastClr="000000"/>
              </a:solidFill>
              <a:latin typeface="Simplified Arabic" panose="02020603050405020304" pitchFamily="18" charset="-78"/>
              <a:cs typeface="Simplified Arabic" panose="02020603050405020304" pitchFamily="18" charset="-78"/>
            </a:endParaRPr>
          </a:p>
        </p:txBody>
      </p:sp>
      <p:sp>
        <p:nvSpPr>
          <p:cNvPr id="14" name="Rectangle 13"/>
          <p:cNvSpPr txBox="1">
            <a:spLocks noChangeArrowheads="1"/>
          </p:cNvSpPr>
          <p:nvPr/>
        </p:nvSpPr>
        <p:spPr bwMode="auto">
          <a:xfrm>
            <a:off x="1444718" y="3193284"/>
            <a:ext cx="6103144" cy="1748946"/>
          </a:xfrm>
          <a:prstGeom prst="rect">
            <a:avLst/>
          </a:prstGeom>
          <a:noFill/>
          <a:ln w="9525">
            <a:noFill/>
            <a:miter lim="800000"/>
          </a:ln>
          <a:effectLst/>
        </p:spPr>
        <p:txBody>
          <a:bodyPr vert="horz" wrap="square" lIns="55632" tIns="27816" rIns="55632" bIns="27816" numCol="1" rtlCol="0" anchor="ctr" anchorCtr="0" compatLnSpc="1">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pPr marL="85687" indent="0" defTabSz="556222" rtl="1" fontAlgn="base">
              <a:spcBef>
                <a:spcPct val="0"/>
              </a:spcBef>
              <a:spcAft>
                <a:spcPct val="0"/>
              </a:spcAft>
              <a:buClr>
                <a:srgbClr val="4F81BD"/>
              </a:buClr>
              <a:buNone/>
              <a:tabLst>
                <a:tab pos="1113434" algn="r"/>
              </a:tabLst>
              <a:defRPr/>
            </a:pPr>
            <a:r>
              <a:rPr lang="ar-DZ" sz="2200" b="1" dirty="0">
                <a:solidFill>
                  <a:sysClr val="windowText" lastClr="000000"/>
                </a:solidFill>
                <a:latin typeface="Sakkal Majalla" panose="02000000000000000000" pitchFamily="2" charset="-78"/>
                <a:cs typeface="Sakkal Majalla" panose="02000000000000000000" pitchFamily="2" charset="-78"/>
              </a:rPr>
              <a:t>الأستاذة: </a:t>
            </a:r>
            <a:r>
              <a:rPr lang="ar-DZ" sz="2200" b="1" dirty="0" smtClean="0">
                <a:solidFill>
                  <a:sysClr val="windowText" lastClr="000000"/>
                </a:solidFill>
                <a:latin typeface="Sakkal Majalla" panose="02000000000000000000" pitchFamily="2" charset="-78"/>
                <a:cs typeface="Sakkal Majalla" panose="02000000000000000000" pitchFamily="2" charset="-78"/>
              </a:rPr>
              <a:t>قوسي</a:t>
            </a:r>
            <a:endParaRPr lang="ar-DZ" sz="2200" b="1" dirty="0">
              <a:solidFill>
                <a:sysClr val="windowText" lastClr="000000"/>
              </a:solidFill>
              <a:latin typeface="Sakkal Majalla" panose="02000000000000000000" pitchFamily="2" charset="-78"/>
              <a:cs typeface="Sakkal Majalla" panose="02000000000000000000" pitchFamily="2" charset="-78"/>
            </a:endParaRPr>
          </a:p>
          <a:p>
            <a:pPr marL="85687" indent="0" algn="r" defTabSz="556222" rtl="1" fontAlgn="base">
              <a:spcBef>
                <a:spcPct val="0"/>
              </a:spcBef>
              <a:spcAft>
                <a:spcPct val="0"/>
              </a:spcAft>
              <a:buClr>
                <a:srgbClr val="4F81BD"/>
              </a:buClr>
              <a:buNone/>
              <a:tabLst>
                <a:tab pos="1113434" algn="r"/>
              </a:tabLst>
              <a:defRPr/>
            </a:pPr>
            <a:r>
              <a:rPr lang="ar-DZ" sz="2200" b="1" dirty="0">
                <a:solidFill>
                  <a:sysClr val="windowText" lastClr="000000"/>
                </a:solidFill>
                <a:latin typeface="Sakkal Majalla" panose="02000000000000000000" pitchFamily="2" charset="-78"/>
                <a:cs typeface="Sakkal Majalla" panose="02000000000000000000" pitchFamily="2" charset="-78"/>
              </a:rPr>
              <a:t>من إعداد </a:t>
            </a:r>
            <a:r>
              <a:rPr lang="ar-DZ" sz="2200" b="1" dirty="0" smtClean="0">
                <a:solidFill>
                  <a:sysClr val="windowText" lastClr="000000"/>
                </a:solidFill>
                <a:latin typeface="Sakkal Majalla" panose="02000000000000000000" pitchFamily="2" charset="-78"/>
                <a:cs typeface="Sakkal Majalla" panose="02000000000000000000" pitchFamily="2" charset="-78"/>
              </a:rPr>
              <a:t>الطالبتين </a:t>
            </a:r>
            <a:r>
              <a:rPr lang="ar-DZ" sz="2200" b="1" dirty="0">
                <a:solidFill>
                  <a:sysClr val="windowText" lastClr="000000"/>
                </a:solidFill>
                <a:latin typeface="Sakkal Majalla" panose="02000000000000000000" pitchFamily="2" charset="-78"/>
                <a:cs typeface="Sakkal Majalla" panose="02000000000000000000" pitchFamily="2" charset="-78"/>
              </a:rPr>
              <a:t>: </a:t>
            </a:r>
          </a:p>
          <a:p>
            <a:pPr marL="428587" indent="-342900" algn="r" defTabSz="556222" rtl="1" fontAlgn="base">
              <a:spcBef>
                <a:spcPct val="0"/>
              </a:spcBef>
              <a:spcAft>
                <a:spcPct val="0"/>
              </a:spcAft>
              <a:buClr>
                <a:srgbClr val="4F81BD"/>
              </a:buClr>
              <a:buFontTx/>
              <a:buChar char="-"/>
              <a:tabLst>
                <a:tab pos="1113434" algn="r"/>
              </a:tabLst>
              <a:defRPr/>
            </a:pPr>
            <a:r>
              <a:rPr lang="ar-DZ" sz="2200" b="1" dirty="0" smtClean="0">
                <a:solidFill>
                  <a:sysClr val="windowText" lastClr="000000"/>
                </a:solidFill>
                <a:latin typeface="Sakkal Majalla" panose="02000000000000000000" pitchFamily="2" charset="-78"/>
                <a:cs typeface="Sakkal Majalla" panose="02000000000000000000" pitchFamily="2" charset="-78"/>
              </a:rPr>
              <a:t>معطى الله مريم </a:t>
            </a:r>
          </a:p>
          <a:p>
            <a:pPr marL="428587" indent="-342900" algn="r" defTabSz="556222" rtl="1" fontAlgn="base">
              <a:spcBef>
                <a:spcPct val="0"/>
              </a:spcBef>
              <a:spcAft>
                <a:spcPct val="0"/>
              </a:spcAft>
              <a:buClr>
                <a:srgbClr val="4F81BD"/>
              </a:buClr>
              <a:buFontTx/>
              <a:buChar char="-"/>
              <a:tabLst>
                <a:tab pos="1113434" algn="r"/>
              </a:tabLst>
              <a:defRPr/>
            </a:pPr>
            <a:r>
              <a:rPr lang="ar-DZ" sz="2200" b="1" dirty="0" smtClean="0">
                <a:solidFill>
                  <a:sysClr val="windowText" lastClr="000000"/>
                </a:solidFill>
                <a:latin typeface="Sakkal Majalla" panose="02000000000000000000" pitchFamily="2" charset="-78"/>
                <a:cs typeface="Sakkal Majalla" panose="02000000000000000000" pitchFamily="2" charset="-78"/>
              </a:rPr>
              <a:t>العيدي نزهة</a:t>
            </a:r>
            <a:endParaRPr lang="ar-DZ" sz="2200" b="1" dirty="0">
              <a:solidFill>
                <a:sysClr val="windowText" lastClr="000000"/>
              </a:solidFill>
              <a:latin typeface="Sakkal Majalla" panose="02000000000000000000" pitchFamily="2" charset="-78"/>
              <a:cs typeface="Sakkal Majalla" panose="02000000000000000000" pitchFamily="2" charset="-78"/>
            </a:endParaRPr>
          </a:p>
          <a:p>
            <a:pPr marL="285293" indent="-199606" algn="ctr" defTabSz="556222" rtl="1" fontAlgn="base">
              <a:spcBef>
                <a:spcPct val="0"/>
              </a:spcBef>
              <a:spcAft>
                <a:spcPct val="0"/>
              </a:spcAft>
              <a:buClr>
                <a:srgbClr val="4F81BD"/>
              </a:buClr>
              <a:tabLst>
                <a:tab pos="1113434" algn="r"/>
              </a:tabLst>
              <a:defRPr/>
            </a:pPr>
            <a:r>
              <a:rPr lang="ar-DZ" sz="2200" b="1" dirty="0">
                <a:solidFill>
                  <a:sysClr val="windowText" lastClr="000000"/>
                </a:solidFill>
                <a:latin typeface="Sakkal Majalla" panose="02000000000000000000" pitchFamily="2" charset="-78"/>
                <a:cs typeface="Sakkal Majalla" panose="02000000000000000000" pitchFamily="2" charset="-78"/>
              </a:rPr>
              <a:t>2024-2025</a:t>
            </a:r>
            <a:endParaRPr lang="fr-FR" sz="2200" b="1" dirty="0">
              <a:solidFill>
                <a:sysClr val="windowText" lastClr="000000"/>
              </a:solidFill>
              <a:latin typeface="Sakkal Majalla" panose="02000000000000000000" pitchFamily="2" charset="-78"/>
              <a:cs typeface="Sakkal Majalla" panose="020000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الاستثمار الفكري رأس مال الحاضر والمستقبل | | صحيفة العر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 y="42263"/>
            <a:ext cx="9144000" cy="512435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مجموعة 23"/>
          <p:cNvGrpSpPr/>
          <p:nvPr/>
        </p:nvGrpSpPr>
        <p:grpSpPr>
          <a:xfrm>
            <a:off x="44885" y="19143"/>
            <a:ext cx="645641" cy="543697"/>
            <a:chOff x="160638" y="210754"/>
            <a:chExt cx="860855" cy="724929"/>
          </a:xfrm>
          <a:solidFill>
            <a:schemeClr val="accent1">
              <a:lumMod val="75000"/>
              <a:alpha val="19000"/>
            </a:schemeClr>
          </a:solidFill>
        </p:grpSpPr>
        <p:sp>
          <p:nvSpPr>
            <p:cNvPr id="5"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6"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7"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8" name="مجموعة 23"/>
          <p:cNvGrpSpPr/>
          <p:nvPr/>
        </p:nvGrpSpPr>
        <p:grpSpPr>
          <a:xfrm>
            <a:off x="8454566" y="4539354"/>
            <a:ext cx="645641" cy="543697"/>
            <a:chOff x="160638" y="210754"/>
            <a:chExt cx="860855" cy="724929"/>
          </a:xfrm>
          <a:solidFill>
            <a:schemeClr val="accent1">
              <a:alpha val="19000"/>
            </a:schemeClr>
          </a:solidFill>
        </p:grpSpPr>
        <p:sp>
          <p:nvSpPr>
            <p:cNvPr id="9"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0"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1"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14" name="شكل حر: شكل 10"/>
          <p:cNvSpPr/>
          <p:nvPr/>
        </p:nvSpPr>
        <p:spPr>
          <a:xfrm>
            <a:off x="1911928" y="110659"/>
            <a:ext cx="7222352" cy="992000"/>
          </a:xfrm>
          <a:custGeom>
            <a:avLst/>
            <a:gdLst>
              <a:gd name="connsiteX0" fmla="*/ 1649627 w 6847703"/>
              <a:gd name="connsiteY0" fmla="*/ 0 h 3299254"/>
              <a:gd name="connsiteX1" fmla="*/ 6847703 w 6847703"/>
              <a:gd name="connsiteY1" fmla="*/ 0 h 3299254"/>
              <a:gd name="connsiteX2" fmla="*/ 6847703 w 6847703"/>
              <a:gd name="connsiteY2" fmla="*/ 3299254 h 3299254"/>
              <a:gd name="connsiteX3" fmla="*/ 1649627 w 6847703"/>
              <a:gd name="connsiteY3" fmla="*/ 3299254 h 3299254"/>
              <a:gd name="connsiteX4" fmla="*/ 0 w 6847703"/>
              <a:gd name="connsiteY4" fmla="*/ 1649627 h 3299254"/>
              <a:gd name="connsiteX5" fmla="*/ 1649627 w 6847703"/>
              <a:gd name="connsiteY5" fmla="*/ 0 h 329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703" h="3299254">
                <a:moveTo>
                  <a:pt x="1649627" y="0"/>
                </a:moveTo>
                <a:lnTo>
                  <a:pt x="6847703" y="0"/>
                </a:lnTo>
                <a:lnTo>
                  <a:pt x="6847703" y="3299254"/>
                </a:lnTo>
                <a:lnTo>
                  <a:pt x="1649627" y="3299254"/>
                </a:lnTo>
                <a:cubicBezTo>
                  <a:pt x="738563" y="3299254"/>
                  <a:pt x="0" y="2560691"/>
                  <a:pt x="0" y="1649627"/>
                </a:cubicBezTo>
                <a:cubicBezTo>
                  <a:pt x="0" y="738563"/>
                  <a:pt x="738563" y="0"/>
                  <a:pt x="1649627" y="0"/>
                </a:cubicBezTo>
                <a:close/>
              </a:path>
            </a:pathLst>
          </a:custGeom>
          <a:noFill/>
          <a:ln w="38100" cap="flat" cmpd="sng" algn="ctr">
            <a:solidFill>
              <a:schemeClr val="bg1"/>
            </a:solidFill>
            <a:prstDash val="solid"/>
            <a:miter lim="800000"/>
          </a:ln>
          <a:effectLst/>
        </p:spPr>
        <p:txBody>
          <a:bodyPr lIns="71323" tIns="35662" rIns="71323" bIns="35662" rtlCol="1" anchor="ctr"/>
          <a:lstStyle/>
          <a:p>
            <a:pPr algn="ctr" rtl="1">
              <a:defRPr/>
            </a:pPr>
            <a:endParaRPr lang="en-US" kern="0">
              <a:solidFill>
                <a:prstClr val="white"/>
              </a:solidFill>
              <a:latin typeface="Calibri" panose="020F0502020204030204"/>
              <a:cs typeface="JF Flat"/>
            </a:endParaRPr>
          </a:p>
        </p:txBody>
      </p:sp>
      <p:sp>
        <p:nvSpPr>
          <p:cNvPr id="15" name="شكل حر: شكل 9"/>
          <p:cNvSpPr/>
          <p:nvPr/>
        </p:nvSpPr>
        <p:spPr>
          <a:xfrm>
            <a:off x="2088812" y="228435"/>
            <a:ext cx="6975105" cy="740059"/>
          </a:xfrm>
          <a:custGeom>
            <a:avLst/>
            <a:gdLst>
              <a:gd name="connsiteX0" fmla="*/ 1649627 w 6847703"/>
              <a:gd name="connsiteY0" fmla="*/ 0 h 3299254"/>
              <a:gd name="connsiteX1" fmla="*/ 6847703 w 6847703"/>
              <a:gd name="connsiteY1" fmla="*/ 0 h 3299254"/>
              <a:gd name="connsiteX2" fmla="*/ 6847703 w 6847703"/>
              <a:gd name="connsiteY2" fmla="*/ 3299254 h 3299254"/>
              <a:gd name="connsiteX3" fmla="*/ 1649627 w 6847703"/>
              <a:gd name="connsiteY3" fmla="*/ 3299254 h 3299254"/>
              <a:gd name="connsiteX4" fmla="*/ 0 w 6847703"/>
              <a:gd name="connsiteY4" fmla="*/ 1649627 h 3299254"/>
              <a:gd name="connsiteX5" fmla="*/ 1649627 w 6847703"/>
              <a:gd name="connsiteY5" fmla="*/ 0 h 329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703" h="3299254">
                <a:moveTo>
                  <a:pt x="1649627" y="0"/>
                </a:moveTo>
                <a:lnTo>
                  <a:pt x="6847703" y="0"/>
                </a:lnTo>
                <a:lnTo>
                  <a:pt x="6847703" y="3299254"/>
                </a:lnTo>
                <a:lnTo>
                  <a:pt x="1649627" y="3299254"/>
                </a:lnTo>
                <a:cubicBezTo>
                  <a:pt x="738563" y="3299254"/>
                  <a:pt x="0" y="2560691"/>
                  <a:pt x="0" y="1649627"/>
                </a:cubicBezTo>
                <a:cubicBezTo>
                  <a:pt x="0" y="738563"/>
                  <a:pt x="738563" y="0"/>
                  <a:pt x="1649627" y="0"/>
                </a:cubicBezTo>
                <a:close/>
              </a:path>
            </a:pathLst>
          </a:custGeom>
          <a:solidFill>
            <a:schemeClr val="accent1">
              <a:lumMod val="75000"/>
            </a:schemeClr>
          </a:solidFill>
          <a:ln w="12700" cap="flat" cmpd="sng" algn="ctr">
            <a:noFill/>
            <a:prstDash val="solid"/>
            <a:miter lim="800000"/>
          </a:ln>
          <a:effectLst/>
        </p:spPr>
        <p:txBody>
          <a:bodyPr lIns="71323" tIns="35662" rIns="71323" bIns="35662" rtlCol="1" anchor="ctr"/>
          <a:lstStyle/>
          <a:p>
            <a:pPr algn="ctr" rtl="1"/>
            <a:r>
              <a:rPr lang="ar-DZ" sz="4400" dirty="0">
                <a:solidFill>
                  <a:schemeClr val="bg1"/>
                </a:solidFill>
                <a:latin typeface="Arial" panose="020B0604020202020204" pitchFamily="34" charset="0"/>
                <a:cs typeface="+mj-cs"/>
              </a:rPr>
              <a:t> </a:t>
            </a:r>
            <a:r>
              <a:rPr lang="ar-DZ" sz="4400" dirty="0" smtClean="0">
                <a:solidFill>
                  <a:schemeClr val="bg1"/>
                </a:solidFill>
                <a:latin typeface="Arial" panose="020B0604020202020204" pitchFamily="34" charset="0"/>
                <a:cs typeface="+mj-cs"/>
              </a:rPr>
              <a:t>مفهوم</a:t>
            </a:r>
            <a:r>
              <a:rPr lang="fr-FR" sz="4400" dirty="0" smtClean="0">
                <a:solidFill>
                  <a:schemeClr val="bg1"/>
                </a:solidFill>
                <a:latin typeface="Arial" panose="020B0604020202020204" pitchFamily="34" charset="0"/>
                <a:cs typeface="+mj-cs"/>
              </a:rPr>
              <a:t> </a:t>
            </a:r>
            <a:r>
              <a:rPr lang="ar-DZ" sz="4400" dirty="0" smtClean="0">
                <a:solidFill>
                  <a:schemeClr val="bg1"/>
                </a:solidFill>
                <a:latin typeface="Arial" panose="020B0604020202020204" pitchFamily="34" charset="0"/>
                <a:cs typeface="+mj-cs"/>
              </a:rPr>
              <a:t> وخصائص رأس المال المعرفي</a:t>
            </a:r>
            <a:endParaRPr lang="fr-FR" altLang="ar-DZ" sz="4400" dirty="0">
              <a:solidFill>
                <a:schemeClr val="bg1"/>
              </a:solidFill>
              <a:latin typeface="Arial" panose="020B0604020202020204" pitchFamily="34" charset="0"/>
              <a:cs typeface="+mj-cs"/>
            </a:endParaRPr>
          </a:p>
        </p:txBody>
      </p:sp>
      <p:sp>
        <p:nvSpPr>
          <p:cNvPr id="2" name="Rectangle à coins arrondis 1"/>
          <p:cNvSpPr/>
          <p:nvPr/>
        </p:nvSpPr>
        <p:spPr>
          <a:xfrm>
            <a:off x="4572000" y="1402431"/>
            <a:ext cx="4153869" cy="3536972"/>
          </a:xfrm>
          <a:prstGeom prst="roundRect">
            <a:avLst/>
          </a:prstGeom>
          <a:solidFill>
            <a:srgbClr val="FFCCFF">
              <a:alpha val="80000"/>
            </a:srgbClr>
          </a:solidFill>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just" rtl="1"/>
            <a:r>
              <a:rPr lang="ar-DZ" sz="2400" b="1" dirty="0" smtClean="0"/>
              <a:t>رأس المال المعرفي هو مجموعة </a:t>
            </a:r>
            <a:r>
              <a:rPr lang="ar-DZ" sz="2400" b="1" dirty="0"/>
              <a:t>من الموارد المعلوماتية (الأشخاص) على هيئة نوعين من المعرفة، معرفة ظاهرة (</a:t>
            </a:r>
            <a:r>
              <a:rPr lang="fr-FR" sz="2400" b="1" dirty="0"/>
              <a:t>Explicit</a:t>
            </a:r>
            <a:r>
              <a:rPr lang="ar-DZ" sz="2400" b="1" dirty="0"/>
              <a:t>) يسهل التعبير عنها أو كتابتها إلى الآخرين بشكل وثائق ضمنية (</a:t>
            </a:r>
            <a:r>
              <a:rPr lang="fr-FR" sz="2400" b="1" dirty="0" err="1"/>
              <a:t>Tacil</a:t>
            </a:r>
            <a:r>
              <a:rPr lang="ar-DZ" sz="2400" b="1" dirty="0"/>
              <a:t>) مبنية على الخبرات الشخصية والقواعد البديهية التي تستخدم في تطوير المؤسسة .</a:t>
            </a:r>
            <a:endParaRPr lang="fr-FR" sz="2400" b="1" dirty="0"/>
          </a:p>
        </p:txBody>
      </p:sp>
      <p:graphicFrame>
        <p:nvGraphicFramePr>
          <p:cNvPr id="12" name="Diagramme 11"/>
          <p:cNvGraphicFramePr/>
          <p:nvPr>
            <p:extLst>
              <p:ext uri="{D42A27DB-BD31-4B8C-83A1-F6EECF244321}">
                <p14:modId xmlns:p14="http://schemas.microsoft.com/office/powerpoint/2010/main" val="3809811140"/>
              </p:ext>
            </p:extLst>
          </p:nvPr>
        </p:nvGraphicFramePr>
        <p:xfrm>
          <a:off x="332181" y="839878"/>
          <a:ext cx="346583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6440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2">
                                            <p:graphicEl>
                                              <a:dgm id="{DEAAC018-6ADF-4B0F-9F5F-22DFCD1DCD58}"/>
                                            </p:graphicEl>
                                          </p:spTgt>
                                        </p:tgtEl>
                                        <p:attrNameLst>
                                          <p:attrName>style.visibility</p:attrName>
                                        </p:attrNameLst>
                                      </p:cBhvr>
                                      <p:to>
                                        <p:strVal val="visible"/>
                                      </p:to>
                                    </p:set>
                                    <p:animEffect transition="in" filter="wheel(1)">
                                      <p:cBhvr>
                                        <p:cTn id="46" dur="2000"/>
                                        <p:tgtEl>
                                          <p:spTgt spid="12">
                                            <p:graphicEl>
                                              <a:dgm id="{DEAAC018-6ADF-4B0F-9F5F-22DFCD1DCD58}"/>
                                            </p:graphic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12">
                                            <p:graphicEl>
                                              <a:dgm id="{C34CA9A8-2863-4DB0-949C-DC5DCD88BBB8}"/>
                                            </p:graphicEl>
                                          </p:spTgt>
                                        </p:tgtEl>
                                        <p:attrNameLst>
                                          <p:attrName>style.visibility</p:attrName>
                                        </p:attrNameLst>
                                      </p:cBhvr>
                                      <p:to>
                                        <p:strVal val="visible"/>
                                      </p:to>
                                    </p:set>
                                    <p:animEffect transition="in" filter="wheel(1)">
                                      <p:cBhvr>
                                        <p:cTn id="49" dur="2000"/>
                                        <p:tgtEl>
                                          <p:spTgt spid="12">
                                            <p:graphicEl>
                                              <a:dgm id="{C34CA9A8-2863-4DB0-949C-DC5DCD88BBB8}"/>
                                            </p:graphicEl>
                                          </p:spTgt>
                                        </p:tgtEl>
                                      </p:cBhvr>
                                    </p:animEffect>
                                  </p:childTnLst>
                                </p:cTn>
                              </p:par>
                            </p:childTnLst>
                          </p:cTn>
                        </p:par>
                        <p:par>
                          <p:cTn id="50" fill="hold">
                            <p:stCondLst>
                              <p:cond delay="2000"/>
                            </p:stCondLst>
                            <p:childTnLst>
                              <p:par>
                                <p:cTn id="51" presetID="21" presetClass="entr" presetSubtype="1" fill="hold" grpId="0" nodeType="afterEffect">
                                  <p:stCondLst>
                                    <p:cond delay="0"/>
                                  </p:stCondLst>
                                  <p:childTnLst>
                                    <p:set>
                                      <p:cBhvr>
                                        <p:cTn id="52" dur="1" fill="hold">
                                          <p:stCondLst>
                                            <p:cond delay="0"/>
                                          </p:stCondLst>
                                        </p:cTn>
                                        <p:tgtEl>
                                          <p:spTgt spid="12">
                                            <p:graphicEl>
                                              <a:dgm id="{298EE0D6-7E0F-4FE8-9A62-7444AB0BB29D}"/>
                                            </p:graphicEl>
                                          </p:spTgt>
                                        </p:tgtEl>
                                        <p:attrNameLst>
                                          <p:attrName>style.visibility</p:attrName>
                                        </p:attrNameLst>
                                      </p:cBhvr>
                                      <p:to>
                                        <p:strVal val="visible"/>
                                      </p:to>
                                    </p:set>
                                    <p:animEffect transition="in" filter="wheel(1)">
                                      <p:cBhvr>
                                        <p:cTn id="53" dur="2000"/>
                                        <p:tgtEl>
                                          <p:spTgt spid="12">
                                            <p:graphicEl>
                                              <a:dgm id="{298EE0D6-7E0F-4FE8-9A62-7444AB0BB29D}"/>
                                            </p:graphicEl>
                                          </p:spTgt>
                                        </p:tgtEl>
                                      </p:cBhvr>
                                    </p:animEffect>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12">
                                            <p:graphicEl>
                                              <a:dgm id="{EA41D378-E51A-40E1-8404-3B9D09D9E104}"/>
                                            </p:graphicEl>
                                          </p:spTgt>
                                        </p:tgtEl>
                                        <p:attrNameLst>
                                          <p:attrName>style.visibility</p:attrName>
                                        </p:attrNameLst>
                                      </p:cBhvr>
                                      <p:to>
                                        <p:strVal val="visible"/>
                                      </p:to>
                                    </p:set>
                                    <p:animEffect transition="in" filter="wheel(1)">
                                      <p:cBhvr>
                                        <p:cTn id="57" dur="2000"/>
                                        <p:tgtEl>
                                          <p:spTgt spid="12">
                                            <p:graphicEl>
                                              <a:dgm id="{EA41D378-E51A-40E1-8404-3B9D09D9E104}"/>
                                            </p:graphicEl>
                                          </p:spTgt>
                                        </p:tgtEl>
                                      </p:cBhvr>
                                    </p:animEffect>
                                  </p:childTnLst>
                                </p:cTn>
                              </p:par>
                            </p:childTnLst>
                          </p:cTn>
                        </p:par>
                        <p:par>
                          <p:cTn id="58" fill="hold">
                            <p:stCondLst>
                              <p:cond delay="6000"/>
                            </p:stCondLst>
                            <p:childTnLst>
                              <p:par>
                                <p:cTn id="59" presetID="21" presetClass="entr" presetSubtype="1" fill="hold" grpId="0" nodeType="afterEffect">
                                  <p:stCondLst>
                                    <p:cond delay="0"/>
                                  </p:stCondLst>
                                  <p:childTnLst>
                                    <p:set>
                                      <p:cBhvr>
                                        <p:cTn id="60" dur="1" fill="hold">
                                          <p:stCondLst>
                                            <p:cond delay="0"/>
                                          </p:stCondLst>
                                        </p:cTn>
                                        <p:tgtEl>
                                          <p:spTgt spid="12">
                                            <p:graphicEl>
                                              <a:dgm id="{E5BB9A5D-8DEA-489B-A2B3-0BB5C6672E25}"/>
                                            </p:graphicEl>
                                          </p:spTgt>
                                        </p:tgtEl>
                                        <p:attrNameLst>
                                          <p:attrName>style.visibility</p:attrName>
                                        </p:attrNameLst>
                                      </p:cBhvr>
                                      <p:to>
                                        <p:strVal val="visible"/>
                                      </p:to>
                                    </p:set>
                                    <p:animEffect transition="in" filter="wheel(1)">
                                      <p:cBhvr>
                                        <p:cTn id="61" dur="2000"/>
                                        <p:tgtEl>
                                          <p:spTgt spid="12">
                                            <p:graphicEl>
                                              <a:dgm id="{E5BB9A5D-8DEA-489B-A2B3-0BB5C6672E25}"/>
                                            </p:graphicEl>
                                          </p:spTgt>
                                        </p:tgtEl>
                                      </p:cBhvr>
                                    </p:animEffect>
                                  </p:childTnLst>
                                </p:cTn>
                              </p:par>
                            </p:childTnLst>
                          </p:cTn>
                        </p:par>
                        <p:par>
                          <p:cTn id="62" fill="hold">
                            <p:stCondLst>
                              <p:cond delay="8000"/>
                            </p:stCondLst>
                            <p:childTnLst>
                              <p:par>
                                <p:cTn id="63" presetID="21" presetClass="entr" presetSubtype="1" fill="hold" grpId="0" nodeType="afterEffect">
                                  <p:stCondLst>
                                    <p:cond delay="0"/>
                                  </p:stCondLst>
                                  <p:childTnLst>
                                    <p:set>
                                      <p:cBhvr>
                                        <p:cTn id="64" dur="1" fill="hold">
                                          <p:stCondLst>
                                            <p:cond delay="0"/>
                                          </p:stCondLst>
                                        </p:cTn>
                                        <p:tgtEl>
                                          <p:spTgt spid="12">
                                            <p:graphicEl>
                                              <a:dgm id="{4F8E9216-F402-4759-9A12-4A3486D75E8C}"/>
                                            </p:graphicEl>
                                          </p:spTgt>
                                        </p:tgtEl>
                                        <p:attrNameLst>
                                          <p:attrName>style.visibility</p:attrName>
                                        </p:attrNameLst>
                                      </p:cBhvr>
                                      <p:to>
                                        <p:strVal val="visible"/>
                                      </p:to>
                                    </p:set>
                                    <p:animEffect transition="in" filter="wheel(1)">
                                      <p:cBhvr>
                                        <p:cTn id="65" dur="2000"/>
                                        <p:tgtEl>
                                          <p:spTgt spid="12">
                                            <p:graphicEl>
                                              <a:dgm id="{4F8E9216-F402-4759-9A12-4A3486D75E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2" grpId="0" bldLvl="0" animBg="1"/>
      <p:bldGraphic spid="12" grpId="0" uiExpand="1">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23"/>
          <p:cNvGrpSpPr/>
          <p:nvPr/>
        </p:nvGrpSpPr>
        <p:grpSpPr>
          <a:xfrm>
            <a:off x="44885" y="19143"/>
            <a:ext cx="645641" cy="543697"/>
            <a:chOff x="160638" y="210754"/>
            <a:chExt cx="860855" cy="724929"/>
          </a:xfrm>
          <a:solidFill>
            <a:schemeClr val="accent1">
              <a:lumMod val="75000"/>
              <a:alpha val="19000"/>
            </a:schemeClr>
          </a:solidFill>
        </p:grpSpPr>
        <p:sp>
          <p:nvSpPr>
            <p:cNvPr id="5"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6"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7"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8" name="مجموعة 23"/>
          <p:cNvGrpSpPr/>
          <p:nvPr/>
        </p:nvGrpSpPr>
        <p:grpSpPr>
          <a:xfrm>
            <a:off x="8454566" y="4539354"/>
            <a:ext cx="645641" cy="543697"/>
            <a:chOff x="160638" y="210754"/>
            <a:chExt cx="860855" cy="724929"/>
          </a:xfrm>
          <a:solidFill>
            <a:schemeClr val="accent1">
              <a:alpha val="19000"/>
            </a:schemeClr>
          </a:solidFill>
        </p:grpSpPr>
        <p:sp>
          <p:nvSpPr>
            <p:cNvPr id="9"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0"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1"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6" name="Groupe 15"/>
          <p:cNvGrpSpPr/>
          <p:nvPr/>
        </p:nvGrpSpPr>
        <p:grpSpPr>
          <a:xfrm>
            <a:off x="7469870" y="383667"/>
            <a:ext cx="1072221" cy="1082203"/>
            <a:chOff x="7567079" y="1440450"/>
            <a:chExt cx="1072221" cy="1202448"/>
          </a:xfrm>
        </p:grpSpPr>
        <p:grpSp>
          <p:nvGrpSpPr>
            <p:cNvPr id="41" name="Google Shape;739;p35"/>
            <p:cNvGrpSpPr/>
            <p:nvPr/>
          </p:nvGrpSpPr>
          <p:grpSpPr>
            <a:xfrm rot="-3913">
              <a:off x="7567079" y="1440450"/>
              <a:ext cx="1072221" cy="1202448"/>
              <a:chOff x="1626000" y="605300"/>
              <a:chExt cx="4068375" cy="4132125"/>
            </a:xfrm>
          </p:grpSpPr>
          <p:sp>
            <p:nvSpPr>
              <p:cNvPr id="42" name="Google Shape;740;p35"/>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rgbClr val="FFE49E"/>
              </a:solidFill>
              <a:ln>
                <a:noFill/>
              </a:ln>
              <a:effectLst>
                <a:outerShdw blurRad="57150" dist="19050" dir="5400000" algn="bl" rotWithShape="0">
                  <a:srgbClr val="666666">
                    <a:alpha val="26000"/>
                  </a:srgbClr>
                </a:outerShdw>
              </a:effectLst>
            </p:spPr>
            <p:txBody>
              <a:bodyPr spcFirstLastPara="1" wrap="square" lIns="91425" tIns="91425" rIns="91425" bIns="91425" anchor="ctr" anchorCtr="0">
                <a:noAutofit/>
              </a:bodyPr>
              <a:lstStyle/>
              <a:p>
                <a:pPr>
                  <a:buClr>
                    <a:srgbClr val="000000"/>
                  </a:buClr>
                  <a:defRPr/>
                </a:pPr>
                <a:endParaRPr sz="1100" kern="0">
                  <a:solidFill>
                    <a:srgbClr val="000000"/>
                  </a:solidFill>
                  <a:latin typeface="Arial" panose="020B0604020202020204"/>
                  <a:cs typeface="Arial" panose="020B0604020202020204"/>
                  <a:sym typeface="Arial" panose="020B0604020202020204"/>
                </a:endParaRPr>
              </a:p>
            </p:txBody>
          </p:sp>
          <p:sp>
            <p:nvSpPr>
              <p:cNvPr id="43" name="Google Shape;741;p35"/>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DABD71"/>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a:buClr>
                    <a:srgbClr val="000000"/>
                  </a:buClr>
                  <a:defRPr/>
                </a:pPr>
                <a:endParaRPr sz="1100" kern="0">
                  <a:solidFill>
                    <a:srgbClr val="000000"/>
                  </a:solidFill>
                  <a:latin typeface="Arial" panose="020B0604020202020204"/>
                  <a:cs typeface="Arial" panose="020B0604020202020204"/>
                  <a:sym typeface="Arial" panose="020B0604020202020204"/>
                </a:endParaRPr>
              </a:p>
            </p:txBody>
          </p:sp>
        </p:grpSp>
        <p:sp>
          <p:nvSpPr>
            <p:cNvPr id="44" name="Google Shape;755;p35"/>
            <p:cNvSpPr txBox="1"/>
            <p:nvPr/>
          </p:nvSpPr>
          <p:spPr>
            <a:xfrm rot="-498617">
              <a:off x="7716448" y="1761707"/>
              <a:ext cx="809500" cy="481542"/>
            </a:xfrm>
            <a:prstGeom prst="rect">
              <a:avLst/>
            </a:prstGeom>
            <a:noFill/>
            <a:ln>
              <a:noFill/>
            </a:ln>
          </p:spPr>
          <p:txBody>
            <a:bodyPr spcFirstLastPara="1" wrap="square" lIns="71312" tIns="71312" rIns="71312" bIns="71312"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5500"/>
                <a:buFont typeface="Chelsea Market"/>
                <a:buNone/>
                <a:defRPr sz="4500" b="0" i="0" u="none" strike="noStrike" cap="none">
                  <a:solidFill>
                    <a:schemeClr val="accent3"/>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9pPr>
            </a:lstStyle>
            <a:p>
              <a:pPr>
                <a:buClr>
                  <a:srgbClr val="1552BD"/>
                </a:buClr>
                <a:defRPr/>
              </a:pPr>
              <a:r>
                <a:rPr lang="en-GB" sz="3500" kern="0" dirty="0">
                  <a:solidFill>
                    <a:srgbClr val="E93F62"/>
                  </a:solidFill>
                </a:rPr>
                <a:t>01</a:t>
              </a:r>
            </a:p>
          </p:txBody>
        </p:sp>
      </p:grpSp>
      <p:grpSp>
        <p:nvGrpSpPr>
          <p:cNvPr id="17" name="Groupe 16"/>
          <p:cNvGrpSpPr/>
          <p:nvPr/>
        </p:nvGrpSpPr>
        <p:grpSpPr>
          <a:xfrm>
            <a:off x="7576542" y="1752873"/>
            <a:ext cx="1165320" cy="1185347"/>
            <a:chOff x="7597364" y="3501942"/>
            <a:chExt cx="1165320" cy="1317052"/>
          </a:xfrm>
        </p:grpSpPr>
        <p:grpSp>
          <p:nvGrpSpPr>
            <p:cNvPr id="45" name="Google Shape;751;p35"/>
            <p:cNvGrpSpPr/>
            <p:nvPr/>
          </p:nvGrpSpPr>
          <p:grpSpPr>
            <a:xfrm rot="-557282" flipH="1">
              <a:off x="7597364" y="3501942"/>
              <a:ext cx="1165320" cy="1317052"/>
              <a:chOff x="1626000" y="605300"/>
              <a:chExt cx="4068375" cy="4132125"/>
            </a:xfrm>
          </p:grpSpPr>
          <p:sp>
            <p:nvSpPr>
              <p:cNvPr id="46" name="Google Shape;752;p35"/>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rgbClr val="FEDFE3"/>
              </a:solidFill>
              <a:ln>
                <a:noFill/>
              </a:ln>
              <a:effectLst>
                <a:outerShdw blurRad="57150" dist="19050" dir="5400000" algn="bl" rotWithShape="0">
                  <a:srgbClr val="999999">
                    <a:alpha val="26000"/>
                  </a:srgbClr>
                </a:outerShdw>
              </a:effectLst>
            </p:spPr>
            <p:txBody>
              <a:bodyPr spcFirstLastPara="1" wrap="square" lIns="91425" tIns="91425" rIns="91425" bIns="91425" anchor="ctr" anchorCtr="0">
                <a:noAutofit/>
              </a:bodyPr>
              <a:lstStyle/>
              <a:p>
                <a:pPr>
                  <a:buClr>
                    <a:srgbClr val="000000"/>
                  </a:buClr>
                  <a:defRPr/>
                </a:pPr>
                <a:endParaRPr sz="1100" kern="0">
                  <a:solidFill>
                    <a:srgbClr val="000000"/>
                  </a:solidFill>
                  <a:latin typeface="Arial" panose="020B0604020202020204"/>
                  <a:cs typeface="Arial" panose="020B0604020202020204"/>
                  <a:sym typeface="Arial" panose="020B0604020202020204"/>
                </a:endParaRPr>
              </a:p>
            </p:txBody>
          </p:sp>
          <p:sp>
            <p:nvSpPr>
              <p:cNvPr id="47" name="Google Shape;753;p35"/>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8890">
                  <a:alpha val="59230"/>
                </a:srgbClr>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a:buClr>
                    <a:srgbClr val="000000"/>
                  </a:buClr>
                  <a:defRPr/>
                </a:pPr>
                <a:endParaRPr sz="1100" kern="0">
                  <a:solidFill>
                    <a:srgbClr val="000000"/>
                  </a:solidFill>
                  <a:latin typeface="Arial" panose="020B0604020202020204"/>
                  <a:cs typeface="Arial" panose="020B0604020202020204"/>
                  <a:sym typeface="Arial" panose="020B0604020202020204"/>
                </a:endParaRPr>
              </a:p>
            </p:txBody>
          </p:sp>
        </p:grpSp>
        <p:sp>
          <p:nvSpPr>
            <p:cNvPr id="48" name="Google Shape;755;p35"/>
            <p:cNvSpPr txBox="1"/>
            <p:nvPr/>
          </p:nvSpPr>
          <p:spPr>
            <a:xfrm rot="-498617">
              <a:off x="7775274" y="3874349"/>
              <a:ext cx="809500" cy="481542"/>
            </a:xfrm>
            <a:prstGeom prst="rect">
              <a:avLst/>
            </a:prstGeom>
            <a:noFill/>
            <a:ln>
              <a:noFill/>
            </a:ln>
          </p:spPr>
          <p:txBody>
            <a:bodyPr spcFirstLastPara="1" wrap="square" lIns="71312" tIns="71312" rIns="71312" bIns="71312"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5500"/>
                <a:buFont typeface="Chelsea Market"/>
                <a:buNone/>
                <a:defRPr sz="4500" b="0" i="0" u="none" strike="noStrike" cap="none">
                  <a:solidFill>
                    <a:schemeClr val="accent3"/>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9pPr>
            </a:lstStyle>
            <a:p>
              <a:pPr>
                <a:buClr>
                  <a:srgbClr val="1552BD"/>
                </a:buClr>
                <a:defRPr/>
              </a:pPr>
              <a:r>
                <a:rPr lang="en-GB" sz="3500" kern="0" dirty="0">
                  <a:solidFill>
                    <a:srgbClr val="E93F62"/>
                  </a:solidFill>
                </a:rPr>
                <a:t>0</a:t>
              </a:r>
              <a:r>
                <a:rPr lang="ar-DZ" sz="3500" kern="0" dirty="0">
                  <a:solidFill>
                    <a:srgbClr val="E93F62"/>
                  </a:solidFill>
                </a:rPr>
                <a:t>2</a:t>
              </a:r>
              <a:endParaRPr lang="en-GB" sz="3500" kern="0" dirty="0">
                <a:solidFill>
                  <a:srgbClr val="E93F62"/>
                </a:solidFill>
              </a:endParaRPr>
            </a:p>
          </p:txBody>
        </p:sp>
      </p:grpSp>
      <p:sp>
        <p:nvSpPr>
          <p:cNvPr id="2" name="Rectangle à coins arrondis 1"/>
          <p:cNvSpPr/>
          <p:nvPr/>
        </p:nvSpPr>
        <p:spPr>
          <a:xfrm>
            <a:off x="4527157" y="453343"/>
            <a:ext cx="2679367" cy="910868"/>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rtl="1"/>
            <a:r>
              <a:rPr lang="ar-DZ" sz="2400" b="1" dirty="0" smtClean="0"/>
              <a:t>الخصائص التنظيمية</a:t>
            </a:r>
            <a:endParaRPr lang="fr-FR" sz="2400" b="1" dirty="0"/>
          </a:p>
        </p:txBody>
      </p:sp>
      <p:sp>
        <p:nvSpPr>
          <p:cNvPr id="3" name="Rectangle à coins arrondis 2"/>
          <p:cNvSpPr/>
          <p:nvPr/>
        </p:nvSpPr>
        <p:spPr>
          <a:xfrm>
            <a:off x="4665756" y="1927645"/>
            <a:ext cx="2551396" cy="910370"/>
          </a:xfrm>
          <a:prstGeom prst="roundRect">
            <a:avLst/>
          </a:prstGeom>
        </p:spPr>
        <p:style>
          <a:lnRef idx="2">
            <a:schemeClr val="accent4"/>
          </a:lnRef>
          <a:fillRef idx="1">
            <a:schemeClr val="lt1"/>
          </a:fillRef>
          <a:effectRef idx="0">
            <a:schemeClr val="accent4"/>
          </a:effectRef>
          <a:fontRef idx="minor">
            <a:schemeClr val="dk1"/>
          </a:fontRef>
        </p:style>
        <p:txBody>
          <a:bodyPr lIns="71323" tIns="35662" rIns="71323" bIns="35662" rtlCol="0" anchor="ctr"/>
          <a:lstStyle/>
          <a:p>
            <a:pPr algn="ctr" rtl="1"/>
            <a:r>
              <a:rPr lang="ar-DZ" sz="2400" b="1" dirty="0" smtClean="0"/>
              <a:t>الخصائص المهنية</a:t>
            </a:r>
            <a:endParaRPr lang="fr-FR" sz="2400" b="1" dirty="0"/>
          </a:p>
        </p:txBody>
      </p:sp>
      <p:sp>
        <p:nvSpPr>
          <p:cNvPr id="13" name="Forme en L 12"/>
          <p:cNvSpPr/>
          <p:nvPr/>
        </p:nvSpPr>
        <p:spPr bwMode="auto">
          <a:xfrm rot="2532342">
            <a:off x="3829747" y="705673"/>
            <a:ext cx="653143" cy="576927"/>
          </a:xfrm>
          <a:prstGeom prst="corner">
            <a:avLst/>
          </a:prstGeom>
          <a:solidFill>
            <a:schemeClr val="accent5">
              <a:lumMod val="20000"/>
              <a:lumOff val="80000"/>
            </a:schemeClr>
          </a:solidFill>
          <a:ln w="9525" cap="flat" cmpd="sng" algn="ctr">
            <a:solidFill>
              <a:schemeClr val="accent6">
                <a:lumMod val="40000"/>
                <a:lumOff val="60000"/>
              </a:schemeClr>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6" name="Forme en L 25"/>
          <p:cNvSpPr/>
          <p:nvPr/>
        </p:nvSpPr>
        <p:spPr bwMode="auto">
          <a:xfrm rot="2532342">
            <a:off x="3851498" y="2116487"/>
            <a:ext cx="653143" cy="576927"/>
          </a:xfrm>
          <a:prstGeom prst="corner">
            <a:avLst/>
          </a:prstGeom>
          <a:solidFill>
            <a:schemeClr val="accent5">
              <a:lumMod val="20000"/>
              <a:lumOff val="80000"/>
            </a:schemeClr>
          </a:solidFill>
          <a:ln w="9525" cap="flat" cmpd="sng" algn="ctr">
            <a:solidFill>
              <a:schemeClr val="accent6">
                <a:lumMod val="40000"/>
                <a:lumOff val="60000"/>
              </a:schemeClr>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grpSp>
        <p:nvGrpSpPr>
          <p:cNvPr id="29" name="Groupe 28"/>
          <p:cNvGrpSpPr/>
          <p:nvPr/>
        </p:nvGrpSpPr>
        <p:grpSpPr>
          <a:xfrm>
            <a:off x="7525310" y="3491967"/>
            <a:ext cx="1165320" cy="1185347"/>
            <a:chOff x="7597364" y="3501942"/>
            <a:chExt cx="1165320" cy="1317052"/>
          </a:xfrm>
        </p:grpSpPr>
        <p:grpSp>
          <p:nvGrpSpPr>
            <p:cNvPr id="30" name="Google Shape;751;p35"/>
            <p:cNvGrpSpPr/>
            <p:nvPr/>
          </p:nvGrpSpPr>
          <p:grpSpPr>
            <a:xfrm rot="-557282" flipH="1">
              <a:off x="7597364" y="3501942"/>
              <a:ext cx="1165320" cy="1317052"/>
              <a:chOff x="1626000" y="605300"/>
              <a:chExt cx="4068375" cy="4132125"/>
            </a:xfrm>
          </p:grpSpPr>
          <p:sp>
            <p:nvSpPr>
              <p:cNvPr id="32" name="Google Shape;752;p35"/>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accent6">
                  <a:lumMod val="20000"/>
                  <a:lumOff val="80000"/>
                </a:schemeClr>
              </a:solidFill>
              <a:ln>
                <a:noFill/>
              </a:ln>
              <a:effectLst>
                <a:outerShdw blurRad="57150" dist="19050" dir="5400000" algn="bl" rotWithShape="0">
                  <a:srgbClr val="999999">
                    <a:alpha val="26000"/>
                  </a:srgbClr>
                </a:outerShdw>
              </a:effectLst>
            </p:spPr>
            <p:txBody>
              <a:bodyPr spcFirstLastPara="1" wrap="square" lIns="91425" tIns="91425" rIns="91425" bIns="91425" anchor="ctr" anchorCtr="0">
                <a:noAutofit/>
              </a:bodyPr>
              <a:lstStyle/>
              <a:p>
                <a:pPr>
                  <a:buClr>
                    <a:srgbClr val="000000"/>
                  </a:buClr>
                  <a:defRPr/>
                </a:pPr>
                <a:endParaRPr sz="1100" kern="0">
                  <a:solidFill>
                    <a:srgbClr val="000000"/>
                  </a:solidFill>
                  <a:latin typeface="Arial" panose="020B0604020202020204"/>
                  <a:cs typeface="Arial" panose="020B0604020202020204"/>
                  <a:sym typeface="Arial" panose="020B0604020202020204"/>
                </a:endParaRPr>
              </a:p>
            </p:txBody>
          </p:sp>
          <p:sp>
            <p:nvSpPr>
              <p:cNvPr id="33" name="Google Shape;753;p35"/>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8890">
                  <a:alpha val="59230"/>
                </a:srgbClr>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a:buClr>
                    <a:srgbClr val="000000"/>
                  </a:buClr>
                  <a:defRPr/>
                </a:pPr>
                <a:endParaRPr sz="1100" kern="0">
                  <a:solidFill>
                    <a:srgbClr val="000000"/>
                  </a:solidFill>
                  <a:latin typeface="Arial" panose="020B0604020202020204"/>
                  <a:cs typeface="Arial" panose="020B0604020202020204"/>
                  <a:sym typeface="Arial" panose="020B0604020202020204"/>
                </a:endParaRPr>
              </a:p>
            </p:txBody>
          </p:sp>
        </p:grpSp>
        <p:sp>
          <p:nvSpPr>
            <p:cNvPr id="31" name="Google Shape;755;p35"/>
            <p:cNvSpPr txBox="1"/>
            <p:nvPr/>
          </p:nvSpPr>
          <p:spPr>
            <a:xfrm rot="-498617">
              <a:off x="7775274" y="3874349"/>
              <a:ext cx="809500" cy="481542"/>
            </a:xfrm>
            <a:prstGeom prst="rect">
              <a:avLst/>
            </a:prstGeom>
            <a:noFill/>
            <a:ln>
              <a:noFill/>
            </a:ln>
          </p:spPr>
          <p:txBody>
            <a:bodyPr spcFirstLastPara="1" wrap="square" lIns="71312" tIns="71312" rIns="71312" bIns="71312"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5500"/>
                <a:buFont typeface="Chelsea Market"/>
                <a:buNone/>
                <a:defRPr sz="4500" b="0" i="0" u="none" strike="noStrike" cap="none">
                  <a:solidFill>
                    <a:schemeClr val="accent3"/>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accent1"/>
                </a:buClr>
                <a:buSzPts val="5500"/>
                <a:buFont typeface="Fira Sans Extra Condensed Medium"/>
                <a:buNone/>
                <a:defRPr sz="5500" b="1" i="0" u="none" strike="noStrike" cap="none">
                  <a:solidFill>
                    <a:schemeClr val="accent1"/>
                  </a:solidFill>
                  <a:latin typeface="Fira Sans Extra Condensed Medium"/>
                  <a:ea typeface="Fira Sans Extra Condensed Medium"/>
                  <a:cs typeface="Fira Sans Extra Condensed Medium"/>
                  <a:sym typeface="Fira Sans Extra Condensed Medium"/>
                </a:defRPr>
              </a:lvl9pPr>
            </a:lstStyle>
            <a:p>
              <a:pPr>
                <a:buClr>
                  <a:srgbClr val="1552BD"/>
                </a:buClr>
                <a:defRPr/>
              </a:pPr>
              <a:r>
                <a:rPr lang="en-GB" sz="3500" kern="0" dirty="0" smtClean="0">
                  <a:solidFill>
                    <a:srgbClr val="E93F62"/>
                  </a:solidFill>
                </a:rPr>
                <a:t>0</a:t>
              </a:r>
              <a:r>
                <a:rPr lang="ar-DZ" sz="3500" kern="0" dirty="0" smtClean="0">
                  <a:solidFill>
                    <a:srgbClr val="E93F62"/>
                  </a:solidFill>
                </a:rPr>
                <a:t>3</a:t>
              </a:r>
              <a:endParaRPr lang="en-GB" sz="3500" kern="0" dirty="0">
                <a:solidFill>
                  <a:srgbClr val="E93F62"/>
                </a:solidFill>
              </a:endParaRPr>
            </a:p>
          </p:txBody>
        </p:sp>
      </p:grpSp>
      <p:sp>
        <p:nvSpPr>
          <p:cNvPr id="34" name="Rectangle à coins arrondis 33"/>
          <p:cNvSpPr/>
          <p:nvPr/>
        </p:nvSpPr>
        <p:spPr>
          <a:xfrm>
            <a:off x="4655128" y="3721659"/>
            <a:ext cx="2551396" cy="910370"/>
          </a:xfrm>
          <a:prstGeom prst="roundRect">
            <a:avLst/>
          </a:prstGeom>
        </p:spPr>
        <p:style>
          <a:lnRef idx="2">
            <a:schemeClr val="accent4"/>
          </a:lnRef>
          <a:fillRef idx="1">
            <a:schemeClr val="lt1"/>
          </a:fillRef>
          <a:effectRef idx="0">
            <a:schemeClr val="accent4"/>
          </a:effectRef>
          <a:fontRef idx="minor">
            <a:schemeClr val="dk1"/>
          </a:fontRef>
        </p:style>
        <p:txBody>
          <a:bodyPr lIns="71323" tIns="35662" rIns="71323" bIns="35662" rtlCol="0" anchor="ctr"/>
          <a:lstStyle/>
          <a:p>
            <a:pPr algn="ctr" rtl="1"/>
            <a:r>
              <a:rPr lang="ar-DZ" sz="2400" b="1" dirty="0" smtClean="0"/>
              <a:t>خصائص الشخصية والسلوكية</a:t>
            </a:r>
            <a:endParaRPr lang="fr-FR" sz="2400" b="1" dirty="0"/>
          </a:p>
        </p:txBody>
      </p:sp>
      <p:sp>
        <p:nvSpPr>
          <p:cNvPr id="35" name="Forme en L 34"/>
          <p:cNvSpPr/>
          <p:nvPr/>
        </p:nvSpPr>
        <p:spPr bwMode="auto">
          <a:xfrm rot="2532342">
            <a:off x="3829699" y="3930521"/>
            <a:ext cx="653143" cy="576927"/>
          </a:xfrm>
          <a:prstGeom prst="corner">
            <a:avLst/>
          </a:prstGeom>
          <a:solidFill>
            <a:schemeClr val="accent5">
              <a:lumMod val="20000"/>
              <a:lumOff val="80000"/>
            </a:schemeClr>
          </a:solidFill>
          <a:ln w="9525" cap="flat" cmpd="sng" algn="ctr">
            <a:solidFill>
              <a:schemeClr val="accent6">
                <a:lumMod val="40000"/>
                <a:lumOff val="60000"/>
              </a:schemeClr>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Rectangle 17"/>
          <p:cNvSpPr/>
          <p:nvPr/>
        </p:nvSpPr>
        <p:spPr>
          <a:xfrm>
            <a:off x="0" y="275545"/>
            <a:ext cx="3626740" cy="1477328"/>
          </a:xfrm>
          <a:prstGeom prst="rect">
            <a:avLst/>
          </a:prstGeom>
          <a:ln>
            <a:solidFill>
              <a:srgbClr val="FFC000"/>
            </a:solidFill>
          </a:ln>
        </p:spPr>
        <p:txBody>
          <a:bodyPr wrap="square">
            <a:spAutoFit/>
          </a:bodyPr>
          <a:lstStyle/>
          <a:p>
            <a:pPr marL="285750" lvl="0" indent="-285750" algn="just" rtl="1">
              <a:buFont typeface="Arial" panose="020B0604020202020204" pitchFamily="34" charset="0"/>
              <a:buChar char="•"/>
            </a:pPr>
            <a:r>
              <a:rPr lang="ar-SA" sz="1800" b="1" dirty="0"/>
              <a:t>تواجد الرأس المال الفكري في جميع المستويات؛</a:t>
            </a:r>
            <a:endParaRPr lang="fr-FR" sz="1800" b="1" dirty="0"/>
          </a:p>
          <a:p>
            <a:pPr marL="285750" lvl="0" indent="-285750" algn="just" rtl="1">
              <a:buFont typeface="Arial" panose="020B0604020202020204" pitchFamily="34" charset="0"/>
              <a:buChar char="•"/>
            </a:pPr>
            <a:r>
              <a:rPr lang="ar-SA" sz="1800" b="1" dirty="0"/>
              <a:t> المرونة التي تساعد على التجديد المستمر للأفراد؛</a:t>
            </a:r>
            <a:endParaRPr lang="fr-FR" sz="1800" b="1" dirty="0"/>
          </a:p>
          <a:p>
            <a:pPr marL="285750" lvl="0" indent="-285750" algn="just" rtl="1">
              <a:buFont typeface="Arial" panose="020B0604020202020204" pitchFamily="34" charset="0"/>
              <a:buChar char="•"/>
            </a:pPr>
            <a:r>
              <a:rPr lang="ar-SA" sz="1800" b="1" dirty="0"/>
              <a:t>تنظيم العلاقات الغير رسمية</a:t>
            </a:r>
            <a:r>
              <a:rPr lang="fr-FR" sz="1800" b="1" dirty="0"/>
              <a:t>.</a:t>
            </a:r>
            <a:r>
              <a:rPr lang="ar-SA" sz="1800" b="1" dirty="0"/>
              <a:t>؛</a:t>
            </a:r>
            <a:endParaRPr lang="fr-FR" sz="1800" b="1" dirty="0"/>
          </a:p>
          <a:p>
            <a:pPr marL="285750" indent="-285750" algn="just" rtl="1">
              <a:buFont typeface="Arial" panose="020B0604020202020204" pitchFamily="34" charset="0"/>
              <a:buChar char="•"/>
            </a:pPr>
            <a:r>
              <a:rPr lang="ar-SA" sz="1800" b="1" dirty="0"/>
              <a:t>البعد عن المركزية الإدارية</a:t>
            </a:r>
            <a:endParaRPr lang="fr-FR" sz="1800" b="1" dirty="0"/>
          </a:p>
        </p:txBody>
      </p:sp>
      <p:sp>
        <p:nvSpPr>
          <p:cNvPr id="19" name="Rectangle 18"/>
          <p:cNvSpPr/>
          <p:nvPr/>
        </p:nvSpPr>
        <p:spPr>
          <a:xfrm>
            <a:off x="137560" y="1927645"/>
            <a:ext cx="3444296" cy="1200329"/>
          </a:xfrm>
          <a:prstGeom prst="rect">
            <a:avLst/>
          </a:prstGeom>
          <a:ln>
            <a:solidFill>
              <a:schemeClr val="accent2">
                <a:lumMod val="60000"/>
                <a:lumOff val="40000"/>
              </a:schemeClr>
            </a:solidFill>
          </a:ln>
        </p:spPr>
        <p:txBody>
          <a:bodyPr wrap="square">
            <a:spAutoFit/>
          </a:bodyPr>
          <a:lstStyle/>
          <a:p>
            <a:pPr marL="285750" lvl="0" indent="-285750" algn="just" rtl="1">
              <a:buFont typeface="Arial" panose="020B0604020202020204" pitchFamily="34" charset="0"/>
              <a:buChar char="•"/>
            </a:pPr>
            <a:r>
              <a:rPr lang="ar-SA" sz="1800" b="1" dirty="0"/>
              <a:t>امتلاك العديد من المهارات والخبرات النادرة بحيث يكون من الصعب استبدالهم؛</a:t>
            </a:r>
            <a:endParaRPr lang="fr-FR" sz="1800" b="1" dirty="0"/>
          </a:p>
          <a:p>
            <a:pPr marL="285750" lvl="0" indent="-285750" algn="just" rtl="1">
              <a:buFont typeface="Arial" panose="020B0604020202020204" pitchFamily="34" charset="0"/>
              <a:buChar char="•"/>
            </a:pPr>
            <a:r>
              <a:rPr lang="ar-SA" sz="1800" b="1" dirty="0"/>
              <a:t>التمتع بدرجة التعلم العالية؛</a:t>
            </a:r>
            <a:endParaRPr lang="fr-FR" sz="1800" b="1" dirty="0"/>
          </a:p>
          <a:p>
            <a:pPr marL="285750" lvl="0" indent="-285750" algn="just" rtl="1">
              <a:buFont typeface="Arial" panose="020B0604020202020204" pitchFamily="34" charset="0"/>
              <a:buChar char="•"/>
            </a:pPr>
            <a:r>
              <a:rPr lang="ar-SA" sz="1800" b="1" dirty="0"/>
              <a:t>التدريب </a:t>
            </a:r>
            <a:r>
              <a:rPr lang="ar-SA" sz="1800" b="1" dirty="0" err="1"/>
              <a:t>الإثرائي</a:t>
            </a:r>
            <a:r>
              <a:rPr lang="ar-SA" sz="1800" b="1" dirty="0"/>
              <a:t>.</a:t>
            </a:r>
            <a:endParaRPr lang="fr-FR" sz="1800" b="1" dirty="0"/>
          </a:p>
        </p:txBody>
      </p:sp>
      <p:sp>
        <p:nvSpPr>
          <p:cNvPr id="20" name="Rectangle 19"/>
          <p:cNvSpPr/>
          <p:nvPr/>
        </p:nvSpPr>
        <p:spPr>
          <a:xfrm>
            <a:off x="91222" y="3312862"/>
            <a:ext cx="3444295" cy="1815882"/>
          </a:xfrm>
          <a:prstGeom prst="rect">
            <a:avLst/>
          </a:prstGeom>
          <a:ln>
            <a:solidFill>
              <a:schemeClr val="accent5">
                <a:lumMod val="60000"/>
                <a:lumOff val="40000"/>
              </a:schemeClr>
            </a:solidFill>
          </a:ln>
        </p:spPr>
        <p:txBody>
          <a:bodyPr wrap="square">
            <a:spAutoFit/>
          </a:bodyPr>
          <a:lstStyle/>
          <a:p>
            <a:pPr marL="285750" lvl="0" indent="-285750" algn="just" rtl="1">
              <a:buFont typeface="Arial" panose="020B0604020202020204" pitchFamily="34" charset="0"/>
              <a:buChar char="•"/>
            </a:pPr>
            <a:r>
              <a:rPr lang="ar-SA" sz="1600" b="1" dirty="0"/>
              <a:t>الميل إلى تحمل المخاطرة، والإقدام على الأعمال والأنشطة الجديدة </a:t>
            </a:r>
            <a:r>
              <a:rPr lang="ar-DZ" sz="1600" b="1" dirty="0" smtClean="0"/>
              <a:t>؛</a:t>
            </a:r>
            <a:endParaRPr lang="fr-FR" sz="1600" b="1" dirty="0"/>
          </a:p>
          <a:p>
            <a:pPr marL="285750" lvl="0" indent="-285750" algn="just" rtl="1">
              <a:buFont typeface="Arial" panose="020B0604020202020204" pitchFamily="34" charset="0"/>
              <a:buChar char="•"/>
            </a:pPr>
            <a:r>
              <a:rPr lang="ar-SA" sz="1600" b="1" dirty="0"/>
              <a:t>المبادرة بتقديم اقتراحات وأفكار جديدة وبناءة؛</a:t>
            </a:r>
            <a:endParaRPr lang="fr-FR" sz="1600" b="1" dirty="0"/>
          </a:p>
          <a:p>
            <a:pPr marL="285750" lvl="0" indent="-285750" algn="just" rtl="1">
              <a:buFont typeface="Arial" panose="020B0604020202020204" pitchFamily="34" charset="0"/>
              <a:buChar char="•"/>
            </a:pPr>
            <a:r>
              <a:rPr lang="ar-SA" sz="1600" b="1" dirty="0"/>
              <a:t>الجسم وعدم التردد في اتخاذ القرارات؛</a:t>
            </a:r>
            <a:endParaRPr lang="fr-FR" sz="1600" b="1" dirty="0"/>
          </a:p>
          <a:p>
            <a:pPr marL="285750" lvl="0" indent="-285750" algn="just" rtl="1">
              <a:buFont typeface="Arial" panose="020B0604020202020204" pitchFamily="34" charset="0"/>
              <a:buChar char="•"/>
            </a:pPr>
            <a:r>
              <a:rPr lang="ar-SA" sz="1600" b="1" dirty="0"/>
              <a:t>القدرة على التفكير وحسن البصيرة؛</a:t>
            </a:r>
            <a:endParaRPr lang="fr-FR" sz="1600" b="1" dirty="0"/>
          </a:p>
          <a:p>
            <a:pPr marL="285750" lvl="0" indent="-285750" algn="just" rtl="1">
              <a:buFont typeface="Arial" panose="020B0604020202020204" pitchFamily="34" charset="0"/>
              <a:buChar char="•"/>
            </a:pPr>
            <a:r>
              <a:rPr lang="ar-SA" sz="1600" b="1" dirty="0"/>
              <a:t>الاستقلالية في الأفكار والعمل؛</a:t>
            </a:r>
            <a:endParaRPr lang="fr-FR" sz="1600" b="1" dirty="0"/>
          </a:p>
          <a:p>
            <a:pPr marL="285750" lvl="0" indent="-285750" algn="just" rtl="1">
              <a:buFont typeface="Arial" panose="020B0604020202020204" pitchFamily="34" charset="0"/>
              <a:buChar char="•"/>
            </a:pPr>
            <a:r>
              <a:rPr lang="ar-SA" sz="1600" b="1" dirty="0"/>
              <a:t>المثابرة والثقة العالية بالنفس.</a:t>
            </a:r>
            <a:r>
              <a:rPr lang="ar-DZ" sz="1600" b="1" dirty="0"/>
              <a:t>	</a:t>
            </a:r>
            <a:endParaRPr lang="fr-FR" sz="1600" b="1"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3000"/>
                            </p:stCondLst>
                            <p:childTnLst>
                              <p:par>
                                <p:cTn id="20" presetID="1"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0-#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1+#ppt_w/2"/>
                                          </p:val>
                                        </p:tav>
                                        <p:tav tm="100000">
                                          <p:val>
                                            <p:strVal val="#ppt_x"/>
                                          </p:val>
                                        </p:tav>
                                      </p:tavLst>
                                    </p:anim>
                                    <p:anim calcmode="lin" valueType="num">
                                      <p:cBhvr additive="base">
                                        <p:cTn id="53" dur="500" fill="hold"/>
                                        <p:tgtEl>
                                          <p:spTgt spid="35"/>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0-#ppt_w/2"/>
                                          </p:val>
                                        </p:tav>
                                        <p:tav tm="100000">
                                          <p:val>
                                            <p:strVal val="#ppt_x"/>
                                          </p:val>
                                        </p:tav>
                                      </p:tavLst>
                                    </p:anim>
                                    <p:anim calcmode="lin" valueType="num">
                                      <p:cBhvr additive="base">
                                        <p:cTn id="5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13" grpId="0" animBg="1"/>
      <p:bldP spid="26" grpId="0" animBg="1"/>
      <p:bldP spid="34" grpId="0" bldLvl="0" animBg="1"/>
      <p:bldP spid="35"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مفهوم رأس المال الفكري - موضو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 y="0"/>
            <a:ext cx="9149503" cy="513632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مجموعة 23"/>
          <p:cNvGrpSpPr/>
          <p:nvPr/>
        </p:nvGrpSpPr>
        <p:grpSpPr>
          <a:xfrm>
            <a:off x="44885" y="19143"/>
            <a:ext cx="645641" cy="543697"/>
            <a:chOff x="160638" y="210754"/>
            <a:chExt cx="860855" cy="724929"/>
          </a:xfrm>
          <a:solidFill>
            <a:srgbClr val="381460">
              <a:alpha val="19000"/>
            </a:srgbClr>
          </a:solidFill>
        </p:grpSpPr>
        <p:sp>
          <p:nvSpPr>
            <p:cNvPr id="7"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8"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9"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0" name="مجموعة 23"/>
          <p:cNvGrpSpPr/>
          <p:nvPr/>
        </p:nvGrpSpPr>
        <p:grpSpPr>
          <a:xfrm>
            <a:off x="8252589" y="4488018"/>
            <a:ext cx="645641" cy="543697"/>
            <a:chOff x="160638" y="210754"/>
            <a:chExt cx="860855" cy="724929"/>
          </a:xfrm>
          <a:solidFill>
            <a:srgbClr val="381460">
              <a:alpha val="19000"/>
            </a:srgbClr>
          </a:solidFill>
        </p:grpSpPr>
        <p:sp>
          <p:nvSpPr>
            <p:cNvPr id="11"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2"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3"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4" name="مجموعة 108"/>
          <p:cNvGrpSpPr/>
          <p:nvPr/>
        </p:nvGrpSpPr>
        <p:grpSpPr>
          <a:xfrm>
            <a:off x="808457" y="102740"/>
            <a:ext cx="7521579" cy="831422"/>
            <a:chOff x="3488979" y="201799"/>
            <a:chExt cx="5190125" cy="1014401"/>
          </a:xfrm>
        </p:grpSpPr>
        <p:grpSp>
          <p:nvGrpSpPr>
            <p:cNvPr id="15" name="مجموعة 107"/>
            <p:cNvGrpSpPr/>
            <p:nvPr/>
          </p:nvGrpSpPr>
          <p:grpSpPr>
            <a:xfrm>
              <a:off x="3488979" y="201799"/>
              <a:ext cx="5190125" cy="1014401"/>
              <a:chOff x="3488979" y="201799"/>
              <a:chExt cx="5190125" cy="1014401"/>
            </a:xfrm>
          </p:grpSpPr>
          <p:sp>
            <p:nvSpPr>
              <p:cNvPr id="17" name="سداسي 104"/>
              <p:cNvSpPr/>
              <p:nvPr/>
            </p:nvSpPr>
            <p:spPr>
              <a:xfrm>
                <a:off x="3488979" y="201799"/>
                <a:ext cx="5190125" cy="1014401"/>
              </a:xfrm>
              <a:prstGeom prst="hexagon">
                <a:avLst/>
              </a:prstGeom>
              <a:ln/>
            </p:spPr>
            <p:style>
              <a:lnRef idx="3">
                <a:schemeClr val="lt1"/>
              </a:lnRef>
              <a:fillRef idx="1">
                <a:schemeClr val="accent1"/>
              </a:fillRef>
              <a:effectRef idx="1">
                <a:schemeClr val="accent1"/>
              </a:effectRef>
              <a:fontRef idx="minor">
                <a:schemeClr val="lt1"/>
              </a:fontRef>
            </p:style>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18" name="سداسي 105"/>
              <p:cNvSpPr/>
              <p:nvPr/>
            </p:nvSpPr>
            <p:spPr>
              <a:xfrm>
                <a:off x="3569550" y="285480"/>
                <a:ext cx="5052812" cy="870604"/>
              </a:xfrm>
              <a:prstGeom prst="hexagon">
                <a:avLst/>
              </a:prstGeom>
              <a:noFill/>
              <a:ln w="28575" cap="flat" cmpd="sng" algn="ctr">
                <a:solidFill>
                  <a:sysClr val="window" lastClr="FFFFFF"/>
                </a:solidFill>
                <a:prstDash val="solid"/>
                <a:miter lim="800000"/>
              </a:ln>
              <a:effectLst>
                <a:innerShdw blurRad="114300">
                  <a:prstClr val="black"/>
                </a:innerShdw>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grpSp>
        <p:sp>
          <p:nvSpPr>
            <p:cNvPr id="16" name="مربع نص 106"/>
            <p:cNvSpPr txBox="1"/>
            <p:nvPr/>
          </p:nvSpPr>
          <p:spPr>
            <a:xfrm>
              <a:off x="3749451" y="361690"/>
              <a:ext cx="4581741" cy="788575"/>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pPr algn="ctr" rtl="1">
                <a:defRPr/>
              </a:pPr>
              <a:r>
                <a:rPr lang="ar-DZ" sz="3600" b="1" kern="0" dirty="0" smtClean="0">
                  <a:solidFill>
                    <a:schemeClr val="bg1"/>
                  </a:solidFill>
                  <a:latin typeface="29LT Bukra Bold Italic" panose="000B0903020204020204" pitchFamily="34" charset="-78"/>
                </a:rPr>
                <a:t>أهمية رأس المال الفكري</a:t>
              </a:r>
              <a:endParaRPr lang="ar-MA" sz="3600" b="1" kern="0" dirty="0">
                <a:solidFill>
                  <a:schemeClr val="bg1"/>
                </a:solidFill>
                <a:latin typeface="29LT Bukra Bold Italic" panose="000B0903020204020204" pitchFamily="34" charset="-78"/>
              </a:endParaRPr>
            </a:p>
          </p:txBody>
        </p:sp>
      </p:grpSp>
      <p:sp>
        <p:nvSpPr>
          <p:cNvPr id="3" name="Rectangle 2"/>
          <p:cNvSpPr/>
          <p:nvPr/>
        </p:nvSpPr>
        <p:spPr bwMode="auto">
          <a:xfrm>
            <a:off x="1091718" y="1027215"/>
            <a:ext cx="8028531" cy="700645"/>
          </a:xfrm>
          <a:prstGeom prst="rect">
            <a:avLst/>
          </a:prstGeom>
          <a:solidFill>
            <a:srgbClr val="F2BCC4">
              <a:alpha val="80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lstStyle/>
          <a:p>
            <a:pPr algn="ctr" defTabSz="914400" fontAlgn="base">
              <a:spcBef>
                <a:spcPct val="0"/>
              </a:spcBef>
              <a:spcAft>
                <a:spcPct val="0"/>
              </a:spcAft>
            </a:pPr>
            <a:r>
              <a:rPr lang="ar-SA" sz="2400" b="1" dirty="0"/>
              <a:t>إن الإدارة الفعالة لرأس المال المعرفي قد تكون المحدد النهائي لأداء المؤسسة </a:t>
            </a:r>
            <a:endParaRPr kumimoji="0" lang="fr-FR"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19" name="Rectangle 18"/>
          <p:cNvSpPr/>
          <p:nvPr/>
        </p:nvSpPr>
        <p:spPr bwMode="auto">
          <a:xfrm>
            <a:off x="948608" y="1846613"/>
            <a:ext cx="8028531" cy="700645"/>
          </a:xfrm>
          <a:prstGeom prst="rect">
            <a:avLst/>
          </a:prstGeom>
          <a:solidFill>
            <a:srgbClr val="F2BCC4">
              <a:alpha val="80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lstStyle/>
          <a:p>
            <a:pPr algn="ctr" defTabSz="914400" fontAlgn="base">
              <a:spcBef>
                <a:spcPct val="0"/>
              </a:spcBef>
              <a:spcAft>
                <a:spcPct val="0"/>
              </a:spcAft>
            </a:pPr>
            <a:r>
              <a:rPr lang="ar-SA" sz="2400" b="1" dirty="0"/>
              <a:t>أن رأس المال المعرفي يعد من أهم مصادر الميزة التنافسية للمؤسسات المعاصرة </a:t>
            </a:r>
            <a:endParaRPr kumimoji="0" lang="fr-FR"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20" name="Rectangle 19"/>
          <p:cNvSpPr/>
          <p:nvPr/>
        </p:nvSpPr>
        <p:spPr bwMode="auto">
          <a:xfrm>
            <a:off x="697985" y="2654382"/>
            <a:ext cx="8028531" cy="700645"/>
          </a:xfrm>
          <a:prstGeom prst="rect">
            <a:avLst/>
          </a:prstGeom>
          <a:solidFill>
            <a:srgbClr val="F2BCC4">
              <a:alpha val="80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lstStyle/>
          <a:p>
            <a:pPr algn="ctr" defTabSz="914400" fontAlgn="base">
              <a:spcBef>
                <a:spcPct val="0"/>
              </a:spcBef>
              <a:spcAft>
                <a:spcPct val="0"/>
              </a:spcAft>
            </a:pPr>
            <a:r>
              <a:rPr lang="ar-SA" sz="2400" b="1" dirty="0"/>
              <a:t>يعد رأس المال المعرفي مصدرا لتوليد الثروة في المؤسسة .</a:t>
            </a:r>
            <a:endParaRPr kumimoji="0" lang="fr-FR"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21" name="Rectangle 20"/>
          <p:cNvSpPr/>
          <p:nvPr/>
        </p:nvSpPr>
        <p:spPr bwMode="auto">
          <a:xfrm>
            <a:off x="409409" y="3479467"/>
            <a:ext cx="8028531" cy="700645"/>
          </a:xfrm>
          <a:prstGeom prst="rect">
            <a:avLst/>
          </a:prstGeom>
          <a:solidFill>
            <a:srgbClr val="F2BCC4">
              <a:alpha val="80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lstStyle/>
          <a:p>
            <a:pPr algn="ctr" defTabSz="914400" fontAlgn="base">
              <a:spcBef>
                <a:spcPct val="0"/>
              </a:spcBef>
              <a:spcAft>
                <a:spcPct val="0"/>
              </a:spcAft>
            </a:pPr>
            <a:r>
              <a:rPr lang="ar-SA" sz="2400" b="1" dirty="0" smtClean="0"/>
              <a:t>تع</a:t>
            </a:r>
            <a:r>
              <a:rPr lang="ar-DZ" sz="2400" b="1" dirty="0" smtClean="0"/>
              <a:t>تبر</a:t>
            </a:r>
            <a:r>
              <a:rPr lang="ar-SA" sz="2400" b="1" dirty="0" smtClean="0"/>
              <a:t> </a:t>
            </a:r>
            <a:r>
              <a:rPr lang="ar-SA" sz="2400" b="1" dirty="0"/>
              <a:t>المؤسسات المعاصرة رأس المال المعرفي أقوى سلاح تنافسي</a:t>
            </a:r>
            <a:endParaRPr kumimoji="0" lang="fr-FR"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22" name="Rectangle 21"/>
          <p:cNvSpPr/>
          <p:nvPr/>
        </p:nvSpPr>
        <p:spPr bwMode="auto">
          <a:xfrm>
            <a:off x="160210" y="4289734"/>
            <a:ext cx="8028531" cy="700645"/>
          </a:xfrm>
          <a:prstGeom prst="rect">
            <a:avLst/>
          </a:prstGeom>
          <a:solidFill>
            <a:srgbClr val="F2BCC4">
              <a:alpha val="80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lstStyle/>
          <a:p>
            <a:pPr algn="ctr" defTabSz="914400" rtl="1" fontAlgn="base">
              <a:spcBef>
                <a:spcPct val="0"/>
              </a:spcBef>
              <a:spcAft>
                <a:spcPct val="0"/>
              </a:spcAft>
            </a:pPr>
            <a:r>
              <a:rPr lang="ar-SA" sz="2400" b="1" dirty="0" smtClean="0"/>
              <a:t>يمثل </a:t>
            </a:r>
            <a:r>
              <a:rPr lang="ar-SA" sz="2400" b="1" dirty="0"/>
              <a:t>أهم مصادر الثروة ودعائم القوة لأية </a:t>
            </a:r>
            <a:r>
              <a:rPr lang="ar-SA" sz="2400" b="1" dirty="0" smtClean="0"/>
              <a:t>مؤسسة</a:t>
            </a:r>
            <a:r>
              <a:rPr lang="ar-DZ" sz="2400" b="1" dirty="0" smtClean="0"/>
              <a:t>، </a:t>
            </a:r>
            <a:r>
              <a:rPr lang="ar-SA" sz="2400" b="1" dirty="0"/>
              <a:t>فالقدرات الفكرية العالمية </a:t>
            </a:r>
            <a:endParaRPr lang="ar-DZ" sz="2400" b="1" dirty="0" smtClean="0"/>
          </a:p>
          <a:p>
            <a:pPr algn="ctr" defTabSz="914400" rtl="1" fontAlgn="base">
              <a:spcBef>
                <a:spcPct val="0"/>
              </a:spcBef>
              <a:spcAft>
                <a:spcPct val="0"/>
              </a:spcAft>
            </a:pPr>
            <a:r>
              <a:rPr lang="ar-SA" sz="2400" b="1" dirty="0" smtClean="0"/>
              <a:t>تعد </a:t>
            </a:r>
            <a:r>
              <a:rPr lang="ar-SA" sz="2400" b="1" dirty="0"/>
              <a:t>أهم الأسلحة التي تعتمدها </a:t>
            </a:r>
            <a:r>
              <a:rPr lang="ar-SA" sz="2400" b="1" dirty="0" smtClean="0"/>
              <a:t>الأمم </a:t>
            </a:r>
            <a:r>
              <a:rPr lang="ar-SA" sz="2400" b="1" dirty="0"/>
              <a:t>والشعوب في الصراع العالمي الراهن</a:t>
            </a:r>
            <a:r>
              <a:rPr lang="fr-FR" sz="2400" b="1" dirty="0"/>
              <a:t>.</a:t>
            </a:r>
            <a:r>
              <a:rPr lang="ar-SA" sz="2400" b="1" dirty="0" smtClean="0"/>
              <a:t> </a:t>
            </a:r>
            <a:endParaRPr kumimoji="0" lang="fr-FR"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7146398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par>
                          <p:cTn id="14" fill="hold">
                            <p:stCondLst>
                              <p:cond delay="1500"/>
                            </p:stCondLst>
                            <p:childTnLst>
                              <p:par>
                                <p:cTn id="15" presetID="34" presetClass="emph" presetSubtype="0" fill="hold" nodeType="after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3">
                                            <p:txEl>
                                              <p:pRg st="0" end="0"/>
                                            </p:txEl>
                                          </p:spTgt>
                                        </p:tgtEl>
                                        <p:attrNameLst>
                                          <p:attrName>ppt_x</p:attrName>
                                          <p:attrName>ppt_y</p:attrName>
                                        </p:attrNameLst>
                                      </p:cBhvr>
                                    </p:animMotion>
                                    <p:animRot by="1500000">
                                      <p:cBhvr>
                                        <p:cTn id="17" dur="125" fill="hold">
                                          <p:stCondLst>
                                            <p:cond delay="0"/>
                                          </p:stCondLst>
                                        </p:cTn>
                                        <p:tgtEl>
                                          <p:spTgt spid="3">
                                            <p:txEl>
                                              <p:pRg st="0" end="0"/>
                                            </p:txEl>
                                          </p:spTgt>
                                        </p:tgtEl>
                                        <p:attrNameLst>
                                          <p:attrName>r</p:attrName>
                                        </p:attrNameLst>
                                      </p:cBhvr>
                                    </p:animRot>
                                    <p:animRot by="-1500000">
                                      <p:cBhvr>
                                        <p:cTn id="18" dur="125" fill="hold">
                                          <p:stCondLst>
                                            <p:cond delay="125"/>
                                          </p:stCondLst>
                                        </p:cTn>
                                        <p:tgtEl>
                                          <p:spTgt spid="3">
                                            <p:txEl>
                                              <p:pRg st="0" end="0"/>
                                            </p:txEl>
                                          </p:spTgt>
                                        </p:tgtEl>
                                        <p:attrNameLst>
                                          <p:attrName>r</p:attrName>
                                        </p:attrNameLst>
                                      </p:cBhvr>
                                    </p:animRot>
                                    <p:animRot by="-1500000">
                                      <p:cBhvr>
                                        <p:cTn id="19" dur="125" fill="hold">
                                          <p:stCondLst>
                                            <p:cond delay="250"/>
                                          </p:stCondLst>
                                        </p:cTn>
                                        <p:tgtEl>
                                          <p:spTgt spid="3">
                                            <p:txEl>
                                              <p:pRg st="0" end="0"/>
                                            </p:txEl>
                                          </p:spTgt>
                                        </p:tgtEl>
                                        <p:attrNameLst>
                                          <p:attrName>r</p:attrName>
                                        </p:attrNameLst>
                                      </p:cBhvr>
                                    </p:animRot>
                                    <p:animRot by="1500000">
                                      <p:cBhvr>
                                        <p:cTn id="20" dur="125" fill="hold">
                                          <p:stCondLst>
                                            <p:cond delay="375"/>
                                          </p:stCondLst>
                                        </p:cTn>
                                        <p:tgtEl>
                                          <p:spTgt spid="3">
                                            <p:txEl>
                                              <p:pRg st="0" end="0"/>
                                            </p:txEl>
                                          </p:spTgt>
                                        </p:tgtEl>
                                        <p:attrNameLst>
                                          <p:attrName>r</p:attrName>
                                        </p:attrNameLst>
                                      </p:cBhvr>
                                    </p:animRot>
                                  </p:childTnLst>
                                </p:cTn>
                              </p:par>
                            </p:childTnLst>
                          </p:cTn>
                        </p:par>
                        <p:par>
                          <p:cTn id="21" fill="hold">
                            <p:stCondLst>
                              <p:cond delay="5100"/>
                            </p:stCondLst>
                            <p:childTnLst>
                              <p:par>
                                <p:cTn id="22" presetID="16" presetClass="entr" presetSubtype="37"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par>
                          <p:cTn id="25" fill="hold">
                            <p:stCondLst>
                              <p:cond delay="5600"/>
                            </p:stCondLst>
                            <p:childTnLst>
                              <p:par>
                                <p:cTn id="26" presetID="34" presetClass="emph" presetSubtype="0" fill="hold"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19">
                                            <p:txEl>
                                              <p:pRg st="0" end="0"/>
                                            </p:txEl>
                                          </p:spTgt>
                                        </p:tgtEl>
                                        <p:attrNameLst>
                                          <p:attrName>ppt_x</p:attrName>
                                          <p:attrName>ppt_y</p:attrName>
                                        </p:attrNameLst>
                                      </p:cBhvr>
                                    </p:animMotion>
                                    <p:animRot by="1500000">
                                      <p:cBhvr>
                                        <p:cTn id="28" dur="125" fill="hold">
                                          <p:stCondLst>
                                            <p:cond delay="0"/>
                                          </p:stCondLst>
                                        </p:cTn>
                                        <p:tgtEl>
                                          <p:spTgt spid="19">
                                            <p:txEl>
                                              <p:pRg st="0" end="0"/>
                                            </p:txEl>
                                          </p:spTgt>
                                        </p:tgtEl>
                                        <p:attrNameLst>
                                          <p:attrName>r</p:attrName>
                                        </p:attrNameLst>
                                      </p:cBhvr>
                                    </p:animRot>
                                    <p:animRot by="-1500000">
                                      <p:cBhvr>
                                        <p:cTn id="29" dur="125" fill="hold">
                                          <p:stCondLst>
                                            <p:cond delay="125"/>
                                          </p:stCondLst>
                                        </p:cTn>
                                        <p:tgtEl>
                                          <p:spTgt spid="19">
                                            <p:txEl>
                                              <p:pRg st="0" end="0"/>
                                            </p:txEl>
                                          </p:spTgt>
                                        </p:tgtEl>
                                        <p:attrNameLst>
                                          <p:attrName>r</p:attrName>
                                        </p:attrNameLst>
                                      </p:cBhvr>
                                    </p:animRot>
                                    <p:animRot by="-1500000">
                                      <p:cBhvr>
                                        <p:cTn id="30" dur="125" fill="hold">
                                          <p:stCondLst>
                                            <p:cond delay="250"/>
                                          </p:stCondLst>
                                        </p:cTn>
                                        <p:tgtEl>
                                          <p:spTgt spid="19">
                                            <p:txEl>
                                              <p:pRg st="0" end="0"/>
                                            </p:txEl>
                                          </p:spTgt>
                                        </p:tgtEl>
                                        <p:attrNameLst>
                                          <p:attrName>r</p:attrName>
                                        </p:attrNameLst>
                                      </p:cBhvr>
                                    </p:animRot>
                                    <p:animRot by="1500000">
                                      <p:cBhvr>
                                        <p:cTn id="31" dur="125" fill="hold">
                                          <p:stCondLst>
                                            <p:cond delay="375"/>
                                          </p:stCondLst>
                                        </p:cTn>
                                        <p:tgtEl>
                                          <p:spTgt spid="19">
                                            <p:txEl>
                                              <p:pRg st="0" end="0"/>
                                            </p:txEl>
                                          </p:spTgt>
                                        </p:tgtEl>
                                        <p:attrNameLst>
                                          <p:attrName>r</p:attrName>
                                        </p:attrNameLst>
                                      </p:cBhvr>
                                    </p:animRot>
                                  </p:childTnLst>
                                </p:cTn>
                              </p:par>
                            </p:childTnLst>
                          </p:cTn>
                        </p:par>
                        <p:par>
                          <p:cTn id="32" fill="hold">
                            <p:stCondLst>
                              <p:cond delay="9100"/>
                            </p:stCondLst>
                            <p:childTnLst>
                              <p:par>
                                <p:cTn id="33" presetID="16" presetClass="entr" presetSubtype="37"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outVertical)">
                                      <p:cBhvr>
                                        <p:cTn id="35" dur="500"/>
                                        <p:tgtEl>
                                          <p:spTgt spid="20"/>
                                        </p:tgtEl>
                                      </p:cBhvr>
                                    </p:animEffect>
                                  </p:childTnLst>
                                </p:cTn>
                              </p:par>
                            </p:childTnLst>
                          </p:cTn>
                        </p:par>
                        <p:par>
                          <p:cTn id="36" fill="hold">
                            <p:stCondLst>
                              <p:cond delay="9600"/>
                            </p:stCondLst>
                            <p:childTnLst>
                              <p:par>
                                <p:cTn id="37" presetID="34" presetClass="emph" presetSubtype="0" fill="hold" nodeType="after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20">
                                            <p:txEl>
                                              <p:pRg st="0" end="0"/>
                                            </p:txEl>
                                          </p:spTgt>
                                        </p:tgtEl>
                                        <p:attrNameLst>
                                          <p:attrName>ppt_x</p:attrName>
                                          <p:attrName>ppt_y</p:attrName>
                                        </p:attrNameLst>
                                      </p:cBhvr>
                                    </p:animMotion>
                                    <p:animRot by="1500000">
                                      <p:cBhvr>
                                        <p:cTn id="39" dur="125" fill="hold">
                                          <p:stCondLst>
                                            <p:cond delay="0"/>
                                          </p:stCondLst>
                                        </p:cTn>
                                        <p:tgtEl>
                                          <p:spTgt spid="20">
                                            <p:txEl>
                                              <p:pRg st="0" end="0"/>
                                            </p:txEl>
                                          </p:spTgt>
                                        </p:tgtEl>
                                        <p:attrNameLst>
                                          <p:attrName>r</p:attrName>
                                        </p:attrNameLst>
                                      </p:cBhvr>
                                    </p:animRot>
                                    <p:animRot by="-1500000">
                                      <p:cBhvr>
                                        <p:cTn id="40" dur="125" fill="hold">
                                          <p:stCondLst>
                                            <p:cond delay="125"/>
                                          </p:stCondLst>
                                        </p:cTn>
                                        <p:tgtEl>
                                          <p:spTgt spid="20">
                                            <p:txEl>
                                              <p:pRg st="0" end="0"/>
                                            </p:txEl>
                                          </p:spTgt>
                                        </p:tgtEl>
                                        <p:attrNameLst>
                                          <p:attrName>r</p:attrName>
                                        </p:attrNameLst>
                                      </p:cBhvr>
                                    </p:animRot>
                                    <p:animRot by="-1500000">
                                      <p:cBhvr>
                                        <p:cTn id="41" dur="125" fill="hold">
                                          <p:stCondLst>
                                            <p:cond delay="250"/>
                                          </p:stCondLst>
                                        </p:cTn>
                                        <p:tgtEl>
                                          <p:spTgt spid="20">
                                            <p:txEl>
                                              <p:pRg st="0" end="0"/>
                                            </p:txEl>
                                          </p:spTgt>
                                        </p:tgtEl>
                                        <p:attrNameLst>
                                          <p:attrName>r</p:attrName>
                                        </p:attrNameLst>
                                      </p:cBhvr>
                                    </p:animRot>
                                    <p:animRot by="1500000">
                                      <p:cBhvr>
                                        <p:cTn id="42" dur="125" fill="hold">
                                          <p:stCondLst>
                                            <p:cond delay="375"/>
                                          </p:stCondLst>
                                        </p:cTn>
                                        <p:tgtEl>
                                          <p:spTgt spid="20">
                                            <p:txEl>
                                              <p:pRg st="0" end="0"/>
                                            </p:txEl>
                                          </p:spTgt>
                                        </p:tgtEl>
                                        <p:attrNameLst>
                                          <p:attrName>r</p:attrName>
                                        </p:attrNameLst>
                                      </p:cBhvr>
                                    </p:animRot>
                                  </p:childTnLst>
                                </p:cTn>
                              </p:par>
                            </p:childTnLst>
                          </p:cTn>
                        </p:par>
                        <p:par>
                          <p:cTn id="43" fill="hold">
                            <p:stCondLst>
                              <p:cond delay="12300"/>
                            </p:stCondLst>
                            <p:childTnLst>
                              <p:par>
                                <p:cTn id="44" presetID="16" presetClass="entr" presetSubtype="37"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outVertical)">
                                      <p:cBhvr>
                                        <p:cTn id="46" dur="500"/>
                                        <p:tgtEl>
                                          <p:spTgt spid="21"/>
                                        </p:tgtEl>
                                      </p:cBhvr>
                                    </p:animEffect>
                                  </p:childTnLst>
                                </p:cTn>
                              </p:par>
                            </p:childTnLst>
                          </p:cTn>
                        </p:par>
                        <p:par>
                          <p:cTn id="47" fill="hold">
                            <p:stCondLst>
                              <p:cond delay="12800"/>
                            </p:stCondLst>
                            <p:childTnLst>
                              <p:par>
                                <p:cTn id="48" presetID="34" presetClass="emph" presetSubtype="0" fill="hold" nodeType="after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21">
                                            <p:txEl>
                                              <p:pRg st="0" end="0"/>
                                            </p:txEl>
                                          </p:spTgt>
                                        </p:tgtEl>
                                        <p:attrNameLst>
                                          <p:attrName>ppt_x</p:attrName>
                                          <p:attrName>ppt_y</p:attrName>
                                        </p:attrNameLst>
                                      </p:cBhvr>
                                    </p:animMotion>
                                    <p:animRot by="1500000">
                                      <p:cBhvr>
                                        <p:cTn id="50" dur="125" fill="hold">
                                          <p:stCondLst>
                                            <p:cond delay="0"/>
                                          </p:stCondLst>
                                        </p:cTn>
                                        <p:tgtEl>
                                          <p:spTgt spid="21">
                                            <p:txEl>
                                              <p:pRg st="0" end="0"/>
                                            </p:txEl>
                                          </p:spTgt>
                                        </p:tgtEl>
                                        <p:attrNameLst>
                                          <p:attrName>r</p:attrName>
                                        </p:attrNameLst>
                                      </p:cBhvr>
                                    </p:animRot>
                                    <p:animRot by="-1500000">
                                      <p:cBhvr>
                                        <p:cTn id="51" dur="125" fill="hold">
                                          <p:stCondLst>
                                            <p:cond delay="125"/>
                                          </p:stCondLst>
                                        </p:cTn>
                                        <p:tgtEl>
                                          <p:spTgt spid="21">
                                            <p:txEl>
                                              <p:pRg st="0" end="0"/>
                                            </p:txEl>
                                          </p:spTgt>
                                        </p:tgtEl>
                                        <p:attrNameLst>
                                          <p:attrName>r</p:attrName>
                                        </p:attrNameLst>
                                      </p:cBhvr>
                                    </p:animRot>
                                    <p:animRot by="-1500000">
                                      <p:cBhvr>
                                        <p:cTn id="52" dur="125" fill="hold">
                                          <p:stCondLst>
                                            <p:cond delay="250"/>
                                          </p:stCondLst>
                                        </p:cTn>
                                        <p:tgtEl>
                                          <p:spTgt spid="21">
                                            <p:txEl>
                                              <p:pRg st="0" end="0"/>
                                            </p:txEl>
                                          </p:spTgt>
                                        </p:tgtEl>
                                        <p:attrNameLst>
                                          <p:attrName>r</p:attrName>
                                        </p:attrNameLst>
                                      </p:cBhvr>
                                    </p:animRot>
                                    <p:animRot by="1500000">
                                      <p:cBhvr>
                                        <p:cTn id="53" dur="125" fill="hold">
                                          <p:stCondLst>
                                            <p:cond delay="375"/>
                                          </p:stCondLst>
                                        </p:cTn>
                                        <p:tgtEl>
                                          <p:spTgt spid="21">
                                            <p:txEl>
                                              <p:pRg st="0" end="0"/>
                                            </p:txEl>
                                          </p:spTgt>
                                        </p:tgtEl>
                                        <p:attrNameLst>
                                          <p:attrName>r</p:attrName>
                                        </p:attrNameLst>
                                      </p:cBhvr>
                                    </p:animRot>
                                  </p:childTnLst>
                                </p:cTn>
                              </p:par>
                            </p:childTnLst>
                          </p:cTn>
                        </p:par>
                        <p:par>
                          <p:cTn id="54" fill="hold">
                            <p:stCondLst>
                              <p:cond delay="15750"/>
                            </p:stCondLst>
                            <p:childTnLst>
                              <p:par>
                                <p:cTn id="55" presetID="16" presetClass="entr" presetSubtype="37"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outVertical)">
                                      <p:cBhvr>
                                        <p:cTn id="57" dur="500"/>
                                        <p:tgtEl>
                                          <p:spTgt spid="22"/>
                                        </p:tgtEl>
                                      </p:cBhvr>
                                    </p:animEffect>
                                  </p:childTnLst>
                                </p:cTn>
                              </p:par>
                            </p:childTnLst>
                          </p:cTn>
                        </p:par>
                        <p:par>
                          <p:cTn id="58" fill="hold">
                            <p:stCondLst>
                              <p:cond delay="16250"/>
                            </p:stCondLst>
                            <p:childTnLst>
                              <p:par>
                                <p:cTn id="59" presetID="34" presetClass="emph" presetSubtype="0" fill="hold" nodeType="afterEffect">
                                  <p:stCondLst>
                                    <p:cond delay="0"/>
                                  </p:stCondLst>
                                  <p:iterate type="lt">
                                    <p:tmPct val="10000"/>
                                  </p:iterate>
                                  <p:childTnLst>
                                    <p:animMotion origin="layout" path="M 0.0 0.0 L 0.0 -0.07213" pathEditMode="relative" ptsTypes="">
                                      <p:cBhvr>
                                        <p:cTn id="60" dur="250" accel="50000" decel="50000" autoRev="1" fill="hold">
                                          <p:stCondLst>
                                            <p:cond delay="0"/>
                                          </p:stCondLst>
                                        </p:cTn>
                                        <p:tgtEl>
                                          <p:spTgt spid="22">
                                            <p:txEl>
                                              <p:pRg st="0" end="0"/>
                                            </p:txEl>
                                          </p:spTgt>
                                        </p:tgtEl>
                                        <p:attrNameLst>
                                          <p:attrName>ppt_x</p:attrName>
                                          <p:attrName>ppt_y</p:attrName>
                                        </p:attrNameLst>
                                      </p:cBhvr>
                                    </p:animMotion>
                                    <p:animRot by="1500000">
                                      <p:cBhvr>
                                        <p:cTn id="61" dur="125" fill="hold">
                                          <p:stCondLst>
                                            <p:cond delay="0"/>
                                          </p:stCondLst>
                                        </p:cTn>
                                        <p:tgtEl>
                                          <p:spTgt spid="22">
                                            <p:txEl>
                                              <p:pRg st="0" end="0"/>
                                            </p:txEl>
                                          </p:spTgt>
                                        </p:tgtEl>
                                        <p:attrNameLst>
                                          <p:attrName>r</p:attrName>
                                        </p:attrNameLst>
                                      </p:cBhvr>
                                    </p:animRot>
                                    <p:animRot by="-1500000">
                                      <p:cBhvr>
                                        <p:cTn id="62" dur="125" fill="hold">
                                          <p:stCondLst>
                                            <p:cond delay="125"/>
                                          </p:stCondLst>
                                        </p:cTn>
                                        <p:tgtEl>
                                          <p:spTgt spid="22">
                                            <p:txEl>
                                              <p:pRg st="0" end="0"/>
                                            </p:txEl>
                                          </p:spTgt>
                                        </p:tgtEl>
                                        <p:attrNameLst>
                                          <p:attrName>r</p:attrName>
                                        </p:attrNameLst>
                                      </p:cBhvr>
                                    </p:animRot>
                                    <p:animRot by="-1500000">
                                      <p:cBhvr>
                                        <p:cTn id="63" dur="125" fill="hold">
                                          <p:stCondLst>
                                            <p:cond delay="250"/>
                                          </p:stCondLst>
                                        </p:cTn>
                                        <p:tgtEl>
                                          <p:spTgt spid="22">
                                            <p:txEl>
                                              <p:pRg st="0" end="0"/>
                                            </p:txEl>
                                          </p:spTgt>
                                        </p:tgtEl>
                                        <p:attrNameLst>
                                          <p:attrName>r</p:attrName>
                                        </p:attrNameLst>
                                      </p:cBhvr>
                                    </p:animRot>
                                    <p:animRot by="1500000">
                                      <p:cBhvr>
                                        <p:cTn id="64" dur="125" fill="hold">
                                          <p:stCondLst>
                                            <p:cond delay="375"/>
                                          </p:stCondLst>
                                        </p:cTn>
                                        <p:tgtEl>
                                          <p:spTgt spid="22">
                                            <p:txEl>
                                              <p:pRg st="0" end="0"/>
                                            </p:txEl>
                                          </p:spTgt>
                                        </p:tgtEl>
                                        <p:attrNameLst>
                                          <p:attrName>r</p:attrName>
                                        </p:attrNameLst>
                                      </p:cBhvr>
                                    </p:animRot>
                                  </p:childTnLst>
                                </p:cTn>
                              </p:par>
                            </p:childTnLst>
                          </p:cTn>
                        </p:par>
                        <p:par>
                          <p:cTn id="65" fill="hold">
                            <p:stCondLst>
                              <p:cond delay="19800"/>
                            </p:stCondLst>
                            <p:childTnLst>
                              <p:par>
                                <p:cTn id="66" presetID="34" presetClass="emph" presetSubtype="0" fill="hold" nodeType="afterEffect">
                                  <p:stCondLst>
                                    <p:cond delay="0"/>
                                  </p:stCondLst>
                                  <p:iterate type="lt">
                                    <p:tmPct val="10000"/>
                                  </p:iterate>
                                  <p:childTnLst>
                                    <p:animMotion origin="layout" path="M 0.0 0.0 L 0.0 -0.07213" pathEditMode="relative" ptsTypes="">
                                      <p:cBhvr>
                                        <p:cTn id="67" dur="250" accel="50000" decel="50000" autoRev="1" fill="hold">
                                          <p:stCondLst>
                                            <p:cond delay="0"/>
                                          </p:stCondLst>
                                        </p:cTn>
                                        <p:tgtEl>
                                          <p:spTgt spid="22">
                                            <p:txEl>
                                              <p:pRg st="1" end="1"/>
                                            </p:txEl>
                                          </p:spTgt>
                                        </p:tgtEl>
                                        <p:attrNameLst>
                                          <p:attrName>ppt_x</p:attrName>
                                          <p:attrName>ppt_y</p:attrName>
                                        </p:attrNameLst>
                                      </p:cBhvr>
                                    </p:animMotion>
                                    <p:animRot by="1500000">
                                      <p:cBhvr>
                                        <p:cTn id="68" dur="125" fill="hold">
                                          <p:stCondLst>
                                            <p:cond delay="0"/>
                                          </p:stCondLst>
                                        </p:cTn>
                                        <p:tgtEl>
                                          <p:spTgt spid="22">
                                            <p:txEl>
                                              <p:pRg st="1" end="1"/>
                                            </p:txEl>
                                          </p:spTgt>
                                        </p:tgtEl>
                                        <p:attrNameLst>
                                          <p:attrName>r</p:attrName>
                                        </p:attrNameLst>
                                      </p:cBhvr>
                                    </p:animRot>
                                    <p:animRot by="-1500000">
                                      <p:cBhvr>
                                        <p:cTn id="69" dur="125" fill="hold">
                                          <p:stCondLst>
                                            <p:cond delay="125"/>
                                          </p:stCondLst>
                                        </p:cTn>
                                        <p:tgtEl>
                                          <p:spTgt spid="22">
                                            <p:txEl>
                                              <p:pRg st="1" end="1"/>
                                            </p:txEl>
                                          </p:spTgt>
                                        </p:tgtEl>
                                        <p:attrNameLst>
                                          <p:attrName>r</p:attrName>
                                        </p:attrNameLst>
                                      </p:cBhvr>
                                    </p:animRot>
                                    <p:animRot by="-1500000">
                                      <p:cBhvr>
                                        <p:cTn id="70" dur="125" fill="hold">
                                          <p:stCondLst>
                                            <p:cond delay="250"/>
                                          </p:stCondLst>
                                        </p:cTn>
                                        <p:tgtEl>
                                          <p:spTgt spid="22">
                                            <p:txEl>
                                              <p:pRg st="1" end="1"/>
                                            </p:txEl>
                                          </p:spTgt>
                                        </p:tgtEl>
                                        <p:attrNameLst>
                                          <p:attrName>r</p:attrName>
                                        </p:attrNameLst>
                                      </p:cBhvr>
                                    </p:animRot>
                                    <p:animRot by="1500000">
                                      <p:cBhvr>
                                        <p:cTn id="71" dur="125" fill="hold">
                                          <p:stCondLst>
                                            <p:cond delay="375"/>
                                          </p:stCondLst>
                                        </p:cTn>
                                        <p:tgtEl>
                                          <p:spTgt spid="2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أفضل عناوين رسائل الماجستير والدكتوراه في رأس المال الفكري - موقع مكتبتك"/>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79167" l="648" r="99352">
                        <a14:foregroundMark x1="76759" y1="1481" x2="4352" y2="73519"/>
                        <a14:foregroundMark x1="4167" y1="4907" x2="87315" y2="62407"/>
                        <a14:foregroundMark x1="73241" y1="15278" x2="80278" y2="41296"/>
                        <a14:foregroundMark x1="28426" y1="68889" x2="77037" y2="64815"/>
                        <a14:foregroundMark x1="14722" y1="74722" x2="83426" y2="73519"/>
                        <a14:foregroundMark x1="93519" y1="71296" x2="93148" y2="35463"/>
                        <a14:foregroundMark x1="92870" y1="23519" x2="73704" y2="13796"/>
                        <a14:foregroundMark x1="54722" y1="7315" x2="4630" y2="5741"/>
                        <a14:foregroundMark x1="76389" y1="67222" x2="74815" y2="68611"/>
                        <a14:foregroundMark x1="74815" y1="68611" x2="74815" y2="68611"/>
                        <a14:foregroundMark x1="31944" y1="64352" x2="29722" y2="66667"/>
                        <a14:foregroundMark x1="71296" y1="66667" x2="74630" y2="70833"/>
                        <a14:foregroundMark x1="23333" y1="47407" x2="26667" y2="47778"/>
                        <a14:foregroundMark x1="27593" y1="63148" x2="30833" y2="72870"/>
                        <a14:foregroundMark x1="30648" y1="17870" x2="34907" y2="15463"/>
                        <a14:backgroundMark x1="77500" y1="1296" x2="78148" y2="7593"/>
                        <a14:backgroundMark x1="78333" y1="8611" x2="88056" y2="14815"/>
                        <a14:backgroundMark x1="88056" y1="14815" x2="98889" y2="13611"/>
                      </a14:backgroundRemoval>
                    </a14:imgEffect>
                    <a14:imgEffect>
                      <a14:brightnessContrast contrast="40000"/>
                    </a14:imgEffect>
                  </a14:imgLayer>
                </a14:imgProps>
              </a:ext>
              <a:ext uri="{28A0092B-C50C-407E-A947-70E740481C1C}">
                <a14:useLocalDpi xmlns:a14="http://schemas.microsoft.com/office/drawing/2010/main" val="0"/>
              </a:ext>
            </a:extLst>
          </a:blip>
          <a:srcRect b="23561"/>
          <a:stretch/>
        </p:blipFill>
        <p:spPr bwMode="auto">
          <a:xfrm>
            <a:off x="0" y="90393"/>
            <a:ext cx="8312726" cy="501257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مجموعة 23"/>
          <p:cNvGrpSpPr/>
          <p:nvPr/>
        </p:nvGrpSpPr>
        <p:grpSpPr>
          <a:xfrm>
            <a:off x="44885" y="19143"/>
            <a:ext cx="645641" cy="543697"/>
            <a:chOff x="160638" y="210754"/>
            <a:chExt cx="860855" cy="724929"/>
          </a:xfrm>
          <a:solidFill>
            <a:srgbClr val="381460">
              <a:alpha val="19000"/>
            </a:srgbClr>
          </a:solidFill>
        </p:grpSpPr>
        <p:sp>
          <p:nvSpPr>
            <p:cNvPr id="7"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8"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9"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0" name="مجموعة 23"/>
          <p:cNvGrpSpPr/>
          <p:nvPr/>
        </p:nvGrpSpPr>
        <p:grpSpPr>
          <a:xfrm>
            <a:off x="8252589" y="4488018"/>
            <a:ext cx="645641" cy="543697"/>
            <a:chOff x="160638" y="210754"/>
            <a:chExt cx="860855" cy="724929"/>
          </a:xfrm>
          <a:solidFill>
            <a:srgbClr val="381460">
              <a:alpha val="19000"/>
            </a:srgbClr>
          </a:solidFill>
        </p:grpSpPr>
        <p:sp>
          <p:nvSpPr>
            <p:cNvPr id="11"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2"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3"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4" name="مجموعة 108"/>
          <p:cNvGrpSpPr/>
          <p:nvPr/>
        </p:nvGrpSpPr>
        <p:grpSpPr>
          <a:xfrm>
            <a:off x="1689427" y="151350"/>
            <a:ext cx="6516974" cy="760801"/>
            <a:chOff x="3488979" y="201799"/>
            <a:chExt cx="5190125" cy="1014401"/>
          </a:xfrm>
        </p:grpSpPr>
        <p:grpSp>
          <p:nvGrpSpPr>
            <p:cNvPr id="15" name="مجموعة 107"/>
            <p:cNvGrpSpPr/>
            <p:nvPr/>
          </p:nvGrpSpPr>
          <p:grpSpPr>
            <a:xfrm>
              <a:off x="3488979" y="201799"/>
              <a:ext cx="5190125" cy="1014401"/>
              <a:chOff x="3488979" y="201799"/>
              <a:chExt cx="5190125" cy="1014401"/>
            </a:xfrm>
          </p:grpSpPr>
          <p:sp>
            <p:nvSpPr>
              <p:cNvPr id="17" name="سداسي 104"/>
              <p:cNvSpPr/>
              <p:nvPr/>
            </p:nvSpPr>
            <p:spPr>
              <a:xfrm>
                <a:off x="3488979" y="201799"/>
                <a:ext cx="5190125" cy="1014401"/>
              </a:xfrm>
              <a:prstGeom prst="hexagon">
                <a:avLst/>
              </a:prstGeom>
              <a:solidFill>
                <a:srgbClr val="0070C0"/>
              </a:solidFill>
              <a:ln w="12700" cap="flat" cmpd="sng" algn="ctr">
                <a:solidFill>
                  <a:srgbClr val="4472C4">
                    <a:shade val="50000"/>
                  </a:srgbClr>
                </a:solid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18" name="سداسي 105"/>
              <p:cNvSpPr/>
              <p:nvPr/>
            </p:nvSpPr>
            <p:spPr>
              <a:xfrm>
                <a:off x="3569550" y="285480"/>
                <a:ext cx="5052812" cy="870604"/>
              </a:xfrm>
              <a:prstGeom prst="hexagon">
                <a:avLst/>
              </a:prstGeom>
              <a:noFill/>
              <a:ln w="28575" cap="flat" cmpd="sng" algn="ctr">
                <a:solidFill>
                  <a:sysClr val="window" lastClr="FFFFFF"/>
                </a:solidFill>
                <a:prstDash val="solid"/>
                <a:miter lim="800000"/>
              </a:ln>
              <a:effectLst>
                <a:innerShdw blurRad="114300">
                  <a:prstClr val="black"/>
                </a:innerShdw>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grpSp>
        <p:sp>
          <p:nvSpPr>
            <p:cNvPr id="16" name="مربع نص 106"/>
            <p:cNvSpPr txBox="1"/>
            <p:nvPr/>
          </p:nvSpPr>
          <p:spPr>
            <a:xfrm>
              <a:off x="3500892" y="301135"/>
              <a:ext cx="4790934" cy="779700"/>
            </a:xfrm>
            <a:prstGeom prst="rect">
              <a:avLst/>
            </a:prstGeom>
            <a:noFill/>
          </p:spPr>
          <p:txBody>
            <a:bodyPr wrap="square" rtlCol="1">
              <a:spAutoFit/>
            </a:bodyPr>
            <a:lstStyle/>
            <a:p>
              <a:pPr algn="ctr" rtl="1">
                <a:defRPr/>
              </a:pPr>
              <a:r>
                <a:rPr lang="ar-DZ" sz="3200" b="1" kern="0" dirty="0" smtClean="0">
                  <a:solidFill>
                    <a:schemeClr val="bg1"/>
                  </a:solidFill>
                  <a:latin typeface="29LT Bukra Bold Italic" panose="000B0903020204020204" pitchFamily="34" charset="-78"/>
                </a:rPr>
                <a:t>متطلبات رأس المال المعرفي</a:t>
              </a:r>
              <a:endParaRPr lang="ar-MA" sz="3200" b="1" kern="0" dirty="0">
                <a:solidFill>
                  <a:schemeClr val="bg1"/>
                </a:solidFill>
                <a:latin typeface="29LT Bukra Bold Italic" panose="000B0903020204020204" pitchFamily="34" charset="-78"/>
              </a:endParaRPr>
            </a:p>
          </p:txBody>
        </p:sp>
      </p:grpSp>
      <p:graphicFrame>
        <p:nvGraphicFramePr>
          <p:cNvPr id="4" name="Diagramme 3"/>
          <p:cNvGraphicFramePr/>
          <p:nvPr>
            <p:extLst>
              <p:ext uri="{D42A27DB-BD31-4B8C-83A1-F6EECF244321}">
                <p14:modId xmlns:p14="http://schemas.microsoft.com/office/powerpoint/2010/main" val="3759813930"/>
              </p:ext>
            </p:extLst>
          </p:nvPr>
        </p:nvGraphicFramePr>
        <p:xfrm>
          <a:off x="332180" y="932541"/>
          <a:ext cx="8566049" cy="3748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75520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50"/>
                                  </p:stCondLst>
                                  <p:childTnLst>
                                    <p:set>
                                      <p:cBhvr>
                                        <p:cTn id="6" dur="1" fill="hold">
                                          <p:stCondLst>
                                            <p:cond delay="0"/>
                                          </p:stCondLst>
                                        </p:cTn>
                                        <p:tgtEl>
                                          <p:spTgt spid="4">
                                            <p:graphicEl>
                                              <a:dgm id="{70947A19-1D1D-48C6-8494-30EB7B5C1089}"/>
                                            </p:graphicEl>
                                          </p:spTgt>
                                        </p:tgtEl>
                                        <p:attrNameLst>
                                          <p:attrName>style.visibility</p:attrName>
                                        </p:attrNameLst>
                                      </p:cBhvr>
                                      <p:to>
                                        <p:strVal val="visible"/>
                                      </p:to>
                                    </p:set>
                                    <p:animEffect transition="in" filter="wipe(down)">
                                      <p:cBhvr>
                                        <p:cTn id="7" dur="580">
                                          <p:stCondLst>
                                            <p:cond delay="0"/>
                                          </p:stCondLst>
                                        </p:cTn>
                                        <p:tgtEl>
                                          <p:spTgt spid="4">
                                            <p:graphicEl>
                                              <a:dgm id="{70947A19-1D1D-48C6-8494-30EB7B5C1089}"/>
                                            </p:graphicEl>
                                          </p:spTgt>
                                        </p:tgtEl>
                                      </p:cBhvr>
                                    </p:animEffect>
                                    <p:anim calcmode="lin" valueType="num">
                                      <p:cBhvr>
                                        <p:cTn id="8" dur="1822" tmFilter="0,0; 0.14,0.36; 0.43,0.73; 0.71,0.91; 1.0,1.0">
                                          <p:stCondLst>
                                            <p:cond delay="0"/>
                                          </p:stCondLst>
                                        </p:cTn>
                                        <p:tgtEl>
                                          <p:spTgt spid="4">
                                            <p:graphicEl>
                                              <a:dgm id="{70947A19-1D1D-48C6-8494-30EB7B5C1089}"/>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70947A19-1D1D-48C6-8494-30EB7B5C1089}"/>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70947A19-1D1D-48C6-8494-30EB7B5C1089}"/>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70947A19-1D1D-48C6-8494-30EB7B5C1089}"/>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70947A19-1D1D-48C6-8494-30EB7B5C1089}"/>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70947A19-1D1D-48C6-8494-30EB7B5C1089}"/>
                                            </p:graphicEl>
                                          </p:spTgt>
                                        </p:tgtEl>
                                      </p:cBhvr>
                                      <p:to x="100000" y="60000"/>
                                    </p:animScale>
                                    <p:animScale>
                                      <p:cBhvr>
                                        <p:cTn id="14" dur="166" decel="50000">
                                          <p:stCondLst>
                                            <p:cond delay="676"/>
                                          </p:stCondLst>
                                        </p:cTn>
                                        <p:tgtEl>
                                          <p:spTgt spid="4">
                                            <p:graphicEl>
                                              <a:dgm id="{70947A19-1D1D-48C6-8494-30EB7B5C1089}"/>
                                            </p:graphicEl>
                                          </p:spTgt>
                                        </p:tgtEl>
                                      </p:cBhvr>
                                      <p:to x="100000" y="100000"/>
                                    </p:animScale>
                                    <p:animScale>
                                      <p:cBhvr>
                                        <p:cTn id="15" dur="26">
                                          <p:stCondLst>
                                            <p:cond delay="1312"/>
                                          </p:stCondLst>
                                        </p:cTn>
                                        <p:tgtEl>
                                          <p:spTgt spid="4">
                                            <p:graphicEl>
                                              <a:dgm id="{70947A19-1D1D-48C6-8494-30EB7B5C1089}"/>
                                            </p:graphicEl>
                                          </p:spTgt>
                                        </p:tgtEl>
                                      </p:cBhvr>
                                      <p:to x="100000" y="80000"/>
                                    </p:animScale>
                                    <p:animScale>
                                      <p:cBhvr>
                                        <p:cTn id="16" dur="166" decel="50000">
                                          <p:stCondLst>
                                            <p:cond delay="1338"/>
                                          </p:stCondLst>
                                        </p:cTn>
                                        <p:tgtEl>
                                          <p:spTgt spid="4">
                                            <p:graphicEl>
                                              <a:dgm id="{70947A19-1D1D-48C6-8494-30EB7B5C1089}"/>
                                            </p:graphicEl>
                                          </p:spTgt>
                                        </p:tgtEl>
                                      </p:cBhvr>
                                      <p:to x="100000" y="100000"/>
                                    </p:animScale>
                                    <p:animScale>
                                      <p:cBhvr>
                                        <p:cTn id="17" dur="26">
                                          <p:stCondLst>
                                            <p:cond delay="1642"/>
                                          </p:stCondLst>
                                        </p:cTn>
                                        <p:tgtEl>
                                          <p:spTgt spid="4">
                                            <p:graphicEl>
                                              <a:dgm id="{70947A19-1D1D-48C6-8494-30EB7B5C1089}"/>
                                            </p:graphicEl>
                                          </p:spTgt>
                                        </p:tgtEl>
                                      </p:cBhvr>
                                      <p:to x="100000" y="90000"/>
                                    </p:animScale>
                                    <p:animScale>
                                      <p:cBhvr>
                                        <p:cTn id="18" dur="166" decel="50000">
                                          <p:stCondLst>
                                            <p:cond delay="1668"/>
                                          </p:stCondLst>
                                        </p:cTn>
                                        <p:tgtEl>
                                          <p:spTgt spid="4">
                                            <p:graphicEl>
                                              <a:dgm id="{70947A19-1D1D-48C6-8494-30EB7B5C1089}"/>
                                            </p:graphicEl>
                                          </p:spTgt>
                                        </p:tgtEl>
                                      </p:cBhvr>
                                      <p:to x="100000" y="100000"/>
                                    </p:animScale>
                                    <p:animScale>
                                      <p:cBhvr>
                                        <p:cTn id="19" dur="26">
                                          <p:stCondLst>
                                            <p:cond delay="1808"/>
                                          </p:stCondLst>
                                        </p:cTn>
                                        <p:tgtEl>
                                          <p:spTgt spid="4">
                                            <p:graphicEl>
                                              <a:dgm id="{70947A19-1D1D-48C6-8494-30EB7B5C1089}"/>
                                            </p:graphicEl>
                                          </p:spTgt>
                                        </p:tgtEl>
                                      </p:cBhvr>
                                      <p:to x="100000" y="95000"/>
                                    </p:animScale>
                                    <p:animScale>
                                      <p:cBhvr>
                                        <p:cTn id="20" dur="166" decel="50000">
                                          <p:stCondLst>
                                            <p:cond delay="1834"/>
                                          </p:stCondLst>
                                        </p:cTn>
                                        <p:tgtEl>
                                          <p:spTgt spid="4">
                                            <p:graphicEl>
                                              <a:dgm id="{70947A19-1D1D-48C6-8494-30EB7B5C1089}"/>
                                            </p:graphicEl>
                                          </p:spTgt>
                                        </p:tgtEl>
                                      </p:cBhvr>
                                      <p:to x="100000" y="100000"/>
                                    </p:animScale>
                                  </p:childTnLst>
                                </p:cTn>
                              </p:par>
                            </p:childTnLst>
                          </p:cTn>
                        </p:par>
                        <p:par>
                          <p:cTn id="21" fill="hold">
                            <p:stCondLst>
                              <p:cond delay="2250"/>
                            </p:stCondLst>
                            <p:childTnLst>
                              <p:par>
                                <p:cTn id="22" presetID="26" presetClass="entr" presetSubtype="0" fill="hold" grpId="0" nodeType="afterEffect">
                                  <p:stCondLst>
                                    <p:cond delay="250"/>
                                  </p:stCondLst>
                                  <p:childTnLst>
                                    <p:set>
                                      <p:cBhvr>
                                        <p:cTn id="23" dur="1" fill="hold">
                                          <p:stCondLst>
                                            <p:cond delay="0"/>
                                          </p:stCondLst>
                                        </p:cTn>
                                        <p:tgtEl>
                                          <p:spTgt spid="4">
                                            <p:graphicEl>
                                              <a:dgm id="{FA389817-1892-4135-A7A8-093036EC838D}"/>
                                            </p:graphicEl>
                                          </p:spTgt>
                                        </p:tgtEl>
                                        <p:attrNameLst>
                                          <p:attrName>style.visibility</p:attrName>
                                        </p:attrNameLst>
                                      </p:cBhvr>
                                      <p:to>
                                        <p:strVal val="visible"/>
                                      </p:to>
                                    </p:set>
                                    <p:animEffect transition="in" filter="wipe(down)">
                                      <p:cBhvr>
                                        <p:cTn id="24" dur="580">
                                          <p:stCondLst>
                                            <p:cond delay="0"/>
                                          </p:stCondLst>
                                        </p:cTn>
                                        <p:tgtEl>
                                          <p:spTgt spid="4">
                                            <p:graphicEl>
                                              <a:dgm id="{FA389817-1892-4135-A7A8-093036EC838D}"/>
                                            </p:graphicEl>
                                          </p:spTgt>
                                        </p:tgtEl>
                                      </p:cBhvr>
                                    </p:animEffect>
                                    <p:anim calcmode="lin" valueType="num">
                                      <p:cBhvr>
                                        <p:cTn id="25" dur="1822" tmFilter="0,0; 0.14,0.36; 0.43,0.73; 0.71,0.91; 1.0,1.0">
                                          <p:stCondLst>
                                            <p:cond delay="0"/>
                                          </p:stCondLst>
                                        </p:cTn>
                                        <p:tgtEl>
                                          <p:spTgt spid="4">
                                            <p:graphicEl>
                                              <a:dgm id="{FA389817-1892-4135-A7A8-093036EC838D}"/>
                                            </p:graphic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graphicEl>
                                              <a:dgm id="{FA389817-1892-4135-A7A8-093036EC838D}"/>
                                            </p:graphic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graphicEl>
                                              <a:dgm id="{FA389817-1892-4135-A7A8-093036EC838D}"/>
                                            </p:graphic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graphicEl>
                                              <a:dgm id="{FA389817-1892-4135-A7A8-093036EC838D}"/>
                                            </p:graphic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graphicEl>
                                              <a:dgm id="{FA389817-1892-4135-A7A8-093036EC838D}"/>
                                            </p:graphic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graphicEl>
                                              <a:dgm id="{FA389817-1892-4135-A7A8-093036EC838D}"/>
                                            </p:graphicEl>
                                          </p:spTgt>
                                        </p:tgtEl>
                                      </p:cBhvr>
                                      <p:to x="100000" y="60000"/>
                                    </p:animScale>
                                    <p:animScale>
                                      <p:cBhvr>
                                        <p:cTn id="31" dur="166" decel="50000">
                                          <p:stCondLst>
                                            <p:cond delay="676"/>
                                          </p:stCondLst>
                                        </p:cTn>
                                        <p:tgtEl>
                                          <p:spTgt spid="4">
                                            <p:graphicEl>
                                              <a:dgm id="{FA389817-1892-4135-A7A8-093036EC838D}"/>
                                            </p:graphicEl>
                                          </p:spTgt>
                                        </p:tgtEl>
                                      </p:cBhvr>
                                      <p:to x="100000" y="100000"/>
                                    </p:animScale>
                                    <p:animScale>
                                      <p:cBhvr>
                                        <p:cTn id="32" dur="26">
                                          <p:stCondLst>
                                            <p:cond delay="1312"/>
                                          </p:stCondLst>
                                        </p:cTn>
                                        <p:tgtEl>
                                          <p:spTgt spid="4">
                                            <p:graphicEl>
                                              <a:dgm id="{FA389817-1892-4135-A7A8-093036EC838D}"/>
                                            </p:graphicEl>
                                          </p:spTgt>
                                        </p:tgtEl>
                                      </p:cBhvr>
                                      <p:to x="100000" y="80000"/>
                                    </p:animScale>
                                    <p:animScale>
                                      <p:cBhvr>
                                        <p:cTn id="33" dur="166" decel="50000">
                                          <p:stCondLst>
                                            <p:cond delay="1338"/>
                                          </p:stCondLst>
                                        </p:cTn>
                                        <p:tgtEl>
                                          <p:spTgt spid="4">
                                            <p:graphicEl>
                                              <a:dgm id="{FA389817-1892-4135-A7A8-093036EC838D}"/>
                                            </p:graphicEl>
                                          </p:spTgt>
                                        </p:tgtEl>
                                      </p:cBhvr>
                                      <p:to x="100000" y="100000"/>
                                    </p:animScale>
                                    <p:animScale>
                                      <p:cBhvr>
                                        <p:cTn id="34" dur="26">
                                          <p:stCondLst>
                                            <p:cond delay="1642"/>
                                          </p:stCondLst>
                                        </p:cTn>
                                        <p:tgtEl>
                                          <p:spTgt spid="4">
                                            <p:graphicEl>
                                              <a:dgm id="{FA389817-1892-4135-A7A8-093036EC838D}"/>
                                            </p:graphicEl>
                                          </p:spTgt>
                                        </p:tgtEl>
                                      </p:cBhvr>
                                      <p:to x="100000" y="90000"/>
                                    </p:animScale>
                                    <p:animScale>
                                      <p:cBhvr>
                                        <p:cTn id="35" dur="166" decel="50000">
                                          <p:stCondLst>
                                            <p:cond delay="1668"/>
                                          </p:stCondLst>
                                        </p:cTn>
                                        <p:tgtEl>
                                          <p:spTgt spid="4">
                                            <p:graphicEl>
                                              <a:dgm id="{FA389817-1892-4135-A7A8-093036EC838D}"/>
                                            </p:graphicEl>
                                          </p:spTgt>
                                        </p:tgtEl>
                                      </p:cBhvr>
                                      <p:to x="100000" y="100000"/>
                                    </p:animScale>
                                    <p:animScale>
                                      <p:cBhvr>
                                        <p:cTn id="36" dur="26">
                                          <p:stCondLst>
                                            <p:cond delay="1808"/>
                                          </p:stCondLst>
                                        </p:cTn>
                                        <p:tgtEl>
                                          <p:spTgt spid="4">
                                            <p:graphicEl>
                                              <a:dgm id="{FA389817-1892-4135-A7A8-093036EC838D}"/>
                                            </p:graphicEl>
                                          </p:spTgt>
                                        </p:tgtEl>
                                      </p:cBhvr>
                                      <p:to x="100000" y="95000"/>
                                    </p:animScale>
                                    <p:animScale>
                                      <p:cBhvr>
                                        <p:cTn id="37" dur="166" decel="50000">
                                          <p:stCondLst>
                                            <p:cond delay="1834"/>
                                          </p:stCondLst>
                                        </p:cTn>
                                        <p:tgtEl>
                                          <p:spTgt spid="4">
                                            <p:graphicEl>
                                              <a:dgm id="{FA389817-1892-4135-A7A8-093036EC838D}"/>
                                            </p:graphicEl>
                                          </p:spTgt>
                                        </p:tgtEl>
                                      </p:cBhvr>
                                      <p:to x="100000" y="100000"/>
                                    </p:animScale>
                                  </p:childTnLst>
                                </p:cTn>
                              </p:par>
                            </p:childTnLst>
                          </p:cTn>
                        </p:par>
                        <p:par>
                          <p:cTn id="38" fill="hold">
                            <p:stCondLst>
                              <p:cond delay="4500"/>
                            </p:stCondLst>
                            <p:childTnLst>
                              <p:par>
                                <p:cTn id="39" presetID="26" presetClass="entr" presetSubtype="0" fill="hold" grpId="0" nodeType="afterEffect">
                                  <p:stCondLst>
                                    <p:cond delay="250"/>
                                  </p:stCondLst>
                                  <p:childTnLst>
                                    <p:set>
                                      <p:cBhvr>
                                        <p:cTn id="40" dur="1" fill="hold">
                                          <p:stCondLst>
                                            <p:cond delay="0"/>
                                          </p:stCondLst>
                                        </p:cTn>
                                        <p:tgtEl>
                                          <p:spTgt spid="4">
                                            <p:graphicEl>
                                              <a:dgm id="{778CFF33-60D7-4D9B-9420-222CEAC32EED}"/>
                                            </p:graphicEl>
                                          </p:spTgt>
                                        </p:tgtEl>
                                        <p:attrNameLst>
                                          <p:attrName>style.visibility</p:attrName>
                                        </p:attrNameLst>
                                      </p:cBhvr>
                                      <p:to>
                                        <p:strVal val="visible"/>
                                      </p:to>
                                    </p:set>
                                    <p:animEffect transition="in" filter="wipe(down)">
                                      <p:cBhvr>
                                        <p:cTn id="41" dur="580">
                                          <p:stCondLst>
                                            <p:cond delay="0"/>
                                          </p:stCondLst>
                                        </p:cTn>
                                        <p:tgtEl>
                                          <p:spTgt spid="4">
                                            <p:graphicEl>
                                              <a:dgm id="{778CFF33-60D7-4D9B-9420-222CEAC32EED}"/>
                                            </p:graphicEl>
                                          </p:spTgt>
                                        </p:tgtEl>
                                      </p:cBhvr>
                                    </p:animEffect>
                                    <p:anim calcmode="lin" valueType="num">
                                      <p:cBhvr>
                                        <p:cTn id="42" dur="1822" tmFilter="0,0; 0.14,0.36; 0.43,0.73; 0.71,0.91; 1.0,1.0">
                                          <p:stCondLst>
                                            <p:cond delay="0"/>
                                          </p:stCondLst>
                                        </p:cTn>
                                        <p:tgtEl>
                                          <p:spTgt spid="4">
                                            <p:graphicEl>
                                              <a:dgm id="{778CFF33-60D7-4D9B-9420-222CEAC32EED}"/>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graphicEl>
                                              <a:dgm id="{778CFF33-60D7-4D9B-9420-222CEAC32EED}"/>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graphicEl>
                                              <a:dgm id="{778CFF33-60D7-4D9B-9420-222CEAC32EED}"/>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graphicEl>
                                              <a:dgm id="{778CFF33-60D7-4D9B-9420-222CEAC32EED}"/>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graphicEl>
                                              <a:dgm id="{778CFF33-60D7-4D9B-9420-222CEAC32EED}"/>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graphicEl>
                                              <a:dgm id="{778CFF33-60D7-4D9B-9420-222CEAC32EED}"/>
                                            </p:graphicEl>
                                          </p:spTgt>
                                        </p:tgtEl>
                                      </p:cBhvr>
                                      <p:to x="100000" y="60000"/>
                                    </p:animScale>
                                    <p:animScale>
                                      <p:cBhvr>
                                        <p:cTn id="48" dur="166" decel="50000">
                                          <p:stCondLst>
                                            <p:cond delay="676"/>
                                          </p:stCondLst>
                                        </p:cTn>
                                        <p:tgtEl>
                                          <p:spTgt spid="4">
                                            <p:graphicEl>
                                              <a:dgm id="{778CFF33-60D7-4D9B-9420-222CEAC32EED}"/>
                                            </p:graphicEl>
                                          </p:spTgt>
                                        </p:tgtEl>
                                      </p:cBhvr>
                                      <p:to x="100000" y="100000"/>
                                    </p:animScale>
                                    <p:animScale>
                                      <p:cBhvr>
                                        <p:cTn id="49" dur="26">
                                          <p:stCondLst>
                                            <p:cond delay="1312"/>
                                          </p:stCondLst>
                                        </p:cTn>
                                        <p:tgtEl>
                                          <p:spTgt spid="4">
                                            <p:graphicEl>
                                              <a:dgm id="{778CFF33-60D7-4D9B-9420-222CEAC32EED}"/>
                                            </p:graphicEl>
                                          </p:spTgt>
                                        </p:tgtEl>
                                      </p:cBhvr>
                                      <p:to x="100000" y="80000"/>
                                    </p:animScale>
                                    <p:animScale>
                                      <p:cBhvr>
                                        <p:cTn id="50" dur="166" decel="50000">
                                          <p:stCondLst>
                                            <p:cond delay="1338"/>
                                          </p:stCondLst>
                                        </p:cTn>
                                        <p:tgtEl>
                                          <p:spTgt spid="4">
                                            <p:graphicEl>
                                              <a:dgm id="{778CFF33-60D7-4D9B-9420-222CEAC32EED}"/>
                                            </p:graphicEl>
                                          </p:spTgt>
                                        </p:tgtEl>
                                      </p:cBhvr>
                                      <p:to x="100000" y="100000"/>
                                    </p:animScale>
                                    <p:animScale>
                                      <p:cBhvr>
                                        <p:cTn id="51" dur="26">
                                          <p:stCondLst>
                                            <p:cond delay="1642"/>
                                          </p:stCondLst>
                                        </p:cTn>
                                        <p:tgtEl>
                                          <p:spTgt spid="4">
                                            <p:graphicEl>
                                              <a:dgm id="{778CFF33-60D7-4D9B-9420-222CEAC32EED}"/>
                                            </p:graphicEl>
                                          </p:spTgt>
                                        </p:tgtEl>
                                      </p:cBhvr>
                                      <p:to x="100000" y="90000"/>
                                    </p:animScale>
                                    <p:animScale>
                                      <p:cBhvr>
                                        <p:cTn id="52" dur="166" decel="50000">
                                          <p:stCondLst>
                                            <p:cond delay="1668"/>
                                          </p:stCondLst>
                                        </p:cTn>
                                        <p:tgtEl>
                                          <p:spTgt spid="4">
                                            <p:graphicEl>
                                              <a:dgm id="{778CFF33-60D7-4D9B-9420-222CEAC32EED}"/>
                                            </p:graphicEl>
                                          </p:spTgt>
                                        </p:tgtEl>
                                      </p:cBhvr>
                                      <p:to x="100000" y="100000"/>
                                    </p:animScale>
                                    <p:animScale>
                                      <p:cBhvr>
                                        <p:cTn id="53" dur="26">
                                          <p:stCondLst>
                                            <p:cond delay="1808"/>
                                          </p:stCondLst>
                                        </p:cTn>
                                        <p:tgtEl>
                                          <p:spTgt spid="4">
                                            <p:graphicEl>
                                              <a:dgm id="{778CFF33-60D7-4D9B-9420-222CEAC32EED}"/>
                                            </p:graphicEl>
                                          </p:spTgt>
                                        </p:tgtEl>
                                      </p:cBhvr>
                                      <p:to x="100000" y="95000"/>
                                    </p:animScale>
                                    <p:animScale>
                                      <p:cBhvr>
                                        <p:cTn id="54" dur="166" decel="50000">
                                          <p:stCondLst>
                                            <p:cond delay="1834"/>
                                          </p:stCondLst>
                                        </p:cTn>
                                        <p:tgtEl>
                                          <p:spTgt spid="4">
                                            <p:graphicEl>
                                              <a:dgm id="{778CFF33-60D7-4D9B-9420-222CEAC32EED}"/>
                                            </p:graphicEl>
                                          </p:spTgt>
                                        </p:tgtEl>
                                      </p:cBhvr>
                                      <p:to x="100000" y="100000"/>
                                    </p:animScale>
                                  </p:childTnLst>
                                </p:cTn>
                              </p:par>
                            </p:childTnLst>
                          </p:cTn>
                        </p:par>
                        <p:par>
                          <p:cTn id="55" fill="hold">
                            <p:stCondLst>
                              <p:cond delay="6750"/>
                            </p:stCondLst>
                            <p:childTnLst>
                              <p:par>
                                <p:cTn id="56" presetID="26" presetClass="entr" presetSubtype="0" fill="hold" grpId="0" nodeType="afterEffect">
                                  <p:stCondLst>
                                    <p:cond delay="250"/>
                                  </p:stCondLst>
                                  <p:childTnLst>
                                    <p:set>
                                      <p:cBhvr>
                                        <p:cTn id="57" dur="1" fill="hold">
                                          <p:stCondLst>
                                            <p:cond delay="0"/>
                                          </p:stCondLst>
                                        </p:cTn>
                                        <p:tgtEl>
                                          <p:spTgt spid="4">
                                            <p:graphicEl>
                                              <a:dgm id="{F67C376D-4BD8-4375-B5D1-854C3EB6F64C}"/>
                                            </p:graphicEl>
                                          </p:spTgt>
                                        </p:tgtEl>
                                        <p:attrNameLst>
                                          <p:attrName>style.visibility</p:attrName>
                                        </p:attrNameLst>
                                      </p:cBhvr>
                                      <p:to>
                                        <p:strVal val="visible"/>
                                      </p:to>
                                    </p:set>
                                    <p:animEffect transition="in" filter="wipe(down)">
                                      <p:cBhvr>
                                        <p:cTn id="58" dur="580">
                                          <p:stCondLst>
                                            <p:cond delay="0"/>
                                          </p:stCondLst>
                                        </p:cTn>
                                        <p:tgtEl>
                                          <p:spTgt spid="4">
                                            <p:graphicEl>
                                              <a:dgm id="{F67C376D-4BD8-4375-B5D1-854C3EB6F64C}"/>
                                            </p:graphicEl>
                                          </p:spTgt>
                                        </p:tgtEl>
                                      </p:cBhvr>
                                    </p:animEffect>
                                    <p:anim calcmode="lin" valueType="num">
                                      <p:cBhvr>
                                        <p:cTn id="59" dur="1822" tmFilter="0,0; 0.14,0.36; 0.43,0.73; 0.71,0.91; 1.0,1.0">
                                          <p:stCondLst>
                                            <p:cond delay="0"/>
                                          </p:stCondLst>
                                        </p:cTn>
                                        <p:tgtEl>
                                          <p:spTgt spid="4">
                                            <p:graphicEl>
                                              <a:dgm id="{F67C376D-4BD8-4375-B5D1-854C3EB6F64C}"/>
                                            </p:graphic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
                                            <p:graphicEl>
                                              <a:dgm id="{F67C376D-4BD8-4375-B5D1-854C3EB6F64C}"/>
                                            </p:graphic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
                                            <p:graphicEl>
                                              <a:dgm id="{F67C376D-4BD8-4375-B5D1-854C3EB6F64C}"/>
                                            </p:graphic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
                                            <p:graphicEl>
                                              <a:dgm id="{F67C376D-4BD8-4375-B5D1-854C3EB6F64C}"/>
                                            </p:graphic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
                                            <p:graphicEl>
                                              <a:dgm id="{F67C376D-4BD8-4375-B5D1-854C3EB6F64C}"/>
                                            </p:graphic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4">
                                            <p:graphicEl>
                                              <a:dgm id="{F67C376D-4BD8-4375-B5D1-854C3EB6F64C}"/>
                                            </p:graphicEl>
                                          </p:spTgt>
                                        </p:tgtEl>
                                      </p:cBhvr>
                                      <p:to x="100000" y="60000"/>
                                    </p:animScale>
                                    <p:animScale>
                                      <p:cBhvr>
                                        <p:cTn id="65" dur="166" decel="50000">
                                          <p:stCondLst>
                                            <p:cond delay="676"/>
                                          </p:stCondLst>
                                        </p:cTn>
                                        <p:tgtEl>
                                          <p:spTgt spid="4">
                                            <p:graphicEl>
                                              <a:dgm id="{F67C376D-4BD8-4375-B5D1-854C3EB6F64C}"/>
                                            </p:graphicEl>
                                          </p:spTgt>
                                        </p:tgtEl>
                                      </p:cBhvr>
                                      <p:to x="100000" y="100000"/>
                                    </p:animScale>
                                    <p:animScale>
                                      <p:cBhvr>
                                        <p:cTn id="66" dur="26">
                                          <p:stCondLst>
                                            <p:cond delay="1312"/>
                                          </p:stCondLst>
                                        </p:cTn>
                                        <p:tgtEl>
                                          <p:spTgt spid="4">
                                            <p:graphicEl>
                                              <a:dgm id="{F67C376D-4BD8-4375-B5D1-854C3EB6F64C}"/>
                                            </p:graphicEl>
                                          </p:spTgt>
                                        </p:tgtEl>
                                      </p:cBhvr>
                                      <p:to x="100000" y="80000"/>
                                    </p:animScale>
                                    <p:animScale>
                                      <p:cBhvr>
                                        <p:cTn id="67" dur="166" decel="50000">
                                          <p:stCondLst>
                                            <p:cond delay="1338"/>
                                          </p:stCondLst>
                                        </p:cTn>
                                        <p:tgtEl>
                                          <p:spTgt spid="4">
                                            <p:graphicEl>
                                              <a:dgm id="{F67C376D-4BD8-4375-B5D1-854C3EB6F64C}"/>
                                            </p:graphicEl>
                                          </p:spTgt>
                                        </p:tgtEl>
                                      </p:cBhvr>
                                      <p:to x="100000" y="100000"/>
                                    </p:animScale>
                                    <p:animScale>
                                      <p:cBhvr>
                                        <p:cTn id="68" dur="26">
                                          <p:stCondLst>
                                            <p:cond delay="1642"/>
                                          </p:stCondLst>
                                        </p:cTn>
                                        <p:tgtEl>
                                          <p:spTgt spid="4">
                                            <p:graphicEl>
                                              <a:dgm id="{F67C376D-4BD8-4375-B5D1-854C3EB6F64C}"/>
                                            </p:graphicEl>
                                          </p:spTgt>
                                        </p:tgtEl>
                                      </p:cBhvr>
                                      <p:to x="100000" y="90000"/>
                                    </p:animScale>
                                    <p:animScale>
                                      <p:cBhvr>
                                        <p:cTn id="69" dur="166" decel="50000">
                                          <p:stCondLst>
                                            <p:cond delay="1668"/>
                                          </p:stCondLst>
                                        </p:cTn>
                                        <p:tgtEl>
                                          <p:spTgt spid="4">
                                            <p:graphicEl>
                                              <a:dgm id="{F67C376D-4BD8-4375-B5D1-854C3EB6F64C}"/>
                                            </p:graphicEl>
                                          </p:spTgt>
                                        </p:tgtEl>
                                      </p:cBhvr>
                                      <p:to x="100000" y="100000"/>
                                    </p:animScale>
                                    <p:animScale>
                                      <p:cBhvr>
                                        <p:cTn id="70" dur="26">
                                          <p:stCondLst>
                                            <p:cond delay="1808"/>
                                          </p:stCondLst>
                                        </p:cTn>
                                        <p:tgtEl>
                                          <p:spTgt spid="4">
                                            <p:graphicEl>
                                              <a:dgm id="{F67C376D-4BD8-4375-B5D1-854C3EB6F64C}"/>
                                            </p:graphicEl>
                                          </p:spTgt>
                                        </p:tgtEl>
                                      </p:cBhvr>
                                      <p:to x="100000" y="95000"/>
                                    </p:animScale>
                                    <p:animScale>
                                      <p:cBhvr>
                                        <p:cTn id="71" dur="166" decel="50000">
                                          <p:stCondLst>
                                            <p:cond delay="1834"/>
                                          </p:stCondLst>
                                        </p:cTn>
                                        <p:tgtEl>
                                          <p:spTgt spid="4">
                                            <p:graphicEl>
                                              <a:dgm id="{F67C376D-4BD8-4375-B5D1-854C3EB6F64C}"/>
                                            </p:graphicEl>
                                          </p:spTgt>
                                        </p:tgtEl>
                                      </p:cBhvr>
                                      <p:to x="100000" y="100000"/>
                                    </p:animScale>
                                  </p:childTnLst>
                                </p:cTn>
                              </p:par>
                            </p:childTnLst>
                          </p:cTn>
                        </p:par>
                        <p:par>
                          <p:cTn id="72" fill="hold">
                            <p:stCondLst>
                              <p:cond delay="9000"/>
                            </p:stCondLst>
                            <p:childTnLst>
                              <p:par>
                                <p:cTn id="73" presetID="26" presetClass="entr" presetSubtype="0" fill="hold" grpId="0" nodeType="afterEffect">
                                  <p:stCondLst>
                                    <p:cond delay="250"/>
                                  </p:stCondLst>
                                  <p:childTnLst>
                                    <p:set>
                                      <p:cBhvr>
                                        <p:cTn id="74" dur="1" fill="hold">
                                          <p:stCondLst>
                                            <p:cond delay="0"/>
                                          </p:stCondLst>
                                        </p:cTn>
                                        <p:tgtEl>
                                          <p:spTgt spid="4">
                                            <p:graphicEl>
                                              <a:dgm id="{C9C395C1-EFC4-45D0-925C-4473B2AB4875}"/>
                                            </p:graphicEl>
                                          </p:spTgt>
                                        </p:tgtEl>
                                        <p:attrNameLst>
                                          <p:attrName>style.visibility</p:attrName>
                                        </p:attrNameLst>
                                      </p:cBhvr>
                                      <p:to>
                                        <p:strVal val="visible"/>
                                      </p:to>
                                    </p:set>
                                    <p:animEffect transition="in" filter="wipe(down)">
                                      <p:cBhvr>
                                        <p:cTn id="75" dur="580">
                                          <p:stCondLst>
                                            <p:cond delay="0"/>
                                          </p:stCondLst>
                                        </p:cTn>
                                        <p:tgtEl>
                                          <p:spTgt spid="4">
                                            <p:graphicEl>
                                              <a:dgm id="{C9C395C1-EFC4-45D0-925C-4473B2AB4875}"/>
                                            </p:graphicEl>
                                          </p:spTgt>
                                        </p:tgtEl>
                                      </p:cBhvr>
                                    </p:animEffect>
                                    <p:anim calcmode="lin" valueType="num">
                                      <p:cBhvr>
                                        <p:cTn id="76" dur="1822" tmFilter="0,0; 0.14,0.36; 0.43,0.73; 0.71,0.91; 1.0,1.0">
                                          <p:stCondLst>
                                            <p:cond delay="0"/>
                                          </p:stCondLst>
                                        </p:cTn>
                                        <p:tgtEl>
                                          <p:spTgt spid="4">
                                            <p:graphicEl>
                                              <a:dgm id="{C9C395C1-EFC4-45D0-925C-4473B2AB4875}"/>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graphicEl>
                                              <a:dgm id="{C9C395C1-EFC4-45D0-925C-4473B2AB4875}"/>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graphicEl>
                                              <a:dgm id="{C9C395C1-EFC4-45D0-925C-4473B2AB4875}"/>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graphicEl>
                                              <a:dgm id="{C9C395C1-EFC4-45D0-925C-4473B2AB4875}"/>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graphicEl>
                                              <a:dgm id="{C9C395C1-EFC4-45D0-925C-4473B2AB4875}"/>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graphicEl>
                                              <a:dgm id="{C9C395C1-EFC4-45D0-925C-4473B2AB4875}"/>
                                            </p:graphicEl>
                                          </p:spTgt>
                                        </p:tgtEl>
                                      </p:cBhvr>
                                      <p:to x="100000" y="60000"/>
                                    </p:animScale>
                                    <p:animScale>
                                      <p:cBhvr>
                                        <p:cTn id="82" dur="166" decel="50000">
                                          <p:stCondLst>
                                            <p:cond delay="676"/>
                                          </p:stCondLst>
                                        </p:cTn>
                                        <p:tgtEl>
                                          <p:spTgt spid="4">
                                            <p:graphicEl>
                                              <a:dgm id="{C9C395C1-EFC4-45D0-925C-4473B2AB4875}"/>
                                            </p:graphicEl>
                                          </p:spTgt>
                                        </p:tgtEl>
                                      </p:cBhvr>
                                      <p:to x="100000" y="100000"/>
                                    </p:animScale>
                                    <p:animScale>
                                      <p:cBhvr>
                                        <p:cTn id="83" dur="26">
                                          <p:stCondLst>
                                            <p:cond delay="1312"/>
                                          </p:stCondLst>
                                        </p:cTn>
                                        <p:tgtEl>
                                          <p:spTgt spid="4">
                                            <p:graphicEl>
                                              <a:dgm id="{C9C395C1-EFC4-45D0-925C-4473B2AB4875}"/>
                                            </p:graphicEl>
                                          </p:spTgt>
                                        </p:tgtEl>
                                      </p:cBhvr>
                                      <p:to x="100000" y="80000"/>
                                    </p:animScale>
                                    <p:animScale>
                                      <p:cBhvr>
                                        <p:cTn id="84" dur="166" decel="50000">
                                          <p:stCondLst>
                                            <p:cond delay="1338"/>
                                          </p:stCondLst>
                                        </p:cTn>
                                        <p:tgtEl>
                                          <p:spTgt spid="4">
                                            <p:graphicEl>
                                              <a:dgm id="{C9C395C1-EFC4-45D0-925C-4473B2AB4875}"/>
                                            </p:graphicEl>
                                          </p:spTgt>
                                        </p:tgtEl>
                                      </p:cBhvr>
                                      <p:to x="100000" y="100000"/>
                                    </p:animScale>
                                    <p:animScale>
                                      <p:cBhvr>
                                        <p:cTn id="85" dur="26">
                                          <p:stCondLst>
                                            <p:cond delay="1642"/>
                                          </p:stCondLst>
                                        </p:cTn>
                                        <p:tgtEl>
                                          <p:spTgt spid="4">
                                            <p:graphicEl>
                                              <a:dgm id="{C9C395C1-EFC4-45D0-925C-4473B2AB4875}"/>
                                            </p:graphicEl>
                                          </p:spTgt>
                                        </p:tgtEl>
                                      </p:cBhvr>
                                      <p:to x="100000" y="90000"/>
                                    </p:animScale>
                                    <p:animScale>
                                      <p:cBhvr>
                                        <p:cTn id="86" dur="166" decel="50000">
                                          <p:stCondLst>
                                            <p:cond delay="1668"/>
                                          </p:stCondLst>
                                        </p:cTn>
                                        <p:tgtEl>
                                          <p:spTgt spid="4">
                                            <p:graphicEl>
                                              <a:dgm id="{C9C395C1-EFC4-45D0-925C-4473B2AB4875}"/>
                                            </p:graphicEl>
                                          </p:spTgt>
                                        </p:tgtEl>
                                      </p:cBhvr>
                                      <p:to x="100000" y="100000"/>
                                    </p:animScale>
                                    <p:animScale>
                                      <p:cBhvr>
                                        <p:cTn id="87" dur="26">
                                          <p:stCondLst>
                                            <p:cond delay="1808"/>
                                          </p:stCondLst>
                                        </p:cTn>
                                        <p:tgtEl>
                                          <p:spTgt spid="4">
                                            <p:graphicEl>
                                              <a:dgm id="{C9C395C1-EFC4-45D0-925C-4473B2AB4875}"/>
                                            </p:graphicEl>
                                          </p:spTgt>
                                        </p:tgtEl>
                                      </p:cBhvr>
                                      <p:to x="100000" y="95000"/>
                                    </p:animScale>
                                    <p:animScale>
                                      <p:cBhvr>
                                        <p:cTn id="88" dur="166" decel="50000">
                                          <p:stCondLst>
                                            <p:cond delay="1834"/>
                                          </p:stCondLst>
                                        </p:cTn>
                                        <p:tgtEl>
                                          <p:spTgt spid="4">
                                            <p:graphicEl>
                                              <a:dgm id="{C9C395C1-EFC4-45D0-925C-4473B2AB4875}"/>
                                            </p:graphicEl>
                                          </p:spTgt>
                                        </p:tgtEl>
                                      </p:cBhvr>
                                      <p:to x="100000" y="100000"/>
                                    </p:animScale>
                                  </p:childTnLst>
                                </p:cTn>
                              </p:par>
                            </p:childTnLst>
                          </p:cTn>
                        </p:par>
                        <p:par>
                          <p:cTn id="89" fill="hold">
                            <p:stCondLst>
                              <p:cond delay="11250"/>
                            </p:stCondLst>
                            <p:childTnLst>
                              <p:par>
                                <p:cTn id="90" presetID="26" presetClass="entr" presetSubtype="0" fill="hold" grpId="0" nodeType="afterEffect">
                                  <p:stCondLst>
                                    <p:cond delay="250"/>
                                  </p:stCondLst>
                                  <p:childTnLst>
                                    <p:set>
                                      <p:cBhvr>
                                        <p:cTn id="91" dur="1" fill="hold">
                                          <p:stCondLst>
                                            <p:cond delay="0"/>
                                          </p:stCondLst>
                                        </p:cTn>
                                        <p:tgtEl>
                                          <p:spTgt spid="4">
                                            <p:graphicEl>
                                              <a:dgm id="{381F5267-7CBF-4B73-B13C-327FC3ECAA7C}"/>
                                            </p:graphicEl>
                                          </p:spTgt>
                                        </p:tgtEl>
                                        <p:attrNameLst>
                                          <p:attrName>style.visibility</p:attrName>
                                        </p:attrNameLst>
                                      </p:cBhvr>
                                      <p:to>
                                        <p:strVal val="visible"/>
                                      </p:to>
                                    </p:set>
                                    <p:animEffect transition="in" filter="wipe(down)">
                                      <p:cBhvr>
                                        <p:cTn id="92" dur="580">
                                          <p:stCondLst>
                                            <p:cond delay="0"/>
                                          </p:stCondLst>
                                        </p:cTn>
                                        <p:tgtEl>
                                          <p:spTgt spid="4">
                                            <p:graphicEl>
                                              <a:dgm id="{381F5267-7CBF-4B73-B13C-327FC3ECAA7C}"/>
                                            </p:graphicEl>
                                          </p:spTgt>
                                        </p:tgtEl>
                                      </p:cBhvr>
                                    </p:animEffect>
                                    <p:anim calcmode="lin" valueType="num">
                                      <p:cBhvr>
                                        <p:cTn id="93" dur="1822" tmFilter="0,0; 0.14,0.36; 0.43,0.73; 0.71,0.91; 1.0,1.0">
                                          <p:stCondLst>
                                            <p:cond delay="0"/>
                                          </p:stCondLst>
                                        </p:cTn>
                                        <p:tgtEl>
                                          <p:spTgt spid="4">
                                            <p:graphicEl>
                                              <a:dgm id="{381F5267-7CBF-4B73-B13C-327FC3ECAA7C}"/>
                                            </p:graphic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4">
                                            <p:graphicEl>
                                              <a:dgm id="{381F5267-7CBF-4B73-B13C-327FC3ECAA7C}"/>
                                            </p:graphic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4">
                                            <p:graphicEl>
                                              <a:dgm id="{381F5267-7CBF-4B73-B13C-327FC3ECAA7C}"/>
                                            </p:graphic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4">
                                            <p:graphicEl>
                                              <a:dgm id="{381F5267-7CBF-4B73-B13C-327FC3ECAA7C}"/>
                                            </p:graphic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4">
                                            <p:graphicEl>
                                              <a:dgm id="{381F5267-7CBF-4B73-B13C-327FC3ECAA7C}"/>
                                            </p:graphic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4">
                                            <p:graphicEl>
                                              <a:dgm id="{381F5267-7CBF-4B73-B13C-327FC3ECAA7C}"/>
                                            </p:graphicEl>
                                          </p:spTgt>
                                        </p:tgtEl>
                                      </p:cBhvr>
                                      <p:to x="100000" y="60000"/>
                                    </p:animScale>
                                    <p:animScale>
                                      <p:cBhvr>
                                        <p:cTn id="99" dur="166" decel="50000">
                                          <p:stCondLst>
                                            <p:cond delay="676"/>
                                          </p:stCondLst>
                                        </p:cTn>
                                        <p:tgtEl>
                                          <p:spTgt spid="4">
                                            <p:graphicEl>
                                              <a:dgm id="{381F5267-7CBF-4B73-B13C-327FC3ECAA7C}"/>
                                            </p:graphicEl>
                                          </p:spTgt>
                                        </p:tgtEl>
                                      </p:cBhvr>
                                      <p:to x="100000" y="100000"/>
                                    </p:animScale>
                                    <p:animScale>
                                      <p:cBhvr>
                                        <p:cTn id="100" dur="26">
                                          <p:stCondLst>
                                            <p:cond delay="1312"/>
                                          </p:stCondLst>
                                        </p:cTn>
                                        <p:tgtEl>
                                          <p:spTgt spid="4">
                                            <p:graphicEl>
                                              <a:dgm id="{381F5267-7CBF-4B73-B13C-327FC3ECAA7C}"/>
                                            </p:graphicEl>
                                          </p:spTgt>
                                        </p:tgtEl>
                                      </p:cBhvr>
                                      <p:to x="100000" y="80000"/>
                                    </p:animScale>
                                    <p:animScale>
                                      <p:cBhvr>
                                        <p:cTn id="101" dur="166" decel="50000">
                                          <p:stCondLst>
                                            <p:cond delay="1338"/>
                                          </p:stCondLst>
                                        </p:cTn>
                                        <p:tgtEl>
                                          <p:spTgt spid="4">
                                            <p:graphicEl>
                                              <a:dgm id="{381F5267-7CBF-4B73-B13C-327FC3ECAA7C}"/>
                                            </p:graphicEl>
                                          </p:spTgt>
                                        </p:tgtEl>
                                      </p:cBhvr>
                                      <p:to x="100000" y="100000"/>
                                    </p:animScale>
                                    <p:animScale>
                                      <p:cBhvr>
                                        <p:cTn id="102" dur="26">
                                          <p:stCondLst>
                                            <p:cond delay="1642"/>
                                          </p:stCondLst>
                                        </p:cTn>
                                        <p:tgtEl>
                                          <p:spTgt spid="4">
                                            <p:graphicEl>
                                              <a:dgm id="{381F5267-7CBF-4B73-B13C-327FC3ECAA7C}"/>
                                            </p:graphicEl>
                                          </p:spTgt>
                                        </p:tgtEl>
                                      </p:cBhvr>
                                      <p:to x="100000" y="90000"/>
                                    </p:animScale>
                                    <p:animScale>
                                      <p:cBhvr>
                                        <p:cTn id="103" dur="166" decel="50000">
                                          <p:stCondLst>
                                            <p:cond delay="1668"/>
                                          </p:stCondLst>
                                        </p:cTn>
                                        <p:tgtEl>
                                          <p:spTgt spid="4">
                                            <p:graphicEl>
                                              <a:dgm id="{381F5267-7CBF-4B73-B13C-327FC3ECAA7C}"/>
                                            </p:graphicEl>
                                          </p:spTgt>
                                        </p:tgtEl>
                                      </p:cBhvr>
                                      <p:to x="100000" y="100000"/>
                                    </p:animScale>
                                    <p:animScale>
                                      <p:cBhvr>
                                        <p:cTn id="104" dur="26">
                                          <p:stCondLst>
                                            <p:cond delay="1808"/>
                                          </p:stCondLst>
                                        </p:cTn>
                                        <p:tgtEl>
                                          <p:spTgt spid="4">
                                            <p:graphicEl>
                                              <a:dgm id="{381F5267-7CBF-4B73-B13C-327FC3ECAA7C}"/>
                                            </p:graphicEl>
                                          </p:spTgt>
                                        </p:tgtEl>
                                      </p:cBhvr>
                                      <p:to x="100000" y="95000"/>
                                    </p:animScale>
                                    <p:animScale>
                                      <p:cBhvr>
                                        <p:cTn id="105" dur="166" decel="50000">
                                          <p:stCondLst>
                                            <p:cond delay="1834"/>
                                          </p:stCondLst>
                                        </p:cTn>
                                        <p:tgtEl>
                                          <p:spTgt spid="4">
                                            <p:graphicEl>
                                              <a:dgm id="{381F5267-7CBF-4B73-B13C-327FC3ECAA7C}"/>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استطلاع رأي: كيف يمكن صناعة رأس المال الفك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 y="4606"/>
            <a:ext cx="7715250" cy="5143501"/>
          </a:xfrm>
          <a:prstGeom prst="rect">
            <a:avLst/>
          </a:prstGeom>
          <a:noFill/>
          <a:extLst>
            <a:ext uri="{909E8E84-426E-40DD-AFC4-6F175D3DCCD1}">
              <a14:hiddenFill xmlns:a14="http://schemas.microsoft.com/office/drawing/2010/main">
                <a:solidFill>
                  <a:srgbClr val="FFFFFF"/>
                </a:solidFill>
              </a14:hiddenFill>
            </a:ext>
          </a:extLst>
        </p:spPr>
      </p:pic>
      <p:sp>
        <p:nvSpPr>
          <p:cNvPr id="4" name="شكل بيضاوي 16">
            <a:extLst>
              <a:ext uri="{FF2B5EF4-FFF2-40B4-BE49-F238E27FC236}">
                <a16:creationId xmlns:a16="http://schemas.microsoft.com/office/drawing/2014/main" xmlns="" id="{48EA0BCA-EEB0-46DD-B204-931C5026272D}"/>
              </a:ext>
            </a:extLst>
          </p:cNvPr>
          <p:cNvSpPr/>
          <p:nvPr/>
        </p:nvSpPr>
        <p:spPr>
          <a:xfrm>
            <a:off x="792455" y="4608536"/>
            <a:ext cx="1686863" cy="329544"/>
          </a:xfrm>
          <a:prstGeom prst="ellipse">
            <a:avLst/>
          </a:prstGeom>
          <a:gradFill flip="none" rotWithShape="1">
            <a:gsLst>
              <a:gs pos="100000">
                <a:schemeClr val="bg1">
                  <a:lumMod val="95000"/>
                  <a:alpha val="50000"/>
                </a:schemeClr>
              </a:gs>
              <a:gs pos="0">
                <a:schemeClr val="tx1">
                  <a:alpha val="75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5" name="مثلث متساوي الساقين 4">
            <a:extLst>
              <a:ext uri="{FF2B5EF4-FFF2-40B4-BE49-F238E27FC236}">
                <a16:creationId xmlns:a16="http://schemas.microsoft.com/office/drawing/2014/main" xmlns="" id="{94B59BB4-AB1B-432B-9EA1-1750614A9CCB}"/>
              </a:ext>
            </a:extLst>
          </p:cNvPr>
          <p:cNvSpPr/>
          <p:nvPr/>
        </p:nvSpPr>
        <p:spPr>
          <a:xfrm flipV="1">
            <a:off x="1" y="3544200"/>
            <a:ext cx="3208181" cy="1071016"/>
          </a:xfrm>
          <a:prstGeom prst="triangle">
            <a:avLst/>
          </a:prstGeom>
          <a:gradFill flip="none" rotWithShape="1">
            <a:gsLst>
              <a:gs pos="100000">
                <a:srgbClr val="6666FF"/>
              </a:gs>
              <a:gs pos="0">
                <a:srgbClr val="3333C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6" name="مثلث قائم الزاوية 5">
            <a:extLst>
              <a:ext uri="{FF2B5EF4-FFF2-40B4-BE49-F238E27FC236}">
                <a16:creationId xmlns:a16="http://schemas.microsoft.com/office/drawing/2014/main" xmlns="" id="{B146451A-0F88-4B01-BC23-681EF910C2AE}"/>
              </a:ext>
            </a:extLst>
          </p:cNvPr>
          <p:cNvSpPr/>
          <p:nvPr/>
        </p:nvSpPr>
        <p:spPr>
          <a:xfrm>
            <a:off x="2560578" y="3213315"/>
            <a:ext cx="679398" cy="329543"/>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7" name="مثلث قائم الزاوية 6">
            <a:extLst>
              <a:ext uri="{FF2B5EF4-FFF2-40B4-BE49-F238E27FC236}">
                <a16:creationId xmlns:a16="http://schemas.microsoft.com/office/drawing/2014/main" xmlns="" id="{C6ED3CAB-A8FB-4BEB-9CD3-9BF1D959DE30}"/>
              </a:ext>
            </a:extLst>
          </p:cNvPr>
          <p:cNvSpPr/>
          <p:nvPr/>
        </p:nvSpPr>
        <p:spPr>
          <a:xfrm flipH="1">
            <a:off x="31795" y="3213315"/>
            <a:ext cx="679398" cy="329543"/>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grpSp>
        <p:nvGrpSpPr>
          <p:cNvPr id="8" name="مجموعة 37">
            <a:extLst>
              <a:ext uri="{FF2B5EF4-FFF2-40B4-BE49-F238E27FC236}">
                <a16:creationId xmlns:a16="http://schemas.microsoft.com/office/drawing/2014/main" xmlns="" id="{60FE986F-50B9-4BFF-82FD-A906747A49D0}"/>
              </a:ext>
            </a:extLst>
          </p:cNvPr>
          <p:cNvGrpSpPr/>
          <p:nvPr/>
        </p:nvGrpSpPr>
        <p:grpSpPr>
          <a:xfrm>
            <a:off x="703147" y="1774302"/>
            <a:ext cx="1849386" cy="1779244"/>
            <a:chOff x="948257" y="1425639"/>
            <a:chExt cx="2465848" cy="2983873"/>
          </a:xfrm>
        </p:grpSpPr>
        <p:sp>
          <p:nvSpPr>
            <p:cNvPr id="9" name="مخطط انسيابي: مستند 3">
              <a:extLst>
                <a:ext uri="{FF2B5EF4-FFF2-40B4-BE49-F238E27FC236}">
                  <a16:creationId xmlns:a16="http://schemas.microsoft.com/office/drawing/2014/main" xmlns="" id="{1C2A8852-08FD-4BF2-8723-F30E002189FA}"/>
                </a:ext>
              </a:extLst>
            </p:cNvPr>
            <p:cNvSpPr/>
            <p:nvPr/>
          </p:nvSpPr>
          <p:spPr>
            <a:xfrm flipH="1" flipV="1">
              <a:off x="948257" y="1425639"/>
              <a:ext cx="2465848" cy="2983873"/>
            </a:xfrm>
            <a:prstGeom prst="flowChartDocumen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مربع نص 7">
              <a:extLst>
                <a:ext uri="{FF2B5EF4-FFF2-40B4-BE49-F238E27FC236}">
                  <a16:creationId xmlns:a16="http://schemas.microsoft.com/office/drawing/2014/main" xmlns="" id="{FBDB0208-EC10-4B05-9287-87BB9A7E8D78}"/>
                </a:ext>
              </a:extLst>
            </p:cNvPr>
            <p:cNvSpPr txBox="1"/>
            <p:nvPr/>
          </p:nvSpPr>
          <p:spPr>
            <a:xfrm>
              <a:off x="1035666" y="2495066"/>
              <a:ext cx="2291025" cy="1600081"/>
            </a:xfrm>
            <a:prstGeom prst="rect">
              <a:avLst/>
            </a:prstGeom>
            <a:noFill/>
          </p:spPr>
          <p:txBody>
            <a:bodyPr wrap="square" rtlCol="0">
              <a:spAutoFit/>
            </a:bodyPr>
            <a:lstStyle/>
            <a:p>
              <a:pPr algn="ctr"/>
              <a:r>
                <a:rPr lang="ar-DZ" sz="2800" b="1" dirty="0" smtClean="0">
                  <a:solidFill>
                    <a:srgbClr val="000066"/>
                  </a:solidFill>
                  <a:latin typeface="Calibri" panose="020F0502020204030204" pitchFamily="34" charset="0"/>
                  <a:cs typeface="Calibri" panose="020F0502020204030204" pitchFamily="34" charset="0"/>
                </a:rPr>
                <a:t>رأس المال البشري</a:t>
              </a:r>
              <a:endParaRPr lang="fr-FR" sz="2800" b="1" dirty="0">
                <a:solidFill>
                  <a:srgbClr val="000066"/>
                </a:solidFill>
                <a:latin typeface="Calibri" panose="020F0502020204030204" pitchFamily="34" charset="0"/>
                <a:cs typeface="Calibri" panose="020F0502020204030204" pitchFamily="34" charset="0"/>
              </a:endParaRPr>
            </a:p>
          </p:txBody>
        </p:sp>
        <p:pic>
          <p:nvPicPr>
            <p:cNvPr id="12" name="رسم 14" descr="مخطط دائري">
              <a:extLst>
                <a:ext uri="{FF2B5EF4-FFF2-40B4-BE49-F238E27FC236}">
                  <a16:creationId xmlns:a16="http://schemas.microsoft.com/office/drawing/2014/main" xmlns="" id="{4CF4E190-10AB-4C3A-929E-A92E6E3BF3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602088" y="1656278"/>
              <a:ext cx="582580" cy="582580"/>
            </a:xfrm>
            <a:prstGeom prst="rect">
              <a:avLst/>
            </a:prstGeom>
          </p:spPr>
        </p:pic>
      </p:grpSp>
      <p:sp>
        <p:nvSpPr>
          <p:cNvPr id="13" name="مربع نص 15">
            <a:extLst>
              <a:ext uri="{FF2B5EF4-FFF2-40B4-BE49-F238E27FC236}">
                <a16:creationId xmlns:a16="http://schemas.microsoft.com/office/drawing/2014/main" xmlns="" id="{825A4BEB-CBCE-44A5-871E-44B1C3594ACE}"/>
              </a:ext>
            </a:extLst>
          </p:cNvPr>
          <p:cNvSpPr txBox="1"/>
          <p:nvPr/>
        </p:nvSpPr>
        <p:spPr>
          <a:xfrm>
            <a:off x="1063128" y="3698541"/>
            <a:ext cx="1145512" cy="761747"/>
          </a:xfrm>
          <a:prstGeom prst="rect">
            <a:avLst/>
          </a:prstGeom>
          <a:noFill/>
        </p:spPr>
        <p:txBody>
          <a:bodyPr wrap="square" lIns="68580" tIns="34290" rIns="68580" bIns="34290" rtlCol="0">
            <a:spAutoFit/>
          </a:bodyPr>
          <a:lstStyle/>
          <a:p>
            <a:pPr algn="ctr"/>
            <a:r>
              <a:rPr lang="ar-MA" sz="4500" b="1" dirty="0">
                <a:solidFill>
                  <a:schemeClr val="bg1"/>
                </a:solidFill>
                <a:cs typeface="+mj-cs"/>
              </a:rPr>
              <a:t>01</a:t>
            </a:r>
            <a:endParaRPr lang="fr-FR" sz="4500" b="1" dirty="0">
              <a:solidFill>
                <a:schemeClr val="bg1"/>
              </a:solidFill>
              <a:cs typeface="+mj-cs"/>
            </a:endParaRPr>
          </a:p>
        </p:txBody>
      </p:sp>
      <p:sp>
        <p:nvSpPr>
          <p:cNvPr id="14" name="شكل بيضاوي 17">
            <a:extLst>
              <a:ext uri="{FF2B5EF4-FFF2-40B4-BE49-F238E27FC236}">
                <a16:creationId xmlns:a16="http://schemas.microsoft.com/office/drawing/2014/main" xmlns="" id="{7EB43572-6636-4209-ABF5-5739F8402CD5}"/>
              </a:ext>
            </a:extLst>
          </p:cNvPr>
          <p:cNvSpPr/>
          <p:nvPr/>
        </p:nvSpPr>
        <p:spPr>
          <a:xfrm>
            <a:off x="6664684" y="4608536"/>
            <a:ext cx="1686863" cy="329544"/>
          </a:xfrm>
          <a:prstGeom prst="ellipse">
            <a:avLst/>
          </a:prstGeom>
          <a:gradFill flip="none" rotWithShape="1">
            <a:gsLst>
              <a:gs pos="100000">
                <a:schemeClr val="bg1">
                  <a:lumMod val="95000"/>
                  <a:alpha val="50000"/>
                </a:schemeClr>
              </a:gs>
              <a:gs pos="0">
                <a:schemeClr val="tx1">
                  <a:alpha val="75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15" name="مثلث متساوي الساقين 19">
            <a:extLst>
              <a:ext uri="{FF2B5EF4-FFF2-40B4-BE49-F238E27FC236}">
                <a16:creationId xmlns:a16="http://schemas.microsoft.com/office/drawing/2014/main" xmlns="" id="{8EC50544-F161-4B6F-9B47-63672559E264}"/>
              </a:ext>
            </a:extLst>
          </p:cNvPr>
          <p:cNvSpPr/>
          <p:nvPr/>
        </p:nvSpPr>
        <p:spPr>
          <a:xfrm flipV="1">
            <a:off x="5904025" y="3523926"/>
            <a:ext cx="3208181" cy="1071016"/>
          </a:xfrm>
          <a:prstGeom prst="triangle">
            <a:avLst/>
          </a:prstGeom>
          <a:gradFill flip="none" rotWithShape="1">
            <a:gsLst>
              <a:gs pos="100000">
                <a:srgbClr val="FF6600"/>
              </a:gs>
              <a:gs pos="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16" name="مثلث قائم الزاوية 20">
            <a:extLst>
              <a:ext uri="{FF2B5EF4-FFF2-40B4-BE49-F238E27FC236}">
                <a16:creationId xmlns:a16="http://schemas.microsoft.com/office/drawing/2014/main" xmlns="" id="{D061C3A9-5319-4CFC-B301-621F8A965B4A}"/>
              </a:ext>
            </a:extLst>
          </p:cNvPr>
          <p:cNvSpPr/>
          <p:nvPr/>
        </p:nvSpPr>
        <p:spPr>
          <a:xfrm>
            <a:off x="8432807" y="3213315"/>
            <a:ext cx="679398" cy="329543"/>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17" name="مثلث قائم الزاوية 21">
            <a:extLst>
              <a:ext uri="{FF2B5EF4-FFF2-40B4-BE49-F238E27FC236}">
                <a16:creationId xmlns:a16="http://schemas.microsoft.com/office/drawing/2014/main" xmlns="" id="{698ADC27-F623-4836-8A24-C09D95EA0FB0}"/>
              </a:ext>
            </a:extLst>
          </p:cNvPr>
          <p:cNvSpPr/>
          <p:nvPr/>
        </p:nvSpPr>
        <p:spPr>
          <a:xfrm flipH="1">
            <a:off x="5904023" y="3213315"/>
            <a:ext cx="679398" cy="329543"/>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grpSp>
        <p:nvGrpSpPr>
          <p:cNvPr id="18" name="مجموعة 35">
            <a:extLst>
              <a:ext uri="{FF2B5EF4-FFF2-40B4-BE49-F238E27FC236}">
                <a16:creationId xmlns:a16="http://schemas.microsoft.com/office/drawing/2014/main" xmlns="" id="{985B630A-36D5-4EE6-9DBA-5246D610172A}"/>
              </a:ext>
            </a:extLst>
          </p:cNvPr>
          <p:cNvGrpSpPr/>
          <p:nvPr/>
        </p:nvGrpSpPr>
        <p:grpSpPr>
          <a:xfrm>
            <a:off x="3609632" y="961886"/>
            <a:ext cx="1849386" cy="1779244"/>
            <a:chOff x="6447040" y="1559243"/>
            <a:chExt cx="2465848" cy="2983873"/>
          </a:xfrm>
        </p:grpSpPr>
        <p:sp>
          <p:nvSpPr>
            <p:cNvPr id="19" name="مخطط انسيابي: مستند 27">
              <a:extLst>
                <a:ext uri="{FF2B5EF4-FFF2-40B4-BE49-F238E27FC236}">
                  <a16:creationId xmlns:a16="http://schemas.microsoft.com/office/drawing/2014/main" xmlns="" id="{E4314C57-6593-42A3-8A69-FE2D1C2D41DA}"/>
                </a:ext>
              </a:extLst>
            </p:cNvPr>
            <p:cNvSpPr/>
            <p:nvPr/>
          </p:nvSpPr>
          <p:spPr>
            <a:xfrm flipH="1" flipV="1">
              <a:off x="6447040" y="1559243"/>
              <a:ext cx="2465848" cy="2983873"/>
            </a:xfrm>
            <a:prstGeom prst="flowChartDocumen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مربع نص 31">
              <a:extLst>
                <a:ext uri="{FF2B5EF4-FFF2-40B4-BE49-F238E27FC236}">
                  <a16:creationId xmlns:a16="http://schemas.microsoft.com/office/drawing/2014/main" xmlns="" id="{B473888E-08C2-4912-A610-E30994FA595B}"/>
                </a:ext>
              </a:extLst>
            </p:cNvPr>
            <p:cNvSpPr txBox="1"/>
            <p:nvPr/>
          </p:nvSpPr>
          <p:spPr>
            <a:xfrm>
              <a:off x="6534449" y="2628670"/>
              <a:ext cx="2291025" cy="1600081"/>
            </a:xfrm>
            <a:prstGeom prst="rect">
              <a:avLst/>
            </a:prstGeom>
            <a:noFill/>
          </p:spPr>
          <p:txBody>
            <a:bodyPr wrap="square" rtlCol="0">
              <a:spAutoFit/>
            </a:bodyPr>
            <a:lstStyle/>
            <a:p>
              <a:pPr algn="ctr"/>
              <a:r>
                <a:rPr lang="ar-DZ" sz="2800" b="1" dirty="0" smtClean="0">
                  <a:solidFill>
                    <a:srgbClr val="660066"/>
                  </a:solidFill>
                  <a:latin typeface="Calibri" panose="020F0502020204030204" pitchFamily="34" charset="0"/>
                  <a:cs typeface="Calibri" panose="020F0502020204030204" pitchFamily="34" charset="0"/>
                </a:rPr>
                <a:t>رأس المال الهيكلي</a:t>
              </a:r>
              <a:endParaRPr lang="fr-FR" sz="2800" b="1" dirty="0">
                <a:solidFill>
                  <a:srgbClr val="660066"/>
                </a:solidFill>
                <a:latin typeface="Calibri" panose="020F0502020204030204" pitchFamily="34" charset="0"/>
                <a:cs typeface="Calibri" panose="020F0502020204030204" pitchFamily="34" charset="0"/>
              </a:endParaRPr>
            </a:p>
          </p:txBody>
        </p:sp>
        <p:pic>
          <p:nvPicPr>
            <p:cNvPr id="22" name="رسم 33" descr="مركز الهدف">
              <a:extLst>
                <a:ext uri="{FF2B5EF4-FFF2-40B4-BE49-F238E27FC236}">
                  <a16:creationId xmlns:a16="http://schemas.microsoft.com/office/drawing/2014/main" xmlns="" id="{DD53176E-D74F-4940-ADAF-275A3C707D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8100871" y="1789882"/>
              <a:ext cx="582580" cy="582580"/>
            </a:xfrm>
            <a:prstGeom prst="rect">
              <a:avLst/>
            </a:prstGeom>
          </p:spPr>
        </p:pic>
      </p:grpSp>
      <p:grpSp>
        <p:nvGrpSpPr>
          <p:cNvPr id="23" name="مجموعة 36">
            <a:extLst>
              <a:ext uri="{FF2B5EF4-FFF2-40B4-BE49-F238E27FC236}">
                <a16:creationId xmlns:a16="http://schemas.microsoft.com/office/drawing/2014/main" xmlns="" id="{8189D3FF-E936-47A0-BDD0-E0815C36F5BB}"/>
              </a:ext>
            </a:extLst>
          </p:cNvPr>
          <p:cNvGrpSpPr/>
          <p:nvPr/>
        </p:nvGrpSpPr>
        <p:grpSpPr>
          <a:xfrm>
            <a:off x="6583421" y="1763615"/>
            <a:ext cx="1849386" cy="1779244"/>
            <a:chOff x="8777895" y="1425639"/>
            <a:chExt cx="2465848" cy="2983873"/>
          </a:xfrm>
        </p:grpSpPr>
        <p:sp>
          <p:nvSpPr>
            <p:cNvPr id="24" name="مخطط انسيابي: مستند 18">
              <a:extLst>
                <a:ext uri="{FF2B5EF4-FFF2-40B4-BE49-F238E27FC236}">
                  <a16:creationId xmlns:a16="http://schemas.microsoft.com/office/drawing/2014/main" xmlns="" id="{5CBB2C60-34A3-446F-83FA-23D2098AFBC6}"/>
                </a:ext>
              </a:extLst>
            </p:cNvPr>
            <p:cNvSpPr/>
            <p:nvPr/>
          </p:nvSpPr>
          <p:spPr>
            <a:xfrm flipH="1" flipV="1">
              <a:off x="8777895" y="1425639"/>
              <a:ext cx="2465848" cy="2983873"/>
            </a:xfrm>
            <a:prstGeom prst="flowChartDocumen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مربع نص 22">
              <a:extLst>
                <a:ext uri="{FF2B5EF4-FFF2-40B4-BE49-F238E27FC236}">
                  <a16:creationId xmlns:a16="http://schemas.microsoft.com/office/drawing/2014/main" xmlns="" id="{33AE6CAD-1F19-4645-8A35-A4FB0F384B13}"/>
                </a:ext>
              </a:extLst>
            </p:cNvPr>
            <p:cNvSpPr txBox="1"/>
            <p:nvPr/>
          </p:nvSpPr>
          <p:spPr>
            <a:xfrm>
              <a:off x="8865304" y="2495066"/>
              <a:ext cx="2291025" cy="1600081"/>
            </a:xfrm>
            <a:prstGeom prst="rect">
              <a:avLst/>
            </a:prstGeom>
            <a:noFill/>
          </p:spPr>
          <p:txBody>
            <a:bodyPr wrap="square" rtlCol="0">
              <a:spAutoFit/>
            </a:bodyPr>
            <a:lstStyle/>
            <a:p>
              <a:pPr algn="ctr"/>
              <a:r>
                <a:rPr lang="ar-DZ" sz="2800" b="1" dirty="0" smtClean="0">
                  <a:solidFill>
                    <a:srgbClr val="CC0000"/>
                  </a:solidFill>
                  <a:latin typeface="Calibri" panose="020F0502020204030204" pitchFamily="34" charset="0"/>
                  <a:cs typeface="Calibri" panose="020F0502020204030204" pitchFamily="34" charset="0"/>
                </a:rPr>
                <a:t>رأس المال الزبوني</a:t>
              </a:r>
              <a:endParaRPr lang="fr-FR" sz="2800" b="1" dirty="0">
                <a:solidFill>
                  <a:srgbClr val="CC0000"/>
                </a:solidFill>
                <a:latin typeface="Calibri" panose="020F0502020204030204" pitchFamily="34" charset="0"/>
                <a:cs typeface="Calibri" panose="020F0502020204030204" pitchFamily="34" charset="0"/>
              </a:endParaRPr>
            </a:p>
          </p:txBody>
        </p:sp>
        <p:pic>
          <p:nvPicPr>
            <p:cNvPr id="27" name="رسم 24" descr="ساعة إيقاف">
              <a:extLst>
                <a:ext uri="{FF2B5EF4-FFF2-40B4-BE49-F238E27FC236}">
                  <a16:creationId xmlns:a16="http://schemas.microsoft.com/office/drawing/2014/main" xmlns="" id="{2B76B3A4-CA7E-4564-9C7B-57DD00C9622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10431726" y="1656278"/>
              <a:ext cx="582580" cy="582580"/>
            </a:xfrm>
            <a:prstGeom prst="rect">
              <a:avLst/>
            </a:prstGeom>
          </p:spPr>
        </p:pic>
      </p:grpSp>
      <p:sp>
        <p:nvSpPr>
          <p:cNvPr id="28" name="مربع نص 25">
            <a:extLst>
              <a:ext uri="{FF2B5EF4-FFF2-40B4-BE49-F238E27FC236}">
                <a16:creationId xmlns:a16="http://schemas.microsoft.com/office/drawing/2014/main" xmlns="" id="{98FBF8E6-1764-4ACC-AEA3-B101EEEE6C8A}"/>
              </a:ext>
            </a:extLst>
          </p:cNvPr>
          <p:cNvSpPr txBox="1"/>
          <p:nvPr/>
        </p:nvSpPr>
        <p:spPr>
          <a:xfrm>
            <a:off x="6935356" y="3698541"/>
            <a:ext cx="1145512" cy="761747"/>
          </a:xfrm>
          <a:prstGeom prst="rect">
            <a:avLst/>
          </a:prstGeom>
          <a:noFill/>
        </p:spPr>
        <p:txBody>
          <a:bodyPr wrap="square" lIns="68580" tIns="34290" rIns="68580" bIns="34290" rtlCol="0">
            <a:spAutoFit/>
          </a:bodyPr>
          <a:lstStyle/>
          <a:p>
            <a:pPr algn="ctr"/>
            <a:r>
              <a:rPr lang="ar-MA" sz="4500" b="1" dirty="0">
                <a:solidFill>
                  <a:schemeClr val="bg1"/>
                </a:solidFill>
                <a:cs typeface="+mj-cs"/>
              </a:rPr>
              <a:t>03</a:t>
            </a:r>
            <a:endParaRPr lang="fr-FR" sz="4500" b="1" dirty="0">
              <a:solidFill>
                <a:schemeClr val="bg1"/>
              </a:solidFill>
              <a:cs typeface="+mj-cs"/>
            </a:endParaRPr>
          </a:p>
        </p:txBody>
      </p:sp>
      <p:sp>
        <p:nvSpPr>
          <p:cNvPr id="29" name="شكل بيضاوي 26">
            <a:extLst>
              <a:ext uri="{FF2B5EF4-FFF2-40B4-BE49-F238E27FC236}">
                <a16:creationId xmlns:a16="http://schemas.microsoft.com/office/drawing/2014/main" xmlns="" id="{92F9699E-FD05-4569-B2D5-CE7B7DE711FF}"/>
              </a:ext>
            </a:extLst>
          </p:cNvPr>
          <p:cNvSpPr/>
          <p:nvPr/>
        </p:nvSpPr>
        <p:spPr>
          <a:xfrm>
            <a:off x="3690895" y="3806808"/>
            <a:ext cx="1686863" cy="329544"/>
          </a:xfrm>
          <a:prstGeom prst="ellipse">
            <a:avLst/>
          </a:prstGeom>
          <a:gradFill flip="none" rotWithShape="1">
            <a:gsLst>
              <a:gs pos="100000">
                <a:schemeClr val="bg1">
                  <a:lumMod val="95000"/>
                  <a:alpha val="50000"/>
                </a:schemeClr>
              </a:gs>
              <a:gs pos="0">
                <a:schemeClr val="tx1">
                  <a:alpha val="75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30" name="مثلث متساوي الساقين 28">
            <a:extLst>
              <a:ext uri="{FF2B5EF4-FFF2-40B4-BE49-F238E27FC236}">
                <a16:creationId xmlns:a16="http://schemas.microsoft.com/office/drawing/2014/main" xmlns="" id="{5CA7A651-EF67-464C-8BC3-A4D91A327516}"/>
              </a:ext>
            </a:extLst>
          </p:cNvPr>
          <p:cNvSpPr/>
          <p:nvPr/>
        </p:nvSpPr>
        <p:spPr>
          <a:xfrm flipV="1">
            <a:off x="2930236" y="2732884"/>
            <a:ext cx="3208181" cy="1071016"/>
          </a:xfrm>
          <a:prstGeom prst="triangle">
            <a:avLst/>
          </a:prstGeom>
          <a:gradFill flip="none" rotWithShape="1">
            <a:gsLst>
              <a:gs pos="100000">
                <a:srgbClr val="CC0099"/>
              </a:gs>
              <a:gs pos="0">
                <a:srgbClr val="80008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31" name="مثلث قائم الزاوية 29">
            <a:extLst>
              <a:ext uri="{FF2B5EF4-FFF2-40B4-BE49-F238E27FC236}">
                <a16:creationId xmlns:a16="http://schemas.microsoft.com/office/drawing/2014/main" xmlns="" id="{DC4B49E0-A2A2-4F78-B1FA-4A129D7A9455}"/>
              </a:ext>
            </a:extLst>
          </p:cNvPr>
          <p:cNvSpPr/>
          <p:nvPr/>
        </p:nvSpPr>
        <p:spPr>
          <a:xfrm>
            <a:off x="5459018" y="2411586"/>
            <a:ext cx="679398" cy="329543"/>
          </a:xfrm>
          <a:prstGeom prst="rtTriangl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32" name="مثلث قائم الزاوية 30">
            <a:extLst>
              <a:ext uri="{FF2B5EF4-FFF2-40B4-BE49-F238E27FC236}">
                <a16:creationId xmlns:a16="http://schemas.microsoft.com/office/drawing/2014/main" xmlns="" id="{EBDB724D-847D-4739-BB2E-31B5C728AEA7}"/>
              </a:ext>
            </a:extLst>
          </p:cNvPr>
          <p:cNvSpPr/>
          <p:nvPr/>
        </p:nvSpPr>
        <p:spPr>
          <a:xfrm flipH="1">
            <a:off x="2930234" y="2411586"/>
            <a:ext cx="679398" cy="329543"/>
          </a:xfrm>
          <a:prstGeom prst="rtTriangl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33" name="مربع نص 34">
            <a:extLst>
              <a:ext uri="{FF2B5EF4-FFF2-40B4-BE49-F238E27FC236}">
                <a16:creationId xmlns:a16="http://schemas.microsoft.com/office/drawing/2014/main" xmlns="" id="{2AC7A884-48B8-4AB9-ADAE-2380287D4A08}"/>
              </a:ext>
            </a:extLst>
          </p:cNvPr>
          <p:cNvSpPr txBox="1"/>
          <p:nvPr/>
        </p:nvSpPr>
        <p:spPr>
          <a:xfrm>
            <a:off x="3961567" y="2896812"/>
            <a:ext cx="1145512" cy="761747"/>
          </a:xfrm>
          <a:prstGeom prst="rect">
            <a:avLst/>
          </a:prstGeom>
          <a:noFill/>
        </p:spPr>
        <p:txBody>
          <a:bodyPr wrap="square" lIns="68580" tIns="34290" rIns="68580" bIns="34290" rtlCol="0">
            <a:spAutoFit/>
          </a:bodyPr>
          <a:lstStyle/>
          <a:p>
            <a:pPr algn="ctr"/>
            <a:r>
              <a:rPr lang="ar-MA" sz="4500" b="1" dirty="0">
                <a:solidFill>
                  <a:schemeClr val="bg1"/>
                </a:solidFill>
                <a:cs typeface="+mj-cs"/>
              </a:rPr>
              <a:t>02</a:t>
            </a:r>
            <a:endParaRPr lang="fr-FR" sz="4500" b="1" dirty="0">
              <a:solidFill>
                <a:schemeClr val="bg1"/>
              </a:solidFill>
              <a:cs typeface="+mj-cs"/>
            </a:endParaRPr>
          </a:p>
        </p:txBody>
      </p:sp>
      <p:sp>
        <p:nvSpPr>
          <p:cNvPr id="34" name="سداسي 104"/>
          <p:cNvSpPr/>
          <p:nvPr/>
        </p:nvSpPr>
        <p:spPr>
          <a:xfrm>
            <a:off x="1809985" y="108600"/>
            <a:ext cx="6516974" cy="760801"/>
          </a:xfrm>
          <a:prstGeom prst="hexagon">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50000" t="50000" r="50000" b="50000"/>
            </a:path>
            <a:tileRect/>
          </a:gradFill>
          <a:ln w="38100" cap="flat" cmpd="sng" algn="ctr">
            <a:solidFill>
              <a:schemeClr val="bg1"/>
            </a:solid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35" name="مربع نص 106"/>
          <p:cNvSpPr txBox="1"/>
          <p:nvPr/>
        </p:nvSpPr>
        <p:spPr>
          <a:xfrm>
            <a:off x="2004050" y="172862"/>
            <a:ext cx="6015730" cy="58477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50000" t="50000" r="50000" b="50000"/>
            </a:path>
            <a:tileRect/>
          </a:gradFill>
          <a:ln>
            <a:solidFill>
              <a:schemeClr val="bg1"/>
            </a:solidFill>
          </a:ln>
        </p:spPr>
        <p:txBody>
          <a:bodyPr wrap="square" rtlCol="1">
            <a:spAutoFit/>
          </a:bodyPr>
          <a:lstStyle/>
          <a:p>
            <a:pPr algn="ctr" rtl="1">
              <a:defRPr/>
            </a:pPr>
            <a:r>
              <a:rPr lang="ar-DZ" sz="3200" b="1" kern="0" dirty="0" smtClean="0">
                <a:solidFill>
                  <a:schemeClr val="bg1"/>
                </a:solidFill>
                <a:latin typeface="29LT Bukra Bold Italic" panose="000B0903020204020204" pitchFamily="34" charset="-78"/>
              </a:rPr>
              <a:t>مكونات رأس المال المعرفي</a:t>
            </a:r>
            <a:endParaRPr lang="ar-MA" sz="3200" b="1" kern="0" dirty="0">
              <a:solidFill>
                <a:schemeClr val="bg1"/>
              </a:solidFill>
              <a:latin typeface="29LT Bukra Bold Italic" panose="000B0903020204020204" pitchFamily="34" charset="-78"/>
            </a:endParaRPr>
          </a:p>
        </p:txBody>
      </p:sp>
    </p:spTree>
    <p:extLst>
      <p:ext uri="{BB962C8B-B14F-4D97-AF65-F5344CB8AC3E}">
        <p14:creationId xmlns:p14="http://schemas.microsoft.com/office/powerpoint/2010/main" val="165812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10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000"/>
                                        <p:tgtEl>
                                          <p:spTgt spid="18"/>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childTnLst>
                                </p:cTn>
                              </p:par>
                            </p:childTnLst>
                          </p:cTn>
                        </p:par>
                        <p:par>
                          <p:cTn id="53" fill="hold">
                            <p:stCondLst>
                              <p:cond delay="5500"/>
                            </p:stCondLst>
                            <p:childTnLst>
                              <p:par>
                                <p:cTn id="54" presetID="2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par>
                          <p:cTn id="67" fill="hold">
                            <p:stCondLst>
                              <p:cond delay="6500"/>
                            </p:stCondLst>
                            <p:childTnLst>
                              <p:par>
                                <p:cTn id="68" presetID="22" presetClass="entr" presetSubtype="4"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1000"/>
                                        <p:tgtEl>
                                          <p:spTgt spid="23"/>
                                        </p:tgtEl>
                                      </p:cBhvr>
                                    </p:animEffect>
                                  </p:childTnLst>
                                </p:cTn>
                              </p:par>
                            </p:childTnLst>
                          </p:cTn>
                        </p:par>
                        <p:par>
                          <p:cTn id="71" fill="hold">
                            <p:stCondLst>
                              <p:cond delay="7500"/>
                            </p:stCondLst>
                            <p:childTnLst>
                              <p:par>
                                <p:cTn id="72" presetID="53" presetClass="entr" presetSubtype="16"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p:bldP spid="14" grpId="0" animBg="1"/>
      <p:bldP spid="15" grpId="0" animBg="1"/>
      <p:bldP spid="16" grpId="0" animBg="1"/>
      <p:bldP spid="17" grpId="0" animBg="1"/>
      <p:bldP spid="28" grpId="0"/>
      <p:bldP spid="29" grpId="0" animBg="1"/>
      <p:bldP spid="30" grpId="0" animBg="1"/>
      <p:bldP spid="31" grpId="0" animBg="1"/>
      <p:bldP spid="32"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23"/>
          <p:cNvGrpSpPr/>
          <p:nvPr/>
        </p:nvGrpSpPr>
        <p:grpSpPr>
          <a:xfrm>
            <a:off x="44885" y="19143"/>
            <a:ext cx="645641" cy="543697"/>
            <a:chOff x="160638" y="210754"/>
            <a:chExt cx="860855" cy="724929"/>
          </a:xfrm>
          <a:solidFill>
            <a:srgbClr val="381460">
              <a:alpha val="19000"/>
            </a:srgbClr>
          </a:solidFill>
        </p:grpSpPr>
        <p:sp>
          <p:nvSpPr>
            <p:cNvPr id="7"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8"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9"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0" name="مجموعة 23"/>
          <p:cNvGrpSpPr/>
          <p:nvPr/>
        </p:nvGrpSpPr>
        <p:grpSpPr>
          <a:xfrm>
            <a:off x="8252589" y="4488018"/>
            <a:ext cx="645641" cy="543697"/>
            <a:chOff x="160638" y="210754"/>
            <a:chExt cx="860855" cy="724929"/>
          </a:xfrm>
          <a:solidFill>
            <a:srgbClr val="381460">
              <a:alpha val="19000"/>
            </a:srgbClr>
          </a:solidFill>
        </p:grpSpPr>
        <p:sp>
          <p:nvSpPr>
            <p:cNvPr id="11"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2"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3"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70" name="Rectangle 21">
            <a:extLst>
              <a:ext uri="{FF2B5EF4-FFF2-40B4-BE49-F238E27FC236}">
                <a16:creationId xmlns:a16="http://schemas.microsoft.com/office/drawing/2014/main" xmlns="" id="{021F7ED3-8BEA-4598-92C2-A3F55CA87893}"/>
              </a:ext>
            </a:extLst>
          </p:cNvPr>
          <p:cNvSpPr/>
          <p:nvPr/>
        </p:nvSpPr>
        <p:spPr>
          <a:xfrm>
            <a:off x="529205" y="48489"/>
            <a:ext cx="7849358" cy="741405"/>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rtl="1">
              <a:defRPr/>
            </a:pPr>
            <a:r>
              <a:rPr lang="ar-DZ" sz="5400" b="1" kern="0"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أولا: رأس المال البشري</a:t>
            </a:r>
            <a:endParaRPr lang="fr-FR" sz="5400" kern="0"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4749699" y="1032995"/>
            <a:ext cx="3628864" cy="1323439"/>
          </a:xfrm>
          <a:prstGeom prst="rect">
            <a:avLst/>
          </a:prstGeom>
          <a:solidFill>
            <a:srgbClr val="CCCCFF">
              <a:alpha val="89804"/>
            </a:srgbClr>
          </a:solidFill>
        </p:spPr>
        <p:txBody>
          <a:bodyPr wrap="square">
            <a:spAutoFit/>
          </a:bodyPr>
          <a:lstStyle/>
          <a:p>
            <a:pPr algn="ctr" rtl="1"/>
            <a:r>
              <a:rPr lang="fr-FR" sz="2000" b="1" dirty="0"/>
              <a:t> </a:t>
            </a:r>
            <a:r>
              <a:rPr lang="ar-SA" sz="2000" b="1" dirty="0"/>
              <a:t>عرف رأس المال البشـري بأنـه مجمـوع مهارات، خبرات، ومعرفة العاملين، وهو يسهم في زيادة القيمة الاقتصادية </a:t>
            </a:r>
            <a:r>
              <a:rPr lang="ar-SA" sz="2000" b="1" dirty="0" smtClean="0"/>
              <a:t>للمؤسسة</a:t>
            </a:r>
            <a:r>
              <a:rPr lang="ar-DZ" sz="2000" b="1" dirty="0" smtClean="0"/>
              <a:t>،يتكون </a:t>
            </a:r>
            <a:r>
              <a:rPr lang="ar-SA" sz="2000" b="1" dirty="0" smtClean="0"/>
              <a:t>رأس </a:t>
            </a:r>
            <a:r>
              <a:rPr lang="ar-SA" sz="2000" b="1" dirty="0"/>
              <a:t>المال البشري </a:t>
            </a:r>
            <a:r>
              <a:rPr lang="ar-SA" sz="2000" b="1" dirty="0" smtClean="0"/>
              <a:t>من </a:t>
            </a:r>
            <a:r>
              <a:rPr lang="ar-SA" sz="2000" b="1" dirty="0"/>
              <a:t>الأنواع </a:t>
            </a:r>
            <a:r>
              <a:rPr lang="ar-SA" sz="2000" b="1" dirty="0" smtClean="0"/>
              <a:t>التالية</a:t>
            </a:r>
            <a:r>
              <a:rPr lang="ar-DZ" sz="2000" b="1" dirty="0" smtClean="0"/>
              <a:t>:</a:t>
            </a:r>
            <a:endParaRPr lang="fr-FR" sz="2000" b="1" dirty="0"/>
          </a:p>
        </p:txBody>
      </p:sp>
      <p:graphicFrame>
        <p:nvGraphicFramePr>
          <p:cNvPr id="4" name="Diagramme 3"/>
          <p:cNvGraphicFramePr/>
          <p:nvPr>
            <p:extLst>
              <p:ext uri="{D42A27DB-BD31-4B8C-83A1-F6EECF244321}">
                <p14:modId xmlns:p14="http://schemas.microsoft.com/office/powerpoint/2010/main" val="4101056658"/>
              </p:ext>
            </p:extLst>
          </p:nvPr>
        </p:nvGraphicFramePr>
        <p:xfrm>
          <a:off x="4854377" y="2735161"/>
          <a:ext cx="3454853" cy="2566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1" name="Connecteur droit 40"/>
          <p:cNvCxnSpPr/>
          <p:nvPr/>
        </p:nvCxnSpPr>
        <p:spPr bwMode="auto">
          <a:xfrm>
            <a:off x="4595751" y="1017937"/>
            <a:ext cx="35626" cy="4110505"/>
          </a:xfrm>
          <a:prstGeom prst="line">
            <a:avLst/>
          </a:prstGeom>
          <a:gradFill rotWithShape="0">
            <a:gsLst>
              <a:gs pos="0">
                <a:schemeClr val="accent1"/>
              </a:gs>
              <a:gs pos="100000">
                <a:schemeClr val="accent2"/>
              </a:gs>
            </a:gsLst>
            <a:lin ang="5400000" scaled="1"/>
          </a:gradFill>
          <a:ln w="76200" cap="flat" cmpd="dbl" algn="ctr">
            <a:solidFill>
              <a:schemeClr val="accent6"/>
            </a:solidFill>
            <a:prstDash val="solid"/>
            <a:round/>
            <a:headEnd type="none" w="med" len="med"/>
            <a:tailEnd type="none" w="med" len="med"/>
          </a:ln>
        </p:spPr>
      </p:cxnSp>
      <p:sp>
        <p:nvSpPr>
          <p:cNvPr id="53" name="Rectangle avec flèche vers la gauche 52"/>
          <p:cNvSpPr/>
          <p:nvPr/>
        </p:nvSpPr>
        <p:spPr bwMode="auto">
          <a:xfrm>
            <a:off x="3776989" y="1264762"/>
            <a:ext cx="676895" cy="1808427"/>
          </a:xfrm>
          <a:prstGeom prst="leftArrowCallout">
            <a:avLst>
              <a:gd name="adj1" fmla="val 170321"/>
              <a:gd name="adj2" fmla="val 122880"/>
              <a:gd name="adj3" fmla="val 25000"/>
              <a:gd name="adj4" fmla="val 64977"/>
            </a:avLst>
          </a:prstGeom>
          <a:solidFill>
            <a:srgbClr val="CCCCFF"/>
          </a:solidFill>
          <a:ln w="9525" cap="flat" cmpd="sng" algn="ctr">
            <a:solidFill>
              <a:schemeClr val="accent1"/>
            </a:solidFill>
            <a:prstDash val="solid"/>
            <a:round/>
            <a:headEnd type="none" w="med" len="med"/>
            <a:tailEnd type="none" w="med" len="med"/>
          </a:ln>
        </p:spPr>
        <p:txBody>
          <a:bodyPr vert="vert" wrap="none" lIns="91440" tIns="45720" rIns="91440" bIns="45720" numCol="1" rtlCol="0" anchor="b" anchorCtr="0" compatLnSpc="1"/>
          <a:lstStyle/>
          <a:p>
            <a:pPr marL="0" marR="0" indent="0" algn="ctr" defTabSz="914400" rtl="1" eaLnBrk="1" fontAlgn="base" latinLnBrk="0" hangingPunct="1">
              <a:lnSpc>
                <a:spcPct val="100000"/>
              </a:lnSpc>
              <a:spcBef>
                <a:spcPct val="0"/>
              </a:spcBef>
              <a:spcAft>
                <a:spcPct val="0"/>
              </a:spcAft>
              <a:buClrTx/>
              <a:buSzTx/>
              <a:buFontTx/>
              <a:buNone/>
            </a:pPr>
            <a:r>
              <a:rPr kumimoji="0" lang="ar-DZ"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خصائصه</a:t>
            </a:r>
            <a:endParaRPr kumimoji="0" lang="fr-FR"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54" name="Rectangle 53"/>
          <p:cNvSpPr/>
          <p:nvPr/>
        </p:nvSpPr>
        <p:spPr>
          <a:xfrm>
            <a:off x="44885" y="1032995"/>
            <a:ext cx="3732104" cy="2308324"/>
          </a:xfrm>
          <a:prstGeom prst="rect">
            <a:avLst/>
          </a:prstGeom>
        </p:spPr>
        <p:txBody>
          <a:bodyPr wrap="square">
            <a:spAutoFit/>
          </a:bodyPr>
          <a:lstStyle/>
          <a:p>
            <a:pPr marL="342900" lvl="0" indent="-342900" algn="just" rtl="1">
              <a:buFont typeface="Arial" panose="020B0604020202020204" pitchFamily="34" charset="0"/>
              <a:buChar char="•"/>
            </a:pPr>
            <a:r>
              <a:rPr lang="ar-SA" sz="1800" b="1" dirty="0"/>
              <a:t>المعارف والكفاءات تعد المكونات الأكثر أهمية في رأس المال البشري</a:t>
            </a:r>
            <a:endParaRPr lang="fr-FR" sz="1800" b="1" dirty="0"/>
          </a:p>
          <a:p>
            <a:pPr marL="342900" lvl="0" indent="-342900" algn="just" rtl="1">
              <a:buFont typeface="Arial" panose="020B0604020202020204" pitchFamily="34" charset="0"/>
              <a:buChar char="•"/>
            </a:pPr>
            <a:r>
              <a:rPr lang="ar-SA" sz="1800" b="1" dirty="0"/>
              <a:t>يتطور رأس المال البشري </a:t>
            </a:r>
            <a:r>
              <a:rPr lang="ar-SA" sz="1800" b="1" dirty="0" err="1"/>
              <a:t>بالإستعمال</a:t>
            </a:r>
            <a:r>
              <a:rPr lang="ar-SA" sz="1800" b="1" dirty="0"/>
              <a:t> والخبرة في مجال العمل، أو عن طريق التعليم بكل أنواعه؛</a:t>
            </a:r>
            <a:endParaRPr lang="fr-FR" sz="1800" b="1" dirty="0"/>
          </a:p>
          <a:p>
            <a:pPr marL="342900" lvl="0" indent="-342900" algn="just" rtl="1">
              <a:buFont typeface="Arial" panose="020B0604020202020204" pitchFamily="34" charset="0"/>
              <a:buChar char="•"/>
            </a:pPr>
            <a:r>
              <a:rPr lang="ar-SA" sz="1800" b="1" dirty="0"/>
              <a:t>يتعرض رأس المال البشري إلى التقادم ويحتاج إلى التجديد؛</a:t>
            </a:r>
            <a:endParaRPr lang="fr-FR" sz="1800" b="1" dirty="0"/>
          </a:p>
          <a:p>
            <a:pPr marL="342900" lvl="0" indent="-342900" algn="just" rtl="1">
              <a:buFont typeface="Arial" panose="020B0604020202020204" pitchFamily="34" charset="0"/>
              <a:buChar char="•"/>
            </a:pPr>
            <a:r>
              <a:rPr lang="ar-SA" sz="1800" b="1" dirty="0"/>
              <a:t>يعتبر رأس المال البشري مصدرا أساسيا من مصادر الدخل</a:t>
            </a:r>
            <a:r>
              <a:rPr lang="fr-FR" sz="1800" b="1" dirty="0"/>
              <a:t>.</a:t>
            </a:r>
          </a:p>
        </p:txBody>
      </p:sp>
      <p:sp>
        <p:nvSpPr>
          <p:cNvPr id="55" name="Forme en L 54"/>
          <p:cNvSpPr/>
          <p:nvPr/>
        </p:nvSpPr>
        <p:spPr bwMode="auto">
          <a:xfrm rot="18998799">
            <a:off x="6357734" y="2345570"/>
            <a:ext cx="448141" cy="446975"/>
          </a:xfrm>
          <a:prstGeom prst="corner">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7" name="Rectangle avec flèche vers la gauche 76"/>
          <p:cNvSpPr/>
          <p:nvPr/>
        </p:nvSpPr>
        <p:spPr bwMode="auto">
          <a:xfrm rot="16200000">
            <a:off x="1948952" y="2262064"/>
            <a:ext cx="676895" cy="2835401"/>
          </a:xfrm>
          <a:prstGeom prst="leftArrowCallout">
            <a:avLst>
              <a:gd name="adj1" fmla="val 170321"/>
              <a:gd name="adj2" fmla="val 122880"/>
              <a:gd name="adj3" fmla="val 25000"/>
              <a:gd name="adj4" fmla="val 64977"/>
            </a:avLst>
          </a:prstGeom>
          <a:solidFill>
            <a:srgbClr val="FFFF99">
              <a:alpha val="89804"/>
            </a:srgbClr>
          </a:solidFill>
          <a:ln w="28575" cap="flat" cmpd="sng" algn="ctr">
            <a:solidFill>
              <a:schemeClr val="accent6"/>
            </a:solidFill>
            <a:prstDash val="solid"/>
            <a:round/>
            <a:headEnd type="none" w="med" len="med"/>
            <a:tailEnd type="none" w="med" len="med"/>
          </a:ln>
        </p:spPr>
        <p:txBody>
          <a:bodyPr vert="vert" wrap="none" lIns="91440" tIns="45720" rIns="91440" bIns="45720" numCol="1" rtlCol="0" anchor="b" anchorCtr="0" compatLnSpc="1"/>
          <a:lstStyle/>
          <a:p>
            <a:pPr marL="0" marR="0" indent="0" algn="ctr" defTabSz="914400" rtl="1" eaLnBrk="1" fontAlgn="base" latinLnBrk="0" hangingPunct="1">
              <a:lnSpc>
                <a:spcPct val="100000"/>
              </a:lnSpc>
              <a:spcBef>
                <a:spcPct val="0"/>
              </a:spcBef>
              <a:spcAft>
                <a:spcPct val="0"/>
              </a:spcAft>
              <a:buClrTx/>
              <a:buSzTx/>
              <a:buFontTx/>
              <a:buNone/>
            </a:pPr>
            <a:r>
              <a:rPr kumimoji="0" lang="ar-DZ"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مؤشرات قياسها</a:t>
            </a:r>
            <a:endParaRPr kumimoji="0" lang="fr-FR"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59" name="Diagramme 58"/>
          <p:cNvGraphicFramePr/>
          <p:nvPr>
            <p:extLst>
              <p:ext uri="{D42A27DB-BD31-4B8C-83A1-F6EECF244321}">
                <p14:modId xmlns:p14="http://schemas.microsoft.com/office/powerpoint/2010/main" val="3968866824"/>
              </p:ext>
            </p:extLst>
          </p:nvPr>
        </p:nvGraphicFramePr>
        <p:xfrm>
          <a:off x="188534" y="4054179"/>
          <a:ext cx="3967830" cy="977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79B7B57D-6779-4BB0-BD2A-9A379C4A38C2}"/>
                                            </p:graphicEl>
                                          </p:spTgt>
                                        </p:tgtEl>
                                        <p:attrNameLst>
                                          <p:attrName>style.visibility</p:attrName>
                                        </p:attrNameLst>
                                      </p:cBhvr>
                                      <p:to>
                                        <p:strVal val="visible"/>
                                      </p:to>
                                    </p:set>
                                    <p:animEffect transition="in" filter="wheel(1)">
                                      <p:cBhvr>
                                        <p:cTn id="7" dur="2000"/>
                                        <p:tgtEl>
                                          <p:spTgt spid="4">
                                            <p:graphicEl>
                                              <a:dgm id="{79B7B57D-6779-4BB0-BD2A-9A379C4A38C2}"/>
                                            </p:graphic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graphicEl>
                                              <a:dgm id="{0F654295-2735-4A3B-815C-3299EFD22536}"/>
                                            </p:graphicEl>
                                          </p:spTgt>
                                        </p:tgtEl>
                                        <p:attrNameLst>
                                          <p:attrName>style.visibility</p:attrName>
                                        </p:attrNameLst>
                                      </p:cBhvr>
                                      <p:to>
                                        <p:strVal val="visible"/>
                                      </p:to>
                                    </p:set>
                                    <p:animEffect transition="in" filter="wheel(1)">
                                      <p:cBhvr>
                                        <p:cTn id="11" dur="2000"/>
                                        <p:tgtEl>
                                          <p:spTgt spid="4">
                                            <p:graphicEl>
                                              <a:dgm id="{0F654295-2735-4A3B-815C-3299EFD22536}"/>
                                            </p:graphic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4">
                                            <p:graphicEl>
                                              <a:dgm id="{11EF7889-2003-4FC5-80B1-8B4C8B331126}"/>
                                            </p:graphicEl>
                                          </p:spTgt>
                                        </p:tgtEl>
                                        <p:attrNameLst>
                                          <p:attrName>style.visibility</p:attrName>
                                        </p:attrNameLst>
                                      </p:cBhvr>
                                      <p:to>
                                        <p:strVal val="visible"/>
                                      </p:to>
                                    </p:set>
                                    <p:animEffect transition="in" filter="wheel(1)">
                                      <p:cBhvr>
                                        <p:cTn id="15" dur="2000"/>
                                        <p:tgtEl>
                                          <p:spTgt spid="4">
                                            <p:graphicEl>
                                              <a:dgm id="{11EF7889-2003-4FC5-80B1-8B4C8B33112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right)">
                                      <p:cBhvr>
                                        <p:cTn id="20" dur="500"/>
                                        <p:tgtEl>
                                          <p:spTgt spid="53"/>
                                        </p:tgtEl>
                                      </p:cBhvr>
                                    </p:animEffect>
                                  </p:childTnLst>
                                </p:cTn>
                              </p:par>
                            </p:childTnLst>
                          </p:cTn>
                        </p:par>
                        <p:par>
                          <p:cTn id="21" fill="hold">
                            <p:stCondLst>
                              <p:cond delay="500"/>
                            </p:stCondLst>
                            <p:childTnLst>
                              <p:par>
                                <p:cTn id="22" presetID="26" presetClass="entr" presetSubtype="0" fill="hold" grpId="0" nodeType="afterEffect">
                                  <p:stCondLst>
                                    <p:cond delay="0"/>
                                  </p:stCondLst>
                                  <p:childTnLst>
                                    <p:set>
                                      <p:cBhvr>
                                        <p:cTn id="23" dur="1" fill="hold">
                                          <p:stCondLst>
                                            <p:cond delay="0"/>
                                          </p:stCondLst>
                                        </p:cTn>
                                        <p:tgtEl>
                                          <p:spTgt spid="54">
                                            <p:txEl>
                                              <p:pRg st="0" end="0"/>
                                            </p:txEl>
                                          </p:spTgt>
                                        </p:tgtEl>
                                        <p:attrNameLst>
                                          <p:attrName>style.visibility</p:attrName>
                                        </p:attrNameLst>
                                      </p:cBhvr>
                                      <p:to>
                                        <p:strVal val="visible"/>
                                      </p:to>
                                    </p:set>
                                    <p:animEffect transition="in" filter="wipe(down)">
                                      <p:cBhvr>
                                        <p:cTn id="24" dur="580">
                                          <p:stCondLst>
                                            <p:cond delay="0"/>
                                          </p:stCondLst>
                                        </p:cTn>
                                        <p:tgtEl>
                                          <p:spTgt spid="54">
                                            <p:txEl>
                                              <p:pRg st="0" end="0"/>
                                            </p:txEl>
                                          </p:spTgt>
                                        </p:tgtEl>
                                      </p:cBhvr>
                                    </p:animEffect>
                                    <p:anim calcmode="lin" valueType="num">
                                      <p:cBhvr>
                                        <p:cTn id="25" dur="1822" tmFilter="0,0; 0.14,0.36; 0.43,0.73; 0.71,0.91; 1.0,1.0">
                                          <p:stCondLst>
                                            <p:cond delay="0"/>
                                          </p:stCondLst>
                                        </p:cTn>
                                        <p:tgtEl>
                                          <p:spTgt spid="54">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4">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4">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4">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4">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54">
                                            <p:txEl>
                                              <p:pRg st="0" end="0"/>
                                            </p:txEl>
                                          </p:spTgt>
                                        </p:tgtEl>
                                      </p:cBhvr>
                                      <p:to x="100000" y="60000"/>
                                    </p:animScale>
                                    <p:animScale>
                                      <p:cBhvr>
                                        <p:cTn id="31" dur="166" decel="50000">
                                          <p:stCondLst>
                                            <p:cond delay="676"/>
                                          </p:stCondLst>
                                        </p:cTn>
                                        <p:tgtEl>
                                          <p:spTgt spid="54">
                                            <p:txEl>
                                              <p:pRg st="0" end="0"/>
                                            </p:txEl>
                                          </p:spTgt>
                                        </p:tgtEl>
                                      </p:cBhvr>
                                      <p:to x="100000" y="100000"/>
                                    </p:animScale>
                                    <p:animScale>
                                      <p:cBhvr>
                                        <p:cTn id="32" dur="26">
                                          <p:stCondLst>
                                            <p:cond delay="1312"/>
                                          </p:stCondLst>
                                        </p:cTn>
                                        <p:tgtEl>
                                          <p:spTgt spid="54">
                                            <p:txEl>
                                              <p:pRg st="0" end="0"/>
                                            </p:txEl>
                                          </p:spTgt>
                                        </p:tgtEl>
                                      </p:cBhvr>
                                      <p:to x="100000" y="80000"/>
                                    </p:animScale>
                                    <p:animScale>
                                      <p:cBhvr>
                                        <p:cTn id="33" dur="166" decel="50000">
                                          <p:stCondLst>
                                            <p:cond delay="1338"/>
                                          </p:stCondLst>
                                        </p:cTn>
                                        <p:tgtEl>
                                          <p:spTgt spid="54">
                                            <p:txEl>
                                              <p:pRg st="0" end="0"/>
                                            </p:txEl>
                                          </p:spTgt>
                                        </p:tgtEl>
                                      </p:cBhvr>
                                      <p:to x="100000" y="100000"/>
                                    </p:animScale>
                                    <p:animScale>
                                      <p:cBhvr>
                                        <p:cTn id="34" dur="26">
                                          <p:stCondLst>
                                            <p:cond delay="1642"/>
                                          </p:stCondLst>
                                        </p:cTn>
                                        <p:tgtEl>
                                          <p:spTgt spid="54">
                                            <p:txEl>
                                              <p:pRg st="0" end="0"/>
                                            </p:txEl>
                                          </p:spTgt>
                                        </p:tgtEl>
                                      </p:cBhvr>
                                      <p:to x="100000" y="90000"/>
                                    </p:animScale>
                                    <p:animScale>
                                      <p:cBhvr>
                                        <p:cTn id="35" dur="166" decel="50000">
                                          <p:stCondLst>
                                            <p:cond delay="1668"/>
                                          </p:stCondLst>
                                        </p:cTn>
                                        <p:tgtEl>
                                          <p:spTgt spid="54">
                                            <p:txEl>
                                              <p:pRg st="0" end="0"/>
                                            </p:txEl>
                                          </p:spTgt>
                                        </p:tgtEl>
                                      </p:cBhvr>
                                      <p:to x="100000" y="100000"/>
                                    </p:animScale>
                                    <p:animScale>
                                      <p:cBhvr>
                                        <p:cTn id="36" dur="26">
                                          <p:stCondLst>
                                            <p:cond delay="1808"/>
                                          </p:stCondLst>
                                        </p:cTn>
                                        <p:tgtEl>
                                          <p:spTgt spid="54">
                                            <p:txEl>
                                              <p:pRg st="0" end="0"/>
                                            </p:txEl>
                                          </p:spTgt>
                                        </p:tgtEl>
                                      </p:cBhvr>
                                      <p:to x="100000" y="95000"/>
                                    </p:animScale>
                                    <p:animScale>
                                      <p:cBhvr>
                                        <p:cTn id="37" dur="166" decel="50000">
                                          <p:stCondLst>
                                            <p:cond delay="1834"/>
                                          </p:stCondLst>
                                        </p:cTn>
                                        <p:tgtEl>
                                          <p:spTgt spid="54">
                                            <p:txEl>
                                              <p:pRg st="0" end="0"/>
                                            </p:txEl>
                                          </p:spTgt>
                                        </p:tgtEl>
                                      </p:cBhvr>
                                      <p:to x="100000" y="100000"/>
                                    </p:animScale>
                                  </p:childTnLst>
                                </p:cTn>
                              </p:par>
                            </p:childTnLst>
                          </p:cTn>
                        </p:par>
                        <p:par>
                          <p:cTn id="38" fill="hold">
                            <p:stCondLst>
                              <p:cond delay="2500"/>
                            </p:stCondLst>
                            <p:childTnLst>
                              <p:par>
                                <p:cTn id="39" presetID="26" presetClass="entr" presetSubtype="0" fill="hold" grpId="0" nodeType="afterEffect">
                                  <p:stCondLst>
                                    <p:cond delay="0"/>
                                  </p:stCondLst>
                                  <p:childTnLst>
                                    <p:set>
                                      <p:cBhvr>
                                        <p:cTn id="40" dur="1" fill="hold">
                                          <p:stCondLst>
                                            <p:cond delay="0"/>
                                          </p:stCondLst>
                                        </p:cTn>
                                        <p:tgtEl>
                                          <p:spTgt spid="54">
                                            <p:txEl>
                                              <p:pRg st="1" end="1"/>
                                            </p:txEl>
                                          </p:spTgt>
                                        </p:tgtEl>
                                        <p:attrNameLst>
                                          <p:attrName>style.visibility</p:attrName>
                                        </p:attrNameLst>
                                      </p:cBhvr>
                                      <p:to>
                                        <p:strVal val="visible"/>
                                      </p:to>
                                    </p:set>
                                    <p:animEffect transition="in" filter="wipe(down)">
                                      <p:cBhvr>
                                        <p:cTn id="41" dur="580">
                                          <p:stCondLst>
                                            <p:cond delay="0"/>
                                          </p:stCondLst>
                                        </p:cTn>
                                        <p:tgtEl>
                                          <p:spTgt spid="54">
                                            <p:txEl>
                                              <p:pRg st="1" end="1"/>
                                            </p:txEl>
                                          </p:spTgt>
                                        </p:tgtEl>
                                      </p:cBhvr>
                                    </p:animEffect>
                                    <p:anim calcmode="lin" valueType="num">
                                      <p:cBhvr>
                                        <p:cTn id="42" dur="1822" tmFilter="0,0; 0.14,0.36; 0.43,0.73; 0.71,0.91; 1.0,1.0">
                                          <p:stCondLst>
                                            <p:cond delay="0"/>
                                          </p:stCondLst>
                                        </p:cTn>
                                        <p:tgtEl>
                                          <p:spTgt spid="54">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4">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4">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4">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4">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4">
                                            <p:txEl>
                                              <p:pRg st="1" end="1"/>
                                            </p:txEl>
                                          </p:spTgt>
                                        </p:tgtEl>
                                      </p:cBhvr>
                                      <p:to x="100000" y="60000"/>
                                    </p:animScale>
                                    <p:animScale>
                                      <p:cBhvr>
                                        <p:cTn id="48" dur="166" decel="50000">
                                          <p:stCondLst>
                                            <p:cond delay="676"/>
                                          </p:stCondLst>
                                        </p:cTn>
                                        <p:tgtEl>
                                          <p:spTgt spid="54">
                                            <p:txEl>
                                              <p:pRg st="1" end="1"/>
                                            </p:txEl>
                                          </p:spTgt>
                                        </p:tgtEl>
                                      </p:cBhvr>
                                      <p:to x="100000" y="100000"/>
                                    </p:animScale>
                                    <p:animScale>
                                      <p:cBhvr>
                                        <p:cTn id="49" dur="26">
                                          <p:stCondLst>
                                            <p:cond delay="1312"/>
                                          </p:stCondLst>
                                        </p:cTn>
                                        <p:tgtEl>
                                          <p:spTgt spid="54">
                                            <p:txEl>
                                              <p:pRg st="1" end="1"/>
                                            </p:txEl>
                                          </p:spTgt>
                                        </p:tgtEl>
                                      </p:cBhvr>
                                      <p:to x="100000" y="80000"/>
                                    </p:animScale>
                                    <p:animScale>
                                      <p:cBhvr>
                                        <p:cTn id="50" dur="166" decel="50000">
                                          <p:stCondLst>
                                            <p:cond delay="1338"/>
                                          </p:stCondLst>
                                        </p:cTn>
                                        <p:tgtEl>
                                          <p:spTgt spid="54">
                                            <p:txEl>
                                              <p:pRg st="1" end="1"/>
                                            </p:txEl>
                                          </p:spTgt>
                                        </p:tgtEl>
                                      </p:cBhvr>
                                      <p:to x="100000" y="100000"/>
                                    </p:animScale>
                                    <p:animScale>
                                      <p:cBhvr>
                                        <p:cTn id="51" dur="26">
                                          <p:stCondLst>
                                            <p:cond delay="1642"/>
                                          </p:stCondLst>
                                        </p:cTn>
                                        <p:tgtEl>
                                          <p:spTgt spid="54">
                                            <p:txEl>
                                              <p:pRg st="1" end="1"/>
                                            </p:txEl>
                                          </p:spTgt>
                                        </p:tgtEl>
                                      </p:cBhvr>
                                      <p:to x="100000" y="90000"/>
                                    </p:animScale>
                                    <p:animScale>
                                      <p:cBhvr>
                                        <p:cTn id="52" dur="166" decel="50000">
                                          <p:stCondLst>
                                            <p:cond delay="1668"/>
                                          </p:stCondLst>
                                        </p:cTn>
                                        <p:tgtEl>
                                          <p:spTgt spid="54">
                                            <p:txEl>
                                              <p:pRg st="1" end="1"/>
                                            </p:txEl>
                                          </p:spTgt>
                                        </p:tgtEl>
                                      </p:cBhvr>
                                      <p:to x="100000" y="100000"/>
                                    </p:animScale>
                                    <p:animScale>
                                      <p:cBhvr>
                                        <p:cTn id="53" dur="26">
                                          <p:stCondLst>
                                            <p:cond delay="1808"/>
                                          </p:stCondLst>
                                        </p:cTn>
                                        <p:tgtEl>
                                          <p:spTgt spid="54">
                                            <p:txEl>
                                              <p:pRg st="1" end="1"/>
                                            </p:txEl>
                                          </p:spTgt>
                                        </p:tgtEl>
                                      </p:cBhvr>
                                      <p:to x="100000" y="95000"/>
                                    </p:animScale>
                                    <p:animScale>
                                      <p:cBhvr>
                                        <p:cTn id="54" dur="166" decel="50000">
                                          <p:stCondLst>
                                            <p:cond delay="1834"/>
                                          </p:stCondLst>
                                        </p:cTn>
                                        <p:tgtEl>
                                          <p:spTgt spid="54">
                                            <p:txEl>
                                              <p:pRg st="1" end="1"/>
                                            </p:txEl>
                                          </p:spTgt>
                                        </p:tgtEl>
                                      </p:cBhvr>
                                      <p:to x="100000" y="100000"/>
                                    </p:animScale>
                                  </p:childTnLst>
                                </p:cTn>
                              </p:par>
                            </p:childTnLst>
                          </p:cTn>
                        </p:par>
                        <p:par>
                          <p:cTn id="55" fill="hold">
                            <p:stCondLst>
                              <p:cond delay="4500"/>
                            </p:stCondLst>
                            <p:childTnLst>
                              <p:par>
                                <p:cTn id="56" presetID="26" presetClass="entr" presetSubtype="0" fill="hold" grpId="0" nodeType="afterEffect">
                                  <p:stCondLst>
                                    <p:cond delay="0"/>
                                  </p:stCondLst>
                                  <p:childTnLst>
                                    <p:set>
                                      <p:cBhvr>
                                        <p:cTn id="57" dur="1" fill="hold">
                                          <p:stCondLst>
                                            <p:cond delay="0"/>
                                          </p:stCondLst>
                                        </p:cTn>
                                        <p:tgtEl>
                                          <p:spTgt spid="54">
                                            <p:txEl>
                                              <p:pRg st="2" end="2"/>
                                            </p:txEl>
                                          </p:spTgt>
                                        </p:tgtEl>
                                        <p:attrNameLst>
                                          <p:attrName>style.visibility</p:attrName>
                                        </p:attrNameLst>
                                      </p:cBhvr>
                                      <p:to>
                                        <p:strVal val="visible"/>
                                      </p:to>
                                    </p:set>
                                    <p:animEffect transition="in" filter="wipe(down)">
                                      <p:cBhvr>
                                        <p:cTn id="58" dur="580">
                                          <p:stCondLst>
                                            <p:cond delay="0"/>
                                          </p:stCondLst>
                                        </p:cTn>
                                        <p:tgtEl>
                                          <p:spTgt spid="54">
                                            <p:txEl>
                                              <p:pRg st="2" end="2"/>
                                            </p:txEl>
                                          </p:spTgt>
                                        </p:tgtEl>
                                      </p:cBhvr>
                                    </p:animEffect>
                                    <p:anim calcmode="lin" valueType="num">
                                      <p:cBhvr>
                                        <p:cTn id="59" dur="1822" tmFilter="0,0; 0.14,0.36; 0.43,0.73; 0.71,0.91; 1.0,1.0">
                                          <p:stCondLst>
                                            <p:cond delay="0"/>
                                          </p:stCondLst>
                                        </p:cTn>
                                        <p:tgtEl>
                                          <p:spTgt spid="54">
                                            <p:txEl>
                                              <p:pRg st="2" end="2"/>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4">
                                            <p:txEl>
                                              <p:pRg st="2" end="2"/>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4">
                                            <p:txEl>
                                              <p:pRg st="2" end="2"/>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4">
                                            <p:txEl>
                                              <p:pRg st="2" end="2"/>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4">
                                            <p:txEl>
                                              <p:pRg st="2" end="2"/>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54">
                                            <p:txEl>
                                              <p:pRg st="2" end="2"/>
                                            </p:txEl>
                                          </p:spTgt>
                                        </p:tgtEl>
                                      </p:cBhvr>
                                      <p:to x="100000" y="60000"/>
                                    </p:animScale>
                                    <p:animScale>
                                      <p:cBhvr>
                                        <p:cTn id="65" dur="166" decel="50000">
                                          <p:stCondLst>
                                            <p:cond delay="676"/>
                                          </p:stCondLst>
                                        </p:cTn>
                                        <p:tgtEl>
                                          <p:spTgt spid="54">
                                            <p:txEl>
                                              <p:pRg st="2" end="2"/>
                                            </p:txEl>
                                          </p:spTgt>
                                        </p:tgtEl>
                                      </p:cBhvr>
                                      <p:to x="100000" y="100000"/>
                                    </p:animScale>
                                    <p:animScale>
                                      <p:cBhvr>
                                        <p:cTn id="66" dur="26">
                                          <p:stCondLst>
                                            <p:cond delay="1312"/>
                                          </p:stCondLst>
                                        </p:cTn>
                                        <p:tgtEl>
                                          <p:spTgt spid="54">
                                            <p:txEl>
                                              <p:pRg st="2" end="2"/>
                                            </p:txEl>
                                          </p:spTgt>
                                        </p:tgtEl>
                                      </p:cBhvr>
                                      <p:to x="100000" y="80000"/>
                                    </p:animScale>
                                    <p:animScale>
                                      <p:cBhvr>
                                        <p:cTn id="67" dur="166" decel="50000">
                                          <p:stCondLst>
                                            <p:cond delay="1338"/>
                                          </p:stCondLst>
                                        </p:cTn>
                                        <p:tgtEl>
                                          <p:spTgt spid="54">
                                            <p:txEl>
                                              <p:pRg st="2" end="2"/>
                                            </p:txEl>
                                          </p:spTgt>
                                        </p:tgtEl>
                                      </p:cBhvr>
                                      <p:to x="100000" y="100000"/>
                                    </p:animScale>
                                    <p:animScale>
                                      <p:cBhvr>
                                        <p:cTn id="68" dur="26">
                                          <p:stCondLst>
                                            <p:cond delay="1642"/>
                                          </p:stCondLst>
                                        </p:cTn>
                                        <p:tgtEl>
                                          <p:spTgt spid="54">
                                            <p:txEl>
                                              <p:pRg st="2" end="2"/>
                                            </p:txEl>
                                          </p:spTgt>
                                        </p:tgtEl>
                                      </p:cBhvr>
                                      <p:to x="100000" y="90000"/>
                                    </p:animScale>
                                    <p:animScale>
                                      <p:cBhvr>
                                        <p:cTn id="69" dur="166" decel="50000">
                                          <p:stCondLst>
                                            <p:cond delay="1668"/>
                                          </p:stCondLst>
                                        </p:cTn>
                                        <p:tgtEl>
                                          <p:spTgt spid="54">
                                            <p:txEl>
                                              <p:pRg st="2" end="2"/>
                                            </p:txEl>
                                          </p:spTgt>
                                        </p:tgtEl>
                                      </p:cBhvr>
                                      <p:to x="100000" y="100000"/>
                                    </p:animScale>
                                    <p:animScale>
                                      <p:cBhvr>
                                        <p:cTn id="70" dur="26">
                                          <p:stCondLst>
                                            <p:cond delay="1808"/>
                                          </p:stCondLst>
                                        </p:cTn>
                                        <p:tgtEl>
                                          <p:spTgt spid="54">
                                            <p:txEl>
                                              <p:pRg st="2" end="2"/>
                                            </p:txEl>
                                          </p:spTgt>
                                        </p:tgtEl>
                                      </p:cBhvr>
                                      <p:to x="100000" y="95000"/>
                                    </p:animScale>
                                    <p:animScale>
                                      <p:cBhvr>
                                        <p:cTn id="71" dur="166" decel="50000">
                                          <p:stCondLst>
                                            <p:cond delay="1834"/>
                                          </p:stCondLst>
                                        </p:cTn>
                                        <p:tgtEl>
                                          <p:spTgt spid="54">
                                            <p:txEl>
                                              <p:pRg st="2" end="2"/>
                                            </p:txEl>
                                          </p:spTgt>
                                        </p:tgtEl>
                                      </p:cBhvr>
                                      <p:to x="100000" y="100000"/>
                                    </p:animScale>
                                  </p:childTnLst>
                                </p:cTn>
                              </p:par>
                            </p:childTnLst>
                          </p:cTn>
                        </p:par>
                        <p:par>
                          <p:cTn id="72" fill="hold">
                            <p:stCondLst>
                              <p:cond delay="6500"/>
                            </p:stCondLst>
                            <p:childTnLst>
                              <p:par>
                                <p:cTn id="73" presetID="26" presetClass="entr" presetSubtype="0" fill="hold" grpId="0" nodeType="afterEffect">
                                  <p:stCondLst>
                                    <p:cond delay="0"/>
                                  </p:stCondLst>
                                  <p:childTnLst>
                                    <p:set>
                                      <p:cBhvr>
                                        <p:cTn id="74" dur="1" fill="hold">
                                          <p:stCondLst>
                                            <p:cond delay="0"/>
                                          </p:stCondLst>
                                        </p:cTn>
                                        <p:tgtEl>
                                          <p:spTgt spid="54">
                                            <p:txEl>
                                              <p:pRg st="3" end="3"/>
                                            </p:txEl>
                                          </p:spTgt>
                                        </p:tgtEl>
                                        <p:attrNameLst>
                                          <p:attrName>style.visibility</p:attrName>
                                        </p:attrNameLst>
                                      </p:cBhvr>
                                      <p:to>
                                        <p:strVal val="visible"/>
                                      </p:to>
                                    </p:set>
                                    <p:animEffect transition="in" filter="wipe(down)">
                                      <p:cBhvr>
                                        <p:cTn id="75" dur="580">
                                          <p:stCondLst>
                                            <p:cond delay="0"/>
                                          </p:stCondLst>
                                        </p:cTn>
                                        <p:tgtEl>
                                          <p:spTgt spid="54">
                                            <p:txEl>
                                              <p:pRg st="3" end="3"/>
                                            </p:txEl>
                                          </p:spTgt>
                                        </p:tgtEl>
                                      </p:cBhvr>
                                    </p:animEffect>
                                    <p:anim calcmode="lin" valueType="num">
                                      <p:cBhvr>
                                        <p:cTn id="76" dur="1822" tmFilter="0,0; 0.14,0.36; 0.43,0.73; 0.71,0.91; 1.0,1.0">
                                          <p:stCondLst>
                                            <p:cond delay="0"/>
                                          </p:stCondLst>
                                        </p:cTn>
                                        <p:tgtEl>
                                          <p:spTgt spid="54">
                                            <p:txEl>
                                              <p:pRg st="3" end="3"/>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4">
                                            <p:txEl>
                                              <p:pRg st="3" end="3"/>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4">
                                            <p:txEl>
                                              <p:pRg st="3" end="3"/>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4">
                                            <p:txEl>
                                              <p:pRg st="3" end="3"/>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4">
                                            <p:txEl>
                                              <p:pRg st="3" end="3"/>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4">
                                            <p:txEl>
                                              <p:pRg st="3" end="3"/>
                                            </p:txEl>
                                          </p:spTgt>
                                        </p:tgtEl>
                                      </p:cBhvr>
                                      <p:to x="100000" y="60000"/>
                                    </p:animScale>
                                    <p:animScale>
                                      <p:cBhvr>
                                        <p:cTn id="82" dur="166" decel="50000">
                                          <p:stCondLst>
                                            <p:cond delay="676"/>
                                          </p:stCondLst>
                                        </p:cTn>
                                        <p:tgtEl>
                                          <p:spTgt spid="54">
                                            <p:txEl>
                                              <p:pRg st="3" end="3"/>
                                            </p:txEl>
                                          </p:spTgt>
                                        </p:tgtEl>
                                      </p:cBhvr>
                                      <p:to x="100000" y="100000"/>
                                    </p:animScale>
                                    <p:animScale>
                                      <p:cBhvr>
                                        <p:cTn id="83" dur="26">
                                          <p:stCondLst>
                                            <p:cond delay="1312"/>
                                          </p:stCondLst>
                                        </p:cTn>
                                        <p:tgtEl>
                                          <p:spTgt spid="54">
                                            <p:txEl>
                                              <p:pRg st="3" end="3"/>
                                            </p:txEl>
                                          </p:spTgt>
                                        </p:tgtEl>
                                      </p:cBhvr>
                                      <p:to x="100000" y="80000"/>
                                    </p:animScale>
                                    <p:animScale>
                                      <p:cBhvr>
                                        <p:cTn id="84" dur="166" decel="50000">
                                          <p:stCondLst>
                                            <p:cond delay="1338"/>
                                          </p:stCondLst>
                                        </p:cTn>
                                        <p:tgtEl>
                                          <p:spTgt spid="54">
                                            <p:txEl>
                                              <p:pRg st="3" end="3"/>
                                            </p:txEl>
                                          </p:spTgt>
                                        </p:tgtEl>
                                      </p:cBhvr>
                                      <p:to x="100000" y="100000"/>
                                    </p:animScale>
                                    <p:animScale>
                                      <p:cBhvr>
                                        <p:cTn id="85" dur="26">
                                          <p:stCondLst>
                                            <p:cond delay="1642"/>
                                          </p:stCondLst>
                                        </p:cTn>
                                        <p:tgtEl>
                                          <p:spTgt spid="54">
                                            <p:txEl>
                                              <p:pRg st="3" end="3"/>
                                            </p:txEl>
                                          </p:spTgt>
                                        </p:tgtEl>
                                      </p:cBhvr>
                                      <p:to x="100000" y="90000"/>
                                    </p:animScale>
                                    <p:animScale>
                                      <p:cBhvr>
                                        <p:cTn id="86" dur="166" decel="50000">
                                          <p:stCondLst>
                                            <p:cond delay="1668"/>
                                          </p:stCondLst>
                                        </p:cTn>
                                        <p:tgtEl>
                                          <p:spTgt spid="54">
                                            <p:txEl>
                                              <p:pRg st="3" end="3"/>
                                            </p:txEl>
                                          </p:spTgt>
                                        </p:tgtEl>
                                      </p:cBhvr>
                                      <p:to x="100000" y="100000"/>
                                    </p:animScale>
                                    <p:animScale>
                                      <p:cBhvr>
                                        <p:cTn id="87" dur="26">
                                          <p:stCondLst>
                                            <p:cond delay="1808"/>
                                          </p:stCondLst>
                                        </p:cTn>
                                        <p:tgtEl>
                                          <p:spTgt spid="54">
                                            <p:txEl>
                                              <p:pRg st="3" end="3"/>
                                            </p:txEl>
                                          </p:spTgt>
                                        </p:tgtEl>
                                      </p:cBhvr>
                                      <p:to x="100000" y="95000"/>
                                    </p:animScale>
                                    <p:animScale>
                                      <p:cBhvr>
                                        <p:cTn id="88" dur="166" decel="50000">
                                          <p:stCondLst>
                                            <p:cond delay="1834"/>
                                          </p:stCondLst>
                                        </p:cTn>
                                        <p:tgtEl>
                                          <p:spTgt spid="54">
                                            <p:txEl>
                                              <p:pRg st="3" end="3"/>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wipe(right)">
                                      <p:cBhvr>
                                        <p:cTn id="93" dur="500"/>
                                        <p:tgtEl>
                                          <p:spTgt spid="77"/>
                                        </p:tgtEl>
                                      </p:cBhvr>
                                    </p:animEffect>
                                  </p:childTnLst>
                                </p:cTn>
                              </p:par>
                            </p:childTnLst>
                          </p:cTn>
                        </p:par>
                        <p:par>
                          <p:cTn id="94" fill="hold">
                            <p:stCondLst>
                              <p:cond delay="500"/>
                            </p:stCondLst>
                            <p:childTnLst>
                              <p:par>
                                <p:cTn id="95" presetID="21" presetClass="entr" presetSubtype="1" fill="hold" grpId="0" nodeType="afterEffect">
                                  <p:stCondLst>
                                    <p:cond delay="0"/>
                                  </p:stCondLst>
                                  <p:childTnLst>
                                    <p:set>
                                      <p:cBhvr>
                                        <p:cTn id="96" dur="1" fill="hold">
                                          <p:stCondLst>
                                            <p:cond delay="0"/>
                                          </p:stCondLst>
                                        </p:cTn>
                                        <p:tgtEl>
                                          <p:spTgt spid="59">
                                            <p:graphicEl>
                                              <a:dgm id="{84860789-F3F3-4BDA-914B-114D7664AF62}"/>
                                            </p:graphicEl>
                                          </p:spTgt>
                                        </p:tgtEl>
                                        <p:attrNameLst>
                                          <p:attrName>style.visibility</p:attrName>
                                        </p:attrNameLst>
                                      </p:cBhvr>
                                      <p:to>
                                        <p:strVal val="visible"/>
                                      </p:to>
                                    </p:set>
                                    <p:animEffect transition="in" filter="wheel(1)">
                                      <p:cBhvr>
                                        <p:cTn id="97" dur="2000"/>
                                        <p:tgtEl>
                                          <p:spTgt spid="59">
                                            <p:graphicEl>
                                              <a:dgm id="{84860789-F3F3-4BDA-914B-114D7664AF62}"/>
                                            </p:graphicEl>
                                          </p:spTgt>
                                        </p:tgtEl>
                                      </p:cBhvr>
                                    </p:animEffect>
                                  </p:childTnLst>
                                </p:cTn>
                              </p:par>
                            </p:childTnLst>
                          </p:cTn>
                        </p:par>
                        <p:par>
                          <p:cTn id="98" fill="hold">
                            <p:stCondLst>
                              <p:cond delay="2500"/>
                            </p:stCondLst>
                            <p:childTnLst>
                              <p:par>
                                <p:cTn id="99" presetID="21" presetClass="entr" presetSubtype="1" fill="hold" grpId="0" nodeType="afterEffect">
                                  <p:stCondLst>
                                    <p:cond delay="0"/>
                                  </p:stCondLst>
                                  <p:childTnLst>
                                    <p:set>
                                      <p:cBhvr>
                                        <p:cTn id="100" dur="1" fill="hold">
                                          <p:stCondLst>
                                            <p:cond delay="0"/>
                                          </p:stCondLst>
                                        </p:cTn>
                                        <p:tgtEl>
                                          <p:spTgt spid="59">
                                            <p:graphicEl>
                                              <a:dgm id="{72664A41-1DC2-439F-8D5C-5A6FB74FE533}"/>
                                            </p:graphicEl>
                                          </p:spTgt>
                                        </p:tgtEl>
                                        <p:attrNameLst>
                                          <p:attrName>style.visibility</p:attrName>
                                        </p:attrNameLst>
                                      </p:cBhvr>
                                      <p:to>
                                        <p:strVal val="visible"/>
                                      </p:to>
                                    </p:set>
                                    <p:animEffect transition="in" filter="wheel(1)">
                                      <p:cBhvr>
                                        <p:cTn id="101" dur="2000"/>
                                        <p:tgtEl>
                                          <p:spTgt spid="59">
                                            <p:graphicEl>
                                              <a:dgm id="{72664A41-1DC2-439F-8D5C-5A6FB74FE533}"/>
                                            </p:graphicEl>
                                          </p:spTgt>
                                        </p:tgtEl>
                                      </p:cBhvr>
                                    </p:animEffect>
                                  </p:childTnLst>
                                </p:cTn>
                              </p:par>
                            </p:childTnLst>
                          </p:cTn>
                        </p:par>
                        <p:par>
                          <p:cTn id="102" fill="hold">
                            <p:stCondLst>
                              <p:cond delay="4500"/>
                            </p:stCondLst>
                            <p:childTnLst>
                              <p:par>
                                <p:cTn id="103" presetID="21" presetClass="entr" presetSubtype="1" fill="hold" grpId="0" nodeType="afterEffect">
                                  <p:stCondLst>
                                    <p:cond delay="0"/>
                                  </p:stCondLst>
                                  <p:childTnLst>
                                    <p:set>
                                      <p:cBhvr>
                                        <p:cTn id="104" dur="1" fill="hold">
                                          <p:stCondLst>
                                            <p:cond delay="0"/>
                                          </p:stCondLst>
                                        </p:cTn>
                                        <p:tgtEl>
                                          <p:spTgt spid="59">
                                            <p:graphicEl>
                                              <a:dgm id="{6A5C346C-6D07-4324-BDA9-D91B710FE55C}"/>
                                            </p:graphicEl>
                                          </p:spTgt>
                                        </p:tgtEl>
                                        <p:attrNameLst>
                                          <p:attrName>style.visibility</p:attrName>
                                        </p:attrNameLst>
                                      </p:cBhvr>
                                      <p:to>
                                        <p:strVal val="visible"/>
                                      </p:to>
                                    </p:set>
                                    <p:animEffect transition="in" filter="wheel(1)">
                                      <p:cBhvr>
                                        <p:cTn id="105" dur="2000"/>
                                        <p:tgtEl>
                                          <p:spTgt spid="59">
                                            <p:graphicEl>
                                              <a:dgm id="{6A5C346C-6D07-4324-BDA9-D91B710FE5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3" grpId="0" animBg="1"/>
      <p:bldP spid="54" grpId="0" uiExpand="1" build="p"/>
      <p:bldP spid="77" grpId="0" animBg="1"/>
      <p:bldGraphic spid="5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23"/>
          <p:cNvGrpSpPr/>
          <p:nvPr/>
        </p:nvGrpSpPr>
        <p:grpSpPr>
          <a:xfrm>
            <a:off x="44885" y="19143"/>
            <a:ext cx="645641" cy="543697"/>
            <a:chOff x="160638" y="210754"/>
            <a:chExt cx="860855" cy="724929"/>
          </a:xfrm>
          <a:solidFill>
            <a:srgbClr val="381460">
              <a:alpha val="19000"/>
            </a:srgbClr>
          </a:solidFill>
        </p:grpSpPr>
        <p:sp>
          <p:nvSpPr>
            <p:cNvPr id="7"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8"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9"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0" name="مجموعة 23"/>
          <p:cNvGrpSpPr/>
          <p:nvPr/>
        </p:nvGrpSpPr>
        <p:grpSpPr>
          <a:xfrm>
            <a:off x="8252589" y="4488018"/>
            <a:ext cx="645641" cy="543697"/>
            <a:chOff x="160638" y="210754"/>
            <a:chExt cx="860855" cy="724929"/>
          </a:xfrm>
          <a:solidFill>
            <a:srgbClr val="381460">
              <a:alpha val="19000"/>
            </a:srgbClr>
          </a:solidFill>
        </p:grpSpPr>
        <p:sp>
          <p:nvSpPr>
            <p:cNvPr id="11"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2"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3"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70" name="Rectangle 21">
            <a:extLst>
              <a:ext uri="{FF2B5EF4-FFF2-40B4-BE49-F238E27FC236}">
                <a16:creationId xmlns:a16="http://schemas.microsoft.com/office/drawing/2014/main" xmlns="" id="{021F7ED3-8BEA-4598-92C2-A3F55CA87893}"/>
              </a:ext>
            </a:extLst>
          </p:cNvPr>
          <p:cNvSpPr/>
          <p:nvPr/>
        </p:nvSpPr>
        <p:spPr>
          <a:xfrm>
            <a:off x="529205" y="48489"/>
            <a:ext cx="7849358" cy="741405"/>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rtl="1">
              <a:defRPr/>
            </a:pPr>
            <a:r>
              <a:rPr lang="ar-DZ" sz="5400" b="1" kern="0"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ثانيا: رأس المال الهيكلي</a:t>
            </a:r>
            <a:endParaRPr lang="fr-FR" sz="5400" kern="0"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4453884" y="1045590"/>
            <a:ext cx="4265173" cy="2246769"/>
          </a:xfrm>
          <a:prstGeom prst="rect">
            <a:avLst/>
          </a:prstGeom>
          <a:solidFill>
            <a:srgbClr val="FFFF99">
              <a:alpha val="69804"/>
            </a:srgbClr>
          </a:solidFill>
        </p:spPr>
        <p:txBody>
          <a:bodyPr wrap="square">
            <a:spAutoFit/>
          </a:bodyPr>
          <a:lstStyle/>
          <a:p>
            <a:pPr algn="ctr" rtl="1"/>
            <a:r>
              <a:rPr lang="fr-FR" sz="2000" b="1" dirty="0"/>
              <a:t> </a:t>
            </a:r>
            <a:r>
              <a:rPr lang="ar-SA" sz="2000" b="1" dirty="0"/>
              <a:t>يشكل قدرات المؤسسة التنظيمية لتلبية متطلبات السوق التي تجعل بالإمكان المشاركة في المعرفة ونقلها وتعزيزها من خلال الموجودات الفكرية الهيكلية المتمثلة في الثقافة والنماذج التنظيمية والعمليـات والإجراءات، نظم المعلومات وبراءات </a:t>
            </a:r>
            <a:r>
              <a:rPr lang="ar-SA" sz="2000" b="1" dirty="0" err="1"/>
              <a:t>الإختراع</a:t>
            </a:r>
            <a:r>
              <a:rPr lang="ar-SA" sz="2000" b="1" dirty="0"/>
              <a:t> وحقوق النشـر والتـأليف وحماية العلامة التجارية التي تمثل شخصية المؤسسة وقيمتها وهويتها</a:t>
            </a:r>
            <a:endParaRPr lang="fr-FR" sz="2000" b="1" dirty="0"/>
          </a:p>
        </p:txBody>
      </p:sp>
      <p:sp>
        <p:nvSpPr>
          <p:cNvPr id="53" name="Rectangle avec flèche vers la gauche 52"/>
          <p:cNvSpPr/>
          <p:nvPr/>
        </p:nvSpPr>
        <p:spPr bwMode="auto">
          <a:xfrm>
            <a:off x="3539483" y="1264762"/>
            <a:ext cx="676895" cy="1808427"/>
          </a:xfrm>
          <a:prstGeom prst="leftArrowCallout">
            <a:avLst>
              <a:gd name="adj1" fmla="val 170321"/>
              <a:gd name="adj2" fmla="val 122880"/>
              <a:gd name="adj3" fmla="val 25000"/>
              <a:gd name="adj4" fmla="val 64977"/>
            </a:avLst>
          </a:prstGeom>
          <a:solidFill>
            <a:srgbClr val="CCCCFF"/>
          </a:solidFill>
          <a:ln w="9525" cap="flat" cmpd="sng" algn="ctr">
            <a:solidFill>
              <a:schemeClr val="accent1"/>
            </a:solidFill>
            <a:prstDash val="solid"/>
            <a:round/>
            <a:headEnd type="none" w="med" len="med"/>
            <a:tailEnd type="none" w="med" len="med"/>
          </a:ln>
        </p:spPr>
        <p:txBody>
          <a:bodyPr vert="vert" wrap="none" lIns="91440" tIns="45720" rIns="91440" bIns="45720" numCol="1" rtlCol="0" anchor="b" anchorCtr="0" compatLnSpc="1"/>
          <a:lstStyle/>
          <a:p>
            <a:pPr marL="0" marR="0" indent="0" algn="ctr" defTabSz="914400" rtl="1" eaLnBrk="1" fontAlgn="base" latinLnBrk="0" hangingPunct="1">
              <a:lnSpc>
                <a:spcPct val="100000"/>
              </a:lnSpc>
              <a:spcBef>
                <a:spcPct val="0"/>
              </a:spcBef>
              <a:spcAft>
                <a:spcPct val="0"/>
              </a:spcAft>
              <a:buClrTx/>
              <a:buSzTx/>
              <a:buFontTx/>
              <a:buNone/>
            </a:pPr>
            <a:r>
              <a:rPr kumimoji="0" lang="ar-DZ"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مكوناته</a:t>
            </a:r>
            <a:endParaRPr kumimoji="0" lang="fr-FR"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77" name="Rectangle avec flèche vers la gauche 76"/>
          <p:cNvSpPr/>
          <p:nvPr/>
        </p:nvSpPr>
        <p:spPr bwMode="auto">
          <a:xfrm>
            <a:off x="6981229" y="3623384"/>
            <a:ext cx="676895" cy="1464285"/>
          </a:xfrm>
          <a:prstGeom prst="leftArrowCallout">
            <a:avLst>
              <a:gd name="adj1" fmla="val 170321"/>
              <a:gd name="adj2" fmla="val 122880"/>
              <a:gd name="adj3" fmla="val 25000"/>
              <a:gd name="adj4" fmla="val 64977"/>
            </a:avLst>
          </a:prstGeom>
          <a:solidFill>
            <a:srgbClr val="FFFF99">
              <a:alpha val="89804"/>
            </a:srgbClr>
          </a:solidFill>
          <a:ln w="28575" cap="flat" cmpd="sng" algn="ctr">
            <a:solidFill>
              <a:schemeClr val="accent6"/>
            </a:solidFill>
            <a:prstDash val="solid"/>
            <a:round/>
            <a:headEnd type="none" w="med" len="med"/>
            <a:tailEnd type="none" w="med" len="med"/>
          </a:ln>
        </p:spPr>
        <p:txBody>
          <a:bodyPr vert="vert" wrap="none" lIns="91440" tIns="45720" rIns="91440" bIns="45720" numCol="1" rtlCol="0" anchor="b" anchorCtr="0" compatLnSpc="1"/>
          <a:lstStyle/>
          <a:p>
            <a:pPr marL="0" marR="0" indent="0" algn="ctr" defTabSz="914400" rtl="1" eaLnBrk="1" fontAlgn="base" latinLnBrk="0" hangingPunct="1">
              <a:lnSpc>
                <a:spcPct val="100000"/>
              </a:lnSpc>
              <a:spcBef>
                <a:spcPct val="0"/>
              </a:spcBef>
              <a:spcAft>
                <a:spcPct val="0"/>
              </a:spcAft>
              <a:buClrTx/>
              <a:buSzTx/>
              <a:buFontTx/>
              <a:buNone/>
            </a:pPr>
            <a:r>
              <a:rPr kumimoji="0" lang="ar-DZ"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مؤشراتها</a:t>
            </a:r>
            <a:endParaRPr kumimoji="0" lang="fr-FR"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59" name="Diagramme 58"/>
          <p:cNvGraphicFramePr/>
          <p:nvPr>
            <p:extLst>
              <p:ext uri="{D42A27DB-BD31-4B8C-83A1-F6EECF244321}">
                <p14:modId xmlns:p14="http://schemas.microsoft.com/office/powerpoint/2010/main" val="4153310178"/>
              </p:ext>
            </p:extLst>
          </p:nvPr>
        </p:nvGraphicFramePr>
        <p:xfrm>
          <a:off x="415637" y="3717313"/>
          <a:ext cx="6412676" cy="1314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ext uri="{D42A27DB-BD31-4B8C-83A1-F6EECF244321}">
                <p14:modId xmlns:p14="http://schemas.microsoft.com/office/powerpoint/2010/main" val="3094123759"/>
              </p:ext>
            </p:extLst>
          </p:nvPr>
        </p:nvGraphicFramePr>
        <p:xfrm>
          <a:off x="230236" y="789734"/>
          <a:ext cx="3814538" cy="28041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197184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500"/>
                                        <p:tgtEl>
                                          <p:spTgt spid="5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wipe(right)">
                                      <p:cBhvr>
                                        <p:cTn id="19" dur="500"/>
                                        <p:tgtEl>
                                          <p:spTgt spid="77"/>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59">
                                            <p:graphicEl>
                                              <a:dgm id="{84860789-F3F3-4BDA-914B-114D7664AF62}"/>
                                            </p:graphicEl>
                                          </p:spTgt>
                                        </p:tgtEl>
                                        <p:attrNameLst>
                                          <p:attrName>style.visibility</p:attrName>
                                        </p:attrNameLst>
                                      </p:cBhvr>
                                      <p:to>
                                        <p:strVal val="visible"/>
                                      </p:to>
                                    </p:set>
                                    <p:animEffect transition="in" filter="wheel(1)">
                                      <p:cBhvr>
                                        <p:cTn id="23" dur="2000"/>
                                        <p:tgtEl>
                                          <p:spTgt spid="59">
                                            <p:graphicEl>
                                              <a:dgm id="{84860789-F3F3-4BDA-914B-114D7664AF62}"/>
                                            </p:graphicEl>
                                          </p:spTgt>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59">
                                            <p:graphicEl>
                                              <a:dgm id="{72664A41-1DC2-439F-8D5C-5A6FB74FE533}"/>
                                            </p:graphicEl>
                                          </p:spTgt>
                                        </p:tgtEl>
                                        <p:attrNameLst>
                                          <p:attrName>style.visibility</p:attrName>
                                        </p:attrNameLst>
                                      </p:cBhvr>
                                      <p:to>
                                        <p:strVal val="visible"/>
                                      </p:to>
                                    </p:set>
                                    <p:animEffect transition="in" filter="wheel(1)">
                                      <p:cBhvr>
                                        <p:cTn id="27" dur="2000"/>
                                        <p:tgtEl>
                                          <p:spTgt spid="59">
                                            <p:graphicEl>
                                              <a:dgm id="{72664A41-1DC2-439F-8D5C-5A6FB74FE533}"/>
                                            </p:graphicEl>
                                          </p:spTgt>
                                        </p:tgtEl>
                                      </p:cBhvr>
                                    </p:animEffect>
                                  </p:childTnLst>
                                </p:cTn>
                              </p:par>
                            </p:childTnLst>
                          </p:cTn>
                        </p:par>
                        <p:par>
                          <p:cTn id="28" fill="hold">
                            <p:stCondLst>
                              <p:cond delay="4500"/>
                            </p:stCondLst>
                            <p:childTnLst>
                              <p:par>
                                <p:cTn id="29" presetID="21" presetClass="entr" presetSubtype="1" fill="hold" grpId="0" nodeType="afterEffect">
                                  <p:stCondLst>
                                    <p:cond delay="0"/>
                                  </p:stCondLst>
                                  <p:childTnLst>
                                    <p:set>
                                      <p:cBhvr>
                                        <p:cTn id="30" dur="1" fill="hold">
                                          <p:stCondLst>
                                            <p:cond delay="0"/>
                                          </p:stCondLst>
                                        </p:cTn>
                                        <p:tgtEl>
                                          <p:spTgt spid="59">
                                            <p:graphicEl>
                                              <a:dgm id="{6A5C346C-6D07-4324-BDA9-D91B710FE55C}"/>
                                            </p:graphicEl>
                                          </p:spTgt>
                                        </p:tgtEl>
                                        <p:attrNameLst>
                                          <p:attrName>style.visibility</p:attrName>
                                        </p:attrNameLst>
                                      </p:cBhvr>
                                      <p:to>
                                        <p:strVal val="visible"/>
                                      </p:to>
                                    </p:set>
                                    <p:animEffect transition="in" filter="wheel(1)">
                                      <p:cBhvr>
                                        <p:cTn id="31" dur="2000"/>
                                        <p:tgtEl>
                                          <p:spTgt spid="59">
                                            <p:graphicEl>
                                              <a:dgm id="{6A5C346C-6D07-4324-BDA9-D91B710FE55C}"/>
                                            </p:graphicEl>
                                          </p:spTgt>
                                        </p:tgtEl>
                                      </p:cBhvr>
                                    </p:animEffect>
                                  </p:childTnLst>
                                </p:cTn>
                              </p:par>
                            </p:childTnLst>
                          </p:cTn>
                        </p:par>
                        <p:par>
                          <p:cTn id="32" fill="hold">
                            <p:stCondLst>
                              <p:cond delay="6500"/>
                            </p:stCondLst>
                            <p:childTnLst>
                              <p:par>
                                <p:cTn id="33" presetID="21" presetClass="entr" presetSubtype="1" fill="hold" grpId="0" nodeType="afterEffect">
                                  <p:stCondLst>
                                    <p:cond delay="0"/>
                                  </p:stCondLst>
                                  <p:childTnLst>
                                    <p:set>
                                      <p:cBhvr>
                                        <p:cTn id="34" dur="1" fill="hold">
                                          <p:stCondLst>
                                            <p:cond delay="0"/>
                                          </p:stCondLst>
                                        </p:cTn>
                                        <p:tgtEl>
                                          <p:spTgt spid="59">
                                            <p:graphicEl>
                                              <a:dgm id="{800845C6-4EAA-4A73-8590-6A947B5CFFFB}"/>
                                            </p:graphicEl>
                                          </p:spTgt>
                                        </p:tgtEl>
                                        <p:attrNameLst>
                                          <p:attrName>style.visibility</p:attrName>
                                        </p:attrNameLst>
                                      </p:cBhvr>
                                      <p:to>
                                        <p:strVal val="visible"/>
                                      </p:to>
                                    </p:set>
                                    <p:animEffect transition="in" filter="wheel(1)">
                                      <p:cBhvr>
                                        <p:cTn id="35" dur="2000"/>
                                        <p:tgtEl>
                                          <p:spTgt spid="59">
                                            <p:graphicEl>
                                              <a:dgm id="{800845C6-4EAA-4A73-8590-6A947B5CFFFB}"/>
                                            </p:graphicEl>
                                          </p:spTgt>
                                        </p:tgtEl>
                                      </p:cBhvr>
                                    </p:animEffect>
                                  </p:childTnLst>
                                </p:cTn>
                              </p:par>
                            </p:childTnLst>
                          </p:cTn>
                        </p:par>
                        <p:par>
                          <p:cTn id="36" fill="hold">
                            <p:stCondLst>
                              <p:cond delay="8500"/>
                            </p:stCondLst>
                            <p:childTnLst>
                              <p:par>
                                <p:cTn id="37" presetID="21" presetClass="entr" presetSubtype="1" fill="hold" grpId="0" nodeType="afterEffect">
                                  <p:stCondLst>
                                    <p:cond delay="0"/>
                                  </p:stCondLst>
                                  <p:childTnLst>
                                    <p:set>
                                      <p:cBhvr>
                                        <p:cTn id="38" dur="1" fill="hold">
                                          <p:stCondLst>
                                            <p:cond delay="0"/>
                                          </p:stCondLst>
                                        </p:cTn>
                                        <p:tgtEl>
                                          <p:spTgt spid="59">
                                            <p:graphicEl>
                                              <a:dgm id="{CF5C6D3F-5F0C-4AF9-8CB9-DD36C271A4DF}"/>
                                            </p:graphicEl>
                                          </p:spTgt>
                                        </p:tgtEl>
                                        <p:attrNameLst>
                                          <p:attrName>style.visibility</p:attrName>
                                        </p:attrNameLst>
                                      </p:cBhvr>
                                      <p:to>
                                        <p:strVal val="visible"/>
                                      </p:to>
                                    </p:set>
                                    <p:animEffect transition="in" filter="wheel(1)">
                                      <p:cBhvr>
                                        <p:cTn id="39" dur="2000"/>
                                        <p:tgtEl>
                                          <p:spTgt spid="59">
                                            <p:graphicEl>
                                              <a:dgm id="{CF5C6D3F-5F0C-4AF9-8CB9-DD36C271A4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7" grpId="0" animBg="1"/>
      <p:bldGraphic spid="59" grpId="0">
        <p:bldSub>
          <a:bldDgm bld="one"/>
        </p:bldSub>
      </p:bldGraphic>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23"/>
          <p:cNvGrpSpPr/>
          <p:nvPr/>
        </p:nvGrpSpPr>
        <p:grpSpPr>
          <a:xfrm>
            <a:off x="44885" y="19143"/>
            <a:ext cx="645641" cy="543697"/>
            <a:chOff x="160638" y="210754"/>
            <a:chExt cx="860855" cy="724929"/>
          </a:xfrm>
          <a:solidFill>
            <a:srgbClr val="381460">
              <a:alpha val="19000"/>
            </a:srgbClr>
          </a:solidFill>
        </p:grpSpPr>
        <p:sp>
          <p:nvSpPr>
            <p:cNvPr id="7"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8"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9"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0" name="مجموعة 23"/>
          <p:cNvGrpSpPr/>
          <p:nvPr/>
        </p:nvGrpSpPr>
        <p:grpSpPr>
          <a:xfrm>
            <a:off x="8252589" y="4488018"/>
            <a:ext cx="645641" cy="543697"/>
            <a:chOff x="160638" y="210754"/>
            <a:chExt cx="860855" cy="724929"/>
          </a:xfrm>
          <a:solidFill>
            <a:srgbClr val="381460">
              <a:alpha val="19000"/>
            </a:srgbClr>
          </a:solidFill>
        </p:grpSpPr>
        <p:sp>
          <p:nvSpPr>
            <p:cNvPr id="11"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2"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3"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70" name="Rectangle 21">
            <a:extLst>
              <a:ext uri="{FF2B5EF4-FFF2-40B4-BE49-F238E27FC236}">
                <a16:creationId xmlns:a16="http://schemas.microsoft.com/office/drawing/2014/main" xmlns="" id="{021F7ED3-8BEA-4598-92C2-A3F55CA87893}"/>
              </a:ext>
            </a:extLst>
          </p:cNvPr>
          <p:cNvSpPr/>
          <p:nvPr/>
        </p:nvSpPr>
        <p:spPr>
          <a:xfrm>
            <a:off x="529205" y="48489"/>
            <a:ext cx="7849358" cy="741405"/>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rtl="1">
              <a:defRPr/>
            </a:pPr>
            <a:r>
              <a:rPr lang="ar-DZ" sz="5400" b="1" kern="0"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ثالثا: رأس المال الزبوني</a:t>
            </a:r>
            <a:endParaRPr lang="fr-FR" sz="5400" kern="0"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29206" y="1045590"/>
            <a:ext cx="8189852" cy="1107996"/>
          </a:xfrm>
          <a:prstGeom prst="rect">
            <a:avLst/>
          </a:prstGeom>
          <a:solidFill>
            <a:srgbClr val="3399FF">
              <a:alpha val="80000"/>
            </a:srgbClr>
          </a:solidFill>
        </p:spPr>
        <p:txBody>
          <a:bodyPr wrap="square">
            <a:spAutoFit/>
          </a:bodyPr>
          <a:lstStyle/>
          <a:p>
            <a:pPr algn="ctr" rtl="1"/>
            <a:r>
              <a:rPr lang="fr-FR" sz="2200" b="1" dirty="0"/>
              <a:t> </a:t>
            </a:r>
            <a:r>
              <a:rPr lang="ar-SA" sz="2200" b="1" dirty="0"/>
              <a:t>هو القيمة التي يفرزهـا مستوى رضا الزبائن وولائهم والموردين والجهات الخارجية الأخرى، ومـا </a:t>
            </a:r>
            <a:r>
              <a:rPr lang="ar-SA" sz="2200" b="1" dirty="0" err="1"/>
              <a:t>إستطاعت</a:t>
            </a:r>
            <a:r>
              <a:rPr lang="ar-SA" sz="2200" b="1" dirty="0"/>
              <a:t> المؤسسة بنائه من علاقات متميزة مع هذه الأطراف، والغـرض منه التحول من البحث عن المعلومة إلى </a:t>
            </a:r>
            <a:r>
              <a:rPr lang="ar-SA" sz="2200" b="1" dirty="0" err="1"/>
              <a:t>إمتلاكها</a:t>
            </a:r>
            <a:endParaRPr lang="fr-FR" sz="2200" b="1" dirty="0"/>
          </a:p>
        </p:txBody>
      </p:sp>
      <p:graphicFrame>
        <p:nvGraphicFramePr>
          <p:cNvPr id="3" name="Diagramme 2"/>
          <p:cNvGraphicFramePr/>
          <p:nvPr>
            <p:extLst>
              <p:ext uri="{D42A27DB-BD31-4B8C-83A1-F6EECF244321}">
                <p14:modId xmlns:p14="http://schemas.microsoft.com/office/powerpoint/2010/main" val="793426845"/>
              </p:ext>
            </p:extLst>
          </p:nvPr>
        </p:nvGraphicFramePr>
        <p:xfrm>
          <a:off x="1366334" y="2261821"/>
          <a:ext cx="6515595" cy="2769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bwMode="auto">
          <a:xfrm>
            <a:off x="3420731" y="3396342"/>
            <a:ext cx="2066306" cy="665018"/>
          </a:xfrm>
          <a:prstGeom prst="rect">
            <a:avLst/>
          </a:prstGeom>
          <a:solidFill>
            <a:srgbClr val="FFFF9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1" eaLnBrk="1" fontAlgn="base" latinLnBrk="0" hangingPunct="1">
              <a:lnSpc>
                <a:spcPct val="100000"/>
              </a:lnSpc>
              <a:spcBef>
                <a:spcPct val="0"/>
              </a:spcBef>
              <a:spcAft>
                <a:spcPct val="0"/>
              </a:spcAft>
              <a:buClrTx/>
              <a:buSzTx/>
              <a:buFontTx/>
              <a:buNone/>
            </a:pPr>
            <a:r>
              <a:rPr kumimoji="0" lang="ar-DZ" sz="28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تصنيفات</a:t>
            </a:r>
            <a:endParaRPr kumimoji="0" lang="fr-FR" sz="28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203949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سداسي 104"/>
          <p:cNvSpPr/>
          <p:nvPr/>
        </p:nvSpPr>
        <p:spPr>
          <a:xfrm>
            <a:off x="1502806" y="58715"/>
            <a:ext cx="6516974" cy="760801"/>
          </a:xfrm>
          <a:prstGeom prst="hexagon">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50000" t="50000" r="50000" b="50000"/>
            </a:path>
            <a:tileRect/>
          </a:gradFill>
          <a:ln w="38100" cap="flat" cmpd="sng" algn="ctr">
            <a:solidFill>
              <a:schemeClr val="bg1"/>
            </a:solid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35" name="مربع نص 106"/>
          <p:cNvSpPr txBox="1"/>
          <p:nvPr/>
        </p:nvSpPr>
        <p:spPr>
          <a:xfrm>
            <a:off x="1753428" y="146727"/>
            <a:ext cx="6015730" cy="58477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50000" t="50000" r="50000" b="50000"/>
            </a:path>
            <a:tileRect/>
          </a:gradFill>
          <a:ln>
            <a:solidFill>
              <a:schemeClr val="bg1"/>
            </a:solidFill>
          </a:ln>
        </p:spPr>
        <p:txBody>
          <a:bodyPr wrap="square" rtlCol="1">
            <a:spAutoFit/>
          </a:bodyPr>
          <a:lstStyle/>
          <a:p>
            <a:pPr algn="ctr" rtl="1">
              <a:defRPr/>
            </a:pPr>
            <a:r>
              <a:rPr lang="ar-DZ" sz="3200" b="1" kern="0" dirty="0" smtClean="0">
                <a:solidFill>
                  <a:schemeClr val="bg1"/>
                </a:solidFill>
                <a:latin typeface="29LT Bukra Bold Italic" panose="000B0903020204020204" pitchFamily="34" charset="-78"/>
              </a:rPr>
              <a:t>العلاقة بين رأس المالي المعرفي وإدارة المعرفة</a:t>
            </a:r>
            <a:endParaRPr lang="ar-MA" sz="3200" b="1" kern="0" dirty="0">
              <a:solidFill>
                <a:schemeClr val="bg1"/>
              </a:solidFill>
              <a:latin typeface="29LT Bukra Bold Italic" panose="000B0903020204020204" pitchFamily="34" charset="-78"/>
            </a:endParaRPr>
          </a:p>
        </p:txBody>
      </p:sp>
      <p:graphicFrame>
        <p:nvGraphicFramePr>
          <p:cNvPr id="2" name="Tableau 1"/>
          <p:cNvGraphicFramePr>
            <a:graphicFrameLocks noGrp="1"/>
          </p:cNvGraphicFramePr>
          <p:nvPr>
            <p:extLst>
              <p:ext uri="{D42A27DB-BD31-4B8C-83A1-F6EECF244321}">
                <p14:modId xmlns:p14="http://schemas.microsoft.com/office/powerpoint/2010/main" val="2390164370"/>
              </p:ext>
            </p:extLst>
          </p:nvPr>
        </p:nvGraphicFramePr>
        <p:xfrm>
          <a:off x="318976" y="878891"/>
          <a:ext cx="7352484" cy="4226893"/>
        </p:xfrm>
        <a:graphic>
          <a:graphicData uri="http://schemas.openxmlformats.org/drawingml/2006/table">
            <a:tbl>
              <a:tblPr rtl="1" firstRow="1" firstCol="1" bandRow="1">
                <a:tableStyleId>{5940675A-B579-460E-94D1-54222C63F5DA}</a:tableStyleId>
              </a:tblPr>
              <a:tblGrid>
                <a:gridCol w="1812549"/>
                <a:gridCol w="1386112"/>
                <a:gridCol w="1065718"/>
                <a:gridCol w="1274803"/>
                <a:gridCol w="1813302"/>
              </a:tblGrid>
              <a:tr h="425223">
                <a:tc gridSpan="5">
                  <a:txBody>
                    <a:bodyPr/>
                    <a:lstStyle/>
                    <a:p>
                      <a:pPr algn="ctr" rtl="1">
                        <a:lnSpc>
                          <a:spcPct val="115000"/>
                        </a:lnSpc>
                        <a:spcAft>
                          <a:spcPts val="0"/>
                        </a:spcAft>
                      </a:pPr>
                      <a:r>
                        <a:rPr lang="ar-SA" sz="2400" b="1" dirty="0">
                          <a:effectLst/>
                        </a:rPr>
                        <a:t>عمليات المؤسسة</a:t>
                      </a:r>
                      <a:endParaRPr lang="fr-FR" sz="2400" b="1" dirty="0">
                        <a:effectLst/>
                        <a:latin typeface="Calibri"/>
                        <a:ea typeface="Times New Roman"/>
                        <a:cs typeface="+mn-cs"/>
                      </a:endParaRPr>
                    </a:p>
                  </a:txBody>
                  <a:tcPr marL="64893" marR="64893"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15345">
                <a:tc>
                  <a:txBody>
                    <a:bodyPr/>
                    <a:lstStyle/>
                    <a:p>
                      <a:pPr algn="just" rtl="1">
                        <a:lnSpc>
                          <a:spcPct val="115000"/>
                        </a:lnSpc>
                        <a:spcAft>
                          <a:spcPts val="0"/>
                        </a:spcAft>
                      </a:pPr>
                      <a:r>
                        <a:rPr lang="ar-SA" sz="1800" b="1" dirty="0">
                          <a:effectLst/>
                        </a:rPr>
                        <a:t> </a:t>
                      </a:r>
                      <a:endParaRPr lang="fr-FR" sz="1800" b="1" dirty="0">
                        <a:effectLst/>
                        <a:latin typeface="Calibri"/>
                        <a:ea typeface="Times New Roman"/>
                        <a:cs typeface="+mn-cs"/>
                      </a:endParaRPr>
                    </a:p>
                  </a:txBody>
                  <a:tcPr marL="64893" marR="64893" marT="0" marB="0"/>
                </a:tc>
                <a:tc>
                  <a:txBody>
                    <a:bodyPr/>
                    <a:lstStyle/>
                    <a:p>
                      <a:pPr algn="just" rtl="1">
                        <a:lnSpc>
                          <a:spcPct val="115000"/>
                        </a:lnSpc>
                        <a:spcAft>
                          <a:spcPts val="0"/>
                        </a:spcAft>
                      </a:pPr>
                      <a:r>
                        <a:rPr lang="ar-SA" sz="1800" b="1">
                          <a:effectLst/>
                        </a:rPr>
                        <a:t>إستعمال المعرفة</a:t>
                      </a:r>
                      <a:endParaRPr lang="fr-FR" sz="1800" b="1">
                        <a:effectLst/>
                        <a:latin typeface="Calibri"/>
                        <a:ea typeface="Times New Roman"/>
                        <a:cs typeface="+mn-cs"/>
                      </a:endParaRPr>
                    </a:p>
                  </a:txBody>
                  <a:tcPr marL="64893" marR="64893" marT="0" marB="0"/>
                </a:tc>
                <a:tc>
                  <a:txBody>
                    <a:bodyPr/>
                    <a:lstStyle/>
                    <a:p>
                      <a:pPr algn="just" rtl="1">
                        <a:lnSpc>
                          <a:spcPct val="115000"/>
                        </a:lnSpc>
                        <a:spcAft>
                          <a:spcPts val="0"/>
                        </a:spcAft>
                      </a:pPr>
                      <a:r>
                        <a:rPr lang="ar-SA" sz="1800" b="1">
                          <a:effectLst/>
                        </a:rPr>
                        <a:t>تحويل المعرفة</a:t>
                      </a:r>
                      <a:endParaRPr lang="fr-FR" sz="1800" b="1">
                        <a:effectLst/>
                        <a:latin typeface="Calibri"/>
                        <a:ea typeface="Times New Roman"/>
                        <a:cs typeface="+mn-cs"/>
                      </a:endParaRPr>
                    </a:p>
                  </a:txBody>
                  <a:tcPr marL="64893" marR="64893" marT="0" marB="0"/>
                </a:tc>
                <a:tc>
                  <a:txBody>
                    <a:bodyPr/>
                    <a:lstStyle/>
                    <a:p>
                      <a:pPr algn="just" rtl="1">
                        <a:lnSpc>
                          <a:spcPct val="115000"/>
                        </a:lnSpc>
                        <a:spcAft>
                          <a:spcPts val="0"/>
                        </a:spcAft>
                      </a:pPr>
                      <a:r>
                        <a:rPr lang="ar-SA" sz="1800" b="1">
                          <a:effectLst/>
                        </a:rPr>
                        <a:t>خلق المعرفة</a:t>
                      </a:r>
                      <a:endParaRPr lang="fr-FR" sz="1800" b="1">
                        <a:effectLst/>
                        <a:latin typeface="Calibri"/>
                        <a:ea typeface="Times New Roman"/>
                        <a:cs typeface="+mn-cs"/>
                      </a:endParaRPr>
                    </a:p>
                  </a:txBody>
                  <a:tcPr marL="64893" marR="64893" marT="0" marB="0"/>
                </a:tc>
                <a:tc>
                  <a:txBody>
                    <a:bodyPr/>
                    <a:lstStyle/>
                    <a:p>
                      <a:pPr algn="just" rtl="1">
                        <a:lnSpc>
                          <a:spcPct val="115000"/>
                        </a:lnSpc>
                        <a:spcAft>
                          <a:spcPts val="0"/>
                        </a:spcAft>
                      </a:pPr>
                      <a:r>
                        <a:rPr lang="ar-SA" sz="1800" b="1" dirty="0">
                          <a:effectLst/>
                        </a:rPr>
                        <a:t> </a:t>
                      </a:r>
                      <a:endParaRPr lang="fr-FR" sz="1800" b="1" dirty="0">
                        <a:effectLst/>
                        <a:latin typeface="Calibri"/>
                        <a:ea typeface="Times New Roman"/>
                        <a:cs typeface="+mn-cs"/>
                      </a:endParaRPr>
                    </a:p>
                  </a:txBody>
                  <a:tcPr marL="64893" marR="64893" marT="0" marB="0"/>
                </a:tc>
              </a:tr>
              <a:tr h="1288361">
                <a:tc>
                  <a:txBody>
                    <a:bodyPr/>
                    <a:lstStyle/>
                    <a:p>
                      <a:pPr algn="just" rtl="1">
                        <a:lnSpc>
                          <a:spcPct val="115000"/>
                        </a:lnSpc>
                        <a:spcAft>
                          <a:spcPts val="0"/>
                        </a:spcAft>
                      </a:pPr>
                      <a:r>
                        <a:rPr lang="ar-SA" sz="1800" b="1" dirty="0">
                          <a:effectLst/>
                        </a:rPr>
                        <a:t>رأس المال الفكري:</a:t>
                      </a:r>
                      <a:endParaRPr lang="fr-FR" sz="1800" b="1" dirty="0">
                        <a:effectLst/>
                      </a:endParaRPr>
                    </a:p>
                    <a:p>
                      <a:pPr marL="342900" lvl="0" indent="-342900" algn="just" rtl="1">
                        <a:lnSpc>
                          <a:spcPct val="115000"/>
                        </a:lnSpc>
                        <a:spcAft>
                          <a:spcPts val="0"/>
                        </a:spcAft>
                        <a:buFont typeface="Simplified Arabic"/>
                        <a:buChar char="-"/>
                      </a:pPr>
                      <a:r>
                        <a:rPr lang="ar-SA" sz="1800" b="1" dirty="0">
                          <a:effectLst/>
                        </a:rPr>
                        <a:t>رأس المال البشري</a:t>
                      </a:r>
                      <a:endParaRPr lang="fr-FR" sz="1800" b="1" dirty="0">
                        <a:effectLst/>
                      </a:endParaRPr>
                    </a:p>
                    <a:p>
                      <a:pPr marL="342900" lvl="0" indent="-342900" algn="just" rtl="1">
                        <a:lnSpc>
                          <a:spcPct val="115000"/>
                        </a:lnSpc>
                        <a:spcAft>
                          <a:spcPts val="0"/>
                        </a:spcAft>
                        <a:buFont typeface="Simplified Arabic"/>
                        <a:buChar char="-"/>
                      </a:pPr>
                      <a:r>
                        <a:rPr lang="ar-SA" sz="1800" b="1" dirty="0">
                          <a:effectLst/>
                        </a:rPr>
                        <a:t>رأس المال الهيكلي</a:t>
                      </a:r>
                      <a:endParaRPr lang="fr-FR" sz="1800" b="1" dirty="0">
                        <a:effectLst/>
                      </a:endParaRPr>
                    </a:p>
                    <a:p>
                      <a:pPr marL="342900" lvl="0" indent="-342900" algn="just" rtl="1">
                        <a:lnSpc>
                          <a:spcPct val="115000"/>
                        </a:lnSpc>
                        <a:spcAft>
                          <a:spcPts val="0"/>
                        </a:spcAft>
                        <a:buFont typeface="Simplified Arabic"/>
                        <a:buChar char="-"/>
                      </a:pPr>
                      <a:r>
                        <a:rPr lang="ar-SA" sz="1800" b="1" dirty="0">
                          <a:effectLst/>
                        </a:rPr>
                        <a:t>رأس المال العلاقات</a:t>
                      </a:r>
                      <a:endParaRPr lang="fr-FR" sz="1800" b="1" dirty="0">
                        <a:effectLst/>
                        <a:latin typeface="Calibri"/>
                        <a:ea typeface="Times New Roman"/>
                        <a:cs typeface="+mn-cs"/>
                      </a:endParaRPr>
                    </a:p>
                  </a:txBody>
                  <a:tcPr marL="64893" marR="64893" marT="0" marB="0"/>
                </a:tc>
                <a:tc gridSpan="3">
                  <a:txBody>
                    <a:bodyPr/>
                    <a:lstStyle/>
                    <a:p>
                      <a:pPr algn="just" rtl="1">
                        <a:lnSpc>
                          <a:spcPct val="115000"/>
                        </a:lnSpc>
                        <a:spcAft>
                          <a:spcPts val="0"/>
                        </a:spcAft>
                      </a:pPr>
                      <a:endParaRPr lang="ar-SA" sz="1800" b="1">
                        <a:effectLst/>
                        <a:latin typeface="Calibri"/>
                        <a:ea typeface="Times New Roman"/>
                        <a:cs typeface="+mn-cs"/>
                      </a:endParaRPr>
                    </a:p>
                  </a:txBody>
                  <a:tcPr marL="64893" marR="64893" marT="0" marB="0"/>
                </a:tc>
                <a:tc hMerge="1">
                  <a:txBody>
                    <a:bodyPr/>
                    <a:lstStyle/>
                    <a:p>
                      <a:endParaRPr lang="fr-FR"/>
                    </a:p>
                  </a:txBody>
                  <a:tcPr/>
                </a:tc>
                <a:tc hMerge="1">
                  <a:txBody>
                    <a:bodyPr/>
                    <a:lstStyle/>
                    <a:p>
                      <a:endParaRPr lang="fr-FR"/>
                    </a:p>
                  </a:txBody>
                  <a:tcPr/>
                </a:tc>
                <a:tc>
                  <a:txBody>
                    <a:bodyPr/>
                    <a:lstStyle/>
                    <a:p>
                      <a:pPr algn="just" rtl="1">
                        <a:lnSpc>
                          <a:spcPct val="115000"/>
                        </a:lnSpc>
                        <a:spcAft>
                          <a:spcPts val="0"/>
                        </a:spcAft>
                      </a:pPr>
                      <a:r>
                        <a:rPr lang="ar-SA" sz="1800" b="1">
                          <a:effectLst/>
                        </a:rPr>
                        <a:t>مركز المعرفة/المعلومات على مستوى:</a:t>
                      </a:r>
                      <a:endParaRPr lang="fr-FR" sz="1800" b="1">
                        <a:effectLst/>
                      </a:endParaRPr>
                    </a:p>
                    <a:p>
                      <a:pPr marL="342900" lvl="0" indent="-342900" algn="just" rtl="1">
                        <a:lnSpc>
                          <a:spcPct val="115000"/>
                        </a:lnSpc>
                        <a:spcAft>
                          <a:spcPts val="0"/>
                        </a:spcAft>
                        <a:buFont typeface="Simplified Arabic"/>
                        <a:buChar char="-"/>
                      </a:pPr>
                      <a:r>
                        <a:rPr lang="ar-SA" sz="1800" b="1">
                          <a:effectLst/>
                        </a:rPr>
                        <a:t>الفرد –المجموعة</a:t>
                      </a:r>
                      <a:endParaRPr lang="fr-FR" sz="1800" b="1">
                        <a:effectLst/>
                      </a:endParaRPr>
                    </a:p>
                    <a:p>
                      <a:pPr marL="342900" lvl="0" indent="-342900" algn="just" rtl="1">
                        <a:lnSpc>
                          <a:spcPct val="115000"/>
                        </a:lnSpc>
                        <a:spcAft>
                          <a:spcPts val="0"/>
                        </a:spcAft>
                        <a:buFont typeface="Simplified Arabic"/>
                        <a:buChar char="-"/>
                      </a:pPr>
                      <a:r>
                        <a:rPr lang="ar-SA" sz="1800" b="1">
                          <a:effectLst/>
                        </a:rPr>
                        <a:t>المنظمة - العلاقات</a:t>
                      </a:r>
                      <a:endParaRPr lang="fr-FR" sz="1800" b="1">
                        <a:effectLst/>
                        <a:latin typeface="Calibri"/>
                        <a:ea typeface="Times New Roman"/>
                        <a:cs typeface="+mn-cs"/>
                      </a:endParaRPr>
                    </a:p>
                  </a:txBody>
                  <a:tcPr marL="64893" marR="64893" marT="0" marB="0"/>
                </a:tc>
              </a:tr>
              <a:tr h="1438258">
                <a:tc>
                  <a:txBody>
                    <a:bodyPr/>
                    <a:lstStyle/>
                    <a:p>
                      <a:pPr algn="just" rtl="1">
                        <a:lnSpc>
                          <a:spcPct val="115000"/>
                        </a:lnSpc>
                        <a:spcAft>
                          <a:spcPts val="0"/>
                        </a:spcAft>
                      </a:pPr>
                      <a:r>
                        <a:rPr lang="ar-SA" sz="1800" b="1">
                          <a:effectLst/>
                        </a:rPr>
                        <a:t> </a:t>
                      </a:r>
                      <a:endParaRPr lang="fr-FR" sz="1800" b="1">
                        <a:effectLst/>
                        <a:latin typeface="Calibri"/>
                        <a:ea typeface="Times New Roman"/>
                        <a:cs typeface="+mn-cs"/>
                      </a:endParaRPr>
                    </a:p>
                  </a:txBody>
                  <a:tcPr marL="64893" marR="64893" marT="0" marB="0"/>
                </a:tc>
                <a:tc>
                  <a:txBody>
                    <a:bodyPr/>
                    <a:lstStyle/>
                    <a:p>
                      <a:pPr marL="342900" lvl="0" indent="-342900" algn="r" rtl="1">
                        <a:lnSpc>
                          <a:spcPct val="115000"/>
                        </a:lnSpc>
                        <a:spcAft>
                          <a:spcPts val="0"/>
                        </a:spcAft>
                        <a:buFont typeface="Simplified Arabic"/>
                        <a:buChar char="-"/>
                      </a:pPr>
                      <a:r>
                        <a:rPr lang="ar-SA" sz="1800" b="1">
                          <a:effectLst/>
                        </a:rPr>
                        <a:t>الإستغلال</a:t>
                      </a:r>
                      <a:endParaRPr lang="fr-FR" sz="1800" b="1">
                        <a:effectLst/>
                      </a:endParaRPr>
                    </a:p>
                    <a:p>
                      <a:pPr marL="342900" lvl="0" indent="-342900" algn="r" rtl="1">
                        <a:lnSpc>
                          <a:spcPct val="115000"/>
                        </a:lnSpc>
                        <a:spcAft>
                          <a:spcPts val="0"/>
                        </a:spcAft>
                        <a:buFont typeface="Simplified Arabic"/>
                        <a:buChar char="-"/>
                      </a:pPr>
                      <a:r>
                        <a:rPr lang="ar-SA" sz="1800" b="1">
                          <a:effectLst/>
                        </a:rPr>
                        <a:t>تسلسل المنتج</a:t>
                      </a:r>
                      <a:endParaRPr lang="fr-FR" sz="1800" b="1">
                        <a:effectLst/>
                      </a:endParaRPr>
                    </a:p>
                    <a:p>
                      <a:pPr marL="342900" lvl="0" indent="-342900" algn="r" rtl="1">
                        <a:lnSpc>
                          <a:spcPct val="115000"/>
                        </a:lnSpc>
                        <a:spcAft>
                          <a:spcPts val="0"/>
                        </a:spcAft>
                        <a:buFont typeface="Simplified Arabic"/>
                        <a:buChar char="-"/>
                      </a:pPr>
                      <a:r>
                        <a:rPr lang="ar-SA" sz="1800" b="1">
                          <a:effectLst/>
                        </a:rPr>
                        <a:t>دعائم القرار</a:t>
                      </a:r>
                      <a:endParaRPr lang="fr-FR" sz="1800" b="1">
                        <a:effectLst/>
                      </a:endParaRPr>
                    </a:p>
                    <a:p>
                      <a:pPr marL="342900" lvl="0" indent="-342900" algn="r" rtl="1">
                        <a:lnSpc>
                          <a:spcPct val="115000"/>
                        </a:lnSpc>
                        <a:spcAft>
                          <a:spcPts val="0"/>
                        </a:spcAft>
                        <a:buFont typeface="Simplified Arabic"/>
                        <a:buChar char="-"/>
                      </a:pPr>
                      <a:r>
                        <a:rPr lang="ar-SA" sz="1800" b="1">
                          <a:effectLst/>
                        </a:rPr>
                        <a:t>إدارة الأصول الفكرية</a:t>
                      </a:r>
                      <a:endParaRPr lang="fr-FR" sz="1800" b="1">
                        <a:effectLst/>
                        <a:latin typeface="Calibri"/>
                        <a:ea typeface="Times New Roman"/>
                        <a:cs typeface="+mn-cs"/>
                      </a:endParaRPr>
                    </a:p>
                  </a:txBody>
                  <a:tcPr marL="64893" marR="64893" marT="0" marB="0"/>
                </a:tc>
                <a:tc>
                  <a:txBody>
                    <a:bodyPr/>
                    <a:lstStyle/>
                    <a:p>
                      <a:pPr algn="just" rtl="1">
                        <a:lnSpc>
                          <a:spcPct val="115000"/>
                        </a:lnSpc>
                        <a:spcAft>
                          <a:spcPts val="0"/>
                        </a:spcAft>
                      </a:pPr>
                      <a:r>
                        <a:rPr lang="ar-SA" sz="1800" b="1">
                          <a:effectLst/>
                        </a:rPr>
                        <a:t>-التدوين</a:t>
                      </a:r>
                      <a:endParaRPr lang="fr-FR" sz="1800" b="1">
                        <a:effectLst/>
                      </a:endParaRPr>
                    </a:p>
                    <a:p>
                      <a:pPr algn="just" rtl="1">
                        <a:lnSpc>
                          <a:spcPct val="115000"/>
                        </a:lnSpc>
                        <a:spcAft>
                          <a:spcPts val="0"/>
                        </a:spcAft>
                      </a:pPr>
                      <a:r>
                        <a:rPr lang="ar-SA" sz="1800" b="1">
                          <a:effectLst/>
                        </a:rPr>
                        <a:t>-التكرار</a:t>
                      </a:r>
                      <a:endParaRPr lang="fr-FR" sz="1800" b="1">
                        <a:effectLst/>
                      </a:endParaRPr>
                    </a:p>
                    <a:p>
                      <a:pPr algn="just" rtl="1">
                        <a:lnSpc>
                          <a:spcPct val="115000"/>
                        </a:lnSpc>
                        <a:spcAft>
                          <a:spcPts val="0"/>
                        </a:spcAft>
                      </a:pPr>
                      <a:r>
                        <a:rPr lang="ar-SA" sz="1800" b="1">
                          <a:effectLst/>
                        </a:rPr>
                        <a:t>-التصاميم الهندسية</a:t>
                      </a:r>
                      <a:endParaRPr lang="fr-FR" sz="1800" b="1">
                        <a:effectLst/>
                      </a:endParaRPr>
                    </a:p>
                    <a:p>
                      <a:pPr algn="just" rtl="1">
                        <a:lnSpc>
                          <a:spcPct val="115000"/>
                        </a:lnSpc>
                        <a:spcAft>
                          <a:spcPts val="0"/>
                        </a:spcAft>
                      </a:pPr>
                      <a:r>
                        <a:rPr lang="ar-SA" sz="1800" b="1">
                          <a:effectLst/>
                        </a:rPr>
                        <a:t>التحالفات</a:t>
                      </a:r>
                      <a:endParaRPr lang="fr-FR" sz="1800" b="1">
                        <a:effectLst/>
                        <a:latin typeface="Calibri"/>
                        <a:ea typeface="Times New Roman"/>
                        <a:cs typeface="+mn-cs"/>
                      </a:endParaRPr>
                    </a:p>
                  </a:txBody>
                  <a:tcPr marL="64893" marR="64893" marT="0" marB="0"/>
                </a:tc>
                <a:tc>
                  <a:txBody>
                    <a:bodyPr/>
                    <a:lstStyle/>
                    <a:p>
                      <a:pPr algn="just" rtl="1">
                        <a:lnSpc>
                          <a:spcPct val="115000"/>
                        </a:lnSpc>
                        <a:spcAft>
                          <a:spcPts val="0"/>
                        </a:spcAft>
                      </a:pPr>
                      <a:r>
                        <a:rPr lang="ar-SA" sz="1800" b="1">
                          <a:effectLst/>
                        </a:rPr>
                        <a:t>-الإستكشاف</a:t>
                      </a:r>
                      <a:endParaRPr lang="fr-FR" sz="1800" b="1">
                        <a:effectLst/>
                      </a:endParaRPr>
                    </a:p>
                    <a:p>
                      <a:pPr algn="just" rtl="1">
                        <a:lnSpc>
                          <a:spcPct val="115000"/>
                        </a:lnSpc>
                        <a:spcAft>
                          <a:spcPts val="0"/>
                        </a:spcAft>
                      </a:pPr>
                      <a:r>
                        <a:rPr lang="ar-SA" sz="1800" b="1">
                          <a:effectLst/>
                        </a:rPr>
                        <a:t>-المعرفة الضمنية</a:t>
                      </a:r>
                      <a:endParaRPr lang="fr-FR" sz="1800" b="1">
                        <a:effectLst/>
                      </a:endParaRPr>
                    </a:p>
                    <a:p>
                      <a:pPr algn="just" rtl="1">
                        <a:lnSpc>
                          <a:spcPct val="115000"/>
                        </a:lnSpc>
                        <a:spcAft>
                          <a:spcPts val="0"/>
                        </a:spcAft>
                      </a:pPr>
                      <a:r>
                        <a:rPr lang="ar-SA" sz="1800" b="1">
                          <a:effectLst/>
                        </a:rPr>
                        <a:t>-العمل الجماعي</a:t>
                      </a:r>
                      <a:endParaRPr lang="fr-FR" sz="1800" b="1">
                        <a:effectLst/>
                      </a:endParaRPr>
                    </a:p>
                    <a:p>
                      <a:pPr algn="just" rtl="1">
                        <a:lnSpc>
                          <a:spcPct val="115000"/>
                        </a:lnSpc>
                        <a:spcAft>
                          <a:spcPts val="0"/>
                        </a:spcAft>
                      </a:pPr>
                      <a:r>
                        <a:rPr lang="ar-SA" sz="1800" b="1">
                          <a:effectLst/>
                        </a:rPr>
                        <a:t>-شروط التمكين</a:t>
                      </a:r>
                      <a:endParaRPr lang="fr-FR" sz="1800" b="1">
                        <a:effectLst/>
                        <a:latin typeface="Calibri"/>
                        <a:ea typeface="Times New Roman"/>
                        <a:cs typeface="+mn-cs"/>
                      </a:endParaRPr>
                    </a:p>
                  </a:txBody>
                  <a:tcPr marL="64893" marR="64893" marT="0" marB="0"/>
                </a:tc>
                <a:tc>
                  <a:txBody>
                    <a:bodyPr/>
                    <a:lstStyle/>
                    <a:p>
                      <a:pPr algn="just" rtl="1">
                        <a:lnSpc>
                          <a:spcPct val="115000"/>
                        </a:lnSpc>
                        <a:spcAft>
                          <a:spcPts val="0"/>
                        </a:spcAft>
                      </a:pPr>
                      <a:r>
                        <a:rPr lang="ar-SA" sz="1800" b="1">
                          <a:effectLst/>
                        </a:rPr>
                        <a:t> </a:t>
                      </a:r>
                      <a:endParaRPr lang="fr-FR" sz="1800" b="1">
                        <a:effectLst/>
                        <a:latin typeface="Calibri"/>
                        <a:ea typeface="Times New Roman"/>
                        <a:cs typeface="+mn-cs"/>
                      </a:endParaRPr>
                    </a:p>
                  </a:txBody>
                  <a:tcPr marL="64893" marR="64893" marT="0" marB="0"/>
                </a:tc>
              </a:tr>
              <a:tr h="356259">
                <a:tc gridSpan="5">
                  <a:txBody>
                    <a:bodyPr/>
                    <a:lstStyle/>
                    <a:p>
                      <a:pPr algn="ctr" rtl="1">
                        <a:lnSpc>
                          <a:spcPct val="115000"/>
                        </a:lnSpc>
                        <a:spcAft>
                          <a:spcPts val="0"/>
                        </a:spcAft>
                      </a:pPr>
                      <a:r>
                        <a:rPr lang="ar-SA" sz="2400" b="1" dirty="0">
                          <a:effectLst/>
                        </a:rPr>
                        <a:t>الأهداف </a:t>
                      </a:r>
                      <a:r>
                        <a:rPr lang="ar-SA" sz="2400" b="1" dirty="0" err="1">
                          <a:effectLst/>
                        </a:rPr>
                        <a:t>الإستراتيجية</a:t>
                      </a:r>
                      <a:endParaRPr lang="fr-FR" sz="2400" b="1" dirty="0">
                        <a:effectLst/>
                        <a:latin typeface="Calibri"/>
                        <a:ea typeface="Times New Roman"/>
                        <a:cs typeface="+mn-cs"/>
                      </a:endParaRPr>
                    </a:p>
                  </a:txBody>
                  <a:tcPr marL="64893" marR="64893"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36" name="Arc 35"/>
          <p:cNvSpPr/>
          <p:nvPr/>
        </p:nvSpPr>
        <p:spPr>
          <a:xfrm>
            <a:off x="2763797" y="1892032"/>
            <a:ext cx="2209800" cy="692150"/>
          </a:xfrm>
          <a:prstGeom prst="arc">
            <a:avLst/>
          </a:pr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7" name="Arc 36"/>
          <p:cNvSpPr/>
          <p:nvPr/>
        </p:nvSpPr>
        <p:spPr>
          <a:xfrm rot="11124847">
            <a:off x="2618633" y="2133208"/>
            <a:ext cx="2211388" cy="690562"/>
          </a:xfrm>
          <a:prstGeom prst="arc">
            <a:avLst/>
          </a:pr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8" name="Arc 37"/>
          <p:cNvSpPr/>
          <p:nvPr/>
        </p:nvSpPr>
        <p:spPr>
          <a:xfrm rot="8699306" flipH="1" flipV="1">
            <a:off x="1751440" y="2238900"/>
            <a:ext cx="2211387" cy="690563"/>
          </a:xfrm>
          <a:prstGeom prst="arc">
            <a:avLst/>
          </a:pr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9" name="Arc 38"/>
          <p:cNvSpPr/>
          <p:nvPr/>
        </p:nvSpPr>
        <p:spPr>
          <a:xfrm rot="19744572" flipH="1" flipV="1">
            <a:off x="3655599" y="1892826"/>
            <a:ext cx="2211388" cy="690563"/>
          </a:xfrm>
          <a:prstGeom prst="arc">
            <a:avLst/>
          </a:pr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 name="Rectangle 2"/>
          <p:cNvSpPr/>
          <p:nvPr/>
        </p:nvSpPr>
        <p:spPr bwMode="auto">
          <a:xfrm>
            <a:off x="8019780" y="823881"/>
            <a:ext cx="831273" cy="420534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vert" wrap="none" lIns="91440" tIns="45720" rIns="91440" bIns="45720" numCol="1" rtlCol="0" anchor="ctr" anchorCtr="0" compatLnSpc="1"/>
          <a:lstStyle/>
          <a:p>
            <a:pPr marL="0" marR="0" indent="0" algn="ctr" defTabSz="914400" rtl="1" eaLnBrk="1" fontAlgn="base" latinLnBrk="0" hangingPunct="1">
              <a:lnSpc>
                <a:spcPct val="100000"/>
              </a:lnSpc>
              <a:spcBef>
                <a:spcPct val="0"/>
              </a:spcBef>
              <a:spcAft>
                <a:spcPct val="0"/>
              </a:spcAft>
              <a:buClrTx/>
              <a:buSzTx/>
              <a:buFontTx/>
              <a:buNone/>
            </a:pPr>
            <a:r>
              <a:rPr kumimoji="0" lang="ar-DZ"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العلاقة بين رأس المال الفكري وإدارة المعرفة</a:t>
            </a:r>
            <a:endParaRPr kumimoji="0" lang="fr-FR"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958890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9779" y="415637"/>
            <a:ext cx="831273" cy="461359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vert" wrap="none" lIns="91440" tIns="45720" rIns="91440" bIns="45720" numCol="1" rtlCol="0" anchor="ctr" anchorCtr="0" compatLnSpc="1"/>
          <a:lstStyle/>
          <a:p>
            <a:pPr marL="0" marR="0" indent="0" algn="ctr" defTabSz="914400" rtl="1" eaLnBrk="1" fontAlgn="base" latinLnBrk="0" hangingPunct="1">
              <a:lnSpc>
                <a:spcPct val="100000"/>
              </a:lnSpc>
              <a:spcBef>
                <a:spcPct val="0"/>
              </a:spcBef>
              <a:spcAft>
                <a:spcPct val="0"/>
              </a:spcAft>
              <a:buClrTx/>
              <a:buSzTx/>
              <a:buFontTx/>
              <a:buNone/>
            </a:pPr>
            <a:r>
              <a:rPr kumimoji="0" lang="ar-DZ"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الفرق بين إدارة الموارد</a:t>
            </a:r>
            <a:r>
              <a:rPr kumimoji="0" lang="ar-DZ" sz="2400" b="1" i="0" u="none" strike="noStrike" cap="none" normalizeH="0" dirty="0" smtClean="0">
                <a:ln>
                  <a:noFill/>
                </a:ln>
                <a:solidFill>
                  <a:schemeClr val="tx1"/>
                </a:solidFill>
                <a:effectLst/>
                <a:latin typeface="Arial" panose="020B0604020202020204" pitchFamily="34" charset="0"/>
                <a:ea typeface="SimSun" panose="02010600030101010101" pitchFamily="2" charset="-122"/>
              </a:rPr>
              <a:t> البشرية التقليدية </a:t>
            </a:r>
          </a:p>
          <a:p>
            <a:pPr marL="0" marR="0" indent="0" algn="ctr" defTabSz="914400" rtl="1" eaLnBrk="1" fontAlgn="base" latinLnBrk="0" hangingPunct="1">
              <a:lnSpc>
                <a:spcPct val="100000"/>
              </a:lnSpc>
              <a:spcBef>
                <a:spcPct val="0"/>
              </a:spcBef>
              <a:spcAft>
                <a:spcPct val="0"/>
              </a:spcAft>
              <a:buClrTx/>
              <a:buSzTx/>
              <a:buFontTx/>
              <a:buNone/>
            </a:pPr>
            <a:r>
              <a:rPr kumimoji="0" lang="ar-DZ" sz="2400" b="1" i="0" u="none" strike="noStrike" cap="none" normalizeH="0" dirty="0" smtClean="0">
                <a:ln>
                  <a:noFill/>
                </a:ln>
                <a:solidFill>
                  <a:schemeClr val="tx1"/>
                </a:solidFill>
                <a:effectLst/>
                <a:latin typeface="Arial" panose="020B0604020202020204" pitchFamily="34" charset="0"/>
                <a:ea typeface="SimSun" panose="02010600030101010101" pitchFamily="2" charset="-122"/>
              </a:rPr>
              <a:t>وإدارة الموارد البشرية بالمعرفة</a:t>
            </a:r>
            <a:endParaRPr kumimoji="0" lang="fr-FR" sz="24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graphicFrame>
        <p:nvGraphicFramePr>
          <p:cNvPr id="4" name="Tableau 3"/>
          <p:cNvGraphicFramePr>
            <a:graphicFrameLocks noGrp="1"/>
          </p:cNvGraphicFramePr>
          <p:nvPr>
            <p:extLst>
              <p:ext uri="{D42A27DB-BD31-4B8C-83A1-F6EECF244321}">
                <p14:modId xmlns:p14="http://schemas.microsoft.com/office/powerpoint/2010/main" val="3950556810"/>
              </p:ext>
            </p:extLst>
          </p:nvPr>
        </p:nvGraphicFramePr>
        <p:xfrm>
          <a:off x="403762" y="126224"/>
          <a:ext cx="7160820" cy="4735243"/>
        </p:xfrm>
        <a:graphic>
          <a:graphicData uri="http://schemas.openxmlformats.org/drawingml/2006/table">
            <a:tbl>
              <a:tblPr rtl="1" firstCol="1" bandRow="1">
                <a:tableStyleId>{5940675A-B579-460E-94D1-54222C63F5DA}</a:tableStyleId>
              </a:tblPr>
              <a:tblGrid>
                <a:gridCol w="3580021"/>
                <a:gridCol w="3580799"/>
              </a:tblGrid>
              <a:tr h="416077">
                <a:tc>
                  <a:txBody>
                    <a:bodyPr/>
                    <a:lstStyle/>
                    <a:p>
                      <a:pPr algn="ctr" rtl="1">
                        <a:lnSpc>
                          <a:spcPct val="115000"/>
                        </a:lnSpc>
                        <a:spcAft>
                          <a:spcPts val="0"/>
                        </a:spcAft>
                      </a:pPr>
                      <a:r>
                        <a:rPr lang="ar-SA" sz="2400" b="1" dirty="0">
                          <a:effectLst/>
                        </a:rPr>
                        <a:t>إدارة الموارد البشرية التقليدية</a:t>
                      </a:r>
                      <a:endParaRPr lang="fr-FR" sz="1800" b="1" dirty="0">
                        <a:effectLst/>
                        <a:latin typeface="Calibri"/>
                        <a:ea typeface="Times New Roman"/>
                        <a:cs typeface="Arial"/>
                      </a:endParaRPr>
                    </a:p>
                  </a:txBody>
                  <a:tcPr marL="68580" marR="68580" marT="0" marB="0">
                    <a:solidFill>
                      <a:srgbClr val="FFFF99"/>
                    </a:solidFill>
                  </a:tcPr>
                </a:tc>
                <a:tc>
                  <a:txBody>
                    <a:bodyPr/>
                    <a:lstStyle/>
                    <a:p>
                      <a:pPr algn="ctr" rtl="1">
                        <a:lnSpc>
                          <a:spcPct val="115000"/>
                        </a:lnSpc>
                        <a:spcAft>
                          <a:spcPts val="0"/>
                        </a:spcAft>
                      </a:pPr>
                      <a:r>
                        <a:rPr lang="ar-SA" sz="2400" b="1" dirty="0">
                          <a:effectLst/>
                        </a:rPr>
                        <a:t>إدارة الموارد البشرية بالمعرفة</a:t>
                      </a:r>
                      <a:endParaRPr lang="fr-FR" sz="1800" b="1" dirty="0">
                        <a:effectLst/>
                        <a:latin typeface="Calibri"/>
                        <a:ea typeface="Times New Roman"/>
                        <a:cs typeface="Arial"/>
                      </a:endParaRPr>
                    </a:p>
                  </a:txBody>
                  <a:tcPr marL="68580" marR="68580" marT="0" marB="0">
                    <a:solidFill>
                      <a:srgbClr val="FFFF99"/>
                    </a:solidFill>
                  </a:tcPr>
                </a:tc>
              </a:tr>
              <a:tr h="416077">
                <a:tc>
                  <a:txBody>
                    <a:bodyPr/>
                    <a:lstStyle/>
                    <a:p>
                      <a:pPr algn="ctr" rtl="1">
                        <a:lnSpc>
                          <a:spcPct val="115000"/>
                        </a:lnSpc>
                        <a:spcAft>
                          <a:spcPts val="0"/>
                        </a:spcAft>
                      </a:pPr>
                      <a:r>
                        <a:rPr lang="ar-SA" sz="2000" b="1">
                          <a:effectLst/>
                        </a:rPr>
                        <a:t>تهتم بالبناء المادي للإنسان</a:t>
                      </a:r>
                      <a:endParaRPr lang="fr-FR" sz="1600" b="1">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2000" b="1">
                          <a:effectLst/>
                        </a:rPr>
                        <a:t>تهتم بعقل الإنسان والمعرفة</a:t>
                      </a:r>
                      <a:endParaRPr lang="fr-FR" sz="1600" b="1">
                        <a:effectLst/>
                        <a:latin typeface="Calibri"/>
                        <a:ea typeface="Times New Roman"/>
                        <a:cs typeface="Arial"/>
                      </a:endParaRPr>
                    </a:p>
                  </a:txBody>
                  <a:tcPr marL="68580" marR="68580" marT="0" marB="0"/>
                </a:tc>
              </a:tr>
              <a:tr h="416077">
                <a:tc>
                  <a:txBody>
                    <a:bodyPr/>
                    <a:lstStyle/>
                    <a:p>
                      <a:pPr algn="ctr" rtl="1">
                        <a:lnSpc>
                          <a:spcPct val="115000"/>
                        </a:lnSpc>
                        <a:spcAft>
                          <a:spcPts val="0"/>
                        </a:spcAft>
                      </a:pPr>
                      <a:r>
                        <a:rPr lang="ar-SA" sz="2000" b="1">
                          <a:effectLst/>
                        </a:rPr>
                        <a:t>تركز على الأداء الألي للمهام</a:t>
                      </a:r>
                      <a:endParaRPr lang="fr-FR" sz="1600" b="1">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2000" b="1">
                          <a:effectLst/>
                        </a:rPr>
                        <a:t>تركز على الأداء الفكري والذهني</a:t>
                      </a:r>
                      <a:endParaRPr lang="fr-FR" sz="1600" b="1">
                        <a:effectLst/>
                        <a:latin typeface="Calibri"/>
                        <a:ea typeface="Times New Roman"/>
                        <a:cs typeface="Arial"/>
                      </a:endParaRPr>
                    </a:p>
                  </a:txBody>
                  <a:tcPr marL="68580" marR="68580" marT="0" marB="0"/>
                </a:tc>
              </a:tr>
              <a:tr h="416077">
                <a:tc>
                  <a:txBody>
                    <a:bodyPr/>
                    <a:lstStyle/>
                    <a:p>
                      <a:pPr algn="ctr" rtl="1">
                        <a:lnSpc>
                          <a:spcPct val="115000"/>
                        </a:lnSpc>
                        <a:spcAft>
                          <a:spcPts val="0"/>
                        </a:spcAft>
                      </a:pPr>
                      <a:r>
                        <a:rPr lang="ar-SA" sz="2000" b="1">
                          <a:effectLst/>
                        </a:rPr>
                        <a:t>لا تتطلب فكر الإنسان ومعارفه</a:t>
                      </a:r>
                      <a:endParaRPr lang="fr-FR" sz="1600" b="1">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2000" b="1">
                          <a:effectLst/>
                        </a:rPr>
                        <a:t>تسعى لاستخراج المعرفة الكامنة</a:t>
                      </a:r>
                      <a:endParaRPr lang="fr-FR" sz="1600" b="1">
                        <a:effectLst/>
                        <a:latin typeface="Calibri"/>
                        <a:ea typeface="Times New Roman"/>
                        <a:cs typeface="Arial"/>
                      </a:endParaRPr>
                    </a:p>
                  </a:txBody>
                  <a:tcPr marL="68580" marR="68580" marT="0" marB="0"/>
                </a:tc>
              </a:tr>
              <a:tr h="416077">
                <a:tc>
                  <a:txBody>
                    <a:bodyPr/>
                    <a:lstStyle/>
                    <a:p>
                      <a:pPr algn="ctr" rtl="1">
                        <a:lnSpc>
                          <a:spcPct val="115000"/>
                        </a:lnSpc>
                        <a:spcAft>
                          <a:spcPts val="0"/>
                        </a:spcAft>
                      </a:pPr>
                      <a:r>
                        <a:rPr lang="ar-SA" sz="2000" b="1">
                          <a:effectLst/>
                        </a:rPr>
                        <a:t>لا تطبق مفهوم التمكين</a:t>
                      </a:r>
                      <a:endParaRPr lang="fr-FR" sz="1600" b="1">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2000" b="1">
                          <a:effectLst/>
                        </a:rPr>
                        <a:t>تطبق مبدأ وتقنيات التمكين</a:t>
                      </a:r>
                      <a:endParaRPr lang="fr-FR" sz="1600" b="1">
                        <a:effectLst/>
                        <a:latin typeface="Calibri"/>
                        <a:ea typeface="Times New Roman"/>
                        <a:cs typeface="Arial"/>
                      </a:endParaRPr>
                    </a:p>
                  </a:txBody>
                  <a:tcPr marL="68580" marR="68580" marT="0" marB="0"/>
                </a:tc>
              </a:tr>
              <a:tr h="416077">
                <a:tc>
                  <a:txBody>
                    <a:bodyPr/>
                    <a:lstStyle/>
                    <a:p>
                      <a:pPr algn="ctr" rtl="1">
                        <a:lnSpc>
                          <a:spcPct val="115000"/>
                        </a:lnSpc>
                        <a:spcAft>
                          <a:spcPts val="0"/>
                        </a:spcAft>
                      </a:pPr>
                      <a:r>
                        <a:rPr lang="ar-SA" sz="2000" b="1">
                          <a:effectLst/>
                        </a:rPr>
                        <a:t>تركز على العناصر المادية في محيط الأداء</a:t>
                      </a:r>
                      <a:endParaRPr lang="fr-FR" sz="1600" b="1">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2000" b="1">
                          <a:effectLst/>
                        </a:rPr>
                        <a:t>تهتم بالجوانب المعنوية والفكرية في العمل ذاته</a:t>
                      </a:r>
                      <a:endParaRPr lang="fr-FR" sz="1600" b="1">
                        <a:effectLst/>
                        <a:latin typeface="Calibri"/>
                        <a:ea typeface="Times New Roman"/>
                        <a:cs typeface="Arial"/>
                      </a:endParaRPr>
                    </a:p>
                  </a:txBody>
                  <a:tcPr marL="68580" marR="68580" marT="0" marB="0"/>
                </a:tc>
              </a:tr>
              <a:tr h="416077">
                <a:tc>
                  <a:txBody>
                    <a:bodyPr/>
                    <a:lstStyle/>
                    <a:p>
                      <a:pPr algn="ctr" rtl="1">
                        <a:lnSpc>
                          <a:spcPct val="115000"/>
                        </a:lnSpc>
                        <a:spcAft>
                          <a:spcPts val="0"/>
                        </a:spcAft>
                      </a:pPr>
                      <a:r>
                        <a:rPr lang="ar-SA" sz="2000" b="1">
                          <a:effectLst/>
                        </a:rPr>
                        <a:t>اركز على إستخدام الحوافز المالية والمادية</a:t>
                      </a:r>
                      <a:endParaRPr lang="fr-FR" sz="1600" b="1">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2000" b="1">
                          <a:effectLst/>
                        </a:rPr>
                        <a:t>تركز على استخدام الحوافز المعنوية ومنح الصلاحيات</a:t>
                      </a:r>
                      <a:endParaRPr lang="fr-FR" sz="1600" b="1">
                        <a:effectLst/>
                        <a:latin typeface="Calibri"/>
                        <a:ea typeface="Times New Roman"/>
                        <a:cs typeface="Arial"/>
                      </a:endParaRPr>
                    </a:p>
                  </a:txBody>
                  <a:tcPr marL="68580" marR="68580" marT="0" marB="0"/>
                </a:tc>
              </a:tr>
              <a:tr h="416077">
                <a:tc>
                  <a:txBody>
                    <a:bodyPr/>
                    <a:lstStyle/>
                    <a:p>
                      <a:pPr algn="ctr" rtl="1">
                        <a:lnSpc>
                          <a:spcPct val="115000"/>
                        </a:lnSpc>
                        <a:spcAft>
                          <a:spcPts val="0"/>
                        </a:spcAft>
                      </a:pPr>
                      <a:r>
                        <a:rPr lang="ar-SA" sz="2000" b="1">
                          <a:effectLst/>
                        </a:rPr>
                        <a:t>تركز على تنمية مهارات وقدرات الفرد الميكانيكية</a:t>
                      </a:r>
                      <a:endParaRPr lang="fr-FR" sz="1600" b="1">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2000" b="1">
                          <a:effectLst/>
                        </a:rPr>
                        <a:t>تهتم بتنمية القدرات الفكرية والطاقات الإبداعية للفرد</a:t>
                      </a:r>
                      <a:endParaRPr lang="fr-FR" sz="1600" b="1">
                        <a:effectLst/>
                        <a:latin typeface="Calibri"/>
                        <a:ea typeface="Times New Roman"/>
                        <a:cs typeface="Arial"/>
                      </a:endParaRPr>
                    </a:p>
                  </a:txBody>
                  <a:tcPr marL="68580" marR="68580" marT="0" marB="0"/>
                </a:tc>
              </a:tr>
              <a:tr h="416077">
                <a:tc>
                  <a:txBody>
                    <a:bodyPr/>
                    <a:lstStyle/>
                    <a:p>
                      <a:pPr algn="ctr" rtl="1">
                        <a:lnSpc>
                          <a:spcPct val="115000"/>
                        </a:lnSpc>
                        <a:spcAft>
                          <a:spcPts val="0"/>
                        </a:spcAft>
                      </a:pPr>
                      <a:r>
                        <a:rPr lang="ar-SA" sz="2000" b="1">
                          <a:effectLst/>
                        </a:rPr>
                        <a:t>تركز على قدرات الفرد</a:t>
                      </a:r>
                      <a:endParaRPr lang="fr-FR" sz="1600" b="1">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2000" b="1">
                          <a:effectLst/>
                        </a:rPr>
                        <a:t>تعمل على تنمية العمل الجماعي</a:t>
                      </a:r>
                      <a:endParaRPr lang="fr-FR" sz="1600" b="1">
                        <a:effectLst/>
                        <a:latin typeface="Calibri"/>
                        <a:ea typeface="Times New Roman"/>
                        <a:cs typeface="Arial"/>
                      </a:endParaRPr>
                    </a:p>
                  </a:txBody>
                  <a:tcPr marL="68580" marR="68580" marT="0" marB="0"/>
                </a:tc>
              </a:tr>
              <a:tr h="416077">
                <a:tc>
                  <a:txBody>
                    <a:bodyPr/>
                    <a:lstStyle/>
                    <a:p>
                      <a:pPr algn="ctr" rtl="1">
                        <a:lnSpc>
                          <a:spcPct val="115000"/>
                        </a:lnSpc>
                        <a:spcAft>
                          <a:spcPts val="0"/>
                        </a:spcAft>
                      </a:pPr>
                      <a:r>
                        <a:rPr lang="ar-SA" sz="2000" b="1">
                          <a:effectLst/>
                        </a:rPr>
                        <a:t>تنتهي إهتماماتها بتوظيف الفرد ومتابعة شؤونه</a:t>
                      </a:r>
                      <a:endParaRPr lang="fr-FR" sz="1600" b="1">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2000" b="1" dirty="0">
                          <a:effectLst/>
                        </a:rPr>
                        <a:t>تهتم بإدارة الاداء وتحقيق النتائج</a:t>
                      </a:r>
                      <a:endParaRPr lang="fr-FR" sz="1600" b="1" dirty="0">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1421489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27"/>
          <p:cNvGrpSpPr/>
          <p:nvPr/>
        </p:nvGrpSpPr>
        <p:grpSpPr>
          <a:xfrm rot="10409000">
            <a:off x="8303753" y="4360162"/>
            <a:ext cx="645641" cy="543697"/>
            <a:chOff x="160638" y="210754"/>
            <a:chExt cx="860855" cy="724929"/>
          </a:xfrm>
          <a:solidFill>
            <a:srgbClr val="381460">
              <a:alpha val="19000"/>
            </a:srgbClr>
          </a:solidFill>
        </p:grpSpPr>
        <p:sp>
          <p:nvSpPr>
            <p:cNvPr id="3" name="شكل بيضاوي 28"/>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4" name="شكل بيضاوي 29"/>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5" name="شكل بيضاوي 30"/>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6" name="مجموعة 27"/>
          <p:cNvGrpSpPr/>
          <p:nvPr/>
        </p:nvGrpSpPr>
        <p:grpSpPr>
          <a:xfrm rot="10409000">
            <a:off x="28769" y="34881"/>
            <a:ext cx="645641" cy="543697"/>
            <a:chOff x="160638" y="210754"/>
            <a:chExt cx="860855" cy="724929"/>
          </a:xfrm>
          <a:solidFill>
            <a:srgbClr val="381460">
              <a:alpha val="19000"/>
            </a:srgbClr>
          </a:solidFill>
        </p:grpSpPr>
        <p:sp>
          <p:nvSpPr>
            <p:cNvPr id="7" name="شكل بيضاوي 28"/>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8" name="شكل بيضاوي 29"/>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9" name="شكل بيضاوي 30"/>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22" name="Group 13"/>
          <p:cNvGrpSpPr/>
          <p:nvPr/>
        </p:nvGrpSpPr>
        <p:grpSpPr>
          <a:xfrm>
            <a:off x="7405240" y="273020"/>
            <a:ext cx="1726190" cy="4157571"/>
            <a:chOff x="10990734" y="4063516"/>
            <a:chExt cx="3772775" cy="8901194"/>
          </a:xfrm>
          <a:solidFill>
            <a:srgbClr val="CC0000"/>
          </a:solidFill>
        </p:grpSpPr>
        <p:sp>
          <p:nvSpPr>
            <p:cNvPr id="23" name="Freeform 189"/>
            <p:cNvSpPr>
              <a:spLocks noChangeArrowheads="1"/>
            </p:cNvSpPr>
            <p:nvPr/>
          </p:nvSpPr>
          <p:spPr bwMode="auto">
            <a:xfrm>
              <a:off x="11669222" y="7467644"/>
              <a:ext cx="1133361" cy="1129612"/>
            </a:xfrm>
            <a:custGeom>
              <a:avLst/>
              <a:gdLst>
                <a:gd name="T0" fmla="*/ 1308 w 2618"/>
                <a:gd name="T1" fmla="*/ 2610 h 2611"/>
                <a:gd name="T2" fmla="*/ 1308 w 2618"/>
                <a:gd name="T3" fmla="*/ 2610 h 2611"/>
                <a:gd name="T4" fmla="*/ 2617 w 2618"/>
                <a:gd name="T5" fmla="*/ 1300 h 2611"/>
                <a:gd name="T6" fmla="*/ 1308 w 2618"/>
                <a:gd name="T7" fmla="*/ 0 h 2611"/>
                <a:gd name="T8" fmla="*/ 0 w 2618"/>
                <a:gd name="T9" fmla="*/ 1300 h 2611"/>
                <a:gd name="T10" fmla="*/ 1308 w 2618"/>
                <a:gd name="T11" fmla="*/ 2610 h 2611"/>
              </a:gdLst>
              <a:ahLst/>
              <a:cxnLst>
                <a:cxn ang="0">
                  <a:pos x="T0" y="T1"/>
                </a:cxn>
                <a:cxn ang="0">
                  <a:pos x="T2" y="T3"/>
                </a:cxn>
                <a:cxn ang="0">
                  <a:pos x="T4" y="T5"/>
                </a:cxn>
                <a:cxn ang="0">
                  <a:pos x="T6" y="T7"/>
                </a:cxn>
                <a:cxn ang="0">
                  <a:pos x="T8" y="T9"/>
                </a:cxn>
                <a:cxn ang="0">
                  <a:pos x="T10" y="T11"/>
                </a:cxn>
              </a:cxnLst>
              <a:rect l="0" t="0" r="r" b="b"/>
              <a:pathLst>
                <a:path w="2618" h="2611">
                  <a:moveTo>
                    <a:pt x="1308" y="2610"/>
                  </a:moveTo>
                  <a:lnTo>
                    <a:pt x="1308" y="2610"/>
                  </a:lnTo>
                  <a:cubicBezTo>
                    <a:pt x="2033" y="2610"/>
                    <a:pt x="2617" y="2027"/>
                    <a:pt x="2617" y="1300"/>
                  </a:cubicBezTo>
                  <a:cubicBezTo>
                    <a:pt x="2617" y="585"/>
                    <a:pt x="2033" y="0"/>
                    <a:pt x="1308" y="0"/>
                  </a:cubicBezTo>
                  <a:cubicBezTo>
                    <a:pt x="592" y="0"/>
                    <a:pt x="0" y="585"/>
                    <a:pt x="0" y="1300"/>
                  </a:cubicBezTo>
                  <a:cubicBezTo>
                    <a:pt x="0" y="2027"/>
                    <a:pt x="592" y="2610"/>
                    <a:pt x="1308" y="261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56616"/>
              <a:endParaRPr lang="en-US" dirty="0">
                <a:solidFill>
                  <a:prstClr val="white"/>
                </a:solidFill>
                <a:latin typeface="Calibri Light" panose="020F0302020204030204"/>
              </a:endParaRPr>
            </a:p>
          </p:txBody>
        </p:sp>
        <p:sp>
          <p:nvSpPr>
            <p:cNvPr id="24" name="Freeform 190"/>
            <p:cNvSpPr>
              <a:spLocks noChangeArrowheads="1"/>
            </p:cNvSpPr>
            <p:nvPr/>
          </p:nvSpPr>
          <p:spPr bwMode="auto">
            <a:xfrm>
              <a:off x="10990734" y="8734875"/>
              <a:ext cx="2494160" cy="4229835"/>
            </a:xfrm>
            <a:custGeom>
              <a:avLst/>
              <a:gdLst>
                <a:gd name="T0" fmla="*/ 5752 w 5761"/>
                <a:gd name="T1" fmla="*/ 3776 h 9761"/>
                <a:gd name="T2" fmla="*/ 5752 w 5761"/>
                <a:gd name="T3" fmla="*/ 3776 h 9761"/>
                <a:gd name="T4" fmla="*/ 5752 w 5761"/>
                <a:gd name="T5" fmla="*/ 3702 h 9761"/>
                <a:gd name="T6" fmla="*/ 5150 w 5761"/>
                <a:gd name="T7" fmla="*/ 518 h 9761"/>
                <a:gd name="T8" fmla="*/ 4550 w 5761"/>
                <a:gd name="T9" fmla="*/ 0 h 9761"/>
                <a:gd name="T10" fmla="*/ 1200 w 5761"/>
                <a:gd name="T11" fmla="*/ 0 h 9761"/>
                <a:gd name="T12" fmla="*/ 600 w 5761"/>
                <a:gd name="T13" fmla="*/ 518 h 9761"/>
                <a:gd name="T14" fmla="*/ 0 w 5761"/>
                <a:gd name="T15" fmla="*/ 3702 h 9761"/>
                <a:gd name="T16" fmla="*/ 9 w 5761"/>
                <a:gd name="T17" fmla="*/ 3776 h 9761"/>
                <a:gd name="T18" fmla="*/ 0 w 5761"/>
                <a:gd name="T19" fmla="*/ 3859 h 9761"/>
                <a:gd name="T20" fmla="*/ 609 w 5761"/>
                <a:gd name="T21" fmla="*/ 4468 h 9761"/>
                <a:gd name="T22" fmla="*/ 1209 w 5761"/>
                <a:gd name="T23" fmla="*/ 3968 h 9761"/>
                <a:gd name="T24" fmla="*/ 1583 w 5761"/>
                <a:gd name="T25" fmla="*/ 1601 h 9761"/>
                <a:gd name="T26" fmla="*/ 1583 w 5761"/>
                <a:gd name="T27" fmla="*/ 9144 h 9761"/>
                <a:gd name="T28" fmla="*/ 2192 w 5761"/>
                <a:gd name="T29" fmla="*/ 9760 h 9761"/>
                <a:gd name="T30" fmla="*/ 2800 w 5761"/>
                <a:gd name="T31" fmla="*/ 9144 h 9761"/>
                <a:gd name="T32" fmla="*/ 2800 w 5761"/>
                <a:gd name="T33" fmla="*/ 5409 h 9761"/>
                <a:gd name="T34" fmla="*/ 2951 w 5761"/>
                <a:gd name="T35" fmla="*/ 5409 h 9761"/>
                <a:gd name="T36" fmla="*/ 2951 w 5761"/>
                <a:gd name="T37" fmla="*/ 9144 h 9761"/>
                <a:gd name="T38" fmla="*/ 3559 w 5761"/>
                <a:gd name="T39" fmla="*/ 9760 h 9761"/>
                <a:gd name="T40" fmla="*/ 4175 w 5761"/>
                <a:gd name="T41" fmla="*/ 9144 h 9761"/>
                <a:gd name="T42" fmla="*/ 4167 w 5761"/>
                <a:gd name="T43" fmla="*/ 1601 h 9761"/>
                <a:gd name="T44" fmla="*/ 4542 w 5761"/>
                <a:gd name="T45" fmla="*/ 3968 h 9761"/>
                <a:gd name="T46" fmla="*/ 5142 w 5761"/>
                <a:gd name="T47" fmla="*/ 4468 h 9761"/>
                <a:gd name="T48" fmla="*/ 5760 w 5761"/>
                <a:gd name="T49" fmla="*/ 3859 h 9761"/>
                <a:gd name="T50" fmla="*/ 5752 w 5761"/>
                <a:gd name="T51" fmla="*/ 3776 h 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1" h="9761">
                  <a:moveTo>
                    <a:pt x="5752" y="3776"/>
                  </a:moveTo>
                  <a:lnTo>
                    <a:pt x="5752" y="3776"/>
                  </a:lnTo>
                  <a:cubicBezTo>
                    <a:pt x="5760" y="3751"/>
                    <a:pt x="5760" y="3726"/>
                    <a:pt x="5752" y="3702"/>
                  </a:cubicBezTo>
                  <a:cubicBezTo>
                    <a:pt x="5150" y="518"/>
                    <a:pt x="5150" y="518"/>
                    <a:pt x="5150" y="518"/>
                  </a:cubicBezTo>
                  <a:cubicBezTo>
                    <a:pt x="5109" y="217"/>
                    <a:pt x="4851" y="0"/>
                    <a:pt x="4550" y="0"/>
                  </a:cubicBezTo>
                  <a:cubicBezTo>
                    <a:pt x="1200" y="0"/>
                    <a:pt x="1200" y="0"/>
                    <a:pt x="1200" y="0"/>
                  </a:cubicBezTo>
                  <a:cubicBezTo>
                    <a:pt x="900" y="0"/>
                    <a:pt x="650" y="217"/>
                    <a:pt x="600" y="518"/>
                  </a:cubicBezTo>
                  <a:cubicBezTo>
                    <a:pt x="0" y="3702"/>
                    <a:pt x="0" y="3702"/>
                    <a:pt x="0" y="3702"/>
                  </a:cubicBezTo>
                  <a:cubicBezTo>
                    <a:pt x="0" y="3726"/>
                    <a:pt x="0" y="3751"/>
                    <a:pt x="9" y="3776"/>
                  </a:cubicBezTo>
                  <a:cubicBezTo>
                    <a:pt x="0" y="3800"/>
                    <a:pt x="0" y="3826"/>
                    <a:pt x="0" y="3859"/>
                  </a:cubicBezTo>
                  <a:cubicBezTo>
                    <a:pt x="0" y="4193"/>
                    <a:pt x="275" y="4468"/>
                    <a:pt x="609" y="4468"/>
                  </a:cubicBezTo>
                  <a:cubicBezTo>
                    <a:pt x="900" y="4468"/>
                    <a:pt x="1159" y="4259"/>
                    <a:pt x="1209" y="3968"/>
                  </a:cubicBezTo>
                  <a:cubicBezTo>
                    <a:pt x="1583" y="1601"/>
                    <a:pt x="1583" y="1601"/>
                    <a:pt x="1583" y="1601"/>
                  </a:cubicBezTo>
                  <a:cubicBezTo>
                    <a:pt x="1583" y="9144"/>
                    <a:pt x="1583" y="9144"/>
                    <a:pt x="1583" y="9144"/>
                  </a:cubicBezTo>
                  <a:cubicBezTo>
                    <a:pt x="1583" y="9486"/>
                    <a:pt x="1859" y="9760"/>
                    <a:pt x="2192" y="9760"/>
                  </a:cubicBezTo>
                  <a:cubicBezTo>
                    <a:pt x="2533" y="9760"/>
                    <a:pt x="2800" y="9486"/>
                    <a:pt x="2800" y="9144"/>
                  </a:cubicBezTo>
                  <a:cubicBezTo>
                    <a:pt x="2800" y="5409"/>
                    <a:pt x="2800" y="5409"/>
                    <a:pt x="2800" y="5409"/>
                  </a:cubicBezTo>
                  <a:cubicBezTo>
                    <a:pt x="2951" y="5409"/>
                    <a:pt x="2951" y="5409"/>
                    <a:pt x="2951" y="5409"/>
                  </a:cubicBezTo>
                  <a:cubicBezTo>
                    <a:pt x="2951" y="9144"/>
                    <a:pt x="2951" y="9144"/>
                    <a:pt x="2951" y="9144"/>
                  </a:cubicBezTo>
                  <a:cubicBezTo>
                    <a:pt x="2951" y="9486"/>
                    <a:pt x="3225" y="9760"/>
                    <a:pt x="3559" y="9760"/>
                  </a:cubicBezTo>
                  <a:cubicBezTo>
                    <a:pt x="3901" y="9760"/>
                    <a:pt x="4175" y="9486"/>
                    <a:pt x="4175" y="9144"/>
                  </a:cubicBezTo>
                  <a:cubicBezTo>
                    <a:pt x="4167" y="1601"/>
                    <a:pt x="4167" y="1601"/>
                    <a:pt x="4167" y="1601"/>
                  </a:cubicBezTo>
                  <a:cubicBezTo>
                    <a:pt x="4542" y="3968"/>
                    <a:pt x="4542" y="3968"/>
                    <a:pt x="4542" y="3968"/>
                  </a:cubicBezTo>
                  <a:cubicBezTo>
                    <a:pt x="4601" y="4259"/>
                    <a:pt x="4851" y="4468"/>
                    <a:pt x="5142" y="4468"/>
                  </a:cubicBezTo>
                  <a:cubicBezTo>
                    <a:pt x="5484" y="4468"/>
                    <a:pt x="5760" y="4193"/>
                    <a:pt x="5760" y="3859"/>
                  </a:cubicBezTo>
                  <a:cubicBezTo>
                    <a:pt x="5760" y="3826"/>
                    <a:pt x="5752" y="3800"/>
                    <a:pt x="5752" y="377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56616"/>
              <a:endParaRPr lang="en-US" dirty="0">
                <a:solidFill>
                  <a:prstClr val="white"/>
                </a:solidFill>
                <a:latin typeface="Calibri Light" panose="020F0302020204030204"/>
              </a:endParaRPr>
            </a:p>
          </p:txBody>
        </p:sp>
        <p:sp>
          <p:nvSpPr>
            <p:cNvPr id="25" name="Freeform 193"/>
            <p:cNvSpPr>
              <a:spLocks noChangeArrowheads="1"/>
            </p:cNvSpPr>
            <p:nvPr/>
          </p:nvSpPr>
          <p:spPr bwMode="auto">
            <a:xfrm>
              <a:off x="11235372" y="4063516"/>
              <a:ext cx="3528137" cy="3488228"/>
            </a:xfrm>
            <a:custGeom>
              <a:avLst/>
              <a:gdLst>
                <a:gd name="T0" fmla="*/ 4100 w 8144"/>
                <a:gd name="T1" fmla="*/ 0 h 8052"/>
                <a:gd name="T2" fmla="*/ 4100 w 8144"/>
                <a:gd name="T3" fmla="*/ 0 h 8052"/>
                <a:gd name="T4" fmla="*/ 1692 w 8144"/>
                <a:gd name="T5" fmla="*/ 909 h 8052"/>
                <a:gd name="T6" fmla="*/ 1309 w 8144"/>
                <a:gd name="T7" fmla="*/ 6034 h 8052"/>
                <a:gd name="T8" fmla="*/ 3193 w 8144"/>
                <a:gd name="T9" fmla="*/ 7176 h 8052"/>
                <a:gd name="T10" fmla="*/ 3193 w 8144"/>
                <a:gd name="T11" fmla="*/ 7176 h 8052"/>
                <a:gd name="T12" fmla="*/ 3434 w 8144"/>
                <a:gd name="T13" fmla="*/ 8051 h 8052"/>
                <a:gd name="T14" fmla="*/ 4184 w 8144"/>
                <a:gd name="T15" fmla="*/ 7268 h 8052"/>
                <a:gd name="T16" fmla="*/ 6442 w 8144"/>
                <a:gd name="T17" fmla="*/ 6368 h 8052"/>
                <a:gd name="T18" fmla="*/ 6825 w 8144"/>
                <a:gd name="T19" fmla="*/ 1242 h 8052"/>
                <a:gd name="T20" fmla="*/ 4100 w 8144"/>
                <a:gd name="T21" fmla="*/ 0 h 8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44" h="8052">
                  <a:moveTo>
                    <a:pt x="4100" y="0"/>
                  </a:moveTo>
                  <a:lnTo>
                    <a:pt x="4100" y="0"/>
                  </a:lnTo>
                  <a:cubicBezTo>
                    <a:pt x="3250" y="0"/>
                    <a:pt x="2392" y="300"/>
                    <a:pt x="1692" y="909"/>
                  </a:cubicBezTo>
                  <a:cubicBezTo>
                    <a:pt x="167" y="2234"/>
                    <a:pt x="0" y="4533"/>
                    <a:pt x="1309" y="6034"/>
                  </a:cubicBezTo>
                  <a:cubicBezTo>
                    <a:pt x="1825" y="6626"/>
                    <a:pt x="2484" y="7009"/>
                    <a:pt x="3193" y="7176"/>
                  </a:cubicBezTo>
                  <a:lnTo>
                    <a:pt x="3193" y="7176"/>
                  </a:lnTo>
                  <a:cubicBezTo>
                    <a:pt x="3434" y="8051"/>
                    <a:pt x="3434" y="8051"/>
                    <a:pt x="3434" y="8051"/>
                  </a:cubicBezTo>
                  <a:cubicBezTo>
                    <a:pt x="4184" y="7268"/>
                    <a:pt x="4184" y="7268"/>
                    <a:pt x="4184" y="7268"/>
                  </a:cubicBezTo>
                  <a:cubicBezTo>
                    <a:pt x="4984" y="7234"/>
                    <a:pt x="5785" y="6943"/>
                    <a:pt x="6442" y="6368"/>
                  </a:cubicBezTo>
                  <a:cubicBezTo>
                    <a:pt x="7968" y="5043"/>
                    <a:pt x="8143" y="2750"/>
                    <a:pt x="6825" y="1242"/>
                  </a:cubicBezTo>
                  <a:cubicBezTo>
                    <a:pt x="6117" y="425"/>
                    <a:pt x="5117" y="0"/>
                    <a:pt x="410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56616"/>
              <a:endParaRPr lang="en-US" dirty="0">
                <a:solidFill>
                  <a:prstClr val="white"/>
                </a:solidFill>
                <a:latin typeface="Calibri Light" panose="020F0302020204030204"/>
              </a:endParaRPr>
            </a:p>
          </p:txBody>
        </p:sp>
      </p:grpSp>
      <p:sp>
        <p:nvSpPr>
          <p:cNvPr id="26" name="TextBox 17"/>
          <p:cNvSpPr txBox="1"/>
          <p:nvPr/>
        </p:nvSpPr>
        <p:spPr>
          <a:xfrm>
            <a:off x="7552412" y="677455"/>
            <a:ext cx="1485817" cy="819150"/>
          </a:xfrm>
          <a:prstGeom prst="rect">
            <a:avLst/>
          </a:prstGeom>
          <a:noFill/>
        </p:spPr>
        <p:txBody>
          <a:bodyPr wrap="square" lIns="171147" tIns="85574" rIns="171147" bIns="85574" rtlCol="0">
            <a:spAutoFit/>
          </a:bodyPr>
          <a:lstStyle/>
          <a:p>
            <a:pPr algn="ctr" defTabSz="356616" rtl="1"/>
            <a:r>
              <a:rPr lang="ar-LB" sz="4200" dirty="0">
                <a:solidFill>
                  <a:prstClr val="white"/>
                </a:solidFill>
                <a:latin typeface="Hacen Typographer Heavy" panose="02000000000000000000" pitchFamily="2" charset="-78"/>
                <a:ea typeface="Monotype Koufi" pitchFamily="2" charset="-78"/>
                <a:cs typeface="Hacen Typographer Heavy" panose="02000000000000000000" pitchFamily="2" charset="-78"/>
              </a:rPr>
              <a:t>مقدمة</a:t>
            </a:r>
            <a:endParaRPr lang="en-US" sz="4200" dirty="0">
              <a:solidFill>
                <a:prstClr val="white"/>
              </a:solidFill>
              <a:latin typeface="Hacen Typographer Heavy" panose="02000000000000000000" pitchFamily="2" charset="-78"/>
              <a:ea typeface="Monotype Koufi" pitchFamily="2" charset="-78"/>
              <a:cs typeface="Hacen Typographer Heavy" panose="02000000000000000000" pitchFamily="2" charset="-78"/>
            </a:endParaRPr>
          </a:p>
        </p:txBody>
      </p:sp>
      <p:sp>
        <p:nvSpPr>
          <p:cNvPr id="29" name="Rectangle 28"/>
          <p:cNvSpPr/>
          <p:nvPr/>
        </p:nvSpPr>
        <p:spPr>
          <a:xfrm>
            <a:off x="234974" y="463718"/>
            <a:ext cx="6702725" cy="4504003"/>
          </a:xfrm>
          <a:prstGeom prst="rect">
            <a:avLst/>
          </a:prstGeom>
        </p:spPr>
        <p:txBody>
          <a:bodyPr wrap="square" lIns="71323" tIns="35662" rIns="71323" bIns="35662">
            <a:spAutoFit/>
          </a:bodyPr>
          <a:lstStyle/>
          <a:p>
            <a:pPr algn="just" rtl="1"/>
            <a:r>
              <a:rPr lang="ar-DZ" sz="2400" dirty="0"/>
              <a:t>يرتكز عمل إدارة المعرفية على </a:t>
            </a:r>
            <a:r>
              <a:rPr lang="ar-DZ" sz="2400" dirty="0" err="1"/>
              <a:t>الإهتمام</a:t>
            </a:r>
            <a:r>
              <a:rPr lang="ar-DZ" sz="2400" dirty="0"/>
              <a:t> بالنشاطات والأفراد، ليس هذا فحسب بل </a:t>
            </a:r>
            <a:r>
              <a:rPr lang="ar-DZ" sz="2400" dirty="0" smtClean="0"/>
              <a:t>إن </a:t>
            </a:r>
            <a:r>
              <a:rPr lang="ar-DZ" sz="2400" dirty="0"/>
              <a:t>ظهور إدارة المعرفة في المنظمات والمؤسسات  زاد من </a:t>
            </a:r>
            <a:r>
              <a:rPr lang="ar-DZ" sz="2400" dirty="0" err="1"/>
              <a:t>إهتمامها</a:t>
            </a:r>
            <a:r>
              <a:rPr lang="ar-DZ" sz="2400" dirty="0"/>
              <a:t> في التركيز على النشاطات والأفراد على حد سواء، حيث أصبح المؤسسات مدركة للزيادة والتميز في مجال عملها من خلال فطنتها وتحليلها،  فالإدارة المعرفية تشير إلى العمليات </a:t>
            </a:r>
            <a:r>
              <a:rPr lang="ar-DZ" sz="2400" dirty="0" err="1"/>
              <a:t>والإستراتيجيات</a:t>
            </a:r>
            <a:r>
              <a:rPr lang="ar-DZ" sz="2400" dirty="0"/>
              <a:t> القائمة على </a:t>
            </a:r>
            <a:r>
              <a:rPr lang="ar-DZ" sz="2400" dirty="0" err="1"/>
              <a:t>إكتساب</a:t>
            </a:r>
            <a:r>
              <a:rPr lang="ar-DZ" sz="2400" dirty="0"/>
              <a:t> وخلق المعرفة ثم توزيع وتقاسم المعارف ومن ثم تطبيقها وتخزينها في إطار دورة تتميز بالسيرورة والتسلسل المتزامن الخالق للثروة والقيمة </a:t>
            </a:r>
            <a:r>
              <a:rPr lang="ar-DZ" sz="2400" dirty="0" smtClean="0"/>
              <a:t>والذي </a:t>
            </a:r>
            <a:r>
              <a:rPr lang="ar-DZ" sz="2400" dirty="0"/>
              <a:t>يمكن الأفراد من الوصول إلى المعلومات والخبرات الضرورية بسهولة تامة عند الحاجة إليها هذا من جهة، ومن جهة أخرى يعنى كذلك رأس المال الفكري بالقيمة غير الملموسة التي تأتي من الخبرات والمعارف والمهارات المكتسبة لدى الأفراد داخل المؤسسات، مما يجعلهم عنصرا جوهريا لتعزيز الفعالية والإبداع فيها، ويعتبر تكامل هذين العنصرين </a:t>
            </a:r>
            <a:r>
              <a:rPr lang="ar-DZ" sz="2400" dirty="0" err="1"/>
              <a:t>إستثمارا</a:t>
            </a:r>
            <a:r>
              <a:rPr lang="ar-DZ" sz="2400" dirty="0"/>
              <a:t> استراتيجيا يساهم في بناء مستقبل مؤسسي قوي ومستدام،</a:t>
            </a:r>
            <a:endParaRPr lang="fr-FR"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424854" y="681773"/>
            <a:ext cx="8207705" cy="4212473"/>
          </a:xfrm>
          <a:prstGeom prst="round2DiagRect">
            <a:avLst/>
          </a:prstGeom>
          <a:ln cmpd="sng">
            <a:solidFill>
              <a:srgbClr val="7030A0"/>
            </a:solid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endParaRPr lang="fr-FR"/>
          </a:p>
        </p:txBody>
      </p:sp>
      <p:sp>
        <p:nvSpPr>
          <p:cNvPr id="5" name="Arrondir un rectangle avec un coin diagonal 4"/>
          <p:cNvSpPr/>
          <p:nvPr/>
        </p:nvSpPr>
        <p:spPr>
          <a:xfrm>
            <a:off x="618396" y="806883"/>
            <a:ext cx="7849358" cy="3962251"/>
          </a:xfrm>
          <a:prstGeom prst="round2DiagRect">
            <a:avLst/>
          </a:prstGeom>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pPr algn="ctr" rtl="1"/>
            <a:r>
              <a:rPr lang="ar-DZ" sz="3600" b="1" dirty="0">
                <a:solidFill>
                  <a:srgbClr val="FF0000"/>
                </a:solidFill>
              </a:rPr>
              <a:t>خاتمة</a:t>
            </a:r>
          </a:p>
          <a:p>
            <a:pPr algn="just" rtl="1">
              <a:spcAft>
                <a:spcPts val="780"/>
              </a:spcAft>
            </a:pPr>
            <a:r>
              <a:rPr lang="ar-SA" sz="2400" dirty="0"/>
              <a:t> في الأخير يمكن القول أن إدارة المعرفة تعتبر من أهم </a:t>
            </a:r>
            <a:r>
              <a:rPr lang="ar-SA" sz="2400" dirty="0" err="1"/>
              <a:t>الإتجاهات</a:t>
            </a:r>
            <a:r>
              <a:rPr lang="ar-SA" sz="2400" dirty="0"/>
              <a:t> الحديثة في المحيط </a:t>
            </a:r>
            <a:r>
              <a:rPr lang="ar-SA" sz="2400" dirty="0" err="1"/>
              <a:t>الإقتصادي</a:t>
            </a:r>
            <a:r>
              <a:rPr lang="ar-SA" sz="2400" dirty="0"/>
              <a:t>، التي  تساهم في تحسين وتحقيق التطور للمؤسسة وهذا خلال العمليات المتمثلة في تشخيص </a:t>
            </a:r>
            <a:r>
              <a:rPr lang="ar-SA" sz="2400" dirty="0" err="1"/>
              <a:t>وإكتساب</a:t>
            </a:r>
            <a:r>
              <a:rPr lang="ar-SA" sz="2400" dirty="0"/>
              <a:t> وتوليد وتخزين وتطبيق المعرفة، أما رأس المال الفكري فهو يشمل المعرفة والخبرات والمهارات التي يمتلكها الأفراد داخل المؤسسة، ويعد أحد الأصول غير الملموسة التي تساهم في تحقيق القيمة المضافة، وتوجد علاقة وثيقة بين إدارة المعرفة ورأس المالي الفكري فهما يعتبران عنصران حيوان في تعزيز القدرة التنافسية  واستدامة المؤسسات في ظل </a:t>
            </a:r>
            <a:r>
              <a:rPr lang="ar-SA" sz="2400" dirty="0" err="1"/>
              <a:t>الإقتصاد</a:t>
            </a:r>
            <a:r>
              <a:rPr lang="ar-SA" sz="2400" dirty="0"/>
              <a:t> المعرفي، فدمج إدارة المعرفة مع رأس المال الفكري يؤدي إلى تحقيق </a:t>
            </a:r>
            <a:r>
              <a:rPr lang="ar-SA" sz="2400" dirty="0" err="1"/>
              <a:t>الإبتكار</a:t>
            </a:r>
            <a:r>
              <a:rPr lang="ar-SA" sz="2400" dirty="0"/>
              <a:t> وزيادة الإنتاجية وتعزيز القدرة على التكيف مع التغيرات السريعة في بيئة العمل</a:t>
            </a:r>
            <a:r>
              <a:rPr lang="fr-FR" sz="2400" dirty="0"/>
              <a:t>.</a:t>
            </a:r>
            <a:endParaRPr lang="fr-FR" sz="2400" dirty="0"/>
          </a:p>
        </p:txBody>
      </p:sp>
      <p:grpSp>
        <p:nvGrpSpPr>
          <p:cNvPr id="6" name="مجموعة 23"/>
          <p:cNvGrpSpPr/>
          <p:nvPr/>
        </p:nvGrpSpPr>
        <p:grpSpPr>
          <a:xfrm>
            <a:off x="8396236" y="4494196"/>
            <a:ext cx="645641" cy="543697"/>
            <a:chOff x="160638" y="210754"/>
            <a:chExt cx="860855" cy="724929"/>
          </a:xfrm>
          <a:solidFill>
            <a:srgbClr val="381460">
              <a:alpha val="19000"/>
            </a:srgbClr>
          </a:solidFill>
        </p:grpSpPr>
        <p:sp>
          <p:nvSpPr>
            <p:cNvPr id="7"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8"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9"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0" name="مجموعة 23"/>
          <p:cNvGrpSpPr/>
          <p:nvPr/>
        </p:nvGrpSpPr>
        <p:grpSpPr>
          <a:xfrm>
            <a:off x="44885" y="19143"/>
            <a:ext cx="645641" cy="543697"/>
            <a:chOff x="160638" y="210754"/>
            <a:chExt cx="860855" cy="724929"/>
          </a:xfrm>
          <a:solidFill>
            <a:srgbClr val="381460">
              <a:alpha val="19000"/>
            </a:srgbClr>
          </a:solidFill>
        </p:grpSpPr>
        <p:sp>
          <p:nvSpPr>
            <p:cNvPr id="11"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2"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3"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6" name="Title 1"/>
          <p:cNvSpPr txBox="1"/>
          <p:nvPr/>
        </p:nvSpPr>
        <p:spPr>
          <a:xfrm>
            <a:off x="467140" y="1481328"/>
            <a:ext cx="7851913" cy="2180844"/>
          </a:xfrm>
          <a:prstGeom prst="rect">
            <a:avLst/>
          </a:prstGeom>
          <a:noFill/>
        </p:spPr>
        <p:txBody>
          <a:bodyPr vert="horz" lIns="71323" tIns="35662" rIns="71323" bIns="35662" rtlCol="0" anchor="t">
            <a:normAutofit fontScale="77500" lnSpcReduction="20000"/>
          </a:bodyPr>
          <a:lstStyle>
            <a:lvl1pPr algn="l" defTabSz="914400" rtl="0" eaLnBrk="1" latinLnBrk="0" hangingPunct="1">
              <a:spcBef>
                <a:spcPct val="0"/>
              </a:spcBef>
              <a:buNone/>
              <a:defRPr sz="72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713232">
              <a:defRPr/>
            </a:pPr>
            <a:r>
              <a:rPr lang="ar-LB" sz="10800" dirty="0">
                <a:solidFill>
                  <a:srgbClr val="629DD1">
                    <a:lumMod val="50000"/>
                  </a:srgbClr>
                </a:solidFill>
                <a:latin typeface="Tahoma" panose="020B0604030504040204" pitchFamily="34" charset="0"/>
                <a:ea typeface="Tahoma" panose="020B0604030504040204" pitchFamily="34" charset="0"/>
                <a:cs typeface="Tahoma" panose="020B0604030504040204" pitchFamily="34" charset="0"/>
              </a:rPr>
              <a:t>شكراً لحسن إصغائكم</a:t>
            </a:r>
            <a:endParaRPr lang="en-US" sz="10800" dirty="0">
              <a:solidFill>
                <a:srgbClr val="629DD1">
                  <a:lumMod val="50000"/>
                </a:srgb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961" y="1435768"/>
            <a:ext cx="5736681" cy="2994066"/>
          </a:xfrm>
          <a:prstGeom prst="rect">
            <a:avLst/>
          </a:prstGeom>
        </p:spPr>
      </p:pic>
      <p:pic>
        <p:nvPicPr>
          <p:cNvPr id="18" name="back_and_forth_questions_400_clr_815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duotone>
              <a:prstClr val="black"/>
              <a:srgbClr val="629DD1">
                <a:tint val="45000"/>
                <a:satMod val="400000"/>
              </a:srgbClr>
            </a:duotone>
          </a:blip>
          <a:stretch>
            <a:fillRect/>
          </a:stretch>
        </p:blipFill>
        <p:spPr>
          <a:xfrm>
            <a:off x="203256" y="227884"/>
            <a:ext cx="1599186" cy="1207884"/>
          </a:xfrm>
          <a:prstGeom prst="ellipse">
            <a:avLst/>
          </a:prstGeom>
          <a:ln>
            <a:noFill/>
          </a:ln>
          <a:effectLst>
            <a:softEdge rad="112500"/>
          </a:effectLst>
        </p:spPr>
      </p:pic>
      <p:sp>
        <p:nvSpPr>
          <p:cNvPr id="19" name="Shape 54"/>
          <p:cNvSpPr>
            <a:spLocks noChangeArrowheads="1"/>
          </p:cNvSpPr>
          <p:nvPr/>
        </p:nvSpPr>
        <p:spPr bwMode="auto">
          <a:xfrm>
            <a:off x="3280198" y="218651"/>
            <a:ext cx="2366192" cy="60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9624" tIns="39624" rIns="39624" bIns="39624" anchor="ctr">
            <a:spAutoFit/>
          </a:bodyPr>
          <a:lstStyle>
            <a:lvl1pPr algn="ctr">
              <a:defRPr sz="5000">
                <a:solidFill>
                  <a:schemeClr val="tx1"/>
                </a:solidFill>
                <a:latin typeface="Helvetica Light"/>
                <a:ea typeface="Helvetica Light"/>
                <a:cs typeface="Helvetica Light"/>
                <a:sym typeface="Helvetica Light"/>
              </a:defRPr>
            </a:lvl1pPr>
            <a:lvl2pPr marL="742950" indent="-285750" algn="ctr">
              <a:defRPr sz="5000">
                <a:solidFill>
                  <a:schemeClr val="tx1"/>
                </a:solidFill>
                <a:latin typeface="Helvetica Light"/>
                <a:ea typeface="Helvetica Light"/>
                <a:cs typeface="Helvetica Light"/>
                <a:sym typeface="Helvetica Light"/>
              </a:defRPr>
            </a:lvl2pPr>
            <a:lvl3pPr marL="1143000" indent="-228600" algn="ctr">
              <a:defRPr sz="5000">
                <a:solidFill>
                  <a:schemeClr val="tx1"/>
                </a:solidFill>
                <a:latin typeface="Helvetica Light"/>
                <a:ea typeface="Helvetica Light"/>
                <a:cs typeface="Helvetica Light"/>
                <a:sym typeface="Helvetica Light"/>
              </a:defRPr>
            </a:lvl3pPr>
            <a:lvl4pPr marL="1600200" indent="-228600" algn="ctr">
              <a:defRPr sz="5000">
                <a:solidFill>
                  <a:schemeClr val="tx1"/>
                </a:solidFill>
                <a:latin typeface="Helvetica Light"/>
                <a:ea typeface="Helvetica Light"/>
                <a:cs typeface="Helvetica Light"/>
                <a:sym typeface="Helvetica Light"/>
              </a:defRPr>
            </a:lvl4pPr>
            <a:lvl5pPr marL="2057400" indent="-228600" algn="ctr">
              <a:defRPr sz="5000">
                <a:solidFill>
                  <a:schemeClr val="tx1"/>
                </a:solidFill>
                <a:latin typeface="Helvetica Light"/>
                <a:ea typeface="Helvetica Light"/>
                <a:cs typeface="Helvetica Light"/>
                <a:sym typeface="Helvetica Light"/>
              </a:defRPr>
            </a:lvl5pPr>
            <a:lvl6pPr marL="25146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29718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34290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38862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defTabSz="356616" rtl="1"/>
            <a:r>
              <a:rPr lang="ar-DZ" altLang="en-US" sz="3400" b="1" dirty="0" smtClean="0">
                <a:solidFill>
                  <a:srgbClr val="FF0000"/>
                </a:solidFill>
                <a:latin typeface="+mj-lt"/>
                <a:ea typeface="Segoe UI Symbol" panose="020B0502040204020203" pitchFamily="34" charset="0"/>
                <a:cs typeface="+mj-cs"/>
                <a:sym typeface="Roboto Medium" pitchFamily="2" charset="0"/>
              </a:rPr>
              <a:t>الإشكالية</a:t>
            </a:r>
            <a:endParaRPr lang="en-US" altLang="en-US" sz="3400" b="1" dirty="0">
              <a:solidFill>
                <a:srgbClr val="FF0000"/>
              </a:solidFill>
              <a:latin typeface="+mj-lt"/>
              <a:ea typeface="Segoe UI Symbol" panose="020B0502040204020203" pitchFamily="34" charset="0"/>
              <a:cs typeface="+mj-cs"/>
              <a:sym typeface="Roboto Medium" pitchFamily="2" charset="0"/>
            </a:endParaRPr>
          </a:p>
        </p:txBody>
      </p:sp>
      <p:grpSp>
        <p:nvGrpSpPr>
          <p:cNvPr id="20" name="Group 9"/>
          <p:cNvGrpSpPr/>
          <p:nvPr/>
        </p:nvGrpSpPr>
        <p:grpSpPr>
          <a:xfrm>
            <a:off x="3254189" y="731057"/>
            <a:ext cx="2528292" cy="81604"/>
            <a:chOff x="1775295" y="2028842"/>
            <a:chExt cx="3021910" cy="45719"/>
          </a:xfrm>
        </p:grpSpPr>
        <p:sp>
          <p:nvSpPr>
            <p:cNvPr id="21" name="Rectangle 20"/>
            <p:cNvSpPr/>
            <p:nvPr/>
          </p:nvSpPr>
          <p:spPr>
            <a:xfrm flipV="1">
              <a:off x="1775295" y="2028842"/>
              <a:ext cx="540353" cy="45719"/>
            </a:xfrm>
            <a:prstGeom prst="rect">
              <a:avLst/>
            </a:prstGeom>
            <a:solidFill>
              <a:srgbClr val="4A66AC"/>
            </a:solidFill>
            <a:ln w="12700" cap="rnd" cmpd="sng" algn="ctr">
              <a:noFill/>
              <a:prstDash val="solid"/>
            </a:ln>
            <a:effectLst/>
          </p:spPr>
          <p:txBody>
            <a:bodyPr lIns="243797" tIns="121899" rIns="243797" bIns="121899" rtlCol="0" anchor="ctr"/>
            <a:lstStyle/>
            <a:p>
              <a:pPr algn="ctr" defTabSz="356616">
                <a:defRPr/>
              </a:pPr>
              <a:endParaRPr lang="en-US" kern="0" dirty="0">
                <a:solidFill>
                  <a:prstClr val="white"/>
                </a:solidFill>
                <a:latin typeface="Calibri Light" panose="020F0302020204030204"/>
              </a:endParaRPr>
            </a:p>
          </p:txBody>
        </p:sp>
        <p:sp>
          <p:nvSpPr>
            <p:cNvPr id="22" name="Rectangle 21"/>
            <p:cNvSpPr/>
            <p:nvPr/>
          </p:nvSpPr>
          <p:spPr>
            <a:xfrm flipV="1">
              <a:off x="2390858" y="2028842"/>
              <a:ext cx="540353" cy="45719"/>
            </a:xfrm>
            <a:prstGeom prst="rect">
              <a:avLst/>
            </a:prstGeom>
            <a:solidFill>
              <a:srgbClr val="629DD1"/>
            </a:solidFill>
            <a:ln w="12700" cap="rnd" cmpd="sng" algn="ctr">
              <a:noFill/>
              <a:prstDash val="solid"/>
            </a:ln>
            <a:effectLst/>
          </p:spPr>
          <p:txBody>
            <a:bodyPr lIns="243797" tIns="121899" rIns="243797" bIns="121899" rtlCol="0" anchor="ctr"/>
            <a:lstStyle/>
            <a:p>
              <a:pPr algn="ctr" defTabSz="356616">
                <a:defRPr/>
              </a:pPr>
              <a:endParaRPr lang="en-US" kern="0" dirty="0">
                <a:solidFill>
                  <a:prstClr val="white"/>
                </a:solidFill>
                <a:latin typeface="Calibri Light" panose="020F0302020204030204"/>
              </a:endParaRPr>
            </a:p>
          </p:txBody>
        </p:sp>
        <p:sp>
          <p:nvSpPr>
            <p:cNvPr id="23" name="Rectangle 22"/>
            <p:cNvSpPr/>
            <p:nvPr/>
          </p:nvSpPr>
          <p:spPr>
            <a:xfrm flipV="1">
              <a:off x="3025596" y="2028842"/>
              <a:ext cx="540353" cy="45719"/>
            </a:xfrm>
            <a:prstGeom prst="rect">
              <a:avLst/>
            </a:prstGeom>
            <a:solidFill>
              <a:srgbClr val="297FD5"/>
            </a:solidFill>
            <a:ln w="12700" cap="rnd" cmpd="sng" algn="ctr">
              <a:noFill/>
              <a:prstDash val="solid"/>
            </a:ln>
            <a:effectLst/>
          </p:spPr>
          <p:txBody>
            <a:bodyPr lIns="243797" tIns="121899" rIns="243797" bIns="121899" rtlCol="0" anchor="ctr"/>
            <a:lstStyle/>
            <a:p>
              <a:pPr algn="ctr" defTabSz="356616">
                <a:defRPr/>
              </a:pPr>
              <a:endParaRPr lang="en-US" kern="0" dirty="0">
                <a:solidFill>
                  <a:prstClr val="white"/>
                </a:solidFill>
                <a:latin typeface="Calibri Light" panose="020F0302020204030204"/>
              </a:endParaRPr>
            </a:p>
          </p:txBody>
        </p:sp>
        <p:sp>
          <p:nvSpPr>
            <p:cNvPr id="24" name="Rectangle 23"/>
            <p:cNvSpPr/>
            <p:nvPr/>
          </p:nvSpPr>
          <p:spPr>
            <a:xfrm flipV="1">
              <a:off x="3641289" y="2028842"/>
              <a:ext cx="540353" cy="45719"/>
            </a:xfrm>
            <a:prstGeom prst="rect">
              <a:avLst/>
            </a:prstGeom>
            <a:solidFill>
              <a:srgbClr val="7F8FA9"/>
            </a:solidFill>
            <a:ln w="12700" cap="rnd" cmpd="sng" algn="ctr">
              <a:noFill/>
              <a:prstDash val="solid"/>
            </a:ln>
            <a:effectLst/>
          </p:spPr>
          <p:txBody>
            <a:bodyPr lIns="243797" tIns="121899" rIns="243797" bIns="121899" rtlCol="0" anchor="ctr"/>
            <a:lstStyle/>
            <a:p>
              <a:pPr algn="ctr" defTabSz="356616">
                <a:defRPr/>
              </a:pPr>
              <a:endParaRPr lang="en-US" kern="0" dirty="0">
                <a:solidFill>
                  <a:prstClr val="white"/>
                </a:solidFill>
                <a:latin typeface="Calibri Light" panose="020F0302020204030204"/>
              </a:endParaRPr>
            </a:p>
          </p:txBody>
        </p:sp>
        <p:sp>
          <p:nvSpPr>
            <p:cNvPr id="25" name="Rectangle 24"/>
            <p:cNvSpPr/>
            <p:nvPr/>
          </p:nvSpPr>
          <p:spPr>
            <a:xfrm flipV="1">
              <a:off x="4256852" y="2028842"/>
              <a:ext cx="540353" cy="45719"/>
            </a:xfrm>
            <a:prstGeom prst="rect">
              <a:avLst/>
            </a:prstGeom>
            <a:solidFill>
              <a:srgbClr val="5AA2AE"/>
            </a:solidFill>
            <a:ln w="12700" cap="rnd" cmpd="sng" algn="ctr">
              <a:noFill/>
              <a:prstDash val="solid"/>
            </a:ln>
            <a:effectLst/>
          </p:spPr>
          <p:txBody>
            <a:bodyPr lIns="243797" tIns="121899" rIns="243797" bIns="121899" rtlCol="0" anchor="ctr"/>
            <a:lstStyle/>
            <a:p>
              <a:pPr algn="ctr" defTabSz="356616">
                <a:defRPr/>
              </a:pPr>
              <a:endParaRPr lang="en-US" kern="0" dirty="0">
                <a:solidFill>
                  <a:prstClr val="white"/>
                </a:solidFill>
                <a:latin typeface="Calibri Light" panose="020F0302020204030204"/>
              </a:endParaRPr>
            </a:p>
          </p:txBody>
        </p:sp>
      </p:grpSp>
      <p:sp>
        <p:nvSpPr>
          <p:cNvPr id="26" name="TextBox 3"/>
          <p:cNvSpPr txBox="1"/>
          <p:nvPr/>
        </p:nvSpPr>
        <p:spPr>
          <a:xfrm>
            <a:off x="2080493" y="642622"/>
            <a:ext cx="5685969" cy="841462"/>
          </a:xfrm>
          <a:prstGeom prst="rect">
            <a:avLst/>
          </a:prstGeom>
          <a:noFill/>
        </p:spPr>
        <p:txBody>
          <a:bodyPr wrap="square" lIns="71323" tIns="35662" rIns="71323" bIns="35662" rtlCol="0">
            <a:spAutoFit/>
          </a:bodyPr>
          <a:lstStyle/>
          <a:p>
            <a:pPr algn="ctr" defTabSz="356616" rtl="1">
              <a:lnSpc>
                <a:spcPct val="200000"/>
              </a:lnSpc>
            </a:pPr>
            <a:r>
              <a:rPr lang="ar-DZ" sz="2500" dirty="0">
                <a:latin typeface="Times New Roman" panose="02020603050405020304" pitchFamily="18" charset="0"/>
                <a:cs typeface="Times New Roman" panose="02020603050405020304" pitchFamily="18" charset="0"/>
                <a:sym typeface="Helvetica Light"/>
              </a:rPr>
              <a:t>من خلال ما سبق نطرح التساؤل الرئيسي التالي:</a:t>
            </a:r>
            <a:endParaRPr lang="en-US" sz="2500" dirty="0">
              <a:latin typeface="Times New Roman" panose="02020603050405020304" pitchFamily="18" charset="0"/>
              <a:cs typeface="Times New Roman" panose="02020603050405020304" pitchFamily="18" charset="0"/>
              <a:sym typeface="Helvetica Light"/>
            </a:endParaRPr>
          </a:p>
        </p:txBody>
      </p:sp>
      <p:sp>
        <p:nvSpPr>
          <p:cNvPr id="27" name="Rectangle 26"/>
          <p:cNvSpPr/>
          <p:nvPr/>
        </p:nvSpPr>
        <p:spPr>
          <a:xfrm rot="21422175">
            <a:off x="1864942" y="2437390"/>
            <a:ext cx="5196704" cy="502908"/>
          </a:xfrm>
          <a:prstGeom prst="rect">
            <a:avLst/>
          </a:prstGeom>
        </p:spPr>
        <p:txBody>
          <a:bodyPr wrap="none" lIns="71323" tIns="35662" rIns="71323" bIns="35662">
            <a:spAutoFit/>
          </a:bodyPr>
          <a:lstStyle/>
          <a:p>
            <a:pPr lvl="0" rtl="1"/>
            <a:r>
              <a:rPr lang="ar-DZ" sz="2800" dirty="0" smtClean="0"/>
              <a:t>ما هي العلاقة بين إدارة المعرفة ورأس المال الفكري؟ </a:t>
            </a:r>
            <a:endParaRPr lang="fr-FR" sz="28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18"/>
                                        </p:tgtEl>
                                      </p:cBhvr>
                                    </p:cmd>
                                  </p:childTnLst>
                                </p:cTn>
                              </p:par>
                            </p:childTnLst>
                          </p:cTn>
                        </p:par>
                      </p:childTnLst>
                    </p:cTn>
                  </p:par>
                </p:childTnLst>
              </p:cTn>
              <p:nextCondLst>
                <p:cond evt="onClick" delay="0">
                  <p:tgtEl>
                    <p:spTgt spid="18"/>
                  </p:tgtEl>
                </p:cond>
              </p:nextCondLst>
            </p:seq>
            <p:video>
              <p:cMediaNode vol="80000">
                <p:cTn id="12" repeatCount="indefinite" fill="remove" display="0">
                  <p:stCondLst>
                    <p:cond delay="indefinite"/>
                  </p:stCondLst>
                </p:cTn>
                <p:tgtEl>
                  <p:spTgt spid="1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 y="102972"/>
            <a:ext cx="7760659" cy="5143500"/>
          </a:xfrm>
          <a:prstGeom prst="rect">
            <a:avLst/>
          </a:prstGeom>
          <a:ln>
            <a:noFill/>
          </a:ln>
          <a:effectLst>
            <a:softEdge rad="112500"/>
          </a:effectLst>
        </p:spPr>
      </p:pic>
      <p:grpSp>
        <p:nvGrpSpPr>
          <p:cNvPr id="4" name="مجموعة 27"/>
          <p:cNvGrpSpPr/>
          <p:nvPr/>
        </p:nvGrpSpPr>
        <p:grpSpPr>
          <a:xfrm rot="10409000">
            <a:off x="8303753" y="4360162"/>
            <a:ext cx="645641" cy="543697"/>
            <a:chOff x="160638" y="210754"/>
            <a:chExt cx="860855" cy="724929"/>
          </a:xfrm>
          <a:solidFill>
            <a:srgbClr val="381460">
              <a:alpha val="19000"/>
            </a:srgbClr>
          </a:solidFill>
        </p:grpSpPr>
        <p:sp>
          <p:nvSpPr>
            <p:cNvPr id="5" name="شكل بيضاوي 28"/>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6" name="شكل بيضاوي 29"/>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7" name="شكل بيضاوي 30"/>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2" name="مجموعة 12"/>
          <p:cNvGrpSpPr/>
          <p:nvPr/>
        </p:nvGrpSpPr>
        <p:grpSpPr>
          <a:xfrm rot="10800000">
            <a:off x="-1" y="0"/>
            <a:ext cx="7893170" cy="594360"/>
            <a:chOff x="7248144" y="451104"/>
            <a:chExt cx="4943856" cy="792480"/>
          </a:xfrm>
        </p:grpSpPr>
        <p:sp>
          <p:nvSpPr>
            <p:cNvPr id="13" name="مستطيل 13"/>
            <p:cNvSpPr/>
            <p:nvPr userDrawn="1"/>
          </p:nvSpPr>
          <p:spPr>
            <a:xfrm>
              <a:off x="7644384" y="451104"/>
              <a:ext cx="4547616" cy="792480"/>
            </a:xfrm>
            <a:prstGeom prst="rect">
              <a:avLst/>
            </a:prstGeom>
            <a:solidFill>
              <a:srgbClr val="381460"/>
            </a:solid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4" name="شكل بيضاوي 14"/>
            <p:cNvSpPr/>
            <p:nvPr userDrawn="1"/>
          </p:nvSpPr>
          <p:spPr>
            <a:xfrm>
              <a:off x="7248144" y="451104"/>
              <a:ext cx="792480" cy="792480"/>
            </a:xfrm>
            <a:prstGeom prst="ellipse">
              <a:avLst/>
            </a:prstGeom>
            <a:solidFill>
              <a:srgbClr val="381460"/>
            </a:solid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18" name="مربع نص 15"/>
          <p:cNvSpPr txBox="1"/>
          <p:nvPr/>
        </p:nvSpPr>
        <p:spPr>
          <a:xfrm>
            <a:off x="84020" y="-49069"/>
            <a:ext cx="7764035" cy="718351"/>
          </a:xfrm>
          <a:prstGeom prst="rect">
            <a:avLst/>
          </a:prstGeom>
          <a:noFill/>
        </p:spPr>
        <p:txBody>
          <a:bodyPr wrap="square" lIns="71323" tIns="35662" rIns="71323" bIns="35662" rtlCol="1">
            <a:spAutoFit/>
          </a:bodyPr>
          <a:lstStyle/>
          <a:p>
            <a:pPr algn="ctr" rtl="1"/>
            <a:r>
              <a:rPr lang="ar-DZ" sz="4200" b="1" dirty="0" smtClean="0">
                <a:solidFill>
                  <a:prstClr val="white"/>
                </a:solidFill>
                <a:latin typeface="JF Flat" panose="020B0604020202020204" charset="-78"/>
              </a:rPr>
              <a:t>المبحث الأول: ماهية إدارة المعرفة</a:t>
            </a:r>
            <a:endParaRPr lang="en-US" sz="4200" b="1" dirty="0">
              <a:solidFill>
                <a:prstClr val="white"/>
              </a:solidFill>
              <a:latin typeface="JF Flat" panose="020B0604020202020204" charset="-78"/>
            </a:endParaRPr>
          </a:p>
        </p:txBody>
      </p:sp>
      <p:sp>
        <p:nvSpPr>
          <p:cNvPr id="25" name="Google Shape;4003;p44"/>
          <p:cNvSpPr/>
          <p:nvPr/>
        </p:nvSpPr>
        <p:spPr>
          <a:xfrm>
            <a:off x="2" y="4192438"/>
            <a:ext cx="1022231" cy="938544"/>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381460"/>
          </a:solidFill>
          <a:ln>
            <a:noFill/>
          </a:ln>
        </p:spPr>
        <p:txBody>
          <a:bodyPr spcFirstLastPara="1" wrap="square" lIns="71312" tIns="71312" rIns="71312" bIns="71312" anchor="ctr" anchorCtr="0">
            <a:noAutofit/>
          </a:bodyPr>
          <a:lstStyle/>
          <a:p>
            <a:endParaRPr sz="1100">
              <a:solidFill>
                <a:srgbClr val="435D74"/>
              </a:solidFill>
              <a:cs typeface="JF Flat"/>
            </a:endParaRPr>
          </a:p>
        </p:txBody>
      </p:sp>
      <p:grpSp>
        <p:nvGrpSpPr>
          <p:cNvPr id="23" name="مجموعة 64"/>
          <p:cNvGrpSpPr/>
          <p:nvPr/>
        </p:nvGrpSpPr>
        <p:grpSpPr>
          <a:xfrm>
            <a:off x="227172" y="3301842"/>
            <a:ext cx="5235893" cy="674846"/>
            <a:chOff x="5321004" y="1549279"/>
            <a:chExt cx="4708269" cy="900000"/>
          </a:xfrm>
        </p:grpSpPr>
        <p:grpSp>
          <p:nvGrpSpPr>
            <p:cNvPr id="28" name="مجموعة 34"/>
            <p:cNvGrpSpPr/>
            <p:nvPr/>
          </p:nvGrpSpPr>
          <p:grpSpPr>
            <a:xfrm>
              <a:off x="5321004" y="1549279"/>
              <a:ext cx="4708269" cy="900000"/>
              <a:chOff x="5321004" y="1549279"/>
              <a:chExt cx="4708269" cy="900000"/>
            </a:xfrm>
          </p:grpSpPr>
          <p:sp>
            <p:nvSpPr>
              <p:cNvPr id="33" name="مستطيل 28"/>
              <p:cNvSpPr/>
              <p:nvPr/>
            </p:nvSpPr>
            <p:spPr>
              <a:xfrm>
                <a:off x="6221004" y="15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34" name="شكل حر: شكل 29"/>
              <p:cNvSpPr/>
              <p:nvPr/>
            </p:nvSpPr>
            <p:spPr>
              <a:xfrm>
                <a:off x="6221004" y="15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2AA2"/>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35" name="شكل حر: شكل 30"/>
              <p:cNvSpPr/>
              <p:nvPr/>
            </p:nvSpPr>
            <p:spPr>
              <a:xfrm flipH="1" flipV="1">
                <a:off x="5321004" y="15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F4DFF"/>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36" name="مستطيل 31"/>
              <p:cNvSpPr/>
              <p:nvPr/>
            </p:nvSpPr>
            <p:spPr>
              <a:xfrm>
                <a:off x="9876873" y="1549279"/>
                <a:ext cx="152400" cy="900000"/>
              </a:xfrm>
              <a:prstGeom prst="rect">
                <a:avLst/>
              </a:prstGeom>
              <a:solidFill>
                <a:srgbClr val="0F4DFF"/>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29" name="مربع نص 47"/>
            <p:cNvSpPr txBox="1"/>
            <p:nvPr/>
          </p:nvSpPr>
          <p:spPr>
            <a:xfrm>
              <a:off x="7015400" y="1601200"/>
              <a:ext cx="2866553" cy="513078"/>
            </a:xfrm>
            <a:prstGeom prst="rect">
              <a:avLst/>
            </a:prstGeom>
            <a:noFill/>
          </p:spPr>
          <p:txBody>
            <a:bodyPr wrap="square" rtlCol="0">
              <a:spAutoFit/>
            </a:bodyPr>
            <a:lstStyle/>
            <a:p>
              <a:pPr algn="ctr" rtl="1">
                <a:defRPr/>
              </a:pPr>
              <a:r>
                <a:rPr lang="ar-MA" sz="1900" b="1" kern="0" dirty="0">
                  <a:solidFill>
                    <a:srgbClr val="002AA2"/>
                  </a:solidFill>
                  <a:cs typeface="Calibri" panose="020F0502020204030204" pitchFamily="34" charset="0"/>
                </a:rPr>
                <a:t>ال</a:t>
              </a:r>
              <a:r>
                <a:rPr lang="ar-DZ" sz="1900" b="1" kern="0" dirty="0">
                  <a:solidFill>
                    <a:srgbClr val="002AA2"/>
                  </a:solidFill>
                  <a:cs typeface="Calibri" panose="020F0502020204030204" pitchFamily="34" charset="0"/>
                </a:rPr>
                <a:t>مطلب </a:t>
              </a:r>
              <a:r>
                <a:rPr lang="ar-DZ" sz="1900" b="1" kern="0" dirty="0" smtClean="0">
                  <a:solidFill>
                    <a:srgbClr val="002AA2"/>
                  </a:solidFill>
                  <a:cs typeface="Calibri" panose="020F0502020204030204" pitchFamily="34" charset="0"/>
                </a:rPr>
                <a:t>الرابع</a:t>
              </a:r>
              <a:r>
                <a:rPr lang="ar-DZ" sz="1900" b="1" kern="0" dirty="0" smtClean="0">
                  <a:cs typeface="Calibri" panose="020F0502020204030204" pitchFamily="34" charset="0"/>
                </a:rPr>
                <a:t>: عمليات إدارة المعرفة</a:t>
              </a:r>
              <a:endParaRPr lang="fr-FR" altLang="ar-DZ" sz="1900" b="1" kern="0" dirty="0">
                <a:cs typeface="Calibri" panose="020F0502020204030204" pitchFamily="34" charset="0"/>
              </a:endParaRPr>
            </a:p>
          </p:txBody>
        </p:sp>
        <p:sp>
          <p:nvSpPr>
            <p:cNvPr id="31" name="مربع نص 53"/>
            <p:cNvSpPr txBox="1"/>
            <p:nvPr/>
          </p:nvSpPr>
          <p:spPr>
            <a:xfrm>
              <a:off x="5550136" y="1775199"/>
              <a:ext cx="522514" cy="513078"/>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04</a:t>
              </a:r>
              <a:endParaRPr lang="fr-FR" sz="1900" b="1" kern="0" dirty="0">
                <a:solidFill>
                  <a:prstClr val="white"/>
                </a:solidFill>
                <a:cs typeface="Calibri" panose="020F0502020204030204" pitchFamily="34" charset="0"/>
              </a:endParaRPr>
            </a:p>
          </p:txBody>
        </p:sp>
        <p:pic>
          <p:nvPicPr>
            <p:cNvPr id="32" name="رسم 55" descr="مركز الهدف"/>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03391" y="1649232"/>
              <a:ext cx="549272" cy="549272"/>
            </a:xfrm>
            <a:prstGeom prst="rect">
              <a:avLst/>
            </a:prstGeom>
          </p:spPr>
        </p:pic>
      </p:grpSp>
      <p:grpSp>
        <p:nvGrpSpPr>
          <p:cNvPr id="37" name="مجموعة 65"/>
          <p:cNvGrpSpPr/>
          <p:nvPr/>
        </p:nvGrpSpPr>
        <p:grpSpPr>
          <a:xfrm>
            <a:off x="988695" y="2558821"/>
            <a:ext cx="5538788" cy="675087"/>
            <a:chOff x="4429319" y="2449279"/>
            <a:chExt cx="4708269" cy="900000"/>
          </a:xfrm>
        </p:grpSpPr>
        <p:grpSp>
          <p:nvGrpSpPr>
            <p:cNvPr id="38" name="مجموعة 35"/>
            <p:cNvGrpSpPr/>
            <p:nvPr/>
          </p:nvGrpSpPr>
          <p:grpSpPr>
            <a:xfrm>
              <a:off x="4429319" y="2449279"/>
              <a:ext cx="4708269" cy="900000"/>
              <a:chOff x="4429319" y="2449279"/>
              <a:chExt cx="4708269" cy="900000"/>
            </a:xfrm>
          </p:grpSpPr>
          <p:sp>
            <p:nvSpPr>
              <p:cNvPr id="43" name="مستطيل 23"/>
              <p:cNvSpPr/>
              <p:nvPr/>
            </p:nvSpPr>
            <p:spPr>
              <a:xfrm>
                <a:off x="5329319" y="24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44" name="شكل حر: شكل 24"/>
              <p:cNvSpPr/>
              <p:nvPr/>
            </p:nvSpPr>
            <p:spPr>
              <a:xfrm>
                <a:off x="5329319" y="24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960E"/>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45" name="شكل حر: شكل 25"/>
              <p:cNvSpPr/>
              <p:nvPr/>
            </p:nvSpPr>
            <p:spPr>
              <a:xfrm flipH="1" flipV="1">
                <a:off x="4429319" y="24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FE18"/>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46" name="مستطيل 26"/>
              <p:cNvSpPr/>
              <p:nvPr/>
            </p:nvSpPr>
            <p:spPr>
              <a:xfrm>
                <a:off x="8985188" y="2449279"/>
                <a:ext cx="152400" cy="900000"/>
              </a:xfrm>
              <a:prstGeom prst="rect">
                <a:avLst/>
              </a:prstGeom>
              <a:solidFill>
                <a:srgbClr val="00FE18"/>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39" name="مربع نص 45"/>
            <p:cNvSpPr txBox="1"/>
            <p:nvPr/>
          </p:nvSpPr>
          <p:spPr>
            <a:xfrm>
              <a:off x="6229319" y="2600390"/>
              <a:ext cx="2675083" cy="512895"/>
            </a:xfrm>
            <a:prstGeom prst="rect">
              <a:avLst/>
            </a:prstGeom>
            <a:noFill/>
          </p:spPr>
          <p:txBody>
            <a:bodyPr wrap="square" rtlCol="0">
              <a:spAutoFit/>
            </a:bodyPr>
            <a:lstStyle/>
            <a:p>
              <a:pPr algn="ctr" rtl="1">
                <a:defRPr/>
              </a:pPr>
              <a:r>
                <a:rPr lang="ar-DZ" sz="1900" b="1" kern="0" dirty="0">
                  <a:solidFill>
                    <a:srgbClr val="15FF2B"/>
                  </a:solidFill>
                  <a:cs typeface="Calibri" panose="020F0502020204030204" pitchFamily="34" charset="0"/>
                </a:rPr>
                <a:t>المطلب </a:t>
              </a:r>
              <a:r>
                <a:rPr lang="ar-DZ" sz="1900" b="1" kern="0" dirty="0" smtClean="0">
                  <a:solidFill>
                    <a:srgbClr val="15FF2B"/>
                  </a:solidFill>
                  <a:cs typeface="Calibri" panose="020F0502020204030204" pitchFamily="34" charset="0"/>
                </a:rPr>
                <a:t>الثالث: </a:t>
              </a:r>
              <a:r>
                <a:rPr lang="ar-DZ" sz="1900" b="1" kern="0" dirty="0" smtClean="0">
                  <a:cs typeface="Calibri" panose="020F0502020204030204" pitchFamily="34" charset="0"/>
                </a:rPr>
                <a:t>متطلبات إدارة المعرفة</a:t>
              </a:r>
              <a:endParaRPr lang="fr-FR" sz="1900" b="1" kern="0" dirty="0">
                <a:cs typeface="Calibri" panose="020F0502020204030204" pitchFamily="34" charset="0"/>
              </a:endParaRPr>
            </a:p>
          </p:txBody>
        </p:sp>
        <p:sp>
          <p:nvSpPr>
            <p:cNvPr id="41" name="مربع نص 52"/>
            <p:cNvSpPr txBox="1"/>
            <p:nvPr/>
          </p:nvSpPr>
          <p:spPr>
            <a:xfrm>
              <a:off x="4693181" y="2714613"/>
              <a:ext cx="522514" cy="512895"/>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03</a:t>
              </a:r>
              <a:endParaRPr lang="fr-FR" sz="1900" b="1" kern="0" dirty="0">
                <a:solidFill>
                  <a:prstClr val="white"/>
                </a:solidFill>
                <a:cs typeface="Calibri" panose="020F0502020204030204" pitchFamily="34" charset="0"/>
              </a:endParaRPr>
            </a:p>
          </p:txBody>
        </p:sp>
        <p:pic>
          <p:nvPicPr>
            <p:cNvPr id="42" name="رسم 57" descr="الهدف"/>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468407" y="2548723"/>
              <a:ext cx="549272" cy="549272"/>
            </a:xfrm>
            <a:prstGeom prst="rect">
              <a:avLst/>
            </a:prstGeom>
          </p:spPr>
        </p:pic>
      </p:grpSp>
      <p:grpSp>
        <p:nvGrpSpPr>
          <p:cNvPr id="47" name="مجموعة 66"/>
          <p:cNvGrpSpPr/>
          <p:nvPr/>
        </p:nvGrpSpPr>
        <p:grpSpPr>
          <a:xfrm>
            <a:off x="2111448" y="1842831"/>
            <a:ext cx="5831681" cy="674743"/>
            <a:chOff x="3537634" y="3349279"/>
            <a:chExt cx="4708269" cy="900000"/>
          </a:xfrm>
        </p:grpSpPr>
        <p:grpSp>
          <p:nvGrpSpPr>
            <p:cNvPr id="48" name="مجموعة 36"/>
            <p:cNvGrpSpPr/>
            <p:nvPr/>
          </p:nvGrpSpPr>
          <p:grpSpPr>
            <a:xfrm>
              <a:off x="3537634" y="3349279"/>
              <a:ext cx="4708269" cy="900000"/>
              <a:chOff x="3537634" y="3349279"/>
              <a:chExt cx="4708269" cy="900000"/>
            </a:xfrm>
          </p:grpSpPr>
          <p:sp>
            <p:nvSpPr>
              <p:cNvPr id="53" name="مستطيل 18"/>
              <p:cNvSpPr/>
              <p:nvPr/>
            </p:nvSpPr>
            <p:spPr>
              <a:xfrm>
                <a:off x="4437634" y="33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54" name="شكل حر: شكل 19"/>
              <p:cNvSpPr/>
              <p:nvPr/>
            </p:nvSpPr>
            <p:spPr>
              <a:xfrm>
                <a:off x="4437634" y="33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A40033"/>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55" name="شكل حر: شكل 20"/>
              <p:cNvSpPr/>
              <p:nvPr/>
            </p:nvSpPr>
            <p:spPr>
              <a:xfrm flipH="1" flipV="1">
                <a:off x="3537634" y="33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FF0354"/>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56" name="مستطيل 21"/>
              <p:cNvSpPr/>
              <p:nvPr/>
            </p:nvSpPr>
            <p:spPr>
              <a:xfrm>
                <a:off x="8093503" y="3349279"/>
                <a:ext cx="152400" cy="900000"/>
              </a:xfrm>
              <a:prstGeom prst="rect">
                <a:avLst/>
              </a:prstGeom>
              <a:solidFill>
                <a:srgbClr val="FF0354"/>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49" name="مربع نص 43"/>
            <p:cNvSpPr txBox="1"/>
            <p:nvPr/>
          </p:nvSpPr>
          <p:spPr>
            <a:xfrm>
              <a:off x="5290724" y="3423224"/>
              <a:ext cx="2655459" cy="513157"/>
            </a:xfrm>
            <a:prstGeom prst="rect">
              <a:avLst/>
            </a:prstGeom>
            <a:noFill/>
          </p:spPr>
          <p:txBody>
            <a:bodyPr wrap="square" rtlCol="0">
              <a:spAutoFit/>
            </a:bodyPr>
            <a:lstStyle/>
            <a:p>
              <a:pPr algn="ctr" rtl="1">
                <a:defRPr/>
              </a:pPr>
              <a:r>
                <a:rPr lang="ar-DZ" sz="1900" b="1" kern="0" dirty="0">
                  <a:solidFill>
                    <a:srgbClr val="A40033"/>
                  </a:solidFill>
                  <a:cs typeface="Calibri" panose="020F0502020204030204" pitchFamily="34" charset="0"/>
                </a:rPr>
                <a:t>المطلب </a:t>
              </a:r>
              <a:r>
                <a:rPr lang="ar-DZ" sz="1900" b="1" kern="0" dirty="0" smtClean="0">
                  <a:solidFill>
                    <a:srgbClr val="A40033"/>
                  </a:solidFill>
                  <a:cs typeface="Calibri" panose="020F0502020204030204" pitchFamily="34" charset="0"/>
                </a:rPr>
                <a:t>الثاني: </a:t>
              </a:r>
              <a:r>
                <a:rPr lang="ar-DZ" sz="1900" b="1" kern="0" dirty="0" smtClean="0">
                  <a:solidFill>
                    <a:schemeClr val="tx1">
                      <a:lumMod val="85000"/>
                      <a:lumOff val="15000"/>
                    </a:schemeClr>
                  </a:solidFill>
                  <a:cs typeface="Calibri" panose="020F0502020204030204" pitchFamily="34" charset="0"/>
                </a:rPr>
                <a:t>مفهوم إدارة </a:t>
              </a:r>
              <a:r>
                <a:rPr lang="ar-DZ" sz="1900" b="1" kern="0" dirty="0" smtClean="0">
                  <a:solidFill>
                    <a:schemeClr val="tx1">
                      <a:lumMod val="85000"/>
                      <a:lumOff val="15000"/>
                    </a:schemeClr>
                  </a:solidFill>
                  <a:cs typeface="Calibri" panose="020F0502020204030204" pitchFamily="34" charset="0"/>
                </a:rPr>
                <a:t>المعرفة</a:t>
              </a:r>
              <a:endParaRPr lang="fr-FR" sz="1900" b="1" kern="0" dirty="0">
                <a:solidFill>
                  <a:schemeClr val="tx1">
                    <a:lumMod val="85000"/>
                    <a:lumOff val="15000"/>
                  </a:schemeClr>
                </a:solidFill>
                <a:cs typeface="Calibri" panose="020F0502020204030204" pitchFamily="34" charset="0"/>
              </a:endParaRPr>
            </a:p>
          </p:txBody>
        </p:sp>
        <p:sp>
          <p:nvSpPr>
            <p:cNvPr id="51" name="مربع نص 51"/>
            <p:cNvSpPr txBox="1"/>
            <p:nvPr/>
          </p:nvSpPr>
          <p:spPr>
            <a:xfrm>
              <a:off x="3798420" y="3611464"/>
              <a:ext cx="522514" cy="513157"/>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02</a:t>
              </a:r>
              <a:endParaRPr lang="fr-FR" sz="1900" b="1" kern="0" dirty="0">
                <a:solidFill>
                  <a:prstClr val="white"/>
                </a:solidFill>
                <a:cs typeface="Calibri" panose="020F0502020204030204" pitchFamily="34" charset="0"/>
              </a:endParaRPr>
            </a:p>
          </p:txBody>
        </p:sp>
        <p:pic>
          <p:nvPicPr>
            <p:cNvPr id="52" name="رسم 59" descr="مخطط متداخل"/>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549637" y="3443975"/>
              <a:ext cx="549272" cy="549272"/>
            </a:xfrm>
            <a:prstGeom prst="rect">
              <a:avLst/>
            </a:prstGeom>
          </p:spPr>
        </p:pic>
      </p:grpSp>
      <p:grpSp>
        <p:nvGrpSpPr>
          <p:cNvPr id="57" name="مجموعة 67"/>
          <p:cNvGrpSpPr/>
          <p:nvPr/>
        </p:nvGrpSpPr>
        <p:grpSpPr>
          <a:xfrm>
            <a:off x="2869407" y="1138717"/>
            <a:ext cx="5822633" cy="674847"/>
            <a:chOff x="2629319" y="4249279"/>
            <a:chExt cx="4708269" cy="900000"/>
          </a:xfrm>
        </p:grpSpPr>
        <p:grpSp>
          <p:nvGrpSpPr>
            <p:cNvPr id="58" name="مجموعة 37"/>
            <p:cNvGrpSpPr/>
            <p:nvPr/>
          </p:nvGrpSpPr>
          <p:grpSpPr>
            <a:xfrm>
              <a:off x="2629319" y="4249279"/>
              <a:ext cx="4708269" cy="900000"/>
              <a:chOff x="2629319" y="4249279"/>
              <a:chExt cx="4708269" cy="900000"/>
            </a:xfrm>
          </p:grpSpPr>
          <p:sp>
            <p:nvSpPr>
              <p:cNvPr id="63" name="مستطيل 13"/>
              <p:cNvSpPr/>
              <p:nvPr/>
            </p:nvSpPr>
            <p:spPr>
              <a:xfrm>
                <a:off x="3529319" y="42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64" name="شكل حر: شكل 14"/>
              <p:cNvSpPr/>
              <p:nvPr/>
            </p:nvSpPr>
            <p:spPr>
              <a:xfrm>
                <a:off x="3529319" y="42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E2A100"/>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65" name="شكل حر: شكل 15"/>
              <p:cNvSpPr/>
              <p:nvPr/>
            </p:nvSpPr>
            <p:spPr>
              <a:xfrm flipH="1" flipV="1">
                <a:off x="2629319" y="42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FFBF1C"/>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66" name="مستطيل 16"/>
              <p:cNvSpPr/>
              <p:nvPr/>
            </p:nvSpPr>
            <p:spPr>
              <a:xfrm>
                <a:off x="7185188" y="4249279"/>
                <a:ext cx="152400" cy="900000"/>
              </a:xfrm>
              <a:prstGeom prst="rect">
                <a:avLst/>
              </a:prstGeom>
              <a:solidFill>
                <a:srgbClr val="FFBF1C"/>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59" name="مربع نص 41"/>
            <p:cNvSpPr txBox="1"/>
            <p:nvPr/>
          </p:nvSpPr>
          <p:spPr>
            <a:xfrm>
              <a:off x="4276919" y="4306973"/>
              <a:ext cx="2800337" cy="615693"/>
            </a:xfrm>
            <a:prstGeom prst="rect">
              <a:avLst/>
            </a:prstGeom>
            <a:noFill/>
          </p:spPr>
          <p:txBody>
            <a:bodyPr wrap="square" rtlCol="0">
              <a:spAutoFit/>
            </a:bodyPr>
            <a:lstStyle/>
            <a:p>
              <a:pPr algn="ctr" rtl="1">
                <a:defRPr/>
              </a:pPr>
              <a:r>
                <a:rPr lang="ar-DZ" sz="2400" b="1" kern="0" dirty="0" smtClean="0">
                  <a:solidFill>
                    <a:srgbClr val="E2A100"/>
                  </a:solidFill>
                  <a:cs typeface="Calibri" panose="020F0502020204030204" pitchFamily="34" charset="0"/>
                </a:rPr>
                <a:t>المطلب الأول</a:t>
              </a:r>
              <a:r>
                <a:rPr lang="ar-DZ" sz="2400" b="1" kern="0" dirty="0">
                  <a:solidFill>
                    <a:srgbClr val="E2A100"/>
                  </a:solidFill>
                  <a:cs typeface="Calibri" panose="020F0502020204030204" pitchFamily="34" charset="0"/>
                </a:rPr>
                <a:t>: </a:t>
              </a:r>
              <a:r>
                <a:rPr lang="ar-DZ" sz="2400" b="1" kern="0" dirty="0" smtClean="0">
                  <a:cs typeface="Calibri" panose="020F0502020204030204" pitchFamily="34" charset="0"/>
                </a:rPr>
                <a:t>مفهوم المعرفة</a:t>
              </a:r>
              <a:endParaRPr lang="fr-FR" altLang="ar-DZ" sz="2400" b="1" kern="0" dirty="0">
                <a:cs typeface="Calibri" panose="020F0502020204030204" pitchFamily="34" charset="0"/>
              </a:endParaRPr>
            </a:p>
          </p:txBody>
        </p:sp>
        <p:sp>
          <p:nvSpPr>
            <p:cNvPr id="61" name="مربع نص 50"/>
            <p:cNvSpPr txBox="1"/>
            <p:nvPr/>
          </p:nvSpPr>
          <p:spPr>
            <a:xfrm>
              <a:off x="2990466" y="4543308"/>
              <a:ext cx="522514" cy="513078"/>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01</a:t>
              </a:r>
              <a:endParaRPr lang="fr-FR" sz="1900" b="1" kern="0" dirty="0">
                <a:solidFill>
                  <a:prstClr val="white"/>
                </a:solidFill>
                <a:cs typeface="Calibri" panose="020F0502020204030204" pitchFamily="34" charset="0"/>
              </a:endParaRPr>
            </a:p>
          </p:txBody>
        </p:sp>
        <p:pic>
          <p:nvPicPr>
            <p:cNvPr id="62" name="رسم 61" descr="مخطط دائري"/>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629455" y="4380053"/>
              <a:ext cx="549272" cy="549272"/>
            </a:xfrm>
            <a:prstGeom prst="rect">
              <a:avLst/>
            </a:prstGeom>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43" presetClass="entr" presetSubtype="0" fill="hold" nodeType="after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0"/>
                                        <p:tgtEl>
                                          <p:spTgt spid="57"/>
                                        </p:tgtEl>
                                      </p:cBhvr>
                                    </p:animEffect>
                                    <p:anim calcmode="lin" valueType="num">
                                      <p:cBhvr>
                                        <p:cTn id="15" dur="400" fill="hold"/>
                                        <p:tgtEl>
                                          <p:spTgt spid="57"/>
                                        </p:tgtEl>
                                        <p:attrNameLst>
                                          <p:attrName>ppt_x</p:attrName>
                                        </p:attrNameLst>
                                      </p:cBhvr>
                                      <p:tavLst>
                                        <p:tav tm="0">
                                          <p:val>
                                            <p:strVal val="#ppt_x"/>
                                          </p:val>
                                        </p:tav>
                                        <p:tav tm="100000">
                                          <p:val>
                                            <p:strVal val="#ppt_x"/>
                                          </p:val>
                                        </p:tav>
                                      </p:tavLst>
                                    </p:anim>
                                    <p:anim calcmode="lin" valueType="num">
                                      <p:cBhvr>
                                        <p:cTn id="16" dur="400" fill="hold"/>
                                        <p:tgtEl>
                                          <p:spTgt spid="5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500"/>
                            </p:stCondLst>
                            <p:childTnLst>
                              <p:par>
                                <p:cTn id="20" presetID="43"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
                                        <p:tgtEl>
                                          <p:spTgt spid="47"/>
                                        </p:tgtEl>
                                      </p:cBhvr>
                                    </p:animEffect>
                                    <p:anim calcmode="lin" valueType="num">
                                      <p:cBhvr>
                                        <p:cTn id="23" dur="400" fill="hold"/>
                                        <p:tgtEl>
                                          <p:spTgt spid="47"/>
                                        </p:tgtEl>
                                        <p:attrNameLst>
                                          <p:attrName>ppt_x</p:attrName>
                                        </p:attrNameLst>
                                      </p:cBhvr>
                                      <p:tavLst>
                                        <p:tav tm="0">
                                          <p:val>
                                            <p:strVal val="#ppt_x"/>
                                          </p:val>
                                        </p:tav>
                                        <p:tav tm="100000">
                                          <p:val>
                                            <p:strVal val="#ppt_x"/>
                                          </p:val>
                                        </p:tav>
                                      </p:tavLst>
                                    </p:anim>
                                    <p:anim calcmode="lin" valueType="num">
                                      <p:cBhvr>
                                        <p:cTn id="24" dur="400" fill="hold"/>
                                        <p:tgtEl>
                                          <p:spTgt spid="47"/>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2500"/>
                            </p:stCondLst>
                            <p:childTnLst>
                              <p:par>
                                <p:cTn id="28" presetID="43" presetClass="entr" presetSubtype="0"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
                                        <p:tgtEl>
                                          <p:spTgt spid="37"/>
                                        </p:tgtEl>
                                      </p:cBhvr>
                                    </p:animEffect>
                                    <p:anim calcmode="lin" valueType="num">
                                      <p:cBhvr>
                                        <p:cTn id="31" dur="400" fill="hold"/>
                                        <p:tgtEl>
                                          <p:spTgt spid="37"/>
                                        </p:tgtEl>
                                        <p:attrNameLst>
                                          <p:attrName>ppt_x</p:attrName>
                                        </p:attrNameLst>
                                      </p:cBhvr>
                                      <p:tavLst>
                                        <p:tav tm="0">
                                          <p:val>
                                            <p:strVal val="#ppt_x"/>
                                          </p:val>
                                        </p:tav>
                                        <p:tav tm="100000">
                                          <p:val>
                                            <p:strVal val="#ppt_x"/>
                                          </p:val>
                                        </p:tav>
                                      </p:tavLst>
                                    </p:anim>
                                    <p:anim calcmode="lin" valueType="num">
                                      <p:cBhvr>
                                        <p:cTn id="32" dur="400" fill="hold"/>
                                        <p:tgtEl>
                                          <p:spTgt spid="37"/>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3500"/>
                            </p:stCondLst>
                            <p:childTnLst>
                              <p:par>
                                <p:cTn id="36" presetID="43"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
                                        <p:tgtEl>
                                          <p:spTgt spid="23"/>
                                        </p:tgtEl>
                                      </p:cBhvr>
                                    </p:animEffect>
                                    <p:anim calcmode="lin" valueType="num">
                                      <p:cBhvr>
                                        <p:cTn id="39" dur="400" fill="hold"/>
                                        <p:tgtEl>
                                          <p:spTgt spid="23"/>
                                        </p:tgtEl>
                                        <p:attrNameLst>
                                          <p:attrName>ppt_x</p:attrName>
                                        </p:attrNameLst>
                                      </p:cBhvr>
                                      <p:tavLst>
                                        <p:tav tm="0">
                                          <p:val>
                                            <p:strVal val="#ppt_x"/>
                                          </p:val>
                                        </p:tav>
                                        <p:tav tm="100000">
                                          <p:val>
                                            <p:strVal val="#ppt_x"/>
                                          </p:val>
                                        </p:tav>
                                      </p:tavLst>
                                    </p:anim>
                                    <p:anim calcmode="lin" valueType="num">
                                      <p:cBhvr>
                                        <p:cTn id="40" dur="400" fill="hold"/>
                                        <p:tgtEl>
                                          <p:spTgt spid="23"/>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إدارة المعرفة أصبحت سهلة - نصائح وأدوات لإشراك جميع الموظفين - الوكالة  الأمريكية للتنمية الدولية الزخ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 y="14930"/>
            <a:ext cx="9299220" cy="5181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4" name="مجموعة 23"/>
          <p:cNvGrpSpPr/>
          <p:nvPr/>
        </p:nvGrpSpPr>
        <p:grpSpPr>
          <a:xfrm>
            <a:off x="44885" y="19143"/>
            <a:ext cx="645641" cy="543697"/>
            <a:chOff x="160638" y="210754"/>
            <a:chExt cx="860855" cy="724929"/>
          </a:xfrm>
          <a:solidFill>
            <a:schemeClr val="accent1">
              <a:lumMod val="75000"/>
              <a:alpha val="19000"/>
            </a:schemeClr>
          </a:solidFill>
        </p:grpSpPr>
        <p:sp>
          <p:nvSpPr>
            <p:cNvPr id="5"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6"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7"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8" name="مجموعة 23"/>
          <p:cNvGrpSpPr/>
          <p:nvPr/>
        </p:nvGrpSpPr>
        <p:grpSpPr>
          <a:xfrm>
            <a:off x="8454566" y="4539354"/>
            <a:ext cx="645641" cy="543697"/>
            <a:chOff x="160638" y="210754"/>
            <a:chExt cx="860855" cy="724929"/>
          </a:xfrm>
          <a:solidFill>
            <a:schemeClr val="accent1">
              <a:alpha val="19000"/>
            </a:schemeClr>
          </a:solidFill>
        </p:grpSpPr>
        <p:sp>
          <p:nvSpPr>
            <p:cNvPr id="9"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0"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1"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14" name="شكل حر: شكل 10"/>
          <p:cNvSpPr/>
          <p:nvPr/>
        </p:nvSpPr>
        <p:spPr>
          <a:xfrm>
            <a:off x="1983179" y="266784"/>
            <a:ext cx="7056098" cy="835875"/>
          </a:xfrm>
          <a:custGeom>
            <a:avLst/>
            <a:gdLst>
              <a:gd name="connsiteX0" fmla="*/ 1649627 w 6847703"/>
              <a:gd name="connsiteY0" fmla="*/ 0 h 3299254"/>
              <a:gd name="connsiteX1" fmla="*/ 6847703 w 6847703"/>
              <a:gd name="connsiteY1" fmla="*/ 0 h 3299254"/>
              <a:gd name="connsiteX2" fmla="*/ 6847703 w 6847703"/>
              <a:gd name="connsiteY2" fmla="*/ 3299254 h 3299254"/>
              <a:gd name="connsiteX3" fmla="*/ 1649627 w 6847703"/>
              <a:gd name="connsiteY3" fmla="*/ 3299254 h 3299254"/>
              <a:gd name="connsiteX4" fmla="*/ 0 w 6847703"/>
              <a:gd name="connsiteY4" fmla="*/ 1649627 h 3299254"/>
              <a:gd name="connsiteX5" fmla="*/ 1649627 w 6847703"/>
              <a:gd name="connsiteY5" fmla="*/ 0 h 329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703" h="3299254">
                <a:moveTo>
                  <a:pt x="1649627" y="0"/>
                </a:moveTo>
                <a:lnTo>
                  <a:pt x="6847703" y="0"/>
                </a:lnTo>
                <a:lnTo>
                  <a:pt x="6847703" y="3299254"/>
                </a:lnTo>
                <a:lnTo>
                  <a:pt x="1649627" y="3299254"/>
                </a:lnTo>
                <a:cubicBezTo>
                  <a:pt x="738563" y="3299254"/>
                  <a:pt x="0" y="2560691"/>
                  <a:pt x="0" y="1649627"/>
                </a:cubicBezTo>
                <a:cubicBezTo>
                  <a:pt x="0" y="738563"/>
                  <a:pt x="738563" y="0"/>
                  <a:pt x="1649627" y="0"/>
                </a:cubicBezTo>
                <a:close/>
              </a:path>
            </a:pathLst>
          </a:custGeom>
          <a:noFill/>
          <a:ln w="38100" cap="flat" cmpd="sng" algn="ctr">
            <a:solidFill>
              <a:srgbClr val="381460"/>
            </a:solidFill>
            <a:prstDash val="solid"/>
            <a:miter lim="800000"/>
          </a:ln>
          <a:effectLst/>
        </p:spPr>
        <p:txBody>
          <a:bodyPr lIns="71323" tIns="35662" rIns="71323" bIns="35662" rtlCol="1" anchor="ctr"/>
          <a:lstStyle/>
          <a:p>
            <a:pPr algn="ctr" rtl="1">
              <a:defRPr/>
            </a:pPr>
            <a:endParaRPr lang="en-US" kern="0">
              <a:solidFill>
                <a:prstClr val="white"/>
              </a:solidFill>
              <a:latin typeface="Calibri" panose="020F0502020204030204"/>
              <a:cs typeface="JF Flat"/>
            </a:endParaRPr>
          </a:p>
        </p:txBody>
      </p:sp>
      <p:sp>
        <p:nvSpPr>
          <p:cNvPr id="15" name="شكل حر: شكل 9"/>
          <p:cNvSpPr/>
          <p:nvPr/>
        </p:nvSpPr>
        <p:spPr>
          <a:xfrm>
            <a:off x="2185060" y="362600"/>
            <a:ext cx="6773224" cy="632483"/>
          </a:xfrm>
          <a:custGeom>
            <a:avLst/>
            <a:gdLst>
              <a:gd name="connsiteX0" fmla="*/ 1649627 w 6847703"/>
              <a:gd name="connsiteY0" fmla="*/ 0 h 3299254"/>
              <a:gd name="connsiteX1" fmla="*/ 6847703 w 6847703"/>
              <a:gd name="connsiteY1" fmla="*/ 0 h 3299254"/>
              <a:gd name="connsiteX2" fmla="*/ 6847703 w 6847703"/>
              <a:gd name="connsiteY2" fmla="*/ 3299254 h 3299254"/>
              <a:gd name="connsiteX3" fmla="*/ 1649627 w 6847703"/>
              <a:gd name="connsiteY3" fmla="*/ 3299254 h 3299254"/>
              <a:gd name="connsiteX4" fmla="*/ 0 w 6847703"/>
              <a:gd name="connsiteY4" fmla="*/ 1649627 h 3299254"/>
              <a:gd name="connsiteX5" fmla="*/ 1649627 w 6847703"/>
              <a:gd name="connsiteY5" fmla="*/ 0 h 329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703" h="3299254">
                <a:moveTo>
                  <a:pt x="1649627" y="0"/>
                </a:moveTo>
                <a:lnTo>
                  <a:pt x="6847703" y="0"/>
                </a:lnTo>
                <a:lnTo>
                  <a:pt x="6847703" y="3299254"/>
                </a:lnTo>
                <a:lnTo>
                  <a:pt x="1649627" y="3299254"/>
                </a:lnTo>
                <a:cubicBezTo>
                  <a:pt x="738563" y="3299254"/>
                  <a:pt x="0" y="2560691"/>
                  <a:pt x="0" y="1649627"/>
                </a:cubicBezTo>
                <a:cubicBezTo>
                  <a:pt x="0" y="738563"/>
                  <a:pt x="738563" y="0"/>
                  <a:pt x="1649627" y="0"/>
                </a:cubicBezTo>
                <a:close/>
              </a:path>
            </a:pathLst>
          </a:custGeom>
          <a:solidFill>
            <a:schemeClr val="accent1">
              <a:lumMod val="75000"/>
            </a:schemeClr>
          </a:solidFill>
          <a:ln w="12700" cap="flat" cmpd="sng" algn="ctr">
            <a:noFill/>
            <a:prstDash val="solid"/>
            <a:miter lim="800000"/>
          </a:ln>
          <a:effectLst/>
        </p:spPr>
        <p:txBody>
          <a:bodyPr lIns="71323" tIns="35662" rIns="71323" bIns="35662" rtlCol="1" anchor="ctr"/>
          <a:lstStyle/>
          <a:p>
            <a:pPr algn="ctr" rtl="1"/>
            <a:r>
              <a:rPr lang="ar-DZ" sz="4400" dirty="0">
                <a:solidFill>
                  <a:schemeClr val="bg1"/>
                </a:solidFill>
                <a:latin typeface="Arial" panose="020B0604020202020204" pitchFamily="34" charset="0"/>
                <a:cs typeface="+mj-cs"/>
              </a:rPr>
              <a:t> </a:t>
            </a:r>
            <a:r>
              <a:rPr lang="ar-DZ" sz="4400" dirty="0" smtClean="0">
                <a:solidFill>
                  <a:schemeClr val="bg1"/>
                </a:solidFill>
                <a:latin typeface="Arial" panose="020B0604020202020204" pitchFamily="34" charset="0"/>
                <a:cs typeface="+mj-cs"/>
              </a:rPr>
              <a:t>مفهوم </a:t>
            </a:r>
            <a:r>
              <a:rPr lang="ar-DZ" sz="4400" dirty="0" smtClean="0">
                <a:solidFill>
                  <a:schemeClr val="bg1"/>
                </a:solidFill>
                <a:latin typeface="Arial" panose="020B0604020202020204" pitchFamily="34" charset="0"/>
                <a:cs typeface="+mj-cs"/>
              </a:rPr>
              <a:t>المعرفة</a:t>
            </a:r>
            <a:endParaRPr lang="fr-FR" altLang="ar-DZ" sz="4400" dirty="0">
              <a:solidFill>
                <a:schemeClr val="bg1"/>
              </a:solidFill>
              <a:latin typeface="Arial" panose="020B0604020202020204" pitchFamily="34" charset="0"/>
              <a:cs typeface="+mj-cs"/>
            </a:endParaRPr>
          </a:p>
        </p:txBody>
      </p:sp>
      <p:sp>
        <p:nvSpPr>
          <p:cNvPr id="2" name="Rectangle à coins arrondis 1"/>
          <p:cNvSpPr/>
          <p:nvPr/>
        </p:nvSpPr>
        <p:spPr>
          <a:xfrm>
            <a:off x="332179" y="1364186"/>
            <a:ext cx="8307737" cy="1061944"/>
          </a:xfrm>
          <a:prstGeom prst="roundRect">
            <a:avLst/>
          </a:prstGeom>
          <a:solidFill>
            <a:srgbClr val="FFCCFF">
              <a:alpha val="80000"/>
            </a:srgbClr>
          </a:solidFill>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just" rtl="1"/>
            <a:r>
              <a:rPr lang="ar-DZ" sz="2000" b="1" dirty="0" smtClean="0"/>
              <a:t>المعرفة هي مزيج </a:t>
            </a:r>
            <a:r>
              <a:rPr lang="ar-DZ" sz="2000" b="1" dirty="0"/>
              <a:t>مركب من الخبرات </a:t>
            </a:r>
            <a:r>
              <a:rPr lang="ar-DZ" sz="2000" b="1" dirty="0" err="1"/>
              <a:t>المؤطرة</a:t>
            </a:r>
            <a:r>
              <a:rPr lang="ar-DZ" sz="2000" b="1" dirty="0"/>
              <a:t>، القيم، المعلومات السياقية، بصيرة الخبراء، والتي تقدم إطار للمشاركة بالخبرات والمعلومات الجديدة، بعد أن ترسخ في عقول العارفين في المنظمات، فإنه غالبا ما تصبح جزءا لا يتجزأ من الإجراءات التنظيمية والعمليات والممارسات والمعايير وليس فقط في الوثائق أو مستودعات </a:t>
            </a:r>
            <a:r>
              <a:rPr lang="ar-DZ" sz="2000" b="1" dirty="0" smtClean="0"/>
              <a:t>المعرفة.</a:t>
            </a:r>
            <a:endParaRPr lang="fr-FR" sz="2000" b="1" dirty="0"/>
          </a:p>
        </p:txBody>
      </p:sp>
      <p:graphicFrame>
        <p:nvGraphicFramePr>
          <p:cNvPr id="3" name="Diagramme 2"/>
          <p:cNvGraphicFramePr/>
          <p:nvPr>
            <p:extLst>
              <p:ext uri="{D42A27DB-BD31-4B8C-83A1-F6EECF244321}">
                <p14:modId xmlns:p14="http://schemas.microsoft.com/office/powerpoint/2010/main" val="3374158209"/>
              </p:ext>
            </p:extLst>
          </p:nvPr>
        </p:nvGraphicFramePr>
        <p:xfrm>
          <a:off x="690526" y="2670424"/>
          <a:ext cx="7159064" cy="2233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par>
                          <p:cTn id="42" fill="hold">
                            <p:stCondLst>
                              <p:cond delay="4500"/>
                            </p:stCondLst>
                            <p:childTnLst>
                              <p:par>
                                <p:cTn id="43" presetID="21" presetClass="entr" presetSubtype="1" fill="hold" grpId="0" nodeType="afterEffect">
                                  <p:stCondLst>
                                    <p:cond delay="0"/>
                                  </p:stCondLst>
                                  <p:childTnLst>
                                    <p:set>
                                      <p:cBhvr>
                                        <p:cTn id="44" dur="1" fill="hold">
                                          <p:stCondLst>
                                            <p:cond delay="0"/>
                                          </p:stCondLst>
                                        </p:cTn>
                                        <p:tgtEl>
                                          <p:spTgt spid="3">
                                            <p:graphicEl>
                                              <a:dgm id="{B4EAC967-1B80-4F48-B605-DD350065819F}"/>
                                            </p:graphicEl>
                                          </p:spTgt>
                                        </p:tgtEl>
                                        <p:attrNameLst>
                                          <p:attrName>style.visibility</p:attrName>
                                        </p:attrNameLst>
                                      </p:cBhvr>
                                      <p:to>
                                        <p:strVal val="visible"/>
                                      </p:to>
                                    </p:set>
                                    <p:animEffect transition="in" filter="wheel(1)">
                                      <p:cBhvr>
                                        <p:cTn id="45" dur="2000"/>
                                        <p:tgtEl>
                                          <p:spTgt spid="3">
                                            <p:graphicEl>
                                              <a:dgm id="{B4EAC967-1B80-4F48-B605-DD350065819F}"/>
                                            </p:graphicEl>
                                          </p:spTgt>
                                        </p:tgtEl>
                                      </p:cBhvr>
                                    </p:animEffect>
                                  </p:childTnLst>
                                </p:cTn>
                              </p:par>
                            </p:childTnLst>
                          </p:cTn>
                        </p:par>
                        <p:par>
                          <p:cTn id="46" fill="hold">
                            <p:stCondLst>
                              <p:cond delay="6500"/>
                            </p:stCondLst>
                            <p:childTnLst>
                              <p:par>
                                <p:cTn id="47" presetID="21" presetClass="entr" presetSubtype="1" fill="hold" grpId="0" nodeType="afterEffect">
                                  <p:stCondLst>
                                    <p:cond delay="0"/>
                                  </p:stCondLst>
                                  <p:childTnLst>
                                    <p:set>
                                      <p:cBhvr>
                                        <p:cTn id="48" dur="1" fill="hold">
                                          <p:stCondLst>
                                            <p:cond delay="0"/>
                                          </p:stCondLst>
                                        </p:cTn>
                                        <p:tgtEl>
                                          <p:spTgt spid="3">
                                            <p:graphicEl>
                                              <a:dgm id="{60E21280-B960-44A6-8E92-562A87057ED9}"/>
                                            </p:graphicEl>
                                          </p:spTgt>
                                        </p:tgtEl>
                                        <p:attrNameLst>
                                          <p:attrName>style.visibility</p:attrName>
                                        </p:attrNameLst>
                                      </p:cBhvr>
                                      <p:to>
                                        <p:strVal val="visible"/>
                                      </p:to>
                                    </p:set>
                                    <p:animEffect transition="in" filter="wheel(1)">
                                      <p:cBhvr>
                                        <p:cTn id="49" dur="2000"/>
                                        <p:tgtEl>
                                          <p:spTgt spid="3">
                                            <p:graphicEl>
                                              <a:dgm id="{60E21280-B960-44A6-8E92-562A87057ED9}"/>
                                            </p:graphicEl>
                                          </p:spTgt>
                                        </p:tgtEl>
                                      </p:cBhvr>
                                    </p:animEffect>
                                  </p:childTnLst>
                                </p:cTn>
                              </p:par>
                            </p:childTnLst>
                          </p:cTn>
                        </p:par>
                        <p:par>
                          <p:cTn id="50" fill="hold">
                            <p:stCondLst>
                              <p:cond delay="8500"/>
                            </p:stCondLst>
                            <p:childTnLst>
                              <p:par>
                                <p:cTn id="51" presetID="21" presetClass="entr" presetSubtype="1" fill="hold" grpId="0" nodeType="afterEffect">
                                  <p:stCondLst>
                                    <p:cond delay="0"/>
                                  </p:stCondLst>
                                  <p:childTnLst>
                                    <p:set>
                                      <p:cBhvr>
                                        <p:cTn id="52" dur="1" fill="hold">
                                          <p:stCondLst>
                                            <p:cond delay="0"/>
                                          </p:stCondLst>
                                        </p:cTn>
                                        <p:tgtEl>
                                          <p:spTgt spid="3">
                                            <p:graphicEl>
                                              <a:dgm id="{23997412-F5ED-43CD-877F-275193F531D2}"/>
                                            </p:graphicEl>
                                          </p:spTgt>
                                        </p:tgtEl>
                                        <p:attrNameLst>
                                          <p:attrName>style.visibility</p:attrName>
                                        </p:attrNameLst>
                                      </p:cBhvr>
                                      <p:to>
                                        <p:strVal val="visible"/>
                                      </p:to>
                                    </p:set>
                                    <p:animEffect transition="in" filter="wheel(1)">
                                      <p:cBhvr>
                                        <p:cTn id="53" dur="2000"/>
                                        <p:tgtEl>
                                          <p:spTgt spid="3">
                                            <p:graphicEl>
                                              <a:dgm id="{23997412-F5ED-43CD-877F-275193F531D2}"/>
                                            </p:graphicEl>
                                          </p:spTgt>
                                        </p:tgtEl>
                                      </p:cBhvr>
                                    </p:animEffect>
                                  </p:childTnLst>
                                </p:cTn>
                              </p:par>
                            </p:childTnLst>
                          </p:cTn>
                        </p:par>
                        <p:par>
                          <p:cTn id="54" fill="hold">
                            <p:stCondLst>
                              <p:cond delay="10500"/>
                            </p:stCondLst>
                            <p:childTnLst>
                              <p:par>
                                <p:cTn id="55" presetID="21" presetClass="entr" presetSubtype="1" fill="hold" grpId="0" nodeType="afterEffect">
                                  <p:stCondLst>
                                    <p:cond delay="0"/>
                                  </p:stCondLst>
                                  <p:childTnLst>
                                    <p:set>
                                      <p:cBhvr>
                                        <p:cTn id="56" dur="1" fill="hold">
                                          <p:stCondLst>
                                            <p:cond delay="0"/>
                                          </p:stCondLst>
                                        </p:cTn>
                                        <p:tgtEl>
                                          <p:spTgt spid="3">
                                            <p:graphicEl>
                                              <a:dgm id="{0506CBA6-46D8-4595-99D4-0C963DF31A36}"/>
                                            </p:graphicEl>
                                          </p:spTgt>
                                        </p:tgtEl>
                                        <p:attrNameLst>
                                          <p:attrName>style.visibility</p:attrName>
                                        </p:attrNameLst>
                                      </p:cBhvr>
                                      <p:to>
                                        <p:strVal val="visible"/>
                                      </p:to>
                                    </p:set>
                                    <p:animEffect transition="in" filter="wheel(1)">
                                      <p:cBhvr>
                                        <p:cTn id="57" dur="2000"/>
                                        <p:tgtEl>
                                          <p:spTgt spid="3">
                                            <p:graphicEl>
                                              <a:dgm id="{0506CBA6-46D8-4595-99D4-0C963DF31A36}"/>
                                            </p:graphicEl>
                                          </p:spTgt>
                                        </p:tgtEl>
                                      </p:cBhvr>
                                    </p:animEffect>
                                  </p:childTnLst>
                                </p:cTn>
                              </p:par>
                            </p:childTnLst>
                          </p:cTn>
                        </p:par>
                        <p:par>
                          <p:cTn id="58" fill="hold">
                            <p:stCondLst>
                              <p:cond delay="12500"/>
                            </p:stCondLst>
                            <p:childTnLst>
                              <p:par>
                                <p:cTn id="59" presetID="21" presetClass="entr" presetSubtype="1" fill="hold" grpId="0" nodeType="afterEffect">
                                  <p:stCondLst>
                                    <p:cond delay="0"/>
                                  </p:stCondLst>
                                  <p:childTnLst>
                                    <p:set>
                                      <p:cBhvr>
                                        <p:cTn id="60" dur="1" fill="hold">
                                          <p:stCondLst>
                                            <p:cond delay="0"/>
                                          </p:stCondLst>
                                        </p:cTn>
                                        <p:tgtEl>
                                          <p:spTgt spid="3">
                                            <p:graphicEl>
                                              <a:dgm id="{9D1521E3-050E-4A87-B1B4-E054556E9CF9}"/>
                                            </p:graphicEl>
                                          </p:spTgt>
                                        </p:tgtEl>
                                        <p:attrNameLst>
                                          <p:attrName>style.visibility</p:attrName>
                                        </p:attrNameLst>
                                      </p:cBhvr>
                                      <p:to>
                                        <p:strVal val="visible"/>
                                      </p:to>
                                    </p:set>
                                    <p:animEffect transition="in" filter="wheel(1)">
                                      <p:cBhvr>
                                        <p:cTn id="61" dur="2000"/>
                                        <p:tgtEl>
                                          <p:spTgt spid="3">
                                            <p:graphicEl>
                                              <a:dgm id="{9D1521E3-050E-4A87-B1B4-E054556E9C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2" grpId="0" bldLvl="0" animBg="1"/>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5" y="0"/>
            <a:ext cx="9239002" cy="5143500"/>
          </a:xfrm>
          <a:prstGeom prst="rect">
            <a:avLst/>
          </a:prstGeom>
        </p:spPr>
      </p:pic>
      <p:grpSp>
        <p:nvGrpSpPr>
          <p:cNvPr id="4" name="مجموعة 23"/>
          <p:cNvGrpSpPr/>
          <p:nvPr/>
        </p:nvGrpSpPr>
        <p:grpSpPr>
          <a:xfrm>
            <a:off x="44885" y="19143"/>
            <a:ext cx="645641" cy="543697"/>
            <a:chOff x="160638" y="210754"/>
            <a:chExt cx="860855" cy="724929"/>
          </a:xfrm>
          <a:solidFill>
            <a:schemeClr val="accent1">
              <a:lumMod val="75000"/>
              <a:alpha val="19000"/>
            </a:schemeClr>
          </a:solidFill>
        </p:grpSpPr>
        <p:sp>
          <p:nvSpPr>
            <p:cNvPr id="5"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6"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7"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8" name="مجموعة 23"/>
          <p:cNvGrpSpPr/>
          <p:nvPr/>
        </p:nvGrpSpPr>
        <p:grpSpPr>
          <a:xfrm>
            <a:off x="8454566" y="4539354"/>
            <a:ext cx="645641" cy="543697"/>
            <a:chOff x="160638" y="210754"/>
            <a:chExt cx="860855" cy="724929"/>
          </a:xfrm>
          <a:solidFill>
            <a:schemeClr val="accent1">
              <a:alpha val="19000"/>
            </a:schemeClr>
          </a:solidFill>
        </p:grpSpPr>
        <p:sp>
          <p:nvSpPr>
            <p:cNvPr id="9"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0"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1"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14" name="شكل حر: شكل 10"/>
          <p:cNvSpPr/>
          <p:nvPr/>
        </p:nvSpPr>
        <p:spPr>
          <a:xfrm>
            <a:off x="1983179" y="266784"/>
            <a:ext cx="7056098" cy="835875"/>
          </a:xfrm>
          <a:custGeom>
            <a:avLst/>
            <a:gdLst>
              <a:gd name="connsiteX0" fmla="*/ 1649627 w 6847703"/>
              <a:gd name="connsiteY0" fmla="*/ 0 h 3299254"/>
              <a:gd name="connsiteX1" fmla="*/ 6847703 w 6847703"/>
              <a:gd name="connsiteY1" fmla="*/ 0 h 3299254"/>
              <a:gd name="connsiteX2" fmla="*/ 6847703 w 6847703"/>
              <a:gd name="connsiteY2" fmla="*/ 3299254 h 3299254"/>
              <a:gd name="connsiteX3" fmla="*/ 1649627 w 6847703"/>
              <a:gd name="connsiteY3" fmla="*/ 3299254 h 3299254"/>
              <a:gd name="connsiteX4" fmla="*/ 0 w 6847703"/>
              <a:gd name="connsiteY4" fmla="*/ 1649627 h 3299254"/>
              <a:gd name="connsiteX5" fmla="*/ 1649627 w 6847703"/>
              <a:gd name="connsiteY5" fmla="*/ 0 h 329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703" h="3299254">
                <a:moveTo>
                  <a:pt x="1649627" y="0"/>
                </a:moveTo>
                <a:lnTo>
                  <a:pt x="6847703" y="0"/>
                </a:lnTo>
                <a:lnTo>
                  <a:pt x="6847703" y="3299254"/>
                </a:lnTo>
                <a:lnTo>
                  <a:pt x="1649627" y="3299254"/>
                </a:lnTo>
                <a:cubicBezTo>
                  <a:pt x="738563" y="3299254"/>
                  <a:pt x="0" y="2560691"/>
                  <a:pt x="0" y="1649627"/>
                </a:cubicBezTo>
                <a:cubicBezTo>
                  <a:pt x="0" y="738563"/>
                  <a:pt x="738563" y="0"/>
                  <a:pt x="1649627" y="0"/>
                </a:cubicBezTo>
                <a:close/>
              </a:path>
            </a:pathLst>
          </a:custGeom>
          <a:noFill/>
          <a:ln w="38100" cap="flat" cmpd="sng" algn="ctr">
            <a:solidFill>
              <a:srgbClr val="381460"/>
            </a:solidFill>
            <a:prstDash val="solid"/>
            <a:miter lim="800000"/>
          </a:ln>
          <a:effectLst/>
        </p:spPr>
        <p:txBody>
          <a:bodyPr lIns="71323" tIns="35662" rIns="71323" bIns="35662" rtlCol="1" anchor="ctr"/>
          <a:lstStyle/>
          <a:p>
            <a:pPr algn="ctr" rtl="1">
              <a:defRPr/>
            </a:pPr>
            <a:endParaRPr lang="en-US" kern="0">
              <a:solidFill>
                <a:prstClr val="white"/>
              </a:solidFill>
              <a:latin typeface="Calibri" panose="020F0502020204030204"/>
              <a:cs typeface="JF Flat"/>
            </a:endParaRPr>
          </a:p>
        </p:txBody>
      </p:sp>
      <p:sp>
        <p:nvSpPr>
          <p:cNvPr id="15" name="شكل حر: شكل 9"/>
          <p:cNvSpPr/>
          <p:nvPr/>
        </p:nvSpPr>
        <p:spPr>
          <a:xfrm>
            <a:off x="2185060" y="362600"/>
            <a:ext cx="6773224" cy="632483"/>
          </a:xfrm>
          <a:custGeom>
            <a:avLst/>
            <a:gdLst>
              <a:gd name="connsiteX0" fmla="*/ 1649627 w 6847703"/>
              <a:gd name="connsiteY0" fmla="*/ 0 h 3299254"/>
              <a:gd name="connsiteX1" fmla="*/ 6847703 w 6847703"/>
              <a:gd name="connsiteY1" fmla="*/ 0 h 3299254"/>
              <a:gd name="connsiteX2" fmla="*/ 6847703 w 6847703"/>
              <a:gd name="connsiteY2" fmla="*/ 3299254 h 3299254"/>
              <a:gd name="connsiteX3" fmla="*/ 1649627 w 6847703"/>
              <a:gd name="connsiteY3" fmla="*/ 3299254 h 3299254"/>
              <a:gd name="connsiteX4" fmla="*/ 0 w 6847703"/>
              <a:gd name="connsiteY4" fmla="*/ 1649627 h 3299254"/>
              <a:gd name="connsiteX5" fmla="*/ 1649627 w 6847703"/>
              <a:gd name="connsiteY5" fmla="*/ 0 h 329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703" h="3299254">
                <a:moveTo>
                  <a:pt x="1649627" y="0"/>
                </a:moveTo>
                <a:lnTo>
                  <a:pt x="6847703" y="0"/>
                </a:lnTo>
                <a:lnTo>
                  <a:pt x="6847703" y="3299254"/>
                </a:lnTo>
                <a:lnTo>
                  <a:pt x="1649627" y="3299254"/>
                </a:lnTo>
                <a:cubicBezTo>
                  <a:pt x="738563" y="3299254"/>
                  <a:pt x="0" y="2560691"/>
                  <a:pt x="0" y="1649627"/>
                </a:cubicBezTo>
                <a:cubicBezTo>
                  <a:pt x="0" y="738563"/>
                  <a:pt x="738563" y="0"/>
                  <a:pt x="1649627" y="0"/>
                </a:cubicBezTo>
                <a:close/>
              </a:path>
            </a:pathLst>
          </a:custGeom>
          <a:solidFill>
            <a:schemeClr val="accent1">
              <a:lumMod val="75000"/>
            </a:schemeClr>
          </a:solidFill>
          <a:ln w="12700" cap="flat" cmpd="sng" algn="ctr">
            <a:noFill/>
            <a:prstDash val="solid"/>
            <a:miter lim="800000"/>
          </a:ln>
          <a:effectLst/>
        </p:spPr>
        <p:txBody>
          <a:bodyPr lIns="71323" tIns="35662" rIns="71323" bIns="35662" rtlCol="1" anchor="ctr"/>
          <a:lstStyle/>
          <a:p>
            <a:pPr algn="ctr" rtl="1"/>
            <a:r>
              <a:rPr lang="ar-DZ" sz="4400" dirty="0">
                <a:solidFill>
                  <a:schemeClr val="bg1"/>
                </a:solidFill>
                <a:latin typeface="Arial" panose="020B0604020202020204" pitchFamily="34" charset="0"/>
                <a:cs typeface="+mj-cs"/>
              </a:rPr>
              <a:t> </a:t>
            </a:r>
            <a:r>
              <a:rPr lang="ar-DZ" sz="4400" dirty="0" smtClean="0">
                <a:solidFill>
                  <a:schemeClr val="bg1"/>
                </a:solidFill>
                <a:latin typeface="Arial" panose="020B0604020202020204" pitchFamily="34" charset="0"/>
                <a:cs typeface="+mj-cs"/>
              </a:rPr>
              <a:t>مفهوم </a:t>
            </a:r>
            <a:r>
              <a:rPr lang="ar-DZ" sz="4400" dirty="0" smtClean="0">
                <a:solidFill>
                  <a:schemeClr val="bg1"/>
                </a:solidFill>
                <a:latin typeface="Arial" panose="020B0604020202020204" pitchFamily="34" charset="0"/>
                <a:cs typeface="+mj-cs"/>
              </a:rPr>
              <a:t>إدارة المعرفة</a:t>
            </a:r>
            <a:endParaRPr lang="fr-FR" altLang="ar-DZ" sz="4400" dirty="0">
              <a:solidFill>
                <a:schemeClr val="bg1"/>
              </a:solidFill>
              <a:latin typeface="Arial" panose="020B0604020202020204" pitchFamily="34" charset="0"/>
              <a:cs typeface="+mj-cs"/>
            </a:endParaRPr>
          </a:p>
        </p:txBody>
      </p:sp>
      <p:sp>
        <p:nvSpPr>
          <p:cNvPr id="2" name="Rectangle à coins arrondis 1"/>
          <p:cNvSpPr/>
          <p:nvPr/>
        </p:nvSpPr>
        <p:spPr>
          <a:xfrm>
            <a:off x="332179" y="1364185"/>
            <a:ext cx="8307737" cy="1901529"/>
          </a:xfrm>
          <a:prstGeom prst="roundRect">
            <a:avLst/>
          </a:prstGeom>
          <a:solidFill>
            <a:srgbClr val="FFCCFF">
              <a:alpha val="80000"/>
            </a:srgbClr>
          </a:solidFill>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just" rtl="1"/>
            <a:r>
              <a:rPr lang="ar-SA" sz="2400" b="1" dirty="0"/>
              <a:t>إدارة المعرفة هي "هندسة </a:t>
            </a:r>
            <a:r>
              <a:rPr lang="ar-SA" sz="2400" b="1" dirty="0" err="1"/>
              <a:t>وتنظیم</a:t>
            </a:r>
            <a:r>
              <a:rPr lang="ar-SA" sz="2400" b="1" dirty="0"/>
              <a:t> </a:t>
            </a:r>
            <a:r>
              <a:rPr lang="ar-SA" sz="2400" b="1" dirty="0" err="1"/>
              <a:t>البیئة</a:t>
            </a:r>
            <a:r>
              <a:rPr lang="ar-SA" sz="2400" b="1" dirty="0"/>
              <a:t> </a:t>
            </a:r>
            <a:r>
              <a:rPr lang="ar-SA" sz="2400" b="1" dirty="0" err="1"/>
              <a:t>الإنسانیة</a:t>
            </a:r>
            <a:r>
              <a:rPr lang="ar-SA" sz="2400" b="1" dirty="0"/>
              <a:t> </a:t>
            </a:r>
            <a:r>
              <a:rPr lang="ar-SA" sz="2400" b="1" dirty="0" err="1"/>
              <a:t>والعملیات</a:t>
            </a:r>
            <a:r>
              <a:rPr lang="ar-SA" sz="2400" b="1" dirty="0"/>
              <a:t> التي تساعد المؤسسة على إنتاج المعرفة </a:t>
            </a:r>
            <a:r>
              <a:rPr lang="ar-SA" sz="2400" b="1" dirty="0" err="1"/>
              <a:t>وتولیدها</a:t>
            </a:r>
            <a:r>
              <a:rPr lang="ar-SA" sz="2400" b="1" dirty="0"/>
              <a:t> من خلال </a:t>
            </a:r>
            <a:r>
              <a:rPr lang="ar-SA" sz="2400" b="1" dirty="0" err="1"/>
              <a:t>اختیارها</a:t>
            </a:r>
            <a:r>
              <a:rPr lang="ar-SA" sz="2400" b="1" dirty="0"/>
              <a:t> </a:t>
            </a:r>
            <a:r>
              <a:rPr lang="ar-SA" sz="2400" b="1" dirty="0" err="1"/>
              <a:t>وتنظیمها</a:t>
            </a:r>
            <a:r>
              <a:rPr lang="ar-SA" sz="2400" b="1" dirty="0"/>
              <a:t> واستخدامها ونشرها </a:t>
            </a:r>
            <a:r>
              <a:rPr lang="ar-SA" sz="2400" b="1" dirty="0" err="1"/>
              <a:t>وأخیرا</a:t>
            </a:r>
            <a:r>
              <a:rPr lang="ar-SA" sz="2400" b="1" dirty="0"/>
              <a:t> نقل </a:t>
            </a:r>
            <a:r>
              <a:rPr lang="ar-SA" sz="2400" b="1" dirty="0" err="1"/>
              <a:t>وتحویل</a:t>
            </a:r>
            <a:r>
              <a:rPr lang="ar-SA" sz="2400" b="1" dirty="0"/>
              <a:t> المعلومات الهامة والخبرات التي تمتلكها المؤسسة للأشخاص المناسبين في الوقت المناسب </a:t>
            </a:r>
            <a:r>
              <a:rPr lang="ar-SA" sz="2400" b="1" dirty="0" err="1"/>
              <a:t>لیتم</a:t>
            </a:r>
            <a:r>
              <a:rPr lang="ar-SA" sz="2400" b="1" dirty="0"/>
              <a:t> </a:t>
            </a:r>
            <a:r>
              <a:rPr lang="ar-SA" sz="2400" b="1" dirty="0" err="1"/>
              <a:t>تنظیمها</a:t>
            </a:r>
            <a:r>
              <a:rPr lang="ar-SA" sz="2400" b="1" dirty="0"/>
              <a:t> في الأنشطة </a:t>
            </a:r>
            <a:r>
              <a:rPr lang="ar-SA" sz="2400" b="1" dirty="0" err="1"/>
              <a:t>الإداریة</a:t>
            </a:r>
            <a:r>
              <a:rPr lang="ar-SA" sz="2400" b="1" dirty="0"/>
              <a:t> المختلفة </a:t>
            </a:r>
            <a:r>
              <a:rPr lang="ar-SA" sz="2400" b="1" dirty="0" err="1"/>
              <a:t>وتوظیفها</a:t>
            </a:r>
            <a:r>
              <a:rPr lang="ar-SA" sz="2400" b="1" dirty="0"/>
              <a:t> في صنع القرارات </a:t>
            </a:r>
            <a:r>
              <a:rPr lang="ar-SA" sz="2400" b="1" dirty="0" err="1"/>
              <a:t>الرشیدة</a:t>
            </a:r>
            <a:r>
              <a:rPr lang="ar-SA" sz="2400" b="1" dirty="0"/>
              <a:t> وحل المشكلات والتعلم </a:t>
            </a:r>
            <a:r>
              <a:rPr lang="ar-SA" sz="2400" b="1" dirty="0" err="1"/>
              <a:t>التنظیمي</a:t>
            </a:r>
            <a:r>
              <a:rPr lang="ar-SA" sz="2400" b="1" dirty="0"/>
              <a:t> </a:t>
            </a:r>
            <a:r>
              <a:rPr lang="ar-SA" sz="2400" b="1" dirty="0" err="1"/>
              <a:t>والتخطیط</a:t>
            </a:r>
            <a:r>
              <a:rPr lang="ar-SA" sz="2400" b="1" dirty="0"/>
              <a:t> </a:t>
            </a:r>
            <a:r>
              <a:rPr lang="ar-SA" sz="2400" b="1" dirty="0" err="1"/>
              <a:t>الاستراتیجي</a:t>
            </a:r>
            <a:endParaRPr lang="fr-FR" sz="2400" b="1" dirty="0"/>
          </a:p>
        </p:txBody>
      </p:sp>
    </p:spTree>
    <p:extLst>
      <p:ext uri="{BB962C8B-B14F-4D97-AF65-F5344CB8AC3E}">
        <p14:creationId xmlns:p14="http://schemas.microsoft.com/office/powerpoint/2010/main" val="32633435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 name="مجموعة 23"/>
          <p:cNvGrpSpPr/>
          <p:nvPr/>
        </p:nvGrpSpPr>
        <p:grpSpPr>
          <a:xfrm>
            <a:off x="44885" y="19143"/>
            <a:ext cx="645641" cy="543697"/>
            <a:chOff x="160638" y="210754"/>
            <a:chExt cx="860855" cy="724929"/>
          </a:xfrm>
          <a:solidFill>
            <a:schemeClr val="accent1">
              <a:lumMod val="75000"/>
              <a:alpha val="19000"/>
            </a:schemeClr>
          </a:solidFill>
        </p:grpSpPr>
        <p:sp>
          <p:nvSpPr>
            <p:cNvPr id="5"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6"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7"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8" name="مجموعة 23"/>
          <p:cNvGrpSpPr/>
          <p:nvPr/>
        </p:nvGrpSpPr>
        <p:grpSpPr>
          <a:xfrm>
            <a:off x="8454566" y="4539354"/>
            <a:ext cx="645641" cy="543697"/>
            <a:chOff x="160638" y="210754"/>
            <a:chExt cx="860855" cy="724929"/>
          </a:xfrm>
          <a:solidFill>
            <a:schemeClr val="accent1">
              <a:alpha val="19000"/>
            </a:schemeClr>
          </a:solidFill>
        </p:grpSpPr>
        <p:sp>
          <p:nvSpPr>
            <p:cNvPr id="9"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0"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1"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14" name="شكل حر: شكل 10"/>
          <p:cNvSpPr/>
          <p:nvPr/>
        </p:nvSpPr>
        <p:spPr>
          <a:xfrm>
            <a:off x="2766951" y="266784"/>
            <a:ext cx="6272326" cy="835875"/>
          </a:xfrm>
          <a:custGeom>
            <a:avLst/>
            <a:gdLst>
              <a:gd name="connsiteX0" fmla="*/ 1649627 w 6847703"/>
              <a:gd name="connsiteY0" fmla="*/ 0 h 3299254"/>
              <a:gd name="connsiteX1" fmla="*/ 6847703 w 6847703"/>
              <a:gd name="connsiteY1" fmla="*/ 0 h 3299254"/>
              <a:gd name="connsiteX2" fmla="*/ 6847703 w 6847703"/>
              <a:gd name="connsiteY2" fmla="*/ 3299254 h 3299254"/>
              <a:gd name="connsiteX3" fmla="*/ 1649627 w 6847703"/>
              <a:gd name="connsiteY3" fmla="*/ 3299254 h 3299254"/>
              <a:gd name="connsiteX4" fmla="*/ 0 w 6847703"/>
              <a:gd name="connsiteY4" fmla="*/ 1649627 h 3299254"/>
              <a:gd name="connsiteX5" fmla="*/ 1649627 w 6847703"/>
              <a:gd name="connsiteY5" fmla="*/ 0 h 329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703" h="3299254">
                <a:moveTo>
                  <a:pt x="1649627" y="0"/>
                </a:moveTo>
                <a:lnTo>
                  <a:pt x="6847703" y="0"/>
                </a:lnTo>
                <a:lnTo>
                  <a:pt x="6847703" y="3299254"/>
                </a:lnTo>
                <a:lnTo>
                  <a:pt x="1649627" y="3299254"/>
                </a:lnTo>
                <a:cubicBezTo>
                  <a:pt x="738563" y="3299254"/>
                  <a:pt x="0" y="2560691"/>
                  <a:pt x="0" y="1649627"/>
                </a:cubicBezTo>
                <a:cubicBezTo>
                  <a:pt x="0" y="738563"/>
                  <a:pt x="738563" y="0"/>
                  <a:pt x="1649627" y="0"/>
                </a:cubicBezTo>
                <a:close/>
              </a:path>
            </a:pathLst>
          </a:custGeom>
          <a:noFill/>
          <a:ln w="38100" cap="flat" cmpd="sng" algn="ctr">
            <a:solidFill>
              <a:srgbClr val="381460"/>
            </a:solidFill>
            <a:prstDash val="solid"/>
            <a:miter lim="800000"/>
          </a:ln>
          <a:effectLst/>
        </p:spPr>
        <p:txBody>
          <a:bodyPr lIns="71323" tIns="35662" rIns="71323" bIns="35662" rtlCol="1" anchor="ctr"/>
          <a:lstStyle/>
          <a:p>
            <a:pPr algn="ctr" rtl="1">
              <a:defRPr/>
            </a:pPr>
            <a:endParaRPr lang="en-US" kern="0">
              <a:solidFill>
                <a:prstClr val="white"/>
              </a:solidFill>
              <a:latin typeface="Calibri" panose="020F0502020204030204"/>
              <a:cs typeface="JF Flat"/>
            </a:endParaRPr>
          </a:p>
        </p:txBody>
      </p:sp>
      <p:sp>
        <p:nvSpPr>
          <p:cNvPr id="15" name="شكل حر: شكل 9"/>
          <p:cNvSpPr/>
          <p:nvPr/>
        </p:nvSpPr>
        <p:spPr>
          <a:xfrm>
            <a:off x="2897580" y="362600"/>
            <a:ext cx="6060705" cy="632483"/>
          </a:xfrm>
          <a:custGeom>
            <a:avLst/>
            <a:gdLst>
              <a:gd name="connsiteX0" fmla="*/ 1649627 w 6847703"/>
              <a:gd name="connsiteY0" fmla="*/ 0 h 3299254"/>
              <a:gd name="connsiteX1" fmla="*/ 6847703 w 6847703"/>
              <a:gd name="connsiteY1" fmla="*/ 0 h 3299254"/>
              <a:gd name="connsiteX2" fmla="*/ 6847703 w 6847703"/>
              <a:gd name="connsiteY2" fmla="*/ 3299254 h 3299254"/>
              <a:gd name="connsiteX3" fmla="*/ 1649627 w 6847703"/>
              <a:gd name="connsiteY3" fmla="*/ 3299254 h 3299254"/>
              <a:gd name="connsiteX4" fmla="*/ 0 w 6847703"/>
              <a:gd name="connsiteY4" fmla="*/ 1649627 h 3299254"/>
              <a:gd name="connsiteX5" fmla="*/ 1649627 w 6847703"/>
              <a:gd name="connsiteY5" fmla="*/ 0 h 329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703" h="3299254">
                <a:moveTo>
                  <a:pt x="1649627" y="0"/>
                </a:moveTo>
                <a:lnTo>
                  <a:pt x="6847703" y="0"/>
                </a:lnTo>
                <a:lnTo>
                  <a:pt x="6847703" y="3299254"/>
                </a:lnTo>
                <a:lnTo>
                  <a:pt x="1649627" y="3299254"/>
                </a:lnTo>
                <a:cubicBezTo>
                  <a:pt x="738563" y="3299254"/>
                  <a:pt x="0" y="2560691"/>
                  <a:pt x="0" y="1649627"/>
                </a:cubicBezTo>
                <a:cubicBezTo>
                  <a:pt x="0" y="738563"/>
                  <a:pt x="738563" y="0"/>
                  <a:pt x="1649627" y="0"/>
                </a:cubicBezTo>
                <a:close/>
              </a:path>
            </a:pathLst>
          </a:custGeom>
          <a:solidFill>
            <a:schemeClr val="accent1">
              <a:lumMod val="75000"/>
            </a:schemeClr>
          </a:solidFill>
          <a:ln w="12700" cap="flat" cmpd="sng" algn="ctr">
            <a:noFill/>
            <a:prstDash val="solid"/>
            <a:miter lim="800000"/>
          </a:ln>
          <a:effectLst/>
        </p:spPr>
        <p:txBody>
          <a:bodyPr lIns="71323" tIns="35662" rIns="71323" bIns="35662" rtlCol="1" anchor="ctr"/>
          <a:lstStyle/>
          <a:p>
            <a:pPr algn="ctr" rtl="1"/>
            <a:r>
              <a:rPr lang="ar-DZ" sz="3600" b="1" dirty="0" smtClean="0">
                <a:solidFill>
                  <a:schemeClr val="bg1"/>
                </a:solidFill>
                <a:latin typeface="Arial" panose="020B0604020202020204" pitchFamily="34" charset="0"/>
                <a:cs typeface="+mj-cs"/>
              </a:rPr>
              <a:t>متطلبات إدارة المعرفة</a:t>
            </a:r>
            <a:endParaRPr lang="fr-FR" altLang="ar-DZ" sz="3600" b="1" dirty="0">
              <a:solidFill>
                <a:schemeClr val="bg1"/>
              </a:solidFill>
              <a:latin typeface="Arial" panose="020B0604020202020204" pitchFamily="34" charset="0"/>
              <a:cs typeface="+mj-cs"/>
            </a:endParaRPr>
          </a:p>
        </p:txBody>
      </p:sp>
      <p:grpSp>
        <p:nvGrpSpPr>
          <p:cNvPr id="16" name="مجموعة 59"/>
          <p:cNvGrpSpPr/>
          <p:nvPr/>
        </p:nvGrpSpPr>
        <p:grpSpPr>
          <a:xfrm>
            <a:off x="3817127" y="941477"/>
            <a:ext cx="3081907" cy="2114382"/>
            <a:chOff x="6147952" y="301336"/>
            <a:chExt cx="3151904" cy="3089558"/>
          </a:xfrm>
        </p:grpSpPr>
        <p:sp>
          <p:nvSpPr>
            <p:cNvPr id="17" name="شكل حر: شكل 12"/>
            <p:cNvSpPr/>
            <p:nvPr/>
          </p:nvSpPr>
          <p:spPr>
            <a:xfrm rot="5400000">
              <a:off x="6147952" y="897076"/>
              <a:ext cx="2493818" cy="2493818"/>
            </a:xfrm>
            <a:custGeom>
              <a:avLst/>
              <a:gdLst>
                <a:gd name="connsiteX0" fmla="*/ 415645 w 2493818"/>
                <a:gd name="connsiteY0" fmla="*/ 0 h 2493818"/>
                <a:gd name="connsiteX1" fmla="*/ 2078173 w 2493818"/>
                <a:gd name="connsiteY1" fmla="*/ 0 h 2493818"/>
                <a:gd name="connsiteX2" fmla="*/ 2493818 w 2493818"/>
                <a:gd name="connsiteY2" fmla="*/ 415645 h 2493818"/>
                <a:gd name="connsiteX3" fmla="*/ 2493818 w 2493818"/>
                <a:gd name="connsiteY3" fmla="*/ 1602314 h 2493818"/>
                <a:gd name="connsiteX4" fmla="*/ 1626535 w 2493818"/>
                <a:gd name="connsiteY4" fmla="*/ 2493818 h 2493818"/>
                <a:gd name="connsiteX5" fmla="*/ 415645 w 2493818"/>
                <a:gd name="connsiteY5" fmla="*/ 2493818 h 2493818"/>
                <a:gd name="connsiteX6" fmla="*/ 0 w 2493818"/>
                <a:gd name="connsiteY6" fmla="*/ 2078173 h 2493818"/>
                <a:gd name="connsiteX7" fmla="*/ 0 w 2493818"/>
                <a:gd name="connsiteY7" fmla="*/ 415645 h 2493818"/>
                <a:gd name="connsiteX8" fmla="*/ 415645 w 2493818"/>
                <a:gd name="connsiteY8" fmla="*/ 0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18" h="2493818">
                  <a:moveTo>
                    <a:pt x="415645" y="0"/>
                  </a:moveTo>
                  <a:lnTo>
                    <a:pt x="2078173" y="0"/>
                  </a:lnTo>
                  <a:cubicBezTo>
                    <a:pt x="2307727" y="0"/>
                    <a:pt x="2493818" y="186091"/>
                    <a:pt x="2493818" y="415645"/>
                  </a:cubicBezTo>
                  <a:lnTo>
                    <a:pt x="2493818" y="1602314"/>
                  </a:lnTo>
                  <a:lnTo>
                    <a:pt x="1626535" y="2493818"/>
                  </a:lnTo>
                  <a:lnTo>
                    <a:pt x="415645" y="2493818"/>
                  </a:lnTo>
                  <a:cubicBezTo>
                    <a:pt x="186091" y="2493818"/>
                    <a:pt x="0" y="2307727"/>
                    <a:pt x="0" y="2078173"/>
                  </a:cubicBezTo>
                  <a:lnTo>
                    <a:pt x="0" y="415645"/>
                  </a:lnTo>
                  <a:cubicBezTo>
                    <a:pt x="0" y="186091"/>
                    <a:pt x="186091" y="0"/>
                    <a:pt x="415645" y="0"/>
                  </a:cubicBezTo>
                  <a:close/>
                </a:path>
              </a:pathLst>
            </a:custGeom>
            <a:solidFill>
              <a:sysClr val="windowText" lastClr="000000"/>
            </a:solidFill>
            <a:ln w="12700" cap="flat" cmpd="sng" algn="ctr">
              <a:solidFill>
                <a:sysClr val="window" lastClr="FFFFFF"/>
              </a:solidFill>
              <a:prstDash val="solid"/>
              <a:miter lim="800000"/>
            </a:ln>
            <a:effectLst>
              <a:softEdge rad="254000"/>
            </a:effectLst>
          </p:spPr>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grpSp>
          <p:nvGrpSpPr>
            <p:cNvPr id="18" name="مجموعة 54"/>
            <p:cNvGrpSpPr/>
            <p:nvPr/>
          </p:nvGrpSpPr>
          <p:grpSpPr>
            <a:xfrm>
              <a:off x="6468280" y="301336"/>
              <a:ext cx="2831576" cy="2874285"/>
              <a:chOff x="6468280" y="301336"/>
              <a:chExt cx="2831576" cy="2874285"/>
            </a:xfrm>
          </p:grpSpPr>
          <p:grpSp>
            <p:nvGrpSpPr>
              <p:cNvPr id="19" name="مجموعة 35"/>
              <p:cNvGrpSpPr/>
              <p:nvPr/>
            </p:nvGrpSpPr>
            <p:grpSpPr>
              <a:xfrm>
                <a:off x="6468280" y="301336"/>
                <a:ext cx="2831576" cy="2798617"/>
                <a:chOff x="6468280" y="301336"/>
                <a:chExt cx="2831576" cy="2798617"/>
              </a:xfrm>
            </p:grpSpPr>
            <p:sp>
              <p:nvSpPr>
                <p:cNvPr id="23" name="شكل حر: شكل 11"/>
                <p:cNvSpPr/>
                <p:nvPr/>
              </p:nvSpPr>
              <p:spPr>
                <a:xfrm rot="5400000">
                  <a:off x="6806038" y="301336"/>
                  <a:ext cx="2493818" cy="2493818"/>
                </a:xfrm>
                <a:custGeom>
                  <a:avLst/>
                  <a:gdLst>
                    <a:gd name="connsiteX0" fmla="*/ 415645 w 2493818"/>
                    <a:gd name="connsiteY0" fmla="*/ 0 h 2493818"/>
                    <a:gd name="connsiteX1" fmla="*/ 2078173 w 2493818"/>
                    <a:gd name="connsiteY1" fmla="*/ 0 h 2493818"/>
                    <a:gd name="connsiteX2" fmla="*/ 2493818 w 2493818"/>
                    <a:gd name="connsiteY2" fmla="*/ 415645 h 2493818"/>
                    <a:gd name="connsiteX3" fmla="*/ 2493818 w 2493818"/>
                    <a:gd name="connsiteY3" fmla="*/ 1602314 h 2493818"/>
                    <a:gd name="connsiteX4" fmla="*/ 1626535 w 2493818"/>
                    <a:gd name="connsiteY4" fmla="*/ 2493818 h 2493818"/>
                    <a:gd name="connsiteX5" fmla="*/ 415645 w 2493818"/>
                    <a:gd name="connsiteY5" fmla="*/ 2493818 h 2493818"/>
                    <a:gd name="connsiteX6" fmla="*/ 0 w 2493818"/>
                    <a:gd name="connsiteY6" fmla="*/ 2078173 h 2493818"/>
                    <a:gd name="connsiteX7" fmla="*/ 0 w 2493818"/>
                    <a:gd name="connsiteY7" fmla="*/ 415645 h 2493818"/>
                    <a:gd name="connsiteX8" fmla="*/ 415645 w 2493818"/>
                    <a:gd name="connsiteY8" fmla="*/ 0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18" h="2493818">
                      <a:moveTo>
                        <a:pt x="415645" y="0"/>
                      </a:moveTo>
                      <a:lnTo>
                        <a:pt x="2078173" y="0"/>
                      </a:lnTo>
                      <a:cubicBezTo>
                        <a:pt x="2307727" y="0"/>
                        <a:pt x="2493818" y="186091"/>
                        <a:pt x="2493818" y="415645"/>
                      </a:cubicBezTo>
                      <a:lnTo>
                        <a:pt x="2493818" y="1602314"/>
                      </a:lnTo>
                      <a:lnTo>
                        <a:pt x="1626535" y="2493818"/>
                      </a:lnTo>
                      <a:lnTo>
                        <a:pt x="415645" y="2493818"/>
                      </a:lnTo>
                      <a:cubicBezTo>
                        <a:pt x="186091" y="2493818"/>
                        <a:pt x="0" y="2307727"/>
                        <a:pt x="0" y="2078173"/>
                      </a:cubicBezTo>
                      <a:lnTo>
                        <a:pt x="0" y="415645"/>
                      </a:lnTo>
                      <a:cubicBezTo>
                        <a:pt x="0" y="186091"/>
                        <a:pt x="186091" y="0"/>
                        <a:pt x="415645" y="0"/>
                      </a:cubicBezTo>
                      <a:close/>
                    </a:path>
                  </a:pathLst>
                </a:custGeom>
                <a:solidFill>
                  <a:sysClr val="window" lastClr="FFFFFF"/>
                </a:solidFill>
                <a:ln w="12700" cap="flat" cmpd="sng" algn="ctr">
                  <a:solidFill>
                    <a:sysClr val="window" lastClr="FFFFFF"/>
                  </a:solidFill>
                  <a:prstDash val="solid"/>
                  <a:miter lim="800000"/>
                </a:ln>
                <a:effectLst>
                  <a:softEdge rad="368300"/>
                </a:effectLst>
              </p:spPr>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sp>
              <p:nvSpPr>
                <p:cNvPr id="24" name="شكل حر: شكل 28"/>
                <p:cNvSpPr/>
                <p:nvPr/>
              </p:nvSpPr>
              <p:spPr>
                <a:xfrm rot="5400000">
                  <a:off x="6464027" y="1848792"/>
                  <a:ext cx="1274519" cy="1227803"/>
                </a:xfrm>
                <a:custGeom>
                  <a:avLst/>
                  <a:gdLst>
                    <a:gd name="connsiteX0" fmla="*/ 0 w 1274519"/>
                    <a:gd name="connsiteY0" fmla="*/ 1227803 h 1227803"/>
                    <a:gd name="connsiteX1" fmla="*/ 25691 w 1274519"/>
                    <a:gd name="connsiteY1" fmla="*/ 1127887 h 1227803"/>
                    <a:gd name="connsiteX2" fmla="*/ 1270601 w 1274519"/>
                    <a:gd name="connsiteY2" fmla="*/ 598 h 1227803"/>
                    <a:gd name="connsiteX3" fmla="*/ 1274519 w 1274519"/>
                    <a:gd name="connsiteY3" fmla="*/ 0 h 1227803"/>
                    <a:gd name="connsiteX4" fmla="*/ 1274519 w 1274519"/>
                    <a:gd name="connsiteY4" fmla="*/ 336299 h 1227803"/>
                    <a:gd name="connsiteX5" fmla="*/ 407236 w 1274519"/>
                    <a:gd name="connsiteY5" fmla="*/ 1227803 h 1227803"/>
                    <a:gd name="connsiteX6" fmla="*/ 0 w 1274519"/>
                    <a:gd name="connsiteY6" fmla="*/ 1227803 h 122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519" h="1227803">
                      <a:moveTo>
                        <a:pt x="0" y="1227803"/>
                      </a:moveTo>
                      <a:lnTo>
                        <a:pt x="25691" y="1127887"/>
                      </a:lnTo>
                      <a:cubicBezTo>
                        <a:pt x="202691" y="558814"/>
                        <a:pt x="679069" y="121643"/>
                        <a:pt x="1270601" y="598"/>
                      </a:cubicBezTo>
                      <a:lnTo>
                        <a:pt x="1274519" y="0"/>
                      </a:lnTo>
                      <a:lnTo>
                        <a:pt x="1274519" y="336299"/>
                      </a:lnTo>
                      <a:lnTo>
                        <a:pt x="407236" y="1227803"/>
                      </a:lnTo>
                      <a:lnTo>
                        <a:pt x="0" y="1227803"/>
                      </a:lnTo>
                      <a:close/>
                    </a:path>
                  </a:pathLst>
                </a:custGeom>
                <a:solidFill>
                  <a:srgbClr val="2AEB71"/>
                </a:solidFill>
                <a:ln w="25400" cap="flat" cmpd="sng" algn="ctr">
                  <a:gradFill>
                    <a:gsLst>
                      <a:gs pos="0">
                        <a:srgbClr val="33CC33"/>
                      </a:gs>
                      <a:gs pos="100000">
                        <a:srgbClr val="00FF99"/>
                      </a:gs>
                    </a:gsLst>
                    <a:lin ang="5400000" scaled="1"/>
                  </a:gradFill>
                  <a:prstDash val="solid"/>
                  <a:miter lim="800000"/>
                </a:ln>
                <a:effectLst/>
              </p:spPr>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sp>
              <p:nvSpPr>
                <p:cNvPr id="25" name="شكل حر: شكل 27"/>
                <p:cNvSpPr/>
                <p:nvPr/>
              </p:nvSpPr>
              <p:spPr>
                <a:xfrm rot="5400000">
                  <a:off x="6468280" y="536857"/>
                  <a:ext cx="2493817" cy="2493818"/>
                </a:xfrm>
                <a:custGeom>
                  <a:avLst/>
                  <a:gdLst>
                    <a:gd name="connsiteX0" fmla="*/ 0 w 2493818"/>
                    <a:gd name="connsiteY0" fmla="*/ 2078173 h 2493818"/>
                    <a:gd name="connsiteX1" fmla="*/ 0 w 2493818"/>
                    <a:gd name="connsiteY1" fmla="*/ 415645 h 2493818"/>
                    <a:gd name="connsiteX2" fmla="*/ 415645 w 2493818"/>
                    <a:gd name="connsiteY2" fmla="*/ 0 h 2493818"/>
                    <a:gd name="connsiteX3" fmla="*/ 2078173 w 2493818"/>
                    <a:gd name="connsiteY3" fmla="*/ 0 h 2493818"/>
                    <a:gd name="connsiteX4" fmla="*/ 2493818 w 2493818"/>
                    <a:gd name="connsiteY4" fmla="*/ 415645 h 2493818"/>
                    <a:gd name="connsiteX5" fmla="*/ 2493818 w 2493818"/>
                    <a:gd name="connsiteY5" fmla="*/ 1266015 h 2493818"/>
                    <a:gd name="connsiteX6" fmla="*/ 2489900 w 2493818"/>
                    <a:gd name="connsiteY6" fmla="*/ 1266613 h 2493818"/>
                    <a:gd name="connsiteX7" fmla="*/ 1244990 w 2493818"/>
                    <a:gd name="connsiteY7" fmla="*/ 2393902 h 2493818"/>
                    <a:gd name="connsiteX8" fmla="*/ 1219299 w 2493818"/>
                    <a:gd name="connsiteY8" fmla="*/ 2493818 h 2493818"/>
                    <a:gd name="connsiteX9" fmla="*/ 415645 w 2493818"/>
                    <a:gd name="connsiteY9" fmla="*/ 2493818 h 2493818"/>
                    <a:gd name="connsiteX10" fmla="*/ 0 w 2493818"/>
                    <a:gd name="connsiteY10" fmla="*/ 2078173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818" h="2493818">
                      <a:moveTo>
                        <a:pt x="0" y="2078173"/>
                      </a:moveTo>
                      <a:lnTo>
                        <a:pt x="0" y="415645"/>
                      </a:lnTo>
                      <a:cubicBezTo>
                        <a:pt x="0" y="186091"/>
                        <a:pt x="186091" y="0"/>
                        <a:pt x="415645" y="0"/>
                      </a:cubicBezTo>
                      <a:lnTo>
                        <a:pt x="2078173" y="0"/>
                      </a:lnTo>
                      <a:cubicBezTo>
                        <a:pt x="2307727" y="0"/>
                        <a:pt x="2493818" y="186091"/>
                        <a:pt x="2493818" y="415645"/>
                      </a:cubicBezTo>
                      <a:lnTo>
                        <a:pt x="2493818" y="1266015"/>
                      </a:lnTo>
                      <a:lnTo>
                        <a:pt x="2489900" y="1266613"/>
                      </a:lnTo>
                      <a:cubicBezTo>
                        <a:pt x="1898368" y="1387658"/>
                        <a:pt x="1421990" y="1824829"/>
                        <a:pt x="1244990" y="2393902"/>
                      </a:cubicBezTo>
                      <a:lnTo>
                        <a:pt x="1219299" y="2493818"/>
                      </a:lnTo>
                      <a:lnTo>
                        <a:pt x="415645" y="2493818"/>
                      </a:lnTo>
                      <a:cubicBezTo>
                        <a:pt x="186091" y="2493818"/>
                        <a:pt x="0" y="2307727"/>
                        <a:pt x="0" y="2078173"/>
                      </a:cubicBezTo>
                      <a:close/>
                    </a:path>
                  </a:pathLst>
                </a:custGeom>
                <a:ln>
                  <a:solidFill>
                    <a:srgbClr val="00B050"/>
                  </a:solidFill>
                </a:ln>
              </p:spPr>
              <p:style>
                <a:lnRef idx="2">
                  <a:schemeClr val="accent5"/>
                </a:lnRef>
                <a:fillRef idx="1">
                  <a:schemeClr val="lt1"/>
                </a:fillRef>
                <a:effectRef idx="0">
                  <a:schemeClr val="accent5"/>
                </a:effectRef>
                <a:fontRef idx="minor">
                  <a:schemeClr val="dk1"/>
                </a:fontRef>
              </p:style>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grpSp>
          <p:sp>
            <p:nvSpPr>
              <p:cNvPr id="20" name="مستطيل: زوايا مستديرة 41"/>
              <p:cNvSpPr/>
              <p:nvPr/>
            </p:nvSpPr>
            <p:spPr>
              <a:xfrm flipH="1" flipV="1">
                <a:off x="8052947" y="2407208"/>
                <a:ext cx="574976" cy="574976"/>
              </a:xfrm>
              <a:prstGeom prst="roundRect">
                <a:avLst/>
              </a:prstGeom>
              <a:solidFill>
                <a:srgbClr val="2AEB71"/>
              </a:solidFill>
              <a:ln w="12700" cap="flat" cmpd="sng" algn="ctr">
                <a:noFill/>
                <a:prstDash val="solid"/>
                <a:miter lim="800000"/>
              </a:ln>
              <a:effectLst/>
              <a:scene3d>
                <a:camera prst="orthographicFront"/>
                <a:lightRig rig="threePt" dir="t"/>
              </a:scene3d>
              <a:sp3d>
                <a:bevelT w="139700" prst="cross"/>
              </a:sp3d>
            </p:spPr>
            <p:txBody>
              <a:bodyPr rtlCol="1" anchor="ctr"/>
              <a:lstStyle/>
              <a:p>
                <a:pPr algn="ctr" rtl="1">
                  <a:defRPr/>
                </a:pPr>
                <a:endParaRPr lang="en-US" kern="0">
                  <a:solidFill>
                    <a:prstClr val="white"/>
                  </a:solidFill>
                  <a:latin typeface="Calibri" panose="020F0502020204030204"/>
                  <a:cs typeface="Arial" panose="020B0604020202020204" pitchFamily="34" charset="0"/>
                </a:endParaRPr>
              </a:p>
            </p:txBody>
          </p:sp>
          <p:sp>
            <p:nvSpPr>
              <p:cNvPr id="21" name="مربع نص 44"/>
              <p:cNvSpPr txBox="1"/>
              <p:nvPr/>
            </p:nvSpPr>
            <p:spPr>
              <a:xfrm>
                <a:off x="8184402" y="2434726"/>
                <a:ext cx="349831" cy="740895"/>
              </a:xfrm>
              <a:prstGeom prst="rect">
                <a:avLst/>
              </a:prstGeom>
              <a:noFill/>
            </p:spPr>
            <p:txBody>
              <a:bodyPr wrap="square" rtlCol="1">
                <a:spAutoFit/>
              </a:bodyPr>
              <a:lstStyle/>
              <a:p>
                <a:pPr algn="r" rtl="1">
                  <a:defRPr/>
                </a:pPr>
                <a:r>
                  <a:rPr lang="fr-FR" sz="2200" b="1" kern="0" dirty="0">
                    <a:solidFill>
                      <a:prstClr val="black"/>
                    </a:solidFill>
                  </a:rPr>
                  <a:t>2</a:t>
                </a:r>
                <a:endParaRPr lang="en-US" sz="2200" b="1" kern="0" dirty="0">
                  <a:solidFill>
                    <a:prstClr val="black"/>
                  </a:solidFill>
                </a:endParaRPr>
              </a:p>
            </p:txBody>
          </p:sp>
          <p:sp>
            <p:nvSpPr>
              <p:cNvPr id="22" name="مربع نص 47"/>
              <p:cNvSpPr txBox="1"/>
              <p:nvPr/>
            </p:nvSpPr>
            <p:spPr>
              <a:xfrm>
                <a:off x="6543700" y="1033103"/>
                <a:ext cx="2381188" cy="764535"/>
              </a:xfrm>
              <a:prstGeom prst="rect">
                <a:avLst/>
              </a:prstGeom>
              <a:noFill/>
            </p:spPr>
            <p:txBody>
              <a:bodyPr wrap="square" rtlCol="1">
                <a:spAutoFit/>
              </a:bodyPr>
              <a:lstStyle/>
              <a:p>
                <a:pPr algn="r" rtl="1">
                  <a:defRPr/>
                </a:pPr>
                <a:r>
                  <a:rPr lang="ar-DZ" sz="2800" b="1" kern="0" dirty="0" smtClean="0">
                    <a:latin typeface="29LT Bukra Bold Italic" panose="000B0903020204020204" pitchFamily="34" charset="-78"/>
                  </a:rPr>
                  <a:t>الثقافة التنظيمية</a:t>
                </a:r>
                <a:endParaRPr lang="en-US" sz="2800" b="1" kern="0" dirty="0">
                  <a:latin typeface="29LT Bukra Bold Italic" panose="000B0903020204020204" pitchFamily="34" charset="-78"/>
                </a:endParaRPr>
              </a:p>
            </p:txBody>
          </p:sp>
        </p:grpSp>
      </p:grpSp>
      <p:grpSp>
        <p:nvGrpSpPr>
          <p:cNvPr id="26" name="مجموعة 56"/>
          <p:cNvGrpSpPr/>
          <p:nvPr/>
        </p:nvGrpSpPr>
        <p:grpSpPr>
          <a:xfrm>
            <a:off x="1213013" y="898808"/>
            <a:ext cx="3020945" cy="2157051"/>
            <a:chOff x="2996048" y="304802"/>
            <a:chExt cx="3089558" cy="3151904"/>
          </a:xfrm>
        </p:grpSpPr>
        <p:grpSp>
          <p:nvGrpSpPr>
            <p:cNvPr id="27" name="مجموعة 36"/>
            <p:cNvGrpSpPr/>
            <p:nvPr/>
          </p:nvGrpSpPr>
          <p:grpSpPr>
            <a:xfrm>
              <a:off x="2996048" y="304802"/>
              <a:ext cx="3089558" cy="3151904"/>
              <a:chOff x="2996048" y="304802"/>
              <a:chExt cx="3089558" cy="3151904"/>
            </a:xfrm>
          </p:grpSpPr>
          <p:sp>
            <p:nvSpPr>
              <p:cNvPr id="32" name="شكل حر: شكل 7"/>
              <p:cNvSpPr/>
              <p:nvPr/>
            </p:nvSpPr>
            <p:spPr>
              <a:xfrm>
                <a:off x="2996048" y="304802"/>
                <a:ext cx="2493818" cy="2493818"/>
              </a:xfrm>
              <a:custGeom>
                <a:avLst/>
                <a:gdLst>
                  <a:gd name="connsiteX0" fmla="*/ 415645 w 2493818"/>
                  <a:gd name="connsiteY0" fmla="*/ 0 h 2493818"/>
                  <a:gd name="connsiteX1" fmla="*/ 2078173 w 2493818"/>
                  <a:gd name="connsiteY1" fmla="*/ 0 h 2493818"/>
                  <a:gd name="connsiteX2" fmla="*/ 2493818 w 2493818"/>
                  <a:gd name="connsiteY2" fmla="*/ 415645 h 2493818"/>
                  <a:gd name="connsiteX3" fmla="*/ 2493818 w 2493818"/>
                  <a:gd name="connsiteY3" fmla="*/ 1602314 h 2493818"/>
                  <a:gd name="connsiteX4" fmla="*/ 1626535 w 2493818"/>
                  <a:gd name="connsiteY4" fmla="*/ 2493818 h 2493818"/>
                  <a:gd name="connsiteX5" fmla="*/ 415645 w 2493818"/>
                  <a:gd name="connsiteY5" fmla="*/ 2493818 h 2493818"/>
                  <a:gd name="connsiteX6" fmla="*/ 0 w 2493818"/>
                  <a:gd name="connsiteY6" fmla="*/ 2078173 h 2493818"/>
                  <a:gd name="connsiteX7" fmla="*/ 0 w 2493818"/>
                  <a:gd name="connsiteY7" fmla="*/ 415645 h 2493818"/>
                  <a:gd name="connsiteX8" fmla="*/ 415645 w 2493818"/>
                  <a:gd name="connsiteY8" fmla="*/ 0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18" h="2493818">
                    <a:moveTo>
                      <a:pt x="415645" y="0"/>
                    </a:moveTo>
                    <a:lnTo>
                      <a:pt x="2078173" y="0"/>
                    </a:lnTo>
                    <a:cubicBezTo>
                      <a:pt x="2307727" y="0"/>
                      <a:pt x="2493818" y="186091"/>
                      <a:pt x="2493818" y="415645"/>
                    </a:cubicBezTo>
                    <a:lnTo>
                      <a:pt x="2493818" y="1602314"/>
                    </a:lnTo>
                    <a:lnTo>
                      <a:pt x="1626535" y="2493818"/>
                    </a:lnTo>
                    <a:lnTo>
                      <a:pt x="415645" y="2493818"/>
                    </a:lnTo>
                    <a:cubicBezTo>
                      <a:pt x="186091" y="2493818"/>
                      <a:pt x="0" y="2307727"/>
                      <a:pt x="0" y="2078173"/>
                    </a:cubicBezTo>
                    <a:lnTo>
                      <a:pt x="0" y="415645"/>
                    </a:lnTo>
                    <a:cubicBezTo>
                      <a:pt x="0" y="186091"/>
                      <a:pt x="186091" y="0"/>
                      <a:pt x="415645" y="0"/>
                    </a:cubicBezTo>
                    <a:close/>
                  </a:path>
                </a:pathLst>
              </a:custGeom>
              <a:solidFill>
                <a:sysClr val="window" lastClr="FFFFFF"/>
              </a:solidFill>
              <a:ln w="12700" cap="flat" cmpd="sng" algn="ctr">
                <a:solidFill>
                  <a:sysClr val="window" lastClr="FFFFFF"/>
                </a:solidFill>
                <a:prstDash val="solid"/>
                <a:miter lim="800000"/>
              </a:ln>
              <a:effectLst>
                <a:softEdge rad="368300"/>
              </a:effectLst>
            </p:spPr>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sp>
            <p:nvSpPr>
              <p:cNvPr id="33" name="شكل حر: شكل 8"/>
              <p:cNvSpPr/>
              <p:nvPr/>
            </p:nvSpPr>
            <p:spPr>
              <a:xfrm>
                <a:off x="3591788" y="962888"/>
                <a:ext cx="2493818" cy="2493818"/>
              </a:xfrm>
              <a:custGeom>
                <a:avLst/>
                <a:gdLst>
                  <a:gd name="connsiteX0" fmla="*/ 415645 w 2493818"/>
                  <a:gd name="connsiteY0" fmla="*/ 0 h 2493818"/>
                  <a:gd name="connsiteX1" fmla="*/ 2078173 w 2493818"/>
                  <a:gd name="connsiteY1" fmla="*/ 0 h 2493818"/>
                  <a:gd name="connsiteX2" fmla="*/ 2493818 w 2493818"/>
                  <a:gd name="connsiteY2" fmla="*/ 415645 h 2493818"/>
                  <a:gd name="connsiteX3" fmla="*/ 2493818 w 2493818"/>
                  <a:gd name="connsiteY3" fmla="*/ 1602314 h 2493818"/>
                  <a:gd name="connsiteX4" fmla="*/ 1626535 w 2493818"/>
                  <a:gd name="connsiteY4" fmla="*/ 2493818 h 2493818"/>
                  <a:gd name="connsiteX5" fmla="*/ 415645 w 2493818"/>
                  <a:gd name="connsiteY5" fmla="*/ 2493818 h 2493818"/>
                  <a:gd name="connsiteX6" fmla="*/ 0 w 2493818"/>
                  <a:gd name="connsiteY6" fmla="*/ 2078173 h 2493818"/>
                  <a:gd name="connsiteX7" fmla="*/ 0 w 2493818"/>
                  <a:gd name="connsiteY7" fmla="*/ 415645 h 2493818"/>
                  <a:gd name="connsiteX8" fmla="*/ 415645 w 2493818"/>
                  <a:gd name="connsiteY8" fmla="*/ 0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18" h="2493818">
                    <a:moveTo>
                      <a:pt x="415645" y="0"/>
                    </a:moveTo>
                    <a:lnTo>
                      <a:pt x="2078173" y="0"/>
                    </a:lnTo>
                    <a:cubicBezTo>
                      <a:pt x="2307727" y="0"/>
                      <a:pt x="2493818" y="186091"/>
                      <a:pt x="2493818" y="415645"/>
                    </a:cubicBezTo>
                    <a:lnTo>
                      <a:pt x="2493818" y="1602314"/>
                    </a:lnTo>
                    <a:lnTo>
                      <a:pt x="1626535" y="2493818"/>
                    </a:lnTo>
                    <a:lnTo>
                      <a:pt x="415645" y="2493818"/>
                    </a:lnTo>
                    <a:cubicBezTo>
                      <a:pt x="186091" y="2493818"/>
                      <a:pt x="0" y="2307727"/>
                      <a:pt x="0" y="2078173"/>
                    </a:cubicBezTo>
                    <a:lnTo>
                      <a:pt x="0" y="415645"/>
                    </a:lnTo>
                    <a:cubicBezTo>
                      <a:pt x="0" y="186091"/>
                      <a:pt x="186091" y="0"/>
                      <a:pt x="415645" y="0"/>
                    </a:cubicBezTo>
                    <a:close/>
                  </a:path>
                </a:pathLst>
              </a:custGeom>
              <a:solidFill>
                <a:sysClr val="windowText" lastClr="000000"/>
              </a:solidFill>
              <a:ln w="12700" cap="flat" cmpd="sng" algn="ctr">
                <a:solidFill>
                  <a:sysClr val="window" lastClr="FFFFFF"/>
                </a:solidFill>
                <a:prstDash val="solid"/>
                <a:miter lim="800000"/>
              </a:ln>
              <a:effectLst>
                <a:softEdge rad="254000"/>
              </a:effectLst>
            </p:spPr>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sp>
            <p:nvSpPr>
              <p:cNvPr id="34" name="شكل حر: شكل 25"/>
              <p:cNvSpPr/>
              <p:nvPr/>
            </p:nvSpPr>
            <p:spPr>
              <a:xfrm>
                <a:off x="4474172" y="1805585"/>
                <a:ext cx="1320493" cy="1311688"/>
              </a:xfrm>
              <a:custGeom>
                <a:avLst/>
                <a:gdLst>
                  <a:gd name="connsiteX0" fmla="*/ 1320493 w 1320493"/>
                  <a:gd name="connsiteY0" fmla="*/ 0 h 1311688"/>
                  <a:gd name="connsiteX1" fmla="*/ 1320493 w 1320493"/>
                  <a:gd name="connsiteY1" fmla="*/ 420184 h 1311688"/>
                  <a:gd name="connsiteX2" fmla="*/ 453210 w 1320493"/>
                  <a:gd name="connsiteY2" fmla="*/ 1311688 h 1311688"/>
                  <a:gd name="connsiteX3" fmla="*/ 0 w 1320493"/>
                  <a:gd name="connsiteY3" fmla="*/ 1311688 h 1311688"/>
                  <a:gd name="connsiteX4" fmla="*/ 3241 w 1320493"/>
                  <a:gd name="connsiteY4" fmla="*/ 1290449 h 1311688"/>
                  <a:gd name="connsiteX5" fmla="*/ 1288863 w 1320493"/>
                  <a:gd name="connsiteY5" fmla="*/ 4827 h 1311688"/>
                  <a:gd name="connsiteX6" fmla="*/ 1320493 w 1320493"/>
                  <a:gd name="connsiteY6" fmla="*/ 0 h 131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493" h="1311688">
                    <a:moveTo>
                      <a:pt x="1320493" y="0"/>
                    </a:moveTo>
                    <a:lnTo>
                      <a:pt x="1320493" y="420184"/>
                    </a:lnTo>
                    <a:lnTo>
                      <a:pt x="453210" y="1311688"/>
                    </a:lnTo>
                    <a:lnTo>
                      <a:pt x="0" y="1311688"/>
                    </a:lnTo>
                    <a:lnTo>
                      <a:pt x="3241" y="1290449"/>
                    </a:lnTo>
                    <a:cubicBezTo>
                      <a:pt x="135290" y="645141"/>
                      <a:pt x="643556" y="136876"/>
                      <a:pt x="1288863" y="4827"/>
                    </a:cubicBezTo>
                    <a:lnTo>
                      <a:pt x="1320493" y="0"/>
                    </a:lnTo>
                    <a:close/>
                  </a:path>
                </a:pathLst>
              </a:custGeom>
              <a:solidFill>
                <a:srgbClr val="FFFF00"/>
              </a:solidFill>
              <a:ln w="25400" cap="flat" cmpd="sng" algn="ctr">
                <a:gradFill>
                  <a:gsLst>
                    <a:gs pos="0">
                      <a:srgbClr val="FF9900"/>
                    </a:gs>
                    <a:gs pos="100000">
                      <a:srgbClr val="FFFF00"/>
                    </a:gs>
                  </a:gsLst>
                  <a:lin ang="5400000" scaled="1"/>
                </a:gradFill>
                <a:prstDash val="solid"/>
                <a:miter lim="800000"/>
              </a:ln>
              <a:effectLst/>
            </p:spPr>
            <p:txBody>
              <a:bodyPr wrap="square" rtlCol="1" anchor="ctr">
                <a:noAutofit/>
              </a:bodyPr>
              <a:lstStyle/>
              <a:p>
                <a:pPr algn="ctr" rtl="1">
                  <a:defRPr/>
                </a:pPr>
                <a:endParaRPr lang="en-US" kern="0" dirty="0">
                  <a:solidFill>
                    <a:prstClr val="white"/>
                  </a:solidFill>
                  <a:latin typeface="Calibri" panose="020F0502020204030204"/>
                  <a:cs typeface="Arial" panose="020B0604020202020204" pitchFamily="34" charset="0"/>
                </a:endParaRPr>
              </a:p>
            </p:txBody>
          </p:sp>
          <p:sp>
            <p:nvSpPr>
              <p:cNvPr id="35" name="شكل حر: شكل 24"/>
              <p:cNvSpPr/>
              <p:nvPr/>
            </p:nvSpPr>
            <p:spPr>
              <a:xfrm>
                <a:off x="3300846" y="623455"/>
                <a:ext cx="2493818" cy="2493818"/>
              </a:xfrm>
              <a:custGeom>
                <a:avLst/>
                <a:gdLst>
                  <a:gd name="connsiteX0" fmla="*/ 415645 w 2493818"/>
                  <a:gd name="connsiteY0" fmla="*/ 0 h 2493818"/>
                  <a:gd name="connsiteX1" fmla="*/ 2078173 w 2493818"/>
                  <a:gd name="connsiteY1" fmla="*/ 0 h 2493818"/>
                  <a:gd name="connsiteX2" fmla="*/ 2493818 w 2493818"/>
                  <a:gd name="connsiteY2" fmla="*/ 415645 h 2493818"/>
                  <a:gd name="connsiteX3" fmla="*/ 2493818 w 2493818"/>
                  <a:gd name="connsiteY3" fmla="*/ 1182130 h 2493818"/>
                  <a:gd name="connsiteX4" fmla="*/ 2462188 w 2493818"/>
                  <a:gd name="connsiteY4" fmla="*/ 1186957 h 2493818"/>
                  <a:gd name="connsiteX5" fmla="*/ 1176566 w 2493818"/>
                  <a:gd name="connsiteY5" fmla="*/ 2472579 h 2493818"/>
                  <a:gd name="connsiteX6" fmla="*/ 1173325 w 2493818"/>
                  <a:gd name="connsiteY6" fmla="*/ 2493818 h 2493818"/>
                  <a:gd name="connsiteX7" fmla="*/ 415645 w 2493818"/>
                  <a:gd name="connsiteY7" fmla="*/ 2493818 h 2493818"/>
                  <a:gd name="connsiteX8" fmla="*/ 0 w 2493818"/>
                  <a:gd name="connsiteY8" fmla="*/ 2078173 h 2493818"/>
                  <a:gd name="connsiteX9" fmla="*/ 0 w 2493818"/>
                  <a:gd name="connsiteY9" fmla="*/ 415645 h 2493818"/>
                  <a:gd name="connsiteX10" fmla="*/ 415645 w 2493818"/>
                  <a:gd name="connsiteY10" fmla="*/ 0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818" h="2493818">
                    <a:moveTo>
                      <a:pt x="415645" y="0"/>
                    </a:moveTo>
                    <a:lnTo>
                      <a:pt x="2078173" y="0"/>
                    </a:lnTo>
                    <a:cubicBezTo>
                      <a:pt x="2307727" y="0"/>
                      <a:pt x="2493818" y="186091"/>
                      <a:pt x="2493818" y="415645"/>
                    </a:cubicBezTo>
                    <a:lnTo>
                      <a:pt x="2493818" y="1182130"/>
                    </a:lnTo>
                    <a:lnTo>
                      <a:pt x="2462188" y="1186957"/>
                    </a:lnTo>
                    <a:cubicBezTo>
                      <a:pt x="1816881" y="1319006"/>
                      <a:pt x="1308615" y="1827271"/>
                      <a:pt x="1176566" y="2472579"/>
                    </a:cubicBezTo>
                    <a:lnTo>
                      <a:pt x="1173325" y="2493818"/>
                    </a:lnTo>
                    <a:lnTo>
                      <a:pt x="415645" y="2493818"/>
                    </a:lnTo>
                    <a:cubicBezTo>
                      <a:pt x="186091" y="2493818"/>
                      <a:pt x="0" y="2307727"/>
                      <a:pt x="0" y="2078173"/>
                    </a:cubicBezTo>
                    <a:lnTo>
                      <a:pt x="0" y="415645"/>
                    </a:lnTo>
                    <a:cubicBezTo>
                      <a:pt x="0" y="186091"/>
                      <a:pt x="186091" y="0"/>
                      <a:pt x="415645" y="0"/>
                    </a:cubicBezTo>
                    <a:close/>
                  </a:path>
                </a:pathLst>
              </a:custGeom>
              <a:ln>
                <a:solidFill>
                  <a:srgbClr val="FFFF00"/>
                </a:solidFill>
              </a:ln>
            </p:spPr>
            <p:style>
              <a:lnRef idx="2">
                <a:schemeClr val="accent5"/>
              </a:lnRef>
              <a:fillRef idx="1">
                <a:schemeClr val="lt1"/>
              </a:fillRef>
              <a:effectRef idx="0">
                <a:schemeClr val="accent5"/>
              </a:effectRef>
              <a:fontRef idx="minor">
                <a:schemeClr val="dk1"/>
              </a:fontRef>
            </p:style>
            <p:txBody>
              <a:bodyPr wrap="square" rtlCol="1" anchor="ctr">
                <a:noAutofit/>
              </a:bodyPr>
              <a:lstStyle/>
              <a:p>
                <a:pPr algn="ctr" rtl="1">
                  <a:defRPr/>
                </a:pPr>
                <a:endParaRPr lang="en-US" kern="0" dirty="0">
                  <a:solidFill>
                    <a:prstClr val="white"/>
                  </a:solidFill>
                  <a:latin typeface="Calibri" panose="020F0502020204030204"/>
                  <a:cs typeface="Arial" panose="020B0604020202020204" pitchFamily="34" charset="0"/>
                </a:endParaRPr>
              </a:p>
            </p:txBody>
          </p:sp>
        </p:grpSp>
        <p:grpSp>
          <p:nvGrpSpPr>
            <p:cNvPr id="28" name="مجموعة 55"/>
            <p:cNvGrpSpPr/>
            <p:nvPr/>
          </p:nvGrpSpPr>
          <p:grpSpPr>
            <a:xfrm>
              <a:off x="3321580" y="1110765"/>
              <a:ext cx="2115893" cy="2064857"/>
              <a:chOff x="3321580" y="1110765"/>
              <a:chExt cx="2115893" cy="2064857"/>
            </a:xfrm>
          </p:grpSpPr>
          <p:sp>
            <p:nvSpPr>
              <p:cNvPr id="29" name="مستطيل: زوايا مستديرة 39"/>
              <p:cNvSpPr/>
              <p:nvPr/>
            </p:nvSpPr>
            <p:spPr>
              <a:xfrm>
                <a:off x="3589892" y="2407208"/>
                <a:ext cx="574976" cy="574976"/>
              </a:xfrm>
              <a:prstGeom prst="roundRect">
                <a:avLst/>
              </a:prstGeom>
              <a:solidFill>
                <a:srgbClr val="FFFF00"/>
              </a:solidFill>
              <a:ln w="12700" cap="flat" cmpd="sng" algn="ctr">
                <a:noFill/>
                <a:prstDash val="solid"/>
                <a:miter lim="800000"/>
              </a:ln>
              <a:effectLst/>
              <a:scene3d>
                <a:camera prst="orthographicFront"/>
                <a:lightRig rig="threePt" dir="t"/>
              </a:scene3d>
              <a:sp3d>
                <a:bevelT w="139700" prst="cross"/>
              </a:sp3d>
            </p:spPr>
            <p:txBody>
              <a:bodyPr rtlCol="1" anchor="ctr"/>
              <a:lstStyle/>
              <a:p>
                <a:pPr algn="ctr" rtl="1">
                  <a:defRPr/>
                </a:pPr>
                <a:endParaRPr lang="en-US" kern="0">
                  <a:solidFill>
                    <a:prstClr val="white"/>
                  </a:solidFill>
                  <a:latin typeface="Calibri" panose="020F0502020204030204"/>
                  <a:cs typeface="Arial" panose="020B0604020202020204" pitchFamily="34" charset="0"/>
                </a:endParaRPr>
              </a:p>
            </p:txBody>
          </p:sp>
          <p:sp>
            <p:nvSpPr>
              <p:cNvPr id="30" name="مربع نص 43"/>
              <p:cNvSpPr txBox="1"/>
              <p:nvPr/>
            </p:nvSpPr>
            <p:spPr>
              <a:xfrm>
                <a:off x="3716480" y="2434727"/>
                <a:ext cx="349831" cy="740895"/>
              </a:xfrm>
              <a:prstGeom prst="rect">
                <a:avLst/>
              </a:prstGeom>
              <a:noFill/>
            </p:spPr>
            <p:txBody>
              <a:bodyPr wrap="square" rtlCol="1">
                <a:spAutoFit/>
              </a:bodyPr>
              <a:lstStyle/>
              <a:p>
                <a:pPr algn="r" rtl="1">
                  <a:defRPr/>
                </a:pPr>
                <a:r>
                  <a:rPr lang="fr-FR" sz="2200" b="1" kern="0" dirty="0">
                    <a:solidFill>
                      <a:prstClr val="black"/>
                    </a:solidFill>
                  </a:rPr>
                  <a:t>1</a:t>
                </a:r>
                <a:endParaRPr lang="en-US" sz="2200" b="1" kern="0" dirty="0">
                  <a:solidFill>
                    <a:prstClr val="black"/>
                  </a:solidFill>
                </a:endParaRPr>
              </a:p>
            </p:txBody>
          </p:sp>
          <p:sp>
            <p:nvSpPr>
              <p:cNvPr id="31" name="مربع نص 51"/>
              <p:cNvSpPr txBox="1"/>
              <p:nvPr/>
            </p:nvSpPr>
            <p:spPr>
              <a:xfrm>
                <a:off x="3321580" y="1110765"/>
                <a:ext cx="2115893" cy="764534"/>
              </a:xfrm>
              <a:prstGeom prst="rect">
                <a:avLst/>
              </a:prstGeom>
              <a:noFill/>
            </p:spPr>
            <p:txBody>
              <a:bodyPr wrap="square" rtlCol="1">
                <a:spAutoFit/>
              </a:bodyPr>
              <a:lstStyle/>
              <a:p>
                <a:pPr algn="ctr" rtl="1">
                  <a:defRPr/>
                </a:pPr>
                <a:r>
                  <a:rPr lang="ar-DZ" sz="2800" b="1" kern="0" dirty="0" smtClean="0">
                    <a:latin typeface="29LT Bukra Bold Italic" panose="000B0903020204020204" pitchFamily="34" charset="-78"/>
                  </a:rPr>
                  <a:t>الهيكل التنظيمي</a:t>
                </a:r>
                <a:endParaRPr lang="en-US" sz="2800" b="1" kern="0" dirty="0">
                  <a:latin typeface="29LT Bukra Bold Italic" panose="000B0903020204020204" pitchFamily="34" charset="-78"/>
                </a:endParaRPr>
              </a:p>
            </p:txBody>
          </p:sp>
        </p:grpSp>
      </p:grpSp>
      <p:grpSp>
        <p:nvGrpSpPr>
          <p:cNvPr id="36" name="مجموعة 60"/>
          <p:cNvGrpSpPr/>
          <p:nvPr/>
        </p:nvGrpSpPr>
        <p:grpSpPr>
          <a:xfrm>
            <a:off x="1225997" y="2864306"/>
            <a:ext cx="3081907" cy="2114382"/>
            <a:chOff x="2996048" y="3494815"/>
            <a:chExt cx="3151904" cy="3089558"/>
          </a:xfrm>
        </p:grpSpPr>
        <p:sp>
          <p:nvSpPr>
            <p:cNvPr id="37" name="شكل حر: شكل 20"/>
            <p:cNvSpPr/>
            <p:nvPr/>
          </p:nvSpPr>
          <p:spPr>
            <a:xfrm rot="16200000">
              <a:off x="3654134" y="3494815"/>
              <a:ext cx="2493818" cy="2493818"/>
            </a:xfrm>
            <a:custGeom>
              <a:avLst/>
              <a:gdLst>
                <a:gd name="connsiteX0" fmla="*/ 415645 w 2493818"/>
                <a:gd name="connsiteY0" fmla="*/ 0 h 2493818"/>
                <a:gd name="connsiteX1" fmla="*/ 2078173 w 2493818"/>
                <a:gd name="connsiteY1" fmla="*/ 0 h 2493818"/>
                <a:gd name="connsiteX2" fmla="*/ 2493818 w 2493818"/>
                <a:gd name="connsiteY2" fmla="*/ 415645 h 2493818"/>
                <a:gd name="connsiteX3" fmla="*/ 2493818 w 2493818"/>
                <a:gd name="connsiteY3" fmla="*/ 1602314 h 2493818"/>
                <a:gd name="connsiteX4" fmla="*/ 1626535 w 2493818"/>
                <a:gd name="connsiteY4" fmla="*/ 2493818 h 2493818"/>
                <a:gd name="connsiteX5" fmla="*/ 415645 w 2493818"/>
                <a:gd name="connsiteY5" fmla="*/ 2493818 h 2493818"/>
                <a:gd name="connsiteX6" fmla="*/ 0 w 2493818"/>
                <a:gd name="connsiteY6" fmla="*/ 2078173 h 2493818"/>
                <a:gd name="connsiteX7" fmla="*/ 0 w 2493818"/>
                <a:gd name="connsiteY7" fmla="*/ 415645 h 2493818"/>
                <a:gd name="connsiteX8" fmla="*/ 415645 w 2493818"/>
                <a:gd name="connsiteY8" fmla="*/ 0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18" h="2493818">
                  <a:moveTo>
                    <a:pt x="415645" y="0"/>
                  </a:moveTo>
                  <a:lnTo>
                    <a:pt x="2078173" y="0"/>
                  </a:lnTo>
                  <a:cubicBezTo>
                    <a:pt x="2307727" y="0"/>
                    <a:pt x="2493818" y="186091"/>
                    <a:pt x="2493818" y="415645"/>
                  </a:cubicBezTo>
                  <a:lnTo>
                    <a:pt x="2493818" y="1602314"/>
                  </a:lnTo>
                  <a:lnTo>
                    <a:pt x="1626535" y="2493818"/>
                  </a:lnTo>
                  <a:lnTo>
                    <a:pt x="415645" y="2493818"/>
                  </a:lnTo>
                  <a:cubicBezTo>
                    <a:pt x="186091" y="2493818"/>
                    <a:pt x="0" y="2307727"/>
                    <a:pt x="0" y="2078173"/>
                  </a:cubicBezTo>
                  <a:lnTo>
                    <a:pt x="0" y="415645"/>
                  </a:lnTo>
                  <a:cubicBezTo>
                    <a:pt x="0" y="186091"/>
                    <a:pt x="186091" y="0"/>
                    <a:pt x="415645" y="0"/>
                  </a:cubicBezTo>
                  <a:close/>
                </a:path>
              </a:pathLst>
            </a:custGeom>
            <a:solidFill>
              <a:sysClr val="windowText" lastClr="000000"/>
            </a:solidFill>
            <a:ln w="12700" cap="flat" cmpd="sng" algn="ctr">
              <a:solidFill>
                <a:sysClr val="window" lastClr="FFFFFF"/>
              </a:solidFill>
              <a:prstDash val="solid"/>
              <a:miter lim="800000"/>
            </a:ln>
            <a:effectLst>
              <a:softEdge rad="254000"/>
            </a:effectLst>
          </p:spPr>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grpSp>
          <p:nvGrpSpPr>
            <p:cNvPr id="38" name="مجموعة 58"/>
            <p:cNvGrpSpPr/>
            <p:nvPr/>
          </p:nvGrpSpPr>
          <p:grpSpPr>
            <a:xfrm>
              <a:off x="2996048" y="3785756"/>
              <a:ext cx="2812472" cy="2798617"/>
              <a:chOff x="2996048" y="3785756"/>
              <a:chExt cx="2812472" cy="2798617"/>
            </a:xfrm>
          </p:grpSpPr>
          <p:grpSp>
            <p:nvGrpSpPr>
              <p:cNvPr id="39" name="مجموعة 37"/>
              <p:cNvGrpSpPr/>
              <p:nvPr/>
            </p:nvGrpSpPr>
            <p:grpSpPr>
              <a:xfrm>
                <a:off x="2996048" y="3785756"/>
                <a:ext cx="2812472" cy="2798617"/>
                <a:chOff x="2996048" y="3785756"/>
                <a:chExt cx="2812472" cy="2798617"/>
              </a:xfrm>
            </p:grpSpPr>
            <p:sp>
              <p:nvSpPr>
                <p:cNvPr id="43" name="شكل حر: شكل 19"/>
                <p:cNvSpPr/>
                <p:nvPr/>
              </p:nvSpPr>
              <p:spPr>
                <a:xfrm rot="16200000">
                  <a:off x="2996048" y="4090555"/>
                  <a:ext cx="2493818" cy="2493818"/>
                </a:xfrm>
                <a:custGeom>
                  <a:avLst/>
                  <a:gdLst>
                    <a:gd name="connsiteX0" fmla="*/ 415645 w 2493818"/>
                    <a:gd name="connsiteY0" fmla="*/ 0 h 2493818"/>
                    <a:gd name="connsiteX1" fmla="*/ 2078173 w 2493818"/>
                    <a:gd name="connsiteY1" fmla="*/ 0 h 2493818"/>
                    <a:gd name="connsiteX2" fmla="*/ 2493818 w 2493818"/>
                    <a:gd name="connsiteY2" fmla="*/ 415645 h 2493818"/>
                    <a:gd name="connsiteX3" fmla="*/ 2493818 w 2493818"/>
                    <a:gd name="connsiteY3" fmla="*/ 1602314 h 2493818"/>
                    <a:gd name="connsiteX4" fmla="*/ 1626535 w 2493818"/>
                    <a:gd name="connsiteY4" fmla="*/ 2493818 h 2493818"/>
                    <a:gd name="connsiteX5" fmla="*/ 415645 w 2493818"/>
                    <a:gd name="connsiteY5" fmla="*/ 2493818 h 2493818"/>
                    <a:gd name="connsiteX6" fmla="*/ 0 w 2493818"/>
                    <a:gd name="connsiteY6" fmla="*/ 2078173 h 2493818"/>
                    <a:gd name="connsiteX7" fmla="*/ 0 w 2493818"/>
                    <a:gd name="connsiteY7" fmla="*/ 415645 h 2493818"/>
                    <a:gd name="connsiteX8" fmla="*/ 415645 w 2493818"/>
                    <a:gd name="connsiteY8" fmla="*/ 0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18" h="2493818">
                      <a:moveTo>
                        <a:pt x="415645" y="0"/>
                      </a:moveTo>
                      <a:lnTo>
                        <a:pt x="2078173" y="0"/>
                      </a:lnTo>
                      <a:cubicBezTo>
                        <a:pt x="2307727" y="0"/>
                        <a:pt x="2493818" y="186091"/>
                        <a:pt x="2493818" y="415645"/>
                      </a:cubicBezTo>
                      <a:lnTo>
                        <a:pt x="2493818" y="1602314"/>
                      </a:lnTo>
                      <a:lnTo>
                        <a:pt x="1626535" y="2493818"/>
                      </a:lnTo>
                      <a:lnTo>
                        <a:pt x="415645" y="2493818"/>
                      </a:lnTo>
                      <a:cubicBezTo>
                        <a:pt x="186091" y="2493818"/>
                        <a:pt x="0" y="2307727"/>
                        <a:pt x="0" y="2078173"/>
                      </a:cubicBezTo>
                      <a:lnTo>
                        <a:pt x="0" y="415645"/>
                      </a:lnTo>
                      <a:cubicBezTo>
                        <a:pt x="0" y="186091"/>
                        <a:pt x="186091" y="0"/>
                        <a:pt x="415645" y="0"/>
                      </a:cubicBezTo>
                      <a:close/>
                    </a:path>
                  </a:pathLst>
                </a:custGeom>
                <a:solidFill>
                  <a:sysClr val="window" lastClr="FFFFFF"/>
                </a:solidFill>
                <a:ln w="12700" cap="flat" cmpd="sng" algn="ctr">
                  <a:solidFill>
                    <a:sysClr val="window" lastClr="FFFFFF"/>
                  </a:solidFill>
                  <a:prstDash val="solid"/>
                  <a:miter lim="800000"/>
                </a:ln>
                <a:effectLst>
                  <a:softEdge rad="368300"/>
                </a:effectLst>
              </p:spPr>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sp>
              <p:nvSpPr>
                <p:cNvPr id="44" name="شكل حر: شكل 34"/>
                <p:cNvSpPr/>
                <p:nvPr/>
              </p:nvSpPr>
              <p:spPr>
                <a:xfrm rot="16200000">
                  <a:off x="4511637" y="3757649"/>
                  <a:ext cx="1268775" cy="1324990"/>
                </a:xfrm>
                <a:custGeom>
                  <a:avLst/>
                  <a:gdLst>
                    <a:gd name="connsiteX0" fmla="*/ 1268775 w 1268775"/>
                    <a:gd name="connsiteY0" fmla="*/ 0 h 1324990"/>
                    <a:gd name="connsiteX1" fmla="*/ 1268775 w 1268775"/>
                    <a:gd name="connsiteY1" fmla="*/ 433486 h 1324990"/>
                    <a:gd name="connsiteX2" fmla="*/ 401492 w 1268775"/>
                    <a:gd name="connsiteY2" fmla="*/ 1324990 h 1324990"/>
                    <a:gd name="connsiteX3" fmla="*/ 0 w 1268775"/>
                    <a:gd name="connsiteY3" fmla="*/ 1324990 h 1324990"/>
                    <a:gd name="connsiteX4" fmla="*/ 6942 w 1268775"/>
                    <a:gd name="connsiteY4" fmla="*/ 1279505 h 1324990"/>
                    <a:gd name="connsiteX5" fmla="*/ 1134231 w 1268775"/>
                    <a:gd name="connsiteY5" fmla="*/ 34595 h 1324990"/>
                    <a:gd name="connsiteX6" fmla="*/ 1268775 w 1268775"/>
                    <a:gd name="connsiteY6" fmla="*/ 0 h 132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775" h="1324990">
                      <a:moveTo>
                        <a:pt x="1268775" y="0"/>
                      </a:moveTo>
                      <a:lnTo>
                        <a:pt x="1268775" y="433486"/>
                      </a:lnTo>
                      <a:lnTo>
                        <a:pt x="401492" y="1324990"/>
                      </a:lnTo>
                      <a:lnTo>
                        <a:pt x="0" y="1324990"/>
                      </a:lnTo>
                      <a:lnTo>
                        <a:pt x="6942" y="1279505"/>
                      </a:lnTo>
                      <a:cubicBezTo>
                        <a:pt x="127987" y="687973"/>
                        <a:pt x="565158" y="211595"/>
                        <a:pt x="1134231" y="34595"/>
                      </a:cubicBezTo>
                      <a:lnTo>
                        <a:pt x="1268775" y="0"/>
                      </a:lnTo>
                      <a:close/>
                    </a:path>
                  </a:pathLst>
                </a:custGeom>
                <a:solidFill>
                  <a:srgbClr val="5D87FF"/>
                </a:solidFill>
                <a:ln w="25400" cap="flat" cmpd="sng" algn="ctr">
                  <a:gradFill>
                    <a:gsLst>
                      <a:gs pos="0">
                        <a:srgbClr val="6699FF"/>
                      </a:gs>
                      <a:gs pos="100000">
                        <a:srgbClr val="3333FF"/>
                      </a:gs>
                    </a:gsLst>
                    <a:lin ang="5400000" scaled="1"/>
                  </a:gradFill>
                  <a:prstDash val="solid"/>
                  <a:miter lim="800000"/>
                </a:ln>
                <a:effectLst/>
              </p:spPr>
              <p:txBody>
                <a:bodyPr wrap="square" rtlCol="1" anchor="ctr">
                  <a:noAutofit/>
                </a:bodyPr>
                <a:lstStyle/>
                <a:p>
                  <a:pPr algn="ctr" rtl="1">
                    <a:defRPr/>
                  </a:pPr>
                  <a:endParaRPr lang="en-US" kern="0" dirty="0">
                    <a:solidFill>
                      <a:prstClr val="white"/>
                    </a:solidFill>
                    <a:latin typeface="Calibri" panose="020F0502020204030204"/>
                    <a:cs typeface="Arial" panose="020B0604020202020204" pitchFamily="34" charset="0"/>
                  </a:endParaRPr>
                </a:p>
              </p:txBody>
            </p:sp>
            <p:sp>
              <p:nvSpPr>
                <p:cNvPr id="45" name="شكل حر: شكل 32"/>
                <p:cNvSpPr/>
                <p:nvPr/>
              </p:nvSpPr>
              <p:spPr>
                <a:xfrm rot="16200000">
                  <a:off x="3314701" y="3785757"/>
                  <a:ext cx="2493818" cy="2493818"/>
                </a:xfrm>
                <a:custGeom>
                  <a:avLst/>
                  <a:gdLst>
                    <a:gd name="connsiteX0" fmla="*/ 2493818 w 2493818"/>
                    <a:gd name="connsiteY0" fmla="*/ 415645 h 2493818"/>
                    <a:gd name="connsiteX1" fmla="*/ 2493818 w 2493818"/>
                    <a:gd name="connsiteY1" fmla="*/ 1168828 h 2493818"/>
                    <a:gd name="connsiteX2" fmla="*/ 2359274 w 2493818"/>
                    <a:gd name="connsiteY2" fmla="*/ 1203423 h 2493818"/>
                    <a:gd name="connsiteX3" fmla="*/ 1231985 w 2493818"/>
                    <a:gd name="connsiteY3" fmla="*/ 2448333 h 2493818"/>
                    <a:gd name="connsiteX4" fmla="*/ 1225043 w 2493818"/>
                    <a:gd name="connsiteY4" fmla="*/ 2493818 h 2493818"/>
                    <a:gd name="connsiteX5" fmla="*/ 415645 w 2493818"/>
                    <a:gd name="connsiteY5" fmla="*/ 2493818 h 2493818"/>
                    <a:gd name="connsiteX6" fmla="*/ 0 w 2493818"/>
                    <a:gd name="connsiteY6" fmla="*/ 2078173 h 2493818"/>
                    <a:gd name="connsiteX7" fmla="*/ 0 w 2493818"/>
                    <a:gd name="connsiteY7" fmla="*/ 415645 h 2493818"/>
                    <a:gd name="connsiteX8" fmla="*/ 415645 w 2493818"/>
                    <a:gd name="connsiteY8" fmla="*/ 0 h 2493818"/>
                    <a:gd name="connsiteX9" fmla="*/ 2078173 w 2493818"/>
                    <a:gd name="connsiteY9" fmla="*/ 0 h 2493818"/>
                    <a:gd name="connsiteX10" fmla="*/ 2493818 w 2493818"/>
                    <a:gd name="connsiteY10" fmla="*/ 415645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818" h="2493818">
                      <a:moveTo>
                        <a:pt x="2493818" y="415645"/>
                      </a:moveTo>
                      <a:lnTo>
                        <a:pt x="2493818" y="1168828"/>
                      </a:lnTo>
                      <a:lnTo>
                        <a:pt x="2359274" y="1203423"/>
                      </a:lnTo>
                      <a:cubicBezTo>
                        <a:pt x="1790201" y="1380423"/>
                        <a:pt x="1353030" y="1856801"/>
                        <a:pt x="1231985" y="2448333"/>
                      </a:cubicBezTo>
                      <a:lnTo>
                        <a:pt x="1225043" y="2493818"/>
                      </a:lnTo>
                      <a:lnTo>
                        <a:pt x="415645" y="2493818"/>
                      </a:lnTo>
                      <a:cubicBezTo>
                        <a:pt x="186091" y="2493818"/>
                        <a:pt x="0" y="2307727"/>
                        <a:pt x="0" y="2078173"/>
                      </a:cubicBezTo>
                      <a:lnTo>
                        <a:pt x="0" y="415645"/>
                      </a:lnTo>
                      <a:cubicBezTo>
                        <a:pt x="0" y="186091"/>
                        <a:pt x="186091" y="0"/>
                        <a:pt x="415645" y="0"/>
                      </a:cubicBezTo>
                      <a:lnTo>
                        <a:pt x="2078173" y="0"/>
                      </a:lnTo>
                      <a:cubicBezTo>
                        <a:pt x="2307727" y="0"/>
                        <a:pt x="2493818" y="186091"/>
                        <a:pt x="2493818" y="415645"/>
                      </a:cubicBezTo>
                      <a:close/>
                    </a:path>
                  </a:pathLst>
                </a:custGeom>
                <a:ln/>
              </p:spPr>
              <p:style>
                <a:lnRef idx="2">
                  <a:schemeClr val="accent5"/>
                </a:lnRef>
                <a:fillRef idx="1">
                  <a:schemeClr val="lt1"/>
                </a:fillRef>
                <a:effectRef idx="0">
                  <a:schemeClr val="accent5"/>
                </a:effectRef>
                <a:fontRef idx="minor">
                  <a:schemeClr val="dk1"/>
                </a:fontRef>
              </p:style>
              <p:txBody>
                <a:bodyPr wrap="square" rtlCol="1" anchor="ctr">
                  <a:noAutofit/>
                </a:bodyPr>
                <a:lstStyle/>
                <a:p>
                  <a:pPr algn="ctr" rtl="1">
                    <a:defRPr/>
                  </a:pPr>
                  <a:endParaRPr lang="en-US" kern="0" dirty="0">
                    <a:solidFill>
                      <a:prstClr val="white"/>
                    </a:solidFill>
                    <a:latin typeface="Calibri" panose="020F0502020204030204"/>
                    <a:cs typeface="Arial" panose="020B0604020202020204" pitchFamily="34" charset="0"/>
                  </a:endParaRPr>
                </a:p>
              </p:txBody>
            </p:sp>
          </p:grpSp>
          <p:sp>
            <p:nvSpPr>
              <p:cNvPr id="40" name="مستطيل: زوايا مستديرة 40"/>
              <p:cNvSpPr/>
              <p:nvPr/>
            </p:nvSpPr>
            <p:spPr>
              <a:xfrm flipH="1" flipV="1">
                <a:off x="3589892" y="3910436"/>
                <a:ext cx="574976" cy="574976"/>
              </a:xfrm>
              <a:prstGeom prst="roundRect">
                <a:avLst/>
              </a:prstGeom>
              <a:solidFill>
                <a:srgbClr val="5D87FF"/>
              </a:solidFill>
              <a:ln w="12700" cap="flat" cmpd="sng" algn="ctr">
                <a:noFill/>
                <a:prstDash val="solid"/>
                <a:miter lim="800000"/>
              </a:ln>
              <a:effectLst/>
              <a:scene3d>
                <a:camera prst="orthographicFront"/>
                <a:lightRig rig="threePt" dir="t"/>
              </a:scene3d>
              <a:sp3d>
                <a:bevelT w="139700" prst="cross"/>
              </a:sp3d>
            </p:spPr>
            <p:txBody>
              <a:bodyPr rtlCol="1" anchor="ctr"/>
              <a:lstStyle/>
              <a:p>
                <a:pPr algn="ctr" rtl="1">
                  <a:defRPr/>
                </a:pPr>
                <a:endParaRPr lang="en-US" kern="0">
                  <a:solidFill>
                    <a:prstClr val="white"/>
                  </a:solidFill>
                  <a:latin typeface="Calibri" panose="020F0502020204030204"/>
                  <a:cs typeface="Arial" panose="020B0604020202020204" pitchFamily="34" charset="0"/>
                </a:endParaRPr>
              </a:p>
            </p:txBody>
          </p:sp>
          <p:sp>
            <p:nvSpPr>
              <p:cNvPr id="41" name="مربع نص 46"/>
              <p:cNvSpPr txBox="1"/>
              <p:nvPr/>
            </p:nvSpPr>
            <p:spPr>
              <a:xfrm>
                <a:off x="3716480" y="3926434"/>
                <a:ext cx="349830" cy="740895"/>
              </a:xfrm>
              <a:prstGeom prst="rect">
                <a:avLst/>
              </a:prstGeom>
              <a:noFill/>
            </p:spPr>
            <p:txBody>
              <a:bodyPr wrap="square" rtlCol="1">
                <a:spAutoFit/>
              </a:bodyPr>
              <a:lstStyle/>
              <a:p>
                <a:pPr algn="r" rtl="1">
                  <a:defRPr/>
                </a:pPr>
                <a:r>
                  <a:rPr lang="fr-FR" sz="2200" b="1" kern="0" dirty="0">
                    <a:solidFill>
                      <a:prstClr val="black"/>
                    </a:solidFill>
                  </a:rPr>
                  <a:t>4</a:t>
                </a:r>
                <a:endParaRPr lang="en-US" sz="2200" b="1" kern="0" dirty="0">
                  <a:solidFill>
                    <a:prstClr val="black"/>
                  </a:solidFill>
                </a:endParaRPr>
              </a:p>
            </p:txBody>
          </p:sp>
          <p:sp>
            <p:nvSpPr>
              <p:cNvPr id="42" name="مربع نص 52"/>
              <p:cNvSpPr txBox="1"/>
              <p:nvPr/>
            </p:nvSpPr>
            <p:spPr>
              <a:xfrm>
                <a:off x="3218595" y="4794066"/>
                <a:ext cx="2205599" cy="764535"/>
              </a:xfrm>
              <a:prstGeom prst="rect">
                <a:avLst/>
              </a:prstGeom>
              <a:noFill/>
            </p:spPr>
            <p:txBody>
              <a:bodyPr wrap="square" rtlCol="1">
                <a:spAutoFit/>
              </a:bodyPr>
              <a:lstStyle/>
              <a:p>
                <a:pPr algn="r" rtl="1">
                  <a:defRPr/>
                </a:pPr>
                <a:r>
                  <a:rPr lang="ar-DZ" sz="2800" b="1" kern="0" dirty="0" smtClean="0">
                    <a:latin typeface="29LT Bukra Bold Italic" panose="000B0903020204020204" pitchFamily="34" charset="-78"/>
                  </a:rPr>
                  <a:t>القيادة التنظيمية</a:t>
                </a:r>
                <a:endParaRPr lang="en-US" sz="2800" b="1" kern="0" dirty="0">
                  <a:latin typeface="29LT Bukra Bold Italic" panose="000B0903020204020204" pitchFamily="34" charset="-78"/>
                </a:endParaRPr>
              </a:p>
            </p:txBody>
          </p:sp>
        </p:grpSp>
      </p:grpSp>
      <p:grpSp>
        <p:nvGrpSpPr>
          <p:cNvPr id="46" name="مجموعة 61"/>
          <p:cNvGrpSpPr/>
          <p:nvPr/>
        </p:nvGrpSpPr>
        <p:grpSpPr>
          <a:xfrm>
            <a:off x="3949477" y="2809339"/>
            <a:ext cx="3020945" cy="2157051"/>
            <a:chOff x="6210298" y="3432469"/>
            <a:chExt cx="3089558" cy="3151904"/>
          </a:xfrm>
        </p:grpSpPr>
        <p:sp>
          <p:nvSpPr>
            <p:cNvPr id="47" name="شكل حر: شكل 16"/>
            <p:cNvSpPr/>
            <p:nvPr/>
          </p:nvSpPr>
          <p:spPr>
            <a:xfrm rot="10800000">
              <a:off x="6210298" y="3432469"/>
              <a:ext cx="2493818" cy="2493818"/>
            </a:xfrm>
            <a:custGeom>
              <a:avLst/>
              <a:gdLst>
                <a:gd name="connsiteX0" fmla="*/ 415645 w 2493818"/>
                <a:gd name="connsiteY0" fmla="*/ 0 h 2493818"/>
                <a:gd name="connsiteX1" fmla="*/ 2078173 w 2493818"/>
                <a:gd name="connsiteY1" fmla="*/ 0 h 2493818"/>
                <a:gd name="connsiteX2" fmla="*/ 2493818 w 2493818"/>
                <a:gd name="connsiteY2" fmla="*/ 415645 h 2493818"/>
                <a:gd name="connsiteX3" fmla="*/ 2493818 w 2493818"/>
                <a:gd name="connsiteY3" fmla="*/ 1602314 h 2493818"/>
                <a:gd name="connsiteX4" fmla="*/ 1626535 w 2493818"/>
                <a:gd name="connsiteY4" fmla="*/ 2493818 h 2493818"/>
                <a:gd name="connsiteX5" fmla="*/ 415645 w 2493818"/>
                <a:gd name="connsiteY5" fmla="*/ 2493818 h 2493818"/>
                <a:gd name="connsiteX6" fmla="*/ 0 w 2493818"/>
                <a:gd name="connsiteY6" fmla="*/ 2078173 h 2493818"/>
                <a:gd name="connsiteX7" fmla="*/ 0 w 2493818"/>
                <a:gd name="connsiteY7" fmla="*/ 415645 h 2493818"/>
                <a:gd name="connsiteX8" fmla="*/ 415645 w 2493818"/>
                <a:gd name="connsiteY8" fmla="*/ 0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18" h="2493818">
                  <a:moveTo>
                    <a:pt x="415645" y="0"/>
                  </a:moveTo>
                  <a:lnTo>
                    <a:pt x="2078173" y="0"/>
                  </a:lnTo>
                  <a:cubicBezTo>
                    <a:pt x="2307727" y="0"/>
                    <a:pt x="2493818" y="186091"/>
                    <a:pt x="2493818" y="415645"/>
                  </a:cubicBezTo>
                  <a:lnTo>
                    <a:pt x="2493818" y="1602314"/>
                  </a:lnTo>
                  <a:lnTo>
                    <a:pt x="1626535" y="2493818"/>
                  </a:lnTo>
                  <a:lnTo>
                    <a:pt x="415645" y="2493818"/>
                  </a:lnTo>
                  <a:cubicBezTo>
                    <a:pt x="186091" y="2493818"/>
                    <a:pt x="0" y="2307727"/>
                    <a:pt x="0" y="2078173"/>
                  </a:cubicBezTo>
                  <a:lnTo>
                    <a:pt x="0" y="415645"/>
                  </a:lnTo>
                  <a:cubicBezTo>
                    <a:pt x="0" y="186091"/>
                    <a:pt x="186091" y="0"/>
                    <a:pt x="415645" y="0"/>
                  </a:cubicBezTo>
                  <a:close/>
                </a:path>
              </a:pathLst>
            </a:custGeom>
            <a:solidFill>
              <a:sysClr val="windowText" lastClr="000000"/>
            </a:solidFill>
            <a:ln w="12700" cap="flat" cmpd="sng" algn="ctr">
              <a:solidFill>
                <a:sysClr val="window" lastClr="FFFFFF"/>
              </a:solidFill>
              <a:prstDash val="solid"/>
              <a:miter lim="800000"/>
            </a:ln>
            <a:effectLst>
              <a:softEdge rad="254000"/>
            </a:effectLst>
          </p:spPr>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grpSp>
          <p:nvGrpSpPr>
            <p:cNvPr id="48" name="مجموعة 57"/>
            <p:cNvGrpSpPr/>
            <p:nvPr/>
          </p:nvGrpSpPr>
          <p:grpSpPr>
            <a:xfrm>
              <a:off x="6501240" y="3771902"/>
              <a:ext cx="2798616" cy="2812471"/>
              <a:chOff x="6501240" y="3771902"/>
              <a:chExt cx="2798616" cy="2812471"/>
            </a:xfrm>
          </p:grpSpPr>
          <p:grpSp>
            <p:nvGrpSpPr>
              <p:cNvPr id="49" name="مجموعة 38"/>
              <p:cNvGrpSpPr/>
              <p:nvPr/>
            </p:nvGrpSpPr>
            <p:grpSpPr>
              <a:xfrm>
                <a:off x="6501240" y="3771902"/>
                <a:ext cx="2798616" cy="2812471"/>
                <a:chOff x="6501240" y="3771902"/>
                <a:chExt cx="2798616" cy="2812471"/>
              </a:xfrm>
            </p:grpSpPr>
            <p:sp>
              <p:nvSpPr>
                <p:cNvPr id="53" name="شكل حر: شكل 15"/>
                <p:cNvSpPr/>
                <p:nvPr/>
              </p:nvSpPr>
              <p:spPr>
                <a:xfrm rot="10800000">
                  <a:off x="6806038" y="4090555"/>
                  <a:ext cx="2493818" cy="2493818"/>
                </a:xfrm>
                <a:custGeom>
                  <a:avLst/>
                  <a:gdLst>
                    <a:gd name="connsiteX0" fmla="*/ 415645 w 2493818"/>
                    <a:gd name="connsiteY0" fmla="*/ 0 h 2493818"/>
                    <a:gd name="connsiteX1" fmla="*/ 2078173 w 2493818"/>
                    <a:gd name="connsiteY1" fmla="*/ 0 h 2493818"/>
                    <a:gd name="connsiteX2" fmla="*/ 2493818 w 2493818"/>
                    <a:gd name="connsiteY2" fmla="*/ 415645 h 2493818"/>
                    <a:gd name="connsiteX3" fmla="*/ 2493818 w 2493818"/>
                    <a:gd name="connsiteY3" fmla="*/ 1602314 h 2493818"/>
                    <a:gd name="connsiteX4" fmla="*/ 1626535 w 2493818"/>
                    <a:gd name="connsiteY4" fmla="*/ 2493818 h 2493818"/>
                    <a:gd name="connsiteX5" fmla="*/ 415645 w 2493818"/>
                    <a:gd name="connsiteY5" fmla="*/ 2493818 h 2493818"/>
                    <a:gd name="connsiteX6" fmla="*/ 0 w 2493818"/>
                    <a:gd name="connsiteY6" fmla="*/ 2078173 h 2493818"/>
                    <a:gd name="connsiteX7" fmla="*/ 0 w 2493818"/>
                    <a:gd name="connsiteY7" fmla="*/ 415645 h 2493818"/>
                    <a:gd name="connsiteX8" fmla="*/ 415645 w 2493818"/>
                    <a:gd name="connsiteY8" fmla="*/ 0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18" h="2493818">
                      <a:moveTo>
                        <a:pt x="415645" y="0"/>
                      </a:moveTo>
                      <a:lnTo>
                        <a:pt x="2078173" y="0"/>
                      </a:lnTo>
                      <a:cubicBezTo>
                        <a:pt x="2307727" y="0"/>
                        <a:pt x="2493818" y="186091"/>
                        <a:pt x="2493818" y="415645"/>
                      </a:cubicBezTo>
                      <a:lnTo>
                        <a:pt x="2493818" y="1602314"/>
                      </a:lnTo>
                      <a:lnTo>
                        <a:pt x="1626535" y="2493818"/>
                      </a:lnTo>
                      <a:lnTo>
                        <a:pt x="415645" y="2493818"/>
                      </a:lnTo>
                      <a:cubicBezTo>
                        <a:pt x="186091" y="2493818"/>
                        <a:pt x="0" y="2307727"/>
                        <a:pt x="0" y="2078173"/>
                      </a:cubicBezTo>
                      <a:lnTo>
                        <a:pt x="0" y="415645"/>
                      </a:lnTo>
                      <a:cubicBezTo>
                        <a:pt x="0" y="186091"/>
                        <a:pt x="186091" y="0"/>
                        <a:pt x="415645" y="0"/>
                      </a:cubicBezTo>
                      <a:close/>
                    </a:path>
                  </a:pathLst>
                </a:custGeom>
                <a:solidFill>
                  <a:sysClr val="window" lastClr="FFFFFF"/>
                </a:solidFill>
                <a:ln w="12700" cap="flat" cmpd="sng" algn="ctr">
                  <a:solidFill>
                    <a:sysClr val="window" lastClr="FFFFFF"/>
                  </a:solidFill>
                  <a:prstDash val="solid"/>
                  <a:miter lim="800000"/>
                </a:ln>
                <a:effectLst>
                  <a:softEdge rad="368300"/>
                </a:effectLst>
              </p:spPr>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sp>
              <p:nvSpPr>
                <p:cNvPr id="54" name="شكل حر: شكل 31"/>
                <p:cNvSpPr/>
                <p:nvPr/>
              </p:nvSpPr>
              <p:spPr>
                <a:xfrm rot="10800000">
                  <a:off x="6501240" y="3771902"/>
                  <a:ext cx="1210795" cy="1257105"/>
                </a:xfrm>
                <a:custGeom>
                  <a:avLst/>
                  <a:gdLst>
                    <a:gd name="connsiteX0" fmla="*/ 343512 w 1210795"/>
                    <a:gd name="connsiteY0" fmla="*/ 1257105 h 1257105"/>
                    <a:gd name="connsiteX1" fmla="*/ 0 w 1210795"/>
                    <a:gd name="connsiteY1" fmla="*/ 1257105 h 1257105"/>
                    <a:gd name="connsiteX2" fmla="*/ 38157 w 1210795"/>
                    <a:gd name="connsiteY2" fmla="*/ 1108706 h 1257105"/>
                    <a:gd name="connsiteX3" fmla="*/ 1124734 w 1210795"/>
                    <a:gd name="connsiteY3" fmla="*/ 22129 h 1257105"/>
                    <a:gd name="connsiteX4" fmla="*/ 1210795 w 1210795"/>
                    <a:gd name="connsiteY4" fmla="*/ 0 h 1257105"/>
                    <a:gd name="connsiteX5" fmla="*/ 1210795 w 1210795"/>
                    <a:gd name="connsiteY5" fmla="*/ 365601 h 1257105"/>
                    <a:gd name="connsiteX6" fmla="*/ 343512 w 1210795"/>
                    <a:gd name="connsiteY6" fmla="*/ 1257105 h 125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795" h="1257105">
                      <a:moveTo>
                        <a:pt x="343512" y="1257105"/>
                      </a:moveTo>
                      <a:lnTo>
                        <a:pt x="0" y="1257105"/>
                      </a:lnTo>
                      <a:lnTo>
                        <a:pt x="38157" y="1108706"/>
                      </a:lnTo>
                      <a:cubicBezTo>
                        <a:pt x="199066" y="591367"/>
                        <a:pt x="607395" y="183038"/>
                        <a:pt x="1124734" y="22129"/>
                      </a:cubicBezTo>
                      <a:lnTo>
                        <a:pt x="1210795" y="0"/>
                      </a:lnTo>
                      <a:lnTo>
                        <a:pt x="1210795" y="365601"/>
                      </a:lnTo>
                      <a:lnTo>
                        <a:pt x="343512" y="1257105"/>
                      </a:lnTo>
                      <a:close/>
                    </a:path>
                  </a:pathLst>
                </a:custGeom>
                <a:solidFill>
                  <a:srgbClr val="ED00DB"/>
                </a:solidFill>
                <a:ln w="25400" cap="flat" cmpd="sng" algn="ctr">
                  <a:gradFill>
                    <a:gsLst>
                      <a:gs pos="0">
                        <a:srgbClr val="CC0099"/>
                      </a:gs>
                      <a:gs pos="100000">
                        <a:srgbClr val="FF00FF"/>
                      </a:gs>
                    </a:gsLst>
                    <a:lin ang="5400000" scaled="1"/>
                  </a:gradFill>
                  <a:prstDash val="solid"/>
                  <a:miter lim="800000"/>
                </a:ln>
                <a:effectLst/>
              </p:spPr>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sp>
              <p:nvSpPr>
                <p:cNvPr id="55" name="شكل حر: شكل 29"/>
                <p:cNvSpPr/>
                <p:nvPr/>
              </p:nvSpPr>
              <p:spPr>
                <a:xfrm rot="10800000">
                  <a:off x="6501240" y="3771902"/>
                  <a:ext cx="2493818" cy="2493818"/>
                </a:xfrm>
                <a:custGeom>
                  <a:avLst/>
                  <a:gdLst>
                    <a:gd name="connsiteX0" fmla="*/ 1283023 w 2493818"/>
                    <a:gd name="connsiteY0" fmla="*/ 2493818 h 2493818"/>
                    <a:gd name="connsiteX1" fmla="*/ 415645 w 2493818"/>
                    <a:gd name="connsiteY1" fmla="*/ 2493818 h 2493818"/>
                    <a:gd name="connsiteX2" fmla="*/ 0 w 2493818"/>
                    <a:gd name="connsiteY2" fmla="*/ 2078173 h 2493818"/>
                    <a:gd name="connsiteX3" fmla="*/ 0 w 2493818"/>
                    <a:gd name="connsiteY3" fmla="*/ 415645 h 2493818"/>
                    <a:gd name="connsiteX4" fmla="*/ 415645 w 2493818"/>
                    <a:gd name="connsiteY4" fmla="*/ 0 h 2493818"/>
                    <a:gd name="connsiteX5" fmla="*/ 2078173 w 2493818"/>
                    <a:gd name="connsiteY5" fmla="*/ 0 h 2493818"/>
                    <a:gd name="connsiteX6" fmla="*/ 2493818 w 2493818"/>
                    <a:gd name="connsiteY6" fmla="*/ 415645 h 2493818"/>
                    <a:gd name="connsiteX7" fmla="*/ 2493818 w 2493818"/>
                    <a:gd name="connsiteY7" fmla="*/ 1236713 h 2493818"/>
                    <a:gd name="connsiteX8" fmla="*/ 2407757 w 2493818"/>
                    <a:gd name="connsiteY8" fmla="*/ 1258842 h 2493818"/>
                    <a:gd name="connsiteX9" fmla="*/ 1321180 w 2493818"/>
                    <a:gd name="connsiteY9" fmla="*/ 2345419 h 2493818"/>
                    <a:gd name="connsiteX10" fmla="*/ 1283023 w 2493818"/>
                    <a:gd name="connsiteY10" fmla="*/ 2493818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818" h="2493818">
                      <a:moveTo>
                        <a:pt x="1283023" y="2493818"/>
                      </a:moveTo>
                      <a:lnTo>
                        <a:pt x="415645" y="2493818"/>
                      </a:lnTo>
                      <a:cubicBezTo>
                        <a:pt x="186091" y="2493818"/>
                        <a:pt x="0" y="2307727"/>
                        <a:pt x="0" y="2078173"/>
                      </a:cubicBezTo>
                      <a:lnTo>
                        <a:pt x="0" y="415645"/>
                      </a:lnTo>
                      <a:cubicBezTo>
                        <a:pt x="0" y="186091"/>
                        <a:pt x="186091" y="0"/>
                        <a:pt x="415645" y="0"/>
                      </a:cubicBezTo>
                      <a:lnTo>
                        <a:pt x="2078173" y="0"/>
                      </a:lnTo>
                      <a:cubicBezTo>
                        <a:pt x="2307727" y="0"/>
                        <a:pt x="2493818" y="186091"/>
                        <a:pt x="2493818" y="415645"/>
                      </a:cubicBezTo>
                      <a:lnTo>
                        <a:pt x="2493818" y="1236713"/>
                      </a:lnTo>
                      <a:lnTo>
                        <a:pt x="2407757" y="1258842"/>
                      </a:lnTo>
                      <a:cubicBezTo>
                        <a:pt x="1890418" y="1419751"/>
                        <a:pt x="1482089" y="1828080"/>
                        <a:pt x="1321180" y="2345419"/>
                      </a:cubicBezTo>
                      <a:lnTo>
                        <a:pt x="1283023" y="2493818"/>
                      </a:lnTo>
                      <a:close/>
                    </a:path>
                  </a:pathLst>
                </a:custGeom>
                <a:ln/>
              </p:spPr>
              <p:style>
                <a:lnRef idx="2">
                  <a:schemeClr val="accent3"/>
                </a:lnRef>
                <a:fillRef idx="1">
                  <a:schemeClr val="lt1"/>
                </a:fillRef>
                <a:effectRef idx="0">
                  <a:schemeClr val="accent3"/>
                </a:effectRef>
                <a:fontRef idx="minor">
                  <a:schemeClr val="dk1"/>
                </a:fontRef>
              </p:style>
              <p:txBody>
                <a:bodyPr wrap="square" rtlCol="1" anchor="ctr">
                  <a:noAutofit/>
                </a:bodyPr>
                <a:lstStyle/>
                <a:p>
                  <a:pPr algn="ctr" rtl="1">
                    <a:defRPr/>
                  </a:pPr>
                  <a:endParaRPr lang="en-US" kern="0">
                    <a:solidFill>
                      <a:prstClr val="white"/>
                    </a:solidFill>
                    <a:latin typeface="Calibri" panose="020F0502020204030204"/>
                    <a:cs typeface="Arial" panose="020B0604020202020204" pitchFamily="34" charset="0"/>
                  </a:endParaRPr>
                </a:p>
              </p:txBody>
            </p:sp>
          </p:grpSp>
          <p:sp>
            <p:nvSpPr>
              <p:cNvPr id="50" name="مستطيل: زوايا مستديرة 42"/>
              <p:cNvSpPr/>
              <p:nvPr/>
            </p:nvSpPr>
            <p:spPr>
              <a:xfrm flipH="1" flipV="1">
                <a:off x="8071828" y="3910436"/>
                <a:ext cx="574976" cy="574976"/>
              </a:xfrm>
              <a:prstGeom prst="roundRect">
                <a:avLst/>
              </a:prstGeom>
              <a:solidFill>
                <a:srgbClr val="ED00DB"/>
              </a:solidFill>
              <a:ln w="12700" cap="flat" cmpd="sng" algn="ctr">
                <a:noFill/>
                <a:prstDash val="solid"/>
                <a:miter lim="800000"/>
              </a:ln>
              <a:effectLst/>
              <a:scene3d>
                <a:camera prst="orthographicFront"/>
                <a:lightRig rig="threePt" dir="t"/>
              </a:scene3d>
              <a:sp3d>
                <a:bevelT w="139700" prst="cross"/>
              </a:sp3d>
            </p:spPr>
            <p:txBody>
              <a:bodyPr rtlCol="1" anchor="ctr"/>
              <a:lstStyle/>
              <a:p>
                <a:pPr algn="ctr" rtl="1">
                  <a:defRPr/>
                </a:pPr>
                <a:endParaRPr lang="en-US" kern="0">
                  <a:solidFill>
                    <a:prstClr val="white"/>
                  </a:solidFill>
                  <a:latin typeface="Calibri" panose="020F0502020204030204"/>
                  <a:cs typeface="Arial" panose="020B0604020202020204" pitchFamily="34" charset="0"/>
                </a:endParaRPr>
              </a:p>
            </p:txBody>
          </p:sp>
          <p:sp>
            <p:nvSpPr>
              <p:cNvPr id="51" name="مربع نص 45"/>
              <p:cNvSpPr txBox="1"/>
              <p:nvPr/>
            </p:nvSpPr>
            <p:spPr>
              <a:xfrm>
                <a:off x="8208027" y="3936314"/>
                <a:ext cx="349829" cy="740895"/>
              </a:xfrm>
              <a:prstGeom prst="rect">
                <a:avLst/>
              </a:prstGeom>
              <a:noFill/>
            </p:spPr>
            <p:txBody>
              <a:bodyPr wrap="square" rtlCol="1">
                <a:spAutoFit/>
              </a:bodyPr>
              <a:lstStyle/>
              <a:p>
                <a:pPr algn="r" rtl="1">
                  <a:defRPr/>
                </a:pPr>
                <a:r>
                  <a:rPr lang="fr-FR" sz="2200" b="1" kern="0" dirty="0">
                    <a:solidFill>
                      <a:prstClr val="black"/>
                    </a:solidFill>
                  </a:rPr>
                  <a:t>3</a:t>
                </a:r>
                <a:endParaRPr lang="en-US" sz="2200" b="1" kern="0" dirty="0">
                  <a:solidFill>
                    <a:prstClr val="black"/>
                  </a:solidFill>
                </a:endParaRPr>
              </a:p>
            </p:txBody>
          </p:sp>
          <p:sp>
            <p:nvSpPr>
              <p:cNvPr id="52" name="مربع نص 53"/>
              <p:cNvSpPr txBox="1"/>
              <p:nvPr/>
            </p:nvSpPr>
            <p:spPr>
              <a:xfrm>
                <a:off x="6536051" y="4885934"/>
                <a:ext cx="2381188" cy="764534"/>
              </a:xfrm>
              <a:prstGeom prst="rect">
                <a:avLst/>
              </a:prstGeom>
              <a:noFill/>
            </p:spPr>
            <p:txBody>
              <a:bodyPr wrap="square" rtlCol="1">
                <a:spAutoFit/>
              </a:bodyPr>
              <a:lstStyle/>
              <a:p>
                <a:pPr algn="ctr" rtl="1">
                  <a:defRPr/>
                </a:pPr>
                <a:r>
                  <a:rPr lang="ar-DZ" sz="2800" b="1" kern="0" dirty="0" smtClean="0">
                    <a:latin typeface="29LT Bukra Bold Italic" panose="000B0903020204020204" pitchFamily="34" charset="-78"/>
                  </a:rPr>
                  <a:t>تكنولوجيا المعلومات</a:t>
                </a:r>
                <a:endParaRPr lang="en-US" sz="2800" b="1" kern="0" dirty="0">
                  <a:latin typeface="29LT Bukra Bold Italic" panose="000B0903020204020204" pitchFamily="34" charset="-78"/>
                </a:endParaRPr>
              </a:p>
            </p:txBody>
          </p:sp>
        </p:grpSp>
      </p:grpSp>
    </p:spTree>
    <p:extLst>
      <p:ext uri="{BB962C8B-B14F-4D97-AF65-F5344CB8AC3E}">
        <p14:creationId xmlns:p14="http://schemas.microsoft.com/office/powerpoint/2010/main" val="4489034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par>
                              <p:cTn id="38" fill="hold">
                                <p:stCondLst>
                                  <p:cond delay="4000"/>
                                </p:stCondLst>
                                <p:childTnLst>
                                  <p:par>
                                    <p:cTn id="39" presetID="2" presetClass="entr" presetSubtype="8" fill="hold" nodeType="afterEffect" p14:presetBounceEnd="60000">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14:bounceEnd="60000">
                                          <p:cBhvr additive="base">
                                            <p:cTn id="41" dur="10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42" dur="10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 presetClass="entr" presetSubtype="2" fill="hold" nodeType="afterEffect" p14:presetBounceEnd="60000">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14:bounceEnd="60000">
                                          <p:cBhvr additive="base">
                                            <p:cTn id="46" dur="10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47" dur="1000" fill="hold"/>
                                            <p:tgtEl>
                                              <p:spTgt spid="16"/>
                                            </p:tgtEl>
                                            <p:attrNameLst>
                                              <p:attrName>ppt_y</p:attrName>
                                            </p:attrNameLst>
                                          </p:cBhvr>
                                          <p:tavLst>
                                            <p:tav tm="0">
                                              <p:val>
                                                <p:strVal val="#ppt_y"/>
                                              </p:val>
                                            </p:tav>
                                            <p:tav tm="100000">
                                              <p:val>
                                                <p:strVal val="#ppt_y"/>
                                              </p:val>
                                            </p:tav>
                                          </p:tavLst>
                                        </p:anim>
                                      </p:childTnLst>
                                    </p:cTn>
                                  </p:par>
                                </p:childTnLst>
                              </p:cTn>
                            </p:par>
                            <p:par>
                              <p:cTn id="48" fill="hold">
                                <p:stCondLst>
                                  <p:cond delay="6000"/>
                                </p:stCondLst>
                                <p:childTnLst>
                                  <p:par>
                                    <p:cTn id="49" presetID="2" presetClass="entr" presetSubtype="2" fill="hold" nodeType="afterEffect" p14:presetBounceEnd="60000">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14:bounceEnd="60000">
                                          <p:cBhvr additive="base">
                                            <p:cTn id="51" dur="1000" fill="hold"/>
                                            <p:tgtEl>
                                              <p:spTgt spid="46"/>
                                            </p:tgtEl>
                                            <p:attrNameLst>
                                              <p:attrName>ppt_x</p:attrName>
                                            </p:attrNameLst>
                                          </p:cBhvr>
                                          <p:tavLst>
                                            <p:tav tm="0">
                                              <p:val>
                                                <p:strVal val="1+#ppt_w/2"/>
                                              </p:val>
                                            </p:tav>
                                            <p:tav tm="100000">
                                              <p:val>
                                                <p:strVal val="#ppt_x"/>
                                              </p:val>
                                            </p:tav>
                                          </p:tavLst>
                                        </p:anim>
                                        <p:anim calcmode="lin" valueType="num" p14:bounceEnd="60000">
                                          <p:cBhvr additive="base">
                                            <p:cTn id="52" dur="1000" fill="hold"/>
                                            <p:tgtEl>
                                              <p:spTgt spid="46"/>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2" presetClass="entr" presetSubtype="8" fill="hold" nodeType="afterEffect" p14:presetBounceEnd="60000">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14:bounceEnd="60000">
                                          <p:cBhvr additive="base">
                                            <p:cTn id="56" dur="1000" fill="hold"/>
                                            <p:tgtEl>
                                              <p:spTgt spid="36"/>
                                            </p:tgtEl>
                                            <p:attrNameLst>
                                              <p:attrName>ppt_x</p:attrName>
                                            </p:attrNameLst>
                                          </p:cBhvr>
                                          <p:tavLst>
                                            <p:tav tm="0">
                                              <p:val>
                                                <p:strVal val="0-#ppt_w/2"/>
                                              </p:val>
                                            </p:tav>
                                            <p:tav tm="100000">
                                              <p:val>
                                                <p:strVal val="#ppt_x"/>
                                              </p:val>
                                            </p:tav>
                                          </p:tavLst>
                                        </p:anim>
                                        <p:anim calcmode="lin" valueType="num" p14:bounceEnd="60000">
                                          <p:cBhvr additive="base">
                                            <p:cTn id="57"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1000" fill="hold"/>
                                            <p:tgtEl>
                                              <p:spTgt spid="26"/>
                                            </p:tgtEl>
                                            <p:attrNameLst>
                                              <p:attrName>ppt_x</p:attrName>
                                            </p:attrNameLst>
                                          </p:cBhvr>
                                          <p:tavLst>
                                            <p:tav tm="0">
                                              <p:val>
                                                <p:strVal val="0-#ppt_w/2"/>
                                              </p:val>
                                            </p:tav>
                                            <p:tav tm="100000">
                                              <p:val>
                                                <p:strVal val="#ppt_x"/>
                                              </p:val>
                                            </p:tav>
                                          </p:tavLst>
                                        </p:anim>
                                        <p:anim calcmode="lin" valueType="num">
                                          <p:cBhvr additive="base">
                                            <p:cTn id="42" dur="10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 presetClass="entr" presetSubtype="2"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1+#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childTnLst>
                              </p:cTn>
                            </p:par>
                            <p:par>
                              <p:cTn id="48" fill="hold">
                                <p:stCondLst>
                                  <p:cond delay="6000"/>
                                </p:stCondLst>
                                <p:childTnLst>
                                  <p:par>
                                    <p:cTn id="49" presetID="2" presetClass="entr" presetSubtype="2"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1000" fill="hold"/>
                                            <p:tgtEl>
                                              <p:spTgt spid="46"/>
                                            </p:tgtEl>
                                            <p:attrNameLst>
                                              <p:attrName>ppt_x</p:attrName>
                                            </p:attrNameLst>
                                          </p:cBhvr>
                                          <p:tavLst>
                                            <p:tav tm="0">
                                              <p:val>
                                                <p:strVal val="1+#ppt_w/2"/>
                                              </p:val>
                                            </p:tav>
                                            <p:tav tm="100000">
                                              <p:val>
                                                <p:strVal val="#ppt_x"/>
                                              </p:val>
                                            </p:tav>
                                          </p:tavLst>
                                        </p:anim>
                                        <p:anim calcmode="lin" valueType="num">
                                          <p:cBhvr additive="base">
                                            <p:cTn id="52" dur="1000" fill="hold"/>
                                            <p:tgtEl>
                                              <p:spTgt spid="46"/>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2" presetClass="entr" presetSubtype="8"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1000" fill="hold"/>
                                            <p:tgtEl>
                                              <p:spTgt spid="36"/>
                                            </p:tgtEl>
                                            <p:attrNameLst>
                                              <p:attrName>ppt_x</p:attrName>
                                            </p:attrNameLst>
                                          </p:cBhvr>
                                          <p:tavLst>
                                            <p:tav tm="0">
                                              <p:val>
                                                <p:strVal val="0-#ppt_w/2"/>
                                              </p:val>
                                            </p:tav>
                                            <p:tav tm="100000">
                                              <p:val>
                                                <p:strVal val="#ppt_x"/>
                                              </p:val>
                                            </p:tav>
                                          </p:tavLst>
                                        </p:anim>
                                        <p:anim calcmode="lin" valueType="num">
                                          <p:cBhvr additive="base">
                                            <p:cTn id="57"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 name="مجموعة 23"/>
          <p:cNvGrpSpPr/>
          <p:nvPr/>
        </p:nvGrpSpPr>
        <p:grpSpPr>
          <a:xfrm>
            <a:off x="44885" y="19143"/>
            <a:ext cx="645641" cy="543697"/>
            <a:chOff x="160638" y="210754"/>
            <a:chExt cx="860855" cy="724929"/>
          </a:xfrm>
          <a:solidFill>
            <a:schemeClr val="accent1">
              <a:lumMod val="75000"/>
              <a:alpha val="19000"/>
            </a:schemeClr>
          </a:solidFill>
        </p:grpSpPr>
        <p:sp>
          <p:nvSpPr>
            <p:cNvPr id="5"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6"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7"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8" name="مجموعة 23"/>
          <p:cNvGrpSpPr/>
          <p:nvPr/>
        </p:nvGrpSpPr>
        <p:grpSpPr>
          <a:xfrm>
            <a:off x="8454566" y="4539354"/>
            <a:ext cx="645641" cy="543697"/>
            <a:chOff x="160638" y="210754"/>
            <a:chExt cx="860855" cy="724929"/>
          </a:xfrm>
          <a:solidFill>
            <a:schemeClr val="accent1">
              <a:alpha val="19000"/>
            </a:schemeClr>
          </a:solidFill>
        </p:grpSpPr>
        <p:sp>
          <p:nvSpPr>
            <p:cNvPr id="9" name="شكل بيضاوي 17"/>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0" name="شكل بيضاوي 18"/>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1" name="شكل بيضاوي 19"/>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14" name="شكل حر: شكل 10"/>
          <p:cNvSpPr/>
          <p:nvPr/>
        </p:nvSpPr>
        <p:spPr>
          <a:xfrm>
            <a:off x="2766951" y="266784"/>
            <a:ext cx="6272326" cy="835875"/>
          </a:xfrm>
          <a:custGeom>
            <a:avLst/>
            <a:gdLst>
              <a:gd name="connsiteX0" fmla="*/ 1649627 w 6847703"/>
              <a:gd name="connsiteY0" fmla="*/ 0 h 3299254"/>
              <a:gd name="connsiteX1" fmla="*/ 6847703 w 6847703"/>
              <a:gd name="connsiteY1" fmla="*/ 0 h 3299254"/>
              <a:gd name="connsiteX2" fmla="*/ 6847703 w 6847703"/>
              <a:gd name="connsiteY2" fmla="*/ 3299254 h 3299254"/>
              <a:gd name="connsiteX3" fmla="*/ 1649627 w 6847703"/>
              <a:gd name="connsiteY3" fmla="*/ 3299254 h 3299254"/>
              <a:gd name="connsiteX4" fmla="*/ 0 w 6847703"/>
              <a:gd name="connsiteY4" fmla="*/ 1649627 h 3299254"/>
              <a:gd name="connsiteX5" fmla="*/ 1649627 w 6847703"/>
              <a:gd name="connsiteY5" fmla="*/ 0 h 329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703" h="3299254">
                <a:moveTo>
                  <a:pt x="1649627" y="0"/>
                </a:moveTo>
                <a:lnTo>
                  <a:pt x="6847703" y="0"/>
                </a:lnTo>
                <a:lnTo>
                  <a:pt x="6847703" y="3299254"/>
                </a:lnTo>
                <a:lnTo>
                  <a:pt x="1649627" y="3299254"/>
                </a:lnTo>
                <a:cubicBezTo>
                  <a:pt x="738563" y="3299254"/>
                  <a:pt x="0" y="2560691"/>
                  <a:pt x="0" y="1649627"/>
                </a:cubicBezTo>
                <a:cubicBezTo>
                  <a:pt x="0" y="738563"/>
                  <a:pt x="738563" y="0"/>
                  <a:pt x="1649627" y="0"/>
                </a:cubicBezTo>
                <a:close/>
              </a:path>
            </a:pathLst>
          </a:custGeom>
          <a:noFill/>
          <a:ln w="38100" cap="flat" cmpd="sng" algn="ctr">
            <a:solidFill>
              <a:srgbClr val="381460"/>
            </a:solidFill>
            <a:prstDash val="solid"/>
            <a:miter lim="800000"/>
          </a:ln>
          <a:effectLst/>
        </p:spPr>
        <p:txBody>
          <a:bodyPr lIns="71323" tIns="35662" rIns="71323" bIns="35662" rtlCol="1" anchor="ctr"/>
          <a:lstStyle/>
          <a:p>
            <a:pPr algn="ctr" rtl="1">
              <a:defRPr/>
            </a:pPr>
            <a:endParaRPr lang="en-US" kern="0">
              <a:solidFill>
                <a:prstClr val="white"/>
              </a:solidFill>
              <a:latin typeface="Calibri" panose="020F0502020204030204"/>
              <a:cs typeface="JF Flat"/>
            </a:endParaRPr>
          </a:p>
        </p:txBody>
      </p:sp>
      <p:sp>
        <p:nvSpPr>
          <p:cNvPr id="15" name="شكل حر: شكل 9"/>
          <p:cNvSpPr/>
          <p:nvPr/>
        </p:nvSpPr>
        <p:spPr>
          <a:xfrm>
            <a:off x="2897580" y="362600"/>
            <a:ext cx="6060705" cy="632483"/>
          </a:xfrm>
          <a:custGeom>
            <a:avLst/>
            <a:gdLst>
              <a:gd name="connsiteX0" fmla="*/ 1649627 w 6847703"/>
              <a:gd name="connsiteY0" fmla="*/ 0 h 3299254"/>
              <a:gd name="connsiteX1" fmla="*/ 6847703 w 6847703"/>
              <a:gd name="connsiteY1" fmla="*/ 0 h 3299254"/>
              <a:gd name="connsiteX2" fmla="*/ 6847703 w 6847703"/>
              <a:gd name="connsiteY2" fmla="*/ 3299254 h 3299254"/>
              <a:gd name="connsiteX3" fmla="*/ 1649627 w 6847703"/>
              <a:gd name="connsiteY3" fmla="*/ 3299254 h 3299254"/>
              <a:gd name="connsiteX4" fmla="*/ 0 w 6847703"/>
              <a:gd name="connsiteY4" fmla="*/ 1649627 h 3299254"/>
              <a:gd name="connsiteX5" fmla="*/ 1649627 w 6847703"/>
              <a:gd name="connsiteY5" fmla="*/ 0 h 329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703" h="3299254">
                <a:moveTo>
                  <a:pt x="1649627" y="0"/>
                </a:moveTo>
                <a:lnTo>
                  <a:pt x="6847703" y="0"/>
                </a:lnTo>
                <a:lnTo>
                  <a:pt x="6847703" y="3299254"/>
                </a:lnTo>
                <a:lnTo>
                  <a:pt x="1649627" y="3299254"/>
                </a:lnTo>
                <a:cubicBezTo>
                  <a:pt x="738563" y="3299254"/>
                  <a:pt x="0" y="2560691"/>
                  <a:pt x="0" y="1649627"/>
                </a:cubicBezTo>
                <a:cubicBezTo>
                  <a:pt x="0" y="738563"/>
                  <a:pt x="738563" y="0"/>
                  <a:pt x="1649627" y="0"/>
                </a:cubicBezTo>
                <a:close/>
              </a:path>
            </a:pathLst>
          </a:custGeom>
          <a:solidFill>
            <a:schemeClr val="accent1">
              <a:lumMod val="75000"/>
            </a:schemeClr>
          </a:solidFill>
          <a:ln w="12700" cap="flat" cmpd="sng" algn="ctr">
            <a:noFill/>
            <a:prstDash val="solid"/>
            <a:miter lim="800000"/>
          </a:ln>
          <a:effectLst/>
        </p:spPr>
        <p:txBody>
          <a:bodyPr lIns="71323" tIns="35662" rIns="71323" bIns="35662" rtlCol="1" anchor="ctr"/>
          <a:lstStyle/>
          <a:p>
            <a:pPr algn="ctr" rtl="1"/>
            <a:r>
              <a:rPr lang="ar-DZ" sz="3600" b="1" dirty="0" smtClean="0">
                <a:solidFill>
                  <a:schemeClr val="bg1"/>
                </a:solidFill>
                <a:latin typeface="Arial" panose="020B0604020202020204" pitchFamily="34" charset="0"/>
                <a:cs typeface="+mj-cs"/>
              </a:rPr>
              <a:t>عمليات إدارة المعرفة</a:t>
            </a:r>
            <a:endParaRPr lang="fr-FR" altLang="ar-DZ" sz="3600" b="1" dirty="0">
              <a:solidFill>
                <a:schemeClr val="bg1"/>
              </a:solidFill>
              <a:latin typeface="Arial" panose="020B0604020202020204" pitchFamily="34" charset="0"/>
              <a:cs typeface="+mj-cs"/>
            </a:endParaRPr>
          </a:p>
        </p:txBody>
      </p:sp>
      <p:grpSp>
        <p:nvGrpSpPr>
          <p:cNvPr id="56" name="مجموعة 102"/>
          <p:cNvGrpSpPr/>
          <p:nvPr/>
        </p:nvGrpSpPr>
        <p:grpSpPr>
          <a:xfrm>
            <a:off x="4362177" y="1162170"/>
            <a:ext cx="2002841" cy="1948293"/>
            <a:chOff x="7594655" y="834830"/>
            <a:chExt cx="1609665" cy="4872260"/>
          </a:xfrm>
        </p:grpSpPr>
        <p:grpSp>
          <p:nvGrpSpPr>
            <p:cNvPr id="57" name="مجموعة 73"/>
            <p:cNvGrpSpPr/>
            <p:nvPr/>
          </p:nvGrpSpPr>
          <p:grpSpPr>
            <a:xfrm>
              <a:off x="7594655" y="834830"/>
              <a:ext cx="1609665" cy="4772067"/>
              <a:chOff x="7354789" y="835354"/>
              <a:chExt cx="1609665" cy="4772067"/>
            </a:xfrm>
          </p:grpSpPr>
          <p:sp>
            <p:nvSpPr>
              <p:cNvPr id="62" name="مستطيل: زوايا علوية مقصوصة 48"/>
              <p:cNvSpPr/>
              <p:nvPr/>
            </p:nvSpPr>
            <p:spPr>
              <a:xfrm flipV="1">
                <a:off x="7354789" y="1680879"/>
                <a:ext cx="1609665" cy="3926541"/>
              </a:xfrm>
              <a:prstGeom prst="snip2SameRect">
                <a:avLst>
                  <a:gd name="adj1" fmla="val 22515"/>
                  <a:gd name="adj2" fmla="val 0"/>
                </a:avLst>
              </a:prstGeom>
              <a:solidFill>
                <a:srgbClr val="3333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63" name="شكل حر: شكل 49"/>
              <p:cNvSpPr/>
              <p:nvPr/>
            </p:nvSpPr>
            <p:spPr>
              <a:xfrm flipV="1">
                <a:off x="7421178" y="5022473"/>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3333FF"/>
              </a:solidFill>
              <a:ln w="12700" cap="flat" cmpd="sng" algn="ctr">
                <a:noFill/>
                <a:prstDash val="solid"/>
                <a:miter lim="800000"/>
              </a:ln>
              <a:effectLst>
                <a:innerShdw blurRad="63500" dist="50800" dir="5400000">
                  <a:prstClr val="black">
                    <a:alpha val="50000"/>
                  </a:prstClr>
                </a:innerShdw>
              </a:effectLst>
            </p:spPr>
            <p:txBody>
              <a:bodyPr wrap="square" rtlCol="1" anchor="ctr">
                <a:noAutofit/>
              </a:bodyPr>
              <a:lstStyle/>
              <a:p>
                <a:pPr algn="ctr" rtl="1">
                  <a:defRPr/>
                </a:pPr>
                <a:endParaRPr lang="ar-MA" kern="0">
                  <a:solidFill>
                    <a:prstClr val="white"/>
                  </a:solidFill>
                  <a:latin typeface="Calibri" panose="020F0502020204030204"/>
                  <a:cs typeface="Arial" panose="020B0604020202020204" pitchFamily="34" charset="0"/>
                </a:endParaRPr>
              </a:p>
            </p:txBody>
          </p:sp>
          <p:sp>
            <p:nvSpPr>
              <p:cNvPr id="64" name="مستطيل: زوايا علوية مستديرة 50"/>
              <p:cNvSpPr/>
              <p:nvPr/>
            </p:nvSpPr>
            <p:spPr>
              <a:xfrm flipV="1">
                <a:off x="7354789" y="1943097"/>
                <a:ext cx="1609665" cy="3294529"/>
              </a:xfrm>
              <a:prstGeom prst="round2SameRect">
                <a:avLst>
                  <a:gd name="adj1" fmla="val 50000"/>
                  <a:gd name="adj2" fmla="val 0"/>
                </a:avLst>
              </a:prstGeom>
              <a:solidFill>
                <a:sysClr val="window" lastClr="FFFF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65" name="سداسي 51"/>
              <p:cNvSpPr/>
              <p:nvPr/>
            </p:nvSpPr>
            <p:spPr>
              <a:xfrm rot="16200000">
                <a:off x="7367065" y="912054"/>
                <a:ext cx="1585114" cy="1431714"/>
              </a:xfrm>
              <a:prstGeom prst="hexagon">
                <a:avLst/>
              </a:prstGeom>
              <a:solidFill>
                <a:sysClr val="window" lastClr="FFFF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grpSp>
        <p:sp>
          <p:nvSpPr>
            <p:cNvPr id="58" name="شكل بيضاوي 78"/>
            <p:cNvSpPr/>
            <p:nvPr/>
          </p:nvSpPr>
          <p:spPr>
            <a:xfrm>
              <a:off x="8049780" y="4525460"/>
              <a:ext cx="699247" cy="699247"/>
            </a:xfrm>
            <a:prstGeom prst="ellipse">
              <a:avLst/>
            </a:prstGeom>
            <a:solidFill>
              <a:srgbClr val="3333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59" name="مربع نص 88"/>
            <p:cNvSpPr txBox="1"/>
            <p:nvPr/>
          </p:nvSpPr>
          <p:spPr>
            <a:xfrm>
              <a:off x="7639142" y="2407418"/>
              <a:ext cx="1520690" cy="313932"/>
            </a:xfrm>
            <a:prstGeom prst="rect">
              <a:avLst/>
            </a:prstGeom>
            <a:noFill/>
          </p:spPr>
          <p:txBody>
            <a:bodyPr wrap="square" rtlCol="1">
              <a:spAutoFit/>
            </a:bodyPr>
            <a:lstStyle/>
            <a:p>
              <a:pPr algn="ctr" rtl="1">
                <a:defRPr/>
              </a:pPr>
              <a:endParaRPr lang="ar-MA" sz="1100" kern="0" dirty="0">
                <a:solidFill>
                  <a:srgbClr val="3333FF"/>
                </a:solidFill>
                <a:latin typeface="29LT Bukra Bold Italic" panose="000B0903020204020204" pitchFamily="34" charset="-78"/>
                <a:cs typeface="29LT Bukra Bold Italic" panose="000B0903020204020204" pitchFamily="34" charset="-78"/>
              </a:endParaRPr>
            </a:p>
          </p:txBody>
        </p:sp>
        <p:sp>
          <p:nvSpPr>
            <p:cNvPr id="60" name="مربع نص 92"/>
            <p:cNvSpPr txBox="1"/>
            <p:nvPr/>
          </p:nvSpPr>
          <p:spPr>
            <a:xfrm>
              <a:off x="7704044" y="1996372"/>
              <a:ext cx="1454301" cy="1593464"/>
            </a:xfrm>
            <a:prstGeom prst="rect">
              <a:avLst/>
            </a:prstGeom>
            <a:noFill/>
          </p:spPr>
          <p:txBody>
            <a:bodyPr wrap="square" rtlCol="1">
              <a:spAutoFit/>
            </a:bodyPr>
            <a:lstStyle/>
            <a:p>
              <a:pPr algn="ctr" rtl="1">
                <a:defRPr/>
              </a:pPr>
              <a:r>
                <a:rPr lang="ar-DZ" sz="2800" b="1" kern="0" dirty="0" err="1" smtClean="0">
                  <a:latin typeface="29LT Bukra Bold Italic" panose="000B0903020204020204" pitchFamily="34" charset="-78"/>
                </a:rPr>
                <a:t>إكتساب</a:t>
              </a:r>
              <a:r>
                <a:rPr lang="ar-DZ" sz="2800" b="1" kern="0" dirty="0" smtClean="0">
                  <a:latin typeface="29LT Bukra Bold Italic" panose="000B0903020204020204" pitchFamily="34" charset="-78"/>
                </a:rPr>
                <a:t> المعرفة</a:t>
              </a:r>
              <a:endParaRPr lang="ar-MA" sz="2800" b="1" kern="0" dirty="0">
                <a:latin typeface="29LT Bukra Bold Italic" panose="000B0903020204020204" pitchFamily="34" charset="-78"/>
              </a:endParaRPr>
            </a:p>
          </p:txBody>
        </p:sp>
        <p:sp>
          <p:nvSpPr>
            <p:cNvPr id="61" name="مربع نص 95"/>
            <p:cNvSpPr txBox="1"/>
            <p:nvPr/>
          </p:nvSpPr>
          <p:spPr>
            <a:xfrm>
              <a:off x="8157144" y="4398630"/>
              <a:ext cx="376518" cy="1308460"/>
            </a:xfrm>
            <a:prstGeom prst="rect">
              <a:avLst/>
            </a:prstGeom>
            <a:noFill/>
          </p:spPr>
          <p:txBody>
            <a:bodyPr wrap="square" rtlCol="1">
              <a:spAutoFit/>
            </a:bodyPr>
            <a:lstStyle/>
            <a:p>
              <a:pPr algn="r" rtl="1">
                <a:defRPr/>
              </a:pPr>
              <a:r>
                <a:rPr lang="ar-MA" sz="2800" kern="0" dirty="0">
                  <a:solidFill>
                    <a:prstClr val="white"/>
                  </a:solidFill>
                  <a:latin typeface="29LT Bukra Bold Italic" panose="000B0903020204020204" pitchFamily="34" charset="-78"/>
                  <a:cs typeface="29LT Bukra Bold Italic" panose="000B0903020204020204" pitchFamily="34" charset="-78"/>
                </a:rPr>
                <a:t>2</a:t>
              </a:r>
            </a:p>
          </p:txBody>
        </p:sp>
      </p:grpSp>
      <p:grpSp>
        <p:nvGrpSpPr>
          <p:cNvPr id="66" name="Groupe 65"/>
          <p:cNvGrpSpPr/>
          <p:nvPr/>
        </p:nvGrpSpPr>
        <p:grpSpPr>
          <a:xfrm>
            <a:off x="6727802" y="1173739"/>
            <a:ext cx="2032979" cy="1846106"/>
            <a:chOff x="7672814" y="1192158"/>
            <a:chExt cx="1225415" cy="3847262"/>
          </a:xfrm>
        </p:grpSpPr>
        <p:grpSp>
          <p:nvGrpSpPr>
            <p:cNvPr id="67" name="Groupe 66"/>
            <p:cNvGrpSpPr/>
            <p:nvPr/>
          </p:nvGrpSpPr>
          <p:grpSpPr>
            <a:xfrm>
              <a:off x="7672814" y="1192158"/>
              <a:ext cx="1225415" cy="3847262"/>
              <a:chOff x="7380177" y="1242397"/>
              <a:chExt cx="1225415" cy="3847262"/>
            </a:xfrm>
          </p:grpSpPr>
          <p:grpSp>
            <p:nvGrpSpPr>
              <p:cNvPr id="69" name="مجموعة 103"/>
              <p:cNvGrpSpPr/>
              <p:nvPr/>
            </p:nvGrpSpPr>
            <p:grpSpPr>
              <a:xfrm>
                <a:off x="7380177" y="1817541"/>
                <a:ext cx="1225415" cy="3272118"/>
                <a:chOff x="9898141" y="1680355"/>
                <a:chExt cx="1633887" cy="3926542"/>
              </a:xfrm>
            </p:grpSpPr>
            <p:grpSp>
              <p:nvGrpSpPr>
                <p:cNvPr id="71" name="مجموعة 74"/>
                <p:cNvGrpSpPr/>
                <p:nvPr/>
              </p:nvGrpSpPr>
              <p:grpSpPr>
                <a:xfrm>
                  <a:off x="9898141" y="1680355"/>
                  <a:ext cx="1609665" cy="3926542"/>
                  <a:chOff x="9820081" y="1680878"/>
                  <a:chExt cx="1609665" cy="3926542"/>
                </a:xfrm>
              </p:grpSpPr>
              <p:sp>
                <p:nvSpPr>
                  <p:cNvPr id="76" name="مستطيل: زوايا علوية مقصوصة 54"/>
                  <p:cNvSpPr/>
                  <p:nvPr/>
                </p:nvSpPr>
                <p:spPr>
                  <a:xfrm flipV="1">
                    <a:off x="9820081" y="1680878"/>
                    <a:ext cx="1609665" cy="3926541"/>
                  </a:xfrm>
                  <a:prstGeom prst="snip2SameRect">
                    <a:avLst>
                      <a:gd name="adj1" fmla="val 22515"/>
                      <a:gd name="adj2" fmla="val 0"/>
                    </a:avLst>
                  </a:prstGeom>
                  <a:solidFill>
                    <a:srgbClr val="00CC99"/>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77" name="شكل حر: شكل 55"/>
                  <p:cNvSpPr/>
                  <p:nvPr/>
                </p:nvSpPr>
                <p:spPr>
                  <a:xfrm flipV="1">
                    <a:off x="9886470" y="5022472"/>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00CC99"/>
                  </a:solidFill>
                  <a:ln w="12700" cap="flat" cmpd="sng" algn="ctr">
                    <a:noFill/>
                    <a:prstDash val="solid"/>
                    <a:miter lim="800000"/>
                  </a:ln>
                  <a:effectLst>
                    <a:innerShdw blurRad="63500" dist="50800" dir="5400000">
                      <a:prstClr val="black">
                        <a:alpha val="50000"/>
                      </a:prstClr>
                    </a:innerShdw>
                  </a:effectLst>
                </p:spPr>
                <p:txBody>
                  <a:bodyPr wrap="square" rtlCol="1" anchor="ctr">
                    <a:noAutofit/>
                  </a:bodyPr>
                  <a:lstStyle/>
                  <a:p>
                    <a:pPr algn="ctr" rtl="1">
                      <a:defRPr/>
                    </a:pPr>
                    <a:endParaRPr lang="ar-MA" kern="0">
                      <a:solidFill>
                        <a:prstClr val="white"/>
                      </a:solidFill>
                      <a:latin typeface="Calibri" panose="020F0502020204030204"/>
                      <a:cs typeface="Arial" panose="020B0604020202020204" pitchFamily="34" charset="0"/>
                    </a:endParaRPr>
                  </a:p>
                </p:txBody>
              </p:sp>
              <p:sp>
                <p:nvSpPr>
                  <p:cNvPr id="78" name="مستطيل: زوايا علوية مستديرة 56"/>
                  <p:cNvSpPr/>
                  <p:nvPr/>
                </p:nvSpPr>
                <p:spPr>
                  <a:xfrm flipV="1">
                    <a:off x="9820081" y="1943096"/>
                    <a:ext cx="1609665" cy="3294529"/>
                  </a:xfrm>
                  <a:prstGeom prst="round2SameRect">
                    <a:avLst>
                      <a:gd name="adj1" fmla="val 50000"/>
                      <a:gd name="adj2" fmla="val 0"/>
                    </a:avLst>
                  </a:prstGeom>
                  <a:solidFill>
                    <a:sysClr val="window" lastClr="FFFF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grpSp>
            <p:sp>
              <p:nvSpPr>
                <p:cNvPr id="72" name="شكل بيضاوي 79"/>
                <p:cNvSpPr/>
                <p:nvPr/>
              </p:nvSpPr>
              <p:spPr>
                <a:xfrm>
                  <a:off x="10353226" y="4525459"/>
                  <a:ext cx="699247" cy="699247"/>
                </a:xfrm>
                <a:prstGeom prst="ellipse">
                  <a:avLst/>
                </a:prstGeom>
                <a:solidFill>
                  <a:srgbClr val="00CC99"/>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73" name="مربع نص 89"/>
                <p:cNvSpPr txBox="1"/>
                <p:nvPr/>
              </p:nvSpPr>
              <p:spPr>
                <a:xfrm>
                  <a:off x="9942628" y="2407647"/>
                  <a:ext cx="1520690" cy="313932"/>
                </a:xfrm>
                <a:prstGeom prst="rect">
                  <a:avLst/>
                </a:prstGeom>
                <a:noFill/>
              </p:spPr>
              <p:txBody>
                <a:bodyPr wrap="square" rtlCol="1">
                  <a:spAutoFit/>
                </a:bodyPr>
                <a:lstStyle/>
                <a:p>
                  <a:pPr algn="ctr" rtl="1">
                    <a:defRPr/>
                  </a:pPr>
                  <a:endParaRPr lang="ar-MA" sz="1100" kern="0" dirty="0">
                    <a:solidFill>
                      <a:srgbClr val="00CC99"/>
                    </a:solidFill>
                    <a:latin typeface="29LT Bukra Bold Italic" panose="000B0903020204020204" pitchFamily="34" charset="-78"/>
                    <a:cs typeface="29LT Bukra Bold Italic" panose="000B0903020204020204" pitchFamily="34" charset="-78"/>
                  </a:endParaRPr>
                </a:p>
              </p:txBody>
            </p:sp>
            <p:sp>
              <p:nvSpPr>
                <p:cNvPr id="74" name="مربع نص 93"/>
                <p:cNvSpPr txBox="1"/>
                <p:nvPr/>
              </p:nvSpPr>
              <p:spPr>
                <a:xfrm>
                  <a:off x="10077726" y="3022390"/>
                  <a:ext cx="1454302" cy="415499"/>
                </a:xfrm>
                <a:prstGeom prst="rect">
                  <a:avLst/>
                </a:prstGeom>
                <a:noFill/>
              </p:spPr>
              <p:txBody>
                <a:bodyPr wrap="square" rtlCol="1">
                  <a:spAutoFit/>
                </a:bodyPr>
                <a:lstStyle/>
                <a:p>
                  <a:pPr algn="just" rtl="1">
                    <a:lnSpc>
                      <a:spcPct val="150000"/>
                    </a:lnSpc>
                    <a:defRPr/>
                  </a:pPr>
                  <a:endParaRPr lang="ar-MA" sz="1100" kern="0" dirty="0">
                    <a:solidFill>
                      <a:prstClr val="white">
                        <a:lumMod val="50000"/>
                      </a:prstClr>
                    </a:solidFill>
                    <a:latin typeface="29LT Bukra Bold Italic" panose="000B0903020204020204" pitchFamily="34" charset="-78"/>
                    <a:cs typeface="29LT Bukra Bold Italic" panose="000B0903020204020204" pitchFamily="34" charset="-78"/>
                  </a:endParaRPr>
                </a:p>
              </p:txBody>
            </p:sp>
            <p:sp>
              <p:nvSpPr>
                <p:cNvPr id="75" name="مربع نص 94"/>
                <p:cNvSpPr txBox="1"/>
                <p:nvPr/>
              </p:nvSpPr>
              <p:spPr>
                <a:xfrm>
                  <a:off x="10495502" y="4293617"/>
                  <a:ext cx="376518" cy="1308461"/>
                </a:xfrm>
                <a:prstGeom prst="rect">
                  <a:avLst/>
                </a:prstGeom>
                <a:noFill/>
              </p:spPr>
              <p:txBody>
                <a:bodyPr wrap="square" rtlCol="1">
                  <a:spAutoFit/>
                </a:bodyPr>
                <a:lstStyle/>
                <a:p>
                  <a:pPr algn="r" rtl="1">
                    <a:defRPr/>
                  </a:pPr>
                  <a:r>
                    <a:rPr lang="ar-MA" sz="2800" kern="0" dirty="0">
                      <a:solidFill>
                        <a:prstClr val="white"/>
                      </a:solidFill>
                      <a:latin typeface="29LT Bukra Bold Italic" panose="000B0903020204020204" pitchFamily="34" charset="-78"/>
                      <a:cs typeface="29LT Bukra Bold Italic" panose="000B0903020204020204" pitchFamily="34" charset="-78"/>
                    </a:rPr>
                    <a:t>1</a:t>
                  </a:r>
                </a:p>
              </p:txBody>
            </p:sp>
          </p:grpSp>
          <p:sp>
            <p:nvSpPr>
              <p:cNvPr id="70" name="سداسي 3"/>
              <p:cNvSpPr/>
              <p:nvPr/>
            </p:nvSpPr>
            <p:spPr>
              <a:xfrm rot="16200000">
                <a:off x="7340276" y="1365968"/>
                <a:ext cx="1320928" cy="1073786"/>
              </a:xfrm>
              <a:prstGeom prst="hexagon">
                <a:avLst/>
              </a:prstGeom>
              <a:solidFill>
                <a:sysClr val="window" lastClr="FFFFFF"/>
              </a:solidFill>
              <a:ln w="12700" cap="flat" cmpd="sng" algn="ctr">
                <a:noFill/>
                <a:prstDash val="solid"/>
                <a:miter lim="800000"/>
              </a:ln>
              <a:effectLst/>
            </p:spPr>
            <p:txBody>
              <a:bodyPr lIns="71323" tIns="35662" rIns="71323" bIns="35662" rtlCol="1" anchor="ctr"/>
              <a:lstStyle/>
              <a:p>
                <a:pPr algn="ctr" rtl="1">
                  <a:defRPr/>
                </a:pPr>
                <a:endParaRPr lang="ar-MA" kern="0">
                  <a:solidFill>
                    <a:prstClr val="white"/>
                  </a:solidFill>
                  <a:latin typeface="Calibri" panose="020F0502020204030204"/>
                  <a:cs typeface="Arial" panose="020B0604020202020204" pitchFamily="34" charset="0"/>
                </a:endParaRPr>
              </a:p>
            </p:txBody>
          </p:sp>
        </p:grpSp>
        <p:sp>
          <p:nvSpPr>
            <p:cNvPr id="68" name="Rectangle 67"/>
            <p:cNvSpPr/>
            <p:nvPr/>
          </p:nvSpPr>
          <p:spPr>
            <a:xfrm>
              <a:off x="7756484" y="2048467"/>
              <a:ext cx="1141745" cy="1327887"/>
            </a:xfrm>
            <a:prstGeom prst="rect">
              <a:avLst/>
            </a:prstGeom>
          </p:spPr>
          <p:txBody>
            <a:bodyPr wrap="square" anchor="ctr">
              <a:spAutoFit/>
            </a:bodyPr>
            <a:lstStyle/>
            <a:p>
              <a:pPr algn="ctr" rtl="1"/>
              <a:r>
                <a:rPr lang="ar-DZ" sz="2800" b="1" dirty="0" smtClean="0"/>
                <a:t>تشخيص المعرفة</a:t>
              </a:r>
              <a:endParaRPr lang="fr-FR" sz="2800" b="1" dirty="0"/>
            </a:p>
          </p:txBody>
        </p:sp>
      </p:grpSp>
      <p:grpSp>
        <p:nvGrpSpPr>
          <p:cNvPr id="79" name="Groupe 78"/>
          <p:cNvGrpSpPr/>
          <p:nvPr/>
        </p:nvGrpSpPr>
        <p:grpSpPr>
          <a:xfrm>
            <a:off x="3231281" y="3142989"/>
            <a:ext cx="1958702" cy="1908228"/>
            <a:chOff x="1746124" y="1298934"/>
            <a:chExt cx="1220211" cy="3976723"/>
          </a:xfrm>
        </p:grpSpPr>
        <p:grpSp>
          <p:nvGrpSpPr>
            <p:cNvPr id="80" name="مجموعة 99"/>
            <p:cNvGrpSpPr/>
            <p:nvPr/>
          </p:nvGrpSpPr>
          <p:grpSpPr>
            <a:xfrm>
              <a:off x="1746124" y="1298934"/>
              <a:ext cx="1207249" cy="3976723"/>
              <a:chOff x="684194" y="834830"/>
              <a:chExt cx="1609665" cy="4772067"/>
            </a:xfrm>
          </p:grpSpPr>
          <p:grpSp>
            <p:nvGrpSpPr>
              <p:cNvPr id="82" name="مجموعة 70"/>
              <p:cNvGrpSpPr/>
              <p:nvPr/>
            </p:nvGrpSpPr>
            <p:grpSpPr>
              <a:xfrm>
                <a:off x="684194" y="834830"/>
                <a:ext cx="1609665" cy="4772067"/>
                <a:chOff x="1007779" y="835357"/>
                <a:chExt cx="1609665" cy="4772067"/>
              </a:xfrm>
            </p:grpSpPr>
            <p:sp>
              <p:nvSpPr>
                <p:cNvPr id="85" name="مستطيل: زوايا علوية مقصوصة 7"/>
                <p:cNvSpPr/>
                <p:nvPr/>
              </p:nvSpPr>
              <p:spPr>
                <a:xfrm flipV="1">
                  <a:off x="1007779" y="1680882"/>
                  <a:ext cx="1609665" cy="3926541"/>
                </a:xfrm>
                <a:prstGeom prst="snip2SameRect">
                  <a:avLst>
                    <a:gd name="adj1" fmla="val 22515"/>
                    <a:gd name="adj2" fmla="val 0"/>
                  </a:avLst>
                </a:prstGeom>
                <a:solidFill>
                  <a:srgbClr val="CC0000"/>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86" name="شكل حر: شكل 11"/>
                <p:cNvSpPr/>
                <p:nvPr/>
              </p:nvSpPr>
              <p:spPr>
                <a:xfrm flipV="1">
                  <a:off x="1074168" y="5022476"/>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CC0000"/>
                </a:solidFill>
                <a:ln w="12700" cap="flat" cmpd="sng" algn="ctr">
                  <a:noFill/>
                  <a:prstDash val="solid"/>
                  <a:miter lim="800000"/>
                </a:ln>
                <a:effectLst>
                  <a:innerShdw blurRad="63500" dist="50800" dir="5400000">
                    <a:prstClr val="black">
                      <a:alpha val="50000"/>
                    </a:prstClr>
                  </a:innerShdw>
                </a:effectLst>
              </p:spPr>
              <p:txBody>
                <a:bodyPr wrap="square" rtlCol="1" anchor="ctr">
                  <a:noAutofit/>
                </a:bodyPr>
                <a:lstStyle/>
                <a:p>
                  <a:pPr algn="ctr" rtl="1">
                    <a:defRPr/>
                  </a:pPr>
                  <a:endParaRPr lang="ar-MA" kern="0">
                    <a:solidFill>
                      <a:prstClr val="white"/>
                    </a:solidFill>
                    <a:latin typeface="Calibri" panose="020F0502020204030204"/>
                    <a:cs typeface="Arial" panose="020B0604020202020204" pitchFamily="34" charset="0"/>
                  </a:endParaRPr>
                </a:p>
              </p:txBody>
            </p:sp>
            <p:sp>
              <p:nvSpPr>
                <p:cNvPr id="87" name="مستطيل: زوايا علوية مستديرة 6"/>
                <p:cNvSpPr/>
                <p:nvPr/>
              </p:nvSpPr>
              <p:spPr>
                <a:xfrm flipV="1">
                  <a:off x="1007779" y="1943100"/>
                  <a:ext cx="1609665" cy="3294529"/>
                </a:xfrm>
                <a:prstGeom prst="round2SameRect">
                  <a:avLst>
                    <a:gd name="adj1" fmla="val 50000"/>
                    <a:gd name="adj2" fmla="val 0"/>
                  </a:avLst>
                </a:prstGeom>
                <a:solidFill>
                  <a:sysClr val="window" lastClr="FFFF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88" name="سداسي 3"/>
                <p:cNvSpPr/>
                <p:nvPr/>
              </p:nvSpPr>
              <p:spPr>
                <a:xfrm rot="16200000">
                  <a:off x="1020055" y="912057"/>
                  <a:ext cx="1585114" cy="1431714"/>
                </a:xfrm>
                <a:prstGeom prst="hexagon">
                  <a:avLst/>
                </a:prstGeom>
                <a:solidFill>
                  <a:sysClr val="window" lastClr="FFFF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grpSp>
          <p:sp>
            <p:nvSpPr>
              <p:cNvPr id="83" name="شكل بيضاوي 75"/>
              <p:cNvSpPr/>
              <p:nvPr/>
            </p:nvSpPr>
            <p:spPr>
              <a:xfrm>
                <a:off x="1139442" y="4525463"/>
                <a:ext cx="699247" cy="699247"/>
              </a:xfrm>
              <a:prstGeom prst="ellipse">
                <a:avLst/>
              </a:prstGeom>
              <a:solidFill>
                <a:srgbClr val="CC0000"/>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84" name="مربع نص 98"/>
              <p:cNvSpPr txBox="1"/>
              <p:nvPr/>
            </p:nvSpPr>
            <p:spPr>
              <a:xfrm>
                <a:off x="1281038" y="4260647"/>
                <a:ext cx="376518" cy="707887"/>
              </a:xfrm>
              <a:prstGeom prst="rect">
                <a:avLst/>
              </a:prstGeom>
              <a:noFill/>
            </p:spPr>
            <p:txBody>
              <a:bodyPr wrap="square" rtlCol="1">
                <a:spAutoFit/>
              </a:bodyPr>
              <a:lstStyle/>
              <a:p>
                <a:pPr algn="r" rtl="1">
                  <a:defRPr/>
                </a:pPr>
                <a:r>
                  <a:rPr lang="ar-MA" sz="3100" kern="0" dirty="0">
                    <a:solidFill>
                      <a:prstClr val="white"/>
                    </a:solidFill>
                    <a:latin typeface="29LT Bukra Bold Italic" panose="000B0903020204020204" pitchFamily="34" charset="-78"/>
                    <a:cs typeface="29LT Bukra Bold Italic" panose="000B0903020204020204" pitchFamily="34" charset="-78"/>
                  </a:rPr>
                  <a:t>5</a:t>
                </a:r>
              </a:p>
            </p:txBody>
          </p:sp>
        </p:grpSp>
        <p:sp>
          <p:nvSpPr>
            <p:cNvPr id="81" name="Rectangle 80"/>
            <p:cNvSpPr/>
            <p:nvPr/>
          </p:nvSpPr>
          <p:spPr>
            <a:xfrm>
              <a:off x="1759086" y="2249162"/>
              <a:ext cx="1207249" cy="1327887"/>
            </a:xfrm>
            <a:prstGeom prst="rect">
              <a:avLst/>
            </a:prstGeom>
          </p:spPr>
          <p:txBody>
            <a:bodyPr wrap="square">
              <a:spAutoFit/>
            </a:bodyPr>
            <a:lstStyle/>
            <a:p>
              <a:pPr algn="ctr"/>
              <a:r>
                <a:rPr lang="ar-DZ" sz="2800" b="1" dirty="0" smtClean="0"/>
                <a:t>توزيع المعرفة</a:t>
              </a:r>
              <a:endParaRPr lang="fr-FR" sz="2800" b="1" dirty="0"/>
            </a:p>
          </p:txBody>
        </p:sp>
      </p:grpSp>
      <p:grpSp>
        <p:nvGrpSpPr>
          <p:cNvPr id="89" name="مجموعة 101"/>
          <p:cNvGrpSpPr/>
          <p:nvPr/>
        </p:nvGrpSpPr>
        <p:grpSpPr>
          <a:xfrm>
            <a:off x="1791378" y="1111616"/>
            <a:ext cx="2002841" cy="1914477"/>
            <a:chOff x="5291168" y="834830"/>
            <a:chExt cx="1609665" cy="4787692"/>
          </a:xfrm>
        </p:grpSpPr>
        <p:grpSp>
          <p:nvGrpSpPr>
            <p:cNvPr id="90" name="مجموعة 72"/>
            <p:cNvGrpSpPr/>
            <p:nvPr/>
          </p:nvGrpSpPr>
          <p:grpSpPr>
            <a:xfrm>
              <a:off x="5291168" y="834830"/>
              <a:ext cx="1609665" cy="4772067"/>
              <a:chOff x="5239119" y="835355"/>
              <a:chExt cx="1609665" cy="4772067"/>
            </a:xfrm>
          </p:grpSpPr>
          <p:sp>
            <p:nvSpPr>
              <p:cNvPr id="94" name="مستطيل: زوايا علوية مقصوصة 42"/>
              <p:cNvSpPr/>
              <p:nvPr/>
            </p:nvSpPr>
            <p:spPr>
              <a:xfrm flipV="1">
                <a:off x="5239119" y="1680880"/>
                <a:ext cx="1609665" cy="3926541"/>
              </a:xfrm>
              <a:prstGeom prst="snip2SameRect">
                <a:avLst>
                  <a:gd name="adj1" fmla="val 22515"/>
                  <a:gd name="adj2" fmla="val 0"/>
                </a:avLst>
              </a:prstGeom>
              <a:solidFill>
                <a:srgbClr val="FF9900"/>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95" name="شكل حر: شكل 43"/>
              <p:cNvSpPr/>
              <p:nvPr/>
            </p:nvSpPr>
            <p:spPr>
              <a:xfrm flipV="1">
                <a:off x="5305508" y="5022474"/>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FF9900"/>
              </a:solidFill>
              <a:ln w="12700" cap="flat" cmpd="sng" algn="ctr">
                <a:noFill/>
                <a:prstDash val="solid"/>
                <a:miter lim="800000"/>
              </a:ln>
              <a:effectLst>
                <a:innerShdw blurRad="63500" dist="50800" dir="5400000">
                  <a:prstClr val="black">
                    <a:alpha val="50000"/>
                  </a:prstClr>
                </a:innerShdw>
              </a:effectLst>
            </p:spPr>
            <p:txBody>
              <a:bodyPr wrap="square" rtlCol="1" anchor="ctr">
                <a:noAutofit/>
              </a:bodyPr>
              <a:lstStyle/>
              <a:p>
                <a:pPr algn="ctr" rtl="1">
                  <a:defRPr/>
                </a:pPr>
                <a:endParaRPr lang="ar-MA" kern="0">
                  <a:solidFill>
                    <a:prstClr val="white"/>
                  </a:solidFill>
                  <a:latin typeface="Calibri" panose="020F0502020204030204"/>
                  <a:cs typeface="Arial" panose="020B0604020202020204" pitchFamily="34" charset="0"/>
                </a:endParaRPr>
              </a:p>
            </p:txBody>
          </p:sp>
          <p:sp>
            <p:nvSpPr>
              <p:cNvPr id="96" name="مستطيل: زوايا علوية مستديرة 44"/>
              <p:cNvSpPr/>
              <p:nvPr/>
            </p:nvSpPr>
            <p:spPr>
              <a:xfrm flipV="1">
                <a:off x="5239119" y="1943098"/>
                <a:ext cx="1609665" cy="3294529"/>
              </a:xfrm>
              <a:prstGeom prst="round2SameRect">
                <a:avLst>
                  <a:gd name="adj1" fmla="val 50000"/>
                  <a:gd name="adj2" fmla="val 0"/>
                </a:avLst>
              </a:prstGeom>
              <a:solidFill>
                <a:sysClr val="window" lastClr="FFFFFF"/>
              </a:solidFill>
              <a:ln w="12700" cap="flat" cmpd="sng" algn="ctr">
                <a:noFill/>
                <a:prstDash val="solid"/>
                <a:miter lim="800000"/>
              </a:ln>
              <a:effectLst/>
            </p:spPr>
            <p:txBody>
              <a:bodyPr rtlCol="1" anchor="ctr"/>
              <a:lstStyle/>
              <a:p>
                <a:pPr algn="ctr" rtl="1">
                  <a:defRPr/>
                </a:pPr>
                <a:endParaRPr lang="ar-MA" kern="0" dirty="0">
                  <a:solidFill>
                    <a:prstClr val="white"/>
                  </a:solidFill>
                  <a:latin typeface="Calibri" panose="020F0502020204030204"/>
                  <a:cs typeface="Arial" panose="020B0604020202020204" pitchFamily="34" charset="0"/>
                </a:endParaRPr>
              </a:p>
            </p:txBody>
          </p:sp>
          <p:sp>
            <p:nvSpPr>
              <p:cNvPr id="97" name="سداسي 45"/>
              <p:cNvSpPr/>
              <p:nvPr/>
            </p:nvSpPr>
            <p:spPr>
              <a:xfrm rot="16200000">
                <a:off x="5251395" y="912055"/>
                <a:ext cx="1585114" cy="1431714"/>
              </a:xfrm>
              <a:prstGeom prst="hexagon">
                <a:avLst/>
              </a:prstGeom>
              <a:solidFill>
                <a:sysClr val="window" lastClr="FFFF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grpSp>
        <p:sp>
          <p:nvSpPr>
            <p:cNvPr id="91" name="شكل بيضاوي 77"/>
            <p:cNvSpPr/>
            <p:nvPr/>
          </p:nvSpPr>
          <p:spPr>
            <a:xfrm>
              <a:off x="5746334" y="4525461"/>
              <a:ext cx="699247" cy="699247"/>
            </a:xfrm>
            <a:prstGeom prst="ellipse">
              <a:avLst/>
            </a:prstGeom>
            <a:solidFill>
              <a:srgbClr val="FF9900"/>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92" name="مربع نص 91"/>
            <p:cNvSpPr txBox="1"/>
            <p:nvPr/>
          </p:nvSpPr>
          <p:spPr>
            <a:xfrm>
              <a:off x="5291168" y="2300711"/>
              <a:ext cx="1609665" cy="1593464"/>
            </a:xfrm>
            <a:prstGeom prst="rect">
              <a:avLst/>
            </a:prstGeom>
            <a:noFill/>
          </p:spPr>
          <p:txBody>
            <a:bodyPr wrap="square" rtlCol="1">
              <a:spAutoFit/>
            </a:bodyPr>
            <a:lstStyle/>
            <a:p>
              <a:pPr algn="ctr" rtl="1">
                <a:defRPr/>
              </a:pPr>
              <a:r>
                <a:rPr lang="ar-DZ" sz="2800" b="1" kern="0" dirty="0" smtClean="0">
                  <a:latin typeface="29LT Bukra Bold Italic" panose="000B0903020204020204" pitchFamily="34" charset="-78"/>
                </a:rPr>
                <a:t>توليد المعرفة</a:t>
              </a:r>
              <a:endParaRPr lang="ar-MA" sz="2800" b="1" kern="0" dirty="0">
                <a:latin typeface="29LT Bukra Bold Italic" panose="000B0903020204020204" pitchFamily="34" charset="-78"/>
              </a:endParaRPr>
            </a:p>
          </p:txBody>
        </p:sp>
        <p:sp>
          <p:nvSpPr>
            <p:cNvPr id="93" name="مربع نص 96"/>
            <p:cNvSpPr txBox="1"/>
            <p:nvPr/>
          </p:nvSpPr>
          <p:spPr>
            <a:xfrm>
              <a:off x="5907742" y="4314062"/>
              <a:ext cx="376518" cy="1308460"/>
            </a:xfrm>
            <a:prstGeom prst="rect">
              <a:avLst/>
            </a:prstGeom>
            <a:noFill/>
          </p:spPr>
          <p:txBody>
            <a:bodyPr wrap="square" rtlCol="1">
              <a:spAutoFit/>
            </a:bodyPr>
            <a:lstStyle/>
            <a:p>
              <a:pPr algn="r" rtl="1">
                <a:defRPr/>
              </a:pPr>
              <a:r>
                <a:rPr lang="ar-MA" sz="2800" kern="0" dirty="0">
                  <a:solidFill>
                    <a:prstClr val="white"/>
                  </a:solidFill>
                  <a:latin typeface="29LT Bukra Bold Italic" panose="000B0903020204020204" pitchFamily="34" charset="-78"/>
                  <a:cs typeface="29LT Bukra Bold Italic" panose="000B0903020204020204" pitchFamily="34" charset="-78"/>
                </a:rPr>
                <a:t>3</a:t>
              </a:r>
            </a:p>
          </p:txBody>
        </p:sp>
      </p:grpSp>
      <p:grpSp>
        <p:nvGrpSpPr>
          <p:cNvPr id="98" name="Groupe 97"/>
          <p:cNvGrpSpPr/>
          <p:nvPr/>
        </p:nvGrpSpPr>
        <p:grpSpPr>
          <a:xfrm>
            <a:off x="5878986" y="3123595"/>
            <a:ext cx="1996296" cy="1908228"/>
            <a:chOff x="3203750" y="1253992"/>
            <a:chExt cx="1243631" cy="3976723"/>
          </a:xfrm>
        </p:grpSpPr>
        <p:grpSp>
          <p:nvGrpSpPr>
            <p:cNvPr id="99" name="مجموعة 71"/>
            <p:cNvGrpSpPr/>
            <p:nvPr/>
          </p:nvGrpSpPr>
          <p:grpSpPr>
            <a:xfrm>
              <a:off x="3221942" y="1253992"/>
              <a:ext cx="1207249" cy="3976723"/>
              <a:chOff x="3123449" y="835356"/>
              <a:chExt cx="1609665" cy="4772067"/>
            </a:xfrm>
          </p:grpSpPr>
          <p:sp>
            <p:nvSpPr>
              <p:cNvPr id="103" name="مستطيل: زوايا علوية مقصوصة 36"/>
              <p:cNvSpPr/>
              <p:nvPr/>
            </p:nvSpPr>
            <p:spPr>
              <a:xfrm flipV="1">
                <a:off x="3123449" y="1680881"/>
                <a:ext cx="1609665" cy="3926541"/>
              </a:xfrm>
              <a:prstGeom prst="snip2SameRect">
                <a:avLst>
                  <a:gd name="adj1" fmla="val 22515"/>
                  <a:gd name="adj2" fmla="val 0"/>
                </a:avLst>
              </a:prstGeom>
              <a:solidFill>
                <a:srgbClr val="CC00CC"/>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104" name="شكل حر: شكل 37"/>
              <p:cNvSpPr/>
              <p:nvPr/>
            </p:nvSpPr>
            <p:spPr>
              <a:xfrm flipV="1">
                <a:off x="3189838" y="5022475"/>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CC00CC"/>
              </a:solidFill>
              <a:ln w="12700" cap="flat" cmpd="sng" algn="ctr">
                <a:noFill/>
                <a:prstDash val="solid"/>
                <a:miter lim="800000"/>
              </a:ln>
              <a:effectLst>
                <a:innerShdw blurRad="63500" dist="50800" dir="5400000">
                  <a:prstClr val="black">
                    <a:alpha val="50000"/>
                  </a:prstClr>
                </a:innerShdw>
              </a:effectLst>
            </p:spPr>
            <p:txBody>
              <a:bodyPr wrap="square" rtlCol="1" anchor="ctr">
                <a:noAutofit/>
              </a:bodyPr>
              <a:lstStyle/>
              <a:p>
                <a:pPr algn="ctr" rtl="1">
                  <a:defRPr/>
                </a:pPr>
                <a:endParaRPr lang="ar-MA" kern="0">
                  <a:solidFill>
                    <a:prstClr val="white"/>
                  </a:solidFill>
                  <a:latin typeface="Calibri" panose="020F0502020204030204"/>
                  <a:cs typeface="Arial" panose="020B0604020202020204" pitchFamily="34" charset="0"/>
                </a:endParaRPr>
              </a:p>
            </p:txBody>
          </p:sp>
          <p:sp>
            <p:nvSpPr>
              <p:cNvPr id="105" name="مستطيل: زوايا علوية مستديرة 38"/>
              <p:cNvSpPr/>
              <p:nvPr/>
            </p:nvSpPr>
            <p:spPr>
              <a:xfrm flipV="1">
                <a:off x="3123449" y="1943099"/>
                <a:ext cx="1609665" cy="3294529"/>
              </a:xfrm>
              <a:prstGeom prst="round2SameRect">
                <a:avLst>
                  <a:gd name="adj1" fmla="val 50000"/>
                  <a:gd name="adj2" fmla="val 0"/>
                </a:avLst>
              </a:prstGeom>
              <a:solidFill>
                <a:sysClr val="window" lastClr="FFFF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106" name="سداسي 39"/>
              <p:cNvSpPr/>
              <p:nvPr/>
            </p:nvSpPr>
            <p:spPr>
              <a:xfrm rot="16200000">
                <a:off x="3135725" y="912056"/>
                <a:ext cx="1585114" cy="1431714"/>
              </a:xfrm>
              <a:prstGeom prst="hexagon">
                <a:avLst/>
              </a:prstGeom>
              <a:solidFill>
                <a:sysClr val="window" lastClr="FFFF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grpSp>
        <p:sp>
          <p:nvSpPr>
            <p:cNvPr id="100" name="شكل بيضاوي 76"/>
            <p:cNvSpPr/>
            <p:nvPr/>
          </p:nvSpPr>
          <p:spPr>
            <a:xfrm>
              <a:off x="3563347" y="4329519"/>
              <a:ext cx="524435" cy="582706"/>
            </a:xfrm>
            <a:prstGeom prst="ellipse">
              <a:avLst/>
            </a:prstGeom>
            <a:solidFill>
              <a:srgbClr val="CC00CC"/>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101" name="مربع نص 97"/>
            <p:cNvSpPr txBox="1"/>
            <p:nvPr/>
          </p:nvSpPr>
          <p:spPr>
            <a:xfrm>
              <a:off x="3647041" y="4125822"/>
              <a:ext cx="282389" cy="589906"/>
            </a:xfrm>
            <a:prstGeom prst="rect">
              <a:avLst/>
            </a:prstGeom>
            <a:noFill/>
          </p:spPr>
          <p:txBody>
            <a:bodyPr wrap="square" rtlCol="1">
              <a:spAutoFit/>
            </a:bodyPr>
            <a:lstStyle/>
            <a:p>
              <a:pPr algn="r" rtl="1">
                <a:defRPr/>
              </a:pPr>
              <a:r>
                <a:rPr lang="ar-MA" sz="3100" kern="0" dirty="0">
                  <a:solidFill>
                    <a:prstClr val="white"/>
                  </a:solidFill>
                  <a:latin typeface="29LT Bukra Bold Italic" panose="000B0903020204020204" pitchFamily="34" charset="-78"/>
                  <a:cs typeface="29LT Bukra Bold Italic" panose="000B0903020204020204" pitchFamily="34" charset="-78"/>
                </a:rPr>
                <a:t>4</a:t>
              </a:r>
            </a:p>
          </p:txBody>
        </p:sp>
        <p:sp>
          <p:nvSpPr>
            <p:cNvPr id="102" name="Rectangle 101"/>
            <p:cNvSpPr/>
            <p:nvPr/>
          </p:nvSpPr>
          <p:spPr>
            <a:xfrm>
              <a:off x="3203750" y="2521916"/>
              <a:ext cx="1243631" cy="1327887"/>
            </a:xfrm>
            <a:prstGeom prst="rect">
              <a:avLst/>
            </a:prstGeom>
          </p:spPr>
          <p:txBody>
            <a:bodyPr wrap="square">
              <a:spAutoFit/>
            </a:bodyPr>
            <a:lstStyle/>
            <a:p>
              <a:pPr algn="ctr"/>
              <a:r>
                <a:rPr lang="ar-DZ" sz="2800" b="1" dirty="0" smtClean="0"/>
                <a:t>تخزين المعرفة</a:t>
              </a:r>
              <a:endParaRPr lang="fr-FR" sz="2800" b="1" dirty="0"/>
            </a:p>
          </p:txBody>
        </p:sp>
      </p:grpSp>
      <p:grpSp>
        <p:nvGrpSpPr>
          <p:cNvPr id="107" name="Groupe 106"/>
          <p:cNvGrpSpPr/>
          <p:nvPr/>
        </p:nvGrpSpPr>
        <p:grpSpPr>
          <a:xfrm>
            <a:off x="510171" y="3123595"/>
            <a:ext cx="1980730" cy="1908228"/>
            <a:chOff x="332178" y="1298925"/>
            <a:chExt cx="1233934" cy="3976723"/>
          </a:xfrm>
        </p:grpSpPr>
        <p:grpSp>
          <p:nvGrpSpPr>
            <p:cNvPr id="108" name="مجموعة 99"/>
            <p:cNvGrpSpPr/>
            <p:nvPr/>
          </p:nvGrpSpPr>
          <p:grpSpPr>
            <a:xfrm>
              <a:off x="332179" y="1298925"/>
              <a:ext cx="1233933" cy="3976723"/>
              <a:chOff x="684194" y="834830"/>
              <a:chExt cx="1645244" cy="4772067"/>
            </a:xfrm>
          </p:grpSpPr>
          <p:grpSp>
            <p:nvGrpSpPr>
              <p:cNvPr id="110" name="مجموعة 70"/>
              <p:cNvGrpSpPr/>
              <p:nvPr/>
            </p:nvGrpSpPr>
            <p:grpSpPr>
              <a:xfrm>
                <a:off x="684194" y="834830"/>
                <a:ext cx="1645244" cy="4772067"/>
                <a:chOff x="1007779" y="835357"/>
                <a:chExt cx="1645244" cy="4772067"/>
              </a:xfrm>
            </p:grpSpPr>
            <p:sp>
              <p:nvSpPr>
                <p:cNvPr id="113" name="مستطيل: زوايا علوية مقصوصة 7"/>
                <p:cNvSpPr/>
                <p:nvPr/>
              </p:nvSpPr>
              <p:spPr>
                <a:xfrm flipV="1">
                  <a:off x="1007779" y="1680882"/>
                  <a:ext cx="1609665" cy="3926541"/>
                </a:xfrm>
                <a:prstGeom prst="snip2SameRect">
                  <a:avLst>
                    <a:gd name="adj1" fmla="val 22515"/>
                    <a:gd name="adj2" fmla="val 0"/>
                  </a:avLst>
                </a:prstGeom>
                <a:ln>
                  <a:solidFill>
                    <a:schemeClr val="bg2">
                      <a:lumMod val="10000"/>
                    </a:schemeClr>
                  </a:solidFill>
                </a:ln>
                <a:effectLst>
                  <a:outerShdw blurRad="50800" dist="38100" dir="5400000" algn="t"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114" name="شكل حر: شكل 11"/>
                <p:cNvSpPr/>
                <p:nvPr/>
              </p:nvSpPr>
              <p:spPr>
                <a:xfrm flipV="1">
                  <a:off x="1074168" y="5022476"/>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ln>
                  <a:solidFill>
                    <a:schemeClr val="bg2">
                      <a:lumMod val="10000"/>
                    </a:schemeClr>
                  </a:solidFill>
                </a:ln>
              </p:spPr>
              <p:style>
                <a:lnRef idx="1">
                  <a:schemeClr val="accent4"/>
                </a:lnRef>
                <a:fillRef idx="3">
                  <a:schemeClr val="accent4"/>
                </a:fillRef>
                <a:effectRef idx="2">
                  <a:schemeClr val="accent4"/>
                </a:effectRef>
                <a:fontRef idx="minor">
                  <a:schemeClr val="lt1"/>
                </a:fontRef>
              </p:style>
              <p:txBody>
                <a:bodyPr wrap="square" rtlCol="1" anchor="ctr">
                  <a:noAutofit/>
                </a:bodyPr>
                <a:lstStyle/>
                <a:p>
                  <a:pPr algn="ctr" rtl="1">
                    <a:defRPr/>
                  </a:pPr>
                  <a:endParaRPr lang="ar-MA" kern="0">
                    <a:solidFill>
                      <a:prstClr val="white"/>
                    </a:solidFill>
                    <a:latin typeface="Calibri" panose="020F0502020204030204"/>
                    <a:cs typeface="Arial" panose="020B0604020202020204" pitchFamily="34" charset="0"/>
                  </a:endParaRPr>
                </a:p>
              </p:txBody>
            </p:sp>
            <p:sp>
              <p:nvSpPr>
                <p:cNvPr id="115" name="مستطيل: زوايا علوية مستديرة 6"/>
                <p:cNvSpPr/>
                <p:nvPr/>
              </p:nvSpPr>
              <p:spPr>
                <a:xfrm flipV="1">
                  <a:off x="1043358" y="2039203"/>
                  <a:ext cx="1609665" cy="3294529"/>
                </a:xfrm>
                <a:prstGeom prst="round2SameRect">
                  <a:avLst>
                    <a:gd name="adj1" fmla="val 50000"/>
                    <a:gd name="adj2" fmla="val 0"/>
                  </a:avLst>
                </a:prstGeom>
                <a:solidFill>
                  <a:sysClr val="window" lastClr="FFFF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116" name="سداسي 3"/>
                <p:cNvSpPr/>
                <p:nvPr/>
              </p:nvSpPr>
              <p:spPr>
                <a:xfrm rot="16200000">
                  <a:off x="1020055" y="912057"/>
                  <a:ext cx="1585114" cy="1431714"/>
                </a:xfrm>
                <a:prstGeom prst="hexagon">
                  <a:avLst/>
                </a:prstGeom>
                <a:solidFill>
                  <a:sysClr val="window" lastClr="FFFFFF"/>
                </a:solidFill>
                <a:ln w="12700" cap="flat" cmpd="sng" algn="ctr">
                  <a:noFill/>
                  <a:prstDash val="solid"/>
                  <a:miter lim="800000"/>
                </a:ln>
                <a:effectLst/>
              </p:spPr>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grpSp>
          <p:sp>
            <p:nvSpPr>
              <p:cNvPr id="111" name="شكل بيضاوي 75"/>
              <p:cNvSpPr/>
              <p:nvPr/>
            </p:nvSpPr>
            <p:spPr>
              <a:xfrm>
                <a:off x="1139442" y="4525463"/>
                <a:ext cx="699247" cy="699247"/>
              </a:xfrm>
              <a:prstGeom prst="ellipse">
                <a:avLst/>
              </a:prstGeom>
              <a:ln/>
            </p:spPr>
            <p:style>
              <a:lnRef idx="1">
                <a:schemeClr val="accent4"/>
              </a:lnRef>
              <a:fillRef idx="3">
                <a:schemeClr val="accent4"/>
              </a:fillRef>
              <a:effectRef idx="2">
                <a:schemeClr val="accent4"/>
              </a:effectRef>
              <a:fontRef idx="minor">
                <a:schemeClr val="lt1"/>
              </a:fontRef>
            </p:style>
            <p:txBody>
              <a:bodyPr rtlCol="1" anchor="ctr"/>
              <a:lstStyle/>
              <a:p>
                <a:pPr algn="ctr" rtl="1">
                  <a:defRPr/>
                </a:pPr>
                <a:endParaRPr lang="ar-MA" kern="0">
                  <a:solidFill>
                    <a:prstClr val="white"/>
                  </a:solidFill>
                  <a:latin typeface="Calibri" panose="020F0502020204030204"/>
                  <a:cs typeface="Arial" panose="020B0604020202020204" pitchFamily="34" charset="0"/>
                </a:endParaRPr>
              </a:p>
            </p:txBody>
          </p:sp>
          <p:sp>
            <p:nvSpPr>
              <p:cNvPr id="112" name="مربع نص 98"/>
              <p:cNvSpPr txBox="1"/>
              <p:nvPr/>
            </p:nvSpPr>
            <p:spPr>
              <a:xfrm>
                <a:off x="1290902" y="4226854"/>
                <a:ext cx="376518" cy="707887"/>
              </a:xfrm>
              <a:prstGeom prst="rect">
                <a:avLst/>
              </a:prstGeom>
              <a:noFill/>
              <a:ln>
                <a:noFill/>
              </a:ln>
            </p:spPr>
            <p:txBody>
              <a:bodyPr wrap="square" rtlCol="1">
                <a:spAutoFit/>
              </a:bodyPr>
              <a:lstStyle/>
              <a:p>
                <a:pPr algn="r" rtl="1">
                  <a:defRPr/>
                </a:pPr>
                <a:r>
                  <a:rPr lang="ar-DZ" sz="3100" kern="0" dirty="0" smtClean="0">
                    <a:solidFill>
                      <a:prstClr val="white"/>
                    </a:solidFill>
                    <a:latin typeface="29LT Bukra Bold Italic" panose="000B0903020204020204" pitchFamily="34" charset="-78"/>
                    <a:cs typeface="29LT Bukra Bold Italic" panose="000B0903020204020204" pitchFamily="34" charset="-78"/>
                  </a:rPr>
                  <a:t>6</a:t>
                </a:r>
                <a:endParaRPr lang="ar-MA" sz="3100" kern="0" dirty="0">
                  <a:solidFill>
                    <a:prstClr val="white"/>
                  </a:solidFill>
                  <a:latin typeface="29LT Bukra Bold Italic" panose="000B0903020204020204" pitchFamily="34" charset="-78"/>
                  <a:cs typeface="29LT Bukra Bold Italic" panose="000B0903020204020204" pitchFamily="34" charset="-78"/>
                </a:endParaRPr>
              </a:p>
            </p:txBody>
          </p:sp>
        </p:grpSp>
        <p:sp>
          <p:nvSpPr>
            <p:cNvPr id="109" name="Rectangle 108"/>
            <p:cNvSpPr/>
            <p:nvPr/>
          </p:nvSpPr>
          <p:spPr>
            <a:xfrm>
              <a:off x="332178" y="2404483"/>
              <a:ext cx="1207249" cy="1327887"/>
            </a:xfrm>
            <a:prstGeom prst="rect">
              <a:avLst/>
            </a:prstGeom>
          </p:spPr>
          <p:txBody>
            <a:bodyPr wrap="square">
              <a:spAutoFit/>
            </a:bodyPr>
            <a:lstStyle/>
            <a:p>
              <a:pPr algn="ctr" rtl="1"/>
              <a:r>
                <a:rPr lang="ar-DZ" sz="2800" b="1" dirty="0" smtClean="0"/>
                <a:t>تطبيق المعرفة</a:t>
              </a:r>
              <a:endParaRPr lang="fr-FR" sz="2800" b="1" dirty="0"/>
            </a:p>
          </p:txBody>
        </p:sp>
      </p:grpSp>
    </p:spTree>
    <p:extLst>
      <p:ext uri="{BB962C8B-B14F-4D97-AF65-F5344CB8AC3E}">
        <p14:creationId xmlns:p14="http://schemas.microsoft.com/office/powerpoint/2010/main" val="35339620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000"/>
                                        <p:tgtEl>
                                          <p:spTgt spid="66"/>
                                        </p:tgtEl>
                                      </p:cBhvr>
                                    </p:animEffect>
                                    <p:anim calcmode="lin" valueType="num">
                                      <p:cBhvr>
                                        <p:cTn id="42" dur="1000" fill="hold"/>
                                        <p:tgtEl>
                                          <p:spTgt spid="66"/>
                                        </p:tgtEl>
                                        <p:attrNameLst>
                                          <p:attrName>ppt_x</p:attrName>
                                        </p:attrNameLst>
                                      </p:cBhvr>
                                      <p:tavLst>
                                        <p:tav tm="0">
                                          <p:val>
                                            <p:strVal val="#ppt_x"/>
                                          </p:val>
                                        </p:tav>
                                        <p:tav tm="100000">
                                          <p:val>
                                            <p:strVal val="#ppt_x"/>
                                          </p:val>
                                        </p:tav>
                                      </p:tavLst>
                                    </p:anim>
                                    <p:anim calcmode="lin" valueType="num">
                                      <p:cBhvr>
                                        <p:cTn id="43" dur="1000" fill="hold"/>
                                        <p:tgtEl>
                                          <p:spTgt spid="6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 presetClass="entr" presetSubtype="4"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2" presetClass="entr" presetSubtype="4" fill="hold" nodeType="afterEffect">
                                  <p:stCondLst>
                                    <p:cond delay="0"/>
                                  </p:stCondLst>
                                  <p:childTnLst>
                                    <p:set>
                                      <p:cBhvr>
                                        <p:cTn id="51" dur="1" fill="hold">
                                          <p:stCondLst>
                                            <p:cond delay="0"/>
                                          </p:stCondLst>
                                        </p:cTn>
                                        <p:tgtEl>
                                          <p:spTgt spid="89"/>
                                        </p:tgtEl>
                                        <p:attrNameLst>
                                          <p:attrName>style.visibility</p:attrName>
                                        </p:attrNameLst>
                                      </p:cBhvr>
                                      <p:to>
                                        <p:strVal val="visible"/>
                                      </p:to>
                                    </p:set>
                                    <p:anim calcmode="lin" valueType="num">
                                      <p:cBhvr additive="base">
                                        <p:cTn id="52" dur="500" fill="hold"/>
                                        <p:tgtEl>
                                          <p:spTgt spid="89"/>
                                        </p:tgtEl>
                                        <p:attrNameLst>
                                          <p:attrName>ppt_x</p:attrName>
                                        </p:attrNameLst>
                                      </p:cBhvr>
                                      <p:tavLst>
                                        <p:tav tm="0">
                                          <p:val>
                                            <p:strVal val="#ppt_x"/>
                                          </p:val>
                                        </p:tav>
                                        <p:tav tm="100000">
                                          <p:val>
                                            <p:strVal val="#ppt_x"/>
                                          </p:val>
                                        </p:tav>
                                      </p:tavLst>
                                    </p:anim>
                                    <p:anim calcmode="lin" valueType="num">
                                      <p:cBhvr additive="base">
                                        <p:cTn id="53" dur="500" fill="hold"/>
                                        <p:tgtEl>
                                          <p:spTgt spid="89"/>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1000"/>
                                        <p:tgtEl>
                                          <p:spTgt spid="98"/>
                                        </p:tgtEl>
                                      </p:cBhvr>
                                    </p:animEffect>
                                    <p:anim calcmode="lin" valueType="num">
                                      <p:cBhvr>
                                        <p:cTn id="58" dur="1000" fill="hold"/>
                                        <p:tgtEl>
                                          <p:spTgt spid="98"/>
                                        </p:tgtEl>
                                        <p:attrNameLst>
                                          <p:attrName>ppt_x</p:attrName>
                                        </p:attrNameLst>
                                      </p:cBhvr>
                                      <p:tavLst>
                                        <p:tav tm="0">
                                          <p:val>
                                            <p:strVal val="#ppt_x"/>
                                          </p:val>
                                        </p:tav>
                                        <p:tav tm="100000">
                                          <p:val>
                                            <p:strVal val="#ppt_x"/>
                                          </p:val>
                                        </p:tav>
                                      </p:tavLst>
                                    </p:anim>
                                    <p:anim calcmode="lin" valueType="num">
                                      <p:cBhvr>
                                        <p:cTn id="59" dur="1000" fill="hold"/>
                                        <p:tgtEl>
                                          <p:spTgt spid="9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1000"/>
                                        <p:tgtEl>
                                          <p:spTgt spid="79"/>
                                        </p:tgtEl>
                                      </p:cBhvr>
                                    </p:animEffect>
                                    <p:anim calcmode="lin" valueType="num">
                                      <p:cBhvr>
                                        <p:cTn id="64" dur="1000" fill="hold"/>
                                        <p:tgtEl>
                                          <p:spTgt spid="79"/>
                                        </p:tgtEl>
                                        <p:attrNameLst>
                                          <p:attrName>ppt_x</p:attrName>
                                        </p:attrNameLst>
                                      </p:cBhvr>
                                      <p:tavLst>
                                        <p:tav tm="0">
                                          <p:val>
                                            <p:strVal val="#ppt_x"/>
                                          </p:val>
                                        </p:tav>
                                        <p:tav tm="100000">
                                          <p:val>
                                            <p:strVal val="#ppt_x"/>
                                          </p:val>
                                        </p:tav>
                                      </p:tavLst>
                                    </p:anim>
                                    <p:anim calcmode="lin" valueType="num">
                                      <p:cBhvr>
                                        <p:cTn id="65" dur="1000" fill="hold"/>
                                        <p:tgtEl>
                                          <p:spTgt spid="7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nodeType="after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fade">
                                      <p:cBhvr>
                                        <p:cTn id="69" dur="1000"/>
                                        <p:tgtEl>
                                          <p:spTgt spid="107"/>
                                        </p:tgtEl>
                                      </p:cBhvr>
                                    </p:animEffect>
                                    <p:anim calcmode="lin" valueType="num">
                                      <p:cBhvr>
                                        <p:cTn id="70" dur="1000" fill="hold"/>
                                        <p:tgtEl>
                                          <p:spTgt spid="107"/>
                                        </p:tgtEl>
                                        <p:attrNameLst>
                                          <p:attrName>ppt_x</p:attrName>
                                        </p:attrNameLst>
                                      </p:cBhvr>
                                      <p:tavLst>
                                        <p:tav tm="0">
                                          <p:val>
                                            <p:strVal val="#ppt_x"/>
                                          </p:val>
                                        </p:tav>
                                        <p:tav tm="100000">
                                          <p:val>
                                            <p:strVal val="#ppt_x"/>
                                          </p:val>
                                        </p:tav>
                                      </p:tavLst>
                                    </p:anim>
                                    <p:anim calcmode="lin" valueType="num">
                                      <p:cBhvr>
                                        <p:cTn id="71"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 أهمية رأس المال الفكري - alshamel_kh1 أهمية رأس المال الفك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4" y="654035"/>
            <a:ext cx="7718654" cy="450420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مجموعة 27"/>
          <p:cNvGrpSpPr/>
          <p:nvPr/>
        </p:nvGrpSpPr>
        <p:grpSpPr>
          <a:xfrm rot="10409000">
            <a:off x="8303753" y="4360162"/>
            <a:ext cx="645641" cy="543697"/>
            <a:chOff x="160638" y="210754"/>
            <a:chExt cx="860855" cy="724929"/>
          </a:xfrm>
          <a:solidFill>
            <a:srgbClr val="381460">
              <a:alpha val="19000"/>
            </a:srgbClr>
          </a:solidFill>
        </p:grpSpPr>
        <p:sp>
          <p:nvSpPr>
            <p:cNvPr id="5" name="شكل بيضاوي 28"/>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6" name="شكل بيضاوي 29"/>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7" name="شكل بيضاوي 30"/>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2" name="مجموعة 12"/>
          <p:cNvGrpSpPr/>
          <p:nvPr/>
        </p:nvGrpSpPr>
        <p:grpSpPr>
          <a:xfrm rot="10800000" flipV="1">
            <a:off x="9069" y="59674"/>
            <a:ext cx="7932530" cy="594360"/>
            <a:chOff x="7248144" y="451104"/>
            <a:chExt cx="4968509" cy="792480"/>
          </a:xfrm>
        </p:grpSpPr>
        <p:sp>
          <p:nvSpPr>
            <p:cNvPr id="13" name="مستطيل 13"/>
            <p:cNvSpPr/>
            <p:nvPr userDrawn="1"/>
          </p:nvSpPr>
          <p:spPr>
            <a:xfrm>
              <a:off x="7669037" y="451104"/>
              <a:ext cx="4547616" cy="792480"/>
            </a:xfrm>
            <a:prstGeom prst="rect">
              <a:avLst/>
            </a:prstGeom>
            <a:solidFill>
              <a:srgbClr val="381460"/>
            </a:solidFill>
            <a:ln w="12700" cap="flat" cmpd="sng" algn="ctr">
              <a:noFill/>
              <a:prstDash val="solid"/>
              <a:miter lim="800000"/>
            </a:ln>
            <a:effectLst/>
          </p:spPr>
          <p:txBody>
            <a:bodyPr rtlCol="1" anchor="ctr"/>
            <a:lstStyle/>
            <a:p>
              <a:pPr algn="ctr" rtl="1">
                <a:defRPr/>
              </a:pPr>
              <a:r>
                <a:rPr lang="ar-DZ" sz="3200" b="1" kern="0" dirty="0" smtClean="0">
                  <a:solidFill>
                    <a:prstClr val="white"/>
                  </a:solidFill>
                  <a:latin typeface="Calibri" panose="020F0502020204030204"/>
                  <a:cs typeface="JF Flat"/>
                </a:rPr>
                <a:t>المبحث الثاني: ماهية رأس المال المعرفي</a:t>
              </a:r>
              <a:endParaRPr lang="en-US" sz="3200" b="1" kern="0" dirty="0">
                <a:solidFill>
                  <a:prstClr val="white"/>
                </a:solidFill>
                <a:latin typeface="Calibri" panose="020F0502020204030204"/>
                <a:cs typeface="JF Flat"/>
              </a:endParaRPr>
            </a:p>
          </p:txBody>
        </p:sp>
        <p:sp>
          <p:nvSpPr>
            <p:cNvPr id="14" name="شكل بيضاوي 14"/>
            <p:cNvSpPr/>
            <p:nvPr userDrawn="1"/>
          </p:nvSpPr>
          <p:spPr>
            <a:xfrm>
              <a:off x="7248144" y="451104"/>
              <a:ext cx="792480" cy="792480"/>
            </a:xfrm>
            <a:prstGeom prst="ellipse">
              <a:avLst/>
            </a:prstGeom>
            <a:solidFill>
              <a:srgbClr val="381460"/>
            </a:solid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25" name="Google Shape;4003;p44"/>
          <p:cNvSpPr/>
          <p:nvPr/>
        </p:nvSpPr>
        <p:spPr>
          <a:xfrm>
            <a:off x="2" y="4192438"/>
            <a:ext cx="1022231" cy="938544"/>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381460"/>
          </a:solidFill>
          <a:ln>
            <a:noFill/>
          </a:ln>
        </p:spPr>
        <p:txBody>
          <a:bodyPr spcFirstLastPara="1" wrap="square" lIns="71312" tIns="71312" rIns="71312" bIns="71312" anchor="ctr" anchorCtr="0">
            <a:noAutofit/>
          </a:bodyPr>
          <a:lstStyle/>
          <a:p>
            <a:endParaRPr sz="1100">
              <a:solidFill>
                <a:srgbClr val="435D74"/>
              </a:solidFill>
              <a:cs typeface="JF Flat"/>
            </a:endParaRPr>
          </a:p>
        </p:txBody>
      </p:sp>
      <p:grpSp>
        <p:nvGrpSpPr>
          <p:cNvPr id="23" name="مجموعة 64"/>
          <p:cNvGrpSpPr/>
          <p:nvPr/>
        </p:nvGrpSpPr>
        <p:grpSpPr>
          <a:xfrm>
            <a:off x="227172" y="3301842"/>
            <a:ext cx="5235893" cy="716040"/>
            <a:chOff x="5321004" y="1549279"/>
            <a:chExt cx="4708269" cy="954938"/>
          </a:xfrm>
        </p:grpSpPr>
        <p:grpSp>
          <p:nvGrpSpPr>
            <p:cNvPr id="28" name="مجموعة 34"/>
            <p:cNvGrpSpPr/>
            <p:nvPr/>
          </p:nvGrpSpPr>
          <p:grpSpPr>
            <a:xfrm>
              <a:off x="5321004" y="1549279"/>
              <a:ext cx="4708269" cy="900000"/>
              <a:chOff x="5321004" y="1549279"/>
              <a:chExt cx="4708269" cy="900000"/>
            </a:xfrm>
          </p:grpSpPr>
          <p:sp>
            <p:nvSpPr>
              <p:cNvPr id="33" name="مستطيل 28"/>
              <p:cNvSpPr/>
              <p:nvPr/>
            </p:nvSpPr>
            <p:spPr>
              <a:xfrm>
                <a:off x="6221004" y="15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34" name="شكل حر: شكل 29"/>
              <p:cNvSpPr/>
              <p:nvPr/>
            </p:nvSpPr>
            <p:spPr>
              <a:xfrm>
                <a:off x="6221004" y="15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2AA2"/>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35" name="شكل حر: شكل 30"/>
              <p:cNvSpPr/>
              <p:nvPr/>
            </p:nvSpPr>
            <p:spPr>
              <a:xfrm flipH="1" flipV="1">
                <a:off x="5321004" y="15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F4DFF"/>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36" name="مستطيل 31"/>
              <p:cNvSpPr/>
              <p:nvPr/>
            </p:nvSpPr>
            <p:spPr>
              <a:xfrm>
                <a:off x="9876873" y="1549279"/>
                <a:ext cx="152400" cy="900000"/>
              </a:xfrm>
              <a:prstGeom prst="rect">
                <a:avLst/>
              </a:prstGeom>
              <a:solidFill>
                <a:srgbClr val="0F4DFF"/>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29" name="مربع نص 47"/>
            <p:cNvSpPr txBox="1"/>
            <p:nvPr/>
          </p:nvSpPr>
          <p:spPr>
            <a:xfrm>
              <a:off x="7015400" y="1601200"/>
              <a:ext cx="2742137" cy="903017"/>
            </a:xfrm>
            <a:prstGeom prst="rect">
              <a:avLst/>
            </a:prstGeom>
            <a:noFill/>
          </p:spPr>
          <p:txBody>
            <a:bodyPr wrap="square" rtlCol="0">
              <a:spAutoFit/>
            </a:bodyPr>
            <a:lstStyle/>
            <a:p>
              <a:pPr algn="ctr" rtl="1">
                <a:defRPr/>
              </a:pPr>
              <a:r>
                <a:rPr lang="ar-MA" sz="1900" b="1" kern="0" dirty="0">
                  <a:solidFill>
                    <a:srgbClr val="002AA2"/>
                  </a:solidFill>
                  <a:cs typeface="Calibri" panose="020F0502020204030204" pitchFamily="34" charset="0"/>
                </a:rPr>
                <a:t>ال</a:t>
              </a:r>
              <a:r>
                <a:rPr lang="ar-DZ" sz="1900" b="1" kern="0" dirty="0">
                  <a:solidFill>
                    <a:srgbClr val="002AA2"/>
                  </a:solidFill>
                  <a:cs typeface="Calibri" panose="020F0502020204030204" pitchFamily="34" charset="0"/>
                </a:rPr>
                <a:t>مطلب </a:t>
              </a:r>
              <a:r>
                <a:rPr lang="ar-DZ" sz="1900" b="1" kern="0" dirty="0" smtClean="0">
                  <a:solidFill>
                    <a:srgbClr val="002AA2"/>
                  </a:solidFill>
                  <a:cs typeface="Calibri" panose="020F0502020204030204" pitchFamily="34" charset="0"/>
                </a:rPr>
                <a:t>الرابع: </a:t>
              </a:r>
              <a:r>
                <a:rPr lang="ar-DZ" sz="1900" b="1" kern="0" dirty="0" smtClean="0">
                  <a:cs typeface="Calibri" panose="020F0502020204030204" pitchFamily="34" charset="0"/>
                </a:rPr>
                <a:t>العلاقة بين رأس المال المعرفي وإدارة المعرفة</a:t>
              </a:r>
              <a:endParaRPr lang="fr-FR" altLang="ar-DZ" sz="1900" b="1" kern="0" dirty="0">
                <a:cs typeface="Calibri" panose="020F0502020204030204" pitchFamily="34" charset="0"/>
              </a:endParaRPr>
            </a:p>
          </p:txBody>
        </p:sp>
        <p:sp>
          <p:nvSpPr>
            <p:cNvPr id="31" name="مربع نص 53"/>
            <p:cNvSpPr txBox="1"/>
            <p:nvPr/>
          </p:nvSpPr>
          <p:spPr>
            <a:xfrm>
              <a:off x="5550136" y="1775199"/>
              <a:ext cx="522514" cy="513078"/>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04</a:t>
              </a:r>
              <a:endParaRPr lang="fr-FR" sz="1900" b="1" kern="0" dirty="0">
                <a:solidFill>
                  <a:prstClr val="white"/>
                </a:solidFill>
                <a:cs typeface="Calibri" panose="020F0502020204030204" pitchFamily="34" charset="0"/>
              </a:endParaRPr>
            </a:p>
          </p:txBody>
        </p:sp>
        <p:pic>
          <p:nvPicPr>
            <p:cNvPr id="32" name="رسم 55" descr="مركز الهدف"/>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03391" y="1649232"/>
              <a:ext cx="549272" cy="549272"/>
            </a:xfrm>
            <a:prstGeom prst="rect">
              <a:avLst/>
            </a:prstGeom>
          </p:spPr>
        </p:pic>
      </p:grpSp>
      <p:grpSp>
        <p:nvGrpSpPr>
          <p:cNvPr id="37" name="مجموعة 65"/>
          <p:cNvGrpSpPr/>
          <p:nvPr/>
        </p:nvGrpSpPr>
        <p:grpSpPr>
          <a:xfrm>
            <a:off x="988695" y="2558822"/>
            <a:ext cx="5538788" cy="737617"/>
            <a:chOff x="4429319" y="2449279"/>
            <a:chExt cx="4708269" cy="983362"/>
          </a:xfrm>
        </p:grpSpPr>
        <p:grpSp>
          <p:nvGrpSpPr>
            <p:cNvPr id="38" name="مجموعة 35"/>
            <p:cNvGrpSpPr/>
            <p:nvPr/>
          </p:nvGrpSpPr>
          <p:grpSpPr>
            <a:xfrm>
              <a:off x="4429319" y="2449279"/>
              <a:ext cx="4708269" cy="900000"/>
              <a:chOff x="4429319" y="2449279"/>
              <a:chExt cx="4708269" cy="900000"/>
            </a:xfrm>
          </p:grpSpPr>
          <p:sp>
            <p:nvSpPr>
              <p:cNvPr id="43" name="مستطيل 23"/>
              <p:cNvSpPr/>
              <p:nvPr/>
            </p:nvSpPr>
            <p:spPr>
              <a:xfrm>
                <a:off x="5329319" y="24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44" name="شكل حر: شكل 24"/>
              <p:cNvSpPr/>
              <p:nvPr/>
            </p:nvSpPr>
            <p:spPr>
              <a:xfrm>
                <a:off x="5329319" y="24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960E"/>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45" name="شكل حر: شكل 25"/>
              <p:cNvSpPr/>
              <p:nvPr/>
            </p:nvSpPr>
            <p:spPr>
              <a:xfrm flipH="1" flipV="1">
                <a:off x="4429319" y="24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FE18"/>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46" name="مستطيل 26"/>
              <p:cNvSpPr/>
              <p:nvPr/>
            </p:nvSpPr>
            <p:spPr>
              <a:xfrm>
                <a:off x="8985188" y="2449279"/>
                <a:ext cx="152400" cy="900000"/>
              </a:xfrm>
              <a:prstGeom prst="rect">
                <a:avLst/>
              </a:prstGeom>
              <a:solidFill>
                <a:srgbClr val="00FE18"/>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39" name="مربع نص 45"/>
            <p:cNvSpPr txBox="1"/>
            <p:nvPr/>
          </p:nvSpPr>
          <p:spPr>
            <a:xfrm>
              <a:off x="5985514" y="2529947"/>
              <a:ext cx="2675083" cy="902694"/>
            </a:xfrm>
            <a:prstGeom prst="rect">
              <a:avLst/>
            </a:prstGeom>
            <a:noFill/>
          </p:spPr>
          <p:txBody>
            <a:bodyPr wrap="square" rtlCol="0">
              <a:spAutoFit/>
            </a:bodyPr>
            <a:lstStyle/>
            <a:p>
              <a:pPr algn="ctr" rtl="1">
                <a:defRPr/>
              </a:pPr>
              <a:r>
                <a:rPr lang="ar-DZ" sz="1900" b="1" kern="0" dirty="0">
                  <a:solidFill>
                    <a:srgbClr val="15FF2B"/>
                  </a:solidFill>
                  <a:cs typeface="Calibri" panose="020F0502020204030204" pitchFamily="34" charset="0"/>
                </a:rPr>
                <a:t>المطلب </a:t>
              </a:r>
              <a:r>
                <a:rPr lang="ar-DZ" sz="1900" b="1" kern="0" dirty="0" smtClean="0">
                  <a:solidFill>
                    <a:srgbClr val="15FF2B"/>
                  </a:solidFill>
                  <a:cs typeface="Calibri" panose="020F0502020204030204" pitchFamily="34" charset="0"/>
                </a:rPr>
                <a:t>الثالث: </a:t>
              </a:r>
              <a:r>
                <a:rPr lang="ar-DZ" sz="1900" b="1" kern="0" dirty="0" smtClean="0">
                  <a:cs typeface="Calibri" panose="020F0502020204030204" pitchFamily="34" charset="0"/>
                </a:rPr>
                <a:t>مكونات رأس المال المعرفي</a:t>
              </a:r>
              <a:endParaRPr lang="fr-FR" sz="1900" b="1" kern="0" dirty="0">
                <a:cs typeface="Calibri" panose="020F0502020204030204" pitchFamily="34" charset="0"/>
              </a:endParaRPr>
            </a:p>
          </p:txBody>
        </p:sp>
        <p:sp>
          <p:nvSpPr>
            <p:cNvPr id="41" name="مربع نص 52"/>
            <p:cNvSpPr txBox="1"/>
            <p:nvPr/>
          </p:nvSpPr>
          <p:spPr>
            <a:xfrm>
              <a:off x="4693181" y="2714613"/>
              <a:ext cx="522514" cy="512895"/>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03</a:t>
              </a:r>
              <a:endParaRPr lang="fr-FR" sz="1900" b="1" kern="0" dirty="0">
                <a:solidFill>
                  <a:prstClr val="white"/>
                </a:solidFill>
                <a:cs typeface="Calibri" panose="020F0502020204030204" pitchFamily="34" charset="0"/>
              </a:endParaRPr>
            </a:p>
          </p:txBody>
        </p:sp>
        <p:pic>
          <p:nvPicPr>
            <p:cNvPr id="42" name="رسم 57" descr="الهدف"/>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468407" y="2548723"/>
              <a:ext cx="549272" cy="549272"/>
            </a:xfrm>
            <a:prstGeom prst="rect">
              <a:avLst/>
            </a:prstGeom>
          </p:spPr>
        </p:pic>
      </p:grpSp>
      <p:grpSp>
        <p:nvGrpSpPr>
          <p:cNvPr id="47" name="مجموعة 66"/>
          <p:cNvGrpSpPr/>
          <p:nvPr/>
        </p:nvGrpSpPr>
        <p:grpSpPr>
          <a:xfrm>
            <a:off x="2061212" y="1855470"/>
            <a:ext cx="5831681" cy="732546"/>
            <a:chOff x="3537634" y="3349279"/>
            <a:chExt cx="4708269" cy="977100"/>
          </a:xfrm>
        </p:grpSpPr>
        <p:grpSp>
          <p:nvGrpSpPr>
            <p:cNvPr id="48" name="مجموعة 36"/>
            <p:cNvGrpSpPr/>
            <p:nvPr/>
          </p:nvGrpSpPr>
          <p:grpSpPr>
            <a:xfrm>
              <a:off x="3537634" y="3349279"/>
              <a:ext cx="4708269" cy="900000"/>
              <a:chOff x="3537634" y="3349279"/>
              <a:chExt cx="4708269" cy="900000"/>
            </a:xfrm>
          </p:grpSpPr>
          <p:sp>
            <p:nvSpPr>
              <p:cNvPr id="53" name="مستطيل 18"/>
              <p:cNvSpPr/>
              <p:nvPr/>
            </p:nvSpPr>
            <p:spPr>
              <a:xfrm>
                <a:off x="4437634" y="33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54" name="شكل حر: شكل 19"/>
              <p:cNvSpPr/>
              <p:nvPr/>
            </p:nvSpPr>
            <p:spPr>
              <a:xfrm>
                <a:off x="4437634" y="33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A40033"/>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55" name="شكل حر: شكل 20"/>
              <p:cNvSpPr/>
              <p:nvPr/>
            </p:nvSpPr>
            <p:spPr>
              <a:xfrm flipH="1" flipV="1">
                <a:off x="3537634" y="33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FF0354"/>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56" name="مستطيل 21"/>
              <p:cNvSpPr/>
              <p:nvPr/>
            </p:nvSpPr>
            <p:spPr>
              <a:xfrm>
                <a:off x="8093503" y="3349279"/>
                <a:ext cx="152400" cy="900000"/>
              </a:xfrm>
              <a:prstGeom prst="rect">
                <a:avLst/>
              </a:prstGeom>
              <a:solidFill>
                <a:srgbClr val="FF0354"/>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49" name="مربع نص 43"/>
            <p:cNvSpPr txBox="1"/>
            <p:nvPr/>
          </p:nvSpPr>
          <p:spPr>
            <a:xfrm>
              <a:off x="5290724" y="3423224"/>
              <a:ext cx="2655459" cy="903155"/>
            </a:xfrm>
            <a:prstGeom prst="rect">
              <a:avLst/>
            </a:prstGeom>
            <a:noFill/>
          </p:spPr>
          <p:txBody>
            <a:bodyPr wrap="square" rtlCol="0">
              <a:spAutoFit/>
            </a:bodyPr>
            <a:lstStyle/>
            <a:p>
              <a:pPr algn="ctr" rtl="1">
                <a:defRPr/>
              </a:pPr>
              <a:r>
                <a:rPr lang="ar-DZ" sz="1900" b="1" kern="0" dirty="0">
                  <a:solidFill>
                    <a:srgbClr val="A40033"/>
                  </a:solidFill>
                  <a:cs typeface="Calibri" panose="020F0502020204030204" pitchFamily="34" charset="0"/>
                </a:rPr>
                <a:t>المطلب </a:t>
              </a:r>
              <a:r>
                <a:rPr lang="ar-DZ" sz="1900" b="1" kern="0" dirty="0" smtClean="0">
                  <a:solidFill>
                    <a:srgbClr val="A40033"/>
                  </a:solidFill>
                  <a:cs typeface="Calibri" panose="020F0502020204030204" pitchFamily="34" charset="0"/>
                </a:rPr>
                <a:t>الثاني: </a:t>
              </a:r>
              <a:r>
                <a:rPr lang="ar-DZ" sz="1900" b="1" kern="0" dirty="0" smtClean="0">
                  <a:solidFill>
                    <a:schemeClr val="tx1">
                      <a:lumMod val="85000"/>
                      <a:lumOff val="15000"/>
                    </a:schemeClr>
                  </a:solidFill>
                  <a:cs typeface="Calibri" panose="020F0502020204030204" pitchFamily="34" charset="0"/>
                </a:rPr>
                <a:t>أهمية رأس المال المعرفي</a:t>
              </a:r>
              <a:endParaRPr lang="fr-FR" sz="1900" b="1" kern="0" dirty="0">
                <a:solidFill>
                  <a:schemeClr val="tx1">
                    <a:lumMod val="85000"/>
                    <a:lumOff val="15000"/>
                  </a:schemeClr>
                </a:solidFill>
                <a:cs typeface="Calibri" panose="020F0502020204030204" pitchFamily="34" charset="0"/>
              </a:endParaRPr>
            </a:p>
          </p:txBody>
        </p:sp>
        <p:sp>
          <p:nvSpPr>
            <p:cNvPr id="51" name="مربع نص 51"/>
            <p:cNvSpPr txBox="1"/>
            <p:nvPr/>
          </p:nvSpPr>
          <p:spPr>
            <a:xfrm>
              <a:off x="3798420" y="3611464"/>
              <a:ext cx="522514" cy="513157"/>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02</a:t>
              </a:r>
              <a:endParaRPr lang="fr-FR" sz="1900" b="1" kern="0" dirty="0">
                <a:solidFill>
                  <a:prstClr val="white"/>
                </a:solidFill>
                <a:cs typeface="Calibri" panose="020F0502020204030204" pitchFamily="34" charset="0"/>
              </a:endParaRPr>
            </a:p>
          </p:txBody>
        </p:sp>
        <p:pic>
          <p:nvPicPr>
            <p:cNvPr id="52" name="رسم 59" descr="مخطط متداخل"/>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549637" y="3443975"/>
              <a:ext cx="549272" cy="549272"/>
            </a:xfrm>
            <a:prstGeom prst="rect">
              <a:avLst/>
            </a:prstGeom>
          </p:spPr>
        </p:pic>
      </p:grpSp>
      <p:grpSp>
        <p:nvGrpSpPr>
          <p:cNvPr id="57" name="مجموعة 67"/>
          <p:cNvGrpSpPr/>
          <p:nvPr/>
        </p:nvGrpSpPr>
        <p:grpSpPr>
          <a:xfrm>
            <a:off x="2869406" y="1138719"/>
            <a:ext cx="6151401" cy="751147"/>
            <a:chOff x="2629319" y="4249279"/>
            <a:chExt cx="4738480" cy="1001756"/>
          </a:xfrm>
        </p:grpSpPr>
        <p:grpSp>
          <p:nvGrpSpPr>
            <p:cNvPr id="58" name="مجموعة 37"/>
            <p:cNvGrpSpPr/>
            <p:nvPr/>
          </p:nvGrpSpPr>
          <p:grpSpPr>
            <a:xfrm>
              <a:off x="2629319" y="4249279"/>
              <a:ext cx="4708269" cy="900000"/>
              <a:chOff x="2629319" y="4249279"/>
              <a:chExt cx="4708269" cy="900000"/>
            </a:xfrm>
          </p:grpSpPr>
          <p:sp>
            <p:nvSpPr>
              <p:cNvPr id="63" name="مستطيل 13"/>
              <p:cNvSpPr/>
              <p:nvPr/>
            </p:nvSpPr>
            <p:spPr>
              <a:xfrm>
                <a:off x="3529319" y="42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64" name="شكل حر: شكل 14"/>
              <p:cNvSpPr/>
              <p:nvPr/>
            </p:nvSpPr>
            <p:spPr>
              <a:xfrm>
                <a:off x="3529319" y="42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E2A100"/>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65" name="شكل حر: شكل 15"/>
              <p:cNvSpPr/>
              <p:nvPr/>
            </p:nvSpPr>
            <p:spPr>
              <a:xfrm flipH="1" flipV="1">
                <a:off x="2629319" y="42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FFBF1C"/>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66" name="مستطيل 16"/>
              <p:cNvSpPr/>
              <p:nvPr/>
            </p:nvSpPr>
            <p:spPr>
              <a:xfrm>
                <a:off x="7185188" y="4249279"/>
                <a:ext cx="152400" cy="900000"/>
              </a:xfrm>
              <a:prstGeom prst="rect">
                <a:avLst/>
              </a:prstGeom>
              <a:solidFill>
                <a:srgbClr val="FFBF1C"/>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59" name="مربع نص 41"/>
            <p:cNvSpPr txBox="1"/>
            <p:nvPr/>
          </p:nvSpPr>
          <p:spPr>
            <a:xfrm>
              <a:off x="4103040" y="4306973"/>
              <a:ext cx="3264759" cy="944062"/>
            </a:xfrm>
            <a:prstGeom prst="rect">
              <a:avLst/>
            </a:prstGeom>
            <a:noFill/>
          </p:spPr>
          <p:txBody>
            <a:bodyPr wrap="square" rtlCol="0">
              <a:spAutoFit/>
            </a:bodyPr>
            <a:lstStyle/>
            <a:p>
              <a:pPr algn="ctr" rtl="1">
                <a:defRPr/>
              </a:pPr>
              <a:r>
                <a:rPr lang="ar-MA" sz="2000" b="1" kern="0" dirty="0" smtClean="0">
                  <a:solidFill>
                    <a:srgbClr val="E2A100"/>
                  </a:solidFill>
                  <a:cs typeface="Calibri" panose="020F0502020204030204" pitchFamily="34" charset="0"/>
                </a:rPr>
                <a:t>ال</a:t>
              </a:r>
              <a:r>
                <a:rPr lang="ar-DZ" sz="2000" b="1" kern="0" dirty="0" smtClean="0">
                  <a:solidFill>
                    <a:srgbClr val="E2A100"/>
                  </a:solidFill>
                  <a:cs typeface="Calibri" panose="020F0502020204030204" pitchFamily="34" charset="0"/>
                </a:rPr>
                <a:t>مطلب الأول: </a:t>
              </a:r>
              <a:r>
                <a:rPr lang="ar-DZ" sz="2000" b="1" kern="0" dirty="0" smtClean="0">
                  <a:cs typeface="Calibri" panose="020F0502020204030204" pitchFamily="34" charset="0"/>
                </a:rPr>
                <a:t>مفهوم وخصائص رأس المال المعرفي</a:t>
              </a:r>
              <a:endParaRPr lang="fr-FR" altLang="ar-DZ" sz="2000" b="1" kern="0" dirty="0">
                <a:cs typeface="Calibri" panose="020F0502020204030204" pitchFamily="34" charset="0"/>
              </a:endParaRPr>
            </a:p>
          </p:txBody>
        </p:sp>
        <p:sp>
          <p:nvSpPr>
            <p:cNvPr id="61" name="مربع نص 50"/>
            <p:cNvSpPr txBox="1"/>
            <p:nvPr/>
          </p:nvSpPr>
          <p:spPr>
            <a:xfrm>
              <a:off x="2990466" y="4543308"/>
              <a:ext cx="522514" cy="513078"/>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01</a:t>
              </a:r>
              <a:endParaRPr lang="fr-FR" sz="1900" b="1" kern="0" dirty="0">
                <a:solidFill>
                  <a:prstClr val="white"/>
                </a:solidFill>
                <a:cs typeface="Calibri" panose="020F0502020204030204" pitchFamily="34" charset="0"/>
              </a:endParaRPr>
            </a:p>
          </p:txBody>
        </p:sp>
        <p:pic>
          <p:nvPicPr>
            <p:cNvPr id="62" name="رسم 61" descr="مخطط دائري"/>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629455" y="4380053"/>
              <a:ext cx="549272" cy="549272"/>
            </a:xfrm>
            <a:prstGeom prst="rect">
              <a:avLst/>
            </a:prstGeom>
          </p:spPr>
        </p:pic>
      </p:grpSp>
    </p:spTree>
    <p:extLst>
      <p:ext uri="{BB962C8B-B14F-4D97-AF65-F5344CB8AC3E}">
        <p14:creationId xmlns:p14="http://schemas.microsoft.com/office/powerpoint/2010/main" val="24712473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3"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
                                        <p:tgtEl>
                                          <p:spTgt spid="57"/>
                                        </p:tgtEl>
                                      </p:cBhvr>
                                    </p:animEffect>
                                    <p:anim calcmode="lin" valueType="num">
                                      <p:cBhvr>
                                        <p:cTn id="12" dur="400" fill="hold"/>
                                        <p:tgtEl>
                                          <p:spTgt spid="57"/>
                                        </p:tgtEl>
                                        <p:attrNameLst>
                                          <p:attrName>ppt_x</p:attrName>
                                        </p:attrNameLst>
                                      </p:cBhvr>
                                      <p:tavLst>
                                        <p:tav tm="0">
                                          <p:val>
                                            <p:strVal val="#ppt_x"/>
                                          </p:val>
                                        </p:tav>
                                        <p:tav tm="100000">
                                          <p:val>
                                            <p:strVal val="#ppt_x"/>
                                          </p:val>
                                        </p:tav>
                                      </p:tavLst>
                                    </p:anim>
                                    <p:anim calcmode="lin" valueType="num">
                                      <p:cBhvr>
                                        <p:cTn id="13" dur="400" fill="hold"/>
                                        <p:tgtEl>
                                          <p:spTgt spid="57"/>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p:stCondLst>
                              <p:cond delay="1500"/>
                            </p:stCondLst>
                            <p:childTnLst>
                              <p:par>
                                <p:cTn id="17" presetID="43"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
                                        <p:tgtEl>
                                          <p:spTgt spid="47"/>
                                        </p:tgtEl>
                                      </p:cBhvr>
                                    </p:animEffect>
                                    <p:anim calcmode="lin" valueType="num">
                                      <p:cBhvr>
                                        <p:cTn id="20" dur="400" fill="hold"/>
                                        <p:tgtEl>
                                          <p:spTgt spid="47"/>
                                        </p:tgtEl>
                                        <p:attrNameLst>
                                          <p:attrName>ppt_x</p:attrName>
                                        </p:attrNameLst>
                                      </p:cBhvr>
                                      <p:tavLst>
                                        <p:tav tm="0">
                                          <p:val>
                                            <p:strVal val="#ppt_x"/>
                                          </p:val>
                                        </p:tav>
                                        <p:tav tm="100000">
                                          <p:val>
                                            <p:strVal val="#ppt_x"/>
                                          </p:val>
                                        </p:tav>
                                      </p:tavLst>
                                    </p:anim>
                                    <p:anim calcmode="lin" valueType="num">
                                      <p:cBhvr>
                                        <p:cTn id="21" dur="400" fill="hold"/>
                                        <p:tgtEl>
                                          <p:spTgt spid="4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2500"/>
                            </p:stCondLst>
                            <p:childTnLst>
                              <p:par>
                                <p:cTn id="25" presetID="43"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
                                        <p:tgtEl>
                                          <p:spTgt spid="37"/>
                                        </p:tgtEl>
                                      </p:cBhvr>
                                    </p:animEffect>
                                    <p:anim calcmode="lin" valueType="num">
                                      <p:cBhvr>
                                        <p:cTn id="28" dur="400" fill="hold"/>
                                        <p:tgtEl>
                                          <p:spTgt spid="37"/>
                                        </p:tgtEl>
                                        <p:attrNameLst>
                                          <p:attrName>ppt_x</p:attrName>
                                        </p:attrNameLst>
                                      </p:cBhvr>
                                      <p:tavLst>
                                        <p:tav tm="0">
                                          <p:val>
                                            <p:strVal val="#ppt_x"/>
                                          </p:val>
                                        </p:tav>
                                        <p:tav tm="100000">
                                          <p:val>
                                            <p:strVal val="#ppt_x"/>
                                          </p:val>
                                        </p:tav>
                                      </p:tavLst>
                                    </p:anim>
                                    <p:anim calcmode="lin" valueType="num">
                                      <p:cBhvr>
                                        <p:cTn id="29" dur="400" fill="hold"/>
                                        <p:tgtEl>
                                          <p:spTgt spid="37"/>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2" fill="hold">
                            <p:stCondLst>
                              <p:cond delay="3500"/>
                            </p:stCondLst>
                            <p:childTnLst>
                              <p:par>
                                <p:cTn id="33" presetID="43"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
                                        <p:tgtEl>
                                          <p:spTgt spid="23"/>
                                        </p:tgtEl>
                                      </p:cBhvr>
                                    </p:animEffect>
                                    <p:anim calcmode="lin" valueType="num">
                                      <p:cBhvr>
                                        <p:cTn id="36" dur="400" fill="hold"/>
                                        <p:tgtEl>
                                          <p:spTgt spid="23"/>
                                        </p:tgtEl>
                                        <p:attrNameLst>
                                          <p:attrName>ppt_x</p:attrName>
                                        </p:attrNameLst>
                                      </p:cBhvr>
                                      <p:tavLst>
                                        <p:tav tm="0">
                                          <p:val>
                                            <p:strVal val="#ppt_x"/>
                                          </p:val>
                                        </p:tav>
                                        <p:tav tm="100000">
                                          <p:val>
                                            <p:strVal val="#ppt_x"/>
                                          </p:val>
                                        </p:tav>
                                      </p:tavLst>
                                    </p:anim>
                                    <p:anim calcmode="lin" valueType="num">
                                      <p:cBhvr>
                                        <p:cTn id="37" dur="400" fill="hold"/>
                                        <p:tgtEl>
                                          <p:spTgt spid="23"/>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Waves">
  <a:themeElements>
    <a:clrScheme name="Personnalisé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87BAFF"/>
      </a:accent5>
      <a:accent6>
        <a:srgbClr val="72A0FF"/>
      </a:accent6>
      <a:hlink>
        <a:srgbClr val="17BBFD"/>
      </a:hlink>
      <a:folHlink>
        <a:srgbClr val="FF79C2"/>
      </a:folHlink>
    </a:clrScheme>
    <a:fontScheme name="Personnalisé 1">
      <a:majorFont>
        <a:latin typeface="Sakkal Majalla"/>
        <a:ea typeface="SimSun"/>
        <a:cs typeface="Sakkal Majalla"/>
      </a:majorFont>
      <a:minorFont>
        <a:latin typeface="Sakkal Majalla"/>
        <a:ea typeface="SimSun"/>
        <a:cs typeface="Sakkal Majalla"/>
      </a:minorFont>
    </a:fontScheme>
    <a:fmtScheme name="Grill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1268</Words>
  <Application>Microsoft Office PowerPoint</Application>
  <PresentationFormat>Affichage à l'écran (16:9)</PresentationFormat>
  <Paragraphs>198</Paragraphs>
  <Slides>21</Slides>
  <Notes>0</Notes>
  <HiddenSlides>0</HiddenSlides>
  <MMClips>1</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Blue Waves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smart</cp:lastModifiedBy>
  <cp:revision>84</cp:revision>
  <dcterms:created xsi:type="dcterms:W3CDTF">2024-01-24T12:55:00Z</dcterms:created>
  <dcterms:modified xsi:type="dcterms:W3CDTF">2024-11-12T17:17:35Z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C0253D4FB51D44C09C349B09F1857D99_13</vt:lpwstr>
  </property>
  <property fmtid="{D5CDD505-2E9C-101B-9397-08002B2CF9AE}" pid="3" name="KSOProductBuildVer">
    <vt:lpwstr>1036-12.2.0.16731</vt:lpwstr>
  </property>
</Properties>
</file>