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812013C-50EE-43E3-813D-4BF5D11CE1D0}">
          <p14:sldIdLst>
            <p14:sldId id="256"/>
            <p14:sldId id="257"/>
            <p14:sldId id="258"/>
            <p14:sldId id="259"/>
            <p14:sldId id="260"/>
            <p14:sldId id="261"/>
          </p14:sldIdLst>
        </p14:section>
        <p14:section name="Section sans titre" id="{0C13BC8E-66A3-4B83-83BE-72C73B76F28D}">
          <p14:sldIdLst>
            <p14:sldId id="262"/>
            <p14:sldId id="263"/>
            <p14:sldId id="264"/>
            <p14:sldId id="265"/>
            <p14:sldId id="266"/>
            <p14:sldId id="267"/>
            <p14:sldId id="268"/>
            <p14:sldId id="269"/>
            <p14:sldId id="271"/>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AC52A4A-6E55-4227-BCA7-769F408DE08F}" type="datetimeFigureOut">
              <a:rPr lang="fr-FR" smtClean="0"/>
              <a:t>23/11/2024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F9B45F-E34D-4B24-A312-004776242584}"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AC52A4A-6E55-4227-BCA7-769F408DE08F}" type="datetimeFigureOut">
              <a:rPr lang="fr-FR" smtClean="0"/>
              <a:t>23/11/2024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F9B45F-E34D-4B24-A312-004776242584}"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AC52A4A-6E55-4227-BCA7-769F408DE08F}" type="datetimeFigureOut">
              <a:rPr lang="fr-FR" smtClean="0"/>
              <a:t>23/11/2024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F9B45F-E34D-4B24-A312-004776242584}" type="slidenum">
              <a:rPr lang="fr-FR" smtClean="0"/>
              <a:t>‹N°›</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AC52A4A-6E55-4227-BCA7-769F408DE08F}" type="datetimeFigureOut">
              <a:rPr lang="fr-FR" smtClean="0"/>
              <a:t>23/11/2024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F9B45F-E34D-4B24-A312-004776242584}" type="slidenum">
              <a:rPr lang="fr-FR" smtClean="0"/>
              <a:t>‹N°›</a:t>
            </a:fld>
            <a:endParaRPr lang="fr-FR"/>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AC52A4A-6E55-4227-BCA7-769F408DE08F}" type="datetimeFigureOut">
              <a:rPr lang="fr-FR" smtClean="0"/>
              <a:t>23/11/2024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F9B45F-E34D-4B24-A312-004776242584}"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DAC52A4A-6E55-4227-BCA7-769F408DE08F}" type="datetimeFigureOut">
              <a:rPr lang="fr-FR" smtClean="0"/>
              <a:t>23/11/2024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F9B45F-E34D-4B24-A312-004776242584}" type="slidenum">
              <a:rPr lang="fr-FR" smtClean="0"/>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AC52A4A-6E55-4227-BCA7-769F408DE08F}" type="datetimeFigureOut">
              <a:rPr lang="fr-FR" smtClean="0"/>
              <a:t>23/11/2024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2F9B45F-E34D-4B24-A312-004776242584}"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AC52A4A-6E55-4227-BCA7-769F408DE08F}" type="datetimeFigureOut">
              <a:rPr lang="fr-FR" smtClean="0"/>
              <a:t>23/11/2024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2F9B45F-E34D-4B24-A312-004776242584}"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AC52A4A-6E55-4227-BCA7-769F408DE08F}" type="datetimeFigureOut">
              <a:rPr lang="fr-FR" smtClean="0"/>
              <a:t>23/11/2024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2F9B45F-E34D-4B24-A312-004776242584}"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AC52A4A-6E55-4227-BCA7-769F408DE08F}" type="datetimeFigureOut">
              <a:rPr lang="fr-FR" smtClean="0"/>
              <a:t>23/11/2024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F9B45F-E34D-4B24-A312-004776242584}" type="slidenum">
              <a:rPr lang="fr-FR" smtClean="0"/>
              <a:t>‹N°›</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AC52A4A-6E55-4227-BCA7-769F408DE08F}" type="datetimeFigureOut">
              <a:rPr lang="fr-FR" smtClean="0"/>
              <a:t>23/11/2024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F9B45F-E34D-4B24-A312-004776242584}" type="slidenum">
              <a:rPr lang="fr-FR" smtClean="0"/>
              <a:t>‹N°›</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AC52A4A-6E55-4227-BCA7-769F408DE08F}" type="datetimeFigureOut">
              <a:rPr lang="fr-FR" smtClean="0"/>
              <a:t>23/11/2024</a:t>
            </a:fld>
            <a:endParaRPr lang="fr-F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F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2F9B45F-E34D-4B24-A312-004776242584}" type="slidenum">
              <a:rPr lang="fr-FR" smtClean="0"/>
              <a:t>‹N°›</a:t>
            </a:fld>
            <a:endParaRPr lang="fr-F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half" idx="2"/>
          </p:nvPr>
        </p:nvSpPr>
        <p:spPr>
          <a:xfrm>
            <a:off x="5076056" y="4149080"/>
            <a:ext cx="3818467" cy="2421467"/>
          </a:xfrm>
        </p:spPr>
        <p:txBody>
          <a:bodyPr/>
          <a:lstStyle/>
          <a:p>
            <a:pPr algn="r" rtl="1"/>
            <a:r>
              <a:rPr lang="ar-DZ" sz="2400" b="1" u="sng" dirty="0" smtClean="0"/>
              <a:t>من اعداد الطلبة </a:t>
            </a:r>
          </a:p>
          <a:p>
            <a:pPr algn="r" rtl="1"/>
            <a:r>
              <a:rPr lang="ar-DZ" sz="2000" b="1" dirty="0" smtClean="0"/>
              <a:t>نعمان مريم </a:t>
            </a:r>
          </a:p>
          <a:p>
            <a:pPr algn="r" rtl="1"/>
            <a:r>
              <a:rPr lang="ar-DZ" sz="2000" b="1" dirty="0" smtClean="0"/>
              <a:t>نويصر نورهان </a:t>
            </a:r>
            <a:endParaRPr lang="fr-FR" sz="20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01731"/>
            <a:ext cx="4297224" cy="430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547664" y="2924944"/>
            <a:ext cx="6048672" cy="923330"/>
          </a:xfrm>
          <a:prstGeom prst="rect">
            <a:avLst/>
          </a:prstGeom>
          <a:noFill/>
          <a:ln w="38100">
            <a:solidFill>
              <a:schemeClr val="accent1"/>
            </a:solidFill>
          </a:ln>
        </p:spPr>
        <p:txBody>
          <a:bodyPr wrap="square" lIns="91440" tIns="45720" rIns="91440" bIns="45720">
            <a:spAutoFit/>
          </a:bodyPr>
          <a:lstStyle/>
          <a:p>
            <a:pPr algn="ctr"/>
            <a:r>
              <a:rPr lang="ar-DZ" sz="5400" b="1" i="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التسويق الوردي </a:t>
            </a:r>
            <a:endParaRPr lang="fr-FR" sz="5400" b="1" i="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65536895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427984" y="2851835"/>
            <a:ext cx="4536504" cy="3848307"/>
          </a:xfrm>
          <a:ln>
            <a:solidFill>
              <a:schemeClr val="accent1"/>
            </a:solidFill>
          </a:ln>
        </p:spPr>
        <p:txBody>
          <a:bodyPr>
            <a:normAutofit lnSpcReduction="10000"/>
          </a:bodyPr>
          <a:lstStyle/>
          <a:p>
            <a:pPr algn="r" rtl="1"/>
            <a:r>
              <a:rPr lang="ar-DZ" sz="2800" b="1" u="sng" dirty="0">
                <a:solidFill>
                  <a:schemeClr val="accent1"/>
                </a:solidFill>
              </a:rPr>
              <a:t>ثانيا : التسعير </a:t>
            </a:r>
            <a:r>
              <a:rPr lang="ar-DZ" sz="2800" b="1" u="sng" dirty="0" smtClean="0">
                <a:solidFill>
                  <a:schemeClr val="accent1"/>
                </a:solidFill>
              </a:rPr>
              <a:t>الوردي</a:t>
            </a:r>
            <a:endParaRPr lang="ar-DZ" sz="2800" b="1" u="sng" dirty="0">
              <a:solidFill>
                <a:schemeClr val="accent1"/>
              </a:solidFill>
            </a:endParaRPr>
          </a:p>
          <a:p>
            <a:pPr marL="0" indent="0" algn="ctr" rtl="1">
              <a:buNone/>
            </a:pPr>
            <a:r>
              <a:rPr lang="ar-DZ" b="1" dirty="0">
                <a:solidFill>
                  <a:schemeClr val="tx1"/>
                </a:solidFill>
              </a:rPr>
              <a:t>عرف السعر الوردي بأنه مقدار ما تدفعه المرأة نظير الحصول علي المنتجات والخدمات التي تشبع رغباتها ومتطلباتها، كما يمكن القول بأن المنتج الوردي الذي يبدو سعره عاليا </a:t>
            </a:r>
            <a:r>
              <a:rPr lang="ar-DZ" b="1" dirty="0" smtClean="0">
                <a:solidFill>
                  <a:schemeClr val="tx1"/>
                </a:solidFill>
              </a:rPr>
              <a:t>بالنسبة </a:t>
            </a:r>
            <a:r>
              <a:rPr lang="ar-DZ" b="1" dirty="0">
                <a:solidFill>
                  <a:schemeClr val="tx1"/>
                </a:solidFill>
              </a:rPr>
              <a:t>للرجال قد يكون منخفضا بالنسبة للنساء وذلك ألنه يشبع حاجات معنوية لها قد ال يراها الرجل في هذا المنتج وال يهتم بتفاصيلها، كما أن النقود التي تنفقها </a:t>
            </a:r>
            <a:r>
              <a:rPr lang="ar-DZ" b="1" dirty="0" smtClean="0">
                <a:solidFill>
                  <a:schemeClr val="tx1"/>
                </a:solidFill>
              </a:rPr>
              <a:t>المرأة </a:t>
            </a:r>
            <a:r>
              <a:rPr lang="ar-DZ" b="1" dirty="0">
                <a:solidFill>
                  <a:schemeClr val="tx1"/>
                </a:solidFill>
              </a:rPr>
              <a:t>علي التسوق أعلي مما ينفقه الرجل.</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3350" y="2852936"/>
            <a:ext cx="3245003" cy="3847207"/>
          </a:xfrm>
          <a:prstGeom prst="rect">
            <a:avLst/>
          </a:prstGeom>
          <a:ln>
            <a:solidFill>
              <a:schemeClr val="accent1"/>
            </a:solidFill>
          </a:ln>
        </p:spPr>
        <p:txBody>
          <a:bodyPr wrap="square">
            <a:spAutoFit/>
          </a:bodyPr>
          <a:lstStyle/>
          <a:p>
            <a:pPr algn="r" rtl="1"/>
            <a:r>
              <a:rPr lang="ar-DZ" sz="2800" b="1" u="sng" dirty="0">
                <a:solidFill>
                  <a:schemeClr val="accent1"/>
                </a:solidFill>
              </a:rPr>
              <a:t>ثالثا : الترويج الوردي</a:t>
            </a:r>
          </a:p>
          <a:p>
            <a:pPr algn="r" rtl="1"/>
            <a:r>
              <a:rPr lang="ar-DZ" sz="2400" b="1" dirty="0"/>
              <a:t>معلوم أن المرأة عاطفية أكثر من الرجل، ما يجعل اختيارها للمنتجات يرتكز على عواطفها أكثر من </a:t>
            </a:r>
            <a:r>
              <a:rPr lang="ar-DZ" sz="2400" b="1" dirty="0" smtClean="0"/>
              <a:t>ارتكازه على </a:t>
            </a:r>
            <a:r>
              <a:rPr lang="ar-DZ" sz="2400" b="1" dirty="0"/>
              <a:t>الجوانب العقلية، وهذا </a:t>
            </a:r>
            <a:r>
              <a:rPr lang="ar-DZ" sz="2400" b="1" dirty="0" smtClean="0"/>
              <a:t>لا </a:t>
            </a:r>
            <a:r>
              <a:rPr lang="ar-DZ" sz="2400" b="1" dirty="0"/>
              <a:t>يعني أن المرأة </a:t>
            </a:r>
            <a:r>
              <a:rPr lang="ar-DZ" sz="2400" b="1" dirty="0" smtClean="0"/>
              <a:t>لا </a:t>
            </a:r>
            <a:r>
              <a:rPr lang="ar-DZ" sz="2400" b="1" dirty="0"/>
              <a:t>تعتمد على المحاكاة العقلية عند شراء المنتجات ولكنها </a:t>
            </a:r>
            <a:r>
              <a:rPr lang="ar-DZ" sz="2400" b="1" dirty="0" smtClean="0"/>
              <a:t>تتأثر بشكل </a:t>
            </a:r>
            <a:r>
              <a:rPr lang="ar-DZ" sz="2400" b="1" dirty="0"/>
              <a:t>أكبر بالمغريات العاطفية</a:t>
            </a:r>
            <a:r>
              <a:rPr lang="ar-DZ" dirty="0"/>
              <a:t>.</a:t>
            </a:r>
            <a:endParaRPr lang="fr-FR" dirty="0"/>
          </a:p>
        </p:txBody>
      </p:sp>
    </p:spTree>
    <p:extLst>
      <p:ext uri="{BB962C8B-B14F-4D97-AF65-F5344CB8AC3E}">
        <p14:creationId xmlns:p14="http://schemas.microsoft.com/office/powerpoint/2010/main" val="3042320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32040" y="2675467"/>
            <a:ext cx="3960441" cy="3633853"/>
          </a:xfrm>
          <a:ln>
            <a:solidFill>
              <a:schemeClr val="accent1"/>
            </a:solidFill>
          </a:ln>
        </p:spPr>
        <p:txBody>
          <a:bodyPr>
            <a:normAutofit/>
          </a:bodyPr>
          <a:lstStyle/>
          <a:p>
            <a:pPr algn="r" rtl="1"/>
            <a:r>
              <a:rPr lang="ar-DZ" sz="2800" b="1" u="sng" dirty="0">
                <a:solidFill>
                  <a:schemeClr val="accent1"/>
                </a:solidFill>
              </a:rPr>
              <a:t>رابعا: التوزيع الوردي </a:t>
            </a:r>
          </a:p>
          <a:p>
            <a:pPr marL="0" indent="0" algn="r" rtl="1">
              <a:buNone/>
            </a:pPr>
            <a:r>
              <a:rPr lang="ar-DZ" b="1" dirty="0" smtClean="0">
                <a:solidFill>
                  <a:schemeClr val="tx1"/>
                </a:solidFill>
              </a:rPr>
              <a:t>هو </a:t>
            </a:r>
            <a:r>
              <a:rPr lang="ar-DZ" b="1" dirty="0">
                <a:solidFill>
                  <a:schemeClr val="tx1"/>
                </a:solidFill>
              </a:rPr>
              <a:t>عبارة عن جميع النشاطات التي تمارسها المؤسسة من أجل </a:t>
            </a:r>
            <a:r>
              <a:rPr lang="ar-DZ" b="1" dirty="0" smtClean="0">
                <a:solidFill>
                  <a:schemeClr val="tx1"/>
                </a:solidFill>
              </a:rPr>
              <a:t>إيصال السلع </a:t>
            </a:r>
            <a:r>
              <a:rPr lang="ar-DZ" b="1" dirty="0">
                <a:solidFill>
                  <a:schemeClr val="tx1"/>
                </a:solidFill>
              </a:rPr>
              <a:t>والخدمات إلى المستهلكين في الوقت والمكان المناسبين وبالكمية المطلوبة وبأقل </a:t>
            </a:r>
            <a:r>
              <a:rPr lang="ar-DZ" b="1" dirty="0" smtClean="0">
                <a:solidFill>
                  <a:schemeClr val="tx1"/>
                </a:solidFill>
              </a:rPr>
              <a:t>التكاليف, تحقق </a:t>
            </a:r>
            <a:r>
              <a:rPr lang="ar-DZ" b="1" dirty="0">
                <a:solidFill>
                  <a:schemeClr val="tx1"/>
                </a:solidFill>
              </a:rPr>
              <a:t>درجة </a:t>
            </a:r>
            <a:r>
              <a:rPr lang="ar-DZ" b="1" dirty="0" smtClean="0">
                <a:solidFill>
                  <a:schemeClr val="tx1"/>
                </a:solidFill>
              </a:rPr>
              <a:t>فعالية من </a:t>
            </a:r>
            <a:r>
              <a:rPr lang="ar-DZ" b="1" dirty="0">
                <a:solidFill>
                  <a:schemeClr val="tx1"/>
                </a:solidFill>
              </a:rPr>
              <a:t>الرضا </a:t>
            </a:r>
            <a:r>
              <a:rPr lang="ar-DZ" b="1" dirty="0" smtClean="0">
                <a:solidFill>
                  <a:schemeClr val="tx1"/>
                </a:solidFill>
              </a:rPr>
              <a:t>والولاء </a:t>
            </a:r>
            <a:r>
              <a:rPr lang="ar-DZ" b="1" dirty="0">
                <a:solidFill>
                  <a:schemeClr val="tx1"/>
                </a:solidFill>
              </a:rPr>
              <a:t>لدى المستهلكين المستهدفين</a:t>
            </a:r>
            <a:endParaRPr lang="fr-FR" b="1"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90" y="3068960"/>
            <a:ext cx="388843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717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ar-DZ" sz="3600" b="1" u="sng" dirty="0">
                <a:effectLst>
                  <a:outerShdw blurRad="38100" dist="38100" dir="2700000" algn="tl">
                    <a:srgbClr val="000000">
                      <a:alpha val="43137"/>
                    </a:srgbClr>
                  </a:outerShdw>
                </a:effectLst>
              </a:rPr>
              <a:t>المطلب الثاني: العناصر المستحدثة للمزيج التسويقي الوردي</a:t>
            </a:r>
            <a:endParaRPr lang="fr-FR" sz="3600" b="1" u="sng" dirty="0">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2853175" cy="285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00192" y="2780928"/>
            <a:ext cx="2592288" cy="3539430"/>
          </a:xfrm>
          <a:prstGeom prst="rect">
            <a:avLst/>
          </a:prstGeom>
          <a:ln>
            <a:solidFill>
              <a:schemeClr val="accent1"/>
            </a:solidFill>
          </a:ln>
        </p:spPr>
        <p:txBody>
          <a:bodyPr wrap="square">
            <a:spAutoFit/>
          </a:bodyPr>
          <a:lstStyle/>
          <a:p>
            <a:pPr algn="r" rtl="1"/>
            <a:r>
              <a:rPr lang="ar-DZ" sz="2400" b="1" u="sng" dirty="0" smtClean="0">
                <a:solidFill>
                  <a:schemeClr val="accent1"/>
                </a:solidFill>
              </a:rPr>
              <a:t>أولا: </a:t>
            </a:r>
            <a:r>
              <a:rPr lang="ar-DZ" sz="2400" b="1" u="sng" dirty="0">
                <a:solidFill>
                  <a:schemeClr val="accent1"/>
                </a:solidFill>
              </a:rPr>
              <a:t>العنصر البشري: </a:t>
            </a:r>
            <a:endParaRPr lang="ar-DZ" sz="2400" b="1" u="sng" dirty="0" smtClean="0">
              <a:solidFill>
                <a:schemeClr val="accent1"/>
              </a:solidFill>
            </a:endParaRPr>
          </a:p>
          <a:p>
            <a:pPr algn="r" rtl="1"/>
            <a:r>
              <a:rPr lang="ar-DZ" sz="2000" b="1" dirty="0" smtClean="0"/>
              <a:t>هو </a:t>
            </a:r>
            <a:r>
              <a:rPr lang="ar-DZ" sz="2000" b="1" dirty="0"/>
              <a:t>عبارة عن كافة المشتركين في تقديم الخدمة وتسهيلها للمرأة ومعرفة درجة رضها </a:t>
            </a:r>
            <a:r>
              <a:rPr lang="ar-DZ" sz="2000" b="1" dirty="0" smtClean="0"/>
              <a:t>عما تتلقاه </a:t>
            </a:r>
            <a:r>
              <a:rPr lang="ar-DZ" sz="2000" b="1" dirty="0"/>
              <a:t>ويتضمن كافة العاملين في المؤسسة والمؤدين للخدمة بشكل أو بآخر، وكذلك النساء </a:t>
            </a:r>
            <a:r>
              <a:rPr lang="ar-DZ" sz="2000" b="1" dirty="0" smtClean="0"/>
              <a:t>الآخرين </a:t>
            </a:r>
            <a:r>
              <a:rPr lang="ar-DZ" sz="2000" b="1" dirty="0"/>
              <a:t>الموجودين </a:t>
            </a:r>
            <a:r>
              <a:rPr lang="ar-DZ" sz="2000" b="1" dirty="0" smtClean="0"/>
              <a:t>في البيئة </a:t>
            </a:r>
            <a:r>
              <a:rPr lang="ar-DZ" sz="2000" b="1" dirty="0"/>
              <a:t>والمحيط الذي تقدم فيه </a:t>
            </a:r>
            <a:r>
              <a:rPr lang="ar-DZ" sz="2000" b="1" dirty="0" smtClean="0"/>
              <a:t>الخدمة</a:t>
            </a:r>
            <a:endParaRPr lang="fr-FR" sz="2000" b="1" dirty="0"/>
          </a:p>
        </p:txBody>
      </p:sp>
      <p:sp>
        <p:nvSpPr>
          <p:cNvPr id="5" name="Rectangle 4"/>
          <p:cNvSpPr/>
          <p:nvPr/>
        </p:nvSpPr>
        <p:spPr>
          <a:xfrm>
            <a:off x="3002926" y="2789045"/>
            <a:ext cx="2987824" cy="3539430"/>
          </a:xfrm>
          <a:prstGeom prst="rect">
            <a:avLst/>
          </a:prstGeom>
          <a:ln>
            <a:solidFill>
              <a:schemeClr val="accent1"/>
            </a:solidFill>
          </a:ln>
        </p:spPr>
        <p:txBody>
          <a:bodyPr wrap="square">
            <a:spAutoFit/>
          </a:bodyPr>
          <a:lstStyle/>
          <a:p>
            <a:pPr algn="r" rtl="1"/>
            <a:r>
              <a:rPr lang="ar-DZ" sz="2400" b="1" u="sng" dirty="0">
                <a:solidFill>
                  <a:schemeClr val="accent1"/>
                </a:solidFill>
              </a:rPr>
              <a:t>ثانيا: الدليل المادي:</a:t>
            </a:r>
          </a:p>
          <a:p>
            <a:pPr algn="r" rtl="1"/>
            <a:r>
              <a:rPr lang="ar-DZ" sz="2000" b="1" dirty="0" smtClean="0"/>
              <a:t>ويعرف </a:t>
            </a:r>
            <a:r>
              <a:rPr lang="ar-DZ" sz="2000" b="1" dirty="0"/>
              <a:t>على أنه </a:t>
            </a:r>
            <a:r>
              <a:rPr lang="ar-DZ" sz="2000" b="1" dirty="0" smtClean="0"/>
              <a:t>الغلاف </a:t>
            </a:r>
            <a:r>
              <a:rPr lang="ar-DZ" sz="2000" b="1" dirty="0"/>
              <a:t>الذي يحيط بالمنتج الخدمي والذي يشمل البيئة التي تؤدي فيها الخدمة، أو</a:t>
            </a:r>
          </a:p>
          <a:p>
            <a:pPr algn="r" rtl="1"/>
            <a:r>
              <a:rPr lang="ar-DZ" sz="2000" b="1" dirty="0"/>
              <a:t>المكان الذي يتفاعل فيه العميل مع المؤسسة المقدمة لهذه الخدمة، وهو أيضا عبارة جزء من النطاق الواسع </a:t>
            </a:r>
            <a:r>
              <a:rPr lang="ar-DZ" sz="2000" b="1" dirty="0" smtClean="0"/>
              <a:t>لترويج الخدمات </a:t>
            </a:r>
            <a:r>
              <a:rPr lang="ar-DZ" sz="2000" b="1" dirty="0"/>
              <a:t>عن طريق حصول النساء على الخدمة من </a:t>
            </a:r>
            <a:r>
              <a:rPr lang="ar-DZ" sz="2000" b="1" dirty="0" smtClean="0"/>
              <a:t>خلال </a:t>
            </a:r>
            <a:r>
              <a:rPr lang="ar-DZ" sz="2000" b="1" dirty="0"/>
              <a:t>إعطائه </a:t>
            </a:r>
            <a:r>
              <a:rPr lang="ar-DZ" sz="2000" b="1" dirty="0" smtClean="0"/>
              <a:t>أولا </a:t>
            </a:r>
            <a:r>
              <a:rPr lang="ar-DZ" sz="2000" b="1" dirty="0"/>
              <a:t>الرأي عن كفاءة ونوعية تلك الخدمة.</a:t>
            </a:r>
            <a:endParaRPr lang="fr-FR" sz="2000" b="1" dirty="0"/>
          </a:p>
        </p:txBody>
      </p:sp>
      <p:sp>
        <p:nvSpPr>
          <p:cNvPr id="6" name="Rectangle 5"/>
          <p:cNvSpPr/>
          <p:nvPr/>
        </p:nvSpPr>
        <p:spPr>
          <a:xfrm>
            <a:off x="179512" y="2789045"/>
            <a:ext cx="2520280" cy="3539430"/>
          </a:xfrm>
          <a:prstGeom prst="rect">
            <a:avLst/>
          </a:prstGeom>
          <a:ln>
            <a:solidFill>
              <a:schemeClr val="accent1"/>
            </a:solidFill>
          </a:ln>
        </p:spPr>
        <p:txBody>
          <a:bodyPr wrap="square">
            <a:spAutoFit/>
          </a:bodyPr>
          <a:lstStyle/>
          <a:p>
            <a:pPr algn="r" rtl="1"/>
            <a:r>
              <a:rPr lang="ar-DZ" sz="2400" b="1" u="sng" dirty="0">
                <a:solidFill>
                  <a:schemeClr val="accent1"/>
                </a:solidFill>
              </a:rPr>
              <a:t>ثالثا: العمليات:</a:t>
            </a:r>
            <a:endParaRPr lang="ar-DZ" sz="2400" b="1" u="sng" dirty="0" smtClean="0">
              <a:solidFill>
                <a:schemeClr val="accent1"/>
              </a:solidFill>
            </a:endParaRPr>
          </a:p>
          <a:p>
            <a:pPr algn="r" rtl="1"/>
            <a:r>
              <a:rPr lang="ar-DZ" sz="2000" b="1" dirty="0" smtClean="0"/>
              <a:t>تعرف على </a:t>
            </a:r>
            <a:r>
              <a:rPr lang="ar-DZ" sz="2000" b="1" dirty="0"/>
              <a:t>أنها كافة </a:t>
            </a:r>
            <a:r>
              <a:rPr lang="ar-DZ" sz="2000" b="1" dirty="0" smtClean="0"/>
              <a:t>الأنشطة </a:t>
            </a:r>
            <a:r>
              <a:rPr lang="ar-DZ" sz="2000" b="1" dirty="0"/>
              <a:t>التي تؤدي أثناء تقديم الخدمة وإدارة التفاعل</a:t>
            </a:r>
          </a:p>
          <a:p>
            <a:pPr algn="r" rtl="1"/>
            <a:r>
              <a:rPr lang="ar-DZ" sz="2000" b="1" dirty="0"/>
              <a:t>بين الخدمة ومتلقيها، وتهتم العمليات بكافة أنشطة أداء الخدمة وتعتبر المرأة جزء مشارك في عملية تقديم </a:t>
            </a:r>
            <a:r>
              <a:rPr lang="ar-DZ" sz="2000" b="1" dirty="0" smtClean="0"/>
              <a:t>الخدمة وتظهر </a:t>
            </a:r>
            <a:r>
              <a:rPr lang="ar-DZ" sz="2000" b="1" dirty="0"/>
              <a:t>العمليات التفاعل بين مقدم الخدمة والمرأة</a:t>
            </a:r>
            <a:endParaRPr lang="fr-FR" sz="2000" b="1" dirty="0"/>
          </a:p>
        </p:txBody>
      </p:sp>
    </p:spTree>
    <p:extLst>
      <p:ext uri="{BB962C8B-B14F-4D97-AF65-F5344CB8AC3E}">
        <p14:creationId xmlns:p14="http://schemas.microsoft.com/office/powerpoint/2010/main" val="2966561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675466"/>
            <a:ext cx="7660373" cy="3705861"/>
          </a:xfrm>
        </p:spPr>
        <p:txBody>
          <a:bodyPr>
            <a:normAutofit/>
          </a:bodyPr>
          <a:lstStyle/>
          <a:p>
            <a:pPr marL="0" indent="0" algn="r" rtl="1">
              <a:buNone/>
            </a:pPr>
            <a:r>
              <a:rPr lang="ar-DZ" b="1" dirty="0">
                <a:solidFill>
                  <a:schemeClr val="tx1"/>
                </a:solidFill>
              </a:rPr>
              <a:t>يمكن عرض أهم التجارب الناجحة فيما يلي :</a:t>
            </a:r>
          </a:p>
          <a:p>
            <a:pPr algn="r" rtl="1"/>
            <a:r>
              <a:rPr lang="ar-DZ" b="1" u="sng" dirty="0" smtClean="0">
                <a:solidFill>
                  <a:schemeClr val="accent1"/>
                </a:solidFill>
              </a:rPr>
              <a:t>التجربة الأولي: </a:t>
            </a:r>
            <a:r>
              <a:rPr lang="ar-DZ" b="1" dirty="0">
                <a:solidFill>
                  <a:schemeClr val="tx1"/>
                </a:solidFill>
              </a:rPr>
              <a:t>تخصيص موظفات للتعامل مع الزبائن من النساء وخاصة في المنتجات </a:t>
            </a:r>
            <a:r>
              <a:rPr lang="ar-DZ" b="1" dirty="0" smtClean="0">
                <a:solidFill>
                  <a:schemeClr val="tx1"/>
                </a:solidFill>
              </a:rPr>
              <a:t>النسائية المتخصصة .</a:t>
            </a:r>
          </a:p>
          <a:p>
            <a:pPr algn="r" rtl="1"/>
            <a:r>
              <a:rPr lang="ar-DZ" b="1" u="sng" dirty="0">
                <a:solidFill>
                  <a:schemeClr val="accent1"/>
                </a:solidFill>
              </a:rPr>
              <a:t>التجربة الثانية: </a:t>
            </a:r>
            <a:r>
              <a:rPr lang="ar-DZ" b="1" dirty="0">
                <a:solidFill>
                  <a:schemeClr val="tx1"/>
                </a:solidFill>
              </a:rPr>
              <a:t>تخصيص إدارات الخدمة التليفزيونية لزبائن من النساء مع التنويه المتعارف عليه في </a:t>
            </a:r>
            <a:r>
              <a:rPr lang="ar-DZ" b="1" dirty="0" smtClean="0">
                <a:solidFill>
                  <a:schemeClr val="tx1"/>
                </a:solidFill>
              </a:rPr>
              <a:t>أغلب المؤسسات </a:t>
            </a:r>
            <a:r>
              <a:rPr lang="ar-DZ" b="1" dirty="0">
                <a:solidFill>
                  <a:schemeClr val="tx1"/>
                </a:solidFill>
              </a:rPr>
              <a:t>تقريبا بتسجيل المكالمات التليفونية لتحقيق هدف عدم المضايقات </a:t>
            </a:r>
            <a:r>
              <a:rPr lang="ar-DZ" b="1" dirty="0" smtClean="0">
                <a:solidFill>
                  <a:schemeClr val="tx1"/>
                </a:solidFill>
              </a:rPr>
              <a:t>لهؤلاء </a:t>
            </a:r>
            <a:r>
              <a:rPr lang="ar-DZ" b="1" dirty="0">
                <a:solidFill>
                  <a:schemeClr val="tx1"/>
                </a:solidFill>
              </a:rPr>
              <a:t>الموظفات ولضمان </a:t>
            </a:r>
            <a:r>
              <a:rPr lang="ar-DZ" b="1" dirty="0" smtClean="0">
                <a:solidFill>
                  <a:schemeClr val="tx1"/>
                </a:solidFill>
              </a:rPr>
              <a:t>الضوابط الشرعية </a:t>
            </a:r>
            <a:r>
              <a:rPr lang="ar-DZ" b="1" dirty="0">
                <a:solidFill>
                  <a:schemeClr val="tx1"/>
                </a:solidFill>
              </a:rPr>
              <a:t>في المكالمات </a:t>
            </a:r>
            <a:r>
              <a:rPr lang="ar-DZ" b="1" dirty="0" smtClean="0">
                <a:solidFill>
                  <a:schemeClr val="tx1"/>
                </a:solidFill>
              </a:rPr>
              <a:t>بالإضافة </a:t>
            </a:r>
            <a:r>
              <a:rPr lang="ar-DZ" b="1" dirty="0">
                <a:solidFill>
                  <a:schemeClr val="tx1"/>
                </a:solidFill>
              </a:rPr>
              <a:t>إلى جودة </a:t>
            </a:r>
            <a:r>
              <a:rPr lang="ar-DZ" b="1" dirty="0" smtClean="0">
                <a:solidFill>
                  <a:schemeClr val="tx1"/>
                </a:solidFill>
              </a:rPr>
              <a:t>الخدمة</a:t>
            </a:r>
          </a:p>
          <a:p>
            <a:pPr algn="r" rtl="1"/>
            <a:r>
              <a:rPr lang="ar-DZ" b="1" u="sng" dirty="0">
                <a:solidFill>
                  <a:schemeClr val="accent1"/>
                </a:solidFill>
              </a:rPr>
              <a:t>التجربة الثالثة</a:t>
            </a:r>
            <a:r>
              <a:rPr lang="ar-DZ" b="1" dirty="0">
                <a:solidFill>
                  <a:schemeClr val="tx1"/>
                </a:solidFill>
              </a:rPr>
              <a:t>: إنشاء </a:t>
            </a:r>
            <a:r>
              <a:rPr lang="ar-DZ" b="1" dirty="0" smtClean="0">
                <a:solidFill>
                  <a:schemeClr val="tx1"/>
                </a:solidFill>
              </a:rPr>
              <a:t>إدارات </a:t>
            </a:r>
            <a:r>
              <a:rPr lang="ar-DZ" b="1" dirty="0">
                <a:solidFill>
                  <a:schemeClr val="tx1"/>
                </a:solidFill>
              </a:rPr>
              <a:t>لمتابعة رضا الزبائن من موظفات للمتابعة على التليفون والبريد </a:t>
            </a:r>
            <a:r>
              <a:rPr lang="ar-DZ" b="1" dirty="0" smtClean="0">
                <a:solidFill>
                  <a:schemeClr val="tx1"/>
                </a:solidFill>
              </a:rPr>
              <a:t>الإلكتروني في </a:t>
            </a:r>
            <a:r>
              <a:rPr lang="ar-DZ" b="1" dirty="0">
                <a:solidFill>
                  <a:schemeClr val="tx1"/>
                </a:solidFill>
              </a:rPr>
              <a:t>إطار الضوابط السابقة</a:t>
            </a:r>
            <a:r>
              <a:rPr lang="ar-DZ" dirty="0"/>
              <a:t>.</a:t>
            </a:r>
          </a:p>
          <a:p>
            <a:pPr algn="r" rtl="1"/>
            <a:endParaRPr lang="fr-FR" dirty="0"/>
          </a:p>
        </p:txBody>
      </p:sp>
      <p:sp>
        <p:nvSpPr>
          <p:cNvPr id="3" name="Titre 2"/>
          <p:cNvSpPr>
            <a:spLocks noGrp="1"/>
          </p:cNvSpPr>
          <p:nvPr>
            <p:ph type="title"/>
          </p:nvPr>
        </p:nvSpPr>
        <p:spPr/>
        <p:txBody>
          <a:bodyPr>
            <a:noAutofit/>
          </a:bodyPr>
          <a:lstStyle/>
          <a:p>
            <a:r>
              <a:rPr lang="ar-DZ" sz="3600" b="1" u="sng" dirty="0">
                <a:effectLst>
                  <a:outerShdw blurRad="38100" dist="38100" dir="2700000" algn="tl">
                    <a:srgbClr val="000000">
                      <a:alpha val="43137"/>
                    </a:srgbClr>
                  </a:outerShdw>
                </a:effectLst>
              </a:rPr>
              <a:t>المطلب الثالث : تجارب ناجحة في التسويق الوردي</a:t>
            </a:r>
            <a:endParaRPr lang="fr-FR" sz="3600" b="1" u="sng"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41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ar-DZ" sz="3600" b="1" u="sng" dirty="0">
                <a:effectLst>
                  <a:outerShdw blurRad="38100" dist="38100" dir="2700000" algn="tl">
                    <a:srgbClr val="000000">
                      <a:alpha val="43137"/>
                    </a:srgbClr>
                  </a:outerShdw>
                </a:effectLst>
              </a:rPr>
              <a:t>المطلب الرابع : الشركات التي تبنت التسويق الوردي</a:t>
            </a:r>
            <a:endParaRPr lang="fr-FR" sz="3600" b="1" u="sng" dirty="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732240" y="2751891"/>
            <a:ext cx="2160240" cy="1015663"/>
          </a:xfrm>
          <a:prstGeom prst="rect">
            <a:avLst/>
          </a:prstGeom>
          <a:ln>
            <a:noFill/>
          </a:ln>
        </p:spPr>
        <p:txBody>
          <a:bodyPr wrap="square">
            <a:spAutoFit/>
          </a:bodyPr>
          <a:lstStyle/>
          <a:p>
            <a:pPr algn="r" rtl="1"/>
            <a:r>
              <a:rPr lang="ar-DZ" sz="2000" b="1" dirty="0"/>
              <a:t>تجربة شركة ماي واي لمستحضرات التجميل في التسويق الوردي</a:t>
            </a:r>
            <a:endParaRPr lang="fr-FR" sz="2000" b="1" dirty="0"/>
          </a:p>
        </p:txBody>
      </p:sp>
      <p:sp>
        <p:nvSpPr>
          <p:cNvPr id="10" name="Rectangle 9"/>
          <p:cNvSpPr/>
          <p:nvPr/>
        </p:nvSpPr>
        <p:spPr>
          <a:xfrm>
            <a:off x="3555131" y="2796982"/>
            <a:ext cx="2664800" cy="707886"/>
          </a:xfrm>
          <a:prstGeom prst="rect">
            <a:avLst/>
          </a:prstGeom>
          <a:ln>
            <a:noFill/>
          </a:ln>
        </p:spPr>
        <p:txBody>
          <a:bodyPr wrap="square">
            <a:spAutoFit/>
          </a:bodyPr>
          <a:lstStyle/>
          <a:p>
            <a:pPr algn="r" rtl="1"/>
            <a:r>
              <a:rPr lang="ar-DZ" sz="2000" b="1" dirty="0" smtClean="0"/>
              <a:t>العلامة التجارية </a:t>
            </a:r>
            <a:r>
              <a:rPr lang="fr-FR" sz="2000" b="1" dirty="0" smtClean="0"/>
              <a:t>Reebok </a:t>
            </a:r>
            <a:r>
              <a:rPr lang="ar-DZ" sz="2000" b="1" dirty="0" smtClean="0"/>
              <a:t>للمنتجات </a:t>
            </a:r>
            <a:r>
              <a:rPr lang="ar-DZ" sz="2000" b="1" dirty="0"/>
              <a:t>الرياضية</a:t>
            </a:r>
            <a:endParaRPr lang="fr-FR" sz="2000" b="1" dirty="0"/>
          </a:p>
        </p:txBody>
      </p:sp>
      <p:sp>
        <p:nvSpPr>
          <p:cNvPr id="12" name="Rectangle 11"/>
          <p:cNvSpPr/>
          <p:nvPr/>
        </p:nvSpPr>
        <p:spPr>
          <a:xfrm>
            <a:off x="412144" y="2905779"/>
            <a:ext cx="2843798" cy="400110"/>
          </a:xfrm>
          <a:prstGeom prst="rect">
            <a:avLst/>
          </a:prstGeom>
          <a:ln>
            <a:noFill/>
          </a:ln>
        </p:spPr>
        <p:txBody>
          <a:bodyPr wrap="square">
            <a:spAutoFit/>
          </a:bodyPr>
          <a:lstStyle/>
          <a:p>
            <a:pPr algn="r" rtl="1"/>
            <a:r>
              <a:rPr lang="ar-DZ" sz="2000" b="1" dirty="0"/>
              <a:t>أول فندق نسائي بالشرق </a:t>
            </a:r>
            <a:r>
              <a:rPr lang="ar-DZ" sz="2000" b="1" dirty="0" smtClean="0"/>
              <a:t>الأوسط</a:t>
            </a:r>
            <a:endParaRPr lang="fr-FR" sz="2000" b="1"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8781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400" y="3887292"/>
            <a:ext cx="2360263" cy="21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44" y="3930352"/>
            <a:ext cx="2843798" cy="215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583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wipe(down)">
                                      <p:cBhvr>
                                        <p:cTn id="17" dur="5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wipe(down)">
                                      <p:cBhvr>
                                        <p:cTn id="27" dur="500"/>
                                        <p:tgtEl>
                                          <p:spTgt spid="81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197"/>
                                        </p:tgtEl>
                                        <p:attrNameLst>
                                          <p:attrName>style.visibility</p:attrName>
                                        </p:attrNameLst>
                                      </p:cBhvr>
                                      <p:to>
                                        <p:strVal val="visible"/>
                                      </p:to>
                                    </p:set>
                                    <p:animEffect transition="in" filter="wipe(down)">
                                      <p:cBhvr>
                                        <p:cTn id="3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08088" y="3161035"/>
            <a:ext cx="2123728" cy="400110"/>
          </a:xfrm>
          <a:prstGeom prst="rect">
            <a:avLst/>
          </a:prstGeom>
          <a:ln>
            <a:noFill/>
          </a:ln>
        </p:spPr>
        <p:txBody>
          <a:bodyPr wrap="square">
            <a:spAutoFit/>
          </a:bodyPr>
          <a:lstStyle/>
          <a:p>
            <a:pPr algn="r" rtl="1"/>
            <a:r>
              <a:rPr lang="ar-DZ" sz="2000" b="1" dirty="0"/>
              <a:t>شركة فيكتوريا </a:t>
            </a:r>
            <a:r>
              <a:rPr lang="ar-DZ" sz="2000" b="1" dirty="0" smtClean="0"/>
              <a:t>سكريت</a:t>
            </a:r>
            <a:endParaRPr lang="fr-FR" sz="2000" b="1" dirty="0"/>
          </a:p>
        </p:txBody>
      </p:sp>
      <p:sp>
        <p:nvSpPr>
          <p:cNvPr id="5" name="Rectangle 4"/>
          <p:cNvSpPr/>
          <p:nvPr/>
        </p:nvSpPr>
        <p:spPr>
          <a:xfrm>
            <a:off x="4417908" y="3166863"/>
            <a:ext cx="2490180" cy="400110"/>
          </a:xfrm>
          <a:prstGeom prst="rect">
            <a:avLst/>
          </a:prstGeom>
          <a:ln>
            <a:noFill/>
          </a:ln>
        </p:spPr>
        <p:txBody>
          <a:bodyPr wrap="square">
            <a:spAutoFit/>
          </a:bodyPr>
          <a:lstStyle/>
          <a:p>
            <a:pPr algn="r" rtl="1"/>
            <a:r>
              <a:rPr lang="ar-DZ" sz="2000" b="1" dirty="0"/>
              <a:t>مقهى </a:t>
            </a:r>
            <a:r>
              <a:rPr lang="ar-DZ" sz="2000" b="1" dirty="0" smtClean="0"/>
              <a:t>باتر فلاي </a:t>
            </a:r>
            <a:r>
              <a:rPr lang="ar-DZ" sz="2000" b="1" dirty="0"/>
              <a:t>أو الفراشة</a:t>
            </a:r>
            <a:endParaRPr lang="fr-FR" sz="2000" b="1" dirty="0"/>
          </a:p>
        </p:txBody>
      </p:sp>
      <p:sp>
        <p:nvSpPr>
          <p:cNvPr id="6" name="Rectangle 5"/>
          <p:cNvSpPr/>
          <p:nvPr/>
        </p:nvSpPr>
        <p:spPr>
          <a:xfrm>
            <a:off x="2699792" y="3166863"/>
            <a:ext cx="1534394" cy="400110"/>
          </a:xfrm>
          <a:prstGeom prst="rect">
            <a:avLst/>
          </a:prstGeom>
          <a:ln>
            <a:noFill/>
          </a:ln>
        </p:spPr>
        <p:txBody>
          <a:bodyPr wrap="square">
            <a:spAutoFit/>
          </a:bodyPr>
          <a:lstStyle/>
          <a:p>
            <a:pPr algn="r" rtl="1"/>
            <a:r>
              <a:rPr lang="ar-DZ" sz="2000" b="1" dirty="0"/>
              <a:t>تاكسي الوردي</a:t>
            </a:r>
            <a:endParaRPr lang="fr-FR" sz="2000" b="1" dirty="0"/>
          </a:p>
        </p:txBody>
      </p:sp>
      <p:sp>
        <p:nvSpPr>
          <p:cNvPr id="7" name="Rectangle 6"/>
          <p:cNvSpPr/>
          <p:nvPr/>
        </p:nvSpPr>
        <p:spPr>
          <a:xfrm>
            <a:off x="642512" y="3161035"/>
            <a:ext cx="1534394" cy="400110"/>
          </a:xfrm>
          <a:prstGeom prst="rect">
            <a:avLst/>
          </a:prstGeom>
          <a:ln>
            <a:noFill/>
          </a:ln>
        </p:spPr>
        <p:txBody>
          <a:bodyPr wrap="none">
            <a:spAutoFit/>
          </a:bodyPr>
          <a:lstStyle/>
          <a:p>
            <a:pPr algn="r" rtl="1"/>
            <a:r>
              <a:rPr lang="ar-DZ" sz="2000" b="1" dirty="0"/>
              <a:t>شركة </a:t>
            </a:r>
            <a:r>
              <a:rPr lang="fr-FR" sz="2000" b="1" dirty="0"/>
              <a:t>moms4</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63" y="3861046"/>
            <a:ext cx="188115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9457" y="3861045"/>
            <a:ext cx="231288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314" y="3861048"/>
            <a:ext cx="188984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877795"/>
            <a:ext cx="1740314" cy="261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945" y="71617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68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ipe(down)">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wipe(down)">
                                      <p:cBhvr>
                                        <p:cTn id="22" dur="500"/>
                                        <p:tgtEl>
                                          <p:spTgt spid="102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4"/>
                                        </p:tgtEl>
                                        <p:attrNameLst>
                                          <p:attrName>style.visibility</p:attrName>
                                        </p:attrNameLst>
                                      </p:cBhvr>
                                      <p:to>
                                        <p:strVal val="visible"/>
                                      </p:to>
                                    </p:set>
                                    <p:animEffect transition="in" filter="wipe(down)">
                                      <p:cBhvr>
                                        <p:cTn id="32" dur="500"/>
                                        <p:tgtEl>
                                          <p:spTgt spid="102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245"/>
                                        </p:tgtEl>
                                        <p:attrNameLst>
                                          <p:attrName>style.visibility</p:attrName>
                                        </p:attrNameLst>
                                      </p:cBhvr>
                                      <p:to>
                                        <p:strVal val="visible"/>
                                      </p:to>
                                    </p:set>
                                    <p:animEffect transition="in" filter="wipe(down)">
                                      <p:cBhvr>
                                        <p:cTn id="4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2852936"/>
            <a:ext cx="7408333" cy="3450696"/>
          </a:xfrm>
          <a:ln>
            <a:solidFill>
              <a:schemeClr val="accent1"/>
            </a:solidFill>
          </a:ln>
        </p:spPr>
        <p:txBody>
          <a:bodyPr>
            <a:normAutofit lnSpcReduction="10000"/>
          </a:bodyPr>
          <a:lstStyle/>
          <a:p>
            <a:pPr marL="0" indent="0" algn="ctr" rtl="1">
              <a:buNone/>
            </a:pPr>
            <a:r>
              <a:rPr lang="ar-DZ" b="1" dirty="0">
                <a:solidFill>
                  <a:schemeClr val="tx1"/>
                </a:solidFill>
              </a:rPr>
              <a:t>فــــي ختــــام هــــذا الطــــرح، يمكــــن القــــول إن التســــويق الــــوردي لــــيس مجــــرد اســــتراتيجية تجاريــــة عــــابرة، بــــل </a:t>
            </a:r>
            <a:r>
              <a:rPr lang="ar-DZ" b="1" dirty="0" smtClean="0">
                <a:solidFill>
                  <a:schemeClr val="tx1"/>
                </a:solidFill>
              </a:rPr>
              <a:t>هــــو انعكـــاس </a:t>
            </a:r>
            <a:r>
              <a:rPr lang="ar-DZ" b="1" dirty="0">
                <a:solidFill>
                  <a:schemeClr val="tx1"/>
                </a:solidFill>
              </a:rPr>
              <a:t>لواقــــع جديـــد تعيشــــه </a:t>
            </a:r>
            <a:r>
              <a:rPr lang="ar-DZ" b="1" dirty="0" smtClean="0">
                <a:solidFill>
                  <a:schemeClr val="tx1"/>
                </a:solidFill>
              </a:rPr>
              <a:t>الأسواق </a:t>
            </a:r>
            <a:r>
              <a:rPr lang="ar-DZ" b="1" dirty="0">
                <a:solidFill>
                  <a:schemeClr val="tx1"/>
                </a:solidFill>
              </a:rPr>
              <a:t>فـــي ظــــل تزايـــد تــــأثير المــــرأة كفاعـــل اقتصــــادي واجتمـــاعي بــــارز. </a:t>
            </a:r>
            <a:r>
              <a:rPr lang="ar-DZ" b="1" dirty="0" smtClean="0">
                <a:solidFill>
                  <a:schemeClr val="tx1"/>
                </a:solidFill>
              </a:rPr>
              <a:t>فقــــد أظهـــــرت </a:t>
            </a:r>
            <a:r>
              <a:rPr lang="ar-DZ" b="1" dirty="0">
                <a:solidFill>
                  <a:schemeClr val="tx1"/>
                </a:solidFill>
              </a:rPr>
              <a:t>الدراســـــات أن المـــــرأة لـــــم تعـــــد مجـــــرد مســـــتهلكة، بـــــل أصـــــبحت مســـــتثمرة فـــــي القـــــيم والمبـــــادئ </a:t>
            </a:r>
            <a:r>
              <a:rPr lang="ar-DZ" b="1" dirty="0" smtClean="0">
                <a:solidFill>
                  <a:schemeClr val="tx1"/>
                </a:solidFill>
              </a:rPr>
              <a:t>التـــــي تعكســـــها </a:t>
            </a:r>
            <a:r>
              <a:rPr lang="ar-DZ" b="1" dirty="0">
                <a:solidFill>
                  <a:schemeClr val="tx1"/>
                </a:solidFill>
              </a:rPr>
              <a:t>العالمـــــات التجاريـــــة. ومـــــن هنـــــا، فـــــإن المؤسســـــات التـــــي ترغـــــب فـــــي التميـــــز والريـــــادة تحتـــــاج </a:t>
            </a:r>
            <a:r>
              <a:rPr lang="ar-DZ" b="1" dirty="0" smtClean="0">
                <a:solidFill>
                  <a:schemeClr val="tx1"/>
                </a:solidFill>
              </a:rPr>
              <a:t>إلـــــى اعتمـــــاد </a:t>
            </a:r>
            <a:r>
              <a:rPr lang="ar-DZ" b="1" dirty="0">
                <a:solidFill>
                  <a:schemeClr val="tx1"/>
                </a:solidFill>
              </a:rPr>
              <a:t>مقاربـــــات مبتكـــــرة تراعـــــي هـــــذه المتغيـــــرات وتضـــــع المـــــرأة فـــــي قلـــــب اســـــتراتيجياتها التســـــويقية</a:t>
            </a:r>
            <a:endParaRPr lang="fr-FR" b="1" dirty="0">
              <a:solidFill>
                <a:schemeClr val="tx1"/>
              </a:solidFill>
            </a:endParaRPr>
          </a:p>
        </p:txBody>
      </p:sp>
      <p:sp>
        <p:nvSpPr>
          <p:cNvPr id="3" name="Titre 2"/>
          <p:cNvSpPr>
            <a:spLocks noGrp="1"/>
          </p:cNvSpPr>
          <p:nvPr>
            <p:ph type="title"/>
          </p:nvPr>
        </p:nvSpPr>
        <p:spPr/>
        <p:txBody>
          <a:bodyPr/>
          <a:lstStyle/>
          <a:p>
            <a:r>
              <a:rPr lang="ar-DZ" b="1" u="sng" dirty="0" smtClean="0">
                <a:effectLst>
                  <a:outerShdw blurRad="38100" dist="38100" dir="2700000" algn="tl">
                    <a:srgbClr val="000000">
                      <a:alpha val="43137"/>
                    </a:srgbClr>
                  </a:outerShdw>
                </a:effectLst>
              </a:rPr>
              <a:t>خاتمة </a:t>
            </a:r>
            <a:endParaRPr lang="fr-FR" b="1" u="sng"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755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2636912"/>
            <a:ext cx="8640960" cy="4104456"/>
          </a:xfrm>
        </p:spPr>
        <p:txBody>
          <a:bodyPr>
            <a:normAutofit fontScale="92500" lnSpcReduction="20000"/>
          </a:bodyPr>
          <a:lstStyle/>
          <a:p>
            <a:pPr marL="0" indent="0" algn="r" rtl="1">
              <a:buNone/>
            </a:pPr>
            <a:r>
              <a:rPr lang="ar-DZ" b="1" dirty="0" smtClean="0">
                <a:solidFill>
                  <a:schemeClr val="tx1"/>
                </a:solidFill>
              </a:rPr>
              <a:t>- مقدمة </a:t>
            </a:r>
          </a:p>
          <a:p>
            <a:pPr marL="0" indent="0" algn="r" rtl="1">
              <a:buNone/>
            </a:pPr>
            <a:r>
              <a:rPr lang="ar-DZ" b="1" dirty="0" smtClean="0">
                <a:solidFill>
                  <a:schemeClr val="tx1"/>
                </a:solidFill>
              </a:rPr>
              <a:t>- </a:t>
            </a:r>
            <a:r>
              <a:rPr lang="ar-DZ" b="1" u="sng" dirty="0" smtClean="0">
                <a:solidFill>
                  <a:schemeClr val="tx1"/>
                </a:solidFill>
              </a:rPr>
              <a:t>المبحث الاول </a:t>
            </a:r>
            <a:r>
              <a:rPr lang="ar-DZ" b="1" u="sng" dirty="0">
                <a:solidFill>
                  <a:schemeClr val="tx1"/>
                </a:solidFill>
              </a:rPr>
              <a:t>: عموميات حول التسويق الوردي</a:t>
            </a:r>
          </a:p>
          <a:p>
            <a:pPr marL="0" indent="0" algn="r" rtl="1">
              <a:buNone/>
            </a:pPr>
            <a:r>
              <a:rPr lang="ar-DZ" b="1" dirty="0" smtClean="0">
                <a:solidFill>
                  <a:schemeClr val="tx1"/>
                </a:solidFill>
              </a:rPr>
              <a:t>- </a:t>
            </a:r>
            <a:r>
              <a:rPr lang="ar-DZ" b="1" u="sng" dirty="0" smtClean="0">
                <a:solidFill>
                  <a:schemeClr val="tx1"/>
                </a:solidFill>
              </a:rPr>
              <a:t>المطلب الأول: </a:t>
            </a:r>
            <a:r>
              <a:rPr lang="ar-DZ" dirty="0">
                <a:solidFill>
                  <a:schemeClr val="tx1"/>
                </a:solidFill>
              </a:rPr>
              <a:t>تعريف التسويق الوردي</a:t>
            </a:r>
          </a:p>
          <a:p>
            <a:pPr marL="0" indent="0" algn="r" rtl="1">
              <a:buNone/>
            </a:pPr>
            <a:r>
              <a:rPr lang="ar-DZ" b="1" dirty="0" smtClean="0">
                <a:solidFill>
                  <a:schemeClr val="tx1"/>
                </a:solidFill>
              </a:rPr>
              <a:t>- </a:t>
            </a:r>
            <a:r>
              <a:rPr lang="ar-DZ" b="1" u="sng" dirty="0" smtClean="0">
                <a:solidFill>
                  <a:schemeClr val="tx1"/>
                </a:solidFill>
              </a:rPr>
              <a:t>المطلب </a:t>
            </a:r>
            <a:r>
              <a:rPr lang="ar-DZ" b="1" u="sng" dirty="0">
                <a:solidFill>
                  <a:schemeClr val="tx1"/>
                </a:solidFill>
              </a:rPr>
              <a:t>الثاني </a:t>
            </a:r>
            <a:r>
              <a:rPr lang="ar-DZ" b="1" dirty="0">
                <a:solidFill>
                  <a:schemeClr val="tx1"/>
                </a:solidFill>
              </a:rPr>
              <a:t>: </a:t>
            </a:r>
            <a:r>
              <a:rPr lang="ar-DZ" dirty="0">
                <a:solidFill>
                  <a:schemeClr val="tx1"/>
                </a:solidFill>
              </a:rPr>
              <a:t>أهمية التسويق الوردي</a:t>
            </a:r>
          </a:p>
          <a:p>
            <a:pPr marL="0" indent="0" algn="r" rtl="1">
              <a:buNone/>
            </a:pPr>
            <a:r>
              <a:rPr lang="ar-DZ" b="1" dirty="0" smtClean="0">
                <a:solidFill>
                  <a:schemeClr val="tx1"/>
                </a:solidFill>
              </a:rPr>
              <a:t>- </a:t>
            </a:r>
            <a:r>
              <a:rPr lang="ar-DZ" b="1" u="sng" dirty="0" smtClean="0">
                <a:solidFill>
                  <a:schemeClr val="tx1"/>
                </a:solidFill>
              </a:rPr>
              <a:t>المطلب </a:t>
            </a:r>
            <a:r>
              <a:rPr lang="ar-DZ" b="1" u="sng" dirty="0">
                <a:solidFill>
                  <a:schemeClr val="tx1"/>
                </a:solidFill>
              </a:rPr>
              <a:t>الثالث</a:t>
            </a:r>
            <a:r>
              <a:rPr lang="ar-DZ" b="1" dirty="0">
                <a:solidFill>
                  <a:schemeClr val="tx1"/>
                </a:solidFill>
              </a:rPr>
              <a:t>: </a:t>
            </a:r>
            <a:r>
              <a:rPr lang="ar-DZ" dirty="0">
                <a:solidFill>
                  <a:schemeClr val="tx1"/>
                </a:solidFill>
              </a:rPr>
              <a:t>مبادئ التسويق الو ردي</a:t>
            </a:r>
          </a:p>
          <a:p>
            <a:pPr marL="0" indent="0" algn="r" rtl="1">
              <a:buNone/>
            </a:pPr>
            <a:r>
              <a:rPr lang="ar-DZ" b="1" dirty="0" smtClean="0">
                <a:solidFill>
                  <a:schemeClr val="tx1"/>
                </a:solidFill>
              </a:rPr>
              <a:t>- </a:t>
            </a:r>
            <a:r>
              <a:rPr lang="ar-DZ" b="1" u="sng" dirty="0" smtClean="0">
                <a:solidFill>
                  <a:schemeClr val="tx1"/>
                </a:solidFill>
              </a:rPr>
              <a:t>المطلب </a:t>
            </a:r>
            <a:r>
              <a:rPr lang="ar-DZ" b="1" u="sng" dirty="0">
                <a:solidFill>
                  <a:schemeClr val="tx1"/>
                </a:solidFill>
              </a:rPr>
              <a:t>الرابع </a:t>
            </a:r>
            <a:r>
              <a:rPr lang="ar-DZ" b="1" dirty="0">
                <a:solidFill>
                  <a:schemeClr val="tx1"/>
                </a:solidFill>
              </a:rPr>
              <a:t>: </a:t>
            </a:r>
            <a:r>
              <a:rPr lang="ar-DZ" dirty="0">
                <a:solidFill>
                  <a:schemeClr val="tx1"/>
                </a:solidFill>
              </a:rPr>
              <a:t>مزايا و عيوب تطبيق التسويق </a:t>
            </a:r>
            <a:r>
              <a:rPr lang="ar-DZ" dirty="0" smtClean="0">
                <a:solidFill>
                  <a:schemeClr val="tx1"/>
                </a:solidFill>
              </a:rPr>
              <a:t>الوردي</a:t>
            </a:r>
          </a:p>
          <a:p>
            <a:pPr marL="0" indent="0" algn="r" rtl="1">
              <a:buNone/>
            </a:pPr>
            <a:r>
              <a:rPr lang="ar-DZ" b="1" dirty="0" smtClean="0">
                <a:solidFill>
                  <a:schemeClr val="tx1"/>
                </a:solidFill>
              </a:rPr>
              <a:t>-</a:t>
            </a:r>
            <a:r>
              <a:rPr lang="ar-DZ" dirty="0" smtClean="0">
                <a:solidFill>
                  <a:schemeClr val="tx1"/>
                </a:solidFill>
              </a:rPr>
              <a:t> </a:t>
            </a:r>
            <a:r>
              <a:rPr lang="ar-DZ" b="1" u="sng" dirty="0" smtClean="0">
                <a:solidFill>
                  <a:schemeClr val="tx1"/>
                </a:solidFill>
              </a:rPr>
              <a:t>المبحث</a:t>
            </a:r>
            <a:r>
              <a:rPr lang="ar-DZ" u="sng" dirty="0" smtClean="0">
                <a:solidFill>
                  <a:schemeClr val="tx1"/>
                </a:solidFill>
              </a:rPr>
              <a:t> </a:t>
            </a:r>
            <a:r>
              <a:rPr lang="ar-DZ" b="1" u="sng" dirty="0" smtClean="0">
                <a:solidFill>
                  <a:schemeClr val="tx1"/>
                </a:solidFill>
              </a:rPr>
              <a:t>الثاني المزيج </a:t>
            </a:r>
            <a:r>
              <a:rPr lang="ar-DZ" b="1" u="sng" dirty="0">
                <a:solidFill>
                  <a:schemeClr val="tx1"/>
                </a:solidFill>
              </a:rPr>
              <a:t>التسويقي للتسويق الوردي و الشركات التي تبنته</a:t>
            </a:r>
          </a:p>
          <a:p>
            <a:pPr marL="0" indent="0" algn="r" rtl="1">
              <a:buNone/>
            </a:pPr>
            <a:r>
              <a:rPr lang="ar-DZ" b="1" dirty="0" smtClean="0">
                <a:solidFill>
                  <a:schemeClr val="tx1"/>
                </a:solidFill>
              </a:rPr>
              <a:t>-</a:t>
            </a:r>
            <a:r>
              <a:rPr lang="ar-DZ" dirty="0" smtClean="0">
                <a:solidFill>
                  <a:schemeClr val="tx1"/>
                </a:solidFill>
              </a:rPr>
              <a:t> ا</a:t>
            </a:r>
            <a:r>
              <a:rPr lang="ar-DZ" b="1" dirty="0" smtClean="0">
                <a:solidFill>
                  <a:schemeClr val="tx1"/>
                </a:solidFill>
              </a:rPr>
              <a:t>ل</a:t>
            </a:r>
            <a:r>
              <a:rPr lang="ar-DZ" b="1" u="sng" dirty="0" smtClean="0">
                <a:solidFill>
                  <a:schemeClr val="tx1"/>
                </a:solidFill>
              </a:rPr>
              <a:t>مطلب الأول </a:t>
            </a:r>
            <a:r>
              <a:rPr lang="ar-DZ" b="1" dirty="0">
                <a:solidFill>
                  <a:schemeClr val="tx1"/>
                </a:solidFill>
              </a:rPr>
              <a:t>: </a:t>
            </a:r>
            <a:r>
              <a:rPr lang="ar-DZ" dirty="0">
                <a:solidFill>
                  <a:schemeClr val="tx1"/>
                </a:solidFill>
              </a:rPr>
              <a:t>المزيج التسويقي التقليدي للتسويق الوردي</a:t>
            </a:r>
          </a:p>
          <a:p>
            <a:pPr marL="0" indent="0" algn="r" rtl="1">
              <a:buNone/>
            </a:pPr>
            <a:r>
              <a:rPr lang="ar-DZ" b="1" dirty="0" smtClean="0">
                <a:solidFill>
                  <a:schemeClr val="tx1"/>
                </a:solidFill>
              </a:rPr>
              <a:t>- </a:t>
            </a:r>
            <a:r>
              <a:rPr lang="ar-DZ" b="1" u="sng" dirty="0" smtClean="0">
                <a:solidFill>
                  <a:schemeClr val="tx1"/>
                </a:solidFill>
              </a:rPr>
              <a:t>المطلب </a:t>
            </a:r>
            <a:r>
              <a:rPr lang="ar-DZ" b="1" u="sng" dirty="0">
                <a:solidFill>
                  <a:schemeClr val="tx1"/>
                </a:solidFill>
              </a:rPr>
              <a:t>الثاني</a:t>
            </a:r>
            <a:r>
              <a:rPr lang="ar-DZ" b="1" dirty="0">
                <a:solidFill>
                  <a:schemeClr val="tx1"/>
                </a:solidFill>
              </a:rPr>
              <a:t>: </a:t>
            </a:r>
            <a:r>
              <a:rPr lang="ar-DZ" dirty="0">
                <a:solidFill>
                  <a:schemeClr val="tx1"/>
                </a:solidFill>
              </a:rPr>
              <a:t>العناصر المستحدثة للمزيج التسويقي الوردي</a:t>
            </a:r>
          </a:p>
          <a:p>
            <a:pPr marL="0" indent="0" algn="r" rtl="1">
              <a:buNone/>
            </a:pPr>
            <a:r>
              <a:rPr lang="ar-DZ" b="1" dirty="0" smtClean="0">
                <a:solidFill>
                  <a:schemeClr val="tx1"/>
                </a:solidFill>
              </a:rPr>
              <a:t>- </a:t>
            </a:r>
            <a:r>
              <a:rPr lang="ar-DZ" b="1" u="sng" dirty="0" smtClean="0">
                <a:solidFill>
                  <a:schemeClr val="tx1"/>
                </a:solidFill>
              </a:rPr>
              <a:t>المطلب الثالث</a:t>
            </a:r>
            <a:r>
              <a:rPr lang="ar-DZ" b="1" dirty="0" smtClean="0">
                <a:solidFill>
                  <a:schemeClr val="tx1"/>
                </a:solidFill>
              </a:rPr>
              <a:t>: </a:t>
            </a:r>
            <a:r>
              <a:rPr lang="ar-DZ" dirty="0">
                <a:solidFill>
                  <a:schemeClr val="tx1"/>
                </a:solidFill>
              </a:rPr>
              <a:t>تجارب ناجحة في التسويق الوردي</a:t>
            </a:r>
          </a:p>
          <a:p>
            <a:pPr marL="0" indent="0" algn="r" rtl="1">
              <a:buNone/>
            </a:pPr>
            <a:r>
              <a:rPr lang="ar-DZ" b="1" dirty="0" smtClean="0">
                <a:solidFill>
                  <a:schemeClr val="tx1"/>
                </a:solidFill>
              </a:rPr>
              <a:t>- </a:t>
            </a:r>
            <a:r>
              <a:rPr lang="ar-DZ" b="1" u="sng" dirty="0" smtClean="0">
                <a:solidFill>
                  <a:schemeClr val="tx1"/>
                </a:solidFill>
              </a:rPr>
              <a:t>المطلب </a:t>
            </a:r>
            <a:r>
              <a:rPr lang="ar-DZ" b="1" u="sng" dirty="0">
                <a:solidFill>
                  <a:schemeClr val="tx1"/>
                </a:solidFill>
              </a:rPr>
              <a:t>الرابع </a:t>
            </a:r>
            <a:r>
              <a:rPr lang="ar-DZ" b="1" dirty="0">
                <a:solidFill>
                  <a:schemeClr val="tx1"/>
                </a:solidFill>
              </a:rPr>
              <a:t>: </a:t>
            </a:r>
            <a:r>
              <a:rPr lang="ar-DZ" dirty="0">
                <a:solidFill>
                  <a:schemeClr val="tx1"/>
                </a:solidFill>
              </a:rPr>
              <a:t>الشركات التي تبنت التسويق </a:t>
            </a:r>
            <a:r>
              <a:rPr lang="ar-DZ" dirty="0" smtClean="0">
                <a:solidFill>
                  <a:schemeClr val="tx1"/>
                </a:solidFill>
              </a:rPr>
              <a:t>الوردي</a:t>
            </a:r>
          </a:p>
          <a:p>
            <a:pPr marL="0" indent="0" algn="r" rtl="1">
              <a:buNone/>
            </a:pPr>
            <a:r>
              <a:rPr lang="ar-DZ" b="1" dirty="0" smtClean="0">
                <a:solidFill>
                  <a:schemeClr val="tx1"/>
                </a:solidFill>
              </a:rPr>
              <a:t>- خاتمة</a:t>
            </a:r>
            <a:endParaRPr lang="fr-FR"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2"/>
          <p:cNvSpPr>
            <a:spLocks noGrp="1"/>
          </p:cNvSpPr>
          <p:nvPr>
            <p:ph type="title"/>
          </p:nvPr>
        </p:nvSpPr>
        <p:spPr>
          <a:xfrm>
            <a:off x="457200" y="338328"/>
            <a:ext cx="8229600" cy="1252728"/>
          </a:xfrm>
        </p:spPr>
        <p:txBody>
          <a:bodyPr>
            <a:normAutofit/>
          </a:bodyPr>
          <a:lstStyle/>
          <a:p>
            <a:pPr rtl="1"/>
            <a:r>
              <a:rPr lang="ar-DZ" sz="4000" b="1" u="sng" dirty="0" smtClean="0">
                <a:effectLst>
                  <a:outerShdw blurRad="38100" dist="38100" dir="2700000" algn="tl">
                    <a:srgbClr val="000000">
                      <a:alpha val="43137"/>
                    </a:srgbClr>
                  </a:outerShdw>
                </a:effectLst>
              </a:rPr>
              <a:t>خطة البحث </a:t>
            </a:r>
            <a:endParaRPr lang="fr-FR" sz="40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3392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down)">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wipe(down)">
                                      <p:cBhvr>
                                        <p:cTn id="52" dur="5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wipe(down)">
                                      <p:cBhvr>
                                        <p:cTn id="57" dur="5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wipe(down)">
                                      <p:cBhvr>
                                        <p:cTn id="62" dur="500"/>
                                        <p:tgtEl>
                                          <p:spTgt spid="2">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wipe(down)">
                                      <p:cBhvr>
                                        <p:cTn id="6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55576" y="3068960"/>
            <a:ext cx="7768373" cy="3240360"/>
          </a:xfrm>
          <a:ln w="12700">
            <a:solidFill>
              <a:schemeClr val="accent1"/>
            </a:solidFill>
          </a:ln>
        </p:spPr>
        <p:txBody>
          <a:bodyPr>
            <a:normAutofit/>
          </a:bodyPr>
          <a:lstStyle/>
          <a:p>
            <a:pPr marL="0" indent="0" algn="ctr" rtl="1">
              <a:buNone/>
            </a:pPr>
            <a:r>
              <a:rPr lang="ar-DZ" b="1" dirty="0">
                <a:solidFill>
                  <a:schemeClr val="tx1"/>
                </a:solidFill>
              </a:rPr>
              <a:t>يُعتبر التسويق الوردي أحد الأساليب الحديثة التي تُبرز أهمية فهم الفروقات بين الجنسين في عالم التسويق. فهو يُركز على استهداف النساء كشريحة رئيسية من المستهلكين، مع الأخذ بعين الاعتبار احتياجاتهن وتفضيلاتهن الفريدة. يأتي هذا النوع من التسويق استجابةً لدور النساء المتزايد في اتخاذ القرارات الشرائية وتأثيرهن الكبير في مختلف القطاعات الاقتصادية. ومن خلال دراسة التسويق الوردي، يمكن فهم آلياته واستراتيجياته، واستكشاف مدى تأثيره في تحقيق أهداف الشركات وتعزيز علاقتها مع الجمهور </a:t>
            </a:r>
            <a:r>
              <a:rPr lang="ar-DZ" b="1" dirty="0" smtClean="0">
                <a:solidFill>
                  <a:schemeClr val="tx1"/>
                </a:solidFill>
              </a:rPr>
              <a:t>النسائي</a:t>
            </a:r>
          </a:p>
          <a:p>
            <a:pPr marL="0" indent="0" algn="ctr" rtl="1">
              <a:buNone/>
            </a:pPr>
            <a:r>
              <a:rPr lang="ar-DZ" b="1" dirty="0">
                <a:solidFill>
                  <a:schemeClr val="tx1"/>
                </a:solidFill>
              </a:rPr>
              <a:t>من </a:t>
            </a:r>
            <a:r>
              <a:rPr lang="ar-DZ" b="1" dirty="0" smtClean="0">
                <a:solidFill>
                  <a:schemeClr val="tx1"/>
                </a:solidFill>
              </a:rPr>
              <a:t>خلال </a:t>
            </a:r>
            <a:r>
              <a:rPr lang="ar-DZ" b="1" dirty="0">
                <a:solidFill>
                  <a:schemeClr val="tx1"/>
                </a:solidFill>
              </a:rPr>
              <a:t>هذا المنطلق نطرح </a:t>
            </a:r>
            <a:r>
              <a:rPr lang="ar-DZ" b="1" dirty="0" smtClean="0">
                <a:solidFill>
                  <a:schemeClr val="tx1"/>
                </a:solidFill>
              </a:rPr>
              <a:t>الإشكالية </a:t>
            </a:r>
            <a:r>
              <a:rPr lang="ar-DZ" b="1" dirty="0">
                <a:solidFill>
                  <a:schemeClr val="tx1"/>
                </a:solidFill>
              </a:rPr>
              <a:t>التالية : </a:t>
            </a:r>
            <a:r>
              <a:rPr lang="ar-DZ" b="1" dirty="0" smtClean="0">
                <a:solidFill>
                  <a:schemeClr val="tx1"/>
                </a:solidFill>
              </a:rPr>
              <a:t>ما هو </a:t>
            </a:r>
            <a:r>
              <a:rPr lang="ar-DZ" b="1" dirty="0">
                <a:solidFill>
                  <a:schemeClr val="tx1"/>
                </a:solidFill>
              </a:rPr>
              <a:t>التسويق الوردي </a:t>
            </a:r>
            <a:r>
              <a:rPr lang="ar-DZ" dirty="0"/>
              <a:t>؟</a:t>
            </a:r>
            <a:endParaRPr lang="fr-FR" dirty="0"/>
          </a:p>
        </p:txBody>
      </p:sp>
      <p:sp>
        <p:nvSpPr>
          <p:cNvPr id="3" name="Titre 2"/>
          <p:cNvSpPr>
            <a:spLocks noGrp="1"/>
          </p:cNvSpPr>
          <p:nvPr>
            <p:ph type="title"/>
          </p:nvPr>
        </p:nvSpPr>
        <p:spPr/>
        <p:txBody>
          <a:bodyPr/>
          <a:lstStyle/>
          <a:p>
            <a:r>
              <a:rPr lang="ar-DZ" sz="4000" b="1" u="sng" dirty="0" smtClean="0">
                <a:effectLst>
                  <a:outerShdw blurRad="38100" dist="38100" dir="2700000" algn="tl">
                    <a:srgbClr val="000000">
                      <a:alpha val="43137"/>
                    </a:srgbClr>
                  </a:outerShdw>
                </a:effectLst>
              </a:rPr>
              <a:t>مقدمة </a:t>
            </a:r>
            <a:endParaRPr lang="fr-FR" b="1" u="sng"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72627"/>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333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04048" y="3036868"/>
            <a:ext cx="3619492" cy="2808312"/>
          </a:xfrm>
          <a:ln w="12700">
            <a:solidFill>
              <a:schemeClr val="accent1"/>
            </a:solidFill>
          </a:ln>
        </p:spPr>
        <p:txBody>
          <a:bodyPr>
            <a:normAutofit/>
          </a:bodyPr>
          <a:lstStyle/>
          <a:p>
            <a:pPr marL="0" indent="0" algn="ctr" rtl="1">
              <a:buNone/>
            </a:pPr>
            <a:r>
              <a:rPr lang="ar-DZ" b="1" dirty="0" smtClean="0">
                <a:solidFill>
                  <a:schemeClr val="tx1"/>
                </a:solidFill>
              </a:rPr>
              <a:t>التسويق </a:t>
            </a:r>
            <a:r>
              <a:rPr lang="ar-DZ" b="1" dirty="0">
                <a:solidFill>
                  <a:schemeClr val="tx1"/>
                </a:solidFill>
              </a:rPr>
              <a:t>الوردي هو مجموع </a:t>
            </a:r>
            <a:r>
              <a:rPr lang="ar-DZ" b="1" dirty="0" smtClean="0">
                <a:solidFill>
                  <a:schemeClr val="tx1"/>
                </a:solidFill>
              </a:rPr>
              <a:t>الأنشطة </a:t>
            </a:r>
            <a:r>
              <a:rPr lang="ar-DZ" b="1" dirty="0">
                <a:solidFill>
                  <a:schemeClr val="tx1"/>
                </a:solidFill>
              </a:rPr>
              <a:t>والجهود التسويقية </a:t>
            </a:r>
            <a:r>
              <a:rPr lang="ar-DZ" b="1" dirty="0" smtClean="0">
                <a:solidFill>
                  <a:schemeClr val="tx1"/>
                </a:solidFill>
              </a:rPr>
              <a:t>الموجهة للمرأة  عن </a:t>
            </a:r>
            <a:r>
              <a:rPr lang="ar-DZ" b="1" dirty="0">
                <a:solidFill>
                  <a:schemeClr val="tx1"/>
                </a:solidFill>
              </a:rPr>
              <a:t>طريق تطبيق عناصر المزيج التسويقي من منتج وتسعير وتوزيع وترويج لتلبية حاجات ورغبات </a:t>
            </a:r>
            <a:r>
              <a:rPr lang="ar-DZ" b="1" dirty="0" smtClean="0">
                <a:solidFill>
                  <a:schemeClr val="tx1"/>
                </a:solidFill>
              </a:rPr>
              <a:t>المرأة بطريقة </a:t>
            </a:r>
            <a:r>
              <a:rPr lang="ar-DZ" b="1" dirty="0">
                <a:solidFill>
                  <a:schemeClr val="tx1"/>
                </a:solidFill>
              </a:rPr>
              <a:t>أفضل وبما </a:t>
            </a:r>
            <a:r>
              <a:rPr lang="ar-DZ" b="1" dirty="0" smtClean="0">
                <a:solidFill>
                  <a:schemeClr val="tx1"/>
                </a:solidFill>
              </a:rPr>
              <a:t>يناسبها</a:t>
            </a:r>
            <a:endParaRPr lang="fr-FR" b="1" dirty="0">
              <a:solidFill>
                <a:schemeClr val="tx1"/>
              </a:solidFill>
            </a:endParaRPr>
          </a:p>
        </p:txBody>
      </p:sp>
      <p:sp>
        <p:nvSpPr>
          <p:cNvPr id="3" name="Titre 2"/>
          <p:cNvSpPr>
            <a:spLocks noGrp="1"/>
          </p:cNvSpPr>
          <p:nvPr>
            <p:ph type="title"/>
          </p:nvPr>
        </p:nvSpPr>
        <p:spPr/>
        <p:txBody>
          <a:bodyPr>
            <a:normAutofit/>
          </a:bodyPr>
          <a:lstStyle/>
          <a:p>
            <a:r>
              <a:rPr lang="ar-DZ" sz="3600" b="1" u="sng" dirty="0">
                <a:effectLst>
                  <a:outerShdw blurRad="38100" dist="38100" dir="2700000" algn="tl">
                    <a:srgbClr val="000000">
                      <a:alpha val="43137"/>
                    </a:srgbClr>
                  </a:outerShdw>
                </a:effectLst>
              </a:rPr>
              <a:t>المبحث </a:t>
            </a:r>
            <a:r>
              <a:rPr lang="ar-DZ" sz="3600" b="1" u="sng" dirty="0" smtClean="0">
                <a:effectLst>
                  <a:outerShdw blurRad="38100" dist="38100" dir="2700000" algn="tl">
                    <a:srgbClr val="000000">
                      <a:alpha val="43137"/>
                    </a:srgbClr>
                  </a:outerShdw>
                </a:effectLst>
              </a:rPr>
              <a:t>الأول </a:t>
            </a:r>
            <a:r>
              <a:rPr lang="ar-DZ" sz="3600" b="1" u="sng" dirty="0">
                <a:effectLst>
                  <a:outerShdw blurRad="38100" dist="38100" dir="2700000" algn="tl">
                    <a:srgbClr val="000000">
                      <a:alpha val="43137"/>
                    </a:srgbClr>
                  </a:outerShdw>
                </a:effectLst>
              </a:rPr>
              <a:t>: عموميات حول التسويق الوردي</a:t>
            </a:r>
            <a:br>
              <a:rPr lang="ar-DZ" sz="3600" b="1" u="sng" dirty="0">
                <a:effectLst>
                  <a:outerShdw blurRad="38100" dist="38100" dir="2700000" algn="tl">
                    <a:srgbClr val="000000">
                      <a:alpha val="43137"/>
                    </a:srgbClr>
                  </a:outerShdw>
                </a:effectLst>
              </a:rPr>
            </a:br>
            <a:r>
              <a:rPr lang="ar-DZ" sz="3600" b="1" u="sng" dirty="0">
                <a:effectLst>
                  <a:outerShdw blurRad="38100" dist="38100" dir="2700000" algn="tl">
                    <a:srgbClr val="000000">
                      <a:alpha val="43137"/>
                    </a:srgbClr>
                  </a:outerShdw>
                </a:effectLst>
              </a:rPr>
              <a:t>المطلب </a:t>
            </a:r>
            <a:r>
              <a:rPr lang="ar-DZ" sz="3600" b="1" u="sng" dirty="0" smtClean="0">
                <a:effectLst>
                  <a:outerShdw blurRad="38100" dist="38100" dir="2700000" algn="tl">
                    <a:srgbClr val="000000">
                      <a:alpha val="43137"/>
                    </a:srgbClr>
                  </a:outerShdw>
                </a:effectLst>
              </a:rPr>
              <a:t>الأول: </a:t>
            </a:r>
            <a:r>
              <a:rPr lang="ar-DZ" sz="3600" b="1" u="sng" dirty="0">
                <a:effectLst>
                  <a:outerShdw blurRad="38100" dist="38100" dir="2700000" algn="tl">
                    <a:srgbClr val="000000">
                      <a:alpha val="43137"/>
                    </a:srgbClr>
                  </a:outerShdw>
                </a:effectLst>
              </a:rPr>
              <a:t>تعريف التسويق الوردي</a:t>
            </a:r>
            <a:endParaRPr lang="fr-FR" sz="3600" b="1" u="sng"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24943"/>
            <a:ext cx="3744416" cy="30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947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wipe(down)">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2708920"/>
            <a:ext cx="8712968" cy="3960440"/>
          </a:xfrm>
          <a:ln>
            <a:solidFill>
              <a:schemeClr val="accent1"/>
            </a:solidFill>
          </a:ln>
        </p:spPr>
        <p:txBody>
          <a:bodyPr>
            <a:normAutofit lnSpcReduction="10000"/>
          </a:bodyPr>
          <a:lstStyle/>
          <a:p>
            <a:pPr algn="r" rtl="1"/>
            <a:r>
              <a:rPr lang="ar-DZ" b="1" dirty="0">
                <a:solidFill>
                  <a:schemeClr val="tx1"/>
                </a:solidFill>
              </a:rPr>
              <a:t>للتسويق الوردي أهمية بالغة تظهر من </a:t>
            </a:r>
            <a:r>
              <a:rPr lang="ar-DZ" b="1" dirty="0" smtClean="0">
                <a:solidFill>
                  <a:schemeClr val="tx1"/>
                </a:solidFill>
              </a:rPr>
              <a:t>خلال </a:t>
            </a:r>
            <a:r>
              <a:rPr lang="ar-DZ" b="1" dirty="0">
                <a:solidFill>
                  <a:schemeClr val="tx1"/>
                </a:solidFill>
              </a:rPr>
              <a:t>جوانب </a:t>
            </a:r>
            <a:r>
              <a:rPr lang="ar-DZ" b="1" dirty="0" smtClean="0">
                <a:solidFill>
                  <a:schemeClr val="tx1"/>
                </a:solidFill>
              </a:rPr>
              <a:t>التالية</a:t>
            </a:r>
            <a:r>
              <a:rPr lang="fr-FR" b="1" dirty="0" smtClean="0">
                <a:solidFill>
                  <a:schemeClr val="tx1"/>
                </a:solidFill>
              </a:rPr>
              <a:t> : </a:t>
            </a:r>
            <a:endParaRPr lang="ar-DZ" b="1" dirty="0" smtClean="0">
              <a:solidFill>
                <a:schemeClr val="tx1"/>
              </a:solidFill>
            </a:endParaRPr>
          </a:p>
          <a:p>
            <a:pPr algn="r" rtl="1"/>
            <a:r>
              <a:rPr lang="ar-DZ" b="1" dirty="0">
                <a:solidFill>
                  <a:schemeClr val="tx1"/>
                </a:solidFill>
              </a:rPr>
              <a:t>الحفاظ على مكانة المرأة ورعايتها المترسخة بالثقافة العربية على </a:t>
            </a:r>
            <a:r>
              <a:rPr lang="ar-DZ" b="1" dirty="0" smtClean="0">
                <a:solidFill>
                  <a:schemeClr val="tx1"/>
                </a:solidFill>
              </a:rPr>
              <a:t>وجه </a:t>
            </a:r>
            <a:r>
              <a:rPr lang="ar-DZ" b="1" dirty="0">
                <a:solidFill>
                  <a:schemeClr val="tx1"/>
                </a:solidFill>
              </a:rPr>
              <a:t>الخصوص والثقافة الشرقية بشكل </a:t>
            </a:r>
            <a:r>
              <a:rPr lang="ar-DZ" b="1" dirty="0" smtClean="0">
                <a:solidFill>
                  <a:schemeClr val="tx1"/>
                </a:solidFill>
              </a:rPr>
              <a:t>عام</a:t>
            </a:r>
            <a:r>
              <a:rPr lang="fr-FR" b="1" dirty="0" smtClean="0">
                <a:solidFill>
                  <a:schemeClr val="tx1"/>
                </a:solidFill>
              </a:rPr>
              <a:t> . </a:t>
            </a:r>
            <a:endParaRPr lang="ar-DZ" b="1" dirty="0" smtClean="0">
              <a:solidFill>
                <a:schemeClr val="tx1"/>
              </a:solidFill>
            </a:endParaRPr>
          </a:p>
          <a:p>
            <a:pPr algn="r" rtl="1"/>
            <a:r>
              <a:rPr lang="ar-DZ" b="1" dirty="0" smtClean="0">
                <a:solidFill>
                  <a:schemeClr val="tx1"/>
                </a:solidFill>
              </a:rPr>
              <a:t>تمثل </a:t>
            </a:r>
            <a:r>
              <a:rPr lang="ar-DZ" b="1" dirty="0">
                <a:solidFill>
                  <a:schemeClr val="tx1"/>
                </a:solidFill>
              </a:rPr>
              <a:t>المشتريات النسائية </a:t>
            </a:r>
            <a:r>
              <a:rPr lang="ar-DZ" b="1" dirty="0" smtClean="0">
                <a:solidFill>
                  <a:schemeClr val="tx1"/>
                </a:solidFill>
              </a:rPr>
              <a:t>٪85 </a:t>
            </a:r>
            <a:r>
              <a:rPr lang="ar-DZ" b="1" dirty="0">
                <a:solidFill>
                  <a:schemeClr val="tx1"/>
                </a:solidFill>
              </a:rPr>
              <a:t>من مجموع المشتريات </a:t>
            </a:r>
            <a:r>
              <a:rPr lang="ar-DZ" b="1" dirty="0" smtClean="0">
                <a:solidFill>
                  <a:schemeClr val="tx1"/>
                </a:solidFill>
              </a:rPr>
              <a:t>بالعالم لان المرأة تميل إلى </a:t>
            </a:r>
            <a:r>
              <a:rPr lang="ar-DZ" b="1" dirty="0">
                <a:solidFill>
                  <a:schemeClr val="tx1"/>
                </a:solidFill>
              </a:rPr>
              <a:t>الإنفاق بينما يغلب على الرجل الميل الفطري </a:t>
            </a:r>
            <a:r>
              <a:rPr lang="ar-DZ" b="1" dirty="0" smtClean="0">
                <a:solidFill>
                  <a:schemeClr val="tx1"/>
                </a:solidFill>
              </a:rPr>
              <a:t>للاكتناز</a:t>
            </a:r>
            <a:r>
              <a:rPr lang="fr-FR" b="1" dirty="0" smtClean="0">
                <a:solidFill>
                  <a:schemeClr val="tx1"/>
                </a:solidFill>
              </a:rPr>
              <a:t>. </a:t>
            </a:r>
            <a:endParaRPr lang="ar-DZ" b="1" dirty="0" smtClean="0">
              <a:solidFill>
                <a:schemeClr val="tx1"/>
              </a:solidFill>
            </a:endParaRPr>
          </a:p>
          <a:p>
            <a:pPr algn="r" rtl="1"/>
            <a:r>
              <a:rPr lang="ar-DZ" b="1" dirty="0">
                <a:solidFill>
                  <a:schemeClr val="tx1"/>
                </a:solidFill>
              </a:rPr>
              <a:t>تمثل النفقات النسائية بالعالم حوالي </a:t>
            </a:r>
            <a:r>
              <a:rPr lang="ar-DZ" b="1" dirty="0" smtClean="0">
                <a:solidFill>
                  <a:schemeClr val="tx1"/>
                </a:solidFill>
              </a:rPr>
              <a:t>20</a:t>
            </a:r>
            <a:r>
              <a:rPr lang="fr-FR" b="1" dirty="0" smtClean="0">
                <a:solidFill>
                  <a:schemeClr val="tx1"/>
                </a:solidFill>
              </a:rPr>
              <a:t> </a:t>
            </a:r>
            <a:r>
              <a:rPr lang="ar-DZ" b="1" dirty="0" smtClean="0">
                <a:solidFill>
                  <a:schemeClr val="tx1"/>
                </a:solidFill>
              </a:rPr>
              <a:t>تريليون دولار سنويا</a:t>
            </a:r>
            <a:r>
              <a:rPr lang="fr-FR" b="1" dirty="0" smtClean="0">
                <a:solidFill>
                  <a:schemeClr val="tx1"/>
                </a:solidFill>
              </a:rPr>
              <a:t>. </a:t>
            </a:r>
            <a:endParaRPr lang="ar-DZ" b="1" dirty="0" smtClean="0">
              <a:solidFill>
                <a:schemeClr val="tx1"/>
              </a:solidFill>
            </a:endParaRPr>
          </a:p>
          <a:p>
            <a:pPr algn="r" rtl="1"/>
            <a:r>
              <a:rPr lang="ar-DZ" b="1" dirty="0">
                <a:solidFill>
                  <a:schemeClr val="tx1"/>
                </a:solidFill>
              </a:rPr>
              <a:t>تشري </a:t>
            </a:r>
            <a:r>
              <a:rPr lang="ar-DZ" b="1" dirty="0" smtClean="0">
                <a:solidFill>
                  <a:schemeClr val="tx1"/>
                </a:solidFill>
              </a:rPr>
              <a:t>المرأة قرابة ٪ 58 من </a:t>
            </a:r>
            <a:r>
              <a:rPr lang="ar-DZ" b="1" dirty="0">
                <a:solidFill>
                  <a:schemeClr val="tx1"/>
                </a:solidFill>
              </a:rPr>
              <a:t>السيار ات بالسوق </a:t>
            </a:r>
            <a:r>
              <a:rPr lang="ar-DZ" b="1" dirty="0" smtClean="0">
                <a:solidFill>
                  <a:schemeClr val="tx1"/>
                </a:solidFill>
              </a:rPr>
              <a:t>الأمريكي، </a:t>
            </a:r>
            <a:r>
              <a:rPr lang="ar-DZ" b="1" dirty="0">
                <a:solidFill>
                  <a:schemeClr val="tx1"/>
                </a:solidFill>
              </a:rPr>
              <a:t>ويمتد تأثيرها بنسبة ٪21 من قرارات </a:t>
            </a:r>
            <a:r>
              <a:rPr lang="ar-DZ" b="1" dirty="0" smtClean="0">
                <a:solidFill>
                  <a:schemeClr val="tx1"/>
                </a:solidFill>
              </a:rPr>
              <a:t>الشرائية بسوق السيار </a:t>
            </a:r>
            <a:r>
              <a:rPr lang="ar-DZ" b="1" dirty="0">
                <a:solidFill>
                  <a:schemeClr val="tx1"/>
                </a:solidFill>
              </a:rPr>
              <a:t>ات </a:t>
            </a:r>
            <a:r>
              <a:rPr lang="ar-DZ" b="1" dirty="0" smtClean="0">
                <a:solidFill>
                  <a:schemeClr val="tx1"/>
                </a:solidFill>
              </a:rPr>
              <a:t>هناك</a:t>
            </a:r>
            <a:r>
              <a:rPr lang="fr-FR" b="1" dirty="0" smtClean="0">
                <a:solidFill>
                  <a:schemeClr val="tx1"/>
                </a:solidFill>
              </a:rPr>
              <a:t>. </a:t>
            </a:r>
          </a:p>
          <a:p>
            <a:pPr algn="r" rtl="1"/>
            <a:r>
              <a:rPr lang="ar-DZ" b="1" dirty="0">
                <a:solidFill>
                  <a:schemeClr val="tx1"/>
                </a:solidFill>
              </a:rPr>
              <a:t>تعزيز التفاعل والاندماج مع الجمهور الأنثوي، مما يساهم في بناء علاقات دائمة ومستدامة مع العملاء.</a:t>
            </a:r>
            <a:endParaRPr lang="fr-FR" b="1" dirty="0">
              <a:solidFill>
                <a:schemeClr val="tx1"/>
              </a:solidFill>
            </a:endParaRPr>
          </a:p>
        </p:txBody>
      </p:sp>
      <p:sp>
        <p:nvSpPr>
          <p:cNvPr id="3" name="Titre 2"/>
          <p:cNvSpPr>
            <a:spLocks noGrp="1"/>
          </p:cNvSpPr>
          <p:nvPr>
            <p:ph type="title"/>
          </p:nvPr>
        </p:nvSpPr>
        <p:spPr/>
        <p:txBody>
          <a:bodyPr>
            <a:normAutofit/>
          </a:bodyPr>
          <a:lstStyle/>
          <a:p>
            <a:r>
              <a:rPr lang="ar-DZ" sz="4000" b="1" u="sng" dirty="0">
                <a:effectLst>
                  <a:outerShdw blurRad="38100" dist="38100" dir="2700000" algn="tl">
                    <a:srgbClr val="000000">
                      <a:alpha val="43137"/>
                    </a:srgbClr>
                  </a:outerShdw>
                </a:effectLst>
              </a:rPr>
              <a:t>المطلب الثاني : أهمية التسويق الوردي</a:t>
            </a:r>
            <a:endParaRPr lang="fr-FR" sz="4000" b="1" u="sng"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778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down)">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down)">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ar-DZ" sz="4000" b="1" u="sng" dirty="0">
                <a:effectLst>
                  <a:outerShdw blurRad="38100" dist="38100" dir="2700000" algn="tl">
                    <a:srgbClr val="000000">
                      <a:alpha val="43137"/>
                    </a:srgbClr>
                  </a:outerShdw>
                </a:effectLst>
              </a:rPr>
              <a:t>المطلب الثالث: مبادئ التسويق الوردي</a:t>
            </a:r>
            <a:endParaRPr lang="fr-FR" sz="4000" b="1" u="sng"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004048" y="2858698"/>
            <a:ext cx="3888432" cy="1938992"/>
          </a:xfrm>
          <a:prstGeom prst="rect">
            <a:avLst/>
          </a:prstGeom>
          <a:ln>
            <a:solidFill>
              <a:schemeClr val="accent1"/>
            </a:solidFill>
          </a:ln>
        </p:spPr>
        <p:txBody>
          <a:bodyPr wrap="square">
            <a:spAutoFit/>
          </a:bodyPr>
          <a:lstStyle/>
          <a:p>
            <a:pPr algn="r" rtl="1"/>
            <a:r>
              <a:rPr lang="fr-FR" sz="2000" b="1" dirty="0" smtClean="0"/>
              <a:t> </a:t>
            </a:r>
            <a:r>
              <a:rPr lang="ar-DZ" sz="2400" b="1" u="sng" dirty="0" smtClean="0">
                <a:solidFill>
                  <a:schemeClr val="accent1"/>
                </a:solidFill>
              </a:rPr>
              <a:t>المبدأ الاول </a:t>
            </a:r>
            <a:r>
              <a:rPr lang="fr-FR" sz="2400" b="1" u="sng" dirty="0" smtClean="0">
                <a:solidFill>
                  <a:schemeClr val="accent1"/>
                </a:solidFill>
              </a:rPr>
              <a:t>:</a:t>
            </a:r>
            <a:r>
              <a:rPr lang="ar-DZ" sz="2400" b="1" u="sng" dirty="0" smtClean="0">
                <a:solidFill>
                  <a:schemeClr val="accent1"/>
                </a:solidFill>
              </a:rPr>
              <a:t> </a:t>
            </a:r>
            <a:r>
              <a:rPr lang="ar-DZ" sz="2400" b="1" dirty="0" smtClean="0"/>
              <a:t>تصحيح فكرة أن التسويق الوردي قاصر على فرق البيع والصواب وأن التسويق الوردي أبعد بكثير من مجرد</a:t>
            </a:r>
            <a:r>
              <a:rPr lang="fr-FR" sz="2400" b="1" dirty="0" smtClean="0"/>
              <a:t> </a:t>
            </a:r>
            <a:r>
              <a:rPr lang="ar-DZ" sz="2400" b="1" dirty="0" smtClean="0"/>
              <a:t>وظيفة البيع مع التأكيد على أهمية البيع من غير شك</a:t>
            </a:r>
            <a:endParaRPr lang="fr-FR" sz="2000" b="1" dirty="0"/>
          </a:p>
        </p:txBody>
      </p:sp>
      <p:sp>
        <p:nvSpPr>
          <p:cNvPr id="7" name="Rectangle 6"/>
          <p:cNvSpPr/>
          <p:nvPr/>
        </p:nvSpPr>
        <p:spPr>
          <a:xfrm>
            <a:off x="251520" y="2858698"/>
            <a:ext cx="4536504" cy="1938992"/>
          </a:xfrm>
          <a:prstGeom prst="rect">
            <a:avLst/>
          </a:prstGeom>
          <a:ln>
            <a:solidFill>
              <a:schemeClr val="accent1"/>
            </a:solidFill>
          </a:ln>
        </p:spPr>
        <p:txBody>
          <a:bodyPr wrap="square">
            <a:spAutoFit/>
          </a:bodyPr>
          <a:lstStyle/>
          <a:p>
            <a:pPr algn="r" rtl="1"/>
            <a:r>
              <a:rPr lang="ar-DZ" sz="2000" b="1" u="sng" dirty="0" smtClean="0"/>
              <a:t> </a:t>
            </a:r>
            <a:r>
              <a:rPr lang="ar-DZ" sz="2400" b="1" u="sng" dirty="0" smtClean="0">
                <a:solidFill>
                  <a:schemeClr val="accent1"/>
                </a:solidFill>
              </a:rPr>
              <a:t>المبدأ الثاني </a:t>
            </a:r>
            <a:r>
              <a:rPr lang="fr-FR" sz="2400" b="1" dirty="0" smtClean="0">
                <a:solidFill>
                  <a:schemeClr val="accent1"/>
                </a:solidFill>
              </a:rPr>
              <a:t>:</a:t>
            </a:r>
            <a:r>
              <a:rPr lang="ar-DZ" sz="2400" b="1" dirty="0" smtClean="0">
                <a:solidFill>
                  <a:schemeClr val="accent1"/>
                </a:solidFill>
              </a:rPr>
              <a:t> </a:t>
            </a:r>
            <a:r>
              <a:rPr lang="ar-DZ" sz="2400" b="1" dirty="0" smtClean="0"/>
              <a:t>تصحيح فكرة أن التسويق النسائي يعتمد على استغلال نقاط الضعف عند النساء في الترويج للبضائع</a:t>
            </a:r>
            <a:r>
              <a:rPr lang="fr-FR" sz="2400" b="1" dirty="0" smtClean="0"/>
              <a:t> </a:t>
            </a:r>
            <a:r>
              <a:rPr lang="ar-DZ" sz="2400" b="1" dirty="0" smtClean="0"/>
              <a:t>والمنتجات المتنوعة، وإنما هذا الأمر غير مرحب به سواء في التسويق للرجال أو النساء</a:t>
            </a:r>
            <a:endParaRPr lang="fr-FR" sz="2400" b="1" dirty="0"/>
          </a:p>
        </p:txBody>
      </p:sp>
      <p:sp>
        <p:nvSpPr>
          <p:cNvPr id="8" name="Rectangle 7"/>
          <p:cNvSpPr/>
          <p:nvPr/>
        </p:nvSpPr>
        <p:spPr>
          <a:xfrm>
            <a:off x="1038672" y="4955266"/>
            <a:ext cx="6912768" cy="1569660"/>
          </a:xfrm>
          <a:prstGeom prst="rect">
            <a:avLst/>
          </a:prstGeom>
          <a:ln>
            <a:solidFill>
              <a:schemeClr val="accent1"/>
            </a:solidFill>
          </a:ln>
        </p:spPr>
        <p:txBody>
          <a:bodyPr wrap="square">
            <a:spAutoFit/>
          </a:bodyPr>
          <a:lstStyle/>
          <a:p>
            <a:pPr algn="r" rtl="1"/>
            <a:r>
              <a:rPr lang="ar-DZ" sz="2400" b="1" u="sng" dirty="0" smtClean="0"/>
              <a:t> </a:t>
            </a:r>
            <a:r>
              <a:rPr lang="ar-DZ" sz="2400" b="1" u="sng" dirty="0" smtClean="0">
                <a:solidFill>
                  <a:schemeClr val="accent1"/>
                </a:solidFill>
              </a:rPr>
              <a:t>المبدأ الثالث </a:t>
            </a:r>
            <a:r>
              <a:rPr lang="fr-FR" sz="2400" b="1" dirty="0" smtClean="0">
                <a:solidFill>
                  <a:schemeClr val="accent1"/>
                </a:solidFill>
              </a:rPr>
              <a:t>:</a:t>
            </a:r>
            <a:r>
              <a:rPr lang="ar-DZ" sz="2400" b="1" dirty="0" smtClean="0">
                <a:solidFill>
                  <a:schemeClr val="accent1"/>
                </a:solidFill>
              </a:rPr>
              <a:t> </a:t>
            </a:r>
            <a:r>
              <a:rPr lang="ar-DZ" sz="2400" b="1" dirty="0" smtClean="0"/>
              <a:t>تصحيح فكرة أن التسويق النسائي معتمد على استخدام المرأة في الترويج بالإعلانات والبيع الشخصي، بل على العكس تماما في نظرة القوانين والأعراف وتحريم ذلك حتى في الكتابات الغربية والتي من بينها الدستور</a:t>
            </a:r>
            <a:r>
              <a:rPr lang="fr-FR" sz="2400" b="1" dirty="0" smtClean="0"/>
              <a:t> </a:t>
            </a:r>
            <a:r>
              <a:rPr lang="ar-DZ" sz="2400" b="1" dirty="0" smtClean="0"/>
              <a:t>الأمريكي للأخلاق التسويق</a:t>
            </a:r>
            <a:r>
              <a:rPr lang="ar-DZ" sz="2000" b="1" dirty="0" smtClean="0"/>
              <a:t> </a:t>
            </a:r>
            <a:endParaRPr lang="fr-FR" sz="2000" b="1" dirty="0"/>
          </a:p>
        </p:txBody>
      </p:sp>
    </p:spTree>
    <p:extLst>
      <p:ext uri="{BB962C8B-B14F-4D97-AF65-F5344CB8AC3E}">
        <p14:creationId xmlns:p14="http://schemas.microsoft.com/office/powerpoint/2010/main" val="3036995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924944"/>
            <a:ext cx="8424936" cy="3600400"/>
          </a:xfrm>
          <a:ln>
            <a:noFill/>
          </a:ln>
        </p:spPr>
        <p:txBody>
          <a:bodyPr>
            <a:noAutofit/>
          </a:bodyPr>
          <a:lstStyle/>
          <a:p>
            <a:pPr marL="0" indent="0" algn="r" rtl="1">
              <a:buNone/>
            </a:pPr>
            <a:r>
              <a:rPr lang="ar-DZ" sz="2800" b="1" u="sng" dirty="0" smtClean="0">
                <a:solidFill>
                  <a:schemeClr val="accent1"/>
                </a:solidFill>
              </a:rPr>
              <a:t>اولا: مزايا تطبيق التسويق الوردي</a:t>
            </a:r>
          </a:p>
          <a:p>
            <a:pPr marL="0" indent="0" algn="r" rtl="1">
              <a:buNone/>
            </a:pPr>
            <a:r>
              <a:rPr lang="ar-DZ" b="1" dirty="0" smtClean="0">
                <a:solidFill>
                  <a:schemeClr val="accent1"/>
                </a:solidFill>
              </a:rPr>
              <a:t>-</a:t>
            </a:r>
            <a:r>
              <a:rPr lang="ar-DZ" b="1" dirty="0" smtClean="0">
                <a:solidFill>
                  <a:schemeClr val="tx1"/>
                </a:solidFill>
              </a:rPr>
              <a:t> مشاركة واندماج المرأة في الحياة الاجتماعية والاقتصادية</a:t>
            </a:r>
            <a:r>
              <a:rPr lang="fr-FR" b="1" dirty="0" smtClean="0">
                <a:solidFill>
                  <a:schemeClr val="tx1"/>
                </a:solidFill>
              </a:rPr>
              <a:t>  . </a:t>
            </a:r>
            <a:endParaRPr lang="ar-DZ" b="1" dirty="0" smtClean="0">
              <a:solidFill>
                <a:schemeClr val="tx1"/>
              </a:solidFill>
            </a:endParaRPr>
          </a:p>
          <a:p>
            <a:pPr marL="0" indent="0" algn="r" rtl="1">
              <a:buNone/>
            </a:pPr>
            <a:r>
              <a:rPr lang="ar-DZ" b="1" dirty="0" smtClean="0">
                <a:solidFill>
                  <a:schemeClr val="accent1"/>
                </a:solidFill>
              </a:rPr>
              <a:t>-</a:t>
            </a:r>
            <a:r>
              <a:rPr lang="ar-DZ" b="1" dirty="0" smtClean="0">
                <a:solidFill>
                  <a:schemeClr val="tx1"/>
                </a:solidFill>
              </a:rPr>
              <a:t> شعور المرأة على أنها قادرة أن تكون عنصر فعال في المجتمع</a:t>
            </a:r>
            <a:r>
              <a:rPr lang="fr-FR" b="1" dirty="0" smtClean="0">
                <a:solidFill>
                  <a:schemeClr val="tx1"/>
                </a:solidFill>
              </a:rPr>
              <a:t>. </a:t>
            </a:r>
            <a:endParaRPr lang="ar-DZ" b="1" dirty="0" smtClean="0">
              <a:solidFill>
                <a:schemeClr val="tx1"/>
              </a:solidFill>
            </a:endParaRPr>
          </a:p>
          <a:p>
            <a:pPr marL="0" indent="0" algn="r" rtl="1">
              <a:buNone/>
            </a:pPr>
            <a:r>
              <a:rPr lang="ar-DZ" b="1" dirty="0" smtClean="0">
                <a:solidFill>
                  <a:schemeClr val="accent1"/>
                </a:solidFill>
              </a:rPr>
              <a:t>-</a:t>
            </a:r>
            <a:r>
              <a:rPr lang="ar-DZ" b="1" dirty="0" smtClean="0">
                <a:solidFill>
                  <a:schemeClr val="tx1"/>
                </a:solidFill>
              </a:rPr>
              <a:t> إظهار قدرة المرأة على تسويق المنتجات المتعلقة بها أكثر من المسوقون الرجال وزيادة نسبة المبيعات للمنظمة</a:t>
            </a:r>
            <a:r>
              <a:rPr lang="fr-FR" b="1" dirty="0" smtClean="0">
                <a:solidFill>
                  <a:schemeClr val="tx1"/>
                </a:solidFill>
              </a:rPr>
              <a:t>. </a:t>
            </a:r>
            <a:endParaRPr lang="ar-DZ" b="1" dirty="0" smtClean="0">
              <a:solidFill>
                <a:schemeClr val="tx1"/>
              </a:solidFill>
            </a:endParaRPr>
          </a:p>
          <a:p>
            <a:pPr marL="0" indent="0" algn="r" rtl="1">
              <a:buNone/>
            </a:pPr>
            <a:r>
              <a:rPr lang="ar-DZ" b="1" dirty="0" smtClean="0">
                <a:solidFill>
                  <a:schemeClr val="accent1"/>
                </a:solidFill>
              </a:rPr>
              <a:t>-</a:t>
            </a:r>
            <a:r>
              <a:rPr lang="ar-DZ" b="1" dirty="0" smtClean="0">
                <a:solidFill>
                  <a:schemeClr val="tx1"/>
                </a:solidFill>
              </a:rPr>
              <a:t> قدرة المرأة على إعطاء التغطية الراجعة للمنظمة بشكل أوضح من الرجل وبالتالي تساعد على تحسين نوعية المنتج وتطوير</a:t>
            </a:r>
            <a:r>
              <a:rPr lang="fr-FR" b="1" dirty="0" smtClean="0">
                <a:solidFill>
                  <a:schemeClr val="tx1"/>
                </a:solidFill>
              </a:rPr>
              <a:t>. </a:t>
            </a:r>
            <a:endParaRPr lang="fr-FR" b="1" dirty="0">
              <a:solidFill>
                <a:schemeClr val="tx1"/>
              </a:solidFill>
            </a:endParaRPr>
          </a:p>
        </p:txBody>
      </p:sp>
      <p:sp>
        <p:nvSpPr>
          <p:cNvPr id="3" name="Titre 2"/>
          <p:cNvSpPr>
            <a:spLocks noGrp="1"/>
          </p:cNvSpPr>
          <p:nvPr>
            <p:ph type="title"/>
          </p:nvPr>
        </p:nvSpPr>
        <p:spPr/>
        <p:txBody>
          <a:bodyPr>
            <a:normAutofit/>
          </a:bodyPr>
          <a:lstStyle/>
          <a:p>
            <a:r>
              <a:rPr lang="ar-DZ" sz="3600" b="1" u="sng" dirty="0" smtClean="0">
                <a:effectLst>
                  <a:outerShdw blurRad="38100" dist="38100" dir="2700000" algn="tl">
                    <a:srgbClr val="000000">
                      <a:alpha val="43137"/>
                    </a:srgbClr>
                  </a:outerShdw>
                </a:effectLst>
              </a:rPr>
              <a:t>المطلب الرابع : مزايا و عيوب تطبيق التسويق الوردي</a:t>
            </a:r>
            <a:endParaRPr lang="fr-FR" sz="3600" b="1" u="sng"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6" y="738827"/>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639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52" y="756078"/>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4"/>
          <p:cNvSpPr txBox="1">
            <a:spLocks noGrp="1"/>
          </p:cNvSpPr>
          <p:nvPr>
            <p:ph idx="1"/>
          </p:nvPr>
        </p:nvSpPr>
        <p:spPr>
          <a:xfrm>
            <a:off x="251520" y="2605989"/>
            <a:ext cx="8424936" cy="4290405"/>
          </a:xfrm>
          <a:prstGeom prst="rect">
            <a:avLst/>
          </a:prstGeom>
          <a:noFill/>
          <a:ln>
            <a:noFill/>
          </a:ln>
        </p:spPr>
        <p:txBody>
          <a:bodyPr wrap="square" rtlCol="0">
            <a:spAutoFit/>
          </a:bodyPr>
          <a:lstStyle/>
          <a:p>
            <a:pPr marL="0" indent="0" algn="r" rtl="1">
              <a:buNone/>
            </a:pPr>
            <a:r>
              <a:rPr lang="ar-DZ" sz="2800" b="1" u="sng" dirty="0">
                <a:solidFill>
                  <a:schemeClr val="accent1"/>
                </a:solidFill>
              </a:rPr>
              <a:t>ثانيا : </a:t>
            </a:r>
            <a:r>
              <a:rPr lang="ar-DZ" sz="2800" b="1" u="sng" dirty="0" smtClean="0">
                <a:solidFill>
                  <a:schemeClr val="accent1"/>
                </a:solidFill>
              </a:rPr>
              <a:t>عيوب </a:t>
            </a:r>
            <a:r>
              <a:rPr lang="ar-DZ" sz="2800" b="1" u="sng" dirty="0">
                <a:solidFill>
                  <a:schemeClr val="accent1"/>
                </a:solidFill>
              </a:rPr>
              <a:t>تطبيق التسويق </a:t>
            </a:r>
            <a:r>
              <a:rPr lang="ar-DZ" sz="2800" b="1" u="sng" dirty="0" smtClean="0">
                <a:solidFill>
                  <a:schemeClr val="accent1"/>
                </a:solidFill>
              </a:rPr>
              <a:t>الوردي</a:t>
            </a:r>
          </a:p>
          <a:p>
            <a:pPr marL="0" indent="0" algn="r" rtl="1">
              <a:buNone/>
            </a:pPr>
            <a:r>
              <a:rPr lang="ar-DZ" b="1" dirty="0" smtClean="0">
                <a:solidFill>
                  <a:schemeClr val="accent1"/>
                </a:solidFill>
              </a:rPr>
              <a:t>-</a:t>
            </a:r>
            <a:r>
              <a:rPr lang="ar-DZ" b="1" dirty="0" smtClean="0">
                <a:solidFill>
                  <a:schemeClr val="tx1"/>
                </a:solidFill>
              </a:rPr>
              <a:t> عدم </a:t>
            </a:r>
            <a:r>
              <a:rPr lang="ar-DZ" b="1" dirty="0">
                <a:solidFill>
                  <a:schemeClr val="tx1"/>
                </a:solidFill>
              </a:rPr>
              <a:t>تقبل المجتمعات العربية فكرة عمل </a:t>
            </a:r>
            <a:r>
              <a:rPr lang="ar-DZ" b="1" dirty="0" smtClean="0">
                <a:solidFill>
                  <a:schemeClr val="tx1"/>
                </a:solidFill>
              </a:rPr>
              <a:t>المرأة بالسوق </a:t>
            </a:r>
            <a:r>
              <a:rPr lang="ar-DZ" b="1" dirty="0">
                <a:solidFill>
                  <a:schemeClr val="tx1"/>
                </a:solidFill>
              </a:rPr>
              <a:t>وخاصة عملها </a:t>
            </a:r>
            <a:r>
              <a:rPr lang="ar-DZ" b="1" dirty="0" smtClean="0">
                <a:solidFill>
                  <a:schemeClr val="tx1"/>
                </a:solidFill>
              </a:rPr>
              <a:t>كمسوقة</a:t>
            </a:r>
            <a:r>
              <a:rPr lang="fr-FR" b="1" dirty="0" smtClean="0">
                <a:solidFill>
                  <a:schemeClr val="tx1"/>
                </a:solidFill>
              </a:rPr>
              <a:t>. </a:t>
            </a:r>
            <a:endParaRPr lang="ar-DZ" b="1" dirty="0" smtClean="0">
              <a:solidFill>
                <a:schemeClr val="tx1"/>
              </a:solidFill>
            </a:endParaRPr>
          </a:p>
          <a:p>
            <a:pPr marL="0" indent="0" algn="r" rtl="1">
              <a:buNone/>
            </a:pPr>
            <a:r>
              <a:rPr lang="ar-DZ" b="1" dirty="0" smtClean="0">
                <a:solidFill>
                  <a:schemeClr val="accent1"/>
                </a:solidFill>
              </a:rPr>
              <a:t>- </a:t>
            </a:r>
            <a:r>
              <a:rPr lang="ar-DZ" b="1" dirty="0" smtClean="0">
                <a:solidFill>
                  <a:schemeClr val="tx1"/>
                </a:solidFill>
              </a:rPr>
              <a:t>التشريعات </a:t>
            </a:r>
            <a:r>
              <a:rPr lang="ar-DZ" b="1" dirty="0">
                <a:solidFill>
                  <a:schemeClr val="tx1"/>
                </a:solidFill>
              </a:rPr>
              <a:t>التي تقف عائقا على استمرار المرأة في </a:t>
            </a:r>
            <a:r>
              <a:rPr lang="ar-DZ" b="1" dirty="0" smtClean="0">
                <a:solidFill>
                  <a:schemeClr val="tx1"/>
                </a:solidFill>
              </a:rPr>
              <a:t>العمل</a:t>
            </a:r>
            <a:r>
              <a:rPr lang="fr-FR" b="1" dirty="0" smtClean="0">
                <a:solidFill>
                  <a:schemeClr val="tx1"/>
                </a:solidFill>
              </a:rPr>
              <a:t> . </a:t>
            </a:r>
            <a:endParaRPr lang="ar-DZ" b="1" dirty="0" smtClean="0">
              <a:solidFill>
                <a:schemeClr val="tx1"/>
              </a:solidFill>
            </a:endParaRPr>
          </a:p>
          <a:p>
            <a:pPr marL="0" indent="0" algn="r" rtl="1">
              <a:buNone/>
            </a:pPr>
            <a:r>
              <a:rPr lang="ar-DZ" b="1" dirty="0" smtClean="0">
                <a:solidFill>
                  <a:schemeClr val="accent1"/>
                </a:solidFill>
              </a:rPr>
              <a:t>-</a:t>
            </a:r>
            <a:r>
              <a:rPr lang="ar-DZ" b="1" dirty="0" smtClean="0">
                <a:solidFill>
                  <a:schemeClr val="tx1"/>
                </a:solidFill>
              </a:rPr>
              <a:t> معيقات </a:t>
            </a:r>
            <a:r>
              <a:rPr lang="ar-DZ" b="1" dirty="0">
                <a:solidFill>
                  <a:schemeClr val="tx1"/>
                </a:solidFill>
              </a:rPr>
              <a:t>ناشئة عن قلة المدرسات والمدربات في </a:t>
            </a:r>
            <a:r>
              <a:rPr lang="ar-DZ" b="1" dirty="0" smtClean="0">
                <a:solidFill>
                  <a:schemeClr val="tx1"/>
                </a:solidFill>
              </a:rPr>
              <a:t>المجالات </a:t>
            </a:r>
            <a:r>
              <a:rPr lang="ar-DZ" b="1" dirty="0">
                <a:solidFill>
                  <a:schemeClr val="tx1"/>
                </a:solidFill>
              </a:rPr>
              <a:t>العلمية </a:t>
            </a:r>
            <a:r>
              <a:rPr lang="ar-DZ" b="1" dirty="0" smtClean="0">
                <a:solidFill>
                  <a:schemeClr val="tx1"/>
                </a:solidFill>
              </a:rPr>
              <a:t>التقنية</a:t>
            </a:r>
            <a:r>
              <a:rPr lang="fr-FR" b="1" dirty="0" smtClean="0">
                <a:solidFill>
                  <a:schemeClr val="tx1"/>
                </a:solidFill>
              </a:rPr>
              <a:t>. </a:t>
            </a:r>
            <a:endParaRPr lang="ar-DZ" b="1" dirty="0" smtClean="0">
              <a:solidFill>
                <a:schemeClr val="tx1"/>
              </a:solidFill>
            </a:endParaRPr>
          </a:p>
          <a:p>
            <a:pPr marL="0" indent="0" algn="r" rtl="1">
              <a:buNone/>
            </a:pPr>
            <a:r>
              <a:rPr lang="ar-DZ" b="1" dirty="0" smtClean="0">
                <a:solidFill>
                  <a:schemeClr val="accent1"/>
                </a:solidFill>
              </a:rPr>
              <a:t>-</a:t>
            </a:r>
            <a:r>
              <a:rPr lang="ar-DZ" b="1" dirty="0" smtClean="0">
                <a:solidFill>
                  <a:schemeClr val="tx1"/>
                </a:solidFill>
              </a:rPr>
              <a:t> معيقات </a:t>
            </a:r>
            <a:r>
              <a:rPr lang="ar-DZ" b="1" dirty="0">
                <a:solidFill>
                  <a:schemeClr val="tx1"/>
                </a:solidFill>
              </a:rPr>
              <a:t>ناشئة من مخرجات التعليم، بعض المنضمات التعليمية وضعت تخصصات تعليمية تناسب </a:t>
            </a:r>
            <a:r>
              <a:rPr lang="ar-DZ" b="1" dirty="0" smtClean="0">
                <a:solidFill>
                  <a:schemeClr val="tx1"/>
                </a:solidFill>
              </a:rPr>
              <a:t>الذكور وأخرى </a:t>
            </a:r>
            <a:r>
              <a:rPr lang="ar-DZ" b="1" dirty="0">
                <a:solidFill>
                  <a:schemeClr val="tx1"/>
                </a:solidFill>
              </a:rPr>
              <a:t>تناسب </a:t>
            </a:r>
            <a:r>
              <a:rPr lang="ar-DZ" b="1" dirty="0" smtClean="0">
                <a:solidFill>
                  <a:schemeClr val="tx1"/>
                </a:solidFill>
              </a:rPr>
              <a:t>النساء مما تعيق الحصول على العمل </a:t>
            </a:r>
            <a:r>
              <a:rPr lang="fr-FR" b="1" dirty="0" smtClean="0">
                <a:solidFill>
                  <a:schemeClr val="tx1"/>
                </a:solidFill>
              </a:rPr>
              <a:t>.</a:t>
            </a:r>
            <a:endParaRPr lang="ar-DZ" b="1" dirty="0" smtClean="0">
              <a:solidFill>
                <a:schemeClr val="tx1"/>
              </a:solidFill>
            </a:endParaRPr>
          </a:p>
          <a:p>
            <a:pPr marL="0" indent="0" algn="r" rtl="1">
              <a:buNone/>
            </a:pPr>
            <a:r>
              <a:rPr lang="ar-DZ" b="1" dirty="0" smtClean="0">
                <a:solidFill>
                  <a:schemeClr val="accent1"/>
                </a:solidFill>
              </a:rPr>
              <a:t>-</a:t>
            </a:r>
            <a:r>
              <a:rPr lang="ar-DZ" b="1" dirty="0" smtClean="0">
                <a:solidFill>
                  <a:schemeClr val="tx1"/>
                </a:solidFill>
              </a:rPr>
              <a:t> اختلافات </a:t>
            </a:r>
            <a:r>
              <a:rPr lang="ar-DZ" b="1" dirty="0">
                <a:solidFill>
                  <a:schemeClr val="tx1"/>
                </a:solidFill>
              </a:rPr>
              <a:t>ملموسة بين أدوار وقدرات كل من المرأة </a:t>
            </a:r>
            <a:r>
              <a:rPr lang="ar-DZ" b="1" dirty="0" smtClean="0">
                <a:solidFill>
                  <a:schemeClr val="tx1"/>
                </a:solidFill>
              </a:rPr>
              <a:t>والرجل</a:t>
            </a:r>
            <a:r>
              <a:rPr lang="fr-FR" b="1" dirty="0" smtClean="0">
                <a:solidFill>
                  <a:schemeClr val="tx1"/>
                </a:solidFill>
              </a:rPr>
              <a:t>. </a:t>
            </a:r>
            <a:endParaRPr lang="ar-DZ" b="1" dirty="0" smtClean="0">
              <a:solidFill>
                <a:schemeClr val="tx1"/>
              </a:solidFill>
            </a:endParaRPr>
          </a:p>
          <a:p>
            <a:pPr marL="0" indent="0" algn="r" rtl="1">
              <a:buNone/>
            </a:pPr>
            <a:r>
              <a:rPr lang="ar-DZ" b="1" dirty="0" smtClean="0">
                <a:solidFill>
                  <a:schemeClr val="accent1"/>
                </a:solidFill>
              </a:rPr>
              <a:t>-</a:t>
            </a:r>
            <a:r>
              <a:rPr lang="ar-DZ" b="1" dirty="0" smtClean="0">
                <a:solidFill>
                  <a:schemeClr val="tx1"/>
                </a:solidFill>
              </a:rPr>
              <a:t> معيقات </a:t>
            </a:r>
            <a:r>
              <a:rPr lang="ar-DZ" b="1" dirty="0">
                <a:solidFill>
                  <a:schemeClr val="tx1"/>
                </a:solidFill>
              </a:rPr>
              <a:t>ثقافية واجتماعية، ناتجة عن مجموعة من الثقافات والعادات والتقاليد التي تتقيد بها </a:t>
            </a:r>
            <a:r>
              <a:rPr lang="ar-DZ" b="1" dirty="0" smtClean="0">
                <a:solidFill>
                  <a:schemeClr val="tx1"/>
                </a:solidFill>
              </a:rPr>
              <a:t>المجتمعات</a:t>
            </a:r>
            <a:r>
              <a:rPr lang="fr-FR" b="1" dirty="0" smtClean="0">
                <a:solidFill>
                  <a:schemeClr val="tx1"/>
                </a:solidFill>
              </a:rPr>
              <a:t>. </a:t>
            </a:r>
            <a:endParaRPr lang="ar-DZ" b="1" dirty="0">
              <a:solidFill>
                <a:schemeClr val="tx1"/>
              </a:solidFill>
            </a:endParaRPr>
          </a:p>
          <a:p>
            <a:pPr algn="r" rtl="1"/>
            <a:endParaRPr lang="ar-DZ" sz="2000" b="1" dirty="0" smtClean="0"/>
          </a:p>
        </p:txBody>
      </p:sp>
    </p:spTree>
    <p:extLst>
      <p:ext uri="{BB962C8B-B14F-4D97-AF65-F5344CB8AC3E}">
        <p14:creationId xmlns:p14="http://schemas.microsoft.com/office/powerpoint/2010/main" val="1323048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860031" y="2704120"/>
            <a:ext cx="4041785" cy="4037248"/>
          </a:xfrm>
          <a:ln>
            <a:noFill/>
          </a:ln>
        </p:spPr>
        <p:txBody>
          <a:bodyPr>
            <a:noAutofit/>
          </a:bodyPr>
          <a:lstStyle/>
          <a:p>
            <a:pPr algn="r" rtl="1"/>
            <a:r>
              <a:rPr lang="ar-DZ" sz="2800" b="1" u="sng" dirty="0" smtClean="0">
                <a:solidFill>
                  <a:schemeClr val="accent1"/>
                </a:solidFill>
              </a:rPr>
              <a:t>أولا: </a:t>
            </a:r>
            <a:r>
              <a:rPr lang="ar-DZ" sz="2800" b="1" u="sng" dirty="0">
                <a:solidFill>
                  <a:schemeClr val="accent1"/>
                </a:solidFill>
              </a:rPr>
              <a:t>المنتج </a:t>
            </a:r>
            <a:r>
              <a:rPr lang="ar-DZ" sz="2800" b="1" u="sng" dirty="0" smtClean="0">
                <a:solidFill>
                  <a:schemeClr val="accent1"/>
                </a:solidFill>
              </a:rPr>
              <a:t>الوردي</a:t>
            </a:r>
          </a:p>
          <a:p>
            <a:pPr marL="0" indent="0" algn="r" rtl="1">
              <a:buNone/>
            </a:pPr>
            <a:r>
              <a:rPr lang="ar-DZ" b="1" dirty="0" smtClean="0">
                <a:solidFill>
                  <a:schemeClr val="tx1"/>
                </a:solidFill>
              </a:rPr>
              <a:t>هو تلك </a:t>
            </a:r>
            <a:r>
              <a:rPr lang="ar-DZ" b="1" dirty="0">
                <a:solidFill>
                  <a:schemeClr val="tx1"/>
                </a:solidFill>
              </a:rPr>
              <a:t>الصفات الملموسة أو الغير ملموسة التي تقبلها المرأة على أنها </a:t>
            </a:r>
            <a:r>
              <a:rPr lang="ar-DZ" b="1" dirty="0" smtClean="0">
                <a:solidFill>
                  <a:schemeClr val="tx1"/>
                </a:solidFill>
              </a:rPr>
              <a:t>تشبع حاجاتها ورغباتها</a:t>
            </a:r>
          </a:p>
          <a:p>
            <a:pPr algn="r" rtl="1"/>
            <a:r>
              <a:rPr lang="ar-DZ" b="1" u="sng" dirty="0">
                <a:solidFill>
                  <a:schemeClr val="accent1"/>
                </a:solidFill>
              </a:rPr>
              <a:t>السلع </a:t>
            </a:r>
            <a:r>
              <a:rPr lang="ar-DZ" b="1" u="sng" dirty="0" smtClean="0">
                <a:solidFill>
                  <a:schemeClr val="accent1"/>
                </a:solidFill>
              </a:rPr>
              <a:t>الوردية </a:t>
            </a:r>
            <a:r>
              <a:rPr lang="ar-DZ" b="1" dirty="0" smtClean="0">
                <a:solidFill>
                  <a:schemeClr val="accent1"/>
                </a:solidFill>
              </a:rPr>
              <a:t>: </a:t>
            </a:r>
            <a:r>
              <a:rPr lang="ar-DZ" b="1" dirty="0">
                <a:solidFill>
                  <a:schemeClr val="tx1"/>
                </a:solidFill>
              </a:rPr>
              <a:t>هي تلك المنتجات الملموسة الموجهة للمرأة بصفة </a:t>
            </a:r>
            <a:r>
              <a:rPr lang="ar-DZ" b="1" dirty="0" smtClean="0">
                <a:solidFill>
                  <a:schemeClr val="tx1"/>
                </a:solidFill>
              </a:rPr>
              <a:t>عامة</a:t>
            </a:r>
            <a:endParaRPr lang="ar-DZ" b="1" dirty="0">
              <a:solidFill>
                <a:schemeClr val="tx1"/>
              </a:solidFill>
            </a:endParaRPr>
          </a:p>
          <a:p>
            <a:pPr algn="r" rtl="1"/>
            <a:r>
              <a:rPr lang="ar-DZ" b="1" u="sng" dirty="0">
                <a:solidFill>
                  <a:schemeClr val="accent1"/>
                </a:solidFill>
              </a:rPr>
              <a:t>الخدمات الوردية</a:t>
            </a:r>
            <a:r>
              <a:rPr lang="ar-DZ" b="1" dirty="0">
                <a:solidFill>
                  <a:schemeClr val="accent1"/>
                </a:solidFill>
              </a:rPr>
              <a:t>: </a:t>
            </a:r>
            <a:r>
              <a:rPr lang="ar-DZ" b="1" dirty="0">
                <a:solidFill>
                  <a:schemeClr val="tx1"/>
                </a:solidFill>
              </a:rPr>
              <a:t>هي تلك المنتجات التي تحمل في طياتها مجموعة من الخصائص </a:t>
            </a:r>
            <a:r>
              <a:rPr lang="ar-DZ" b="1" dirty="0" smtClean="0">
                <a:solidFill>
                  <a:schemeClr val="tx1"/>
                </a:solidFill>
              </a:rPr>
              <a:t>غير </a:t>
            </a:r>
            <a:r>
              <a:rPr lang="ar-DZ" b="1" dirty="0">
                <a:solidFill>
                  <a:schemeClr val="tx1"/>
                </a:solidFill>
              </a:rPr>
              <a:t>الملموسة</a:t>
            </a:r>
          </a:p>
        </p:txBody>
      </p:sp>
      <p:sp>
        <p:nvSpPr>
          <p:cNvPr id="3" name="Titre 2"/>
          <p:cNvSpPr>
            <a:spLocks noGrp="1"/>
          </p:cNvSpPr>
          <p:nvPr>
            <p:ph type="title"/>
          </p:nvPr>
        </p:nvSpPr>
        <p:spPr/>
        <p:txBody>
          <a:bodyPr>
            <a:noAutofit/>
          </a:bodyPr>
          <a:lstStyle/>
          <a:p>
            <a:r>
              <a:rPr lang="ar-DZ" sz="3600" b="1" u="sng" dirty="0">
                <a:effectLst>
                  <a:outerShdw blurRad="38100" dist="38100" dir="2700000" algn="tl">
                    <a:srgbClr val="000000">
                      <a:alpha val="43137"/>
                    </a:srgbClr>
                  </a:outerShdw>
                </a:effectLst>
              </a:rPr>
              <a:t>المبحث</a:t>
            </a:r>
            <a:r>
              <a:rPr lang="ar-DZ" sz="3200" b="1" u="sng" dirty="0">
                <a:effectLst>
                  <a:outerShdw blurRad="38100" dist="38100" dir="2700000" algn="tl">
                    <a:srgbClr val="000000">
                      <a:alpha val="43137"/>
                    </a:srgbClr>
                  </a:outerShdw>
                </a:effectLst>
              </a:rPr>
              <a:t> الثاني: المزيج التسويقي للتسويق الوردي و الشركات التي تبنته</a:t>
            </a:r>
            <a:br>
              <a:rPr lang="ar-DZ" sz="3200" b="1" u="sng" dirty="0">
                <a:effectLst>
                  <a:outerShdw blurRad="38100" dist="38100" dir="2700000" algn="tl">
                    <a:srgbClr val="000000">
                      <a:alpha val="43137"/>
                    </a:srgbClr>
                  </a:outerShdw>
                </a:effectLst>
              </a:rPr>
            </a:br>
            <a:r>
              <a:rPr lang="ar-DZ" sz="3200" b="1" u="sng" dirty="0">
                <a:effectLst>
                  <a:outerShdw blurRad="38100" dist="38100" dir="2700000" algn="tl">
                    <a:srgbClr val="000000">
                      <a:alpha val="43137"/>
                    </a:srgbClr>
                  </a:outerShdw>
                </a:effectLst>
              </a:rPr>
              <a:t>المطلب </a:t>
            </a:r>
            <a:r>
              <a:rPr lang="ar-DZ" sz="3200" b="1" u="sng" dirty="0" smtClean="0">
                <a:effectLst>
                  <a:outerShdw blurRad="38100" dist="38100" dir="2700000" algn="tl">
                    <a:srgbClr val="000000">
                      <a:alpha val="43137"/>
                    </a:srgbClr>
                  </a:outerShdw>
                </a:effectLst>
              </a:rPr>
              <a:t>الأول </a:t>
            </a:r>
            <a:r>
              <a:rPr lang="ar-DZ" sz="3200" b="1" u="sng" dirty="0">
                <a:effectLst>
                  <a:outerShdw blurRad="38100" dist="38100" dir="2700000" algn="tl">
                    <a:srgbClr val="000000">
                      <a:alpha val="43137"/>
                    </a:srgbClr>
                  </a:outerShdw>
                </a:effectLst>
              </a:rPr>
              <a:t>: </a:t>
            </a:r>
            <a:r>
              <a:rPr lang="ar-DZ" sz="2800" b="1" u="sng" dirty="0">
                <a:effectLst>
                  <a:outerShdw blurRad="38100" dist="38100" dir="2700000" algn="tl">
                    <a:srgbClr val="000000">
                      <a:alpha val="43137"/>
                    </a:srgbClr>
                  </a:outerShdw>
                </a:effectLst>
              </a:rPr>
              <a:t>المزيج</a:t>
            </a:r>
            <a:r>
              <a:rPr lang="ar-DZ" sz="3200" b="1" u="sng" dirty="0">
                <a:effectLst>
                  <a:outerShdw blurRad="38100" dist="38100" dir="2700000" algn="tl">
                    <a:srgbClr val="000000">
                      <a:alpha val="43137"/>
                    </a:srgbClr>
                  </a:outerShdw>
                </a:effectLst>
              </a:rPr>
              <a:t> التسويقي التقليدي للتسويق الوردي</a:t>
            </a:r>
            <a:endParaRPr lang="fr-FR" sz="3200" b="1" u="sng"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28527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7778" y="2708920"/>
            <a:ext cx="4540246" cy="4216539"/>
          </a:xfrm>
          <a:prstGeom prst="rect">
            <a:avLst/>
          </a:prstGeom>
        </p:spPr>
        <p:txBody>
          <a:bodyPr wrap="square">
            <a:spAutoFit/>
          </a:bodyPr>
          <a:lstStyle/>
          <a:p>
            <a:pPr algn="r" rtl="1"/>
            <a:r>
              <a:rPr lang="ar-DZ" sz="2800" b="1" u="sng" dirty="0" smtClean="0">
                <a:solidFill>
                  <a:schemeClr val="accent1"/>
                </a:solidFill>
              </a:rPr>
              <a:t>مستويات </a:t>
            </a:r>
            <a:r>
              <a:rPr lang="ar-DZ" sz="2800" b="1" u="sng" dirty="0">
                <a:solidFill>
                  <a:schemeClr val="accent1"/>
                </a:solidFill>
              </a:rPr>
              <a:t>المنتج الوردي: </a:t>
            </a:r>
            <a:endParaRPr lang="ar-DZ" sz="2800" b="1" u="sng" dirty="0" smtClean="0">
              <a:solidFill>
                <a:schemeClr val="accent1"/>
              </a:solidFill>
            </a:endParaRPr>
          </a:p>
          <a:p>
            <a:pPr algn="r" rtl="1"/>
            <a:r>
              <a:rPr lang="ar-DZ" sz="2400" b="1" dirty="0" smtClean="0"/>
              <a:t>للمنتج </a:t>
            </a:r>
            <a:r>
              <a:rPr lang="ar-DZ" sz="2400" b="1" dirty="0"/>
              <a:t>الوردي </a:t>
            </a:r>
            <a:r>
              <a:rPr lang="ar-DZ" sz="2400" b="1" dirty="0" smtClean="0"/>
              <a:t>ثلاثة </a:t>
            </a:r>
            <a:r>
              <a:rPr lang="ar-DZ" sz="2400" b="1" dirty="0"/>
              <a:t>مستويات وهي كالتالي</a:t>
            </a:r>
            <a:r>
              <a:rPr lang="ar-DZ" sz="2400" b="1" dirty="0" smtClean="0"/>
              <a:t>:</a:t>
            </a:r>
          </a:p>
          <a:p>
            <a:pPr algn="r" rtl="1"/>
            <a:r>
              <a:rPr lang="ar-DZ" sz="2400" b="1" u="sng" dirty="0">
                <a:solidFill>
                  <a:schemeClr val="accent1"/>
                </a:solidFill>
              </a:rPr>
              <a:t>المنتج </a:t>
            </a:r>
            <a:r>
              <a:rPr lang="ar-DZ" sz="2400" b="1" u="sng" dirty="0" smtClean="0">
                <a:solidFill>
                  <a:schemeClr val="accent1"/>
                </a:solidFill>
              </a:rPr>
              <a:t>الأساسي </a:t>
            </a:r>
            <a:r>
              <a:rPr lang="ar-DZ" sz="2400" b="1" u="sng" dirty="0">
                <a:solidFill>
                  <a:schemeClr val="accent1"/>
                </a:solidFill>
              </a:rPr>
              <a:t>الوردي: </a:t>
            </a:r>
            <a:r>
              <a:rPr lang="ar-DZ" sz="2400" b="1" dirty="0"/>
              <a:t>هو مجموعة من خصائص </a:t>
            </a:r>
            <a:r>
              <a:rPr lang="ar-DZ" sz="2400" b="1" dirty="0" smtClean="0"/>
              <a:t>الأساسية </a:t>
            </a:r>
            <a:r>
              <a:rPr lang="ar-DZ" sz="2400" b="1" dirty="0"/>
              <a:t>التي تبحث عنها المرأة لتلبية حاجاتها </a:t>
            </a:r>
            <a:r>
              <a:rPr lang="ar-DZ" sz="2400" b="1" dirty="0" smtClean="0"/>
              <a:t>ورغباتها</a:t>
            </a:r>
          </a:p>
          <a:p>
            <a:pPr algn="r" rtl="1"/>
            <a:r>
              <a:rPr lang="ar-DZ" sz="2400" b="1" u="sng" dirty="0">
                <a:solidFill>
                  <a:schemeClr val="accent1"/>
                </a:solidFill>
              </a:rPr>
              <a:t>المنتج الملموس الوردي: </a:t>
            </a:r>
            <a:r>
              <a:rPr lang="ar-DZ" sz="2400" b="1" dirty="0"/>
              <a:t>وهو الذي يتكون من </a:t>
            </a:r>
            <a:r>
              <a:rPr lang="ar-DZ" sz="2400" b="1" dirty="0" smtClean="0"/>
              <a:t>الملامح والأبعاد </a:t>
            </a:r>
            <a:r>
              <a:rPr lang="ar-DZ" sz="2400" b="1" dirty="0"/>
              <a:t>الملموسة والتي تسهل عملية المبادلة </a:t>
            </a:r>
            <a:r>
              <a:rPr lang="ar-DZ" sz="2400" b="1" dirty="0" smtClean="0"/>
              <a:t>للمنتج الأساسي الوردي</a:t>
            </a:r>
          </a:p>
          <a:p>
            <a:pPr algn="r" rtl="1"/>
            <a:r>
              <a:rPr lang="ar-DZ" sz="2400" b="1" u="sng" dirty="0">
                <a:solidFill>
                  <a:schemeClr val="accent1"/>
                </a:solidFill>
              </a:rPr>
              <a:t>المنتج الواسع الوردي: </a:t>
            </a:r>
            <a:r>
              <a:rPr lang="ar-DZ" sz="2400" b="1" dirty="0"/>
              <a:t>وهو تلك الخدمات المصحوبة أو المرافقة للمنتج الوردي</a:t>
            </a:r>
            <a:endParaRPr lang="ar-DZ" sz="2400" b="1" dirty="0" smtClean="0"/>
          </a:p>
          <a:p>
            <a:pPr algn="r" rtl="1"/>
            <a:endParaRPr lang="fr-FR" sz="2400" b="1" dirty="0"/>
          </a:p>
        </p:txBody>
      </p:sp>
    </p:spTree>
    <p:extLst>
      <p:ext uri="{BB962C8B-B14F-4D97-AF65-F5344CB8AC3E}">
        <p14:creationId xmlns:p14="http://schemas.microsoft.com/office/powerpoint/2010/main" val="3185381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272</TotalTime>
  <Words>1235</Words>
  <Application>Microsoft Office PowerPoint</Application>
  <PresentationFormat>Affichage à l'écran (4:3)</PresentationFormat>
  <Paragraphs>86</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Vagues</vt:lpstr>
      <vt:lpstr>Présentation PowerPoint</vt:lpstr>
      <vt:lpstr>خطة البحث </vt:lpstr>
      <vt:lpstr>مقدمة </vt:lpstr>
      <vt:lpstr>المبحث الأول : عموميات حول التسويق الوردي المطلب الأول: تعريف التسويق الوردي</vt:lpstr>
      <vt:lpstr>المطلب الثاني : أهمية التسويق الوردي</vt:lpstr>
      <vt:lpstr>المطلب الثالث: مبادئ التسويق الوردي</vt:lpstr>
      <vt:lpstr>المطلب الرابع : مزايا و عيوب تطبيق التسويق الوردي</vt:lpstr>
      <vt:lpstr>Présentation PowerPoint</vt:lpstr>
      <vt:lpstr>المبحث الثاني: المزيج التسويقي للتسويق الوردي و الشركات التي تبنته المطلب الأول : المزيج التسويقي التقليدي للتسويق الوردي</vt:lpstr>
      <vt:lpstr>Présentation PowerPoint</vt:lpstr>
      <vt:lpstr>Présentation PowerPoint</vt:lpstr>
      <vt:lpstr>المطلب الثاني: العناصر المستحدثة للمزيج التسويقي الوردي</vt:lpstr>
      <vt:lpstr>المطلب الثالث : تجارب ناجحة في التسويق الوردي</vt:lpstr>
      <vt:lpstr>المطلب الرابع : الشركات التي تبنت التسويق الوردي</vt:lpstr>
      <vt:lpstr>Présentation PowerPoint</vt:lpstr>
      <vt:lpstr>خاتمة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ECC</dc:creator>
  <cp:lastModifiedBy>ECC</cp:lastModifiedBy>
  <cp:revision>44</cp:revision>
  <dcterms:created xsi:type="dcterms:W3CDTF">2024-11-22T18:48:46Z</dcterms:created>
  <dcterms:modified xsi:type="dcterms:W3CDTF">2024-11-23T09:13:45Z</dcterms:modified>
</cp:coreProperties>
</file>