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6" r:id="rId7"/>
    <p:sldId id="261" r:id="rId8"/>
    <p:sldId id="272" r:id="rId9"/>
    <p:sldId id="262" r:id="rId10"/>
    <p:sldId id="265" r:id="rId11"/>
    <p:sldId id="267" r:id="rId12"/>
    <p:sldId id="268" r:id="rId13"/>
    <p:sldId id="269" r:id="rId14"/>
    <p:sldId id="270" r:id="rId15"/>
    <p:sldId id="271"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02C89A-7F4E-4B1C-9AAE-4E8A31AE839D}" type="datetimeFigureOut">
              <a:rPr lang="fr-FR" smtClean="0"/>
              <a:pPr/>
              <a:t>10/11/2023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17AC24-FB65-47FC-BDC3-184CA85AAF6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717AC24-FB65-47FC-BDC3-184CA85AAF6F}"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EAAE527-0F65-4A98-B5B7-525691169D77}" type="datetimeFigureOut">
              <a:rPr lang="fr-FR" smtClean="0"/>
              <a:pPr/>
              <a:t>10/11/2023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4C31983-99BB-431F-9E3F-5553F41F70B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AE527-0F65-4A98-B5B7-525691169D77}" type="datetimeFigureOut">
              <a:rPr lang="fr-FR" smtClean="0"/>
              <a:pPr/>
              <a:t>10/11/2023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C31983-99BB-431F-9E3F-5553F41F70B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rtl="1"/>
            <a:r>
              <a:rPr lang="ar-DZ" b="1" dirty="0">
                <a:solidFill>
                  <a:srgbClr val="FF0000"/>
                </a:solidFill>
              </a:rPr>
              <a:t>الفصل السابع- محاسبة عمليات </a:t>
            </a:r>
            <a:r>
              <a:rPr lang="ar-DZ" b="1" dirty="0" smtClean="0">
                <a:solidFill>
                  <a:srgbClr val="FF0000"/>
                </a:solidFill>
              </a:rPr>
              <a:t>المشاركة</a:t>
            </a:r>
            <a:endParaRPr lang="fr-FR" b="1" dirty="0" smtClean="0">
              <a:solidFill>
                <a:srgbClr val="FF0000"/>
              </a:solidFill>
            </a:endParaRPr>
          </a:p>
          <a:p>
            <a:pPr algn="r" rtl="1"/>
            <a:r>
              <a:rPr lang="ar-SA" dirty="0">
                <a:solidFill>
                  <a:schemeClr val="tx1"/>
                </a:solidFill>
              </a:rPr>
              <a:t>من المعاملات المالية التي تتعامل </a:t>
            </a:r>
            <a:r>
              <a:rPr lang="ar-SA" dirty="0" err="1">
                <a:solidFill>
                  <a:schemeClr val="tx1"/>
                </a:solidFill>
              </a:rPr>
              <a:t>بها</a:t>
            </a:r>
            <a:r>
              <a:rPr lang="ar-SA" dirty="0">
                <a:solidFill>
                  <a:schemeClr val="tx1"/>
                </a:solidFill>
              </a:rPr>
              <a:t> البنوك الإسلامية عقد التمويل بالمشاركة، وهي من المعاملات المالية المشروعة في الإسلام، والتي تمّ إقرارها للتسهيل على الناس في تشغيل أموالهم وكسب الرزق الحلال، وعلى العميل الذي يُقدم على التعامل بهذه المعاملة التعرّف على مضمون عقدها، ومشروعيتها إضافة إلى الضوابط والشروط الفقهية المتعلّقة </a:t>
            </a:r>
            <a:r>
              <a:rPr lang="ar-SA" dirty="0" err="1" smtClean="0">
                <a:solidFill>
                  <a:schemeClr val="tx1"/>
                </a:solidFill>
              </a:rPr>
              <a:t>بها</a:t>
            </a:r>
            <a:endParaRPr lang="fr-FR" dirty="0" smtClean="0">
              <a:solidFill>
                <a:schemeClr val="tx1"/>
              </a:solidFill>
            </a:endParaRPr>
          </a:p>
          <a:p>
            <a:pPr algn="r" rtl="1"/>
            <a:r>
              <a:rPr lang="ar-DZ" b="1" dirty="0">
                <a:solidFill>
                  <a:schemeClr val="tx1"/>
                </a:solidFill>
              </a:rPr>
              <a:t>المشاركة لغة: </a:t>
            </a:r>
            <a:r>
              <a:rPr lang="ar-DZ" dirty="0">
                <a:solidFill>
                  <a:schemeClr val="tx1"/>
                </a:solidFill>
              </a:rPr>
              <a:t>على وزن </a:t>
            </a:r>
            <a:r>
              <a:rPr lang="ar-DZ" dirty="0" smtClean="0">
                <a:solidFill>
                  <a:schemeClr val="tx1"/>
                </a:solidFill>
              </a:rPr>
              <a:t>مفاعله </a:t>
            </a:r>
            <a:r>
              <a:rPr lang="ar-DZ" dirty="0">
                <a:solidFill>
                  <a:schemeClr val="tx1"/>
                </a:solidFill>
              </a:rPr>
              <a:t>وتعني اشتراك،  وترتبط بالشركة وهي تعني خلط أحد المالين بالآخر بحيث لا يمتازان عن بعضهما</a:t>
            </a:r>
            <a:endParaRPr lang="fr-FR" dirty="0">
              <a:solidFill>
                <a:schemeClr val="tx1"/>
              </a:solidFill>
            </a:endParaRPr>
          </a:p>
          <a:p>
            <a:pPr algn="r" rtl="1"/>
            <a:r>
              <a:rPr lang="ar-DZ" b="1" dirty="0">
                <a:solidFill>
                  <a:schemeClr val="tx1"/>
                </a:solidFill>
              </a:rPr>
              <a:t>المشاركة اصطلاحا</a:t>
            </a:r>
            <a:r>
              <a:rPr lang="ar-DZ" dirty="0">
                <a:solidFill>
                  <a:schemeClr val="tx1"/>
                </a:solidFill>
              </a:rPr>
              <a:t>: هي عملية خلط الأموال من أجل الاسترباح. عبارة عن عقد بين المتشاركين في رأس المال والربح.</a:t>
            </a:r>
            <a:endParaRPr lang="fr-FR" dirty="0">
              <a:solidFill>
                <a:schemeClr val="tx1"/>
              </a:solidFill>
            </a:endParaRPr>
          </a:p>
          <a:p>
            <a:pPr algn="r" rtl="1"/>
            <a:endParaRPr lang="fr-FR" dirty="0">
              <a:solidFill>
                <a:schemeClr val="tx1"/>
              </a:solidFill>
            </a:endParaRPr>
          </a:p>
          <a:p>
            <a:pPr rtl="1"/>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smtClean="0"/>
              <a:t>ب- </a:t>
            </a:r>
            <a:r>
              <a:rPr lang="ar-DZ" b="1" dirty="0" err="1" smtClean="0"/>
              <a:t>ب</a:t>
            </a:r>
            <a:r>
              <a:rPr lang="ar-DZ" b="1" dirty="0" smtClean="0"/>
              <a:t>عد التعاقد:</a:t>
            </a:r>
            <a:endParaRPr lang="fr-FR" dirty="0" smtClean="0"/>
          </a:p>
          <a:p>
            <a:pPr algn="r" rtl="1">
              <a:buNone/>
            </a:pPr>
            <a:r>
              <a:rPr lang="ar-DZ" b="1" dirty="0" smtClean="0"/>
              <a:t>1</a:t>
            </a:r>
            <a:r>
              <a:rPr lang="ar-DZ" b="1" dirty="0" smtClean="0"/>
              <a:t>–  تثبت الحصة  بالقيمة التاريخية محسوما منها القيمة التاريخية للحصة </a:t>
            </a:r>
            <a:r>
              <a:rPr lang="ar-DZ" b="1" dirty="0" err="1" smtClean="0"/>
              <a:t>المبيعة</a:t>
            </a:r>
            <a:r>
              <a:rPr lang="ar-DZ" b="1" dirty="0" smtClean="0"/>
              <a:t> بالقيمة العادلة ويسجل الفرق بين القيمتين ربحا أم خسارة في قائمة الدخل.</a:t>
            </a:r>
            <a:endParaRPr lang="fr-FR" b="1" dirty="0" smtClean="0"/>
          </a:p>
          <a:p>
            <a:pPr algn="r" rtl="1">
              <a:buNone/>
            </a:pPr>
            <a:r>
              <a:rPr lang="ar-DZ" b="1" dirty="0" smtClean="0"/>
              <a:t>*</a:t>
            </a:r>
            <a:r>
              <a:rPr lang="ar-DZ" b="1" u="sng" dirty="0" smtClean="0"/>
              <a:t>قيمة الحصة </a:t>
            </a:r>
            <a:r>
              <a:rPr lang="ar-DZ" b="1" u="sng" dirty="0" err="1" smtClean="0"/>
              <a:t>المبيعة</a:t>
            </a:r>
            <a:r>
              <a:rPr lang="ar-DZ" b="1" u="sng" dirty="0" smtClean="0"/>
              <a:t> = القيمة الدفترية ( التاريخية)، </a:t>
            </a:r>
            <a:r>
              <a:rPr lang="ar-DZ" b="1" dirty="0" smtClean="0"/>
              <a:t>يسجل المصرف </a:t>
            </a:r>
            <a:r>
              <a:rPr lang="ar-DZ" b="1" dirty="0" smtClean="0"/>
              <a:t>التالي:</a:t>
            </a:r>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وسيلة القبض</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       </a:t>
            </a:r>
            <a:r>
              <a:rPr lang="ar-DZ" b="1" dirty="0" err="1" smtClean="0">
                <a:solidFill>
                  <a:srgbClr val="FF0000"/>
                </a:solidFill>
              </a:rPr>
              <a:t>الى</a:t>
            </a:r>
            <a:r>
              <a:rPr lang="ar-DZ" b="1" dirty="0" smtClean="0">
                <a:solidFill>
                  <a:srgbClr val="FF0000"/>
                </a:solidFill>
              </a:rPr>
              <a:t> ح/التمويل بالمشاركة عملية رقم.... </a:t>
            </a:r>
            <a:endParaRPr lang="ar-DZ" b="1" dirty="0" smtClean="0">
              <a:solidFill>
                <a:srgbClr val="FF0000"/>
              </a:solidFill>
            </a:endParaRPr>
          </a:p>
          <a:p>
            <a:pPr algn="r" rtl="1">
              <a:buNone/>
            </a:pPr>
            <a:r>
              <a:rPr lang="ar-DZ" b="1" u="sng" dirty="0" smtClean="0"/>
              <a:t>*قيمة الحصة </a:t>
            </a:r>
            <a:r>
              <a:rPr lang="ar-DZ" b="1" u="sng" dirty="0" err="1" smtClean="0"/>
              <a:t>المبيعة</a:t>
            </a:r>
            <a:r>
              <a:rPr lang="ar-DZ" b="1" u="sng" dirty="0" smtClean="0"/>
              <a:t> &gt; القيمة الدفترية </a:t>
            </a:r>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الخزينة </a:t>
            </a:r>
            <a:endParaRPr lang="fr-FR" dirty="0" smtClean="0">
              <a:solidFill>
                <a:srgbClr val="FF0000"/>
              </a:solidFill>
            </a:endParaRPr>
          </a:p>
          <a:p>
            <a:pPr algn="r" rtl="1">
              <a:buNone/>
            </a:pPr>
            <a:r>
              <a:rPr lang="fr-FR" b="1" dirty="0" smtClean="0">
                <a:solidFill>
                  <a:srgbClr val="FF0000"/>
                </a:solidFill>
              </a:rPr>
              <a:t>             </a:t>
            </a:r>
            <a:r>
              <a:rPr lang="ar-DZ" b="1" dirty="0" smtClean="0">
                <a:solidFill>
                  <a:srgbClr val="FF0000"/>
                </a:solidFill>
              </a:rPr>
              <a:t> إلى مذكورين</a:t>
            </a:r>
            <a:endParaRPr lang="fr-FR" dirty="0" smtClean="0">
              <a:solidFill>
                <a:srgbClr val="FF0000"/>
              </a:solidFill>
            </a:endParaRPr>
          </a:p>
          <a:p>
            <a:pPr algn="r" rtl="1">
              <a:buNone/>
            </a:pPr>
            <a:r>
              <a:rPr lang="fr-FR" b="1" dirty="0" smtClean="0">
                <a:solidFill>
                  <a:srgbClr val="FF0000"/>
                </a:solidFill>
              </a:rPr>
              <a:t> </a:t>
            </a:r>
            <a:r>
              <a:rPr lang="ar-DZ" b="1" dirty="0" smtClean="0">
                <a:solidFill>
                  <a:srgbClr val="FF0000"/>
                </a:solidFill>
              </a:rPr>
              <a:t> </a:t>
            </a:r>
            <a:r>
              <a:rPr lang="fr-FR" b="1" dirty="0" smtClean="0">
                <a:solidFill>
                  <a:srgbClr val="FF0000"/>
                </a:solidFill>
              </a:rPr>
              <a:t>                </a:t>
            </a:r>
            <a:r>
              <a:rPr lang="ar-DZ" b="1" dirty="0" smtClean="0">
                <a:solidFill>
                  <a:srgbClr val="FF0000"/>
                </a:solidFill>
              </a:rPr>
              <a:t>ح/ التمويل بالمشاركة</a:t>
            </a:r>
            <a:endParaRPr lang="fr-FR" dirty="0" smtClean="0">
              <a:solidFill>
                <a:srgbClr val="FF0000"/>
              </a:solidFill>
            </a:endParaRPr>
          </a:p>
          <a:p>
            <a:pPr algn="r" rtl="1">
              <a:buNone/>
            </a:pPr>
            <a:r>
              <a:rPr lang="fr-FR" b="1" dirty="0" smtClean="0">
                <a:solidFill>
                  <a:srgbClr val="FF0000"/>
                </a:solidFill>
              </a:rPr>
              <a:t>                  </a:t>
            </a:r>
            <a:r>
              <a:rPr lang="ar-DZ" b="1" dirty="0" smtClean="0">
                <a:solidFill>
                  <a:srgbClr val="FF0000"/>
                </a:solidFill>
              </a:rPr>
              <a:t>ح/ </a:t>
            </a:r>
            <a:r>
              <a:rPr lang="ar-DZ" b="1" dirty="0" smtClean="0">
                <a:solidFill>
                  <a:srgbClr val="FF0000"/>
                </a:solidFill>
              </a:rPr>
              <a:t>إرباح </a:t>
            </a:r>
            <a:r>
              <a:rPr lang="ar-DZ" b="1" dirty="0" smtClean="0">
                <a:solidFill>
                  <a:srgbClr val="FF0000"/>
                </a:solidFill>
              </a:rPr>
              <a:t>الاستثمار</a:t>
            </a:r>
            <a:endParaRPr lang="fr-FR" b="1" dirty="0" smtClean="0">
              <a:solidFill>
                <a:srgbClr val="FF0000"/>
              </a:solidFill>
            </a:endParaRPr>
          </a:p>
          <a:p>
            <a:pPr algn="r" rtl="1">
              <a:buNone/>
            </a:pPr>
            <a:endParaRPr lang="ar-DZ" b="1" dirty="0" smtClean="0"/>
          </a:p>
          <a:p>
            <a:pPr algn="r" rtl="1">
              <a:buNone/>
            </a:pPr>
            <a:endParaRPr lang="fr-FR" b="1" dirty="0" smtClean="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a:t>
            </a:r>
            <a:r>
              <a:rPr lang="ar-DZ" b="1" u="sng" dirty="0" smtClean="0"/>
              <a:t>قيمة </a:t>
            </a:r>
            <a:r>
              <a:rPr lang="ar-DZ" b="1" u="sng" dirty="0" smtClean="0"/>
              <a:t>الحصة </a:t>
            </a:r>
            <a:r>
              <a:rPr lang="ar-DZ" b="1" u="sng" dirty="0" err="1" smtClean="0"/>
              <a:t>المبيعة</a:t>
            </a:r>
            <a:r>
              <a:rPr lang="ar-DZ" b="1" u="sng" dirty="0" smtClean="0"/>
              <a:t> &lt; القيمة الدفترية </a:t>
            </a:r>
            <a:endParaRPr lang="ar-DZ" b="1" u="sng" dirty="0" smtClean="0"/>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وسيلة القبض</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خسائر الاستثمار </a:t>
            </a:r>
            <a:endParaRPr lang="fr-FR" b="1" dirty="0" smtClean="0">
              <a:solidFill>
                <a:srgbClr val="FF0000"/>
              </a:solidFill>
            </a:endParaRPr>
          </a:p>
          <a:p>
            <a:pPr algn="r" rtl="1">
              <a:buNone/>
            </a:pPr>
            <a:r>
              <a:rPr lang="ar-DZ" b="1" dirty="0" smtClean="0">
                <a:solidFill>
                  <a:srgbClr val="FF0000"/>
                </a:solidFill>
              </a:rPr>
              <a:t>          </a:t>
            </a:r>
            <a:r>
              <a:rPr lang="ar-DZ" b="1" dirty="0" err="1" smtClean="0">
                <a:solidFill>
                  <a:srgbClr val="FF0000"/>
                </a:solidFill>
              </a:rPr>
              <a:t>الى</a:t>
            </a:r>
            <a:r>
              <a:rPr lang="ar-DZ" b="1" dirty="0" smtClean="0">
                <a:solidFill>
                  <a:srgbClr val="FF0000"/>
                </a:solidFill>
              </a:rPr>
              <a:t> ح/التمويل بالمشاركة عملية رقم....   </a:t>
            </a:r>
            <a:endParaRPr lang="fr-FR" b="1" dirty="0" smtClean="0">
              <a:solidFill>
                <a:srgbClr val="FF0000"/>
              </a:solidFill>
            </a:endParaRPr>
          </a:p>
          <a:p>
            <a:pPr algn="r" rtl="1">
              <a:buNone/>
            </a:pPr>
            <a:r>
              <a:rPr lang="ar-DZ" b="1" dirty="0" smtClean="0"/>
              <a:t>ثانيا</a:t>
            </a:r>
            <a:r>
              <a:rPr lang="ar-DZ" dirty="0" smtClean="0"/>
              <a:t>- </a:t>
            </a:r>
            <a:r>
              <a:rPr lang="ar-DZ" b="1" dirty="0" smtClean="0"/>
              <a:t>إثبات نصيب المصرف في أرباح المشاركة أو خسائرها</a:t>
            </a:r>
            <a:endParaRPr lang="fr-FR" dirty="0" smtClean="0"/>
          </a:p>
          <a:p>
            <a:pPr algn="r" rtl="1">
              <a:buNone/>
            </a:pPr>
            <a:r>
              <a:rPr lang="ar-DZ" b="1" dirty="0" smtClean="0">
                <a:solidFill>
                  <a:srgbClr val="FF0000"/>
                </a:solidFill>
              </a:rPr>
              <a:t>1</a:t>
            </a:r>
            <a:r>
              <a:rPr lang="ar-DZ" b="1" dirty="0" smtClean="0"/>
              <a:t>-</a:t>
            </a:r>
            <a:r>
              <a:rPr lang="ar-DZ" b="1" dirty="0" smtClean="0"/>
              <a:t>انتهت </a:t>
            </a:r>
            <a:r>
              <a:rPr lang="ar-DZ" b="1" dirty="0" smtClean="0"/>
              <a:t>المشاركة أو صفيت ولم يتم تسجيل حصة المصرف في رأس مال المشاركة بعد التحاسب التام، يتم </a:t>
            </a:r>
            <a:r>
              <a:rPr lang="ar-DZ" b="1" dirty="0" smtClean="0"/>
              <a:t>إثبات </a:t>
            </a:r>
            <a:r>
              <a:rPr lang="ar-DZ" b="1" dirty="0" smtClean="0"/>
              <a:t>حصة المصرف ذمما على الشريك كما يلي</a:t>
            </a:r>
            <a:r>
              <a:rPr lang="ar-DZ" b="1" dirty="0" smtClean="0"/>
              <a:t>:</a:t>
            </a:r>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/ذمم المشاركة (الشريك)</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/التمويل بالمشاركة عملية رقم.... </a:t>
            </a:r>
            <a:endParaRPr lang="fr-FR"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None/>
            </a:pPr>
            <a:r>
              <a:rPr lang="ar-DZ" dirty="0" smtClean="0"/>
              <a:t>2-يتم </a:t>
            </a:r>
            <a:r>
              <a:rPr lang="ar-DZ" dirty="0" smtClean="0"/>
              <a:t>إثبات حصة المصرف في أرباح المشاركة عند تحققها ذمما على الشريك في حال عدم قبضها كالتالي</a:t>
            </a:r>
            <a:r>
              <a:rPr lang="ar-DZ" b="1" dirty="0" smtClean="0"/>
              <a:t>: </a:t>
            </a:r>
            <a:endParaRPr lang="ar-DZ" b="1" dirty="0" smtClean="0"/>
          </a:p>
          <a:p>
            <a:pPr algn="r" rtl="1">
              <a:buNone/>
            </a:pPr>
            <a:r>
              <a:rPr lang="ar-DZ"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/ذمم المشاركة (الشريك)</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/أرباح الاستثمار / مشاركة </a:t>
            </a:r>
            <a:endParaRPr lang="ar-DZ" b="1" dirty="0" smtClean="0">
              <a:solidFill>
                <a:srgbClr val="FF0000"/>
              </a:solidFill>
            </a:endParaRPr>
          </a:p>
          <a:p>
            <a:pPr algn="r" rtl="1">
              <a:buNone/>
            </a:pPr>
            <a:endParaRPr lang="ar-DZ" b="1" dirty="0" smtClean="0">
              <a:solidFill>
                <a:srgbClr val="FF0000"/>
              </a:solidFill>
            </a:endParaRPr>
          </a:p>
          <a:p>
            <a:pPr algn="r" rtl="1">
              <a:buNone/>
            </a:pPr>
            <a:r>
              <a:rPr lang="ar-DZ" b="1" dirty="0" smtClean="0"/>
              <a:t>3</a:t>
            </a:r>
            <a:r>
              <a:rPr lang="ar-DZ" dirty="0" smtClean="0"/>
              <a:t>- </a:t>
            </a:r>
            <a:r>
              <a:rPr lang="ar-DZ" dirty="0" smtClean="0"/>
              <a:t>في حال استحقاق أرباح المشاركة دون قبض الشريك لها تسجل على أنها أرباح مستحقة غير مقبوضة كما </a:t>
            </a:r>
            <a:r>
              <a:rPr lang="ar-DZ" dirty="0" smtClean="0"/>
              <a:t>يلي:</a:t>
            </a:r>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/أرباح الاستثمار المستحقة </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/أرباح الاستثمار / مشاركة </a:t>
            </a:r>
            <a:endParaRPr lang="ar-DZ" b="1" dirty="0" smtClean="0">
              <a:solidFill>
                <a:srgbClr val="FF0000"/>
              </a:solidFill>
            </a:endParaRPr>
          </a:p>
          <a:p>
            <a:pPr algn="r" rtl="1">
              <a:buNone/>
            </a:pPr>
            <a:endParaRPr lang="fr-FR" b="1" dirty="0" smtClean="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تطبيق على عمليات التمويل بالمشاركة المتناقصة المنتهية بالتمليك:</a:t>
            </a:r>
            <a:endParaRPr lang="fr-FR" dirty="0" smtClean="0"/>
          </a:p>
          <a:p>
            <a:pPr algn="r" rtl="1"/>
            <a:r>
              <a:rPr lang="ar-DZ" dirty="0" smtClean="0"/>
              <a:t>اتفق مصرف إسلامي مع عميل X على إقامة برج سكني وتجاري ضخم حسب الشروط التالية:</a:t>
            </a:r>
            <a:endParaRPr lang="fr-FR" dirty="0" smtClean="0"/>
          </a:p>
          <a:p>
            <a:pPr lvl="0" algn="r" rtl="1"/>
            <a:r>
              <a:rPr lang="ar-DZ" dirty="0" smtClean="0"/>
              <a:t>يساهم المصرف بتكلفة </a:t>
            </a:r>
            <a:r>
              <a:rPr lang="ar-DZ" dirty="0" err="1" smtClean="0"/>
              <a:t>انشاء</a:t>
            </a:r>
            <a:r>
              <a:rPr lang="ar-DZ" dirty="0" smtClean="0"/>
              <a:t> المبني بقيمة تقدر 1600000 دينار،</a:t>
            </a:r>
            <a:endParaRPr lang="fr-FR" dirty="0" smtClean="0"/>
          </a:p>
          <a:p>
            <a:pPr lvl="0" algn="r" rtl="1"/>
            <a:r>
              <a:rPr lang="ar-DZ" dirty="0" smtClean="0"/>
              <a:t>يساهم العميل X( الشركة) بقيمة الأرض التي سيتم </a:t>
            </a:r>
            <a:r>
              <a:rPr lang="ar-DZ" dirty="0" err="1" smtClean="0"/>
              <a:t>انشاء</a:t>
            </a:r>
            <a:r>
              <a:rPr lang="ar-DZ" dirty="0" smtClean="0"/>
              <a:t> المبنى عليها قدرت قيمتها </a:t>
            </a:r>
            <a:r>
              <a:rPr lang="fr-FR" smtClean="0"/>
              <a:t>3400000</a:t>
            </a:r>
            <a:r>
              <a:rPr lang="ar-DZ" smtClean="0"/>
              <a:t> </a:t>
            </a:r>
            <a:r>
              <a:rPr lang="ar-DZ" dirty="0" smtClean="0"/>
              <a:t>دينار،</a:t>
            </a:r>
            <a:endParaRPr lang="fr-FR" dirty="0" smtClean="0"/>
          </a:p>
          <a:p>
            <a:pPr lvl="0" algn="r" rtl="1"/>
            <a:r>
              <a:rPr lang="ar-DZ" dirty="0" smtClean="0"/>
              <a:t>يتم مقاسمة الإيرادات الصافية بين الطرفين بنسبة 1: 2 للمصرف والشركة على التوالي هذا في السنة الأولى، أما باقي السنوات حسب قيمة مساهمة كل طرف حتى السداد التام.</a:t>
            </a:r>
            <a:endParaRPr lang="fr-FR" dirty="0" smtClean="0"/>
          </a:p>
          <a:p>
            <a:pPr lvl="0" algn="r" rtl="1"/>
            <a:r>
              <a:rPr lang="ar-DZ" dirty="0" smtClean="0"/>
              <a:t>تلتزم الشركة بسداد 50 % من حصتها في الإيرادات للبنك سنويا </a:t>
            </a:r>
            <a:r>
              <a:rPr lang="ar-DZ" dirty="0" err="1" smtClean="0"/>
              <a:t>الى</a:t>
            </a:r>
            <a:r>
              <a:rPr lang="ar-DZ" dirty="0" smtClean="0"/>
              <a:t> غاية الانتهاء من سداد كامل حصة البنك .</a:t>
            </a:r>
            <a:endParaRPr lang="fr-FR" dirty="0" smtClean="0"/>
          </a:p>
          <a:p>
            <a:pPr algn="r" rtl="1">
              <a:buNone/>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dirty="0" smtClean="0"/>
              <a:t>وفيما يلي العمليات التي تم </a:t>
            </a:r>
            <a:r>
              <a:rPr lang="ar-DZ" dirty="0" err="1" smtClean="0"/>
              <a:t>اجراؤها</a:t>
            </a:r>
            <a:r>
              <a:rPr lang="ar-DZ" dirty="0" smtClean="0"/>
              <a:t> خلال فترة المشاركة:</a:t>
            </a:r>
            <a:endParaRPr lang="fr-FR" dirty="0" smtClean="0"/>
          </a:p>
          <a:p>
            <a:pPr lvl="0" algn="r" rtl="1">
              <a:buNone/>
            </a:pPr>
            <a:r>
              <a:rPr lang="ar-DZ" dirty="0" smtClean="0"/>
              <a:t>-في 1/1/2016-قام البنك بدفع مبلغ 1200000 دينار للعميل X بشيك مسحوب على المصرف نفسه،</a:t>
            </a:r>
            <a:endParaRPr lang="fr-FR" dirty="0" smtClean="0"/>
          </a:p>
          <a:p>
            <a:pPr lvl="0" algn="r" rtl="1">
              <a:buNone/>
            </a:pPr>
            <a:r>
              <a:rPr lang="ar-DZ" dirty="0" smtClean="0"/>
              <a:t>-وفي 20/8/2016– قام البنك بإيداع مبلغ 300000 دينار في حسابها الجارية،</a:t>
            </a:r>
            <a:endParaRPr lang="fr-FR" dirty="0" smtClean="0"/>
          </a:p>
          <a:p>
            <a:pPr lvl="0" algn="r" rtl="1">
              <a:buNone/>
            </a:pPr>
            <a:r>
              <a:rPr lang="ar-DZ" dirty="0" smtClean="0"/>
              <a:t>-أما في 20/12/2016– دفع باقي المبلغ نقدا(100000 دينار)،</a:t>
            </a:r>
            <a:endParaRPr lang="fr-FR" dirty="0" smtClean="0"/>
          </a:p>
          <a:p>
            <a:pPr lvl="0" algn="r" rtl="1">
              <a:buNone/>
            </a:pPr>
            <a:r>
              <a:rPr lang="ar-DZ" dirty="0" smtClean="0"/>
              <a:t>-في 25/02/2017– تم انجاز المبنى والشروع في تأجير الشقق اعتبارا من 1/3/2017. </a:t>
            </a:r>
            <a:endParaRPr lang="fr-FR" dirty="0" smtClean="0"/>
          </a:p>
          <a:p>
            <a:pPr algn="r" rtl="1">
              <a:buNone/>
            </a:pPr>
            <a:r>
              <a:rPr lang="ar-DZ" dirty="0" smtClean="0"/>
              <a:t>وكانت الإيرادات المحصلة من إيجارات الشقق كما يلي :</a:t>
            </a:r>
            <a:endParaRPr lang="fr-FR" dirty="0" smtClean="0"/>
          </a:p>
          <a:p>
            <a:pPr algn="r" rtl="1">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7000900"/>
          </a:xfrm>
        </p:spPr>
        <p:txBody>
          <a:bodyPr>
            <a:normAutofit/>
          </a:bodyPr>
          <a:lstStyle/>
          <a:p>
            <a:pPr algn="r" rtl="1">
              <a:buNone/>
            </a:pPr>
            <a:endParaRPr lang="ar-DZ" dirty="0" smtClean="0"/>
          </a:p>
          <a:p>
            <a:pPr algn="r" rtl="1">
              <a:buNone/>
            </a:pPr>
            <a:endParaRPr lang="fr-FR" dirty="0" smtClean="0"/>
          </a:p>
          <a:p>
            <a:pPr algn="r" rtl="1">
              <a:buNone/>
            </a:pPr>
            <a:endParaRPr lang="fr-FR" dirty="0"/>
          </a:p>
        </p:txBody>
      </p:sp>
      <p:graphicFrame>
        <p:nvGraphicFramePr>
          <p:cNvPr id="5" name="Tableau 4"/>
          <p:cNvGraphicFramePr>
            <a:graphicFrameLocks noGrp="1"/>
          </p:cNvGraphicFramePr>
          <p:nvPr/>
        </p:nvGraphicFramePr>
        <p:xfrm>
          <a:off x="1524000" y="2126285"/>
          <a:ext cx="6096000" cy="2743200"/>
        </p:xfrm>
        <a:graphic>
          <a:graphicData uri="http://schemas.openxmlformats.org/drawingml/2006/table">
            <a:tbl>
              <a:tblPr firstRow="1" bandRow="1">
                <a:tableStyleId>{5C22544A-7EE6-4342-B048-85BDC9FD1C3A}</a:tableStyleId>
              </a:tblPr>
              <a:tblGrid>
                <a:gridCol w="2032000"/>
                <a:gridCol w="2032000"/>
                <a:gridCol w="2032000"/>
              </a:tblGrid>
              <a:tr h="0">
                <a:tc>
                  <a:txBody>
                    <a:bodyPr/>
                    <a:lstStyle/>
                    <a:p>
                      <a:pPr algn="ctr" rtl="1"/>
                      <a:r>
                        <a:rPr lang="ar-DZ" sz="2400" dirty="0" smtClean="0">
                          <a:solidFill>
                            <a:schemeClr val="tx1"/>
                          </a:solidFill>
                        </a:rPr>
                        <a:t>المبلغ</a:t>
                      </a:r>
                      <a:endParaRPr lang="fr-FR" sz="2400" dirty="0">
                        <a:solidFill>
                          <a:schemeClr val="tx1"/>
                        </a:solidFill>
                      </a:endParaRPr>
                    </a:p>
                  </a:txBody>
                  <a:tcPr>
                    <a:solidFill>
                      <a:schemeClr val="accent6">
                        <a:lumMod val="60000"/>
                        <a:lumOff val="40000"/>
                      </a:schemeClr>
                    </a:solidFill>
                  </a:tcPr>
                </a:tc>
                <a:tc>
                  <a:txBody>
                    <a:bodyPr/>
                    <a:lstStyle/>
                    <a:p>
                      <a:pPr algn="ctr" rtl="1"/>
                      <a:r>
                        <a:rPr lang="ar-DZ" sz="2400" dirty="0" smtClean="0">
                          <a:solidFill>
                            <a:schemeClr val="tx1"/>
                          </a:solidFill>
                        </a:rPr>
                        <a:t>التاريخ </a:t>
                      </a:r>
                      <a:endParaRPr lang="fr-FR" sz="2400" dirty="0">
                        <a:solidFill>
                          <a:schemeClr val="tx1"/>
                        </a:solidFill>
                      </a:endParaRPr>
                    </a:p>
                  </a:txBody>
                  <a:tcPr>
                    <a:solidFill>
                      <a:schemeClr val="accent6">
                        <a:lumMod val="60000"/>
                        <a:lumOff val="40000"/>
                      </a:schemeClr>
                    </a:solidFill>
                  </a:tcPr>
                </a:tc>
                <a:tc>
                  <a:txBody>
                    <a:bodyPr/>
                    <a:lstStyle/>
                    <a:p>
                      <a:pPr algn="ctr" rtl="1"/>
                      <a:r>
                        <a:rPr lang="ar-DZ" sz="2400" dirty="0" smtClean="0">
                          <a:solidFill>
                            <a:schemeClr val="tx1"/>
                          </a:solidFill>
                        </a:rPr>
                        <a:t>السنة </a:t>
                      </a:r>
                      <a:endParaRPr lang="fr-FR" sz="2400" dirty="0">
                        <a:solidFill>
                          <a:schemeClr val="tx1"/>
                        </a:solidFill>
                      </a:endParaRPr>
                    </a:p>
                  </a:txBody>
                  <a:tcPr>
                    <a:solidFill>
                      <a:schemeClr val="accent6">
                        <a:lumMod val="60000"/>
                        <a:lumOff val="40000"/>
                      </a:schemeClr>
                    </a:solidFill>
                  </a:tcPr>
                </a:tc>
              </a:tr>
              <a:tr h="2194727">
                <a:tc>
                  <a:txBody>
                    <a:bodyPr/>
                    <a:lstStyle/>
                    <a:p>
                      <a:pPr algn="ctr" rtl="1"/>
                      <a:r>
                        <a:rPr lang="ar-DZ" sz="2400" b="1" dirty="0" smtClean="0">
                          <a:solidFill>
                            <a:schemeClr val="tx1"/>
                          </a:solidFill>
                        </a:rPr>
                        <a:t>900000</a:t>
                      </a:r>
                    </a:p>
                    <a:p>
                      <a:pPr algn="ctr" rtl="1"/>
                      <a:r>
                        <a:rPr lang="ar-DZ" sz="2400" b="1" kern="1200" dirty="0" smtClean="0">
                          <a:solidFill>
                            <a:schemeClr val="dk1"/>
                          </a:solidFill>
                          <a:latin typeface="+mn-lt"/>
                          <a:ea typeface="+mn-ea"/>
                          <a:cs typeface="+mn-cs"/>
                        </a:rPr>
                        <a:t>1000000</a:t>
                      </a:r>
                      <a:endParaRPr lang="fr-FR" sz="2400" b="1" kern="1200" dirty="0" smtClean="0">
                        <a:solidFill>
                          <a:schemeClr val="dk1"/>
                        </a:solidFill>
                        <a:latin typeface="+mn-lt"/>
                        <a:ea typeface="+mn-ea"/>
                        <a:cs typeface="+mn-cs"/>
                      </a:endParaRPr>
                    </a:p>
                    <a:p>
                      <a:pPr algn="ctr" rtl="1"/>
                      <a:r>
                        <a:rPr lang="ar-DZ" sz="2400" b="1" kern="1200" dirty="0" smtClean="0">
                          <a:solidFill>
                            <a:schemeClr val="dk1"/>
                          </a:solidFill>
                          <a:latin typeface="+mn-lt"/>
                          <a:ea typeface="+mn-ea"/>
                          <a:cs typeface="+mn-cs"/>
                        </a:rPr>
                        <a:t>1000000</a:t>
                      </a:r>
                      <a:endParaRPr lang="fr-FR" sz="2400" b="1" kern="1200" dirty="0" smtClean="0">
                        <a:solidFill>
                          <a:schemeClr val="dk1"/>
                        </a:solidFill>
                        <a:latin typeface="+mn-lt"/>
                        <a:ea typeface="+mn-ea"/>
                        <a:cs typeface="+mn-cs"/>
                      </a:endParaRPr>
                    </a:p>
                    <a:p>
                      <a:pPr algn="ctr" rtl="1"/>
                      <a:r>
                        <a:rPr lang="ar-DZ" sz="2400" b="1" kern="1200" dirty="0" smtClean="0">
                          <a:solidFill>
                            <a:schemeClr val="dk1"/>
                          </a:solidFill>
                          <a:latin typeface="+mn-lt"/>
                          <a:ea typeface="+mn-ea"/>
                          <a:cs typeface="+mn-cs"/>
                        </a:rPr>
                        <a:t>1000000</a:t>
                      </a:r>
                      <a:endParaRPr lang="fr-FR" sz="2400" b="1" kern="1200" dirty="0" smtClean="0">
                        <a:solidFill>
                          <a:schemeClr val="dk1"/>
                        </a:solidFill>
                        <a:latin typeface="+mn-lt"/>
                        <a:ea typeface="+mn-ea"/>
                        <a:cs typeface="+mn-cs"/>
                      </a:endParaRPr>
                    </a:p>
                    <a:p>
                      <a:pPr algn="ctr" rtl="1"/>
                      <a:r>
                        <a:rPr lang="ar-DZ" sz="2400" b="1" kern="1200" dirty="0" smtClean="0">
                          <a:solidFill>
                            <a:schemeClr val="dk1"/>
                          </a:solidFill>
                          <a:latin typeface="+mn-lt"/>
                          <a:ea typeface="+mn-ea"/>
                          <a:cs typeface="+mn-cs"/>
                        </a:rPr>
                        <a:t>1000000</a:t>
                      </a:r>
                      <a:endParaRPr lang="fr-FR" sz="2400" b="1" kern="1200" dirty="0" smtClean="0">
                        <a:solidFill>
                          <a:schemeClr val="dk1"/>
                        </a:solidFill>
                        <a:latin typeface="+mn-lt"/>
                        <a:ea typeface="+mn-ea"/>
                        <a:cs typeface="+mn-cs"/>
                      </a:endParaRPr>
                    </a:p>
                    <a:p>
                      <a:pPr algn="ctr"/>
                      <a:r>
                        <a:rPr lang="ar-DZ" sz="2400" b="1" kern="1200" dirty="0" smtClean="0">
                          <a:solidFill>
                            <a:schemeClr val="dk1"/>
                          </a:solidFill>
                          <a:latin typeface="+mn-lt"/>
                          <a:ea typeface="+mn-ea"/>
                          <a:cs typeface="+mn-cs"/>
                        </a:rPr>
                        <a:t>1000000</a:t>
                      </a:r>
                      <a:endParaRPr lang="fr-FR" sz="2400" b="1" dirty="0">
                        <a:solidFill>
                          <a:schemeClr val="tx1"/>
                        </a:solidFill>
                      </a:endParaRPr>
                    </a:p>
                  </a:txBody>
                  <a:tcPr>
                    <a:solidFill>
                      <a:schemeClr val="accent6">
                        <a:lumMod val="60000"/>
                        <a:lumOff val="40000"/>
                      </a:schemeClr>
                    </a:solidFill>
                  </a:tcPr>
                </a:tc>
                <a:tc>
                  <a:txBody>
                    <a:bodyPr/>
                    <a:lstStyle/>
                    <a:p>
                      <a:pPr rtl="1"/>
                      <a:r>
                        <a:rPr lang="ar-DZ" sz="2400" b="1" kern="1200" dirty="0" smtClean="0">
                          <a:solidFill>
                            <a:schemeClr val="dk1"/>
                          </a:solidFill>
                          <a:latin typeface="+mn-lt"/>
                          <a:ea typeface="+mn-ea"/>
                          <a:cs typeface="+mn-cs"/>
                        </a:rPr>
                        <a:t>1/3/2017</a:t>
                      </a:r>
                      <a:endParaRPr lang="fr-FR" sz="2400" kern="1200" dirty="0" smtClean="0">
                        <a:solidFill>
                          <a:schemeClr val="dk1"/>
                        </a:solidFill>
                        <a:latin typeface="+mn-lt"/>
                        <a:ea typeface="+mn-ea"/>
                        <a:cs typeface="+mn-cs"/>
                      </a:endParaRPr>
                    </a:p>
                    <a:p>
                      <a:pPr rtl="1"/>
                      <a:r>
                        <a:rPr lang="ar-DZ" sz="2400" b="1" kern="1200" dirty="0" smtClean="0">
                          <a:solidFill>
                            <a:schemeClr val="dk1"/>
                          </a:solidFill>
                          <a:latin typeface="+mn-lt"/>
                          <a:ea typeface="+mn-ea"/>
                          <a:cs typeface="+mn-cs"/>
                        </a:rPr>
                        <a:t>1/3/2018</a:t>
                      </a:r>
                      <a:endParaRPr lang="fr-FR" sz="2400" kern="1200" dirty="0" smtClean="0">
                        <a:solidFill>
                          <a:schemeClr val="dk1"/>
                        </a:solidFill>
                        <a:latin typeface="+mn-lt"/>
                        <a:ea typeface="+mn-ea"/>
                        <a:cs typeface="+mn-cs"/>
                      </a:endParaRPr>
                    </a:p>
                    <a:p>
                      <a:pPr rtl="1"/>
                      <a:r>
                        <a:rPr lang="ar-DZ" sz="2400" b="1" kern="1200" dirty="0" smtClean="0">
                          <a:solidFill>
                            <a:schemeClr val="dk1"/>
                          </a:solidFill>
                          <a:latin typeface="+mn-lt"/>
                          <a:ea typeface="+mn-ea"/>
                          <a:cs typeface="+mn-cs"/>
                        </a:rPr>
                        <a:t>1/3/2019</a:t>
                      </a:r>
                      <a:endParaRPr lang="fr-FR" sz="2400" kern="1200" dirty="0" smtClean="0">
                        <a:solidFill>
                          <a:schemeClr val="dk1"/>
                        </a:solidFill>
                        <a:latin typeface="+mn-lt"/>
                        <a:ea typeface="+mn-ea"/>
                        <a:cs typeface="+mn-cs"/>
                      </a:endParaRPr>
                    </a:p>
                    <a:p>
                      <a:pPr rtl="1"/>
                      <a:r>
                        <a:rPr lang="ar-DZ" sz="2400" b="1" kern="1200" dirty="0" smtClean="0">
                          <a:solidFill>
                            <a:schemeClr val="dk1"/>
                          </a:solidFill>
                          <a:latin typeface="+mn-lt"/>
                          <a:ea typeface="+mn-ea"/>
                          <a:cs typeface="+mn-cs"/>
                        </a:rPr>
                        <a:t>1/3/2020 </a:t>
                      </a:r>
                      <a:endParaRPr lang="fr-FR" sz="2400" kern="1200" dirty="0" smtClean="0">
                        <a:solidFill>
                          <a:schemeClr val="dk1"/>
                        </a:solidFill>
                        <a:latin typeface="+mn-lt"/>
                        <a:ea typeface="+mn-ea"/>
                        <a:cs typeface="+mn-cs"/>
                      </a:endParaRPr>
                    </a:p>
                    <a:p>
                      <a:pPr rtl="1"/>
                      <a:r>
                        <a:rPr lang="ar-DZ" sz="2400" b="1" kern="1200" dirty="0" smtClean="0">
                          <a:solidFill>
                            <a:schemeClr val="dk1"/>
                          </a:solidFill>
                          <a:latin typeface="+mn-lt"/>
                          <a:ea typeface="+mn-ea"/>
                          <a:cs typeface="+mn-cs"/>
                        </a:rPr>
                        <a:t>1/3/2021 </a:t>
                      </a:r>
                      <a:endParaRPr lang="fr-FR" sz="2400" kern="1200" dirty="0" smtClean="0">
                        <a:solidFill>
                          <a:schemeClr val="dk1"/>
                        </a:solidFill>
                        <a:latin typeface="+mn-lt"/>
                        <a:ea typeface="+mn-ea"/>
                        <a:cs typeface="+mn-cs"/>
                      </a:endParaRPr>
                    </a:p>
                    <a:p>
                      <a:r>
                        <a:rPr lang="ar-DZ" sz="2400" b="1" kern="1200" dirty="0" smtClean="0">
                          <a:solidFill>
                            <a:schemeClr val="dk1"/>
                          </a:solidFill>
                          <a:latin typeface="+mn-lt"/>
                          <a:ea typeface="+mn-ea"/>
                          <a:cs typeface="+mn-cs"/>
                        </a:rPr>
                        <a:t>1/3/2022</a:t>
                      </a:r>
                      <a:endParaRPr lang="fr-FR" sz="2400" dirty="0">
                        <a:solidFill>
                          <a:schemeClr val="tx1"/>
                        </a:solidFill>
                      </a:endParaRPr>
                    </a:p>
                  </a:txBody>
                  <a:tcPr>
                    <a:solidFill>
                      <a:schemeClr val="accent6">
                        <a:lumMod val="60000"/>
                        <a:lumOff val="40000"/>
                      </a:schemeClr>
                    </a:solidFill>
                  </a:tcPr>
                </a:tc>
                <a:tc>
                  <a:txBody>
                    <a:bodyPr/>
                    <a:lstStyle/>
                    <a:p>
                      <a:pPr algn="ctr" rtl="1"/>
                      <a:r>
                        <a:rPr lang="ar-DZ" sz="2400" dirty="0" smtClean="0">
                          <a:solidFill>
                            <a:schemeClr val="tx1"/>
                          </a:solidFill>
                        </a:rPr>
                        <a:t>1</a:t>
                      </a:r>
                    </a:p>
                    <a:p>
                      <a:pPr algn="ctr" rtl="1"/>
                      <a:r>
                        <a:rPr lang="ar-DZ" sz="2400" dirty="0" smtClean="0">
                          <a:solidFill>
                            <a:schemeClr val="tx1"/>
                          </a:solidFill>
                        </a:rPr>
                        <a:t>2</a:t>
                      </a:r>
                    </a:p>
                    <a:p>
                      <a:pPr algn="ctr" rtl="1"/>
                      <a:r>
                        <a:rPr lang="ar-DZ" sz="2400" dirty="0" smtClean="0">
                          <a:solidFill>
                            <a:schemeClr val="tx1"/>
                          </a:solidFill>
                        </a:rPr>
                        <a:t>3</a:t>
                      </a:r>
                    </a:p>
                    <a:p>
                      <a:pPr algn="ctr" rtl="1"/>
                      <a:r>
                        <a:rPr lang="ar-DZ" sz="2400" dirty="0" smtClean="0">
                          <a:solidFill>
                            <a:schemeClr val="tx1"/>
                          </a:solidFill>
                        </a:rPr>
                        <a:t>4</a:t>
                      </a:r>
                    </a:p>
                    <a:p>
                      <a:pPr algn="ctr" rtl="1"/>
                      <a:r>
                        <a:rPr lang="ar-DZ" sz="2400" dirty="0" smtClean="0">
                          <a:solidFill>
                            <a:schemeClr val="tx1"/>
                          </a:solidFill>
                        </a:rPr>
                        <a:t>5</a:t>
                      </a:r>
                    </a:p>
                    <a:p>
                      <a:pPr algn="ctr" rtl="1"/>
                      <a:r>
                        <a:rPr lang="ar-DZ" sz="2400" dirty="0" smtClean="0">
                          <a:solidFill>
                            <a:schemeClr val="tx1"/>
                          </a:solidFill>
                        </a:rPr>
                        <a:t>6</a:t>
                      </a:r>
                      <a:endParaRPr lang="fr-FR" sz="2400" dirty="0">
                        <a:solidFill>
                          <a:schemeClr val="tx1"/>
                        </a:solidFill>
                      </a:endParaRPr>
                    </a:p>
                  </a:txBody>
                  <a:tcPr>
                    <a:solidFill>
                      <a:schemeClr val="accent6">
                        <a:lumMod val="60000"/>
                        <a:lumOff val="40000"/>
                      </a:schemeClr>
                    </a:solidFill>
                  </a:tcPr>
                </a:tc>
              </a:tr>
            </a:tbl>
          </a:graphicData>
        </a:graphic>
      </p:graphicFrame>
      <p:sp>
        <p:nvSpPr>
          <p:cNvPr id="1027" name="Rectangle 3"/>
          <p:cNvSpPr>
            <a:spLocks noChangeArrowheads="1"/>
          </p:cNvSpPr>
          <p:nvPr/>
        </p:nvSpPr>
        <p:spPr bwMode="auto">
          <a:xfrm>
            <a:off x="923417" y="0"/>
            <a:ext cx="8220584"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a:t>
            </a:r>
            <a:r>
              <a:rPr kumimoji="0" lang="ar-DZ"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لمطلوب</a:t>
            </a:r>
            <a:r>
              <a:rPr kumimoji="0" lang="ar-DZ"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إعداد بيان ملخص عن عملية تطور المشاركة المتناقصة المنتهية بالتمليك مع توضيح مساهمة كل طرف وحصة كل واحد منهما في الإيرادات. ثم سجل محاسبيا عمليات المشاركة المتناقصة المنتهية بالتمليك لدى البنك.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lgn="r" rtl="1">
              <a:buNone/>
            </a:pPr>
            <a:r>
              <a:rPr lang="ar-SA" b="1" dirty="0"/>
              <a:t>مفهوم التمويل بالمشاركة</a:t>
            </a:r>
            <a:r>
              <a:rPr lang="ar-SA" dirty="0"/>
              <a:t>:</a:t>
            </a:r>
            <a:endParaRPr lang="fr-FR" dirty="0"/>
          </a:p>
          <a:p>
            <a:pPr algn="r" rtl="1">
              <a:buNone/>
            </a:pPr>
            <a:r>
              <a:rPr lang="ar-DZ" dirty="0" smtClean="0"/>
              <a:t>   </a:t>
            </a:r>
            <a:r>
              <a:rPr lang="ar-SA" dirty="0" smtClean="0"/>
              <a:t>هي </a:t>
            </a:r>
            <a:r>
              <a:rPr lang="ar-SA" dirty="0"/>
              <a:t>عقد مالي يتم بين طرفين، يقدّم كل منهما حصة من المال الذي </a:t>
            </a:r>
            <a:r>
              <a:rPr lang="ar-SA" dirty="0" smtClean="0"/>
              <a:t>يلزم </a:t>
            </a:r>
            <a:r>
              <a:rPr lang="ar-SA" dirty="0"/>
              <a:t>للقيام بمشروع اقتصادي أو صفقة تجارية، ويتم الإشراف على العمل من قِبل الطرفين أو أحدهما، بحسب ما يتم الاتّفاق عليه، ويحصل كل من الطرفين على حصة من الربح، بنسبة موافقة مع </a:t>
            </a:r>
            <a:r>
              <a:rPr lang="ar-SA" dirty="0" smtClean="0"/>
              <a:t>نسبة </a:t>
            </a:r>
            <a:r>
              <a:rPr lang="ar-SA" dirty="0"/>
              <a:t>المساهمة في رأس المال</a:t>
            </a:r>
            <a:r>
              <a:rPr lang="fr-FR" dirty="0" smtClean="0"/>
              <a:t>.</a:t>
            </a:r>
            <a:endParaRPr lang="ar-DZ" dirty="0" smtClean="0"/>
          </a:p>
          <a:p>
            <a:pPr algn="r" rtl="1"/>
            <a:r>
              <a:rPr lang="ar-SA" b="1" dirty="0"/>
              <a:t>التكييف الشرعي للتمويل المشاركة</a:t>
            </a:r>
            <a:r>
              <a:rPr lang="ar-SA" dirty="0"/>
              <a:t>:</a:t>
            </a:r>
            <a:endParaRPr lang="fr-FR" dirty="0"/>
          </a:p>
          <a:p>
            <a:pPr algn="r" rtl="1">
              <a:buNone/>
            </a:pPr>
            <a:r>
              <a:rPr lang="ar-DZ" dirty="0" smtClean="0"/>
              <a:t>   </a:t>
            </a:r>
            <a:r>
              <a:rPr lang="ar-SA" dirty="0" smtClean="0"/>
              <a:t>يُشير </a:t>
            </a:r>
            <a:r>
              <a:rPr lang="ar-SA" dirty="0"/>
              <a:t>عقد المشاركة إلى الاشتراك بين عدّة أطراف في المال والعمل والإدارة، وللجميع حق الاشتراك في النتائج والعوائد التي تتحقق من عملية المشاركة، وأدرج الفقهاء مجموعة من العقود التي تدخل ضمن عملية المشاركة، مثل شركة المضاربة، شركة العنان، شركة المفاوضة، شركة الوجوه، شركة الأبدان والمزارعة والمساقات وغيرها، إلّا اهتمام الفقهاء بهذه المسألة تركّز على شركتي المضاربة والعنان</a:t>
            </a:r>
            <a:r>
              <a:rPr lang="fr-FR" dirty="0"/>
              <a:t/>
            </a:r>
            <a:br>
              <a:rPr lang="fr-FR" dirty="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lgn="r" rtl="1">
              <a:buNone/>
            </a:pPr>
            <a:r>
              <a:rPr lang="ar-DZ" dirty="0" smtClean="0"/>
              <a:t>   </a:t>
            </a:r>
            <a:r>
              <a:rPr lang="ar-SA" dirty="0" smtClean="0"/>
              <a:t>اتّفق </a:t>
            </a:r>
            <a:r>
              <a:rPr lang="ar-SA" dirty="0"/>
              <a:t>الفقهاء المعاصرون على تكييف عملية التمويل بالمشاركة على أنّها شركة عنان، اعتماداً على التشابه في العناصر والمضمون، حتى أصبحت القواعد الفقهية للتمويل بالمشاركة تعتمد على القواعد الفقهية لشركة العنان</a:t>
            </a:r>
            <a:r>
              <a:rPr lang="ar-SA" dirty="0" smtClean="0"/>
              <a:t>.</a:t>
            </a:r>
            <a:endParaRPr lang="ar-DZ" dirty="0" smtClean="0"/>
          </a:p>
          <a:p>
            <a:pPr algn="r" rtl="1">
              <a:buNone/>
            </a:pPr>
            <a:r>
              <a:rPr lang="ar-SA" b="1" dirty="0"/>
              <a:t>الشروط الفقهية للتمويل بالمشاركة</a:t>
            </a:r>
            <a:r>
              <a:rPr lang="ar-SA" dirty="0"/>
              <a:t>: </a:t>
            </a:r>
            <a:endParaRPr lang="ar-DZ" dirty="0" smtClean="0"/>
          </a:p>
          <a:p>
            <a:pPr algn="r" rtl="1">
              <a:buNone/>
            </a:pPr>
            <a:r>
              <a:rPr lang="ar-SA" b="1" dirty="0" smtClean="0"/>
              <a:t> العاقدين</a:t>
            </a:r>
            <a:r>
              <a:rPr lang="ar-DZ" b="1" dirty="0"/>
              <a:t> </a:t>
            </a:r>
            <a:r>
              <a:rPr lang="ar-SA" dirty="0"/>
              <a:t>: يجب أن يكون كل من الشريكين مؤهلين للتوكل والتوكيل، والتصرّف بالمال والعمل، كما لا يُشترط أن يكون الشريكان مسلمين؛ لأن مشاركة غير المسلم جائزة ضمن ضوابط </a:t>
            </a:r>
            <a:r>
              <a:rPr lang="ar-SA" dirty="0" smtClean="0"/>
              <a:t>إسلامية</a:t>
            </a:r>
            <a:endParaRPr lang="ar-DZ" dirty="0" smtClean="0"/>
          </a:p>
          <a:p>
            <a:pPr algn="r" rtl="1">
              <a:buNone/>
            </a:pPr>
            <a:r>
              <a:rPr lang="ar-SA" dirty="0" smtClean="0"/>
              <a:t>. </a:t>
            </a:r>
            <a:endParaRPr lang="ar-DZ" dirty="0" smtClean="0"/>
          </a:p>
          <a:p>
            <a:pPr algn="r" rtl="1">
              <a:buNone/>
            </a:pPr>
            <a:r>
              <a:rPr lang="ar-SA" b="1" dirty="0" smtClean="0"/>
              <a:t> </a:t>
            </a:r>
            <a:r>
              <a:rPr lang="ar-SA" b="1" dirty="0"/>
              <a:t>رأس المال</a:t>
            </a:r>
            <a:r>
              <a:rPr lang="ar-SA" dirty="0"/>
              <a:t>: أن يشترك الطرفان في رأس المال مع عدم اشتراط المساواة في المال المُقدم منهما، ويكون المال من النقود المتداولة ومعلوم بالصفة والقدر والجنس. </a:t>
            </a:r>
            <a:endParaRPr lang="ar-DZ" dirty="0" smtClean="0"/>
          </a:p>
          <a:p>
            <a:pPr algn="r" rtl="1">
              <a:buNone/>
            </a:pPr>
            <a:endParaRPr lang="fr-FR" dirty="0"/>
          </a:p>
          <a:p>
            <a:pPr algn="r" rtl="1">
              <a:buNone/>
            </a:pPr>
            <a:r>
              <a:rPr lang="ar-SA" b="1" dirty="0" smtClean="0"/>
              <a:t> </a:t>
            </a:r>
            <a:r>
              <a:rPr lang="ar-SA" b="1" dirty="0"/>
              <a:t>توزيع الربح</a:t>
            </a:r>
            <a:r>
              <a:rPr lang="ar-SA" dirty="0"/>
              <a:t>: يجب الالتزام بقواعد توزيع الأرباح بين الطرفين في حالة الربح، وفي حالة الخسارة على كل من الطرفين أن يتحمّل بنسبة مشاركته في المال</a:t>
            </a:r>
            <a:r>
              <a:rPr lang="ar-SA" dirty="0" smtClean="0"/>
              <a:t>.</a:t>
            </a:r>
            <a:endParaRPr lang="ar-DZ" dirty="0" smtClean="0"/>
          </a:p>
          <a:p>
            <a:pPr algn="r" rtl="1">
              <a:buNone/>
            </a:pPr>
            <a:r>
              <a:rPr lang="ar-SA" dirty="0" smtClean="0"/>
              <a:t> </a:t>
            </a:r>
            <a:endParaRPr lang="fr-FR" dirty="0"/>
          </a:p>
          <a:p>
            <a:pPr algn="r" rtl="1">
              <a:buNone/>
            </a:pPr>
            <a:r>
              <a:rPr lang="ar-SA" b="1" dirty="0" smtClean="0"/>
              <a:t> </a:t>
            </a:r>
            <a:r>
              <a:rPr lang="ar-SA" b="1" dirty="0"/>
              <a:t>تنفيذ عملية التمويل بالمشاركة</a:t>
            </a:r>
            <a:r>
              <a:rPr lang="ar-SA" dirty="0"/>
              <a:t>: يقوم عقد المشاركة في الإسلام على الأمانة والوكالة، وعلى الجميع تحمّل هذه المسؤولية أمام الله تعالى ثمّ نفسه وشريكه، ويعرف كل طرف ما له من صلاحيات في العمل، والاتفاق بين الطرفين على ما تمّ العقد عليه</a:t>
            </a:r>
            <a:r>
              <a:rPr lang="fr-FR" dirty="0"/>
              <a:t>.</a:t>
            </a:r>
            <a:br>
              <a:rPr lang="fr-FR" dirty="0"/>
            </a:br>
            <a:endParaRPr lang="ar-DZ"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DZ" b="1" dirty="0"/>
              <a:t>أنواع ( أساليب) المشاركات</a:t>
            </a:r>
            <a:r>
              <a:rPr lang="ar-DZ" b="1" dirty="0" smtClean="0"/>
              <a:t>:</a:t>
            </a:r>
          </a:p>
          <a:p>
            <a:pPr algn="r" rtl="1">
              <a:buNone/>
            </a:pPr>
            <a:r>
              <a:rPr lang="ar-DZ" b="1" dirty="0"/>
              <a:t>أولا –المشاركات الدائمة :</a:t>
            </a:r>
            <a:r>
              <a:rPr lang="ar-DZ" dirty="0"/>
              <a:t> تأخذ صورة الاستثمار في شركات المساهمة وهي من 20 % - 50 % وتسمى الشركة المستثمر </a:t>
            </a:r>
            <a:r>
              <a:rPr lang="ar-DZ" dirty="0" err="1"/>
              <a:t>بها</a:t>
            </a:r>
            <a:r>
              <a:rPr lang="ar-DZ" dirty="0"/>
              <a:t> شركة زميلة / حليفة/ شقيقة </a:t>
            </a:r>
            <a:endParaRPr lang="fr-FR" dirty="0"/>
          </a:p>
          <a:p>
            <a:pPr algn="r" rtl="1">
              <a:buNone/>
            </a:pPr>
            <a:r>
              <a:rPr lang="ar-DZ" b="1" dirty="0"/>
              <a:t>ثانيا – المشاركات المؤقتة </a:t>
            </a:r>
            <a:r>
              <a:rPr lang="fr-FR" b="1" dirty="0"/>
              <a:t>: </a:t>
            </a:r>
            <a:r>
              <a:rPr lang="ar-DZ" dirty="0"/>
              <a:t>عبارة عن مشاركة المصرف في مشروع معين  بهدف الربح لأجل محدد وتأخذ المشاركة نوعين:</a:t>
            </a:r>
            <a:endParaRPr lang="fr-FR" dirty="0"/>
          </a:p>
          <a:p>
            <a:pPr algn="r" rtl="1">
              <a:buNone/>
            </a:pPr>
            <a:r>
              <a:rPr lang="ar-DZ" b="1" dirty="0" smtClean="0"/>
              <a:t>1-مشاركة  </a:t>
            </a:r>
            <a:r>
              <a:rPr lang="ar-DZ" b="1" dirty="0"/>
              <a:t>لتمويل صفقة معينة:</a:t>
            </a:r>
            <a:r>
              <a:rPr lang="ar-DZ" dirty="0"/>
              <a:t>يتفق البنك مع العميل على تمويل صفقة واحدة، ثم يقومان ببيعها وتقاسم أرباحها ويقوم البنك باسترداد أمواله دفعة واحدة. وهي أبسط أنواع المشاركة،</a:t>
            </a:r>
            <a:endParaRPr lang="fr-FR" dirty="0"/>
          </a:p>
          <a:p>
            <a:pPr algn="r" rtl="1">
              <a:buNone/>
            </a:pPr>
            <a:r>
              <a:rPr lang="ar-DZ" b="1" dirty="0" smtClean="0"/>
              <a:t>2-المشاركة </a:t>
            </a:r>
            <a:r>
              <a:rPr lang="ar-DZ" b="1" dirty="0"/>
              <a:t>المتناقصة المنتهية بالتمليك:</a:t>
            </a:r>
            <a:r>
              <a:rPr lang="ar-DZ" dirty="0"/>
              <a:t>هي عبارة عن شركة يتعهد فيها أحد الشركاء بشراء حصة الآخر بالتدريج </a:t>
            </a:r>
            <a:r>
              <a:rPr lang="ar-DZ" dirty="0" smtClean="0"/>
              <a:t>إلى </a:t>
            </a:r>
            <a:r>
              <a:rPr lang="ar-DZ" dirty="0"/>
              <a:t>أن يتملك المشتري المشروع بكامله،ولا بد أن تكون الشركة غير مشترط فيها البيع والشراء، </a:t>
            </a:r>
            <a:r>
              <a:rPr lang="ar-DZ" dirty="0" smtClean="0"/>
              <a:t>وإنما </a:t>
            </a:r>
            <a:r>
              <a:rPr lang="ar-DZ" dirty="0"/>
              <a:t>يتعهد الشريك بذلك خارج بوعد منفصل عن الشركة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0"/>
            <a:ext cx="9001156" cy="6858000"/>
          </a:xfrm>
        </p:spPr>
        <p:txBody>
          <a:bodyPr/>
          <a:lstStyle/>
          <a:p>
            <a:pPr algn="r" rtl="1">
              <a:buNone/>
            </a:pPr>
            <a:r>
              <a:rPr lang="ar-DZ" b="1" dirty="0"/>
              <a:t>مفهوم التمويل بالمشاركة المتناقصة:</a:t>
            </a:r>
            <a:r>
              <a:rPr lang="ar-DZ" dirty="0"/>
              <a:t>يشتمل على ما يلي:</a:t>
            </a:r>
            <a:endParaRPr lang="fr-FR" dirty="0"/>
          </a:p>
          <a:p>
            <a:pPr lvl="0" algn="r" rtl="1"/>
            <a:r>
              <a:rPr lang="ar-DZ" dirty="0"/>
              <a:t>أن التمويل الذي يقوم </a:t>
            </a:r>
            <a:r>
              <a:rPr lang="ar-DZ" dirty="0" err="1"/>
              <a:t>به</a:t>
            </a:r>
            <a:r>
              <a:rPr lang="ar-DZ" dirty="0"/>
              <a:t> المصرف يكون لمشروع محدد ومعين،</a:t>
            </a:r>
            <a:endParaRPr lang="fr-FR" dirty="0"/>
          </a:p>
          <a:p>
            <a:pPr lvl="0" algn="r" rtl="1"/>
            <a:r>
              <a:rPr lang="ar-DZ" dirty="0"/>
              <a:t>أن المشروع الممول، يتوقع أن يحقق دخلا مجديا، </a:t>
            </a:r>
            <a:endParaRPr lang="fr-FR" dirty="0"/>
          </a:p>
          <a:p>
            <a:pPr lvl="0" algn="r" rtl="1"/>
            <a:r>
              <a:rPr lang="ar-DZ" dirty="0"/>
              <a:t>يكون المصرف شريكا بالمشروع بما يقدمه من تمويل للمشروع،</a:t>
            </a:r>
            <a:endParaRPr lang="fr-FR" dirty="0"/>
          </a:p>
          <a:p>
            <a:pPr lvl="0" algn="r" rtl="1"/>
            <a:r>
              <a:rPr lang="ar-DZ" dirty="0"/>
              <a:t>أن شراكة المصرف تنحصر في حدود المشروع الممول،</a:t>
            </a:r>
            <a:endParaRPr lang="fr-FR" dirty="0"/>
          </a:p>
          <a:p>
            <a:pPr lvl="0" algn="r" rtl="1"/>
            <a:r>
              <a:rPr lang="ar-DZ" dirty="0"/>
              <a:t>تحدد الحصة النسبية لكل من المصرف والشريك الآخر من الدخل حسب حصته في رأس المال،</a:t>
            </a:r>
            <a:endParaRPr lang="fr-FR" dirty="0"/>
          </a:p>
          <a:p>
            <a:pPr lvl="0" algn="r" rtl="1"/>
            <a:r>
              <a:rPr lang="ar-DZ" dirty="0"/>
              <a:t>ترتبط مدة المشاركة بتملك الشريك الآخر لكامل </a:t>
            </a:r>
            <a:r>
              <a:rPr lang="ar-DZ" dirty="0" smtClean="0"/>
              <a:t>المشروع.</a:t>
            </a:r>
          </a:p>
          <a:p>
            <a:pPr lvl="0" algn="r" rtl="1">
              <a:buNone/>
            </a:pPr>
            <a:endParaRPr lang="fr-FR" dirty="0"/>
          </a:p>
          <a:p>
            <a:pPr algn="r" rtl="1"/>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r>
              <a:rPr lang="ar-DZ" b="1" dirty="0"/>
              <a:t>تنفيذ عمليات المشاركة</a:t>
            </a:r>
            <a:r>
              <a:rPr lang="ar-DZ" dirty="0"/>
              <a:t>:</a:t>
            </a:r>
            <a:endParaRPr lang="fr-FR" dirty="0"/>
          </a:p>
          <a:p>
            <a:pPr algn="r" rtl="1">
              <a:buNone/>
            </a:pPr>
            <a:r>
              <a:rPr lang="ar-DZ" b="1" dirty="0" smtClean="0"/>
              <a:t>1 </a:t>
            </a:r>
            <a:r>
              <a:rPr lang="ar-DZ" dirty="0"/>
              <a:t>– قبول طلبات العملاء للتمويل بصيغة المشاركة مرفقا بالوثائق والمستندات ودراسات الجدوى الاقتصادية،</a:t>
            </a:r>
            <a:endParaRPr lang="fr-FR" dirty="0"/>
          </a:p>
          <a:p>
            <a:pPr algn="r" rtl="1">
              <a:buNone/>
            </a:pPr>
            <a:r>
              <a:rPr lang="ar-DZ" b="1" dirty="0" smtClean="0"/>
              <a:t>2</a:t>
            </a:r>
            <a:r>
              <a:rPr lang="ar-DZ" dirty="0" smtClean="0"/>
              <a:t>- </a:t>
            </a:r>
            <a:r>
              <a:rPr lang="ar-DZ" dirty="0"/>
              <a:t>يقوم المصرف الإسلامي بدراسة الطلب من الناحية الشرعية والمصرفية والمالية وبيان الدفعات النقدية والربحية وكافة المتطلبات التي تظهر مدى نجاح المشروع وتوفر المقدرة على </a:t>
            </a:r>
            <a:r>
              <a:rPr lang="ar-DZ" dirty="0" smtClean="0"/>
              <a:t>السداد،</a:t>
            </a:r>
          </a:p>
          <a:p>
            <a:pPr algn="r" rtl="1">
              <a:buNone/>
            </a:pPr>
            <a:r>
              <a:rPr lang="ar-DZ" b="1" dirty="0" smtClean="0"/>
              <a:t>3 </a:t>
            </a:r>
            <a:r>
              <a:rPr lang="ar-DZ" dirty="0"/>
              <a:t>– يتم عرض نتائج الدراسة على الجهات العليا المختصة لأخذ الموافقة اللازمة حسب الأصول المتفق عليها،</a:t>
            </a:r>
            <a:endParaRPr lang="fr-FR" dirty="0"/>
          </a:p>
          <a:p>
            <a:pPr algn="r" rtl="1">
              <a:buNone/>
            </a:pPr>
            <a:r>
              <a:rPr lang="ar-DZ" b="1" dirty="0" smtClean="0"/>
              <a:t>4 </a:t>
            </a:r>
            <a:r>
              <a:rPr lang="ar-DZ" dirty="0"/>
              <a:t>– عند الموافقة على التمويل ، يتم استيفاء بيان التعهدات من قبل العميل ( عدم الإهمال، والتقصير، والتعدي) وإبرام عقد المشاركة وبيان نظم العمل والدفع والضوابط المتفق عليها،</a:t>
            </a:r>
            <a:endParaRPr lang="fr-FR" dirty="0"/>
          </a:p>
          <a:p>
            <a:pPr algn="r" rtl="1">
              <a:buNone/>
            </a:pPr>
            <a:r>
              <a:rPr lang="ar-DZ" b="1" dirty="0"/>
              <a:t>5</a:t>
            </a:r>
            <a:r>
              <a:rPr lang="ar-DZ" dirty="0" smtClean="0"/>
              <a:t>– </a:t>
            </a:r>
            <a:r>
              <a:rPr lang="ar-DZ" dirty="0"/>
              <a:t>القيام بالمتابعة والرقابة وتقييم الأداء واستمرارية المحاسبة والمرابحة على أنشطة المشاركة ونتائج أعمالها وتوزيعات الأرباح.</a:t>
            </a:r>
            <a:endParaRPr lang="fr-FR" dirty="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lgn="r" rtl="1">
              <a:buNone/>
            </a:pPr>
            <a:r>
              <a:rPr lang="ar-DZ" b="1" dirty="0"/>
              <a:t>الضوابط المتضمنة في المعيار رقم "4" الصادر عن </a:t>
            </a:r>
            <a:r>
              <a:rPr lang="fr-FR" b="1" dirty="0"/>
              <a:t>AAOIFI</a:t>
            </a:r>
            <a:r>
              <a:rPr lang="ar-DZ" b="1" dirty="0"/>
              <a:t>:</a:t>
            </a:r>
            <a:endParaRPr lang="fr-FR" dirty="0"/>
          </a:p>
          <a:p>
            <a:pPr algn="r" rtl="1">
              <a:buNone/>
            </a:pPr>
            <a:r>
              <a:rPr lang="ar-DZ" b="1" dirty="0" smtClean="0"/>
              <a:t>1 </a:t>
            </a:r>
            <a:r>
              <a:rPr lang="ar-DZ" b="1" dirty="0"/>
              <a:t>–</a:t>
            </a:r>
            <a:r>
              <a:rPr lang="ar-DZ" dirty="0"/>
              <a:t>قياس المبلغ المدفوع من قبل المصرف </a:t>
            </a:r>
            <a:r>
              <a:rPr lang="ar-DZ" dirty="0">
                <a:solidFill>
                  <a:srgbClr val="FF0000"/>
                </a:solidFill>
              </a:rPr>
              <a:t>بالقيمة العادلة </a:t>
            </a:r>
            <a:r>
              <a:rPr lang="ar-DZ" dirty="0" err="1"/>
              <a:t>اذا</a:t>
            </a:r>
            <a:r>
              <a:rPr lang="ar-DZ" dirty="0"/>
              <a:t> تم الدفع عينا مع ضرورة الاعتراف بالربح/ الخسارة مقارنة بالقيمة النقدية المسجلة لدى المصرف،</a:t>
            </a:r>
            <a:endParaRPr lang="fr-FR" dirty="0"/>
          </a:p>
          <a:p>
            <a:pPr algn="r" rtl="1">
              <a:buNone/>
            </a:pPr>
            <a:r>
              <a:rPr lang="ar-DZ" b="1" dirty="0" smtClean="0"/>
              <a:t>2 </a:t>
            </a:r>
            <a:r>
              <a:rPr lang="ar-DZ" b="1" dirty="0"/>
              <a:t>–</a:t>
            </a:r>
            <a:r>
              <a:rPr lang="ar-DZ" dirty="0"/>
              <a:t>يتم الإثبات بالقيمة التاريخية مخصوما منها القيمة التاريخية للحصة المباعة مع مراعاة إجراء التقييم بالقيمة العادلة لتلك الحصة والاعتراف بالفرق ربحا أم خسارة في قائمة الربح/ الخسارة،</a:t>
            </a:r>
            <a:endParaRPr lang="fr-FR" dirty="0"/>
          </a:p>
          <a:p>
            <a:pPr algn="r" rtl="1">
              <a:buNone/>
            </a:pPr>
            <a:r>
              <a:rPr lang="ar-DZ" b="1" dirty="0" smtClean="0"/>
              <a:t>3 </a:t>
            </a:r>
            <a:r>
              <a:rPr lang="ar-DZ" b="1" dirty="0"/>
              <a:t>–</a:t>
            </a:r>
            <a:r>
              <a:rPr lang="ar-DZ" dirty="0"/>
              <a:t> في حالة انتهاء مدة المشاركة وعدم قدرة العميل على إعادة حصة المصرف تسجل على أنها </a:t>
            </a:r>
            <a:r>
              <a:rPr lang="ar-DZ" dirty="0">
                <a:solidFill>
                  <a:srgbClr val="FF0000"/>
                </a:solidFill>
              </a:rPr>
              <a:t>ذمة مدينة عليه </a:t>
            </a:r>
            <a:r>
              <a:rPr lang="ar-DZ" dirty="0"/>
              <a:t>إلى حين استردادها </a:t>
            </a:r>
            <a:r>
              <a:rPr lang="ar-DZ" dirty="0" smtClean="0"/>
              <a:t>بالكامل،</a:t>
            </a:r>
          </a:p>
          <a:p>
            <a:pPr algn="r" rtl="1">
              <a:buNone/>
            </a:pPr>
            <a:r>
              <a:rPr lang="ar-DZ" b="1" dirty="0" smtClean="0"/>
              <a:t>4 </a:t>
            </a:r>
            <a:r>
              <a:rPr lang="ar-DZ" b="1" dirty="0"/>
              <a:t>–</a:t>
            </a:r>
            <a:r>
              <a:rPr lang="ar-DZ" dirty="0"/>
              <a:t> يتم إثبات حصة المصرف من </a:t>
            </a:r>
            <a:r>
              <a:rPr lang="ar-DZ" dirty="0">
                <a:solidFill>
                  <a:srgbClr val="FF0000"/>
                </a:solidFill>
              </a:rPr>
              <a:t>الإيرادات</a:t>
            </a:r>
            <a:r>
              <a:rPr lang="ar-DZ" dirty="0"/>
              <a:t> بعد انتهاء المشاركة أو عند المحاسبة عليها خلال السنة المالية إذا استمرت المشاركة لأكثر من سنة،</a:t>
            </a:r>
            <a:endParaRPr lang="fr-FR" dirty="0"/>
          </a:p>
          <a:p>
            <a:pPr algn="r" rtl="1">
              <a:buNone/>
            </a:pPr>
            <a:r>
              <a:rPr lang="ar-DZ" b="1" dirty="0" smtClean="0"/>
              <a:t>5 </a:t>
            </a:r>
            <a:r>
              <a:rPr lang="ar-DZ" b="1" dirty="0"/>
              <a:t>–</a:t>
            </a:r>
            <a:r>
              <a:rPr lang="ar-DZ" dirty="0"/>
              <a:t> يتم الإفصاح عن قيمة م</a:t>
            </a:r>
            <a:r>
              <a:rPr lang="ar-DZ" dirty="0">
                <a:solidFill>
                  <a:srgbClr val="FF0000"/>
                </a:solidFill>
              </a:rPr>
              <a:t>خصصات</a:t>
            </a:r>
            <a:r>
              <a:rPr lang="ar-DZ" dirty="0"/>
              <a:t> التي قام المصرف بتكوينها لمقابلة أية انخفاض في قيمة حصة المصرف في المشاركة</a:t>
            </a:r>
            <a:endParaRPr lang="fr-FR" dirty="0"/>
          </a:p>
          <a:p>
            <a:pPr algn="r" rtl="1"/>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144000" cy="6715148"/>
          </a:xfrm>
        </p:spPr>
        <p:txBody>
          <a:bodyPr>
            <a:normAutofit lnSpcReduction="10000"/>
          </a:bodyPr>
          <a:lstStyle/>
          <a:p>
            <a:pPr algn="r" rtl="1">
              <a:buNone/>
            </a:pPr>
            <a:r>
              <a:rPr lang="ar-SA" b="1" dirty="0" smtClean="0"/>
              <a:t>أهم القيود المحاسبية حسب المعيار رقم 4 عندما يكون العميل الشريك مديرا للمشروع</a:t>
            </a:r>
            <a:r>
              <a:rPr lang="ar-SA" b="1" dirty="0" smtClean="0"/>
              <a:t>:</a:t>
            </a:r>
            <a:endParaRPr lang="ar-DZ" b="1" dirty="0" smtClean="0"/>
          </a:p>
          <a:p>
            <a:pPr algn="r" rtl="1">
              <a:buNone/>
            </a:pPr>
            <a:r>
              <a:rPr lang="ar-DZ" b="1" dirty="0" smtClean="0"/>
              <a:t>-عند التعاقد</a:t>
            </a:r>
            <a:r>
              <a:rPr lang="ar-DZ" dirty="0" smtClean="0"/>
              <a:t>:</a:t>
            </a:r>
          </a:p>
          <a:p>
            <a:pPr algn="r" rtl="1">
              <a:buNone/>
            </a:pPr>
            <a:r>
              <a:rPr lang="ar-DZ" dirty="0" smtClean="0"/>
              <a:t> </a:t>
            </a:r>
            <a:r>
              <a:rPr lang="ar-DZ" dirty="0" smtClean="0"/>
              <a:t>  </a:t>
            </a:r>
            <a:r>
              <a:rPr lang="ar-DZ" dirty="0" smtClean="0"/>
              <a:t>يقوم المصرف عند تسليم المبلغ اللازم لتمويل المشروع ، بحيث يقاس المبلغ المدفوع نقدا أو بالقيمة العادلة إذا كانت الحصة عينا مع الاعتراف بالفرق الناتج عن التقييم  في الربح أو </a:t>
            </a:r>
            <a:r>
              <a:rPr lang="ar-DZ" dirty="0" smtClean="0"/>
              <a:t>الخسارة.</a:t>
            </a:r>
          </a:p>
          <a:p>
            <a:pPr algn="r" rtl="1">
              <a:buNone/>
            </a:pPr>
            <a:r>
              <a:rPr lang="ar-DZ" dirty="0" smtClean="0"/>
              <a:t>1-</a:t>
            </a:r>
            <a:r>
              <a:rPr lang="ar-DZ" b="1" dirty="0" smtClean="0"/>
              <a:t>عند </a:t>
            </a:r>
            <a:r>
              <a:rPr lang="ar-DZ" b="1" dirty="0" smtClean="0"/>
              <a:t>دفع المصرف الحصة نقدا يسجل التالي</a:t>
            </a:r>
            <a:endParaRPr lang="ar-DZ" dirty="0" smtClean="0"/>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التمويل بالمشاركة عملية رقم....</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 الخزينة/ الحسابات الجارية </a:t>
            </a:r>
            <a:r>
              <a:rPr lang="ar-DZ" b="1" dirty="0" smtClean="0">
                <a:solidFill>
                  <a:srgbClr val="FF0000"/>
                </a:solidFill>
              </a:rPr>
              <a:t>للشركاء</a:t>
            </a:r>
          </a:p>
          <a:p>
            <a:pPr algn="r" rtl="1">
              <a:buNone/>
            </a:pPr>
            <a:r>
              <a:rPr lang="ar-DZ" dirty="0" smtClean="0"/>
              <a:t>2</a:t>
            </a:r>
            <a:r>
              <a:rPr lang="ar-DZ" dirty="0" smtClean="0">
                <a:solidFill>
                  <a:srgbClr val="FF0000"/>
                </a:solidFill>
              </a:rPr>
              <a:t>-</a:t>
            </a:r>
            <a:r>
              <a:rPr lang="ar-DZ" b="1" dirty="0" smtClean="0"/>
              <a:t>إذا كانت حصة المصرف عينا ( وكانت القيمة العادلة = القيمة الدفترية ) يسجل المصرف التالي</a:t>
            </a:r>
            <a:r>
              <a:rPr lang="ar-DZ" b="1" dirty="0" smtClean="0"/>
              <a:t>:</a:t>
            </a:r>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التمويل بالمشاركة عملية رقم....</a:t>
            </a:r>
            <a:endParaRPr lang="fr-FR" b="1"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  الأصول </a:t>
            </a:r>
            <a:endParaRPr lang="ar-DZ" b="1" dirty="0" smtClean="0">
              <a:solidFill>
                <a:srgbClr val="FF0000"/>
              </a:solidFill>
            </a:endParaRPr>
          </a:p>
          <a:p>
            <a:pPr algn="r" rtl="1">
              <a:buNone/>
            </a:pPr>
            <a:endParaRPr lang="fr-FR" dirty="0" smtClean="0">
              <a:solidFill>
                <a:srgbClr val="FF0000"/>
              </a:solidFill>
            </a:endParaRPr>
          </a:p>
          <a:p>
            <a:pPr algn="r" rtl="1">
              <a:buNone/>
            </a:pPr>
            <a:endParaRPr lang="fr-FR" dirty="0" smtClean="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endParaRPr lang="fr-FR" b="1" dirty="0" smtClean="0"/>
          </a:p>
          <a:p>
            <a:pPr algn="r" rtl="1">
              <a:buNone/>
            </a:pPr>
            <a:r>
              <a:rPr lang="ar-DZ" b="1" dirty="0" smtClean="0"/>
              <a:t>3</a:t>
            </a:r>
            <a:r>
              <a:rPr lang="fr-FR" b="1" dirty="0" smtClean="0"/>
              <a:t>-</a:t>
            </a:r>
            <a:r>
              <a:rPr lang="ar-DZ" b="1" dirty="0" smtClean="0"/>
              <a:t>أما إذا دفع المصرف حصته </a:t>
            </a:r>
            <a:r>
              <a:rPr lang="ar-DZ" b="1" dirty="0" smtClean="0"/>
              <a:t>عينا </a:t>
            </a:r>
            <a:r>
              <a:rPr lang="ar-DZ" b="1" dirty="0" err="1" smtClean="0"/>
              <a:t>و</a:t>
            </a:r>
            <a:r>
              <a:rPr lang="ar-DZ" b="1" dirty="0" smtClean="0"/>
              <a:t> </a:t>
            </a:r>
            <a:r>
              <a:rPr lang="ar-DZ" b="1" dirty="0" smtClean="0"/>
              <a:t>كانت القيمة العادلة للأصل أكبر من قيمته الدفترية يسجل الفرق كربح:</a:t>
            </a:r>
            <a:endParaRPr lang="fr-FR" b="1" dirty="0" smtClean="0"/>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التمويل بالمشاركة </a:t>
            </a:r>
            <a:endParaRPr lang="fr-FR" dirty="0" smtClean="0">
              <a:solidFill>
                <a:srgbClr val="FF0000"/>
              </a:solidFill>
            </a:endParaRPr>
          </a:p>
          <a:p>
            <a:pPr algn="r" rtl="1">
              <a:buNone/>
            </a:pPr>
            <a:r>
              <a:rPr lang="fr-FR" b="1" dirty="0" smtClean="0">
                <a:solidFill>
                  <a:srgbClr val="FF0000"/>
                </a:solidFill>
              </a:rPr>
              <a:t>      </a:t>
            </a:r>
            <a:r>
              <a:rPr lang="ar-DZ" b="1" dirty="0" smtClean="0">
                <a:solidFill>
                  <a:srgbClr val="FF0000"/>
                </a:solidFill>
              </a:rPr>
              <a:t> </a:t>
            </a:r>
            <a:r>
              <a:rPr lang="ar-DZ" b="1" dirty="0" smtClean="0">
                <a:solidFill>
                  <a:srgbClr val="FF0000"/>
                </a:solidFill>
              </a:rPr>
              <a:t>       </a:t>
            </a:r>
            <a:r>
              <a:rPr lang="ar-DZ" b="1" dirty="0" smtClean="0">
                <a:solidFill>
                  <a:srgbClr val="FF0000"/>
                </a:solidFill>
              </a:rPr>
              <a:t>إلى مذكورين </a:t>
            </a:r>
            <a:endParaRPr lang="fr-FR" b="1" dirty="0" smtClean="0">
              <a:solidFill>
                <a:srgbClr val="FF0000"/>
              </a:solidFill>
            </a:endParaRPr>
          </a:p>
          <a:p>
            <a:pPr algn="r" rtl="1">
              <a:buNone/>
            </a:pPr>
            <a:r>
              <a:rPr lang="ar-DZ" b="1" dirty="0" smtClean="0">
                <a:solidFill>
                  <a:srgbClr val="FF0000"/>
                </a:solidFill>
              </a:rPr>
              <a:t>               ح/ </a:t>
            </a:r>
            <a:r>
              <a:rPr lang="ar-DZ" b="1" dirty="0" smtClean="0">
                <a:solidFill>
                  <a:srgbClr val="FF0000"/>
                </a:solidFill>
              </a:rPr>
              <a:t>الأصول</a:t>
            </a:r>
            <a:endParaRPr lang="fr-FR" dirty="0" smtClean="0">
              <a:solidFill>
                <a:srgbClr val="FF0000"/>
              </a:solidFill>
            </a:endParaRPr>
          </a:p>
          <a:p>
            <a:pPr algn="r" rtl="1">
              <a:buNone/>
            </a:pPr>
            <a:r>
              <a:rPr lang="fr-FR" b="1" dirty="0" smtClean="0">
                <a:solidFill>
                  <a:srgbClr val="FF0000"/>
                </a:solidFill>
              </a:rPr>
              <a:t>   </a:t>
            </a:r>
            <a:r>
              <a:rPr lang="ar-DZ" b="1" dirty="0" smtClean="0">
                <a:solidFill>
                  <a:srgbClr val="FF0000"/>
                </a:solidFill>
              </a:rPr>
              <a:t>           ح/ </a:t>
            </a:r>
            <a:r>
              <a:rPr lang="ar-DZ" b="1" dirty="0" smtClean="0">
                <a:solidFill>
                  <a:srgbClr val="FF0000"/>
                </a:solidFill>
              </a:rPr>
              <a:t>أرباح </a:t>
            </a:r>
            <a:r>
              <a:rPr lang="ar-DZ" b="1" dirty="0" smtClean="0">
                <a:solidFill>
                  <a:srgbClr val="FF0000"/>
                </a:solidFill>
              </a:rPr>
              <a:t> الاستثمار</a:t>
            </a:r>
          </a:p>
          <a:p>
            <a:pPr algn="r" rtl="1">
              <a:buNone/>
            </a:pPr>
            <a:r>
              <a:rPr lang="ar-DZ" b="1" dirty="0" smtClean="0">
                <a:solidFill>
                  <a:srgbClr val="FF0000"/>
                </a:solidFill>
              </a:rPr>
              <a:t>4-</a:t>
            </a:r>
            <a:r>
              <a:rPr lang="ar-DZ" b="1" dirty="0" smtClean="0"/>
              <a:t>أما </a:t>
            </a:r>
            <a:r>
              <a:rPr lang="ar-DZ" b="1" dirty="0" err="1" smtClean="0"/>
              <a:t>اذا</a:t>
            </a:r>
            <a:r>
              <a:rPr lang="ar-DZ" b="1" dirty="0" smtClean="0"/>
              <a:t> كانت القيمة العادلة للأصل أقل من قيمته الدفترية يسجل الفرق </a:t>
            </a:r>
            <a:r>
              <a:rPr lang="ar-DZ" b="1" dirty="0" smtClean="0"/>
              <a:t>كخسارة</a:t>
            </a:r>
          </a:p>
          <a:p>
            <a:pPr algn="r" rtl="1">
              <a:buNone/>
            </a:pPr>
            <a:r>
              <a:rPr lang="ar-DZ" b="1" dirty="0" smtClean="0"/>
              <a:t>  من </a:t>
            </a:r>
            <a:r>
              <a:rPr lang="ar-DZ" b="1" dirty="0" smtClean="0"/>
              <a:t>مذكورين </a:t>
            </a:r>
            <a:endParaRPr lang="fr-FR" dirty="0" smtClean="0"/>
          </a:p>
          <a:p>
            <a:pPr algn="r" rtl="1">
              <a:buNone/>
            </a:pPr>
            <a:r>
              <a:rPr lang="fr-FR" b="1" dirty="0" smtClean="0">
                <a:solidFill>
                  <a:srgbClr val="FF0000"/>
                </a:solidFill>
              </a:rPr>
              <a:t> </a:t>
            </a:r>
            <a:r>
              <a:rPr lang="ar-DZ" b="1" dirty="0" smtClean="0">
                <a:solidFill>
                  <a:srgbClr val="FF0000"/>
                </a:solidFill>
              </a:rPr>
              <a:t>ح/ التمويل بالمشاركة </a:t>
            </a:r>
            <a:endParaRPr lang="fr-FR" dirty="0" smtClean="0">
              <a:solidFill>
                <a:srgbClr val="FF0000"/>
              </a:solidFill>
            </a:endParaRPr>
          </a:p>
          <a:p>
            <a:pPr algn="r" rtl="1">
              <a:buNone/>
            </a:pPr>
            <a:r>
              <a:rPr lang="ar-DZ" b="1" dirty="0" smtClean="0">
                <a:solidFill>
                  <a:srgbClr val="FF0000"/>
                </a:solidFill>
              </a:rPr>
              <a:t> ح/ خسارة الاستثمار </a:t>
            </a:r>
            <a:endParaRPr lang="fr-FR" dirty="0" smtClean="0">
              <a:solidFill>
                <a:srgbClr val="FF0000"/>
              </a:solidFill>
            </a:endParaRPr>
          </a:p>
          <a:p>
            <a:pPr algn="r" rtl="1">
              <a:buNone/>
            </a:pPr>
            <a:r>
              <a:rPr lang="fr-FR" b="1" dirty="0" smtClean="0">
                <a:solidFill>
                  <a:srgbClr val="FF0000"/>
                </a:solidFill>
              </a:rPr>
              <a:t>         </a:t>
            </a:r>
            <a:r>
              <a:rPr lang="ar-DZ" b="1" dirty="0" smtClean="0">
                <a:solidFill>
                  <a:srgbClr val="FF0000"/>
                </a:solidFill>
              </a:rPr>
              <a:t>  </a:t>
            </a: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 الأصل المتنازل عنه</a:t>
            </a:r>
            <a:endParaRPr lang="fr-FR" b="1" dirty="0" smtClean="0">
              <a:solidFill>
                <a:srgbClr val="FF0000"/>
              </a:solidFill>
            </a:endParaRPr>
          </a:p>
          <a:p>
            <a:pPr algn="r" rtl="1">
              <a:buNone/>
            </a:pPr>
            <a:endParaRPr lang="ar-DZ" b="1" dirty="0" smtClean="0"/>
          </a:p>
          <a:p>
            <a:pPr algn="r" rtl="1">
              <a:buNone/>
            </a:pPr>
            <a:endParaRPr lang="fr-FR" b="1" dirty="0" smtClean="0"/>
          </a:p>
          <a:p>
            <a:pPr algn="r" rtl="1">
              <a:buNone/>
            </a:pPr>
            <a:endParaRPr lang="fr-FR" dirty="0" smtClean="0">
              <a:solidFill>
                <a:srgbClr val="FF0000"/>
              </a:solidFill>
            </a:endParaRPr>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1404</Words>
  <Application>Microsoft Office PowerPoint</Application>
  <PresentationFormat>Affichage à l'écran (4:3)</PresentationFormat>
  <Paragraphs>125</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30</cp:revision>
  <dcterms:created xsi:type="dcterms:W3CDTF">2022-11-05T10:14:21Z</dcterms:created>
  <dcterms:modified xsi:type="dcterms:W3CDTF">2023-11-10T07:39:53Z</dcterms:modified>
</cp:coreProperties>
</file>