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57" r:id="rId4"/>
    <p:sldId id="274" r:id="rId5"/>
    <p:sldId id="258" r:id="rId6"/>
    <p:sldId id="275" r:id="rId7"/>
    <p:sldId id="259" r:id="rId8"/>
    <p:sldId id="276" r:id="rId9"/>
    <p:sldId id="268" r:id="rId10"/>
    <p:sldId id="277" r:id="rId11"/>
    <p:sldId id="271" r:id="rId12"/>
    <p:sldId id="278" r:id="rId13"/>
    <p:sldId id="269" r:id="rId14"/>
    <p:sldId id="279" r:id="rId15"/>
    <p:sldId id="280" r:id="rId16"/>
    <p:sldId id="270" r:id="rId17"/>
    <p:sldId id="260" r:id="rId18"/>
    <p:sldId id="261" r:id="rId19"/>
    <p:sldId id="281" r:id="rId20"/>
    <p:sldId id="282" r:id="rId21"/>
    <p:sldId id="264" r:id="rId22"/>
    <p:sldId id="265" r:id="rId23"/>
    <p:sldId id="266" r:id="rId24"/>
    <p:sldId id="267" r:id="rId25"/>
    <p:sldId id="262" r:id="rId26"/>
    <p:sldId id="263" r:id="rId27"/>
    <p:sldId id="272" r:id="rId2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00" autoAdjust="0"/>
    <p:restoredTop sz="73477" autoAdjust="0"/>
  </p:normalViewPr>
  <p:slideViewPr>
    <p:cSldViewPr snapToGrid="0">
      <p:cViewPr varScale="1">
        <p:scale>
          <a:sx n="53" d="100"/>
          <a:sy n="53" d="100"/>
        </p:scale>
        <p:origin x="-1380"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C01263-0C61-43BB-953F-23849E28280A}" type="doc">
      <dgm:prSet loTypeId="urn:microsoft.com/office/officeart/2005/8/layout/pyramid1" loCatId="pyramid" qsTypeId="urn:microsoft.com/office/officeart/2005/8/quickstyle/simple1" qsCatId="simple" csTypeId="urn:microsoft.com/office/officeart/2005/8/colors/accent1_2" csCatId="accent1" phldr="1"/>
      <dgm:spPr/>
    </dgm:pt>
    <dgm:pt modelId="{37DE240F-C45E-4269-A079-75AB058C36CD}">
      <dgm:prSet phldrT="[Texte]" custT="1"/>
      <dgm:spPr/>
      <dgm:t>
        <a:bodyPr/>
        <a:lstStyle/>
        <a:p>
          <a:r>
            <a:rPr lang="ar-DZ" sz="1800" b="1" dirty="0" smtClean="0">
              <a:solidFill>
                <a:schemeClr val="tx1"/>
              </a:solidFill>
            </a:rPr>
            <a:t> </a:t>
          </a:r>
          <a:endParaRPr lang="fr-FR" sz="1800" b="1" dirty="0" smtClean="0">
            <a:solidFill>
              <a:schemeClr val="tx1"/>
            </a:solidFill>
          </a:endParaRPr>
        </a:p>
        <a:p>
          <a:r>
            <a:rPr lang="ar-DZ" sz="2400" b="1" dirty="0" smtClean="0">
              <a:solidFill>
                <a:schemeClr val="tx1"/>
              </a:solidFill>
            </a:rPr>
            <a:t>تعكس افتراضات </a:t>
          </a:r>
          <a:endParaRPr lang="fr-FR" sz="2400" b="1" dirty="0" smtClean="0">
            <a:solidFill>
              <a:schemeClr val="tx1"/>
            </a:solidFill>
          </a:endParaRPr>
        </a:p>
        <a:p>
          <a:r>
            <a:rPr lang="ar-DZ" sz="2400" b="1" dirty="0" smtClean="0">
              <a:solidFill>
                <a:schemeClr val="tx1"/>
              </a:solidFill>
            </a:rPr>
            <a:t>الإدارة حول افتراضات </a:t>
          </a:r>
          <a:endParaRPr lang="fr-FR" sz="2400" b="1" dirty="0" smtClean="0">
            <a:solidFill>
              <a:schemeClr val="tx1"/>
            </a:solidFill>
          </a:endParaRPr>
        </a:p>
        <a:p>
          <a:r>
            <a:rPr lang="ar-DZ" sz="2400" b="1" dirty="0" smtClean="0">
              <a:solidFill>
                <a:schemeClr val="tx1"/>
              </a:solidFill>
            </a:rPr>
            <a:t>المشاركين في السوق</a:t>
          </a:r>
        </a:p>
        <a:p>
          <a:endParaRPr lang="fr-FR" sz="2400" b="1" dirty="0">
            <a:solidFill>
              <a:srgbClr val="FF0000"/>
            </a:solidFill>
          </a:endParaRPr>
        </a:p>
      </dgm:t>
    </dgm:pt>
    <dgm:pt modelId="{EEF44C9C-2693-4A51-9D04-326EEDED3B6F}" type="parTrans" cxnId="{6DB950F6-E9ED-4D4D-87E7-59BA9AADFC4E}">
      <dgm:prSet/>
      <dgm:spPr/>
      <dgm:t>
        <a:bodyPr/>
        <a:lstStyle/>
        <a:p>
          <a:endParaRPr lang="fr-FR"/>
        </a:p>
      </dgm:t>
    </dgm:pt>
    <dgm:pt modelId="{B1172430-C960-438B-9C9D-282394B80593}" type="sibTrans" cxnId="{6DB950F6-E9ED-4D4D-87E7-59BA9AADFC4E}">
      <dgm:prSet/>
      <dgm:spPr/>
      <dgm:t>
        <a:bodyPr/>
        <a:lstStyle/>
        <a:p>
          <a:endParaRPr lang="fr-FR"/>
        </a:p>
      </dgm:t>
    </dgm:pt>
    <dgm:pt modelId="{010025AE-798C-4579-B3C0-D573BD2EA013}">
      <dgm:prSet phldrT="[Texte]" custT="1"/>
      <dgm:spPr/>
      <dgm:t>
        <a:bodyPr/>
        <a:lstStyle/>
        <a:p>
          <a:pPr algn="r" rtl="1"/>
          <a:r>
            <a:rPr lang="ar-DZ" sz="2000" b="1" dirty="0" smtClean="0">
              <a:solidFill>
                <a:schemeClr val="tx1"/>
              </a:solidFill>
            </a:rPr>
            <a:t>أسعار ملاحظة بشكل مباشر/غير مباشر في سوق نشط لأصول/ خصوم مشابهة، أسعار مدرجة لعناصر مماثلة / مشابهة في سوق غير نشط، مدخلات غير الأسعر المدرجة (مثل: </a:t>
          </a:r>
          <a:r>
            <a:rPr lang="ar-DZ" sz="2000" b="1" dirty="0" smtClean="0">
              <a:solidFill>
                <a:srgbClr val="FF0000"/>
              </a:solidFill>
            </a:rPr>
            <a:t>معدلات الفائدة، منحنيات العائد، مخاطر </a:t>
          </a:r>
          <a:r>
            <a:rPr lang="ar-DZ" sz="2000" b="1" dirty="0" err="1" smtClean="0">
              <a:solidFill>
                <a:srgbClr val="FF0000"/>
              </a:solidFill>
            </a:rPr>
            <a:t>الائتمان،تقلبات</a:t>
          </a:r>
          <a:r>
            <a:rPr lang="ar-DZ" sz="2000" b="1" dirty="0" smtClean="0">
              <a:solidFill>
                <a:srgbClr val="FF0000"/>
              </a:solidFill>
            </a:rPr>
            <a:t> السوق) أو </a:t>
          </a:r>
          <a:r>
            <a:rPr lang="ar-DZ" sz="2000" b="1" dirty="0" smtClean="0">
              <a:solidFill>
                <a:schemeClr val="tx1"/>
              </a:solidFill>
            </a:rPr>
            <a:t>المدخلات المؤيدة من السوق</a:t>
          </a:r>
          <a:endParaRPr lang="fr-FR" sz="2000" dirty="0">
            <a:solidFill>
              <a:schemeClr val="tx1"/>
            </a:solidFill>
          </a:endParaRPr>
        </a:p>
      </dgm:t>
    </dgm:pt>
    <dgm:pt modelId="{AB339FEF-55B9-41CD-BC42-394B115719E8}" type="parTrans" cxnId="{1A8455BA-A1C0-44CE-A6FA-9DD23C396EA7}">
      <dgm:prSet/>
      <dgm:spPr/>
      <dgm:t>
        <a:bodyPr/>
        <a:lstStyle/>
        <a:p>
          <a:endParaRPr lang="fr-FR"/>
        </a:p>
      </dgm:t>
    </dgm:pt>
    <dgm:pt modelId="{6BF8EC09-E018-4B43-BFE3-336E22D0795C}" type="sibTrans" cxnId="{1A8455BA-A1C0-44CE-A6FA-9DD23C396EA7}">
      <dgm:prSet/>
      <dgm:spPr/>
      <dgm:t>
        <a:bodyPr/>
        <a:lstStyle/>
        <a:p>
          <a:endParaRPr lang="fr-FR"/>
        </a:p>
      </dgm:t>
    </dgm:pt>
    <dgm:pt modelId="{11869962-406E-4E27-84B1-3415FFE034E8}">
      <dgm:prSet phldrT="[Texte]" custT="1"/>
      <dgm:spPr/>
      <dgm:t>
        <a:bodyPr/>
        <a:lstStyle/>
        <a:p>
          <a:pPr rtl="1"/>
          <a:r>
            <a:rPr lang="ar-DZ" sz="2400" b="1" dirty="0" smtClean="0"/>
            <a:t>الأسعار المعلنة في الأسواق النشطة للأصول أو المطلوبات المماثلة والتي يمكن للمنشأة التمكن منها عند تاريخ القياس. هذه الأسعار غير قابلة للتعديل لتعكس أية آثار المنشأة التي تمتلك كتلة كبيرة بالنسبة لحجم التداول الإجمالي </a:t>
          </a:r>
          <a:endParaRPr lang="fr-FR" sz="2400" b="1" dirty="0" smtClean="0"/>
        </a:p>
        <a:p>
          <a:pPr rtl="1"/>
          <a:r>
            <a:rPr lang="fr-FR" sz="2400" b="1" dirty="0" smtClean="0">
              <a:solidFill>
                <a:srgbClr val="FF0000"/>
              </a:solidFill>
            </a:rPr>
            <a:t>Blocage Factor</a:t>
          </a:r>
          <a:r>
            <a:rPr lang="ar-DZ" sz="2400" b="1" dirty="0" smtClean="0">
              <a:solidFill>
                <a:srgbClr val="FF0000"/>
              </a:solidFill>
            </a:rPr>
            <a:t> </a:t>
          </a:r>
          <a:endParaRPr lang="fr-FR" sz="2400" b="1" dirty="0">
            <a:solidFill>
              <a:srgbClr val="FF0000"/>
            </a:solidFill>
          </a:endParaRPr>
        </a:p>
      </dgm:t>
    </dgm:pt>
    <dgm:pt modelId="{A2689967-B797-4769-867D-706E436DC493}" type="parTrans" cxnId="{F00BA3D0-4CBB-4FEA-A7E2-AF7817F3640C}">
      <dgm:prSet/>
      <dgm:spPr/>
      <dgm:t>
        <a:bodyPr/>
        <a:lstStyle/>
        <a:p>
          <a:endParaRPr lang="fr-FR"/>
        </a:p>
      </dgm:t>
    </dgm:pt>
    <dgm:pt modelId="{D2A4EE94-6F37-44E9-BD65-1E4A35DDE41E}" type="sibTrans" cxnId="{F00BA3D0-4CBB-4FEA-A7E2-AF7817F3640C}">
      <dgm:prSet/>
      <dgm:spPr/>
      <dgm:t>
        <a:bodyPr/>
        <a:lstStyle/>
        <a:p>
          <a:endParaRPr lang="fr-FR"/>
        </a:p>
      </dgm:t>
    </dgm:pt>
    <dgm:pt modelId="{E98FC38E-295F-4872-AAF7-2628AF2E49C9}" type="pres">
      <dgm:prSet presAssocID="{17C01263-0C61-43BB-953F-23849E28280A}" presName="Name0" presStyleCnt="0">
        <dgm:presLayoutVars>
          <dgm:dir/>
          <dgm:animLvl val="lvl"/>
          <dgm:resizeHandles val="exact"/>
        </dgm:presLayoutVars>
      </dgm:prSet>
      <dgm:spPr/>
    </dgm:pt>
    <dgm:pt modelId="{27884DA9-2D7B-43F4-A23F-7EEB947BED37}" type="pres">
      <dgm:prSet presAssocID="{37DE240F-C45E-4269-A079-75AB058C36CD}" presName="Name8" presStyleCnt="0"/>
      <dgm:spPr/>
    </dgm:pt>
    <dgm:pt modelId="{BD59C066-0F51-4E57-A384-071CAA682C0F}" type="pres">
      <dgm:prSet presAssocID="{37DE240F-C45E-4269-A079-75AB058C36CD}" presName="level" presStyleLbl="node1" presStyleIdx="0" presStyleCnt="3" custScaleX="185088" custScaleY="60316" custLinFactNeighborX="-1301" custLinFactNeighborY="-5005">
        <dgm:presLayoutVars>
          <dgm:chMax val="1"/>
          <dgm:bulletEnabled val="1"/>
        </dgm:presLayoutVars>
      </dgm:prSet>
      <dgm:spPr/>
      <dgm:t>
        <a:bodyPr/>
        <a:lstStyle/>
        <a:p>
          <a:endParaRPr lang="fr-FR"/>
        </a:p>
      </dgm:t>
    </dgm:pt>
    <dgm:pt modelId="{7D396A0E-31DF-4771-B2BF-FE837A280E53}" type="pres">
      <dgm:prSet presAssocID="{37DE240F-C45E-4269-A079-75AB058C36CD}" presName="levelTx" presStyleLbl="revTx" presStyleIdx="0" presStyleCnt="0">
        <dgm:presLayoutVars>
          <dgm:chMax val="1"/>
          <dgm:bulletEnabled val="1"/>
        </dgm:presLayoutVars>
      </dgm:prSet>
      <dgm:spPr/>
      <dgm:t>
        <a:bodyPr/>
        <a:lstStyle/>
        <a:p>
          <a:endParaRPr lang="fr-FR"/>
        </a:p>
      </dgm:t>
    </dgm:pt>
    <dgm:pt modelId="{F8FA8B1B-6744-43AD-9BD6-E3D5596ABDC0}" type="pres">
      <dgm:prSet presAssocID="{010025AE-798C-4579-B3C0-D573BD2EA013}" presName="Name8" presStyleCnt="0"/>
      <dgm:spPr/>
    </dgm:pt>
    <dgm:pt modelId="{E2E8E411-A2F6-4BB1-95E3-5D072E29461F}" type="pres">
      <dgm:prSet presAssocID="{010025AE-798C-4579-B3C0-D573BD2EA013}" presName="level" presStyleLbl="node1" presStyleIdx="1" presStyleCnt="3" custScaleX="137970" custScaleY="75363" custLinFactNeighborX="-2615" custLinFactNeighborY="-471">
        <dgm:presLayoutVars>
          <dgm:chMax val="1"/>
          <dgm:bulletEnabled val="1"/>
        </dgm:presLayoutVars>
      </dgm:prSet>
      <dgm:spPr/>
      <dgm:t>
        <a:bodyPr/>
        <a:lstStyle/>
        <a:p>
          <a:endParaRPr lang="fr-FR"/>
        </a:p>
      </dgm:t>
    </dgm:pt>
    <dgm:pt modelId="{6236D325-0A4D-4C2A-8615-8403532A73FD}" type="pres">
      <dgm:prSet presAssocID="{010025AE-798C-4579-B3C0-D573BD2EA013}" presName="levelTx" presStyleLbl="revTx" presStyleIdx="0" presStyleCnt="0">
        <dgm:presLayoutVars>
          <dgm:chMax val="1"/>
          <dgm:bulletEnabled val="1"/>
        </dgm:presLayoutVars>
      </dgm:prSet>
      <dgm:spPr/>
      <dgm:t>
        <a:bodyPr/>
        <a:lstStyle/>
        <a:p>
          <a:endParaRPr lang="fr-FR"/>
        </a:p>
      </dgm:t>
    </dgm:pt>
    <dgm:pt modelId="{B5F13FDA-1ADD-4B6C-AE5B-431A01FB3C94}" type="pres">
      <dgm:prSet presAssocID="{11869962-406E-4E27-84B1-3415FFE034E8}" presName="Name8" presStyleCnt="0"/>
      <dgm:spPr/>
    </dgm:pt>
    <dgm:pt modelId="{99AB6CE9-DEE5-4463-AA08-8D75B6AA6BDA}" type="pres">
      <dgm:prSet presAssocID="{11869962-406E-4E27-84B1-3415FFE034E8}" presName="level" presStyleLbl="node1" presStyleIdx="2" presStyleCnt="3" custScaleY="97038" custLinFactNeighborX="480" custLinFactNeighborY="0">
        <dgm:presLayoutVars>
          <dgm:chMax val="1"/>
          <dgm:bulletEnabled val="1"/>
        </dgm:presLayoutVars>
      </dgm:prSet>
      <dgm:spPr/>
      <dgm:t>
        <a:bodyPr/>
        <a:lstStyle/>
        <a:p>
          <a:endParaRPr lang="fr-FR"/>
        </a:p>
      </dgm:t>
    </dgm:pt>
    <dgm:pt modelId="{552E066C-18E2-49C6-B3F2-EF551E66AD7A}" type="pres">
      <dgm:prSet presAssocID="{11869962-406E-4E27-84B1-3415FFE034E8}" presName="levelTx" presStyleLbl="revTx" presStyleIdx="0" presStyleCnt="0">
        <dgm:presLayoutVars>
          <dgm:chMax val="1"/>
          <dgm:bulletEnabled val="1"/>
        </dgm:presLayoutVars>
      </dgm:prSet>
      <dgm:spPr/>
      <dgm:t>
        <a:bodyPr/>
        <a:lstStyle/>
        <a:p>
          <a:endParaRPr lang="fr-FR"/>
        </a:p>
      </dgm:t>
    </dgm:pt>
  </dgm:ptLst>
  <dgm:cxnLst>
    <dgm:cxn modelId="{F00BA3D0-4CBB-4FEA-A7E2-AF7817F3640C}" srcId="{17C01263-0C61-43BB-953F-23849E28280A}" destId="{11869962-406E-4E27-84B1-3415FFE034E8}" srcOrd="2" destOrd="0" parTransId="{A2689967-B797-4769-867D-706E436DC493}" sibTransId="{D2A4EE94-6F37-44E9-BD65-1E4A35DDE41E}"/>
    <dgm:cxn modelId="{1A8455BA-A1C0-44CE-A6FA-9DD23C396EA7}" srcId="{17C01263-0C61-43BB-953F-23849E28280A}" destId="{010025AE-798C-4579-B3C0-D573BD2EA013}" srcOrd="1" destOrd="0" parTransId="{AB339FEF-55B9-41CD-BC42-394B115719E8}" sibTransId="{6BF8EC09-E018-4B43-BFE3-336E22D0795C}"/>
    <dgm:cxn modelId="{6DB950F6-E9ED-4D4D-87E7-59BA9AADFC4E}" srcId="{17C01263-0C61-43BB-953F-23849E28280A}" destId="{37DE240F-C45E-4269-A079-75AB058C36CD}" srcOrd="0" destOrd="0" parTransId="{EEF44C9C-2693-4A51-9D04-326EEDED3B6F}" sibTransId="{B1172430-C960-438B-9C9D-282394B80593}"/>
    <dgm:cxn modelId="{BD5C69E4-A437-4242-B1DC-0A35C8FC7BF0}" type="presOf" srcId="{11869962-406E-4E27-84B1-3415FFE034E8}" destId="{552E066C-18E2-49C6-B3F2-EF551E66AD7A}" srcOrd="1" destOrd="0" presId="urn:microsoft.com/office/officeart/2005/8/layout/pyramid1"/>
    <dgm:cxn modelId="{BA223CB9-1CD2-4DD3-BF58-A118B4711CDF}" type="presOf" srcId="{010025AE-798C-4579-B3C0-D573BD2EA013}" destId="{E2E8E411-A2F6-4BB1-95E3-5D072E29461F}" srcOrd="0" destOrd="0" presId="urn:microsoft.com/office/officeart/2005/8/layout/pyramid1"/>
    <dgm:cxn modelId="{F35BFF67-2F74-488C-9374-A5B695096C9E}" type="presOf" srcId="{37DE240F-C45E-4269-A079-75AB058C36CD}" destId="{BD59C066-0F51-4E57-A384-071CAA682C0F}" srcOrd="0" destOrd="0" presId="urn:microsoft.com/office/officeart/2005/8/layout/pyramid1"/>
    <dgm:cxn modelId="{289DD18A-D550-46A2-83FC-E4FE8730AE76}" type="presOf" srcId="{17C01263-0C61-43BB-953F-23849E28280A}" destId="{E98FC38E-295F-4872-AAF7-2628AF2E49C9}" srcOrd="0" destOrd="0" presId="urn:microsoft.com/office/officeart/2005/8/layout/pyramid1"/>
    <dgm:cxn modelId="{AE2EDD3C-1578-4185-94BB-6BBAAA8ECDA2}" type="presOf" srcId="{010025AE-798C-4579-B3C0-D573BD2EA013}" destId="{6236D325-0A4D-4C2A-8615-8403532A73FD}" srcOrd="1" destOrd="0" presId="urn:microsoft.com/office/officeart/2005/8/layout/pyramid1"/>
    <dgm:cxn modelId="{24A11949-4BFD-4437-8BF8-5995561A6A0A}" type="presOf" srcId="{37DE240F-C45E-4269-A079-75AB058C36CD}" destId="{7D396A0E-31DF-4771-B2BF-FE837A280E53}" srcOrd="1" destOrd="0" presId="urn:microsoft.com/office/officeart/2005/8/layout/pyramid1"/>
    <dgm:cxn modelId="{E93646CE-783D-4798-857D-5C9AB9C88A0F}" type="presOf" srcId="{11869962-406E-4E27-84B1-3415FFE034E8}" destId="{99AB6CE9-DEE5-4463-AA08-8D75B6AA6BDA}" srcOrd="0" destOrd="0" presId="urn:microsoft.com/office/officeart/2005/8/layout/pyramid1"/>
    <dgm:cxn modelId="{11E66116-D0FA-4C8B-B011-EE4CD68068BF}" type="presParOf" srcId="{E98FC38E-295F-4872-AAF7-2628AF2E49C9}" destId="{27884DA9-2D7B-43F4-A23F-7EEB947BED37}" srcOrd="0" destOrd="0" presId="urn:microsoft.com/office/officeart/2005/8/layout/pyramid1"/>
    <dgm:cxn modelId="{309DFEB9-E4A8-4DCA-8ADB-4CCDC8AB3A2F}" type="presParOf" srcId="{27884DA9-2D7B-43F4-A23F-7EEB947BED37}" destId="{BD59C066-0F51-4E57-A384-071CAA682C0F}" srcOrd="0" destOrd="0" presId="urn:microsoft.com/office/officeart/2005/8/layout/pyramid1"/>
    <dgm:cxn modelId="{64750076-F6F2-4F96-800D-AB3ACE3F2F12}" type="presParOf" srcId="{27884DA9-2D7B-43F4-A23F-7EEB947BED37}" destId="{7D396A0E-31DF-4771-B2BF-FE837A280E53}" srcOrd="1" destOrd="0" presId="urn:microsoft.com/office/officeart/2005/8/layout/pyramid1"/>
    <dgm:cxn modelId="{C18FE834-741B-433D-B6B3-A386F110E18D}" type="presParOf" srcId="{E98FC38E-295F-4872-AAF7-2628AF2E49C9}" destId="{F8FA8B1B-6744-43AD-9BD6-E3D5596ABDC0}" srcOrd="1" destOrd="0" presId="urn:microsoft.com/office/officeart/2005/8/layout/pyramid1"/>
    <dgm:cxn modelId="{A3D66351-36DD-4406-8D39-B85D6152D9A3}" type="presParOf" srcId="{F8FA8B1B-6744-43AD-9BD6-E3D5596ABDC0}" destId="{E2E8E411-A2F6-4BB1-95E3-5D072E29461F}" srcOrd="0" destOrd="0" presId="urn:microsoft.com/office/officeart/2005/8/layout/pyramid1"/>
    <dgm:cxn modelId="{57D7202C-10A7-4A80-BEB8-77EAD9827CAD}" type="presParOf" srcId="{F8FA8B1B-6744-43AD-9BD6-E3D5596ABDC0}" destId="{6236D325-0A4D-4C2A-8615-8403532A73FD}" srcOrd="1" destOrd="0" presId="urn:microsoft.com/office/officeart/2005/8/layout/pyramid1"/>
    <dgm:cxn modelId="{5ABDC2F3-3031-403E-A691-B8E184C13D7E}" type="presParOf" srcId="{E98FC38E-295F-4872-AAF7-2628AF2E49C9}" destId="{B5F13FDA-1ADD-4B6C-AE5B-431A01FB3C94}" srcOrd="2" destOrd="0" presId="urn:microsoft.com/office/officeart/2005/8/layout/pyramid1"/>
    <dgm:cxn modelId="{7D1CB868-4A7A-409C-A175-0A20DB84C1D3}" type="presParOf" srcId="{B5F13FDA-1ADD-4B6C-AE5B-431A01FB3C94}" destId="{99AB6CE9-DEE5-4463-AA08-8D75B6AA6BDA}" srcOrd="0" destOrd="0" presId="urn:microsoft.com/office/officeart/2005/8/layout/pyramid1"/>
    <dgm:cxn modelId="{7183E3AD-D728-463E-BFC0-4FF49FA323F8}" type="presParOf" srcId="{B5F13FDA-1ADD-4B6C-AE5B-431A01FB3C94}" destId="{552E066C-18E2-49C6-B3F2-EF551E66AD7A}" srcOrd="1" destOrd="0" presId="urn:microsoft.com/office/officeart/2005/8/layout/pyramid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59C066-0F51-4E57-A384-071CAA682C0F}">
      <dsp:nvSpPr>
        <dsp:cNvPr id="0" name=""/>
        <dsp:cNvSpPr/>
      </dsp:nvSpPr>
      <dsp:spPr>
        <a:xfrm>
          <a:off x="2066824" y="0"/>
          <a:ext cx="3861362" cy="1488734"/>
        </a:xfrm>
        <a:prstGeom prst="trapezoid">
          <a:avLst>
            <a:gd name="adj" fmla="val 70067"/>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ar-DZ" sz="1800" b="1" kern="1200" dirty="0" smtClean="0">
              <a:solidFill>
                <a:schemeClr val="tx1"/>
              </a:solidFill>
            </a:rPr>
            <a:t> </a:t>
          </a:r>
          <a:endParaRPr lang="fr-FR" sz="1800" b="1" kern="1200" dirty="0" smtClean="0">
            <a:solidFill>
              <a:schemeClr val="tx1"/>
            </a:solidFill>
          </a:endParaRPr>
        </a:p>
        <a:p>
          <a:pPr lvl="0" algn="ctr" defTabSz="800100">
            <a:lnSpc>
              <a:spcPct val="90000"/>
            </a:lnSpc>
            <a:spcBef>
              <a:spcPct val="0"/>
            </a:spcBef>
            <a:spcAft>
              <a:spcPct val="35000"/>
            </a:spcAft>
          </a:pPr>
          <a:r>
            <a:rPr lang="ar-DZ" sz="2400" b="1" kern="1200" dirty="0" smtClean="0">
              <a:solidFill>
                <a:schemeClr val="tx1"/>
              </a:solidFill>
            </a:rPr>
            <a:t>تعكس افتراضات </a:t>
          </a:r>
          <a:endParaRPr lang="fr-FR" sz="2400" b="1" kern="1200" dirty="0" smtClean="0">
            <a:solidFill>
              <a:schemeClr val="tx1"/>
            </a:solidFill>
          </a:endParaRPr>
        </a:p>
        <a:p>
          <a:pPr lvl="0" algn="ctr" defTabSz="800100">
            <a:lnSpc>
              <a:spcPct val="90000"/>
            </a:lnSpc>
            <a:spcBef>
              <a:spcPct val="0"/>
            </a:spcBef>
            <a:spcAft>
              <a:spcPct val="35000"/>
            </a:spcAft>
          </a:pPr>
          <a:r>
            <a:rPr lang="ar-DZ" sz="2400" b="1" kern="1200" dirty="0" smtClean="0">
              <a:solidFill>
                <a:schemeClr val="tx1"/>
              </a:solidFill>
            </a:rPr>
            <a:t>الإدارة حول افتراضات </a:t>
          </a:r>
          <a:endParaRPr lang="fr-FR" sz="2400" b="1" kern="1200" dirty="0" smtClean="0">
            <a:solidFill>
              <a:schemeClr val="tx1"/>
            </a:solidFill>
          </a:endParaRPr>
        </a:p>
        <a:p>
          <a:pPr lvl="0" algn="ctr" defTabSz="800100">
            <a:lnSpc>
              <a:spcPct val="90000"/>
            </a:lnSpc>
            <a:spcBef>
              <a:spcPct val="0"/>
            </a:spcBef>
            <a:spcAft>
              <a:spcPct val="35000"/>
            </a:spcAft>
          </a:pPr>
          <a:r>
            <a:rPr lang="ar-DZ" sz="2400" b="1" kern="1200" dirty="0" smtClean="0">
              <a:solidFill>
                <a:schemeClr val="tx1"/>
              </a:solidFill>
            </a:rPr>
            <a:t>المشاركين في السوق</a:t>
          </a:r>
        </a:p>
        <a:p>
          <a:pPr lvl="0" algn="ctr" defTabSz="800100">
            <a:lnSpc>
              <a:spcPct val="90000"/>
            </a:lnSpc>
            <a:spcBef>
              <a:spcPct val="0"/>
            </a:spcBef>
            <a:spcAft>
              <a:spcPct val="35000"/>
            </a:spcAft>
          </a:pPr>
          <a:endParaRPr lang="fr-FR" sz="2400" b="1" kern="1200" dirty="0">
            <a:solidFill>
              <a:srgbClr val="FF0000"/>
            </a:solidFill>
          </a:endParaRPr>
        </a:p>
      </dsp:txBody>
      <dsp:txXfrm>
        <a:off x="2066824" y="0"/>
        <a:ext cx="3861362" cy="1488734"/>
      </dsp:txXfrm>
    </dsp:sp>
    <dsp:sp modelId="{E2E8E411-A2F6-4BB1-95E3-5D072E29461F}">
      <dsp:nvSpPr>
        <dsp:cNvPr id="0" name=""/>
        <dsp:cNvSpPr/>
      </dsp:nvSpPr>
      <dsp:spPr>
        <a:xfrm>
          <a:off x="664522" y="1477108"/>
          <a:ext cx="6474810" cy="1860127"/>
        </a:xfrm>
        <a:prstGeom prst="trapezoid">
          <a:avLst>
            <a:gd name="adj" fmla="val 70067"/>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r" defTabSz="889000" rtl="1">
            <a:lnSpc>
              <a:spcPct val="90000"/>
            </a:lnSpc>
            <a:spcBef>
              <a:spcPct val="0"/>
            </a:spcBef>
            <a:spcAft>
              <a:spcPct val="35000"/>
            </a:spcAft>
          </a:pPr>
          <a:r>
            <a:rPr lang="ar-DZ" sz="2000" b="1" kern="1200" dirty="0" smtClean="0">
              <a:solidFill>
                <a:schemeClr val="tx1"/>
              </a:solidFill>
            </a:rPr>
            <a:t>أسعار ملاحظة بشكل مباشر/غير مباشر في سوق نشط لأصول/ خصوم مشابهة، أسعار مدرجة لعناصر مماثلة / مشابهة في سوق غير نشط، مدخلات غير الأسعر المدرجة (مثل: </a:t>
          </a:r>
          <a:r>
            <a:rPr lang="ar-DZ" sz="2000" b="1" kern="1200" dirty="0" smtClean="0">
              <a:solidFill>
                <a:srgbClr val="FF0000"/>
              </a:solidFill>
            </a:rPr>
            <a:t>معدلات الفائدة، منحنيات العائد، مخاطر </a:t>
          </a:r>
          <a:r>
            <a:rPr lang="ar-DZ" sz="2000" b="1" kern="1200" dirty="0" err="1" smtClean="0">
              <a:solidFill>
                <a:srgbClr val="FF0000"/>
              </a:solidFill>
            </a:rPr>
            <a:t>الائتمان،تقلبات</a:t>
          </a:r>
          <a:r>
            <a:rPr lang="ar-DZ" sz="2000" b="1" kern="1200" dirty="0" smtClean="0">
              <a:solidFill>
                <a:srgbClr val="FF0000"/>
              </a:solidFill>
            </a:rPr>
            <a:t> السوق) أو </a:t>
          </a:r>
          <a:r>
            <a:rPr lang="ar-DZ" sz="2000" b="1" kern="1200" dirty="0" smtClean="0">
              <a:solidFill>
                <a:schemeClr val="tx1"/>
              </a:solidFill>
            </a:rPr>
            <a:t>المدخلات المؤيدة من السوق</a:t>
          </a:r>
          <a:endParaRPr lang="fr-FR" sz="2000" kern="1200" dirty="0">
            <a:solidFill>
              <a:schemeClr val="tx1"/>
            </a:solidFill>
          </a:endParaRPr>
        </a:p>
      </dsp:txBody>
      <dsp:txXfrm>
        <a:off x="1797614" y="1477108"/>
        <a:ext cx="4208627" cy="1860127"/>
      </dsp:txXfrm>
    </dsp:sp>
    <dsp:sp modelId="{99AB6CE9-DEE5-4463-AA08-8D75B6AA6BDA}">
      <dsp:nvSpPr>
        <dsp:cNvPr id="0" name=""/>
        <dsp:cNvSpPr/>
      </dsp:nvSpPr>
      <dsp:spPr>
        <a:xfrm>
          <a:off x="0" y="3348861"/>
          <a:ext cx="8049296" cy="2395115"/>
        </a:xfrm>
        <a:prstGeom prst="trapezoid">
          <a:avLst>
            <a:gd name="adj" fmla="val 70067"/>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1">
            <a:lnSpc>
              <a:spcPct val="90000"/>
            </a:lnSpc>
            <a:spcBef>
              <a:spcPct val="0"/>
            </a:spcBef>
            <a:spcAft>
              <a:spcPct val="35000"/>
            </a:spcAft>
          </a:pPr>
          <a:r>
            <a:rPr lang="ar-DZ" sz="2400" b="1" kern="1200" dirty="0" smtClean="0"/>
            <a:t>الأسعار المعلنة في الأسواق النشطة للأصول أو المطلوبات المماثلة والتي يمكن للمنشأة التمكن منها عند تاريخ القياس. هذه الأسعار غير قابلة للتعديل لتعكس أية آثار المنشأة التي تمتلك كتلة كبيرة بالنسبة لحجم التداول الإجمالي </a:t>
          </a:r>
          <a:endParaRPr lang="fr-FR" sz="2400" b="1" kern="1200" dirty="0" smtClean="0"/>
        </a:p>
        <a:p>
          <a:pPr lvl="0" algn="ctr" defTabSz="1066800" rtl="1">
            <a:lnSpc>
              <a:spcPct val="90000"/>
            </a:lnSpc>
            <a:spcBef>
              <a:spcPct val="0"/>
            </a:spcBef>
            <a:spcAft>
              <a:spcPct val="35000"/>
            </a:spcAft>
          </a:pPr>
          <a:r>
            <a:rPr lang="fr-FR" sz="2400" b="1" kern="1200" dirty="0" smtClean="0">
              <a:solidFill>
                <a:srgbClr val="FF0000"/>
              </a:solidFill>
            </a:rPr>
            <a:t>Blocage Factor</a:t>
          </a:r>
          <a:r>
            <a:rPr lang="ar-DZ" sz="2400" b="1" kern="1200" dirty="0" smtClean="0">
              <a:solidFill>
                <a:srgbClr val="FF0000"/>
              </a:solidFill>
            </a:rPr>
            <a:t> </a:t>
          </a:r>
          <a:endParaRPr lang="fr-FR" sz="2400" b="1" kern="1200" dirty="0">
            <a:solidFill>
              <a:srgbClr val="FF0000"/>
            </a:solidFill>
          </a:endParaRPr>
        </a:p>
      </dsp:txBody>
      <dsp:txXfrm>
        <a:off x="1408626" y="3348861"/>
        <a:ext cx="5232042" cy="2395115"/>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E1D45CB7-90B4-4A1B-A58B-3C26464767B7}" type="datetimeFigureOut">
              <a:rPr lang="fr-FR" smtClean="0"/>
              <a:pPr/>
              <a:t>23/09/2024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EF32D9-72D5-4AA1-AFA5-2F0ADDE1BF36}" type="slidenum">
              <a:rPr lang="fr-FR" smtClean="0"/>
              <a:pPr/>
              <a:t>‹N°›</a:t>
            </a:fld>
            <a:endParaRPr lang="fr-FR"/>
          </a:p>
        </p:txBody>
      </p:sp>
    </p:spTree>
    <p:extLst>
      <p:ext uri="{BB962C8B-B14F-4D97-AF65-F5344CB8AC3E}">
        <p14:creationId xmlns:p14="http://schemas.microsoft.com/office/powerpoint/2010/main" xmlns="" val="3533495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D45CB7-90B4-4A1B-A58B-3C26464767B7}" type="datetimeFigureOut">
              <a:rPr lang="fr-FR" smtClean="0"/>
              <a:pPr/>
              <a:t>23/09/2024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EF32D9-72D5-4AA1-AFA5-2F0ADDE1BF36}" type="slidenum">
              <a:rPr lang="fr-FR" smtClean="0"/>
              <a:pPr/>
              <a:t>‹N°›</a:t>
            </a:fld>
            <a:endParaRPr lang="fr-FR"/>
          </a:p>
        </p:txBody>
      </p:sp>
    </p:spTree>
    <p:extLst>
      <p:ext uri="{BB962C8B-B14F-4D97-AF65-F5344CB8AC3E}">
        <p14:creationId xmlns:p14="http://schemas.microsoft.com/office/powerpoint/2010/main" xmlns="" val="2303262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D45CB7-90B4-4A1B-A58B-3C26464767B7}" type="datetimeFigureOut">
              <a:rPr lang="fr-FR" smtClean="0"/>
              <a:pPr/>
              <a:t>23/09/2024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EF32D9-72D5-4AA1-AFA5-2F0ADDE1BF36}" type="slidenum">
              <a:rPr lang="fr-FR" smtClean="0"/>
              <a:pPr/>
              <a:t>‹N°›</a:t>
            </a:fld>
            <a:endParaRPr lang="fr-FR"/>
          </a:p>
        </p:txBody>
      </p:sp>
    </p:spTree>
    <p:extLst>
      <p:ext uri="{BB962C8B-B14F-4D97-AF65-F5344CB8AC3E}">
        <p14:creationId xmlns:p14="http://schemas.microsoft.com/office/powerpoint/2010/main" xmlns="" val="3585082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D45CB7-90B4-4A1B-A58B-3C26464767B7}" type="datetimeFigureOut">
              <a:rPr lang="fr-FR" smtClean="0"/>
              <a:pPr/>
              <a:t>23/09/2024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EF32D9-72D5-4AA1-AFA5-2F0ADDE1BF36}" type="slidenum">
              <a:rPr lang="fr-FR" smtClean="0"/>
              <a:pPr/>
              <a:t>‹N°›</a:t>
            </a:fld>
            <a:endParaRPr lang="fr-FR"/>
          </a:p>
        </p:txBody>
      </p:sp>
    </p:spTree>
    <p:extLst>
      <p:ext uri="{BB962C8B-B14F-4D97-AF65-F5344CB8AC3E}">
        <p14:creationId xmlns:p14="http://schemas.microsoft.com/office/powerpoint/2010/main" xmlns="" val="3252919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E1D45CB7-90B4-4A1B-A58B-3C26464767B7}" type="datetimeFigureOut">
              <a:rPr lang="fr-FR" smtClean="0"/>
              <a:pPr/>
              <a:t>23/09/2024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EF32D9-72D5-4AA1-AFA5-2F0ADDE1BF36}" type="slidenum">
              <a:rPr lang="fr-FR" smtClean="0"/>
              <a:pPr/>
              <a:t>‹N°›</a:t>
            </a:fld>
            <a:endParaRPr lang="fr-FR"/>
          </a:p>
        </p:txBody>
      </p:sp>
    </p:spTree>
    <p:extLst>
      <p:ext uri="{BB962C8B-B14F-4D97-AF65-F5344CB8AC3E}">
        <p14:creationId xmlns:p14="http://schemas.microsoft.com/office/powerpoint/2010/main" xmlns="" val="602150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1D45CB7-90B4-4A1B-A58B-3C26464767B7}" type="datetimeFigureOut">
              <a:rPr lang="fr-FR" smtClean="0"/>
              <a:pPr/>
              <a:t>23/09/2024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1EF32D9-72D5-4AA1-AFA5-2F0ADDE1BF36}" type="slidenum">
              <a:rPr lang="fr-FR" smtClean="0"/>
              <a:pPr/>
              <a:t>‹N°›</a:t>
            </a:fld>
            <a:endParaRPr lang="fr-FR"/>
          </a:p>
        </p:txBody>
      </p:sp>
    </p:spTree>
    <p:extLst>
      <p:ext uri="{BB962C8B-B14F-4D97-AF65-F5344CB8AC3E}">
        <p14:creationId xmlns:p14="http://schemas.microsoft.com/office/powerpoint/2010/main" xmlns="" val="3318756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1D45CB7-90B4-4A1B-A58B-3C26464767B7}" type="datetimeFigureOut">
              <a:rPr lang="fr-FR" smtClean="0"/>
              <a:pPr/>
              <a:t>23/09/2024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1EF32D9-72D5-4AA1-AFA5-2F0ADDE1BF36}" type="slidenum">
              <a:rPr lang="fr-FR" smtClean="0"/>
              <a:pPr/>
              <a:t>‹N°›</a:t>
            </a:fld>
            <a:endParaRPr lang="fr-FR"/>
          </a:p>
        </p:txBody>
      </p:sp>
    </p:spTree>
    <p:extLst>
      <p:ext uri="{BB962C8B-B14F-4D97-AF65-F5344CB8AC3E}">
        <p14:creationId xmlns:p14="http://schemas.microsoft.com/office/powerpoint/2010/main" xmlns="" val="2325901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E1D45CB7-90B4-4A1B-A58B-3C26464767B7}" type="datetimeFigureOut">
              <a:rPr lang="fr-FR" smtClean="0"/>
              <a:pPr/>
              <a:t>23/09/2024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1EF32D9-72D5-4AA1-AFA5-2F0ADDE1BF36}" type="slidenum">
              <a:rPr lang="fr-FR" smtClean="0"/>
              <a:pPr/>
              <a:t>‹N°›</a:t>
            </a:fld>
            <a:endParaRPr lang="fr-FR"/>
          </a:p>
        </p:txBody>
      </p:sp>
    </p:spTree>
    <p:extLst>
      <p:ext uri="{BB962C8B-B14F-4D97-AF65-F5344CB8AC3E}">
        <p14:creationId xmlns:p14="http://schemas.microsoft.com/office/powerpoint/2010/main" xmlns="" val="1811202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1D45CB7-90B4-4A1B-A58B-3C26464767B7}" type="datetimeFigureOut">
              <a:rPr lang="fr-FR" smtClean="0"/>
              <a:pPr/>
              <a:t>23/09/2024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1EF32D9-72D5-4AA1-AFA5-2F0ADDE1BF36}" type="slidenum">
              <a:rPr lang="fr-FR" smtClean="0"/>
              <a:pPr/>
              <a:t>‹N°›</a:t>
            </a:fld>
            <a:endParaRPr lang="fr-FR"/>
          </a:p>
        </p:txBody>
      </p:sp>
    </p:spTree>
    <p:extLst>
      <p:ext uri="{BB962C8B-B14F-4D97-AF65-F5344CB8AC3E}">
        <p14:creationId xmlns:p14="http://schemas.microsoft.com/office/powerpoint/2010/main" xmlns="" val="3670845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E1D45CB7-90B4-4A1B-A58B-3C26464767B7}" type="datetimeFigureOut">
              <a:rPr lang="fr-FR" smtClean="0"/>
              <a:pPr/>
              <a:t>23/09/2024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1EF32D9-72D5-4AA1-AFA5-2F0ADDE1BF36}" type="slidenum">
              <a:rPr lang="fr-FR" smtClean="0"/>
              <a:pPr/>
              <a:t>‹N°›</a:t>
            </a:fld>
            <a:endParaRPr lang="fr-FR"/>
          </a:p>
        </p:txBody>
      </p:sp>
    </p:spTree>
    <p:extLst>
      <p:ext uri="{BB962C8B-B14F-4D97-AF65-F5344CB8AC3E}">
        <p14:creationId xmlns:p14="http://schemas.microsoft.com/office/powerpoint/2010/main" xmlns="" val="2955808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E1D45CB7-90B4-4A1B-A58B-3C26464767B7}" type="datetimeFigureOut">
              <a:rPr lang="fr-FR" smtClean="0"/>
              <a:pPr/>
              <a:t>23/09/2024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1EF32D9-72D5-4AA1-AFA5-2F0ADDE1BF36}" type="slidenum">
              <a:rPr lang="fr-FR" smtClean="0"/>
              <a:pPr/>
              <a:t>‹N°›</a:t>
            </a:fld>
            <a:endParaRPr lang="fr-FR"/>
          </a:p>
        </p:txBody>
      </p:sp>
    </p:spTree>
    <p:extLst>
      <p:ext uri="{BB962C8B-B14F-4D97-AF65-F5344CB8AC3E}">
        <p14:creationId xmlns:p14="http://schemas.microsoft.com/office/powerpoint/2010/main" xmlns="" val="3238868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D45CB7-90B4-4A1B-A58B-3C26464767B7}" type="datetimeFigureOut">
              <a:rPr lang="fr-FR" smtClean="0"/>
              <a:pPr/>
              <a:t>23/09/2024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EF32D9-72D5-4AA1-AFA5-2F0ADDE1BF36}" type="slidenum">
              <a:rPr lang="fr-FR" smtClean="0"/>
              <a:pPr/>
              <a:t>‹N°›</a:t>
            </a:fld>
            <a:endParaRPr lang="fr-FR"/>
          </a:p>
        </p:txBody>
      </p:sp>
    </p:spTree>
    <p:extLst>
      <p:ext uri="{BB962C8B-B14F-4D97-AF65-F5344CB8AC3E}">
        <p14:creationId xmlns:p14="http://schemas.microsoft.com/office/powerpoint/2010/main" xmlns="" val="4075843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67425" y="167425"/>
            <a:ext cx="12024575" cy="6593983"/>
          </a:xfrm>
        </p:spPr>
        <p:txBody>
          <a:bodyPr>
            <a:normAutofit lnSpcReduction="10000"/>
          </a:bodyPr>
          <a:lstStyle/>
          <a:p>
            <a:pPr rtl="1"/>
            <a:r>
              <a:rPr lang="ar-DZ" b="1" dirty="0" smtClean="0">
                <a:solidFill>
                  <a:srgbClr val="FF0000"/>
                </a:solidFill>
              </a:rPr>
              <a:t>القياس على أساس القيمة العادلة </a:t>
            </a:r>
          </a:p>
          <a:p>
            <a:pPr rtl="1"/>
            <a:r>
              <a:rPr lang="fr-FR" b="1" dirty="0" smtClean="0">
                <a:solidFill>
                  <a:srgbClr val="FF0000"/>
                </a:solidFill>
              </a:rPr>
              <a:t>IFRS 13</a:t>
            </a:r>
            <a:endParaRPr lang="ar-DZ" b="1" dirty="0" smtClean="0">
              <a:solidFill>
                <a:srgbClr val="FF0000"/>
              </a:solidFill>
            </a:endParaRPr>
          </a:p>
          <a:p>
            <a:pPr algn="r" rtl="1"/>
            <a:r>
              <a:rPr lang="ar-DZ" sz="3200" dirty="0" smtClean="0"/>
              <a:t>القيمة </a:t>
            </a:r>
            <a:r>
              <a:rPr lang="ar-DZ" sz="3200" dirty="0"/>
              <a:t>العادلة كأساس للقياس وردت في كثير من المعايير الدولية </a:t>
            </a:r>
            <a:r>
              <a:rPr lang="fr-FR" sz="3200" dirty="0" err="1"/>
              <a:t>IFRSs</a:t>
            </a:r>
            <a:r>
              <a:rPr lang="ar-DZ" sz="3200" dirty="0"/>
              <a:t>،  بل معظم المعايير تكلمت -عن هذا المفهوم ، مما جعل المجلس</a:t>
            </a:r>
            <a:r>
              <a:rPr lang="fr-FR" sz="3200" dirty="0"/>
              <a:t>IASB</a:t>
            </a:r>
            <a:r>
              <a:rPr lang="ar-DZ" sz="3200" dirty="0"/>
              <a:t> يخصص معيارا كاملا عن قياس القيمة العادلة ،ويأتي هذا نتيجة للجهود المشتركة  بين</a:t>
            </a:r>
            <a:r>
              <a:rPr lang="fr-FR" sz="3200" dirty="0"/>
              <a:t> FASB &amp;IASB </a:t>
            </a:r>
            <a:r>
              <a:rPr lang="ar-DZ" sz="3200" dirty="0"/>
              <a:t>، حيث تضمن المعيار نفس الأسس الواردة بالمعيار الامريكي </a:t>
            </a:r>
            <a:r>
              <a:rPr lang="fr-FR" sz="3200" dirty="0"/>
              <a:t>FAS 157</a:t>
            </a:r>
            <a:r>
              <a:rPr lang="ar-DZ" sz="3200" dirty="0"/>
              <a:t>..</a:t>
            </a:r>
            <a:endParaRPr lang="fr-FR" sz="3200" dirty="0"/>
          </a:p>
          <a:p>
            <a:pPr algn="r" rtl="1"/>
            <a:endParaRPr lang="ar-DZ" sz="3200" dirty="0" smtClean="0">
              <a:solidFill>
                <a:srgbClr val="FF0000"/>
              </a:solidFill>
            </a:endParaRPr>
          </a:p>
          <a:p>
            <a:pPr algn="r" rtl="1"/>
            <a:r>
              <a:rPr lang="ar-DZ" sz="3200" dirty="0"/>
              <a:t>تم تبني  القيمة العادلة من قبل المجلس كأساس لقياس الأصول والمطلوبات ضمن معايير الإبلاغ المالي، نظرا للانتقادات التي وجهت الى مبدأ التكلفة التاريخية والذي لا يتسق مع الخصائص النوعية للمعلومات المحاسبية ( الملاءمة والموثوقية</a:t>
            </a:r>
            <a:r>
              <a:rPr lang="ar-DZ" sz="3200" dirty="0" smtClean="0"/>
              <a:t>).</a:t>
            </a:r>
          </a:p>
          <a:p>
            <a:pPr algn="r" rtl="1"/>
            <a:endParaRPr lang="ar-DZ" sz="3200" b="1" dirty="0"/>
          </a:p>
          <a:p>
            <a:pPr algn="r" rtl="1"/>
            <a:r>
              <a:rPr lang="ar-DZ" sz="3600" b="1" dirty="0" smtClean="0">
                <a:solidFill>
                  <a:srgbClr val="FF0000"/>
                </a:solidFill>
              </a:rPr>
              <a:t>تعريف القيمة العادلة</a:t>
            </a:r>
            <a:r>
              <a:rPr lang="ar-DZ" sz="3600" dirty="0" smtClean="0"/>
              <a:t>:</a:t>
            </a:r>
          </a:p>
          <a:p>
            <a:pPr algn="r" rtl="1"/>
            <a:r>
              <a:rPr lang="ar-DZ" sz="3200" b="1" dirty="0"/>
              <a:t>السعر الذي سيتم استلامه عند بيع أصل أو دفعه عند تحويل التزام في معاملة عادلة بين المشاركين في السوق عند تاريخ القياس.</a:t>
            </a:r>
            <a:endParaRPr lang="fr-FR" sz="3200" dirty="0"/>
          </a:p>
          <a:p>
            <a:pPr algn="r" rtl="1"/>
            <a:endParaRPr lang="fr-FR" sz="3600" b="1" dirty="0">
              <a:solidFill>
                <a:srgbClr val="FF0000"/>
              </a:solidFill>
            </a:endParaRPr>
          </a:p>
        </p:txBody>
      </p:sp>
    </p:spTree>
    <p:extLst>
      <p:ext uri="{BB962C8B-B14F-4D97-AF65-F5344CB8AC3E}">
        <p14:creationId xmlns:p14="http://schemas.microsoft.com/office/powerpoint/2010/main" xmlns="" val="1482671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normAutofit fontScale="85000" lnSpcReduction="20000"/>
          </a:bodyPr>
          <a:lstStyle/>
          <a:p>
            <a:r>
              <a:rPr lang="en-US" b="1" dirty="0" smtClean="0"/>
              <a:t>Fair </a:t>
            </a:r>
            <a:r>
              <a:rPr lang="en-US" b="1" dirty="0" smtClean="0"/>
              <a:t>value measurement and its approaches</a:t>
            </a:r>
            <a:r>
              <a:rPr lang="en-US" dirty="0" smtClean="0"/>
              <a:t>: Measuring an asset or liability at its fair value should follow the following steps</a:t>
            </a:r>
            <a:r>
              <a:rPr lang="en-US" dirty="0" smtClean="0"/>
              <a:t>:</a:t>
            </a:r>
          </a:p>
          <a:p>
            <a:r>
              <a:rPr lang="en-US" dirty="0" smtClean="0"/>
              <a:t>1 </a:t>
            </a:r>
            <a:r>
              <a:rPr lang="en-US" dirty="0" smtClean="0"/>
              <a:t>- Identify the item to be valued and the unit of account, identify the asset or liability, including the unit of account used for measurement</a:t>
            </a:r>
            <a:r>
              <a:rPr lang="en-US" dirty="0" smtClean="0"/>
              <a:t>,</a:t>
            </a:r>
          </a:p>
          <a:p>
            <a:r>
              <a:rPr lang="en-US" dirty="0" smtClean="0"/>
              <a:t>2 </a:t>
            </a:r>
            <a:r>
              <a:rPr lang="en-US" dirty="0" smtClean="0"/>
              <a:t>- Identify the most advantageous market and relevant market participants, this is the market considered from the perspective of the reporting entity where you will sell the asset or transfer the liability. In the absence of this, the most advantageous market may be considered the principal market for the asset or liability</a:t>
            </a:r>
            <a:r>
              <a:rPr lang="en-US" dirty="0" smtClean="0"/>
              <a:t>.</a:t>
            </a:r>
          </a:p>
          <a:p>
            <a:r>
              <a:rPr lang="en-US" dirty="0" smtClean="0"/>
              <a:t>3 </a:t>
            </a:r>
            <a:r>
              <a:rPr lang="en-US" dirty="0" smtClean="0"/>
              <a:t>- Determine the valuation assumption to be used in asset measurements. If the item being measured is a non-financial asset, determine the valuation assumption to be used by assessing how market participants apply the "highest and best use</a:t>
            </a:r>
            <a:r>
              <a:rPr lang="en-US" dirty="0" smtClean="0"/>
              <a:t>",</a:t>
            </a:r>
          </a:p>
          <a:p>
            <a:r>
              <a:rPr lang="en-US" dirty="0" smtClean="0"/>
              <a:t>4 </a:t>
            </a:r>
            <a:r>
              <a:rPr lang="en-US" dirty="0" smtClean="0"/>
              <a:t>- Consider the risk assumptions applied to liability measurements, if the item is a liability, the key assumptions that market participants would make regarding the risk of non-performance should be identified, including, but not limited to, the credit risk of the reporting entity (credit status</a:t>
            </a:r>
            <a:r>
              <a:rPr lang="en-US" dirty="0" smtClean="0"/>
              <a:t>).</a:t>
            </a:r>
          </a:p>
          <a:p>
            <a:r>
              <a:rPr lang="en-US" dirty="0" smtClean="0"/>
              <a:t>5 </a:t>
            </a:r>
            <a:r>
              <a:rPr lang="en-US" dirty="0" smtClean="0"/>
              <a:t>- Identify the available inputs. Identify the key assumptions that market participants will use in pricing the asset or liability, including assumptions about risk</a:t>
            </a:r>
            <a:r>
              <a:rPr lang="en-US" dirty="0" smtClean="0"/>
              <a:t>,</a:t>
            </a:r>
          </a:p>
          <a:p>
            <a:r>
              <a:rPr lang="en-US" dirty="0" smtClean="0"/>
              <a:t>6 </a:t>
            </a:r>
            <a:r>
              <a:rPr lang="en-US" dirty="0" smtClean="0"/>
              <a:t>– Select the appropriate valuation method(s), there are 3 broad types of methods (market approach, cost approach and income approach</a:t>
            </a:r>
            <a:r>
              <a:rPr lang="en-US" dirty="0" smtClean="0"/>
              <a:t>)</a:t>
            </a:r>
          </a:p>
          <a:p>
            <a:r>
              <a:rPr lang="en-US" dirty="0" smtClean="0"/>
              <a:t>7 </a:t>
            </a:r>
            <a:r>
              <a:rPr lang="en-US" dirty="0" smtClean="0"/>
              <a:t>– Measure the asset or </a:t>
            </a:r>
            <a:r>
              <a:rPr lang="en-US" dirty="0" smtClean="0"/>
              <a:t>liability</a:t>
            </a:r>
          </a:p>
          <a:p>
            <a:r>
              <a:rPr lang="en-US" dirty="0" smtClean="0"/>
              <a:t>,</a:t>
            </a:r>
            <a:r>
              <a:rPr lang="en-US" dirty="0" smtClean="0"/>
              <a:t>8 –Determine the amounts and information to be recorded, classified and disclosed in the interim and annual financial </a:t>
            </a:r>
            <a:r>
              <a:rPr lang="en-US" dirty="0" smtClean="0"/>
              <a:t>statements.</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normAutofit fontScale="92500" lnSpcReduction="10000"/>
          </a:bodyPr>
          <a:lstStyle/>
          <a:p>
            <a:pPr marL="0" indent="0" algn="r" rtl="1">
              <a:buNone/>
            </a:pPr>
            <a:r>
              <a:rPr lang="ar-DZ" b="1" dirty="0" smtClean="0">
                <a:solidFill>
                  <a:srgbClr val="FF0000"/>
                </a:solidFill>
              </a:rPr>
              <a:t>3 - أعلى وأفضل استخدام/ الاستخدام الحالي:</a:t>
            </a:r>
          </a:p>
          <a:p>
            <a:pPr marL="0" indent="0" algn="r" rtl="1">
              <a:buNone/>
            </a:pPr>
            <a:r>
              <a:rPr lang="ar-DZ" b="1" dirty="0" smtClean="0">
                <a:solidFill>
                  <a:srgbClr val="FF0000"/>
                </a:solidFill>
              </a:rPr>
              <a:t>مثال</a:t>
            </a:r>
            <a:r>
              <a:rPr lang="ar-DZ" b="1" dirty="0">
                <a:solidFill>
                  <a:srgbClr val="FF0000"/>
                </a:solidFill>
              </a:rPr>
              <a:t>: </a:t>
            </a:r>
            <a:endParaRPr lang="ar-DZ" b="1" dirty="0" smtClean="0">
              <a:solidFill>
                <a:srgbClr val="FF0000"/>
              </a:solidFill>
            </a:endParaRPr>
          </a:p>
          <a:p>
            <a:pPr marL="0" indent="0" algn="r" rtl="1">
              <a:buNone/>
            </a:pPr>
            <a:r>
              <a:rPr lang="ar-DZ" dirty="0" smtClean="0"/>
              <a:t>اقتنت منشأة أرض في اطار اندماج الأعمال، تم تطويرها للاستعمال الصناعي كموقع لمصنع. وبالقرب منها تم تطوير أراضي لبناء مساكن راقية، يحدد الكيان أن الأرض المستخدمة حاليًا كموقع لمصنع يمكن تطويرها كموقع للاستخدام السكني. يمكن تحديد الأعلى والأفضل استخدام للأرض وذلك بمقارنة كل مما يلي:</a:t>
            </a:r>
          </a:p>
          <a:p>
            <a:pPr algn="r" rtl="1">
              <a:buFontTx/>
              <a:buChar char="-"/>
            </a:pPr>
            <a:r>
              <a:rPr lang="ar-DZ" dirty="0" smtClean="0"/>
              <a:t>قيمة الأرض المطورة حاليا للاستعمال الصناعي،</a:t>
            </a:r>
          </a:p>
          <a:p>
            <a:pPr algn="r" rtl="1">
              <a:buFontTx/>
              <a:buChar char="-"/>
            </a:pPr>
            <a:r>
              <a:rPr lang="ar-DZ" dirty="0" smtClean="0"/>
              <a:t>قيمة الأرض كموقع شاغر للاستعمال لبناء مساكن مع الأخذ في الاعتبار تكاليف الهدم وتكاليف أخرى ضرورية لتحويل الأرض الى موقع شاغر.</a:t>
            </a:r>
          </a:p>
          <a:p>
            <a:pPr marL="0" indent="0" algn="r" rtl="1">
              <a:buNone/>
            </a:pPr>
            <a:r>
              <a:rPr lang="ar-DZ" dirty="0" smtClean="0"/>
              <a:t>يتم تحديد أفضل وأعلى استخدام للأرض على أساس القيمة الأعلى لهاتين القيمتين.</a:t>
            </a:r>
          </a:p>
          <a:p>
            <a:pPr marL="0" indent="0" algn="r" rtl="1">
              <a:buNone/>
            </a:pPr>
            <a:r>
              <a:rPr lang="ar-DZ" dirty="0" smtClean="0"/>
              <a:t>4-</a:t>
            </a:r>
            <a:r>
              <a:rPr lang="ar-DZ" b="1" dirty="0" smtClean="0">
                <a:solidFill>
                  <a:srgbClr val="FF0000"/>
                </a:solidFill>
              </a:rPr>
              <a:t> افتراضات المخاطر عند تقييم الالتزام:</a:t>
            </a:r>
          </a:p>
          <a:p>
            <a:pPr marL="0" indent="0" algn="r" rtl="1">
              <a:buNone/>
            </a:pPr>
            <a:r>
              <a:rPr lang="ar-DZ" b="1" dirty="0" smtClean="0">
                <a:solidFill>
                  <a:srgbClr val="FF0000"/>
                </a:solidFill>
              </a:rPr>
              <a:t>مثال: عدم الأداء</a:t>
            </a:r>
          </a:p>
          <a:p>
            <a:pPr marL="0" indent="0" algn="r" rtl="1">
              <a:buNone/>
            </a:pPr>
            <a:r>
              <a:rPr lang="ar-DZ" dirty="0" smtClean="0"/>
              <a:t>دخلت </a:t>
            </a:r>
            <a:r>
              <a:rPr lang="el-GR" dirty="0" smtClean="0"/>
              <a:t>Α</a:t>
            </a:r>
            <a:r>
              <a:rPr lang="ar-DZ" dirty="0" smtClean="0"/>
              <a:t> و</a:t>
            </a:r>
            <a:r>
              <a:rPr lang="el-GR" dirty="0" smtClean="0"/>
              <a:t>β</a:t>
            </a:r>
            <a:r>
              <a:rPr lang="ar-DZ" dirty="0" smtClean="0"/>
              <a:t> في التزام تعاقدي لسداد مبلغ 500€ الى الذمة </a:t>
            </a:r>
            <a:r>
              <a:rPr lang="fr-FR" dirty="0" smtClean="0"/>
              <a:t>C</a:t>
            </a:r>
            <a:r>
              <a:rPr lang="ar-DZ" dirty="0" smtClean="0"/>
              <a:t> في خمس سنوات ، للذمة </a:t>
            </a:r>
            <a:r>
              <a:rPr lang="fr-FR" dirty="0" smtClean="0"/>
              <a:t>A</a:t>
            </a:r>
            <a:r>
              <a:rPr lang="ar-DZ" dirty="0" smtClean="0"/>
              <a:t> تصنيف ائتماني </a:t>
            </a:r>
            <a:r>
              <a:rPr lang="fr-FR" dirty="0" smtClean="0"/>
              <a:t>AA</a:t>
            </a:r>
            <a:r>
              <a:rPr lang="ar-DZ" dirty="0" smtClean="0"/>
              <a:t> وتستطيع الاقتراض بمعدل 6 % سنويا، أما الذمة </a:t>
            </a:r>
            <a:r>
              <a:rPr lang="el-GR" dirty="0" smtClean="0"/>
              <a:t>Β</a:t>
            </a:r>
            <a:r>
              <a:rPr lang="ar-DZ" dirty="0" smtClean="0"/>
              <a:t> لها تصنيف ائتماني </a:t>
            </a:r>
            <a:r>
              <a:rPr lang="el-GR" dirty="0" smtClean="0"/>
              <a:t>ΒΒΒ</a:t>
            </a:r>
            <a:r>
              <a:rPr lang="ar-DZ" dirty="0" smtClean="0"/>
              <a:t> وتستطيع الاقتراض بمعدل 12 % سنويا.</a:t>
            </a:r>
          </a:p>
          <a:p>
            <a:pPr marL="0" indent="0" algn="r" rtl="1">
              <a:buNone/>
            </a:pPr>
            <a:r>
              <a:rPr lang="ar-DZ" dirty="0" smtClean="0"/>
              <a:t>ستحصل</a:t>
            </a:r>
            <a:r>
              <a:rPr lang="fr-FR" dirty="0" smtClean="0"/>
              <a:t>A</a:t>
            </a:r>
            <a:r>
              <a:rPr lang="ar-DZ" dirty="0" smtClean="0"/>
              <a:t> على مبلغ 374 € مقابل وعدها ( القيمة الحالية لمبلغ 500 </a:t>
            </a:r>
            <a:r>
              <a:rPr lang="ar-DZ" dirty="0" err="1" smtClean="0"/>
              <a:t>يوروفي</a:t>
            </a:r>
            <a:r>
              <a:rPr lang="ar-DZ" dirty="0" smtClean="0"/>
              <a:t> خمس سنوات  بمعدل 6 % )، أما </a:t>
            </a:r>
            <a:r>
              <a:rPr lang="el-GR" dirty="0" smtClean="0"/>
              <a:t>Β</a:t>
            </a:r>
            <a:r>
              <a:rPr lang="ar-DZ" dirty="0" smtClean="0"/>
              <a:t> ستحصل على 284 € مقابل وعدها ( القيمة الحالية ل 500 يورو في خمس سنوات بمعدل 12 % )</a:t>
            </a:r>
            <a:r>
              <a:rPr lang="fr-FR" dirty="0" smtClean="0"/>
              <a:t>.</a:t>
            </a:r>
            <a:r>
              <a:rPr lang="ar-DZ" dirty="0"/>
              <a:t> تتضمن القيمة العادلة للالتزام تجاه كل كيان (أي العائدات) المركز الائتماني لذلك الكيان.</a:t>
            </a:r>
            <a:endParaRPr lang="fr-FR" b="1" dirty="0"/>
          </a:p>
        </p:txBody>
      </p:sp>
    </p:spTree>
    <p:extLst>
      <p:ext uri="{BB962C8B-B14F-4D97-AF65-F5344CB8AC3E}">
        <p14:creationId xmlns:p14="http://schemas.microsoft.com/office/powerpoint/2010/main" xmlns="" val="1259339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lstStyle/>
          <a:p>
            <a:pPr>
              <a:buNone/>
            </a:pPr>
            <a:r>
              <a:rPr lang="en-US" b="1" dirty="0" smtClean="0">
                <a:solidFill>
                  <a:srgbClr val="FF0000"/>
                </a:solidFill>
              </a:rPr>
              <a:t>3-Highest </a:t>
            </a:r>
            <a:r>
              <a:rPr lang="en-US" b="1" dirty="0" smtClean="0">
                <a:solidFill>
                  <a:srgbClr val="FF0000"/>
                </a:solidFill>
              </a:rPr>
              <a:t>and best use/current use</a:t>
            </a:r>
            <a:r>
              <a:rPr lang="en-US" b="1" dirty="0" smtClean="0"/>
              <a:t>:</a:t>
            </a:r>
          </a:p>
          <a:p>
            <a:r>
              <a:rPr lang="en-US" b="1" dirty="0" smtClean="0"/>
              <a:t>Example</a:t>
            </a:r>
            <a:r>
              <a:rPr lang="en-US" dirty="0" smtClean="0"/>
              <a:t>: An entity acquired land as part of a business combination that was developed for industrial use as a site for a factory. Nearby land has been developed for high-end housing. The entity determines that the land currently being used as a factory site could be developed for residential use. The highest and best use of the land is determined by comparing each of the following</a:t>
            </a:r>
            <a:r>
              <a:rPr lang="en-US" dirty="0" smtClean="0"/>
              <a:t>:</a:t>
            </a:r>
          </a:p>
          <a:p>
            <a:r>
              <a:rPr lang="en-US" dirty="0" smtClean="0"/>
              <a:t>The </a:t>
            </a:r>
            <a:r>
              <a:rPr lang="en-US" dirty="0" smtClean="0"/>
              <a:t>value of the land currently being developed for industrial use</a:t>
            </a:r>
            <a:r>
              <a:rPr lang="en-US" dirty="0" smtClean="0"/>
              <a:t>,</a:t>
            </a:r>
          </a:p>
          <a:p>
            <a:r>
              <a:rPr lang="en-US" dirty="0" smtClean="0"/>
              <a:t>The </a:t>
            </a:r>
            <a:r>
              <a:rPr lang="en-US" dirty="0" smtClean="0"/>
              <a:t>value of the land as a vacant site for residential use, taking into account the costs of demolition and other costs necessary to convert the land to a vacant site</a:t>
            </a:r>
            <a:r>
              <a:rPr lang="en-US" dirty="0" smtClean="0"/>
              <a:t>.</a:t>
            </a:r>
          </a:p>
          <a:p>
            <a:pPr>
              <a:buFontTx/>
              <a:buChar char="-"/>
            </a:pPr>
            <a:r>
              <a:rPr lang="en-US" b="1" dirty="0" smtClean="0"/>
              <a:t>The </a:t>
            </a:r>
            <a:r>
              <a:rPr lang="en-US" b="1" dirty="0" smtClean="0"/>
              <a:t>highest and best use of the land is determined based on the higher of these </a:t>
            </a:r>
            <a:r>
              <a:rPr lang="en-US" b="1" dirty="0" smtClean="0"/>
              <a:t>two values.</a:t>
            </a:r>
          </a:p>
          <a:p>
            <a:pPr>
              <a:buFontTx/>
              <a:buChar char="-"/>
            </a:pPr>
            <a:r>
              <a:rPr lang="en-US" b="1" dirty="0" smtClean="0">
                <a:solidFill>
                  <a:srgbClr val="FF0000"/>
                </a:solidFill>
              </a:rPr>
              <a:t>4- </a:t>
            </a:r>
            <a:r>
              <a:rPr lang="en-US" b="1" dirty="0" smtClean="0">
                <a:solidFill>
                  <a:srgbClr val="FF0000"/>
                </a:solidFill>
              </a:rPr>
              <a:t>Risk assumptions when assessing </a:t>
            </a:r>
            <a:r>
              <a:rPr lang="en-US" b="1" dirty="0" smtClean="0">
                <a:solidFill>
                  <a:srgbClr val="FF0000"/>
                </a:solidFill>
              </a:rPr>
              <a:t>obligation</a:t>
            </a:r>
          </a:p>
          <a:p>
            <a:pPr>
              <a:buFontTx/>
              <a:buChar char="-"/>
            </a:pPr>
            <a:endParaRPr lang="fr-FR" b="1" dirty="0">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5910"/>
            <a:ext cx="12192000" cy="6742090"/>
          </a:xfrm>
        </p:spPr>
        <p:txBody>
          <a:bodyPr>
            <a:normAutofit fontScale="92500"/>
          </a:bodyPr>
          <a:lstStyle/>
          <a:p>
            <a:pPr marL="0" indent="0" algn="r" rtl="1">
              <a:buNone/>
            </a:pPr>
            <a:r>
              <a:rPr lang="fr-FR" b="1" dirty="0" smtClean="0">
                <a:solidFill>
                  <a:srgbClr val="FF0000"/>
                </a:solidFill>
              </a:rPr>
              <a:t>5</a:t>
            </a:r>
            <a:r>
              <a:rPr lang="ar-DZ" b="1" dirty="0" smtClean="0">
                <a:solidFill>
                  <a:srgbClr val="FF0000"/>
                </a:solidFill>
              </a:rPr>
              <a:t>- </a:t>
            </a:r>
            <a:r>
              <a:rPr lang="ar-DZ" b="1" dirty="0" smtClean="0">
                <a:solidFill>
                  <a:srgbClr val="FF0000"/>
                </a:solidFill>
              </a:rPr>
              <a:t>السوق الرئيسي / الأكثر ميزة:</a:t>
            </a:r>
          </a:p>
          <a:p>
            <a:pPr marL="0" indent="0" algn="r" rtl="1">
              <a:buNone/>
            </a:pPr>
            <a:r>
              <a:rPr lang="ar-DZ" b="1" dirty="0" smtClean="0">
                <a:solidFill>
                  <a:srgbClr val="FF0000"/>
                </a:solidFill>
              </a:rPr>
              <a:t>مثال</a:t>
            </a:r>
            <a:r>
              <a:rPr lang="ar-DZ" b="1" dirty="0">
                <a:solidFill>
                  <a:srgbClr val="FF0000"/>
                </a:solidFill>
              </a:rPr>
              <a:t>: </a:t>
            </a:r>
            <a:r>
              <a:rPr lang="ar-DZ" dirty="0"/>
              <a:t>يتم </a:t>
            </a:r>
            <a:r>
              <a:rPr lang="ar-DZ" dirty="0" smtClean="0"/>
              <a:t>بيع </a:t>
            </a:r>
            <a:r>
              <a:rPr lang="ar-DZ" dirty="0"/>
              <a:t>الأصل في سوقين نشطين مختلفين بأسعار مختلفة. تدخل المنشأة في معاملات في كلا السوقين ويمكنها الوصول إلى السعر في تلك الأسواق للأصل في تاريخ </a:t>
            </a:r>
            <a:r>
              <a:rPr lang="ar-DZ" dirty="0" smtClean="0"/>
              <a:t>القياس.</a:t>
            </a:r>
          </a:p>
          <a:p>
            <a:pPr marL="0" indent="0" algn="r" rtl="1">
              <a:buNone/>
            </a:pPr>
            <a:endParaRPr lang="ar-DZ" dirty="0" smtClean="0"/>
          </a:p>
          <a:p>
            <a:pPr marL="0" indent="0" algn="r" rtl="1">
              <a:buNone/>
            </a:pPr>
            <a:endParaRPr lang="ar-DZ" dirty="0"/>
          </a:p>
          <a:p>
            <a:pPr marL="0" indent="0" algn="r" rtl="1">
              <a:buNone/>
            </a:pPr>
            <a:endParaRPr lang="ar-DZ" dirty="0" smtClean="0"/>
          </a:p>
          <a:p>
            <a:pPr marL="0" indent="0" algn="r" rtl="1">
              <a:buNone/>
            </a:pPr>
            <a:endParaRPr lang="ar-DZ" dirty="0"/>
          </a:p>
          <a:p>
            <a:pPr marL="0" indent="0" algn="r" rtl="1">
              <a:buNone/>
            </a:pPr>
            <a:endParaRPr lang="ar-DZ" dirty="0" smtClean="0"/>
          </a:p>
          <a:p>
            <a:pPr marL="0" indent="0" algn="r" rtl="1">
              <a:buNone/>
            </a:pPr>
            <a:endParaRPr lang="ar-DZ" dirty="0"/>
          </a:p>
          <a:p>
            <a:pPr marL="0" indent="0" algn="r" rtl="1">
              <a:buNone/>
            </a:pPr>
            <a:r>
              <a:rPr lang="ar-DZ" dirty="0"/>
              <a:t>إذا كان السوق </a:t>
            </a:r>
            <a:r>
              <a:rPr lang="ar-DZ" dirty="0" smtClean="0"/>
              <a:t>"</a:t>
            </a:r>
            <a:r>
              <a:rPr lang="el-GR" dirty="0" smtClean="0"/>
              <a:t>Α</a:t>
            </a:r>
            <a:r>
              <a:rPr lang="ar-DZ" dirty="0" smtClean="0"/>
              <a:t>" </a:t>
            </a:r>
            <a:r>
              <a:rPr lang="ar-DZ" dirty="0"/>
              <a:t>هو </a:t>
            </a:r>
            <a:r>
              <a:rPr lang="ar-DZ" dirty="0">
                <a:solidFill>
                  <a:srgbClr val="FF0000"/>
                </a:solidFill>
              </a:rPr>
              <a:t>السوق الرئيسي </a:t>
            </a:r>
            <a:r>
              <a:rPr lang="ar-DZ" dirty="0"/>
              <a:t>للأصل (السوق الذي يحتوي على أكبر حجم ومستوى من النشاط للأصل) ، فسيتم قياس القيمة العادلة للأصل باستخدام السعر في السوق </a:t>
            </a:r>
            <a:r>
              <a:rPr lang="ar-DZ" dirty="0" smtClean="0"/>
              <a:t>"</a:t>
            </a:r>
            <a:r>
              <a:rPr lang="el-GR" dirty="0" smtClean="0">
                <a:solidFill>
                  <a:srgbClr val="FF0000"/>
                </a:solidFill>
              </a:rPr>
              <a:t>Α</a:t>
            </a:r>
            <a:r>
              <a:rPr lang="ar-DZ" dirty="0" smtClean="0"/>
              <a:t>" </a:t>
            </a:r>
            <a:r>
              <a:rPr lang="ar-DZ" dirty="0"/>
              <a:t>مطروحًا منه تكاليف النقل </a:t>
            </a:r>
            <a:r>
              <a:rPr lang="ar-DZ" dirty="0">
                <a:solidFill>
                  <a:srgbClr val="00B050"/>
                </a:solidFill>
              </a:rPr>
              <a:t>(</a:t>
            </a:r>
            <a:r>
              <a:rPr lang="ar-DZ" b="1" dirty="0">
                <a:solidFill>
                  <a:srgbClr val="00B050"/>
                </a:solidFill>
              </a:rPr>
              <a:t>24 </a:t>
            </a:r>
            <a:r>
              <a:rPr lang="ar-DZ" dirty="0"/>
              <a:t>يورو</a:t>
            </a:r>
            <a:r>
              <a:rPr lang="ar-DZ" dirty="0" smtClean="0"/>
              <a:t>).</a:t>
            </a:r>
          </a:p>
          <a:p>
            <a:pPr marL="0" indent="0" algn="r" rtl="1">
              <a:buNone/>
            </a:pPr>
            <a:r>
              <a:rPr lang="ar-DZ" dirty="0" smtClean="0"/>
              <a:t>إذا لم يكن أي من السوقين هو السوق الرئيسي للأصل ، فسيتم قياس القيمة العادلة باستخدام السعر في السوق الأكثر ميزة .</a:t>
            </a:r>
          </a:p>
          <a:p>
            <a:pPr marL="0" indent="0" algn="r" rtl="1">
              <a:buNone/>
            </a:pPr>
            <a:r>
              <a:rPr lang="ar-DZ" dirty="0" smtClean="0"/>
              <a:t>في </a:t>
            </a:r>
            <a:r>
              <a:rPr lang="ar-DZ" dirty="0"/>
              <a:t>الحالة المذكورة أعلاه ، سيكون </a:t>
            </a:r>
            <a:r>
              <a:rPr lang="ar-DZ" dirty="0" smtClean="0"/>
              <a:t> </a:t>
            </a:r>
            <a:r>
              <a:rPr lang="ar-DZ" dirty="0"/>
              <a:t>السوق </a:t>
            </a:r>
            <a:r>
              <a:rPr lang="el-GR" dirty="0" smtClean="0"/>
              <a:t>Β</a:t>
            </a:r>
            <a:r>
              <a:rPr lang="ar-DZ" dirty="0" smtClean="0"/>
              <a:t>، </a:t>
            </a:r>
            <a:r>
              <a:rPr lang="ar-DZ" dirty="0"/>
              <a:t>وستكون القيمة العادلة للأصل </a:t>
            </a:r>
            <a:r>
              <a:rPr lang="ar-DZ" dirty="0">
                <a:solidFill>
                  <a:srgbClr val="FF0000"/>
                </a:solidFill>
              </a:rPr>
              <a:t>23</a:t>
            </a:r>
            <a:r>
              <a:rPr lang="ar-DZ" dirty="0"/>
              <a:t> يورو (السعر </a:t>
            </a:r>
            <a:r>
              <a:rPr lang="ar-DZ" b="1" dirty="0">
                <a:solidFill>
                  <a:srgbClr val="00B050"/>
                </a:solidFill>
              </a:rPr>
              <a:t>25</a:t>
            </a:r>
            <a:r>
              <a:rPr lang="ar-DZ" dirty="0"/>
              <a:t> يورو ناقصًا تكاليف النقل 2 يورو).</a:t>
            </a:r>
            <a:endParaRPr lang="ar-DZ" dirty="0" smtClean="0"/>
          </a:p>
          <a:p>
            <a:pPr marL="0" indent="0" algn="r" rtl="1">
              <a:buNone/>
            </a:pPr>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xmlns="" val="3276344284"/>
              </p:ext>
            </p:extLst>
          </p:nvPr>
        </p:nvGraphicFramePr>
        <p:xfrm>
          <a:off x="1761543" y="1612433"/>
          <a:ext cx="8127999" cy="2655624"/>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xmlns="" val="1142110857"/>
                    </a:ext>
                  </a:extLst>
                </a:gridCol>
                <a:gridCol w="2709333">
                  <a:extLst>
                    <a:ext uri="{9D8B030D-6E8A-4147-A177-3AD203B41FA5}">
                      <a16:colId xmlns:a16="http://schemas.microsoft.com/office/drawing/2014/main" xmlns="" val="2015925781"/>
                    </a:ext>
                  </a:extLst>
                </a:gridCol>
                <a:gridCol w="2709333">
                  <a:extLst>
                    <a:ext uri="{9D8B030D-6E8A-4147-A177-3AD203B41FA5}">
                      <a16:colId xmlns:a16="http://schemas.microsoft.com/office/drawing/2014/main" xmlns="" val="2738094819"/>
                    </a:ext>
                  </a:extLst>
                </a:gridCol>
              </a:tblGrid>
              <a:tr h="1101144">
                <a:tc>
                  <a:txBody>
                    <a:bodyPr/>
                    <a:lstStyle/>
                    <a:p>
                      <a:pPr algn="ctr" rtl="1"/>
                      <a:r>
                        <a:rPr lang="ar-DZ" sz="2400" b="1" dirty="0" smtClean="0">
                          <a:solidFill>
                            <a:schemeClr val="tx1"/>
                          </a:solidFill>
                        </a:rPr>
                        <a:t>السوق </a:t>
                      </a:r>
                      <a:r>
                        <a:rPr lang="fr-FR" sz="2400" b="1" dirty="0" smtClean="0">
                          <a:solidFill>
                            <a:schemeClr val="tx1"/>
                          </a:solidFill>
                        </a:rPr>
                        <a:t>B</a:t>
                      </a:r>
                      <a:endParaRPr lang="fr-FR" sz="2400" b="1" dirty="0">
                        <a:solidFill>
                          <a:schemeClr val="tx1"/>
                        </a:solidFill>
                      </a:endParaRPr>
                    </a:p>
                  </a:txBody>
                  <a:tcPr/>
                </a:tc>
                <a:tc>
                  <a:txBody>
                    <a:bodyPr/>
                    <a:lstStyle/>
                    <a:p>
                      <a:pPr algn="ctr" rtl="1"/>
                      <a:r>
                        <a:rPr lang="ar-DZ" sz="2400" b="1" dirty="0" smtClean="0">
                          <a:solidFill>
                            <a:schemeClr val="tx1"/>
                          </a:solidFill>
                        </a:rPr>
                        <a:t>السوق </a:t>
                      </a:r>
                      <a:r>
                        <a:rPr lang="fr-FR" sz="2400" b="1" dirty="0" smtClean="0">
                          <a:solidFill>
                            <a:schemeClr val="tx1"/>
                          </a:solidFill>
                        </a:rPr>
                        <a:t>A</a:t>
                      </a:r>
                      <a:endParaRPr lang="fr-FR" sz="2400" b="1" dirty="0">
                        <a:solidFill>
                          <a:schemeClr val="tx1"/>
                        </a:solidFill>
                      </a:endParaRPr>
                    </a:p>
                  </a:txBody>
                  <a:tcPr/>
                </a:tc>
                <a:tc>
                  <a:txBody>
                    <a:bodyPr/>
                    <a:lstStyle/>
                    <a:p>
                      <a:endParaRPr lang="fr-FR" sz="2400" b="1" dirty="0"/>
                    </a:p>
                  </a:txBody>
                  <a:tcPr/>
                </a:tc>
                <a:extLst>
                  <a:ext uri="{0D108BD9-81ED-4DB2-BD59-A6C34878D82A}">
                    <a16:rowId xmlns:a16="http://schemas.microsoft.com/office/drawing/2014/main" xmlns="" val="3195091794"/>
                  </a:ext>
                </a:extLst>
              </a:tr>
              <a:tr h="1101144">
                <a:tc>
                  <a:txBody>
                    <a:bodyPr/>
                    <a:lstStyle/>
                    <a:p>
                      <a:pPr algn="ctr"/>
                      <a:r>
                        <a:rPr lang="ar-DZ" sz="2400" b="1" dirty="0" smtClean="0"/>
                        <a:t>25</a:t>
                      </a:r>
                    </a:p>
                    <a:p>
                      <a:pPr algn="ctr"/>
                      <a:r>
                        <a:rPr lang="ar-DZ" sz="2400" b="1" dirty="0" smtClean="0"/>
                        <a:t>1</a:t>
                      </a:r>
                    </a:p>
                    <a:p>
                      <a:pPr algn="ctr"/>
                      <a:r>
                        <a:rPr lang="ar-DZ" sz="2400" b="1" u="sng" dirty="0" smtClean="0">
                          <a:solidFill>
                            <a:srgbClr val="00B050"/>
                          </a:solidFill>
                          <a:effectLst>
                            <a:outerShdw blurRad="38100" dist="38100" dir="2700000" algn="tl">
                              <a:srgbClr val="000000">
                                <a:alpha val="43137"/>
                              </a:srgbClr>
                            </a:outerShdw>
                          </a:effectLst>
                        </a:rPr>
                        <a:t>2</a:t>
                      </a:r>
                    </a:p>
                    <a:p>
                      <a:pPr algn="ctr"/>
                      <a:r>
                        <a:rPr lang="ar-DZ" sz="2400" b="1" u="sng" dirty="0" smtClean="0">
                          <a:solidFill>
                            <a:srgbClr val="FF0000"/>
                          </a:solidFill>
                          <a:effectLst>
                            <a:outerShdw blurRad="38100" dist="38100" dir="2700000" algn="tl">
                              <a:srgbClr val="000000">
                                <a:alpha val="43137"/>
                              </a:srgbClr>
                            </a:outerShdw>
                          </a:effectLst>
                        </a:rPr>
                        <a:t>22</a:t>
                      </a:r>
                      <a:endParaRPr lang="fr-FR" sz="2400" b="1" u="sng" dirty="0">
                        <a:solidFill>
                          <a:srgbClr val="FF0000"/>
                        </a:solidFill>
                        <a:effectLst>
                          <a:outerShdw blurRad="38100" dist="38100" dir="2700000" algn="tl">
                            <a:srgbClr val="000000">
                              <a:alpha val="43137"/>
                            </a:srgbClr>
                          </a:outerShdw>
                        </a:effectLst>
                      </a:endParaRPr>
                    </a:p>
                  </a:txBody>
                  <a:tcPr/>
                </a:tc>
                <a:tc>
                  <a:txBody>
                    <a:bodyPr/>
                    <a:lstStyle/>
                    <a:p>
                      <a:pPr algn="ctr"/>
                      <a:r>
                        <a:rPr lang="ar-DZ" sz="2400" b="1" dirty="0" smtClean="0"/>
                        <a:t>26</a:t>
                      </a:r>
                    </a:p>
                    <a:p>
                      <a:pPr algn="ctr"/>
                      <a:r>
                        <a:rPr lang="ar-DZ" sz="2400" b="1" dirty="0" smtClean="0"/>
                        <a:t>3</a:t>
                      </a:r>
                    </a:p>
                    <a:p>
                      <a:pPr algn="ctr"/>
                      <a:r>
                        <a:rPr lang="ar-DZ" sz="2400" b="1" u="sng" dirty="0" smtClean="0">
                          <a:solidFill>
                            <a:srgbClr val="00B050"/>
                          </a:solidFill>
                        </a:rPr>
                        <a:t>2</a:t>
                      </a:r>
                    </a:p>
                    <a:p>
                      <a:pPr algn="ctr"/>
                      <a:r>
                        <a:rPr lang="ar-DZ" sz="2400" b="1" u="sng" dirty="0" smtClean="0">
                          <a:solidFill>
                            <a:srgbClr val="FF0000"/>
                          </a:solidFill>
                        </a:rPr>
                        <a:t>21</a:t>
                      </a:r>
                      <a:endParaRPr lang="fr-FR" sz="2400" b="1" u="sng" dirty="0">
                        <a:solidFill>
                          <a:srgbClr val="FF0000"/>
                        </a:solidFill>
                      </a:endParaRPr>
                    </a:p>
                  </a:txBody>
                  <a:tcPr/>
                </a:tc>
                <a:tc>
                  <a:txBody>
                    <a:bodyPr/>
                    <a:lstStyle/>
                    <a:p>
                      <a:pPr algn="r" rtl="1"/>
                      <a:r>
                        <a:rPr lang="ar-DZ" sz="2400" b="1" dirty="0" smtClean="0"/>
                        <a:t>السعر</a:t>
                      </a:r>
                    </a:p>
                    <a:p>
                      <a:pPr algn="r" rtl="1"/>
                      <a:r>
                        <a:rPr lang="ar-DZ" sz="2400" b="1" dirty="0" smtClean="0"/>
                        <a:t>تكاليف</a:t>
                      </a:r>
                      <a:r>
                        <a:rPr lang="ar-DZ" sz="2400" b="1" baseline="0" dirty="0" smtClean="0"/>
                        <a:t> العملية</a:t>
                      </a:r>
                    </a:p>
                    <a:p>
                      <a:pPr algn="r" rtl="1"/>
                      <a:r>
                        <a:rPr lang="ar-DZ" sz="2400" b="1" baseline="0" dirty="0" smtClean="0"/>
                        <a:t>تكايف النقل</a:t>
                      </a:r>
                    </a:p>
                    <a:p>
                      <a:pPr algn="r" rtl="1"/>
                      <a:r>
                        <a:rPr lang="ar-DZ" sz="2400" b="1" baseline="0" dirty="0" smtClean="0"/>
                        <a:t>المبلغ الصافي </a:t>
                      </a:r>
                      <a:endParaRPr lang="fr-FR" sz="2400" b="1" dirty="0"/>
                    </a:p>
                  </a:txBody>
                  <a:tcPr/>
                </a:tc>
                <a:extLst>
                  <a:ext uri="{0D108BD9-81ED-4DB2-BD59-A6C34878D82A}">
                    <a16:rowId xmlns:a16="http://schemas.microsoft.com/office/drawing/2014/main" xmlns="" val="606865364"/>
                  </a:ext>
                </a:extLst>
              </a:tr>
            </a:tbl>
          </a:graphicData>
        </a:graphic>
      </p:graphicFrame>
    </p:spTree>
    <p:extLst>
      <p:ext uri="{BB962C8B-B14F-4D97-AF65-F5344CB8AC3E}">
        <p14:creationId xmlns:p14="http://schemas.microsoft.com/office/powerpoint/2010/main" xmlns="" val="32844832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15153"/>
            <a:ext cx="12192000" cy="6858000"/>
          </a:xfrm>
        </p:spPr>
        <p:txBody>
          <a:bodyPr>
            <a:normAutofit/>
          </a:bodyPr>
          <a:lstStyle/>
          <a:p>
            <a:r>
              <a:rPr lang="fr-FR" dirty="0" smtClean="0">
                <a:solidFill>
                  <a:srgbClr val="FF0000"/>
                </a:solidFill>
              </a:rPr>
              <a:t>EX1- </a:t>
            </a:r>
            <a:r>
              <a:rPr lang="fr-FR" b="1" dirty="0" smtClean="0">
                <a:solidFill>
                  <a:srgbClr val="FF0000"/>
                </a:solidFill>
              </a:rPr>
              <a:t>the principal (or </a:t>
            </a:r>
            <a:r>
              <a:rPr lang="fr-FR" b="1" dirty="0" err="1" smtClean="0">
                <a:solidFill>
                  <a:srgbClr val="FF0000"/>
                </a:solidFill>
              </a:rPr>
              <a:t>most</a:t>
            </a:r>
            <a:r>
              <a:rPr lang="fr-FR" b="1" dirty="0" smtClean="0">
                <a:solidFill>
                  <a:srgbClr val="FF0000"/>
                </a:solidFill>
              </a:rPr>
              <a:t> </a:t>
            </a:r>
            <a:r>
              <a:rPr lang="fr-FR" b="1" dirty="0" err="1" smtClean="0">
                <a:solidFill>
                  <a:srgbClr val="FF0000"/>
                </a:solidFill>
              </a:rPr>
              <a:t>advantageous</a:t>
            </a:r>
            <a:r>
              <a:rPr lang="fr-FR" b="1" dirty="0" smtClean="0">
                <a:solidFill>
                  <a:srgbClr val="FF0000"/>
                </a:solidFill>
              </a:rPr>
              <a:t>) </a:t>
            </a:r>
            <a:r>
              <a:rPr lang="fr-FR" b="1" dirty="0" err="1" smtClean="0">
                <a:solidFill>
                  <a:srgbClr val="FF0000"/>
                </a:solidFill>
              </a:rPr>
              <a:t>market</a:t>
            </a:r>
            <a:endParaRPr lang="fr-FR" dirty="0" smtClean="0">
              <a:solidFill>
                <a:srgbClr val="FF0000"/>
              </a:solidFill>
            </a:endParaRPr>
          </a:p>
          <a:p>
            <a:pPr>
              <a:buNone/>
            </a:pPr>
            <a:r>
              <a:rPr lang="fr-FR" dirty="0" smtClean="0"/>
              <a:t>- The </a:t>
            </a:r>
            <a:r>
              <a:rPr lang="fr-FR" dirty="0" err="1" smtClean="0"/>
              <a:t>asset</a:t>
            </a:r>
            <a:r>
              <a:rPr lang="fr-FR" dirty="0" smtClean="0"/>
              <a:t> </a:t>
            </a:r>
            <a:r>
              <a:rPr lang="fr-FR" dirty="0" err="1" smtClean="0"/>
              <a:t>is</a:t>
            </a:r>
            <a:r>
              <a:rPr lang="fr-FR" dirty="0" smtClean="0"/>
              <a:t> </a:t>
            </a:r>
            <a:r>
              <a:rPr lang="fr-FR" dirty="0" err="1" smtClean="0"/>
              <a:t>sold</a:t>
            </a:r>
            <a:r>
              <a:rPr lang="fr-FR" dirty="0" smtClean="0"/>
              <a:t> in </a:t>
            </a:r>
            <a:r>
              <a:rPr lang="fr-FR" dirty="0" err="1" smtClean="0"/>
              <a:t>two</a:t>
            </a:r>
            <a:r>
              <a:rPr lang="fr-FR" dirty="0" smtClean="0"/>
              <a:t> </a:t>
            </a:r>
            <a:r>
              <a:rPr lang="fr-FR" dirty="0" err="1" smtClean="0"/>
              <a:t>different</a:t>
            </a:r>
            <a:r>
              <a:rPr lang="fr-FR" dirty="0" smtClean="0"/>
              <a:t> active </a:t>
            </a:r>
            <a:r>
              <a:rPr lang="fr-FR" dirty="0" err="1" smtClean="0"/>
              <a:t>markets</a:t>
            </a:r>
            <a:r>
              <a:rPr lang="fr-FR" dirty="0" smtClean="0"/>
              <a:t> </a:t>
            </a:r>
            <a:r>
              <a:rPr lang="fr-FR" dirty="0" err="1" smtClean="0"/>
              <a:t>at</a:t>
            </a:r>
            <a:r>
              <a:rPr lang="fr-FR" dirty="0" smtClean="0"/>
              <a:t> </a:t>
            </a:r>
            <a:r>
              <a:rPr lang="fr-FR" dirty="0" err="1" smtClean="0"/>
              <a:t>different</a:t>
            </a:r>
            <a:r>
              <a:rPr lang="fr-FR" dirty="0" smtClean="0"/>
              <a:t> </a:t>
            </a:r>
            <a:r>
              <a:rPr lang="fr-FR" dirty="0" err="1" smtClean="0"/>
              <a:t>prices</a:t>
            </a:r>
            <a:r>
              <a:rPr lang="fr-FR" dirty="0" smtClean="0"/>
              <a:t>. The </a:t>
            </a:r>
            <a:r>
              <a:rPr lang="fr-FR" dirty="0" err="1" smtClean="0"/>
              <a:t>entity</a:t>
            </a:r>
            <a:r>
              <a:rPr lang="fr-FR" dirty="0" smtClean="0"/>
              <a:t> </a:t>
            </a:r>
            <a:r>
              <a:rPr lang="fr-FR" dirty="0" err="1" smtClean="0"/>
              <a:t>enters</a:t>
            </a:r>
            <a:r>
              <a:rPr lang="fr-FR" dirty="0" smtClean="0"/>
              <a:t> </a:t>
            </a:r>
            <a:r>
              <a:rPr lang="fr-FR" dirty="0" err="1" smtClean="0"/>
              <a:t>into</a:t>
            </a:r>
            <a:r>
              <a:rPr lang="fr-FR" dirty="0" smtClean="0"/>
              <a:t> transactions in </a:t>
            </a:r>
            <a:r>
              <a:rPr lang="fr-FR" dirty="0" err="1" smtClean="0"/>
              <a:t>both</a:t>
            </a:r>
            <a:r>
              <a:rPr lang="fr-FR" dirty="0" smtClean="0"/>
              <a:t> </a:t>
            </a:r>
            <a:r>
              <a:rPr lang="fr-FR" dirty="0" err="1" smtClean="0"/>
              <a:t>markets</a:t>
            </a:r>
            <a:r>
              <a:rPr lang="fr-FR" dirty="0" smtClean="0"/>
              <a:t> and has </a:t>
            </a:r>
            <a:r>
              <a:rPr lang="fr-FR" dirty="0" err="1" smtClean="0"/>
              <a:t>access</a:t>
            </a:r>
            <a:r>
              <a:rPr lang="fr-FR" dirty="0" smtClean="0"/>
              <a:t> to the </a:t>
            </a:r>
            <a:r>
              <a:rPr lang="fr-FR" dirty="0" err="1" smtClean="0"/>
              <a:t>price</a:t>
            </a:r>
            <a:r>
              <a:rPr lang="fr-FR" dirty="0" smtClean="0"/>
              <a:t> in </a:t>
            </a:r>
            <a:r>
              <a:rPr lang="fr-FR" dirty="0" err="1" smtClean="0"/>
              <a:t>those</a:t>
            </a:r>
            <a:r>
              <a:rPr lang="fr-FR" dirty="0" smtClean="0"/>
              <a:t> </a:t>
            </a:r>
            <a:r>
              <a:rPr lang="fr-FR" dirty="0" err="1" smtClean="0"/>
              <a:t>markets</a:t>
            </a:r>
            <a:r>
              <a:rPr lang="fr-FR" dirty="0" smtClean="0"/>
              <a:t> for the </a:t>
            </a:r>
            <a:r>
              <a:rPr lang="fr-FR" dirty="0" err="1" smtClean="0"/>
              <a:t>asset</a:t>
            </a:r>
            <a:r>
              <a:rPr lang="fr-FR" dirty="0" smtClean="0"/>
              <a:t> </a:t>
            </a:r>
            <a:r>
              <a:rPr lang="fr-FR" dirty="0" err="1" smtClean="0"/>
              <a:t>at</a:t>
            </a:r>
            <a:r>
              <a:rPr lang="fr-FR" dirty="0" smtClean="0"/>
              <a:t> the </a:t>
            </a:r>
            <a:r>
              <a:rPr lang="fr-FR" dirty="0" err="1" smtClean="0"/>
              <a:t>measurement</a:t>
            </a:r>
            <a:r>
              <a:rPr lang="fr-FR" dirty="0" smtClean="0"/>
              <a:t> date.</a:t>
            </a:r>
          </a:p>
          <a:p>
            <a:r>
              <a:rPr lang="fr-FR" b="1" dirty="0" err="1" smtClean="0"/>
              <a:t>Required</a:t>
            </a:r>
            <a:r>
              <a:rPr lang="fr-FR" b="1" dirty="0" smtClean="0"/>
              <a:t>-</a:t>
            </a:r>
            <a:r>
              <a:rPr lang="fr-FR" dirty="0" err="1" smtClean="0"/>
              <a:t>Determine</a:t>
            </a:r>
            <a:r>
              <a:rPr lang="fr-FR" dirty="0" smtClean="0"/>
              <a:t> the </a:t>
            </a:r>
            <a:r>
              <a:rPr lang="fr-FR" dirty="0" err="1" smtClean="0"/>
              <a:t>fair</a:t>
            </a:r>
            <a:r>
              <a:rPr lang="fr-FR" dirty="0" smtClean="0"/>
              <a:t> value of the </a:t>
            </a:r>
            <a:r>
              <a:rPr lang="fr-FR" dirty="0" err="1" smtClean="0"/>
              <a:t>asset</a:t>
            </a:r>
            <a:endParaRPr lang="fr-FR" dirty="0" smtClean="0"/>
          </a:p>
          <a:p>
            <a:pPr>
              <a:buNone/>
            </a:pPr>
            <a:endParaRPr lang="fr-FR" dirty="0" smtClean="0"/>
          </a:p>
          <a:p>
            <a:endParaRPr lang="fr-FR" dirty="0" smtClean="0"/>
          </a:p>
          <a:p>
            <a:endParaRPr lang="fr-FR" dirty="0" smtClean="0"/>
          </a:p>
          <a:p>
            <a:endParaRPr lang="fr-FR" dirty="0" smtClean="0"/>
          </a:p>
          <a:p>
            <a:endParaRPr lang="fr-FR" dirty="0" smtClean="0"/>
          </a:p>
          <a:p>
            <a:pPr>
              <a:buNone/>
            </a:pPr>
            <a:r>
              <a:rPr lang="fr-FR" dirty="0" smtClean="0"/>
              <a:t>).</a:t>
            </a:r>
            <a:endParaRPr lang="fr-FR" dirty="0" smtClean="0"/>
          </a:p>
          <a:p>
            <a:endParaRPr lang="fr-FR" dirty="0"/>
          </a:p>
        </p:txBody>
      </p:sp>
      <p:graphicFrame>
        <p:nvGraphicFramePr>
          <p:cNvPr id="5" name="Tableau 4"/>
          <p:cNvGraphicFramePr>
            <a:graphicFrameLocks noGrp="1"/>
          </p:cNvGraphicFramePr>
          <p:nvPr/>
        </p:nvGraphicFramePr>
        <p:xfrm>
          <a:off x="1494118" y="2691902"/>
          <a:ext cx="8127999" cy="3596640"/>
        </p:xfrm>
        <a:graphic>
          <a:graphicData uri="http://schemas.openxmlformats.org/drawingml/2006/table">
            <a:tbl>
              <a:tblPr firstRow="1" bandRow="1">
                <a:tableStyleId>{5C22544A-7EE6-4342-B048-85BDC9FD1C3A}</a:tableStyleId>
              </a:tblPr>
              <a:tblGrid>
                <a:gridCol w="2709333"/>
                <a:gridCol w="2709333"/>
                <a:gridCol w="2709333"/>
              </a:tblGrid>
              <a:tr h="370840">
                <a:tc>
                  <a:txBody>
                    <a:bodyPr/>
                    <a:lstStyle/>
                    <a:p>
                      <a:endParaRPr lang="fr-FR" sz="2800" b="1" dirty="0"/>
                    </a:p>
                  </a:txBody>
                  <a:tcPr/>
                </a:tc>
                <a:tc>
                  <a:txBody>
                    <a:bodyPr/>
                    <a:lstStyle/>
                    <a:p>
                      <a:r>
                        <a:rPr lang="fr-FR" sz="2800" b="1" dirty="0" smtClean="0"/>
                        <a:t> </a:t>
                      </a:r>
                      <a:r>
                        <a:rPr lang="fr-FR" sz="2800" b="1" dirty="0" err="1" smtClean="0"/>
                        <a:t>Market</a:t>
                      </a:r>
                      <a:r>
                        <a:rPr lang="fr-FR" sz="2800" b="1" dirty="0" smtClean="0"/>
                        <a:t> A</a:t>
                      </a:r>
                      <a:endParaRPr lang="fr-FR" sz="28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800" b="1" dirty="0" err="1" smtClean="0"/>
                        <a:t>Market</a:t>
                      </a:r>
                      <a:r>
                        <a:rPr lang="fr-FR" sz="2800" b="1" dirty="0" smtClean="0"/>
                        <a:t> B</a:t>
                      </a:r>
                    </a:p>
                    <a:p>
                      <a:endParaRPr lang="fr-FR" sz="2800" b="1" dirty="0"/>
                    </a:p>
                  </a:txBody>
                  <a:tcPr/>
                </a:tc>
              </a:tr>
              <a:tr h="370840">
                <a:tc>
                  <a:txBody>
                    <a:bodyPr/>
                    <a:lstStyle/>
                    <a:p>
                      <a:r>
                        <a:rPr lang="fr-FR" sz="2800" b="1" dirty="0" smtClean="0"/>
                        <a:t>Price                                                            </a:t>
                      </a:r>
                    </a:p>
                    <a:p>
                      <a:r>
                        <a:rPr lang="fr-FR" sz="2800" b="1" dirty="0" err="1" smtClean="0"/>
                        <a:t>Transction</a:t>
                      </a:r>
                      <a:r>
                        <a:rPr lang="fr-FR" sz="2800" b="1" dirty="0" smtClean="0"/>
                        <a:t> </a:t>
                      </a:r>
                      <a:r>
                        <a:rPr lang="fr-FR" sz="2800" b="1" dirty="0" err="1" smtClean="0"/>
                        <a:t>Cost</a:t>
                      </a:r>
                      <a:r>
                        <a:rPr lang="fr-FR" sz="2800" b="1" dirty="0" smtClean="0"/>
                        <a:t>                                             </a:t>
                      </a:r>
                    </a:p>
                    <a:p>
                      <a:r>
                        <a:rPr lang="fr-FR" sz="2800" b="1" dirty="0" smtClean="0"/>
                        <a:t>Transport </a:t>
                      </a:r>
                      <a:r>
                        <a:rPr lang="fr-FR" sz="2800" b="1" dirty="0" err="1" smtClean="0"/>
                        <a:t>cost</a:t>
                      </a:r>
                      <a:r>
                        <a:rPr lang="fr-FR" sz="2800" b="1" dirty="0" smtClean="0"/>
                        <a:t>                                             </a:t>
                      </a:r>
                    </a:p>
                    <a:p>
                      <a:r>
                        <a:rPr lang="fr-FR" sz="2800" b="1" dirty="0" smtClean="0"/>
                        <a:t>Net Value</a:t>
                      </a:r>
                      <a:r>
                        <a:rPr lang="fr-FR" sz="2800" b="1" u="sng" dirty="0" smtClean="0"/>
                        <a:t>                                                    </a:t>
                      </a:r>
                      <a:endParaRPr lang="fr-FR" sz="2800" b="1" dirty="0" smtClean="0"/>
                    </a:p>
                    <a:p>
                      <a:r>
                        <a:rPr lang="fr-FR" sz="2800" b="1" u="sng" dirty="0" smtClean="0"/>
                        <a:t>                                       </a:t>
                      </a:r>
                      <a:endParaRPr lang="fr-FR" sz="2800" b="1" dirty="0" smtClean="0"/>
                    </a:p>
                    <a:p>
                      <a:endParaRPr lang="fr-FR" sz="2800" b="1" dirty="0"/>
                    </a:p>
                  </a:txBody>
                  <a:tcPr/>
                </a:tc>
                <a:tc>
                  <a:txBody>
                    <a:bodyPr/>
                    <a:lstStyle/>
                    <a:p>
                      <a:r>
                        <a:rPr lang="fr-FR" sz="2800" b="1" dirty="0" smtClean="0"/>
                        <a:t>27</a:t>
                      </a:r>
                    </a:p>
                    <a:p>
                      <a:r>
                        <a:rPr lang="fr-FR" sz="2800" b="1" dirty="0" smtClean="0"/>
                        <a:t>3</a:t>
                      </a:r>
                    </a:p>
                    <a:p>
                      <a:r>
                        <a:rPr lang="fr-FR" sz="2800" b="1" dirty="0" smtClean="0"/>
                        <a:t>2</a:t>
                      </a:r>
                    </a:p>
                    <a:p>
                      <a:r>
                        <a:rPr lang="fr-FR" sz="2800" b="1" dirty="0" smtClean="0"/>
                        <a:t>22</a:t>
                      </a:r>
                      <a:endParaRPr lang="fr-FR" sz="2800" b="1" dirty="0"/>
                    </a:p>
                  </a:txBody>
                  <a:tcPr/>
                </a:tc>
                <a:tc>
                  <a:txBody>
                    <a:bodyPr/>
                    <a:lstStyle/>
                    <a:p>
                      <a:r>
                        <a:rPr lang="fr-FR" sz="2800" b="1" dirty="0" smtClean="0"/>
                        <a:t>26</a:t>
                      </a:r>
                    </a:p>
                    <a:p>
                      <a:r>
                        <a:rPr lang="fr-FR" sz="2800" b="1" dirty="0" smtClean="0"/>
                        <a:t>2</a:t>
                      </a:r>
                    </a:p>
                    <a:p>
                      <a:r>
                        <a:rPr lang="fr-FR" sz="2800" b="1" dirty="0" smtClean="0"/>
                        <a:t>2</a:t>
                      </a:r>
                    </a:p>
                    <a:p>
                      <a:r>
                        <a:rPr lang="fr-FR" sz="2800" b="1" dirty="0" smtClean="0"/>
                        <a:t>23</a:t>
                      </a:r>
                      <a:endParaRPr lang="fr-FR" sz="2800" b="1" dirty="0"/>
                    </a:p>
                  </a:txBody>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normAutofit/>
          </a:bodyPr>
          <a:lstStyle/>
          <a:p>
            <a:pPr>
              <a:buNone/>
            </a:pPr>
            <a:r>
              <a:rPr lang="fr-FR" sz="3200" b="1" dirty="0" smtClean="0"/>
              <a:t>Solution</a:t>
            </a:r>
          </a:p>
          <a:p>
            <a:r>
              <a:rPr lang="fr-FR" sz="3200" dirty="0" smtClean="0"/>
              <a:t>If the </a:t>
            </a:r>
            <a:r>
              <a:rPr lang="fr-FR" sz="3200" dirty="0" err="1" smtClean="0"/>
              <a:t>market</a:t>
            </a:r>
            <a:r>
              <a:rPr lang="fr-FR" sz="3200" b="1" dirty="0" err="1" smtClean="0"/>
              <a:t>“Α</a:t>
            </a:r>
            <a:r>
              <a:rPr lang="fr-FR" sz="3200" b="1" dirty="0" smtClean="0"/>
              <a:t>”</a:t>
            </a:r>
            <a:r>
              <a:rPr lang="fr-FR" sz="3200" dirty="0" smtClean="0"/>
              <a:t>  </a:t>
            </a:r>
            <a:r>
              <a:rPr lang="fr-FR" sz="3200" dirty="0" err="1" smtClean="0">
                <a:solidFill>
                  <a:srgbClr val="FF0000"/>
                </a:solidFill>
              </a:rPr>
              <a:t>is</a:t>
            </a:r>
            <a:r>
              <a:rPr lang="fr-FR" sz="3200" dirty="0" smtClean="0">
                <a:solidFill>
                  <a:srgbClr val="FF0000"/>
                </a:solidFill>
              </a:rPr>
              <a:t> the principal </a:t>
            </a:r>
            <a:r>
              <a:rPr lang="fr-FR" sz="3200" dirty="0" err="1" smtClean="0">
                <a:solidFill>
                  <a:srgbClr val="FF0000"/>
                </a:solidFill>
              </a:rPr>
              <a:t>market</a:t>
            </a:r>
            <a:r>
              <a:rPr lang="fr-FR" sz="3200" dirty="0" smtClean="0">
                <a:solidFill>
                  <a:srgbClr val="FF0000"/>
                </a:solidFill>
              </a:rPr>
              <a:t> </a:t>
            </a:r>
            <a:r>
              <a:rPr lang="fr-FR" sz="3200" dirty="0" smtClean="0"/>
              <a:t>for the </a:t>
            </a:r>
            <a:r>
              <a:rPr lang="fr-FR" sz="3200" dirty="0" err="1" smtClean="0"/>
              <a:t>asset</a:t>
            </a:r>
            <a:r>
              <a:rPr lang="fr-FR" sz="3200" dirty="0" smtClean="0"/>
              <a:t> (the </a:t>
            </a:r>
            <a:r>
              <a:rPr lang="fr-FR" sz="3200" dirty="0" err="1" smtClean="0"/>
              <a:t>market</a:t>
            </a:r>
            <a:r>
              <a:rPr lang="fr-FR" sz="3200" dirty="0" smtClean="0"/>
              <a:t> with the </a:t>
            </a:r>
            <a:r>
              <a:rPr lang="fr-FR" sz="3200" dirty="0" err="1" smtClean="0"/>
              <a:t>largest</a:t>
            </a:r>
            <a:r>
              <a:rPr lang="fr-FR" sz="3200" dirty="0" smtClean="0"/>
              <a:t> volume and </a:t>
            </a:r>
            <a:r>
              <a:rPr lang="fr-FR" sz="3200" dirty="0" err="1" smtClean="0"/>
              <a:t>level</a:t>
            </a:r>
            <a:r>
              <a:rPr lang="fr-FR" sz="3200" dirty="0" smtClean="0"/>
              <a:t> of </a:t>
            </a:r>
            <a:r>
              <a:rPr lang="fr-FR" sz="3200" dirty="0" err="1" smtClean="0"/>
              <a:t>activity</a:t>
            </a:r>
            <a:r>
              <a:rPr lang="fr-FR" sz="3200" dirty="0" smtClean="0"/>
              <a:t> for the </a:t>
            </a:r>
            <a:r>
              <a:rPr lang="fr-FR" sz="3200" dirty="0" err="1" smtClean="0"/>
              <a:t>asset</a:t>
            </a:r>
            <a:r>
              <a:rPr lang="fr-FR" sz="3200" dirty="0" smtClean="0"/>
              <a:t>), the </a:t>
            </a:r>
            <a:r>
              <a:rPr lang="fr-FR" sz="3200" dirty="0" err="1" smtClean="0"/>
              <a:t>fair</a:t>
            </a:r>
            <a:r>
              <a:rPr lang="fr-FR" sz="3200" dirty="0" smtClean="0"/>
              <a:t> value of the </a:t>
            </a:r>
            <a:r>
              <a:rPr lang="fr-FR" sz="3200" dirty="0" err="1" smtClean="0"/>
              <a:t>asset</a:t>
            </a:r>
            <a:r>
              <a:rPr lang="fr-FR" sz="3200" dirty="0" smtClean="0"/>
              <a:t> will </a:t>
            </a:r>
            <a:r>
              <a:rPr lang="fr-FR" sz="3200" dirty="0" err="1" smtClean="0"/>
              <a:t>be</a:t>
            </a:r>
            <a:r>
              <a:rPr lang="fr-FR" sz="3200" dirty="0" smtClean="0"/>
              <a:t> </a:t>
            </a:r>
            <a:r>
              <a:rPr lang="fr-FR" sz="3200" dirty="0" err="1" smtClean="0"/>
              <a:t>measured</a:t>
            </a:r>
            <a:r>
              <a:rPr lang="fr-FR" sz="3200" dirty="0" smtClean="0"/>
              <a:t> </a:t>
            </a:r>
            <a:r>
              <a:rPr lang="fr-FR" sz="3200" dirty="0" err="1" smtClean="0"/>
              <a:t>using</a:t>
            </a:r>
            <a:r>
              <a:rPr lang="fr-FR" sz="3200" dirty="0" smtClean="0"/>
              <a:t> the </a:t>
            </a:r>
            <a:r>
              <a:rPr lang="fr-FR" sz="3200" dirty="0" err="1" smtClean="0"/>
              <a:t>price</a:t>
            </a:r>
            <a:r>
              <a:rPr lang="fr-FR" sz="3200" dirty="0" smtClean="0"/>
              <a:t> on the </a:t>
            </a:r>
            <a:r>
              <a:rPr lang="fr-FR" sz="3200" dirty="0" err="1" smtClean="0"/>
              <a:t>market</a:t>
            </a:r>
            <a:r>
              <a:rPr lang="fr-FR" sz="3200" b="1" dirty="0" err="1" smtClean="0"/>
              <a:t>“Α</a:t>
            </a:r>
            <a:r>
              <a:rPr lang="fr-FR" sz="3200" b="1" dirty="0" smtClean="0"/>
              <a:t>”</a:t>
            </a:r>
            <a:r>
              <a:rPr lang="fr-FR" sz="3200" dirty="0" smtClean="0"/>
              <a:t>  </a:t>
            </a:r>
            <a:r>
              <a:rPr lang="fr-FR" sz="3200" dirty="0" err="1" smtClean="0">
                <a:solidFill>
                  <a:srgbClr val="FF0000"/>
                </a:solidFill>
              </a:rPr>
              <a:t>less</a:t>
            </a:r>
            <a:r>
              <a:rPr lang="fr-FR" sz="3200" dirty="0" smtClean="0">
                <a:solidFill>
                  <a:srgbClr val="FF0000"/>
                </a:solidFill>
              </a:rPr>
              <a:t> transportation </a:t>
            </a:r>
            <a:r>
              <a:rPr lang="fr-FR" sz="3200" dirty="0" err="1" smtClean="0">
                <a:solidFill>
                  <a:srgbClr val="FF0000"/>
                </a:solidFill>
              </a:rPr>
              <a:t>costs</a:t>
            </a:r>
            <a:r>
              <a:rPr lang="fr-FR" sz="3200" dirty="0" smtClean="0">
                <a:solidFill>
                  <a:srgbClr val="FF0000"/>
                </a:solidFill>
              </a:rPr>
              <a:t> </a:t>
            </a:r>
            <a:r>
              <a:rPr lang="fr-FR" sz="3200" dirty="0" smtClean="0"/>
              <a:t>(€2</a:t>
            </a:r>
            <a:r>
              <a:rPr lang="ar-SA" sz="3200" dirty="0" smtClean="0"/>
              <a:t>5</a:t>
            </a:r>
            <a:r>
              <a:rPr lang="fr-FR" sz="3200" dirty="0" smtClean="0"/>
              <a:t>).</a:t>
            </a:r>
          </a:p>
          <a:p>
            <a:r>
              <a:rPr lang="fr-FR" sz="3200" dirty="0" smtClean="0"/>
              <a:t>If </a:t>
            </a:r>
            <a:r>
              <a:rPr lang="fr-FR" sz="3200" dirty="0" err="1" smtClean="0"/>
              <a:t>neither</a:t>
            </a:r>
            <a:r>
              <a:rPr lang="fr-FR" sz="3200" dirty="0" smtClean="0"/>
              <a:t> </a:t>
            </a:r>
            <a:r>
              <a:rPr lang="fr-FR" sz="3200" dirty="0" err="1" smtClean="0"/>
              <a:t>market</a:t>
            </a:r>
            <a:r>
              <a:rPr lang="fr-FR" sz="3200" dirty="0" smtClean="0"/>
              <a:t> </a:t>
            </a:r>
            <a:r>
              <a:rPr lang="fr-FR" sz="3200" dirty="0" err="1" smtClean="0"/>
              <a:t>is</a:t>
            </a:r>
            <a:r>
              <a:rPr lang="fr-FR" sz="3200" dirty="0" smtClean="0"/>
              <a:t> the principal </a:t>
            </a:r>
            <a:r>
              <a:rPr lang="fr-FR" sz="3200" dirty="0" err="1" smtClean="0"/>
              <a:t>market</a:t>
            </a:r>
            <a:r>
              <a:rPr lang="fr-FR" sz="3200" dirty="0" smtClean="0"/>
              <a:t> for the </a:t>
            </a:r>
            <a:r>
              <a:rPr lang="fr-FR" sz="3200" dirty="0" err="1" smtClean="0"/>
              <a:t>asset</a:t>
            </a:r>
            <a:r>
              <a:rPr lang="fr-FR" sz="3200" dirty="0" smtClean="0"/>
              <a:t>, </a:t>
            </a:r>
            <a:r>
              <a:rPr lang="fr-FR" sz="3200" dirty="0" err="1" smtClean="0"/>
              <a:t>fair</a:t>
            </a:r>
            <a:r>
              <a:rPr lang="fr-FR" sz="3200" dirty="0" smtClean="0"/>
              <a:t> value </a:t>
            </a:r>
            <a:r>
              <a:rPr lang="fr-FR" sz="3200" dirty="0" err="1" smtClean="0"/>
              <a:t>is</a:t>
            </a:r>
            <a:r>
              <a:rPr lang="fr-FR" sz="3200" dirty="0" smtClean="0"/>
              <a:t> </a:t>
            </a:r>
            <a:r>
              <a:rPr lang="fr-FR" sz="3200" dirty="0" err="1" smtClean="0"/>
              <a:t>measured</a:t>
            </a:r>
            <a:r>
              <a:rPr lang="fr-FR" sz="3200" dirty="0" smtClean="0"/>
              <a:t> </a:t>
            </a:r>
            <a:r>
              <a:rPr lang="fr-FR" sz="3200" dirty="0" err="1" smtClean="0"/>
              <a:t>using</a:t>
            </a:r>
            <a:r>
              <a:rPr lang="fr-FR" sz="3200" dirty="0" smtClean="0"/>
              <a:t> the </a:t>
            </a:r>
            <a:r>
              <a:rPr lang="fr-FR" sz="3200" dirty="0" err="1" smtClean="0"/>
              <a:t>price</a:t>
            </a:r>
            <a:r>
              <a:rPr lang="fr-FR" sz="3200" dirty="0" smtClean="0"/>
              <a:t> </a:t>
            </a:r>
            <a:r>
              <a:rPr lang="fr-FR" sz="3200" dirty="0" smtClean="0">
                <a:solidFill>
                  <a:srgbClr val="FF0000"/>
                </a:solidFill>
              </a:rPr>
              <a:t>in the more </a:t>
            </a:r>
            <a:r>
              <a:rPr lang="fr-FR" sz="3200" dirty="0" err="1" smtClean="0">
                <a:solidFill>
                  <a:srgbClr val="FF0000"/>
                </a:solidFill>
              </a:rPr>
              <a:t>advantageous</a:t>
            </a:r>
            <a:r>
              <a:rPr lang="fr-FR" sz="3200" dirty="0" smtClean="0">
                <a:solidFill>
                  <a:srgbClr val="FF0000"/>
                </a:solidFill>
              </a:rPr>
              <a:t> </a:t>
            </a:r>
            <a:r>
              <a:rPr lang="fr-FR" sz="3200" dirty="0" err="1" smtClean="0">
                <a:solidFill>
                  <a:srgbClr val="FF0000"/>
                </a:solidFill>
              </a:rPr>
              <a:t>market</a:t>
            </a:r>
            <a:r>
              <a:rPr lang="fr-FR" sz="3200" dirty="0" smtClean="0">
                <a:solidFill>
                  <a:srgbClr val="FF0000"/>
                </a:solidFill>
              </a:rPr>
              <a:t>.</a:t>
            </a:r>
          </a:p>
          <a:p>
            <a:r>
              <a:rPr lang="fr-FR" sz="3200" dirty="0" smtClean="0"/>
              <a:t>in the </a:t>
            </a:r>
            <a:r>
              <a:rPr lang="fr-FR" sz="3200" dirty="0" err="1" smtClean="0"/>
              <a:t>above</a:t>
            </a:r>
            <a:r>
              <a:rPr lang="fr-FR" sz="3200" dirty="0" smtClean="0"/>
              <a:t> case, the </a:t>
            </a:r>
            <a:r>
              <a:rPr lang="fr-FR" sz="3200" dirty="0" err="1" smtClean="0"/>
              <a:t>market</a:t>
            </a:r>
            <a:r>
              <a:rPr lang="fr-FR" sz="3200" dirty="0" smtClean="0"/>
              <a:t> </a:t>
            </a:r>
            <a:r>
              <a:rPr lang="fr-FR" sz="3200" dirty="0" err="1" smtClean="0"/>
              <a:t>would</a:t>
            </a:r>
            <a:r>
              <a:rPr lang="fr-FR" sz="3200" dirty="0" smtClean="0"/>
              <a:t> </a:t>
            </a:r>
            <a:r>
              <a:rPr lang="fr-FR" sz="3200" dirty="0" err="1" smtClean="0"/>
              <a:t>be</a:t>
            </a:r>
            <a:r>
              <a:rPr lang="fr-FR" sz="3200" dirty="0" smtClean="0"/>
              <a:t> </a:t>
            </a:r>
            <a:r>
              <a:rPr lang="fr-FR" sz="3200" b="1" dirty="0" smtClean="0"/>
              <a:t>Β</a:t>
            </a:r>
            <a:r>
              <a:rPr lang="fr-FR" sz="3200" dirty="0" smtClean="0"/>
              <a:t>, and the </a:t>
            </a:r>
            <a:r>
              <a:rPr lang="fr-FR" sz="3200" dirty="0" err="1" smtClean="0"/>
              <a:t>fair</a:t>
            </a:r>
            <a:r>
              <a:rPr lang="fr-FR" sz="3200" dirty="0" smtClean="0"/>
              <a:t> value of the </a:t>
            </a:r>
            <a:r>
              <a:rPr lang="fr-FR" sz="3200" dirty="0" err="1" smtClean="0"/>
              <a:t>asset</a:t>
            </a:r>
            <a:r>
              <a:rPr lang="fr-FR" sz="3200" dirty="0" smtClean="0"/>
              <a:t> </a:t>
            </a:r>
            <a:r>
              <a:rPr lang="fr-FR" sz="3200" dirty="0" err="1" smtClean="0"/>
              <a:t>would</a:t>
            </a:r>
            <a:r>
              <a:rPr lang="fr-FR" sz="3200" dirty="0" smtClean="0"/>
              <a:t> </a:t>
            </a:r>
            <a:r>
              <a:rPr lang="fr-FR" sz="3200" dirty="0" err="1" smtClean="0"/>
              <a:t>be</a:t>
            </a:r>
            <a:r>
              <a:rPr lang="fr-FR" sz="3200" dirty="0" smtClean="0"/>
              <a:t> €2</a:t>
            </a:r>
            <a:r>
              <a:rPr lang="ar-SA" sz="3200" dirty="0" smtClean="0"/>
              <a:t>4</a:t>
            </a:r>
            <a:r>
              <a:rPr lang="fr-FR" sz="3200" dirty="0" smtClean="0"/>
              <a:t> (</a:t>
            </a:r>
            <a:r>
              <a:rPr lang="fr-FR" sz="3200" dirty="0" err="1" smtClean="0"/>
              <a:t>price</a:t>
            </a:r>
            <a:r>
              <a:rPr lang="fr-FR" sz="3200" dirty="0" smtClean="0"/>
              <a:t> €2</a:t>
            </a:r>
            <a:r>
              <a:rPr lang="ar-SA" sz="3200" dirty="0" smtClean="0"/>
              <a:t>6</a:t>
            </a:r>
            <a:r>
              <a:rPr lang="fr-FR" sz="3200" dirty="0" smtClean="0"/>
              <a:t> </a:t>
            </a:r>
            <a:r>
              <a:rPr lang="fr-FR" sz="3200" dirty="0" err="1" smtClean="0"/>
              <a:t>less</a:t>
            </a:r>
            <a:r>
              <a:rPr lang="fr-FR" sz="3200" dirty="0" smtClean="0"/>
              <a:t> €2 </a:t>
            </a:r>
            <a:r>
              <a:rPr lang="fr-FR" sz="3200" dirty="0" smtClean="0">
                <a:solidFill>
                  <a:srgbClr val="FF0000"/>
                </a:solidFill>
              </a:rPr>
              <a:t>transportation </a:t>
            </a:r>
            <a:r>
              <a:rPr lang="fr-FR" sz="3200" dirty="0" err="1" smtClean="0">
                <a:solidFill>
                  <a:srgbClr val="FF0000"/>
                </a:solidFill>
              </a:rPr>
              <a:t>c</a:t>
            </a:r>
            <a:r>
              <a:rPr lang="fr-FR" sz="3200" dirty="0" err="1" smtClean="0"/>
              <a:t>osts</a:t>
            </a:r>
            <a:endParaRPr lang="fr-FR"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28788"/>
            <a:ext cx="12192000" cy="6729211"/>
          </a:xfrm>
        </p:spPr>
        <p:txBody>
          <a:bodyPr>
            <a:normAutofit fontScale="85000" lnSpcReduction="20000"/>
          </a:bodyPr>
          <a:lstStyle/>
          <a:p>
            <a:pPr marL="0" indent="0" algn="r" rtl="1">
              <a:buNone/>
            </a:pPr>
            <a:r>
              <a:rPr lang="ar-DZ" dirty="0"/>
              <a:t>3 - </a:t>
            </a:r>
            <a:r>
              <a:rPr lang="ar-DZ" b="1" dirty="0">
                <a:solidFill>
                  <a:srgbClr val="FF0000"/>
                </a:solidFill>
              </a:rPr>
              <a:t>حدد فرضية التقييم لاستخدامها في قياسات </a:t>
            </a:r>
            <a:r>
              <a:rPr lang="ar-DZ" b="1" dirty="0" smtClean="0">
                <a:solidFill>
                  <a:srgbClr val="FF0000"/>
                </a:solidFill>
              </a:rPr>
              <a:t>الأصول:</a:t>
            </a:r>
          </a:p>
          <a:p>
            <a:pPr marL="0" indent="0" algn="r" rtl="1">
              <a:buNone/>
            </a:pPr>
            <a:r>
              <a:rPr lang="ar-DZ" dirty="0"/>
              <a:t>إن قياس القيمة العادلة للأصل غير المالي هو افتراض </a:t>
            </a:r>
            <a:r>
              <a:rPr lang="ar-DZ" b="1" dirty="0">
                <a:solidFill>
                  <a:srgbClr val="FF0000"/>
                </a:solidFill>
              </a:rPr>
              <a:t>أعلى وأفضل استخدام </a:t>
            </a:r>
            <a:r>
              <a:rPr lang="ar-DZ" dirty="0"/>
              <a:t>لذلك الأصل من قبل المشاركين في </a:t>
            </a:r>
            <a:r>
              <a:rPr lang="ar-DZ" dirty="0" smtClean="0"/>
              <a:t>السوق. </a:t>
            </a:r>
          </a:p>
          <a:p>
            <a:pPr marL="0" indent="0" algn="r" rtl="1">
              <a:buNone/>
            </a:pPr>
            <a:r>
              <a:rPr lang="ar-DZ" dirty="0" smtClean="0"/>
              <a:t>في </a:t>
            </a:r>
            <a:r>
              <a:rPr lang="ar-DZ" dirty="0"/>
              <a:t>تاريخ </a:t>
            </a:r>
            <a:r>
              <a:rPr lang="ar-DZ" dirty="0" smtClean="0"/>
              <a:t>القياس </a:t>
            </a:r>
            <a:r>
              <a:rPr lang="ar-DZ" dirty="0"/>
              <a:t>، يجب أن يكون </a:t>
            </a:r>
            <a:r>
              <a:rPr lang="ar-DZ" dirty="0">
                <a:solidFill>
                  <a:srgbClr val="FF0000"/>
                </a:solidFill>
              </a:rPr>
              <a:t>ا</a:t>
            </a:r>
            <a:r>
              <a:rPr lang="ar-DZ" dirty="0" smtClean="0">
                <a:solidFill>
                  <a:srgbClr val="FF0000"/>
                </a:solidFill>
              </a:rPr>
              <a:t>لأعلى والأفضل </a:t>
            </a:r>
            <a:r>
              <a:rPr lang="ar-DZ" dirty="0">
                <a:solidFill>
                  <a:srgbClr val="FF0000"/>
                </a:solidFill>
              </a:rPr>
              <a:t>استخدام </a:t>
            </a:r>
            <a:r>
              <a:rPr lang="ar-DZ" dirty="0"/>
              <a:t>ممكنًا </a:t>
            </a:r>
            <a:r>
              <a:rPr lang="ar-DZ" dirty="0">
                <a:solidFill>
                  <a:srgbClr val="FF0000"/>
                </a:solidFill>
              </a:rPr>
              <a:t>ماديً</a:t>
            </a:r>
            <a:r>
              <a:rPr lang="ar-DZ" dirty="0"/>
              <a:t>ا ومسموحًا به </a:t>
            </a:r>
            <a:r>
              <a:rPr lang="ar-DZ" dirty="0">
                <a:solidFill>
                  <a:srgbClr val="FF0000"/>
                </a:solidFill>
              </a:rPr>
              <a:t>قانونًا</a:t>
            </a:r>
            <a:r>
              <a:rPr lang="ar-DZ" dirty="0"/>
              <a:t> وممكناً من الناحية ا</a:t>
            </a:r>
            <a:r>
              <a:rPr lang="ar-DZ" dirty="0">
                <a:solidFill>
                  <a:srgbClr val="FF0000"/>
                </a:solidFill>
              </a:rPr>
              <a:t>لمالية</a:t>
            </a:r>
            <a:r>
              <a:rPr lang="ar-DZ" dirty="0" smtClean="0"/>
              <a:t>. قد </a:t>
            </a:r>
            <a:r>
              <a:rPr lang="ar-DZ" dirty="0"/>
              <a:t>يأخذها المشاركون في السوق </a:t>
            </a:r>
            <a:r>
              <a:rPr lang="ar-DZ" dirty="0" smtClean="0"/>
              <a:t>:</a:t>
            </a:r>
          </a:p>
          <a:p>
            <a:pPr marL="0" indent="0" algn="r" rtl="1">
              <a:buNone/>
            </a:pPr>
            <a:r>
              <a:rPr lang="ar-DZ" b="1" dirty="0" smtClean="0">
                <a:solidFill>
                  <a:srgbClr val="FF0000"/>
                </a:solidFill>
              </a:rPr>
              <a:t>الخصائص </a:t>
            </a:r>
            <a:r>
              <a:rPr lang="ar-DZ" b="1" dirty="0">
                <a:solidFill>
                  <a:srgbClr val="FF0000"/>
                </a:solidFill>
              </a:rPr>
              <a:t>المادية للأصل </a:t>
            </a:r>
            <a:r>
              <a:rPr lang="ar-DZ" dirty="0" smtClean="0"/>
              <a:t>في </a:t>
            </a:r>
            <a:r>
              <a:rPr lang="ar-DZ" dirty="0"/>
              <a:t>الاعتبار عند تسعير الأصل (على سبيل المثال ، </a:t>
            </a:r>
            <a:r>
              <a:rPr lang="ar-DZ" dirty="0">
                <a:solidFill>
                  <a:srgbClr val="FF0000"/>
                </a:solidFill>
              </a:rPr>
              <a:t>موقع أو حجم الممتلكات</a:t>
            </a:r>
            <a:r>
              <a:rPr lang="ar-DZ" dirty="0"/>
              <a:t>). </a:t>
            </a:r>
            <a:endParaRPr lang="ar-DZ" dirty="0" smtClean="0"/>
          </a:p>
          <a:p>
            <a:pPr marL="0" indent="0" algn="r" rtl="1">
              <a:buNone/>
            </a:pPr>
            <a:r>
              <a:rPr lang="ar-DZ" b="1" dirty="0" smtClean="0">
                <a:solidFill>
                  <a:srgbClr val="FF0000"/>
                </a:solidFill>
              </a:rPr>
              <a:t>المسموح </a:t>
            </a:r>
            <a:r>
              <a:rPr lang="ar-DZ" b="1" dirty="0">
                <a:solidFill>
                  <a:srgbClr val="FF0000"/>
                </a:solidFill>
              </a:rPr>
              <a:t>به قانونًا </a:t>
            </a:r>
            <a:r>
              <a:rPr lang="ar-DZ" dirty="0"/>
              <a:t>يأخذ في الاعتبار أي قيود قانونية على استخدام الأصول التي قد يأخذها المشاركون في السوق في </a:t>
            </a:r>
            <a:r>
              <a:rPr lang="ar-DZ" dirty="0" smtClean="0"/>
              <a:t>الاعتبار عند تسعير </a:t>
            </a:r>
            <a:r>
              <a:rPr lang="ar-DZ" dirty="0"/>
              <a:t>الأصل (على سبيل المثال ، </a:t>
            </a:r>
            <a:r>
              <a:rPr lang="ar-DZ" dirty="0">
                <a:solidFill>
                  <a:srgbClr val="FF0000"/>
                </a:solidFill>
              </a:rPr>
              <a:t>لوائح تقسيم المناطق المطبقة على الممتلكات</a:t>
            </a:r>
            <a:r>
              <a:rPr lang="ar-DZ" dirty="0"/>
              <a:t>). </a:t>
            </a:r>
          </a:p>
          <a:p>
            <a:pPr marL="0" indent="0" algn="r" rtl="1">
              <a:buNone/>
            </a:pPr>
            <a:r>
              <a:rPr lang="ar-DZ" dirty="0" smtClean="0"/>
              <a:t> </a:t>
            </a:r>
            <a:r>
              <a:rPr lang="ar-DZ" b="1" dirty="0">
                <a:solidFill>
                  <a:srgbClr val="FF0000"/>
                </a:solidFill>
              </a:rPr>
              <a:t>الجدوى المالية </a:t>
            </a:r>
            <a:r>
              <a:rPr lang="ar-DZ" dirty="0"/>
              <a:t>في الاعتبار ما إذا كان استخدام الأصل ممكنًا ماديًا ومسموح به </a:t>
            </a:r>
            <a:r>
              <a:rPr lang="ar-DZ" dirty="0" smtClean="0"/>
              <a:t>قانونًا يولد </a:t>
            </a:r>
            <a:r>
              <a:rPr lang="ar-DZ" dirty="0">
                <a:solidFill>
                  <a:srgbClr val="FF0000"/>
                </a:solidFill>
              </a:rPr>
              <a:t>دخلاً أو تدفقات نقدية كافية</a:t>
            </a:r>
            <a:r>
              <a:rPr lang="ar-DZ" dirty="0"/>
              <a:t> (مع الأخذ في الاعتبار تكاليف تحويل الأصل إلى هذا الاستخدام) </a:t>
            </a:r>
            <a:r>
              <a:rPr lang="ar-DZ" dirty="0" smtClean="0"/>
              <a:t>لتحقيق </a:t>
            </a:r>
            <a:r>
              <a:rPr lang="ar-DZ" dirty="0"/>
              <a:t>عائد استثماري يحققه </a:t>
            </a:r>
            <a:r>
              <a:rPr lang="ar-DZ" dirty="0" smtClean="0"/>
              <a:t>المشاركون </a:t>
            </a:r>
            <a:r>
              <a:rPr lang="ar-DZ" dirty="0"/>
              <a:t>في السوق قد </a:t>
            </a:r>
            <a:r>
              <a:rPr lang="ar-DZ" dirty="0" smtClean="0"/>
              <a:t>يطلبه </a:t>
            </a:r>
            <a:r>
              <a:rPr lang="ar-DZ" dirty="0"/>
              <a:t>المشاركون في السوق  </a:t>
            </a:r>
            <a:r>
              <a:rPr lang="ar-DZ" dirty="0" smtClean="0"/>
              <a:t>من الاستثمار </a:t>
            </a:r>
            <a:r>
              <a:rPr lang="ar-DZ" dirty="0"/>
              <a:t>في ذلك الأصل وضع لهذا الاستخدام</a:t>
            </a:r>
            <a:r>
              <a:rPr lang="ar-DZ" dirty="0" smtClean="0"/>
              <a:t>. </a:t>
            </a:r>
          </a:p>
          <a:p>
            <a:pPr marL="0" indent="0" algn="r" rtl="1">
              <a:buNone/>
            </a:pPr>
            <a:endParaRPr lang="ar-DZ" dirty="0"/>
          </a:p>
          <a:p>
            <a:pPr marL="0" indent="0" algn="r" rtl="1">
              <a:buNone/>
            </a:pPr>
            <a:r>
              <a:rPr lang="ar-DZ" b="1" dirty="0">
                <a:solidFill>
                  <a:srgbClr val="FF0000"/>
                </a:solidFill>
              </a:rPr>
              <a:t>مثال : قيود على بيع أداة حقوق </a:t>
            </a:r>
            <a:r>
              <a:rPr lang="ar-DZ" b="1" dirty="0" smtClean="0">
                <a:solidFill>
                  <a:srgbClr val="FF0000"/>
                </a:solidFill>
              </a:rPr>
              <a:t>الملكية</a:t>
            </a:r>
          </a:p>
          <a:p>
            <a:pPr marL="0" indent="0" algn="r" rtl="1">
              <a:buNone/>
            </a:pPr>
            <a:r>
              <a:rPr lang="ar-DZ" dirty="0" smtClean="0"/>
              <a:t>تمتلك منشأة أداة ملكية ( أصل مالي)، بيعها مقيد تعاقديا لفترة محددة. القيد هو خاصية  في الأداة ويمكن تحويله </a:t>
            </a:r>
            <a:r>
              <a:rPr lang="ar-DZ" dirty="0"/>
              <a:t>الى </a:t>
            </a:r>
            <a:r>
              <a:rPr lang="ar-DZ" dirty="0" smtClean="0"/>
              <a:t>المشاركين . وبالتالي </a:t>
            </a:r>
            <a:r>
              <a:rPr lang="ar-DZ" dirty="0"/>
              <a:t>، سيتم قياس القيمة العادلة على أساس الأسعار المدرجة بالنسبة لأداة حقوق ملكية متطابقة غير مقيدة بخلاف ذلك لنفس المُصدر الذي يتم تداوله في سوق عام ، معدلة لتعكس تأثير </a:t>
            </a:r>
            <a:r>
              <a:rPr lang="ar-DZ" dirty="0" smtClean="0"/>
              <a:t>القيد. يعكس التعديل المبلغ الذي سيطلبه المشاركين في السوق بسبب المخاطر المتعلق بعدم القدرة على التمكن من السوق العام للأداة لفترة محددة. يتوقف التعديل على:</a:t>
            </a:r>
          </a:p>
          <a:p>
            <a:pPr algn="r" rtl="1">
              <a:buFontTx/>
              <a:buChar char="-"/>
            </a:pPr>
            <a:r>
              <a:rPr lang="ar-DZ" dirty="0" smtClean="0"/>
              <a:t>طبيعة ومدة القيد،</a:t>
            </a:r>
          </a:p>
          <a:p>
            <a:pPr algn="r" rtl="1">
              <a:buFontTx/>
              <a:buChar char="-"/>
            </a:pPr>
            <a:r>
              <a:rPr lang="ar-DZ" dirty="0" smtClean="0"/>
              <a:t>مدى تقيد المشترون بالقيد ،</a:t>
            </a:r>
          </a:p>
          <a:p>
            <a:pPr algn="r" rtl="1">
              <a:buFontTx/>
              <a:buChar char="-"/>
            </a:pPr>
            <a:r>
              <a:rPr lang="ar-DZ" dirty="0" smtClean="0"/>
              <a:t>والعوامل النوعية والكمية المحددة لكل من </a:t>
            </a:r>
            <a:r>
              <a:rPr lang="ar-DZ" dirty="0" err="1" smtClean="0"/>
              <a:t>الأدارة</a:t>
            </a:r>
            <a:r>
              <a:rPr lang="ar-DZ" dirty="0" smtClean="0"/>
              <a:t> والمصدر.</a:t>
            </a:r>
          </a:p>
          <a:p>
            <a:pPr marL="0" indent="0" algn="r" rtl="1">
              <a:buNone/>
            </a:pPr>
            <a:endParaRPr lang="fr-FR" b="1" dirty="0">
              <a:solidFill>
                <a:srgbClr val="FF0000"/>
              </a:solidFill>
            </a:endParaRPr>
          </a:p>
        </p:txBody>
      </p:sp>
    </p:spTree>
    <p:extLst>
      <p:ext uri="{BB962C8B-B14F-4D97-AF65-F5344CB8AC3E}">
        <p14:creationId xmlns:p14="http://schemas.microsoft.com/office/powerpoint/2010/main" xmlns="" val="22959237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xmlns="" val="1015497381"/>
              </p:ext>
            </p:extLst>
          </p:nvPr>
        </p:nvGraphicFramePr>
        <p:xfrm>
          <a:off x="1880315" y="463639"/>
          <a:ext cx="8641723" cy="6172200"/>
        </p:xfrm>
        <a:graphic>
          <a:graphicData uri="http://schemas.openxmlformats.org/drawingml/2006/table">
            <a:tbl>
              <a:tblPr rtl="1" firstRow="1" firstCol="1" bandRow="1">
                <a:tableStyleId>{5C22544A-7EE6-4342-B048-85BDC9FD1C3A}</a:tableStyleId>
              </a:tblPr>
              <a:tblGrid>
                <a:gridCol w="8641723">
                  <a:extLst>
                    <a:ext uri="{9D8B030D-6E8A-4147-A177-3AD203B41FA5}">
                      <a16:colId xmlns:a16="http://schemas.microsoft.com/office/drawing/2014/main" xmlns="" val="98316661"/>
                    </a:ext>
                  </a:extLst>
                </a:gridCol>
              </a:tblGrid>
              <a:tr h="5575687">
                <a:tc>
                  <a:txBody>
                    <a:bodyPr/>
                    <a:lstStyle/>
                    <a:p>
                      <a:pPr algn="just" rtl="1">
                        <a:lnSpc>
                          <a:spcPct val="150000"/>
                        </a:lnSpc>
                        <a:spcAft>
                          <a:spcPts val="0"/>
                        </a:spcAft>
                        <a:tabLst>
                          <a:tab pos="4617720" algn="l"/>
                        </a:tabLst>
                      </a:pPr>
                      <a:r>
                        <a:rPr lang="ar-DZ" sz="1800" dirty="0">
                          <a:solidFill>
                            <a:schemeClr val="tx1"/>
                          </a:solidFill>
                          <a:effectLst/>
                        </a:rPr>
                        <a:t>مثال : تكاليف العملية </a:t>
                      </a:r>
                      <a:endParaRPr lang="fr-FR" sz="1800" dirty="0">
                        <a:solidFill>
                          <a:schemeClr val="tx1"/>
                        </a:solidFill>
                        <a:effectLst/>
                      </a:endParaRPr>
                    </a:p>
                    <a:p>
                      <a:pPr algn="just" rtl="1">
                        <a:lnSpc>
                          <a:spcPct val="150000"/>
                        </a:lnSpc>
                        <a:spcAft>
                          <a:spcPts val="0"/>
                        </a:spcAft>
                        <a:tabLst>
                          <a:tab pos="4617720" algn="l"/>
                        </a:tabLst>
                      </a:pPr>
                      <a:r>
                        <a:rPr lang="ar-DZ" sz="1800" dirty="0">
                          <a:solidFill>
                            <a:schemeClr val="tx1"/>
                          </a:solidFill>
                          <a:effectLst/>
                        </a:rPr>
                        <a:t>شركة تتاجر بأصل في سوقين مختلفين لهما نفس حجم النشاط لكن بأسعار مختلفة . دخلت الشركة بعمليات في السوقين  وتستطيع الوصول الى السعر  في كليهما لقياس الأصل عند تاريخ القياس . لا يوجد سوق رئيسي  للأصل .</a:t>
                      </a:r>
                      <a:endParaRPr lang="fr-FR" sz="1800" dirty="0">
                        <a:solidFill>
                          <a:schemeClr val="tx1"/>
                        </a:solidFill>
                        <a:effectLst/>
                      </a:endParaRPr>
                    </a:p>
                    <a:p>
                      <a:pPr algn="just" rtl="1">
                        <a:lnSpc>
                          <a:spcPct val="150000"/>
                        </a:lnSpc>
                        <a:spcAft>
                          <a:spcPts val="0"/>
                        </a:spcAft>
                        <a:tabLst>
                          <a:tab pos="4617720" algn="l"/>
                        </a:tabLst>
                      </a:pPr>
                      <a:r>
                        <a:rPr lang="ar-DZ" sz="1800" dirty="0">
                          <a:solidFill>
                            <a:schemeClr val="tx1"/>
                          </a:solidFill>
                          <a:effectLst/>
                        </a:rPr>
                        <a:t>                            السوق A                     السوق B</a:t>
                      </a:r>
                      <a:endParaRPr lang="fr-FR" sz="1800" dirty="0">
                        <a:solidFill>
                          <a:schemeClr val="tx1"/>
                        </a:solidFill>
                        <a:effectLst/>
                      </a:endParaRPr>
                    </a:p>
                    <a:p>
                      <a:pPr algn="just" rtl="1">
                        <a:lnSpc>
                          <a:spcPct val="150000"/>
                        </a:lnSpc>
                        <a:spcAft>
                          <a:spcPts val="0"/>
                        </a:spcAft>
                        <a:tabLst>
                          <a:tab pos="4617720" algn="l"/>
                        </a:tabLst>
                      </a:pPr>
                      <a:r>
                        <a:rPr lang="ar-DZ" sz="1800" dirty="0">
                          <a:solidFill>
                            <a:schemeClr val="tx1"/>
                          </a:solidFill>
                          <a:effectLst/>
                        </a:rPr>
                        <a:t>السعر                       27                             25 </a:t>
                      </a:r>
                      <a:endParaRPr lang="fr-FR" sz="1800" dirty="0">
                        <a:solidFill>
                          <a:schemeClr val="tx1"/>
                        </a:solidFill>
                        <a:effectLst/>
                      </a:endParaRPr>
                    </a:p>
                    <a:p>
                      <a:pPr algn="just" rtl="1">
                        <a:lnSpc>
                          <a:spcPct val="150000"/>
                        </a:lnSpc>
                        <a:spcAft>
                          <a:spcPts val="0"/>
                        </a:spcAft>
                        <a:tabLst>
                          <a:tab pos="3169285" algn="l"/>
                        </a:tabLst>
                      </a:pPr>
                      <a:r>
                        <a:rPr lang="ar-DZ" sz="1800" u="sng" dirty="0">
                          <a:solidFill>
                            <a:schemeClr val="tx1"/>
                          </a:solidFill>
                          <a:effectLst/>
                        </a:rPr>
                        <a:t>تكاليف النقل                -3                             -2</a:t>
                      </a:r>
                      <a:endParaRPr lang="fr-FR" sz="1800" dirty="0">
                        <a:solidFill>
                          <a:schemeClr val="tx1"/>
                        </a:solidFill>
                        <a:effectLst/>
                      </a:endParaRPr>
                    </a:p>
                    <a:p>
                      <a:pPr algn="just" rtl="1">
                        <a:lnSpc>
                          <a:spcPct val="150000"/>
                        </a:lnSpc>
                        <a:spcAft>
                          <a:spcPts val="0"/>
                        </a:spcAft>
                        <a:tabLst>
                          <a:tab pos="3169285" algn="l"/>
                        </a:tabLst>
                      </a:pPr>
                      <a:r>
                        <a:rPr lang="ar-DZ" sz="1800" dirty="0">
                          <a:solidFill>
                            <a:schemeClr val="tx1"/>
                          </a:solidFill>
                          <a:effectLst/>
                        </a:rPr>
                        <a:t>                              </a:t>
                      </a:r>
                      <a:r>
                        <a:rPr lang="ar-DZ" sz="1800" dirty="0">
                          <a:solidFill>
                            <a:srgbClr val="FF0000"/>
                          </a:solidFill>
                          <a:effectLst/>
                        </a:rPr>
                        <a:t>24</a:t>
                      </a:r>
                      <a:r>
                        <a:rPr lang="ar-DZ" sz="1800" dirty="0">
                          <a:solidFill>
                            <a:schemeClr val="tx1"/>
                          </a:solidFill>
                          <a:effectLst/>
                        </a:rPr>
                        <a:t>                              </a:t>
                      </a:r>
                      <a:r>
                        <a:rPr lang="ar-DZ" sz="1800" dirty="0">
                          <a:solidFill>
                            <a:schemeClr val="accent2"/>
                          </a:solidFill>
                          <a:effectLst/>
                        </a:rPr>
                        <a:t>23 </a:t>
                      </a:r>
                      <a:endParaRPr lang="fr-FR" sz="1800" dirty="0">
                        <a:solidFill>
                          <a:schemeClr val="accent2"/>
                        </a:solidFill>
                        <a:effectLst/>
                      </a:endParaRPr>
                    </a:p>
                    <a:p>
                      <a:pPr algn="just" rtl="1">
                        <a:lnSpc>
                          <a:spcPct val="150000"/>
                        </a:lnSpc>
                        <a:spcAft>
                          <a:spcPts val="0"/>
                        </a:spcAft>
                        <a:tabLst>
                          <a:tab pos="3169285" algn="l"/>
                        </a:tabLst>
                      </a:pPr>
                      <a:r>
                        <a:rPr lang="ar-DZ" sz="1800" u="sng" dirty="0">
                          <a:solidFill>
                            <a:schemeClr val="tx1"/>
                          </a:solidFill>
                          <a:effectLst/>
                        </a:rPr>
                        <a:t>تكاليف العملية             -3                             -1 </a:t>
                      </a:r>
                      <a:endParaRPr lang="fr-FR" sz="1800" dirty="0">
                        <a:solidFill>
                          <a:schemeClr val="tx1"/>
                        </a:solidFill>
                        <a:effectLst/>
                      </a:endParaRPr>
                    </a:p>
                    <a:p>
                      <a:pPr algn="just" rtl="1">
                        <a:lnSpc>
                          <a:spcPct val="150000"/>
                        </a:lnSpc>
                        <a:spcAft>
                          <a:spcPts val="0"/>
                        </a:spcAft>
                        <a:tabLst>
                          <a:tab pos="3169285" algn="l"/>
                        </a:tabLst>
                      </a:pPr>
                      <a:r>
                        <a:rPr lang="ar-DZ" sz="1800" dirty="0">
                          <a:solidFill>
                            <a:schemeClr val="tx1"/>
                          </a:solidFill>
                          <a:effectLst/>
                        </a:rPr>
                        <a:t>                              21                            22 </a:t>
                      </a:r>
                      <a:endParaRPr lang="fr-FR" sz="1800" dirty="0">
                        <a:solidFill>
                          <a:schemeClr val="tx1"/>
                        </a:solidFill>
                        <a:effectLst/>
                      </a:endParaRPr>
                    </a:p>
                    <a:p>
                      <a:pPr algn="just" rtl="1">
                        <a:lnSpc>
                          <a:spcPct val="150000"/>
                        </a:lnSpc>
                        <a:spcAft>
                          <a:spcPts val="0"/>
                        </a:spcAft>
                        <a:tabLst>
                          <a:tab pos="3169285" algn="l"/>
                        </a:tabLst>
                      </a:pPr>
                      <a:r>
                        <a:rPr lang="ar-DZ" sz="1800" dirty="0">
                          <a:solidFill>
                            <a:schemeClr val="tx1"/>
                          </a:solidFill>
                          <a:effectLst/>
                        </a:rPr>
                        <a:t>بالنسبة للسوق A صافي السعر هو 21 ، أما السوق B صافي السعر هو 22 .</a:t>
                      </a:r>
                      <a:endParaRPr lang="fr-FR" sz="1800" dirty="0">
                        <a:solidFill>
                          <a:schemeClr val="tx1"/>
                        </a:solidFill>
                        <a:effectLst/>
                      </a:endParaRPr>
                    </a:p>
                    <a:p>
                      <a:pPr algn="just" rtl="1">
                        <a:lnSpc>
                          <a:spcPct val="150000"/>
                        </a:lnSpc>
                        <a:spcAft>
                          <a:spcPts val="0"/>
                        </a:spcAft>
                        <a:tabLst>
                          <a:tab pos="3169285" algn="l"/>
                        </a:tabLst>
                      </a:pPr>
                      <a:r>
                        <a:rPr lang="ar-DZ" sz="1800" dirty="0">
                          <a:solidFill>
                            <a:schemeClr val="tx1"/>
                          </a:solidFill>
                          <a:effectLst/>
                        </a:rPr>
                        <a:t>اذا افترضنا أن السوق A هو السوق الرئيسي للأصل ن فان القيمة العادلة للأصل هي 24 .</a:t>
                      </a:r>
                      <a:endParaRPr lang="fr-FR" sz="1800" dirty="0">
                        <a:solidFill>
                          <a:schemeClr val="tx1"/>
                        </a:solidFill>
                        <a:effectLst/>
                      </a:endParaRPr>
                    </a:p>
                    <a:p>
                      <a:pPr algn="just" rtl="1">
                        <a:lnSpc>
                          <a:spcPct val="150000"/>
                        </a:lnSpc>
                        <a:spcAft>
                          <a:spcPts val="0"/>
                        </a:spcAft>
                        <a:tabLst>
                          <a:tab pos="3169285" algn="l"/>
                        </a:tabLst>
                      </a:pPr>
                      <a:r>
                        <a:rPr lang="ar-DZ" sz="1800" dirty="0">
                          <a:solidFill>
                            <a:schemeClr val="tx1"/>
                          </a:solidFill>
                          <a:effectLst/>
                        </a:rPr>
                        <a:t>و اذا افترضنا أن السوق B هو السوق الرئيسي للأصل ن فان القيمة العادلة للأصل هي 23. </a:t>
                      </a:r>
                      <a:endParaRPr lang="fr-FR" sz="1800" dirty="0">
                        <a:solidFill>
                          <a:schemeClr val="tx1"/>
                        </a:solidFill>
                        <a:effectLst/>
                      </a:endParaRPr>
                    </a:p>
                    <a:p>
                      <a:pPr algn="just" rtl="1">
                        <a:lnSpc>
                          <a:spcPct val="150000"/>
                        </a:lnSpc>
                        <a:spcAft>
                          <a:spcPts val="0"/>
                        </a:spcAft>
                        <a:tabLst>
                          <a:tab pos="3169285" algn="l"/>
                        </a:tabLst>
                      </a:pPr>
                      <a:r>
                        <a:rPr lang="ar-DZ" sz="1800" dirty="0">
                          <a:solidFill>
                            <a:schemeClr val="tx1"/>
                          </a:solidFill>
                          <a:effectLst/>
                        </a:rPr>
                        <a:t>لكن، نظرا لعدم وجود سوق رئيسي للأصل فان القيمة العادلة  تم قياسها باستعمال السعر في السوق دو الميزة الأفضل . ارجع إلى تعريف السوق ذو الميزة الأفضل أعلاه .</a:t>
                      </a:r>
                      <a:endParaRPr lang="fr-FR" sz="1800" dirty="0">
                        <a:solidFill>
                          <a:schemeClr val="tx1"/>
                        </a:solidFill>
                        <a:effectLst/>
                      </a:endParaRPr>
                    </a:p>
                    <a:p>
                      <a:pPr algn="just" rtl="1">
                        <a:lnSpc>
                          <a:spcPct val="150000"/>
                        </a:lnSpc>
                        <a:spcAft>
                          <a:spcPts val="0"/>
                        </a:spcAft>
                        <a:tabLst>
                          <a:tab pos="3169285" algn="l"/>
                        </a:tabLst>
                      </a:pPr>
                      <a:r>
                        <a:rPr lang="ar-DZ" sz="1800" dirty="0">
                          <a:solidFill>
                            <a:schemeClr val="tx1"/>
                          </a:solidFill>
                          <a:effectLst/>
                        </a:rPr>
                        <a:t> 	 </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xmlns="" val="3123928981"/>
                  </a:ext>
                </a:extLst>
              </a:tr>
            </a:tbl>
          </a:graphicData>
        </a:graphic>
      </p:graphicFrame>
    </p:spTree>
    <p:extLst>
      <p:ext uri="{BB962C8B-B14F-4D97-AF65-F5344CB8AC3E}">
        <p14:creationId xmlns:p14="http://schemas.microsoft.com/office/powerpoint/2010/main" xmlns="" val="20670478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8789" y="0"/>
            <a:ext cx="12063211" cy="6967470"/>
          </a:xfrm>
        </p:spPr>
        <p:txBody>
          <a:bodyPr/>
          <a:lstStyle/>
          <a:p>
            <a:pPr algn="r" rtl="1"/>
            <a:r>
              <a:rPr lang="ar-DZ" b="1" u="sng" dirty="0">
                <a:solidFill>
                  <a:srgbClr val="FF0000"/>
                </a:solidFill>
              </a:rPr>
              <a:t>التسلسل الهرمي للقيمة العادلة: </a:t>
            </a:r>
            <a:r>
              <a:rPr lang="ar-DZ" dirty="0" smtClean="0"/>
              <a:t>يسعى </a:t>
            </a:r>
            <a:r>
              <a:rPr lang="ar-DZ" dirty="0"/>
              <a:t>المعيار </a:t>
            </a:r>
            <a:r>
              <a:rPr lang="fr-FR" dirty="0"/>
              <a:t>IFRS 13</a:t>
            </a:r>
            <a:r>
              <a:rPr lang="ar-DZ" dirty="0"/>
              <a:t>  الى التأكيد على </a:t>
            </a:r>
            <a:r>
              <a:rPr lang="ar-DZ" dirty="0">
                <a:solidFill>
                  <a:srgbClr val="FF0000"/>
                </a:solidFill>
              </a:rPr>
              <a:t>الاتساق والثبات  </a:t>
            </a:r>
            <a:r>
              <a:rPr lang="ar-DZ" dirty="0"/>
              <a:t>بما يحقق </a:t>
            </a:r>
            <a:r>
              <a:rPr lang="ar-DZ" dirty="0">
                <a:solidFill>
                  <a:srgbClr val="FF0000"/>
                </a:solidFill>
              </a:rPr>
              <a:t>قابلية المقارنة </a:t>
            </a:r>
            <a:r>
              <a:rPr lang="ar-DZ" dirty="0"/>
              <a:t>من خلال قياس القيمة العادلة والافصاحات ذات العلاقة  من خلال هرم القيمة العادلة </a:t>
            </a:r>
            <a:r>
              <a:rPr lang="ar-DZ" dirty="0" smtClean="0"/>
              <a:t>.</a:t>
            </a:r>
          </a:p>
          <a:p>
            <a:pPr algn="r" rtl="1"/>
            <a:endParaRPr lang="ar-DZ" dirty="0"/>
          </a:p>
          <a:p>
            <a:pPr marL="0" indent="0" algn="r" rtl="1">
              <a:buNone/>
            </a:pPr>
            <a:r>
              <a:rPr lang="ar-DZ" sz="2400" b="1" dirty="0" smtClean="0"/>
              <a:t>مدخلات المستوى 3</a:t>
            </a:r>
          </a:p>
          <a:p>
            <a:pPr marL="0" indent="0" algn="r" rtl="1">
              <a:buNone/>
            </a:pPr>
            <a:r>
              <a:rPr lang="ar-DZ" sz="2400" b="1" dirty="0" smtClean="0"/>
              <a:t>الغير ملاحظة</a:t>
            </a:r>
          </a:p>
          <a:p>
            <a:pPr marL="0" indent="0" algn="r" rtl="1">
              <a:buNone/>
            </a:pPr>
            <a:endParaRPr lang="ar-DZ" b="1" dirty="0"/>
          </a:p>
          <a:p>
            <a:pPr marL="0" indent="0" algn="r" rtl="1">
              <a:buNone/>
            </a:pPr>
            <a:endParaRPr lang="ar-DZ" b="1" dirty="0" smtClean="0"/>
          </a:p>
          <a:p>
            <a:pPr marL="0" indent="0" algn="r" rtl="1">
              <a:buNone/>
            </a:pPr>
            <a:r>
              <a:rPr lang="ar-DZ" sz="2400" b="1" dirty="0" smtClean="0"/>
              <a:t>مدخلات المستوى 2</a:t>
            </a:r>
          </a:p>
          <a:p>
            <a:pPr marL="0" indent="0" algn="r" rtl="1">
              <a:buNone/>
            </a:pPr>
            <a:r>
              <a:rPr lang="ar-DZ" sz="2400" b="1" dirty="0" smtClean="0"/>
              <a:t>الملاحظة بشكل</a:t>
            </a:r>
          </a:p>
          <a:p>
            <a:pPr marL="0" indent="0" algn="r" rtl="1">
              <a:buNone/>
            </a:pPr>
            <a:r>
              <a:rPr lang="ar-DZ" sz="2400" b="1" dirty="0" smtClean="0"/>
              <a:t>غير مباشر</a:t>
            </a:r>
          </a:p>
          <a:p>
            <a:pPr marL="0" indent="0" algn="r" rtl="1">
              <a:buNone/>
            </a:pPr>
            <a:endParaRPr lang="ar-DZ" sz="2400" b="1" dirty="0"/>
          </a:p>
          <a:p>
            <a:pPr marL="0" indent="0" algn="r" rtl="1">
              <a:buNone/>
            </a:pPr>
            <a:r>
              <a:rPr lang="ar-DZ" sz="2400" b="1" dirty="0" smtClean="0"/>
              <a:t>مدخلات المستوى 1 </a:t>
            </a:r>
          </a:p>
          <a:p>
            <a:pPr marL="0" indent="0" algn="r" rtl="1">
              <a:buNone/>
            </a:pPr>
            <a:r>
              <a:rPr lang="ar-DZ" sz="2400" b="1" dirty="0" smtClean="0"/>
              <a:t>الملاحظة</a:t>
            </a:r>
            <a:endParaRPr lang="fr-FR" sz="2400" b="1" dirty="0"/>
          </a:p>
        </p:txBody>
      </p:sp>
      <p:graphicFrame>
        <p:nvGraphicFramePr>
          <p:cNvPr id="5" name="Diagramme 4"/>
          <p:cNvGraphicFramePr/>
          <p:nvPr>
            <p:extLst>
              <p:ext uri="{D42A27DB-BD31-4B8C-83A1-F6EECF244321}">
                <p14:modId xmlns:p14="http://schemas.microsoft.com/office/powerpoint/2010/main" xmlns="" val="3437175549"/>
              </p:ext>
            </p:extLst>
          </p:nvPr>
        </p:nvGraphicFramePr>
        <p:xfrm>
          <a:off x="1700011" y="1223493"/>
          <a:ext cx="8049296" cy="57439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3046967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normAutofit/>
          </a:bodyPr>
          <a:lstStyle/>
          <a:p>
            <a:r>
              <a:rPr lang="en-US" sz="3200" b="1" dirty="0" smtClean="0">
                <a:solidFill>
                  <a:srgbClr val="FF0000"/>
                </a:solidFill>
              </a:rPr>
              <a:t>Fair </a:t>
            </a:r>
            <a:r>
              <a:rPr lang="en-US" sz="3200" b="1" dirty="0" smtClean="0">
                <a:solidFill>
                  <a:srgbClr val="FF0000"/>
                </a:solidFill>
              </a:rPr>
              <a:t>Value Hierarchy</a:t>
            </a:r>
            <a:r>
              <a:rPr lang="en-US" sz="3200" b="1" dirty="0" smtClean="0">
                <a:solidFill>
                  <a:srgbClr val="FF0000"/>
                </a:solidFill>
              </a:rPr>
              <a:t>:</a:t>
            </a:r>
          </a:p>
          <a:p>
            <a:pPr>
              <a:buNone/>
            </a:pPr>
            <a:r>
              <a:rPr lang="en-US" sz="3200" b="1" dirty="0" smtClean="0">
                <a:solidFill>
                  <a:srgbClr val="FF0000"/>
                </a:solidFill>
              </a:rPr>
              <a:t> </a:t>
            </a:r>
            <a:r>
              <a:rPr lang="en-US" sz="3200" dirty="0" smtClean="0"/>
              <a:t>IFRS 13 seeks to ensure consistency and consistency in achieving comparability through fair value measurement and related disclosures through the fair value </a:t>
            </a:r>
            <a:r>
              <a:rPr lang="en-US" sz="3200" dirty="0" smtClean="0"/>
              <a:t>hierarchy</a:t>
            </a:r>
          </a:p>
          <a:p>
            <a:pPr>
              <a:buNone/>
            </a:pPr>
            <a:r>
              <a:rPr lang="fr-FR" sz="3200" b="1" dirty="0" err="1" smtClean="0">
                <a:solidFill>
                  <a:srgbClr val="FF0000"/>
                </a:solidFill>
              </a:rPr>
              <a:t>Level</a:t>
            </a:r>
            <a:r>
              <a:rPr lang="fr-FR" sz="3200" b="1" dirty="0" smtClean="0">
                <a:solidFill>
                  <a:srgbClr val="FF0000"/>
                </a:solidFill>
              </a:rPr>
              <a:t> </a:t>
            </a:r>
            <a:r>
              <a:rPr lang="fr-FR" sz="3200" b="1" dirty="0" smtClean="0">
                <a:solidFill>
                  <a:srgbClr val="FF0000"/>
                </a:solidFill>
              </a:rPr>
              <a:t>3</a:t>
            </a:r>
          </a:p>
          <a:p>
            <a:pPr>
              <a:buNone/>
            </a:pPr>
            <a:r>
              <a:rPr lang="fr-FR" sz="3200" b="1" dirty="0" smtClean="0">
                <a:solidFill>
                  <a:srgbClr val="FF0000"/>
                </a:solidFill>
              </a:rPr>
              <a:t> inputs </a:t>
            </a:r>
            <a:r>
              <a:rPr lang="fr-FR" sz="3200" b="1" dirty="0" err="1" smtClean="0">
                <a:solidFill>
                  <a:srgbClr val="FF0000"/>
                </a:solidFill>
              </a:rPr>
              <a:t>Unobserved</a:t>
            </a:r>
            <a:endParaRPr lang="fr-FR" sz="3200" b="1" dirty="0" smtClean="0">
              <a:solidFill>
                <a:srgbClr val="FF0000"/>
              </a:solidFill>
            </a:endParaRPr>
          </a:p>
          <a:p>
            <a:pPr>
              <a:buNone/>
            </a:pPr>
            <a:r>
              <a:rPr lang="en-US" sz="3200" dirty="0" smtClean="0"/>
              <a:t>Assumptions about the exit price of an asset or liability held by a market participant must include assumptions about risk. The best information available in the circumstances is used to develop Level 3 inputs. This information may include internal reporting data. The cost-benefit of obtaining information about the assumptions that market participants would make is considered.</a:t>
            </a:r>
            <a:endParaRPr lang="fr-FR" sz="3200" dirty="0" smtClean="0"/>
          </a:p>
          <a:p>
            <a:pPr>
              <a:buNone/>
            </a:pPr>
            <a:endParaRPr lang="fr-FR" sz="3200" b="1" dirty="0" smtClean="0">
              <a:solidFill>
                <a:srgbClr val="FF0000"/>
              </a:solidFill>
            </a:endParaRPr>
          </a:p>
          <a:p>
            <a:pPr>
              <a:buNone/>
            </a:pPr>
            <a:endParaRPr lang="fr-FR" sz="3200" dirty="0" smtClean="0"/>
          </a:p>
          <a:p>
            <a:pPr>
              <a:buNone/>
            </a:pPr>
            <a:endParaRPr lang="fr-FR" sz="3200" dirty="0" smtClean="0"/>
          </a:p>
          <a:p>
            <a:pPr>
              <a:buNone/>
            </a:pPr>
            <a:endParaRPr lang="fr-FR" sz="3200" dirty="0" smtClean="0"/>
          </a:p>
          <a:p>
            <a:pPr>
              <a:buNone/>
            </a:pPr>
            <a:endParaRPr lang="fr-FR" sz="3200" dirty="0" smtClean="0"/>
          </a:p>
          <a:p>
            <a:pPr>
              <a:buNone/>
            </a:pPr>
            <a:endParaRPr lang="fr-FR"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lstStyle/>
          <a:p>
            <a:r>
              <a:rPr lang="en-US" dirty="0" smtClean="0"/>
              <a:t>Fair value as a basis for measurement is mentioned in many international standards IFRSs, and most of the standards talked about this concept, which made the IASB allocate a complete standard for measuring fair value, and this comes as a result of the joint efforts between FASB &amp; IASB, as the standard included the same principles included in the American standard FAS </a:t>
            </a:r>
            <a:r>
              <a:rPr lang="en-US" dirty="0" smtClean="0"/>
              <a:t>157</a:t>
            </a:r>
          </a:p>
          <a:p>
            <a:endParaRPr lang="en-US" dirty="0" smtClean="0"/>
          </a:p>
          <a:p>
            <a:r>
              <a:rPr lang="en-US" dirty="0" smtClean="0"/>
              <a:t>Fair </a:t>
            </a:r>
            <a:r>
              <a:rPr lang="en-US" dirty="0" smtClean="0"/>
              <a:t>value was adopted by the Board as a basis for measuring assets and liabilities within the financial reporting standards, due to the criticisms directed at the historical cost principle, which is not consistent with the qualitative characteristics of accounting information (relevance and reliability</a:t>
            </a:r>
            <a:r>
              <a:rPr lang="en-US" dirty="0" smtClean="0"/>
              <a:t>)</a:t>
            </a:r>
          </a:p>
          <a:p>
            <a:endParaRPr lang="en-US" dirty="0" smtClean="0"/>
          </a:p>
          <a:p>
            <a:r>
              <a:rPr lang="en-US" dirty="0" smtClean="0">
                <a:solidFill>
                  <a:srgbClr val="FF0000"/>
                </a:solidFill>
              </a:rPr>
              <a:t>.</a:t>
            </a:r>
            <a:r>
              <a:rPr lang="en-US" b="1" dirty="0" smtClean="0">
                <a:solidFill>
                  <a:srgbClr val="FF0000"/>
                </a:solidFill>
              </a:rPr>
              <a:t>Definition of fair </a:t>
            </a:r>
            <a:r>
              <a:rPr lang="en-US" b="1" dirty="0" err="1" smtClean="0">
                <a:solidFill>
                  <a:srgbClr val="FF0000"/>
                </a:solidFill>
              </a:rPr>
              <a:t>value</a:t>
            </a:r>
            <a:r>
              <a:rPr lang="en-US" dirty="0" err="1" smtClean="0"/>
              <a:t>:The</a:t>
            </a:r>
            <a:r>
              <a:rPr lang="en-US" dirty="0" smtClean="0"/>
              <a:t> price that would be received when selling an asset or paid when transferring a liability in a fair transaction between market participants at the measurement date.</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lstStyle/>
          <a:p>
            <a:pPr>
              <a:buNone/>
            </a:pPr>
            <a:r>
              <a:rPr lang="fr-FR" b="1" dirty="0" err="1" smtClean="0">
                <a:solidFill>
                  <a:srgbClr val="FF0000"/>
                </a:solidFill>
              </a:rPr>
              <a:t>Level</a:t>
            </a:r>
            <a:r>
              <a:rPr lang="fr-FR" b="1" dirty="0" smtClean="0">
                <a:solidFill>
                  <a:srgbClr val="FF0000"/>
                </a:solidFill>
              </a:rPr>
              <a:t> 2 </a:t>
            </a:r>
          </a:p>
          <a:p>
            <a:pPr>
              <a:buNone/>
            </a:pPr>
            <a:r>
              <a:rPr lang="fr-FR" b="1" dirty="0" smtClean="0">
                <a:solidFill>
                  <a:srgbClr val="FF0000"/>
                </a:solidFill>
              </a:rPr>
              <a:t>Inputs </a:t>
            </a:r>
            <a:r>
              <a:rPr lang="fr-FR" b="1" dirty="0" err="1" smtClean="0">
                <a:solidFill>
                  <a:srgbClr val="FF0000"/>
                </a:solidFill>
              </a:rPr>
              <a:t>Observed</a:t>
            </a:r>
            <a:r>
              <a:rPr lang="fr-FR" b="1" dirty="0" smtClean="0">
                <a:solidFill>
                  <a:srgbClr val="FF0000"/>
                </a:solidFill>
              </a:rPr>
              <a:t> </a:t>
            </a:r>
            <a:r>
              <a:rPr lang="fr-FR" b="1" dirty="0" err="1" smtClean="0">
                <a:solidFill>
                  <a:srgbClr val="FF0000"/>
                </a:solidFill>
              </a:rPr>
              <a:t>Indirectly</a:t>
            </a:r>
            <a:endParaRPr lang="fr-FR" b="1" dirty="0" smtClean="0">
              <a:solidFill>
                <a:srgbClr val="FF0000"/>
              </a:solidFill>
            </a:endParaRPr>
          </a:p>
          <a:p>
            <a:pPr>
              <a:buNone/>
            </a:pPr>
            <a:r>
              <a:rPr lang="en-US" dirty="0" smtClean="0"/>
              <a:t>Adjustments to Level 2 inputs should be made to reflect fair value, if any, and this will depend on an analysis of specific elements relevant to the asset or liability being measured. These elements include:</a:t>
            </a:r>
          </a:p>
          <a:p>
            <a:pPr>
              <a:buNone/>
            </a:pPr>
            <a:r>
              <a:rPr lang="en-US" dirty="0" smtClean="0"/>
              <a:t>1 - The circumstance,</a:t>
            </a:r>
          </a:p>
          <a:p>
            <a:pPr>
              <a:buNone/>
            </a:pPr>
            <a:r>
              <a:rPr lang="en-US" dirty="0" smtClean="0"/>
              <a:t>2 - The location,</a:t>
            </a:r>
          </a:p>
          <a:p>
            <a:pPr>
              <a:buNone/>
            </a:pPr>
            <a:r>
              <a:rPr lang="en-US" dirty="0" smtClean="0"/>
              <a:t>3 - The extent to which the inputs are comparable to the asset or liability,</a:t>
            </a:r>
          </a:p>
          <a:p>
            <a:pPr>
              <a:buNone/>
            </a:pPr>
            <a:r>
              <a:rPr lang="en-US" dirty="0" smtClean="0"/>
              <a:t>4 - The size and level of activity in the markets for the observable </a:t>
            </a:r>
            <a:r>
              <a:rPr lang="en-US" dirty="0" smtClean="0"/>
              <a:t>inputs</a:t>
            </a:r>
          </a:p>
          <a:p>
            <a:pPr>
              <a:buNone/>
            </a:pPr>
            <a:endParaRPr lang="en-US" dirty="0" smtClean="0"/>
          </a:p>
          <a:p>
            <a:pPr>
              <a:buNone/>
            </a:pPr>
            <a:r>
              <a:rPr lang="fr-FR" b="1" dirty="0" err="1" smtClean="0">
                <a:solidFill>
                  <a:srgbClr val="FF0000"/>
                </a:solidFill>
              </a:rPr>
              <a:t>Level</a:t>
            </a:r>
            <a:r>
              <a:rPr lang="fr-FR" b="1" dirty="0" smtClean="0">
                <a:solidFill>
                  <a:srgbClr val="FF0000"/>
                </a:solidFill>
              </a:rPr>
              <a:t> 1 </a:t>
            </a:r>
          </a:p>
          <a:p>
            <a:pPr>
              <a:buNone/>
            </a:pPr>
            <a:r>
              <a:rPr lang="fr-FR" b="1" dirty="0" smtClean="0">
                <a:solidFill>
                  <a:srgbClr val="FF0000"/>
                </a:solidFill>
              </a:rPr>
              <a:t>Inputs </a:t>
            </a:r>
            <a:r>
              <a:rPr lang="fr-FR" b="1" dirty="0" err="1" smtClean="0">
                <a:solidFill>
                  <a:srgbClr val="FF0000"/>
                </a:solidFill>
              </a:rPr>
              <a:t>Observed</a:t>
            </a:r>
            <a:endParaRPr lang="fr-FR" b="1" dirty="0" smtClean="0">
              <a:solidFill>
                <a:srgbClr val="FF0000"/>
              </a:solidFill>
            </a:endParaRPr>
          </a:p>
          <a:p>
            <a:pPr>
              <a:buNone/>
            </a:pPr>
            <a:endParaRPr lang="fr-FR" dirty="0" smtClean="0"/>
          </a:p>
          <a:p>
            <a:pPr>
              <a:buNone/>
            </a:pPr>
            <a:endParaRPr lang="fr-FR" b="1" dirty="0" smtClean="0">
              <a:solidFill>
                <a:srgbClr val="FF0000"/>
              </a:solidFill>
            </a:endParaRPr>
          </a:p>
          <a:p>
            <a:pPr>
              <a:buNone/>
            </a:pP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normAutofit lnSpcReduction="10000"/>
          </a:bodyPr>
          <a:lstStyle/>
          <a:p>
            <a:pPr marL="0" indent="0" algn="r" rtl="1">
              <a:buNone/>
            </a:pPr>
            <a:r>
              <a:rPr lang="ar-DZ" b="1" dirty="0" smtClean="0"/>
              <a:t>المستوى 2- </a:t>
            </a:r>
            <a:r>
              <a:rPr lang="ar-DZ" dirty="0" smtClean="0"/>
              <a:t>يجب اجراء تعديلات على مدخلات المستوى2 لتعكس القيمة العادلة، ان وجدت، وهذا سيتوقف على تحليل عناصر خاصة ذات علاقة بالأصل أو الالتزام محل القياس,</a:t>
            </a:r>
          </a:p>
          <a:p>
            <a:pPr marL="0" indent="0" algn="r" rtl="1">
              <a:buNone/>
            </a:pPr>
            <a:r>
              <a:rPr lang="ar-DZ" dirty="0" smtClean="0"/>
              <a:t>هذه العناصر تتضمن:</a:t>
            </a:r>
          </a:p>
          <a:p>
            <a:pPr marL="0" indent="0" algn="r" rtl="1">
              <a:buNone/>
            </a:pPr>
            <a:r>
              <a:rPr lang="ar-DZ" dirty="0" smtClean="0"/>
              <a:t>1 – الظرف،</a:t>
            </a:r>
          </a:p>
          <a:p>
            <a:pPr marL="0" indent="0" algn="r" rtl="1">
              <a:buNone/>
            </a:pPr>
            <a:r>
              <a:rPr lang="ar-DZ" dirty="0" smtClean="0"/>
              <a:t>2- الموقع،</a:t>
            </a:r>
          </a:p>
          <a:p>
            <a:pPr marL="0" indent="0" algn="r" rtl="1">
              <a:buNone/>
            </a:pPr>
            <a:r>
              <a:rPr lang="ar-DZ" dirty="0" smtClean="0"/>
              <a:t>3- مدى قابلية المدخلات للبنود المقارنة لأصل أو التزام،</a:t>
            </a:r>
          </a:p>
          <a:p>
            <a:pPr marL="0" indent="0" algn="r" rtl="1">
              <a:buNone/>
            </a:pPr>
            <a:r>
              <a:rPr lang="ar-DZ" dirty="0"/>
              <a:t> </a:t>
            </a:r>
            <a:r>
              <a:rPr lang="ar-DZ" dirty="0" smtClean="0"/>
              <a:t>4- حجم ومستوى النشاط في الأسواق للمدخلات الملاحظة.</a:t>
            </a:r>
          </a:p>
          <a:p>
            <a:pPr marL="0" indent="0" algn="r" rtl="1">
              <a:buNone/>
            </a:pPr>
            <a:endParaRPr lang="ar-DZ" dirty="0" smtClean="0"/>
          </a:p>
          <a:p>
            <a:pPr marL="0" indent="0" algn="r" rtl="1">
              <a:buNone/>
            </a:pPr>
            <a:endParaRPr lang="ar-DZ" dirty="0"/>
          </a:p>
          <a:p>
            <a:pPr marL="0" indent="0" algn="r" rtl="1">
              <a:buNone/>
            </a:pPr>
            <a:r>
              <a:rPr lang="ar-DZ" b="1" dirty="0" smtClean="0"/>
              <a:t>المستوى 3 – </a:t>
            </a:r>
            <a:r>
              <a:rPr lang="ar-DZ" dirty="0" smtClean="0"/>
              <a:t>الافتراضات حول سعر الخروج لأصل أو التزام يمتلكه مشارك في السوق  يجب أن يتضمن افتراضات حول الخطر ,أفضل المعلومات المتاحة في هذه الظروف تستعمل لتطوير مدخلات المستوى 3 ، هذه المعلومات ممكن أن تتضمن بيانات داخلية لذمة التقرير ، يؤخذ في الاعتبار التكلفة- المنفعة للحصول على معلومات حول الافتراضات الممكن أن يعملها المشاركين في السوق</a:t>
            </a:r>
          </a:p>
          <a:p>
            <a:pPr marL="0" indent="0" algn="r" rtl="1">
              <a:buNone/>
            </a:pPr>
            <a:endParaRPr lang="ar-DZ" b="1" dirty="0" smtClean="0"/>
          </a:p>
          <a:p>
            <a:r>
              <a:rPr lang="en-US" dirty="0" smtClean="0"/>
              <a:t>. </a:t>
            </a:r>
            <a:endParaRPr lang="fr-FR" dirty="0" smtClean="0"/>
          </a:p>
          <a:p>
            <a:pPr marL="0" indent="0" algn="r" rtl="1">
              <a:buNone/>
            </a:pPr>
            <a:endParaRPr lang="fr-FR" dirty="0"/>
          </a:p>
        </p:txBody>
      </p:sp>
    </p:spTree>
    <p:extLst>
      <p:ext uri="{BB962C8B-B14F-4D97-AF65-F5344CB8AC3E}">
        <p14:creationId xmlns:p14="http://schemas.microsoft.com/office/powerpoint/2010/main" xmlns="" val="14182225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normAutofit/>
          </a:bodyPr>
          <a:lstStyle/>
          <a:p>
            <a:pPr marL="0" indent="0" algn="r" rtl="1">
              <a:buNone/>
            </a:pPr>
            <a:r>
              <a:rPr lang="ar-DZ" b="1" dirty="0" smtClean="0">
                <a:solidFill>
                  <a:srgbClr val="FF0000"/>
                </a:solidFill>
              </a:rPr>
              <a:t>تقنيات التقييم:</a:t>
            </a:r>
          </a:p>
          <a:p>
            <a:pPr marL="0" indent="0" algn="r" rtl="1">
              <a:buNone/>
            </a:pPr>
            <a:r>
              <a:rPr lang="ar-DZ" dirty="0"/>
              <a:t>تستعمل الذمة تقنيات التقييم الملائمة  والتي تتوفر عنها بيانات كافية لقياس القيمة العادلة ، ودلك بتضخيم استعمال المدخلات الملائمة   الملاحظة وتخفيض المدخلات غير الملاحظة . </a:t>
            </a:r>
            <a:endParaRPr lang="fr-FR" dirty="0"/>
          </a:p>
          <a:p>
            <a:pPr algn="r" rtl="1"/>
            <a:r>
              <a:rPr lang="ar-DZ" b="1" dirty="0"/>
              <a:t>مدخل السوق </a:t>
            </a:r>
            <a:r>
              <a:rPr lang="fr-FR" b="1" dirty="0" err="1"/>
              <a:t>Market</a:t>
            </a:r>
            <a:r>
              <a:rPr lang="fr-FR" b="1" dirty="0"/>
              <a:t> </a:t>
            </a:r>
            <a:r>
              <a:rPr lang="fr-FR" b="1" dirty="0" err="1"/>
              <a:t>approach</a:t>
            </a:r>
            <a:r>
              <a:rPr lang="ar-DZ" b="1" dirty="0"/>
              <a:t>:</a:t>
            </a:r>
            <a:r>
              <a:rPr lang="ar-DZ" dirty="0"/>
              <a:t> يتم استعمال الأسعار السوقية ومعلومات ملائمة أخرى متأتية من عمليات سوقية تتعلق بأصول أو خصوم أو مجموعة مطابقة أو مقارنة – مشابهة –</a:t>
            </a:r>
            <a:endParaRPr lang="fr-FR" dirty="0"/>
          </a:p>
          <a:p>
            <a:pPr algn="r" rtl="1"/>
            <a:endParaRPr lang="fr-FR" dirty="0"/>
          </a:p>
          <a:p>
            <a:r>
              <a:rPr lang="en-US" b="1" dirty="0" smtClean="0">
                <a:solidFill>
                  <a:srgbClr val="FF0000"/>
                </a:solidFill>
              </a:rPr>
              <a:t>Valuation techniques</a:t>
            </a:r>
            <a:r>
              <a:rPr lang="en-US" dirty="0" smtClean="0"/>
              <a:t>:</a:t>
            </a:r>
          </a:p>
          <a:p>
            <a:pPr>
              <a:buNone/>
            </a:pPr>
            <a:r>
              <a:rPr lang="en-US" dirty="0" smtClean="0"/>
              <a:t>The </a:t>
            </a:r>
            <a:r>
              <a:rPr lang="en-US" dirty="0" smtClean="0"/>
              <a:t>entity uses appropriate valuation techniques for which sufficient data are available to measure fair value, by maximizing the use of relevant observable inputs and minimizing unobservable inputs.</a:t>
            </a:r>
          </a:p>
          <a:p>
            <a:endParaRPr lang="en-US" dirty="0" smtClean="0"/>
          </a:p>
          <a:p>
            <a:r>
              <a:rPr lang="en-US" b="1" dirty="0" smtClean="0">
                <a:solidFill>
                  <a:srgbClr val="FF0000"/>
                </a:solidFill>
              </a:rPr>
              <a:t>Market approach</a:t>
            </a:r>
            <a:r>
              <a:rPr lang="en-US" dirty="0" smtClean="0"/>
              <a:t>: </a:t>
            </a:r>
            <a:endParaRPr lang="en-US" dirty="0" smtClean="0"/>
          </a:p>
          <a:p>
            <a:pPr>
              <a:buNone/>
            </a:pPr>
            <a:r>
              <a:rPr lang="en-US" dirty="0" smtClean="0"/>
              <a:t>Market </a:t>
            </a:r>
            <a:r>
              <a:rPr lang="en-US" dirty="0" smtClean="0"/>
              <a:t>prices and other relevant information derived from market transactions are used for identical or comparable assets or liabilities or a similar group.</a:t>
            </a:r>
          </a:p>
          <a:p>
            <a:pPr algn="l"/>
            <a:endParaRPr lang="ar-DZ" dirty="0"/>
          </a:p>
          <a:p>
            <a:pPr algn="r" rtl="1"/>
            <a:endParaRPr lang="fr-FR" dirty="0"/>
          </a:p>
          <a:p>
            <a:pPr algn="r" rtl="1"/>
            <a:endParaRPr lang="fr-FR" dirty="0"/>
          </a:p>
          <a:p>
            <a:pPr algn="r" rtl="1"/>
            <a:endParaRPr lang="fr-FR" dirty="0"/>
          </a:p>
          <a:p>
            <a:pPr marL="0" indent="0" algn="r" rtl="1">
              <a:buNone/>
            </a:pPr>
            <a:endParaRPr lang="ar-DZ" b="1" dirty="0" smtClean="0">
              <a:solidFill>
                <a:srgbClr val="FF0000"/>
              </a:solidFill>
            </a:endParaRPr>
          </a:p>
          <a:p>
            <a:pPr marL="0" indent="0" algn="r" rtl="1">
              <a:buNone/>
            </a:pPr>
            <a:endParaRPr lang="fr-FR" b="1" dirty="0">
              <a:solidFill>
                <a:srgbClr val="FF0000"/>
              </a:solidFill>
            </a:endParaRPr>
          </a:p>
        </p:txBody>
      </p:sp>
    </p:spTree>
    <p:extLst>
      <p:ext uri="{BB962C8B-B14F-4D97-AF65-F5344CB8AC3E}">
        <p14:creationId xmlns:p14="http://schemas.microsoft.com/office/powerpoint/2010/main" xmlns="" val="15970848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035118" cy="6858000"/>
          </a:xfrm>
        </p:spPr>
        <p:txBody>
          <a:bodyPr/>
          <a:lstStyle/>
          <a:p>
            <a:pPr algn="r" rtl="1"/>
            <a:r>
              <a:rPr lang="ar-DZ" b="1" dirty="0"/>
              <a:t>مدخل التكلفة </a:t>
            </a:r>
            <a:r>
              <a:rPr lang="fr-FR" b="1" dirty="0"/>
              <a:t> </a:t>
            </a:r>
            <a:r>
              <a:rPr lang="fr-FR" b="1" dirty="0" err="1"/>
              <a:t>Cost</a:t>
            </a:r>
            <a:r>
              <a:rPr lang="fr-FR" b="1" dirty="0"/>
              <a:t> </a:t>
            </a:r>
            <a:r>
              <a:rPr lang="fr-FR" b="1" dirty="0" err="1"/>
              <a:t>approach</a:t>
            </a:r>
            <a:r>
              <a:rPr lang="ar-DZ" b="1" dirty="0"/>
              <a:t>: </a:t>
            </a:r>
            <a:endParaRPr lang="fr-FR" b="1" dirty="0" smtClean="0"/>
          </a:p>
          <a:p>
            <a:pPr marL="0" indent="0" algn="r" rtl="1">
              <a:buNone/>
            </a:pPr>
            <a:r>
              <a:rPr lang="ar-DZ" dirty="0" smtClean="0"/>
              <a:t>يعكس </a:t>
            </a:r>
            <a:r>
              <a:rPr lang="ar-DZ" dirty="0"/>
              <a:t>القيمة التي </a:t>
            </a:r>
            <a:r>
              <a:rPr lang="ar-DZ" dirty="0" err="1"/>
              <a:t>يتطلبها</a:t>
            </a:r>
            <a:r>
              <a:rPr lang="ar-DZ" dirty="0"/>
              <a:t> استبدال الطاقة الخدمية للأصل ، أي تكلفة الاستبدال.</a:t>
            </a:r>
            <a:r>
              <a:rPr lang="fr-FR" dirty="0"/>
              <a:t>  </a:t>
            </a:r>
            <a:r>
              <a:rPr lang="ar-DZ" dirty="0"/>
              <a:t> هدا يفترض أن القيمة العادلة هي التكلفة لاقتناء  أو انتاج أصل بديل لمنفعة مقارنة ، معدلة للتدهور ( متضمنة التدهور المادي، الوظيفي أي التدهور  التكنولوجي والاقتصادي أي التدهور الخارجي . وفيما يلي مخطط يوضح تطبيق مدخل التكلفة .</a:t>
            </a:r>
          </a:p>
          <a:p>
            <a:r>
              <a:rPr lang="en-US" b="1" dirty="0" smtClean="0">
                <a:solidFill>
                  <a:srgbClr val="FF0000"/>
                </a:solidFill>
              </a:rPr>
              <a:t>Cost approach</a:t>
            </a:r>
            <a:r>
              <a:rPr lang="en-US" dirty="0" smtClean="0"/>
              <a:t>:</a:t>
            </a:r>
          </a:p>
          <a:p>
            <a:pPr>
              <a:buNone/>
            </a:pPr>
            <a:r>
              <a:rPr lang="en-US" dirty="0" smtClean="0"/>
              <a:t>Reflects </a:t>
            </a:r>
            <a:r>
              <a:rPr lang="en-US" dirty="0" smtClean="0"/>
              <a:t>the value required to replace the service capacity of the asset, i.e. the replacement cost. This assumes that fair value is the cost of acquiring or producing a replacement asset of comparable utility, adjusted for deterioration (including physical, functional, i.e. technological, and economic, i.e. external deterioration). The following is a diagram illustrating the application of the cost approach</a:t>
            </a:r>
            <a:endParaRPr lang="fr-FR" dirty="0"/>
          </a:p>
        </p:txBody>
      </p:sp>
    </p:spTree>
    <p:extLst>
      <p:ext uri="{BB962C8B-B14F-4D97-AF65-F5344CB8AC3E}">
        <p14:creationId xmlns:p14="http://schemas.microsoft.com/office/powerpoint/2010/main" xmlns="" val="12294797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7918" y="107576"/>
            <a:ext cx="11940988" cy="6615953"/>
          </a:xfrm>
        </p:spPr>
        <p:txBody>
          <a:bodyPr/>
          <a:lstStyle/>
          <a:p>
            <a:pPr algn="r" rtl="1"/>
            <a:r>
              <a:rPr lang="ar-DZ" b="1" dirty="0"/>
              <a:t>-مدخل الدخل </a:t>
            </a:r>
            <a:r>
              <a:rPr lang="fr-FR" b="1" dirty="0" err="1"/>
              <a:t>Income</a:t>
            </a:r>
            <a:r>
              <a:rPr lang="fr-FR" b="1" dirty="0"/>
              <a:t> </a:t>
            </a:r>
            <a:r>
              <a:rPr lang="fr-FR" b="1" dirty="0" err="1"/>
              <a:t>approach</a:t>
            </a:r>
            <a:r>
              <a:rPr lang="ar-DZ" b="1" dirty="0"/>
              <a:t>: </a:t>
            </a:r>
            <a:endParaRPr lang="fr-FR" sz="3200" b="1" dirty="0" smtClean="0"/>
          </a:p>
          <a:p>
            <a:pPr algn="r" rtl="1">
              <a:buNone/>
            </a:pPr>
            <a:r>
              <a:rPr lang="ar-DZ" sz="3200" dirty="0" smtClean="0"/>
              <a:t>ويتم </a:t>
            </a:r>
            <a:r>
              <a:rPr lang="ar-DZ" sz="3200" dirty="0"/>
              <a:t>تحويل القيم المستقبلية- تدفقات نقدية أو الدخل والمصاريف - الى قيم جارية فردية – مخصومة- تعكس توقعات السوق الجارية عن هذه القيمة </a:t>
            </a:r>
            <a:r>
              <a:rPr lang="ar-DZ" sz="3200" dirty="0" smtClean="0"/>
              <a:t>المستقبلية</a:t>
            </a:r>
            <a:r>
              <a:rPr lang="fr-FR" sz="3200" dirty="0" smtClean="0"/>
              <a:t>.</a:t>
            </a:r>
          </a:p>
          <a:p>
            <a:pPr algn="r" rtl="1"/>
            <a:endParaRPr lang="fr-FR" sz="3200" dirty="0" smtClean="0"/>
          </a:p>
          <a:p>
            <a:r>
              <a:rPr lang="en-US" sz="3200" b="1" dirty="0" smtClean="0">
                <a:solidFill>
                  <a:srgbClr val="FF0000"/>
                </a:solidFill>
              </a:rPr>
              <a:t>Income approach</a:t>
            </a:r>
            <a:r>
              <a:rPr lang="en-US" sz="3200" dirty="0" smtClean="0"/>
              <a:t>: </a:t>
            </a:r>
            <a:endParaRPr lang="en-US" sz="3200" dirty="0" smtClean="0"/>
          </a:p>
          <a:p>
            <a:pPr>
              <a:buNone/>
            </a:pPr>
            <a:r>
              <a:rPr lang="en-US" sz="3200" dirty="0" smtClean="0"/>
              <a:t>Future </a:t>
            </a:r>
            <a:r>
              <a:rPr lang="en-US" sz="3200" dirty="0" smtClean="0"/>
              <a:t>values ​​- cash flows or income and expenses - are converted into individual current values ​​- discounted - that reflect current market expectations about this future value.</a:t>
            </a:r>
            <a:endParaRPr lang="fr-FR" sz="3200" dirty="0"/>
          </a:p>
        </p:txBody>
      </p:sp>
    </p:spTree>
    <p:extLst>
      <p:ext uri="{BB962C8B-B14F-4D97-AF65-F5344CB8AC3E}">
        <p14:creationId xmlns:p14="http://schemas.microsoft.com/office/powerpoint/2010/main" xmlns="" val="37939087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xmlns="" val="4130488154"/>
              </p:ext>
            </p:extLst>
          </p:nvPr>
        </p:nvGraphicFramePr>
        <p:xfrm>
          <a:off x="235131" y="378822"/>
          <a:ext cx="11756572" cy="6807027"/>
        </p:xfrm>
        <a:graphic>
          <a:graphicData uri="http://schemas.openxmlformats.org/drawingml/2006/table">
            <a:tbl>
              <a:tblPr rtl="1" firstRow="1" firstCol="1" bandRow="1">
                <a:tableStyleId>{5C22544A-7EE6-4342-B048-85BDC9FD1C3A}</a:tableStyleId>
              </a:tblPr>
              <a:tblGrid>
                <a:gridCol w="1349321">
                  <a:extLst>
                    <a:ext uri="{9D8B030D-6E8A-4147-A177-3AD203B41FA5}">
                      <a16:colId xmlns:a16="http://schemas.microsoft.com/office/drawing/2014/main" xmlns="" val="3321861062"/>
                    </a:ext>
                  </a:extLst>
                </a:gridCol>
                <a:gridCol w="5360582">
                  <a:extLst>
                    <a:ext uri="{9D8B030D-6E8A-4147-A177-3AD203B41FA5}">
                      <a16:colId xmlns:a16="http://schemas.microsoft.com/office/drawing/2014/main" xmlns="" val="887014193"/>
                    </a:ext>
                  </a:extLst>
                </a:gridCol>
                <a:gridCol w="5046669">
                  <a:extLst>
                    <a:ext uri="{9D8B030D-6E8A-4147-A177-3AD203B41FA5}">
                      <a16:colId xmlns:a16="http://schemas.microsoft.com/office/drawing/2014/main" xmlns="" val="4032987270"/>
                    </a:ext>
                  </a:extLst>
                </a:gridCol>
              </a:tblGrid>
              <a:tr h="515873">
                <a:tc>
                  <a:txBody>
                    <a:bodyPr/>
                    <a:lstStyle/>
                    <a:p>
                      <a:pPr algn="just" rtl="1">
                        <a:lnSpc>
                          <a:spcPct val="150000"/>
                        </a:lnSpc>
                        <a:spcAft>
                          <a:spcPts val="0"/>
                        </a:spcAft>
                        <a:tabLst>
                          <a:tab pos="4617720" algn="l"/>
                        </a:tabLst>
                      </a:pPr>
                      <a:r>
                        <a:rPr lang="ar-DZ" sz="2000">
                          <a:solidFill>
                            <a:schemeClr val="tx1"/>
                          </a:solidFill>
                          <a:effectLst/>
                        </a:rPr>
                        <a:t>المستوى </a:t>
                      </a:r>
                      <a:endParaRPr lang="fr-FR" sz="2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rtl="1">
                        <a:lnSpc>
                          <a:spcPct val="150000"/>
                        </a:lnSpc>
                        <a:spcAft>
                          <a:spcPts val="0"/>
                        </a:spcAft>
                        <a:tabLst>
                          <a:tab pos="4617720" algn="l"/>
                        </a:tabLst>
                      </a:pPr>
                      <a:r>
                        <a:rPr lang="ar-DZ" sz="2000">
                          <a:solidFill>
                            <a:schemeClr val="tx1"/>
                          </a:solidFill>
                          <a:effectLst/>
                        </a:rPr>
                        <a:t>الخصائص</a:t>
                      </a:r>
                      <a:endParaRPr lang="fr-FR" sz="2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rtl="1">
                        <a:lnSpc>
                          <a:spcPct val="150000"/>
                        </a:lnSpc>
                        <a:spcAft>
                          <a:spcPts val="0"/>
                        </a:spcAft>
                        <a:tabLst>
                          <a:tab pos="4617720" algn="l"/>
                        </a:tabLst>
                      </a:pPr>
                      <a:r>
                        <a:rPr lang="ar-DZ" sz="2000">
                          <a:solidFill>
                            <a:schemeClr val="tx1"/>
                          </a:solidFill>
                          <a:effectLst/>
                        </a:rPr>
                        <a:t>أمثلة </a:t>
                      </a:r>
                      <a:endParaRPr lang="fr-FR" sz="2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xmlns="" val="9062126"/>
                  </a:ext>
                </a:extLst>
              </a:tr>
              <a:tr h="1547618">
                <a:tc>
                  <a:txBody>
                    <a:bodyPr/>
                    <a:lstStyle/>
                    <a:p>
                      <a:pPr algn="just" rtl="1">
                        <a:lnSpc>
                          <a:spcPct val="150000"/>
                        </a:lnSpc>
                        <a:spcAft>
                          <a:spcPts val="0"/>
                        </a:spcAft>
                        <a:tabLst>
                          <a:tab pos="4617720" algn="l"/>
                        </a:tabLst>
                      </a:pPr>
                      <a:r>
                        <a:rPr lang="ar-DZ" sz="2000" dirty="0">
                          <a:solidFill>
                            <a:schemeClr val="tx1"/>
                          </a:solidFill>
                          <a:effectLst/>
                        </a:rPr>
                        <a:t>1</a:t>
                      </a:r>
                      <a:endParaRPr lang="fr-FR"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rtl="1">
                        <a:lnSpc>
                          <a:spcPct val="150000"/>
                        </a:lnSpc>
                        <a:spcAft>
                          <a:spcPts val="0"/>
                        </a:spcAft>
                        <a:tabLst>
                          <a:tab pos="4617720" algn="l"/>
                        </a:tabLst>
                      </a:pPr>
                      <a:r>
                        <a:rPr lang="ar-DZ" sz="2000">
                          <a:solidFill>
                            <a:schemeClr val="tx1"/>
                          </a:solidFill>
                          <a:effectLst/>
                        </a:rPr>
                        <a:t>.أسعار ملاحظة </a:t>
                      </a:r>
                      <a:endParaRPr lang="fr-FR" sz="2000">
                        <a:solidFill>
                          <a:schemeClr val="tx1"/>
                        </a:solidFill>
                        <a:effectLst/>
                      </a:endParaRPr>
                    </a:p>
                    <a:p>
                      <a:pPr algn="just" rtl="1">
                        <a:lnSpc>
                          <a:spcPct val="150000"/>
                        </a:lnSpc>
                        <a:spcAft>
                          <a:spcPts val="0"/>
                        </a:spcAft>
                        <a:tabLst>
                          <a:tab pos="4617720" algn="l"/>
                        </a:tabLst>
                      </a:pPr>
                      <a:r>
                        <a:rPr lang="ar-DZ" sz="2000">
                          <a:solidFill>
                            <a:schemeClr val="tx1"/>
                          </a:solidFill>
                          <a:effectLst/>
                        </a:rPr>
                        <a:t>. الأسعار المعلنة للأصول المتطابقة  أو المطلوبات في سوق نشط ( الغير معدلة </a:t>
                      </a:r>
                      <a:endParaRPr lang="fr-FR" sz="2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rtl="1">
                        <a:lnSpc>
                          <a:spcPct val="150000"/>
                        </a:lnSpc>
                        <a:spcAft>
                          <a:spcPts val="0"/>
                        </a:spcAft>
                        <a:tabLst>
                          <a:tab pos="4617720" algn="l"/>
                        </a:tabLst>
                      </a:pPr>
                      <a:r>
                        <a:rPr lang="fr-FR" sz="2000">
                          <a:solidFill>
                            <a:schemeClr val="tx1"/>
                          </a:solidFill>
                          <a:effectLst/>
                        </a:rPr>
                        <a:t>NYSE </a:t>
                      </a:r>
                      <a:r>
                        <a:rPr lang="ar-DZ" sz="2000">
                          <a:solidFill>
                            <a:schemeClr val="tx1"/>
                          </a:solidFill>
                          <a:effectLst/>
                        </a:rPr>
                        <a:t> عملية الأوراق المالية</a:t>
                      </a:r>
                      <a:endParaRPr lang="fr-FR" sz="2000">
                        <a:solidFill>
                          <a:schemeClr val="tx1"/>
                        </a:solidFill>
                        <a:effectLst/>
                      </a:endParaRPr>
                    </a:p>
                    <a:p>
                      <a:pPr algn="just" rtl="1">
                        <a:lnSpc>
                          <a:spcPct val="150000"/>
                        </a:lnSpc>
                        <a:spcAft>
                          <a:spcPts val="0"/>
                        </a:spcAft>
                        <a:tabLst>
                          <a:tab pos="4617720" algn="l"/>
                        </a:tabLst>
                      </a:pPr>
                      <a:r>
                        <a:rPr lang="fr-FR" sz="2000">
                          <a:solidFill>
                            <a:schemeClr val="tx1"/>
                          </a:solidFill>
                          <a:effectLst/>
                        </a:rPr>
                        <a:t>London Metal Exchange</a:t>
                      </a:r>
                      <a:r>
                        <a:rPr lang="ar-DZ" sz="2000">
                          <a:solidFill>
                            <a:schemeClr val="tx1"/>
                          </a:solidFill>
                          <a:effectLst/>
                        </a:rPr>
                        <a:t> أسعار العقود المستقبلية</a:t>
                      </a:r>
                      <a:endParaRPr lang="fr-FR" sz="2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xmlns="" val="3371041971"/>
                  </a:ext>
                </a:extLst>
              </a:tr>
              <a:tr h="1897415">
                <a:tc>
                  <a:txBody>
                    <a:bodyPr/>
                    <a:lstStyle/>
                    <a:p>
                      <a:pPr algn="just" rtl="1">
                        <a:lnSpc>
                          <a:spcPct val="150000"/>
                        </a:lnSpc>
                        <a:spcAft>
                          <a:spcPts val="0"/>
                        </a:spcAft>
                        <a:tabLst>
                          <a:tab pos="4617720" algn="l"/>
                        </a:tabLst>
                      </a:pPr>
                      <a:r>
                        <a:rPr lang="fr-FR" sz="2000">
                          <a:solidFill>
                            <a:schemeClr val="tx1"/>
                          </a:solidFill>
                          <a:effectLst/>
                        </a:rPr>
                        <a:t>2</a:t>
                      </a:r>
                      <a:endParaRPr lang="fr-FR" sz="2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342900" lvl="0" indent="-342900" algn="just" rtl="1">
                        <a:lnSpc>
                          <a:spcPct val="150000"/>
                        </a:lnSpc>
                        <a:spcAft>
                          <a:spcPts val="0"/>
                        </a:spcAft>
                        <a:buSzPts val="1000"/>
                        <a:buFont typeface="Symbol" panose="05050102010706020507" pitchFamily="18" charset="2"/>
                        <a:buChar char=""/>
                        <a:tabLst>
                          <a:tab pos="228600" algn="l"/>
                          <a:tab pos="4617720" algn="l"/>
                        </a:tabLst>
                      </a:pPr>
                      <a:r>
                        <a:rPr lang="ar-DZ" sz="2000">
                          <a:solidFill>
                            <a:schemeClr val="tx1"/>
                          </a:solidFill>
                          <a:effectLst/>
                        </a:rPr>
                        <a:t>أسعار معلنة :  بنود متطابقة في سوق نشط </a:t>
                      </a:r>
                      <a:endParaRPr lang="fr-FR" sz="2000">
                        <a:solidFill>
                          <a:schemeClr val="tx1"/>
                        </a:solidFill>
                        <a:effectLst/>
                      </a:endParaRPr>
                    </a:p>
                    <a:p>
                      <a:pPr marL="342900" lvl="0" indent="-342900" algn="just" rtl="1">
                        <a:lnSpc>
                          <a:spcPct val="150000"/>
                        </a:lnSpc>
                        <a:spcAft>
                          <a:spcPts val="0"/>
                        </a:spcAft>
                        <a:buSzPts val="1000"/>
                        <a:buFont typeface="Symbol" panose="05050102010706020507" pitchFamily="18" charset="2"/>
                        <a:buChar char=""/>
                        <a:tabLst>
                          <a:tab pos="228600" algn="l"/>
                          <a:tab pos="4617720" algn="l"/>
                        </a:tabLst>
                      </a:pPr>
                      <a:r>
                        <a:rPr lang="ar-DZ" sz="2000">
                          <a:solidFill>
                            <a:schemeClr val="tx1"/>
                          </a:solidFill>
                          <a:effectLst/>
                        </a:rPr>
                        <a:t>أسعار معلنة: بنود متطابقة / مماثلة ، سوق غير نشط.</a:t>
                      </a:r>
                      <a:endParaRPr lang="fr-FR" sz="2000">
                        <a:solidFill>
                          <a:schemeClr val="tx1"/>
                        </a:solidFill>
                        <a:effectLst/>
                      </a:endParaRPr>
                    </a:p>
                    <a:p>
                      <a:pPr marL="342900" lvl="0" indent="-342900" algn="just" rtl="1">
                        <a:lnSpc>
                          <a:spcPct val="150000"/>
                        </a:lnSpc>
                        <a:spcAft>
                          <a:spcPts val="0"/>
                        </a:spcAft>
                        <a:buSzPts val="1000"/>
                        <a:buFont typeface="Symbol" panose="05050102010706020507" pitchFamily="18" charset="2"/>
                        <a:buChar char=""/>
                        <a:tabLst>
                          <a:tab pos="228600" algn="l"/>
                          <a:tab pos="4617720" algn="l"/>
                        </a:tabLst>
                      </a:pPr>
                      <a:r>
                        <a:rPr lang="ar-DZ" sz="2000">
                          <a:solidFill>
                            <a:schemeClr val="tx1"/>
                          </a:solidFill>
                          <a:effectLst/>
                        </a:rPr>
                        <a:t>مطلوبات متبادلة كأصول في سوق غير نشط.</a:t>
                      </a:r>
                      <a:endParaRPr lang="fr-FR" sz="2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342900" lvl="0" indent="-342900" algn="just" rtl="1">
                        <a:lnSpc>
                          <a:spcPct val="150000"/>
                        </a:lnSpc>
                        <a:spcAft>
                          <a:spcPts val="0"/>
                        </a:spcAft>
                        <a:buSzPts val="1000"/>
                        <a:buFont typeface="Symbol" panose="05050102010706020507" pitchFamily="18" charset="2"/>
                        <a:buChar char=""/>
                        <a:tabLst>
                          <a:tab pos="228600" algn="l"/>
                          <a:tab pos="4617720" algn="l"/>
                        </a:tabLst>
                      </a:pPr>
                      <a:r>
                        <a:rPr lang="ar-DZ" sz="2000" dirty="0">
                          <a:solidFill>
                            <a:schemeClr val="tx1"/>
                          </a:solidFill>
                          <a:effectLst/>
                        </a:rPr>
                        <a:t>أسعار مرسلة أو منشورة معززة بعمليات السوق.</a:t>
                      </a:r>
                      <a:endParaRPr lang="fr-FR" sz="2000" dirty="0">
                        <a:solidFill>
                          <a:schemeClr val="tx1"/>
                        </a:solidFill>
                        <a:effectLst/>
                      </a:endParaRPr>
                    </a:p>
                    <a:p>
                      <a:pPr marL="342900" lvl="0" indent="-342900" algn="just" rtl="1">
                        <a:lnSpc>
                          <a:spcPct val="150000"/>
                        </a:lnSpc>
                        <a:spcAft>
                          <a:spcPts val="0"/>
                        </a:spcAft>
                        <a:buSzPts val="1000"/>
                        <a:buFont typeface="Symbol" panose="05050102010706020507" pitchFamily="18" charset="2"/>
                        <a:buChar char=""/>
                        <a:tabLst>
                          <a:tab pos="228600" algn="l"/>
                          <a:tab pos="4617720" algn="l"/>
                        </a:tabLst>
                      </a:pPr>
                      <a:r>
                        <a:rPr lang="ar-DZ" sz="2000" dirty="0">
                          <a:solidFill>
                            <a:schemeClr val="tx1"/>
                          </a:solidFill>
                          <a:effectLst/>
                        </a:rPr>
                        <a:t>ورقة مالية غير سائلة معلنة لتاجر موجود ومستعد للتعامل .</a:t>
                      </a:r>
                      <a:endParaRPr lang="fr-FR"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xmlns="" val="691559966"/>
                  </a:ext>
                </a:extLst>
              </a:tr>
              <a:tr h="2846121">
                <a:tc>
                  <a:txBody>
                    <a:bodyPr/>
                    <a:lstStyle/>
                    <a:p>
                      <a:pPr algn="just" rtl="1">
                        <a:lnSpc>
                          <a:spcPct val="150000"/>
                        </a:lnSpc>
                        <a:spcAft>
                          <a:spcPts val="0"/>
                        </a:spcAft>
                        <a:tabLst>
                          <a:tab pos="4617720" algn="l"/>
                        </a:tabLst>
                      </a:pPr>
                      <a:r>
                        <a:rPr lang="ar-DZ" sz="2000">
                          <a:solidFill>
                            <a:schemeClr val="tx1"/>
                          </a:solidFill>
                          <a:effectLst/>
                        </a:rPr>
                        <a:t>3</a:t>
                      </a:r>
                      <a:endParaRPr lang="fr-FR" sz="2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342900" lvl="0" indent="-342900" algn="just" rtl="1">
                        <a:lnSpc>
                          <a:spcPct val="150000"/>
                        </a:lnSpc>
                        <a:spcAft>
                          <a:spcPts val="0"/>
                        </a:spcAft>
                        <a:buSzPts val="1000"/>
                        <a:buFont typeface="Symbol" panose="05050102010706020507" pitchFamily="18" charset="2"/>
                        <a:buChar char=""/>
                        <a:tabLst>
                          <a:tab pos="228600" algn="l"/>
                          <a:tab pos="4617720" algn="l"/>
                        </a:tabLst>
                      </a:pPr>
                      <a:r>
                        <a:rPr lang="ar-DZ" sz="2000">
                          <a:solidFill>
                            <a:schemeClr val="tx1"/>
                          </a:solidFill>
                          <a:effectLst/>
                        </a:rPr>
                        <a:t>مدخلات غير ملاحظة  مثلا : بيانات الشركة الخاصة .</a:t>
                      </a:r>
                      <a:endParaRPr lang="fr-FR" sz="2000">
                        <a:solidFill>
                          <a:schemeClr val="tx1"/>
                        </a:solidFill>
                        <a:effectLst/>
                      </a:endParaRPr>
                    </a:p>
                    <a:p>
                      <a:pPr algn="just" rtl="1">
                        <a:lnSpc>
                          <a:spcPct val="150000"/>
                        </a:lnSpc>
                        <a:spcAft>
                          <a:spcPts val="0"/>
                        </a:spcAft>
                        <a:tabLst>
                          <a:tab pos="4617720" algn="l"/>
                        </a:tabLst>
                      </a:pPr>
                      <a:r>
                        <a:rPr lang="ar-DZ" sz="2000">
                          <a:solidFill>
                            <a:schemeClr val="tx1"/>
                          </a:solidFill>
                          <a:effectLst/>
                        </a:rPr>
                        <a:t> </a:t>
                      </a:r>
                      <a:endParaRPr lang="fr-FR" sz="2000">
                        <a:solidFill>
                          <a:schemeClr val="tx1"/>
                        </a:solidFill>
                        <a:effectLst/>
                      </a:endParaRPr>
                    </a:p>
                    <a:p>
                      <a:pPr algn="just" rtl="1">
                        <a:lnSpc>
                          <a:spcPct val="150000"/>
                        </a:lnSpc>
                        <a:spcAft>
                          <a:spcPts val="0"/>
                        </a:spcAft>
                        <a:tabLst>
                          <a:tab pos="4617720" algn="l"/>
                        </a:tabLst>
                      </a:pPr>
                      <a:r>
                        <a:rPr lang="fr-FR" sz="2000">
                          <a:solidFill>
                            <a:schemeClr val="tx1"/>
                          </a:solidFill>
                          <a:effectLst/>
                        </a:rPr>
                        <a:t> </a:t>
                      </a:r>
                    </a:p>
                    <a:p>
                      <a:pPr marL="342900" lvl="0" indent="-342900" algn="just" rtl="1">
                        <a:lnSpc>
                          <a:spcPct val="150000"/>
                        </a:lnSpc>
                        <a:spcAft>
                          <a:spcPts val="0"/>
                        </a:spcAft>
                        <a:buSzPts val="1000"/>
                        <a:buFont typeface="Symbol" panose="05050102010706020507" pitchFamily="18" charset="2"/>
                        <a:buChar char=""/>
                        <a:tabLst>
                          <a:tab pos="228600" algn="l"/>
                          <a:tab pos="4617720" algn="l"/>
                        </a:tabLst>
                      </a:pPr>
                      <a:r>
                        <a:rPr lang="ar-DZ" sz="2000">
                          <a:solidFill>
                            <a:schemeClr val="tx1"/>
                          </a:solidFill>
                          <a:effectLst/>
                        </a:rPr>
                        <a:t>أفق السوق مازال مطلوب </a:t>
                      </a:r>
                      <a:endParaRPr lang="fr-FR" sz="2000">
                        <a:solidFill>
                          <a:schemeClr val="tx1"/>
                        </a:solidFill>
                        <a:effectLst/>
                      </a:endParaRPr>
                    </a:p>
                    <a:p>
                      <a:pPr marL="228600" algn="just" rtl="1">
                        <a:lnSpc>
                          <a:spcPct val="150000"/>
                        </a:lnSpc>
                        <a:spcAft>
                          <a:spcPts val="0"/>
                        </a:spcAft>
                        <a:tabLst>
                          <a:tab pos="4617720" algn="l"/>
                        </a:tabLst>
                      </a:pPr>
                      <a:r>
                        <a:rPr lang="ar-DZ" sz="2000">
                          <a:solidFill>
                            <a:schemeClr val="tx1"/>
                          </a:solidFill>
                          <a:effectLst/>
                        </a:rPr>
                        <a:t> </a:t>
                      </a:r>
                      <a:endParaRPr lang="fr-FR" sz="2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342900" lvl="0" indent="-342900" algn="just" rtl="1">
                        <a:lnSpc>
                          <a:spcPct val="150000"/>
                        </a:lnSpc>
                        <a:spcAft>
                          <a:spcPts val="0"/>
                        </a:spcAft>
                        <a:buSzPts val="1000"/>
                        <a:buFont typeface="Symbol" panose="05050102010706020507" pitchFamily="18" charset="2"/>
                        <a:buChar char=""/>
                        <a:tabLst>
                          <a:tab pos="228600" algn="l"/>
                          <a:tab pos="4617720" algn="l"/>
                        </a:tabLst>
                      </a:pPr>
                      <a:r>
                        <a:rPr lang="ar-DZ" sz="2000" dirty="0">
                          <a:solidFill>
                            <a:schemeClr val="tx1"/>
                          </a:solidFill>
                          <a:effectLst/>
                        </a:rPr>
                        <a:t>مدخلات ذات معنى محصل عليها من </a:t>
                      </a:r>
                      <a:r>
                        <a:rPr lang="ar-DZ" sz="2000" dirty="0" err="1">
                          <a:solidFill>
                            <a:schemeClr val="tx1"/>
                          </a:solidFill>
                          <a:effectLst/>
                        </a:rPr>
                        <a:t>من</a:t>
                      </a:r>
                      <a:r>
                        <a:rPr lang="ar-DZ" sz="2000" dirty="0">
                          <a:solidFill>
                            <a:schemeClr val="tx1"/>
                          </a:solidFill>
                          <a:effectLst/>
                        </a:rPr>
                        <a:t> وسيط  </a:t>
                      </a:r>
                      <a:r>
                        <a:rPr lang="fr-FR" sz="2000" dirty="0">
                          <a:solidFill>
                            <a:schemeClr val="tx1"/>
                          </a:solidFill>
                          <a:effectLst/>
                        </a:rPr>
                        <a:t>Broker </a:t>
                      </a:r>
                      <a:r>
                        <a:rPr lang="fr-FR" sz="2000" dirty="0" err="1">
                          <a:solidFill>
                            <a:schemeClr val="tx1"/>
                          </a:solidFill>
                          <a:effectLst/>
                        </a:rPr>
                        <a:t>Quotes</a:t>
                      </a:r>
                      <a:r>
                        <a:rPr lang="ar-DZ" sz="2000" dirty="0">
                          <a:solidFill>
                            <a:schemeClr val="tx1"/>
                          </a:solidFill>
                          <a:effectLst/>
                        </a:rPr>
                        <a:t> وليس من الشركة  و يتم  التعامل معها وليست مدعومة بمعاملات السوق.</a:t>
                      </a:r>
                      <a:endParaRPr lang="fr-FR" sz="2000" dirty="0">
                        <a:solidFill>
                          <a:schemeClr val="tx1"/>
                        </a:solidFill>
                        <a:effectLst/>
                      </a:endParaRPr>
                    </a:p>
                    <a:p>
                      <a:pPr marL="342900" lvl="0" indent="-342900" algn="just" rtl="1">
                        <a:lnSpc>
                          <a:spcPct val="150000"/>
                        </a:lnSpc>
                        <a:spcAft>
                          <a:spcPts val="0"/>
                        </a:spcAft>
                        <a:buSzPts val="1000"/>
                        <a:buFont typeface="Symbol" panose="05050102010706020507" pitchFamily="18" charset="2"/>
                        <a:buChar char=""/>
                        <a:tabLst>
                          <a:tab pos="228600" algn="l"/>
                          <a:tab pos="4617720" algn="l"/>
                        </a:tabLst>
                      </a:pPr>
                      <a:r>
                        <a:rPr lang="ar-DZ" sz="2000" dirty="0">
                          <a:solidFill>
                            <a:schemeClr val="tx1"/>
                          </a:solidFill>
                          <a:effectLst/>
                        </a:rPr>
                        <a:t>النماذج  التي تتضمن فرضيات الادارة والتي </a:t>
                      </a:r>
                      <a:r>
                        <a:rPr lang="ar-DZ" sz="2000" dirty="0" err="1">
                          <a:solidFill>
                            <a:schemeClr val="tx1"/>
                          </a:solidFill>
                          <a:effectLst/>
                        </a:rPr>
                        <a:t>لايمكن</a:t>
                      </a:r>
                      <a:r>
                        <a:rPr lang="ar-DZ" sz="2000" dirty="0">
                          <a:solidFill>
                            <a:schemeClr val="tx1"/>
                          </a:solidFill>
                          <a:effectLst/>
                        </a:rPr>
                        <a:t> أن تدعم ببيانات السوق الملاحظة </a:t>
                      </a:r>
                      <a:endParaRPr lang="fr-FR"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xmlns="" val="2466638387"/>
                  </a:ext>
                </a:extLst>
              </a:tr>
            </a:tbl>
          </a:graphicData>
        </a:graphic>
      </p:graphicFrame>
    </p:spTree>
    <p:extLst>
      <p:ext uri="{BB962C8B-B14F-4D97-AF65-F5344CB8AC3E}">
        <p14:creationId xmlns:p14="http://schemas.microsoft.com/office/powerpoint/2010/main" xmlns="" val="9857448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7006107"/>
          </a:xfrm>
        </p:spPr>
        <p:txBody>
          <a:bodyPr/>
          <a:lstStyle/>
          <a:p>
            <a:r>
              <a:rPr lang="pt-BR" dirty="0" smtClean="0"/>
              <a:t>Valuation multiples</a:t>
            </a:r>
            <a:endParaRPr lang="ar-DZ" dirty="0" smtClean="0"/>
          </a:p>
          <a:p>
            <a:pPr>
              <a:buNone/>
            </a:pPr>
            <a:endParaRPr lang="en-US" dirty="0" smtClean="0"/>
          </a:p>
        </p:txBody>
      </p:sp>
      <p:sp>
        <p:nvSpPr>
          <p:cNvPr id="4" name="Content Placeholder 2"/>
          <p:cNvSpPr txBox="1">
            <a:spLocks noRot="1" noChangeAspect="1" noMove="1" noResize="1" noEditPoints="1" noAdjustHandles="1" noChangeArrowheads="1" noChangeShapeType="1" noTextEdit="1"/>
          </p:cNvSpPr>
          <p:nvPr/>
        </p:nvSpPr>
        <p:spPr>
          <a:xfrm>
            <a:off x="758825" y="1438275"/>
            <a:ext cx="8497888" cy="4870450"/>
          </a:xfrm>
          <a:prstGeom prst="rect">
            <a:avLst/>
          </a:prstGeom>
          <a:blipFill rotWithShape="1">
            <a:blip r:embed="rId2"/>
            <a:stretch>
              <a:fillRect l="-2296" t="-2253" r="-933" b="-9136"/>
            </a:stretch>
          </a:blipFill>
        </p:spPr>
        <p:txBody>
          <a:bodyPr vert="horz" lIns="91440" tIns="45720" rIns="91440" bIns="45720" rtlCol="0">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pt-BR" sz="2800" b="0" i="0" u="none" strike="noStrike" kern="1200" cap="none" spc="0" normalizeH="0" baseline="0" noProof="0" smtClean="0">
                <a:ln>
                  <a:noFill/>
                </a:ln>
                <a:noFill/>
                <a:effectLst/>
                <a:uLnTx/>
                <a:uFillTx/>
                <a:latin typeface="+mn-lt"/>
                <a:ea typeface="+mn-ea"/>
                <a:cs typeface="+mn-cs"/>
              </a:rPr>
              <a:t> </a:t>
            </a:r>
            <a:endParaRPr kumimoji="0" lang="pt-BR" sz="2800" b="0" i="0" u="none" strike="noStrike" kern="1200" cap="none" spc="0" normalizeH="0" baseline="0" noProof="0" dirty="0">
              <a:ln>
                <a:noFill/>
              </a:ln>
              <a:noFill/>
              <a:effectLst/>
              <a:uLnTx/>
              <a:uFillTx/>
              <a:latin typeface="+mn-lt"/>
              <a:ea typeface="+mn-ea"/>
              <a:cs typeface="+mn-cs"/>
            </a:endParaRPr>
          </a:p>
        </p:txBody>
      </p:sp>
    </p:spTree>
    <p:extLst>
      <p:ext uri="{BB962C8B-B14F-4D97-AF65-F5344CB8AC3E}">
        <p14:creationId xmlns:p14="http://schemas.microsoft.com/office/powerpoint/2010/main" xmlns="" val="17021828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lstStyle/>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0152" y="206062"/>
            <a:ext cx="11997744" cy="6651938"/>
          </a:xfrm>
        </p:spPr>
        <p:txBody>
          <a:bodyPr/>
          <a:lstStyle/>
          <a:p>
            <a:pPr algn="r" rtl="1"/>
            <a:r>
              <a:rPr lang="ar-DZ" b="1" u="sng" dirty="0">
                <a:solidFill>
                  <a:srgbClr val="FF0000"/>
                </a:solidFill>
              </a:rPr>
              <a:t>هدف المعيار: </a:t>
            </a:r>
            <a:r>
              <a:rPr lang="ar-DZ" b="1" u="sng" dirty="0" smtClean="0">
                <a:solidFill>
                  <a:srgbClr val="FF0000"/>
                </a:solidFill>
              </a:rPr>
              <a:t> </a:t>
            </a:r>
            <a:r>
              <a:rPr lang="ar-DZ" b="1" dirty="0" smtClean="0"/>
              <a:t>يهدف </a:t>
            </a:r>
            <a:r>
              <a:rPr lang="ar-DZ" b="1" dirty="0"/>
              <a:t>المعيار </a:t>
            </a:r>
            <a:r>
              <a:rPr lang="fr-FR" dirty="0"/>
              <a:t>IFRS 13</a:t>
            </a:r>
            <a:r>
              <a:rPr lang="ar-DZ" dirty="0"/>
              <a:t> الى ما يلي :</a:t>
            </a:r>
            <a:endParaRPr lang="fr-FR" dirty="0"/>
          </a:p>
          <a:p>
            <a:pPr marL="0" indent="0" algn="r" rtl="1">
              <a:buNone/>
            </a:pPr>
            <a:r>
              <a:rPr lang="ar-DZ" dirty="0"/>
              <a:t>– </a:t>
            </a:r>
            <a:r>
              <a:rPr lang="ar-DZ" b="1" dirty="0"/>
              <a:t>تعريف القيمة العادلة </a:t>
            </a:r>
            <a:endParaRPr lang="fr-FR" b="1" dirty="0"/>
          </a:p>
          <a:p>
            <a:pPr marL="0" indent="0" algn="r" rtl="1">
              <a:buNone/>
            </a:pPr>
            <a:r>
              <a:rPr lang="ar-DZ" b="1" dirty="0"/>
              <a:t>– وضع اطار منفصل يتعلق  بقياس القيمة العادلة </a:t>
            </a:r>
            <a:endParaRPr lang="fr-FR" b="1" dirty="0"/>
          </a:p>
          <a:p>
            <a:pPr algn="r" rtl="1">
              <a:buFontTx/>
              <a:buChar char="-"/>
            </a:pPr>
            <a:r>
              <a:rPr lang="ar-DZ" b="1" dirty="0" smtClean="0"/>
              <a:t>متطلبات </a:t>
            </a:r>
            <a:r>
              <a:rPr lang="ar-DZ" b="1" dirty="0"/>
              <a:t>الافصاح  عن القياس بالقيمة </a:t>
            </a:r>
            <a:r>
              <a:rPr lang="ar-DZ" b="1" dirty="0" smtClean="0"/>
              <a:t>العادلة</a:t>
            </a:r>
          </a:p>
          <a:p>
            <a:pPr marL="0" indent="0" algn="r" rtl="1">
              <a:buNone/>
            </a:pPr>
            <a:r>
              <a:rPr lang="ar-DZ" dirty="0" smtClean="0"/>
              <a:t>يتطلب المعيار </a:t>
            </a:r>
            <a:r>
              <a:rPr lang="fr-FR" dirty="0" smtClean="0"/>
              <a:t>IFRS 13</a:t>
            </a:r>
            <a:r>
              <a:rPr lang="ar-DZ" dirty="0" smtClean="0"/>
              <a:t>  ، عندما يتطلب معيار آخر أو يسمح بالقياس عن القيمة العادلة   أو </a:t>
            </a:r>
            <a:r>
              <a:rPr lang="ar-DZ" dirty="0" err="1" smtClean="0"/>
              <a:t>الافصاحات</a:t>
            </a:r>
            <a:r>
              <a:rPr lang="ar-DZ" dirty="0" smtClean="0"/>
              <a:t> عن القياس بالقيمة العادلة  والقياس مثل : القيمة العادلة ناقص تكاليف البيع ،</a:t>
            </a:r>
          </a:p>
          <a:p>
            <a:pPr marL="0" indent="0" algn="r" rtl="1">
              <a:buNone/>
            </a:pPr>
            <a:endParaRPr lang="ar-DZ" b="1" dirty="0"/>
          </a:p>
          <a:p>
            <a:pPr marL="0" indent="0" algn="r" rtl="1">
              <a:buNone/>
            </a:pPr>
            <a:endParaRPr lang="ar-DZ" b="1" dirty="0"/>
          </a:p>
          <a:p>
            <a:pPr marL="0" indent="0" algn="r" rtl="1">
              <a:buNone/>
            </a:pPr>
            <a:r>
              <a:rPr lang="ar-DZ" b="1" dirty="0">
                <a:solidFill>
                  <a:srgbClr val="FF0000"/>
                </a:solidFill>
              </a:rPr>
              <a:t>باستثناء :</a:t>
            </a:r>
            <a:endParaRPr lang="fr-FR" sz="1800" b="1" dirty="0">
              <a:solidFill>
                <a:srgbClr val="FF0000"/>
              </a:solidFill>
            </a:endParaRPr>
          </a:p>
          <a:p>
            <a:pPr lvl="1" algn="r" rtl="1"/>
            <a:r>
              <a:rPr lang="ar-DZ" b="1" dirty="0"/>
              <a:t>الدفع على أساس السهم </a:t>
            </a:r>
            <a:r>
              <a:rPr lang="fr-FR" b="1" dirty="0"/>
              <a:t>IFRS 2</a:t>
            </a:r>
            <a:r>
              <a:rPr lang="ar-DZ" b="1" dirty="0"/>
              <a:t> .</a:t>
            </a:r>
            <a:endParaRPr lang="fr-FR" sz="1600" b="1" dirty="0"/>
          </a:p>
          <a:p>
            <a:pPr lvl="1" algn="r" rtl="1"/>
            <a:r>
              <a:rPr lang="ar-DZ" b="1" dirty="0"/>
              <a:t>عمليات التمويل </a:t>
            </a:r>
            <a:r>
              <a:rPr lang="ar-DZ" b="1" dirty="0" err="1" smtClean="0"/>
              <a:t>بالايجار</a:t>
            </a:r>
            <a:r>
              <a:rPr lang="fr-FR" b="1" dirty="0" smtClean="0"/>
              <a:t>IAS 17IFRS 16</a:t>
            </a:r>
            <a:endParaRPr lang="fr-FR" sz="1600" b="1" dirty="0"/>
          </a:p>
          <a:p>
            <a:pPr lvl="1" algn="r" rtl="1"/>
            <a:r>
              <a:rPr lang="ar-DZ" b="1" dirty="0"/>
              <a:t>القياسات التي تشبه القياس على أساس القيمة العادلة مثل : القيمة القابلة للتحقق </a:t>
            </a:r>
            <a:r>
              <a:rPr lang="fr-FR" b="1" dirty="0"/>
              <a:t>IAS 2</a:t>
            </a:r>
            <a:r>
              <a:rPr lang="ar-DZ" b="1" dirty="0"/>
              <a:t>: المخزونات ، أو القيمة الاستعمالية  في المعيار </a:t>
            </a:r>
            <a:r>
              <a:rPr lang="fr-FR" b="1" dirty="0"/>
              <a:t>IAS 36</a:t>
            </a:r>
            <a:r>
              <a:rPr lang="ar-DZ" b="1" dirty="0"/>
              <a:t> : الانخفاض في قيمة الأصول.</a:t>
            </a:r>
            <a:endParaRPr lang="fr-FR" sz="1600" b="1" dirty="0"/>
          </a:p>
          <a:p>
            <a:pPr marL="0" indent="0" algn="r" rtl="1">
              <a:buNone/>
            </a:pPr>
            <a:endParaRPr lang="fr-FR" b="1" dirty="0"/>
          </a:p>
          <a:p>
            <a:pPr algn="r" rtl="1"/>
            <a:endParaRPr lang="fr-FR" b="1" dirty="0"/>
          </a:p>
        </p:txBody>
      </p:sp>
    </p:spTree>
    <p:extLst>
      <p:ext uri="{BB962C8B-B14F-4D97-AF65-F5344CB8AC3E}">
        <p14:creationId xmlns:p14="http://schemas.microsoft.com/office/powerpoint/2010/main" xmlns="" val="406171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normAutofit/>
          </a:bodyPr>
          <a:lstStyle/>
          <a:p>
            <a:r>
              <a:rPr lang="en-US" b="1" dirty="0" smtClean="0">
                <a:solidFill>
                  <a:srgbClr val="FF0000"/>
                </a:solidFill>
              </a:rPr>
              <a:t>Objective of the Standard</a:t>
            </a:r>
            <a:r>
              <a:rPr lang="en-US" dirty="0" smtClean="0"/>
              <a:t>: IFRS 13 aims to</a:t>
            </a:r>
            <a:r>
              <a:rPr lang="en-US" dirty="0" smtClean="0"/>
              <a:t>:</a:t>
            </a:r>
          </a:p>
          <a:p>
            <a:pPr>
              <a:buFontTx/>
              <a:buChar char="-"/>
            </a:pPr>
            <a:r>
              <a:rPr lang="en-US" dirty="0" smtClean="0"/>
              <a:t>Define </a:t>
            </a:r>
            <a:r>
              <a:rPr lang="en-US" dirty="0" smtClean="0"/>
              <a:t>fair </a:t>
            </a:r>
            <a:r>
              <a:rPr lang="en-US" dirty="0" smtClean="0"/>
              <a:t>value.</a:t>
            </a:r>
          </a:p>
          <a:p>
            <a:pPr>
              <a:buNone/>
            </a:pPr>
            <a:r>
              <a:rPr lang="en-US" dirty="0" smtClean="0"/>
              <a:t>- </a:t>
            </a:r>
            <a:r>
              <a:rPr lang="en-US" dirty="0" smtClean="0"/>
              <a:t>Establish a separate framework for measuring fair </a:t>
            </a:r>
            <a:r>
              <a:rPr lang="en-US" dirty="0" smtClean="0"/>
              <a:t>value.</a:t>
            </a:r>
          </a:p>
          <a:p>
            <a:pPr>
              <a:buFontTx/>
              <a:buChar char="-"/>
            </a:pPr>
            <a:r>
              <a:rPr lang="en-US" dirty="0" smtClean="0"/>
              <a:t>Disclosure </a:t>
            </a:r>
            <a:r>
              <a:rPr lang="en-US" dirty="0" smtClean="0"/>
              <a:t>requirements for fair value </a:t>
            </a:r>
            <a:r>
              <a:rPr lang="en-US" dirty="0" smtClean="0"/>
              <a:t>measurement.</a:t>
            </a:r>
          </a:p>
          <a:p>
            <a:pPr>
              <a:buFontTx/>
              <a:buChar char="-"/>
            </a:pPr>
            <a:endParaRPr lang="en-US" dirty="0" smtClean="0"/>
          </a:p>
          <a:p>
            <a:pPr>
              <a:buNone/>
            </a:pPr>
            <a:r>
              <a:rPr lang="en-US" dirty="0" smtClean="0"/>
              <a:t>IFRS </a:t>
            </a:r>
            <a:r>
              <a:rPr lang="en-US" dirty="0" smtClean="0"/>
              <a:t>13 requires, when another standard requires or permits fair value measurement or disclosures about fair value measurement and measurement such as: fair value less costs to sell</a:t>
            </a:r>
            <a:r>
              <a:rPr lang="en-US" dirty="0" smtClean="0"/>
              <a:t>,</a:t>
            </a:r>
          </a:p>
          <a:p>
            <a:pPr>
              <a:buNone/>
            </a:pPr>
            <a:r>
              <a:rPr lang="en-US" b="1" dirty="0" smtClean="0"/>
              <a:t>Except for</a:t>
            </a:r>
            <a:r>
              <a:rPr lang="en-US" dirty="0" smtClean="0"/>
              <a:t>:</a:t>
            </a:r>
          </a:p>
          <a:p>
            <a:pPr>
              <a:buFont typeface="Arial" charset="0"/>
              <a:buChar char="•"/>
            </a:pPr>
            <a:r>
              <a:rPr lang="en-US" dirty="0" smtClean="0"/>
              <a:t>Share-based </a:t>
            </a:r>
            <a:r>
              <a:rPr lang="en-US" dirty="0" smtClean="0"/>
              <a:t>payment IFRS 2</a:t>
            </a:r>
            <a:r>
              <a:rPr lang="en-US" dirty="0" smtClean="0"/>
              <a:t>.</a:t>
            </a:r>
          </a:p>
          <a:p>
            <a:pPr>
              <a:buFont typeface="Arial" charset="0"/>
              <a:buChar char="•"/>
            </a:pPr>
            <a:r>
              <a:rPr lang="en-US" dirty="0" smtClean="0"/>
              <a:t>Finance </a:t>
            </a:r>
            <a:r>
              <a:rPr lang="en-US" dirty="0" smtClean="0"/>
              <a:t>lease transactions IAS </a:t>
            </a:r>
            <a:r>
              <a:rPr lang="en-US" dirty="0" smtClean="0"/>
              <a:t>17</a:t>
            </a:r>
          </a:p>
          <a:p>
            <a:pPr>
              <a:buFont typeface="Arial" charset="0"/>
              <a:buChar char="•"/>
            </a:pPr>
            <a:r>
              <a:rPr lang="en-US" dirty="0" smtClean="0"/>
              <a:t>IFRS </a:t>
            </a:r>
            <a:r>
              <a:rPr lang="en-US" dirty="0" smtClean="0"/>
              <a:t>16Measurements that are similar to fair value measurement such as: </a:t>
            </a:r>
            <a:r>
              <a:rPr lang="en-US" dirty="0" err="1" smtClean="0"/>
              <a:t>realisable</a:t>
            </a:r>
            <a:r>
              <a:rPr lang="en-US" dirty="0" smtClean="0"/>
              <a:t> value IAS 2: Inventories, or value in use in IAS 36: Impairment of assets.</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6062" y="154546"/>
            <a:ext cx="11985938" cy="6703454"/>
          </a:xfrm>
        </p:spPr>
        <p:txBody>
          <a:bodyPr/>
          <a:lstStyle/>
          <a:p>
            <a:pPr algn="r" rtl="1"/>
            <a:r>
              <a:rPr lang="ar-DZ" b="1" u="sng" dirty="0">
                <a:solidFill>
                  <a:srgbClr val="FF0000"/>
                </a:solidFill>
              </a:rPr>
              <a:t>نطاق المعيار </a:t>
            </a:r>
            <a:r>
              <a:rPr lang="fr-FR" b="1" u="sng" dirty="0">
                <a:solidFill>
                  <a:srgbClr val="FF0000"/>
                </a:solidFill>
              </a:rPr>
              <a:t>IFRS 13</a:t>
            </a:r>
            <a:r>
              <a:rPr lang="ar-DZ" b="1" u="sng" dirty="0">
                <a:solidFill>
                  <a:srgbClr val="FF0000"/>
                </a:solidFill>
              </a:rPr>
              <a:t>: </a:t>
            </a:r>
            <a:endParaRPr lang="fr-FR" dirty="0">
              <a:solidFill>
                <a:srgbClr val="FF0000"/>
              </a:solidFill>
            </a:endParaRPr>
          </a:p>
          <a:p>
            <a:pPr algn="r" rtl="1"/>
            <a:r>
              <a:rPr lang="ar-DZ" b="1" dirty="0"/>
              <a:t>فيما يلي بعض الأصول التي تدخل في نطاق المعيار </a:t>
            </a:r>
            <a:r>
              <a:rPr lang="fr-FR" b="1" dirty="0"/>
              <a:t>IFRS 13 </a:t>
            </a:r>
            <a:r>
              <a:rPr lang="ar-DZ" b="1" dirty="0"/>
              <a:t> القياس بالقيمة العادلة </a:t>
            </a:r>
            <a:r>
              <a:rPr lang="ar-DZ" b="1" dirty="0" smtClean="0"/>
              <a:t>:</a:t>
            </a:r>
          </a:p>
          <a:p>
            <a:pPr marL="0" indent="0" algn="r" rtl="1">
              <a:buNone/>
            </a:pPr>
            <a:endParaRPr lang="fr-FR" b="1" dirty="0"/>
          </a:p>
        </p:txBody>
      </p:sp>
      <p:graphicFrame>
        <p:nvGraphicFramePr>
          <p:cNvPr id="4" name="Tableau 3"/>
          <p:cNvGraphicFramePr>
            <a:graphicFrameLocks noGrp="1"/>
          </p:cNvGraphicFramePr>
          <p:nvPr>
            <p:extLst>
              <p:ext uri="{D42A27DB-BD31-4B8C-83A1-F6EECF244321}">
                <p14:modId xmlns:p14="http://schemas.microsoft.com/office/powerpoint/2010/main" xmlns="" val="2326763038"/>
              </p:ext>
            </p:extLst>
          </p:nvPr>
        </p:nvGraphicFramePr>
        <p:xfrm>
          <a:off x="605306" y="1219203"/>
          <a:ext cx="11407399" cy="8315384"/>
        </p:xfrm>
        <a:graphic>
          <a:graphicData uri="http://schemas.openxmlformats.org/drawingml/2006/table">
            <a:tbl>
              <a:tblPr rtl="1" firstRow="1" firstCol="1" bandRow="1">
                <a:tableStyleId>{5C22544A-7EE6-4342-B048-85BDC9FD1C3A}</a:tableStyleId>
              </a:tblPr>
              <a:tblGrid>
                <a:gridCol w="1722450">
                  <a:extLst>
                    <a:ext uri="{9D8B030D-6E8A-4147-A177-3AD203B41FA5}">
                      <a16:colId xmlns:a16="http://schemas.microsoft.com/office/drawing/2014/main" xmlns="" val="1892445390"/>
                    </a:ext>
                  </a:extLst>
                </a:gridCol>
                <a:gridCol w="9684949">
                  <a:extLst>
                    <a:ext uri="{9D8B030D-6E8A-4147-A177-3AD203B41FA5}">
                      <a16:colId xmlns:a16="http://schemas.microsoft.com/office/drawing/2014/main" xmlns="" val="844965711"/>
                    </a:ext>
                  </a:extLst>
                </a:gridCol>
              </a:tblGrid>
              <a:tr h="934874">
                <a:tc>
                  <a:txBody>
                    <a:bodyPr/>
                    <a:lstStyle/>
                    <a:p>
                      <a:pPr algn="just" rtl="1">
                        <a:lnSpc>
                          <a:spcPct val="150000"/>
                        </a:lnSpc>
                        <a:spcAft>
                          <a:spcPts val="0"/>
                        </a:spcAft>
                        <a:tabLst>
                          <a:tab pos="4617720" algn="l"/>
                        </a:tabLst>
                      </a:pPr>
                      <a:r>
                        <a:rPr lang="ar-DZ" sz="1400" b="1" dirty="0">
                          <a:effectLst/>
                        </a:rPr>
                        <a:t> </a:t>
                      </a:r>
                      <a:endParaRPr lang="fr-FR" sz="1400" b="1" dirty="0">
                        <a:effectLst/>
                      </a:endParaRPr>
                    </a:p>
                    <a:p>
                      <a:pPr algn="just" rtl="1">
                        <a:lnSpc>
                          <a:spcPct val="150000"/>
                        </a:lnSpc>
                        <a:spcAft>
                          <a:spcPts val="0"/>
                        </a:spcAft>
                        <a:tabLst>
                          <a:tab pos="4617720" algn="l"/>
                        </a:tabLst>
                      </a:pPr>
                      <a:r>
                        <a:rPr lang="ar-DZ" sz="1400" b="1" dirty="0">
                          <a:effectLst/>
                        </a:rPr>
                        <a:t>المعيار</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tc>
                  <a:txBody>
                    <a:bodyPr/>
                    <a:lstStyle/>
                    <a:p>
                      <a:pPr algn="just" rtl="1">
                        <a:lnSpc>
                          <a:spcPct val="150000"/>
                        </a:lnSpc>
                        <a:spcAft>
                          <a:spcPts val="0"/>
                        </a:spcAft>
                        <a:tabLst>
                          <a:tab pos="4617720" algn="l"/>
                        </a:tabLst>
                      </a:pPr>
                      <a:r>
                        <a:rPr lang="ar-DZ" sz="1400" b="1" dirty="0">
                          <a:effectLst/>
                        </a:rPr>
                        <a:t>مطلوب            مسموح                                 تفاصيل </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extLst>
                  <a:ext uri="{0D108BD9-81ED-4DB2-BD59-A6C34878D82A}">
                    <a16:rowId xmlns:a16="http://schemas.microsoft.com/office/drawing/2014/main" xmlns="" val="3572033517"/>
                  </a:ext>
                </a:extLst>
              </a:tr>
              <a:tr h="449221">
                <a:tc>
                  <a:txBody>
                    <a:bodyPr/>
                    <a:lstStyle/>
                    <a:p>
                      <a:pPr algn="just" rtl="1">
                        <a:lnSpc>
                          <a:spcPct val="150000"/>
                        </a:lnSpc>
                        <a:spcAft>
                          <a:spcPts val="0"/>
                        </a:spcAft>
                        <a:tabLst>
                          <a:tab pos="4617720" algn="l"/>
                        </a:tabLst>
                      </a:pPr>
                      <a:r>
                        <a:rPr lang="fr-FR" sz="1400" b="1" dirty="0">
                          <a:effectLst/>
                        </a:rPr>
                        <a:t>IFRS 5</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tc>
                  <a:txBody>
                    <a:bodyPr/>
                    <a:lstStyle/>
                    <a:p>
                      <a:pPr algn="just" rtl="1">
                        <a:lnSpc>
                          <a:spcPct val="150000"/>
                        </a:lnSpc>
                        <a:spcAft>
                          <a:spcPts val="0"/>
                        </a:spcAft>
                        <a:tabLst>
                          <a:tab pos="4617720" algn="l"/>
                        </a:tabLst>
                      </a:pPr>
                      <a:r>
                        <a:rPr lang="ar-DZ" sz="1400" b="1" dirty="0">
                          <a:effectLst/>
                        </a:rPr>
                        <a:t>X                     </a:t>
                      </a:r>
                      <a:r>
                        <a:rPr lang="ar-DZ" sz="1400" b="1" dirty="0" smtClean="0">
                          <a:effectLst/>
                        </a:rPr>
                        <a:t>-                  </a:t>
                      </a:r>
                      <a:r>
                        <a:rPr lang="ar-DZ" sz="1400" b="1" dirty="0">
                          <a:effectLst/>
                        </a:rPr>
                        <a:t>-   استعمال القيمة العادلة مطروح مصاريف البيع</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extLst>
                  <a:ext uri="{0D108BD9-81ED-4DB2-BD59-A6C34878D82A}">
                    <a16:rowId xmlns:a16="http://schemas.microsoft.com/office/drawing/2014/main" xmlns="" val="1236759428"/>
                  </a:ext>
                </a:extLst>
              </a:tr>
              <a:tr h="763610">
                <a:tc>
                  <a:txBody>
                    <a:bodyPr/>
                    <a:lstStyle/>
                    <a:p>
                      <a:pPr algn="just" rtl="1">
                        <a:lnSpc>
                          <a:spcPct val="150000"/>
                        </a:lnSpc>
                        <a:spcAft>
                          <a:spcPts val="0"/>
                        </a:spcAft>
                        <a:tabLst>
                          <a:tab pos="4617720" algn="l"/>
                        </a:tabLst>
                      </a:pPr>
                      <a:r>
                        <a:rPr lang="fr-FR" sz="1400" b="1" dirty="0">
                          <a:effectLst/>
                        </a:rPr>
                        <a:t>IFRS 3</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tc>
                  <a:txBody>
                    <a:bodyPr/>
                    <a:lstStyle/>
                    <a:p>
                      <a:pPr algn="just" rtl="1">
                        <a:lnSpc>
                          <a:spcPct val="150000"/>
                        </a:lnSpc>
                        <a:spcAft>
                          <a:spcPts val="0"/>
                        </a:spcAft>
                        <a:tabLst>
                          <a:tab pos="4617720" algn="l"/>
                        </a:tabLst>
                      </a:pPr>
                      <a:r>
                        <a:rPr lang="ar-DZ" sz="1400" b="1" dirty="0">
                          <a:effectLst/>
                        </a:rPr>
                        <a:t>X                           </a:t>
                      </a:r>
                      <a:r>
                        <a:rPr lang="ar-DZ" sz="1400" b="1" dirty="0" smtClean="0">
                          <a:effectLst/>
                        </a:rPr>
                        <a:t>              </a:t>
                      </a:r>
                      <a:r>
                        <a:rPr lang="ar-DZ" sz="1400" b="1" dirty="0">
                          <a:effectLst/>
                        </a:rPr>
                        <a:t>-   عند تاريخ الاقتناء : القيمة العادلة للاعتبار  ومعظم   </a:t>
                      </a:r>
                      <a:endParaRPr lang="fr-FR" sz="1400" b="1" dirty="0">
                        <a:effectLst/>
                      </a:endParaRPr>
                    </a:p>
                    <a:p>
                      <a:pPr algn="just" rtl="1">
                        <a:lnSpc>
                          <a:spcPct val="150000"/>
                        </a:lnSpc>
                        <a:spcAft>
                          <a:spcPts val="0"/>
                        </a:spcAft>
                        <a:tabLst>
                          <a:tab pos="4617720" algn="l"/>
                        </a:tabLst>
                      </a:pPr>
                      <a:r>
                        <a:rPr lang="ar-DZ" sz="1400" b="1" dirty="0">
                          <a:effectLst/>
                        </a:rPr>
                        <a:t>                       </a:t>
                      </a:r>
                      <a:r>
                        <a:rPr lang="ar-DZ" sz="1400" b="1" dirty="0" smtClean="0">
                          <a:effectLst/>
                        </a:rPr>
                        <a:t>-                      </a:t>
                      </a:r>
                      <a:r>
                        <a:rPr lang="ar-DZ" sz="1400" b="1" dirty="0">
                          <a:effectLst/>
                        </a:rPr>
                        <a:t>الأصول والمطلوبات المقتناة</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extLst>
                  <a:ext uri="{0D108BD9-81ED-4DB2-BD59-A6C34878D82A}">
                    <a16:rowId xmlns:a16="http://schemas.microsoft.com/office/drawing/2014/main" xmlns="" val="1550260769"/>
                  </a:ext>
                </a:extLst>
              </a:tr>
              <a:tr h="518434">
                <a:tc>
                  <a:txBody>
                    <a:bodyPr/>
                    <a:lstStyle/>
                    <a:p>
                      <a:pPr algn="just" rtl="1">
                        <a:lnSpc>
                          <a:spcPct val="150000"/>
                        </a:lnSpc>
                        <a:spcAft>
                          <a:spcPts val="0"/>
                        </a:spcAft>
                        <a:tabLst>
                          <a:tab pos="4617720" algn="l"/>
                        </a:tabLst>
                      </a:pPr>
                      <a:r>
                        <a:rPr lang="fr-FR" sz="1400" b="1" dirty="0">
                          <a:effectLst/>
                        </a:rPr>
                        <a:t>IAS 16</a:t>
                      </a:r>
                    </a:p>
                    <a:p>
                      <a:pPr algn="just" rtl="1">
                        <a:lnSpc>
                          <a:spcPct val="150000"/>
                        </a:lnSpc>
                        <a:spcAft>
                          <a:spcPts val="0"/>
                        </a:spcAft>
                        <a:tabLst>
                          <a:tab pos="4617720" algn="l"/>
                        </a:tabLst>
                      </a:pPr>
                      <a:r>
                        <a:rPr lang="ar-DZ" sz="1400" b="1" dirty="0">
                          <a:effectLst/>
                        </a:rPr>
                        <a:t> </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tc>
                  <a:txBody>
                    <a:bodyPr/>
                    <a:lstStyle/>
                    <a:p>
                      <a:pPr algn="just" rtl="1">
                        <a:lnSpc>
                          <a:spcPct val="150000"/>
                        </a:lnSpc>
                        <a:spcAft>
                          <a:spcPts val="0"/>
                        </a:spcAft>
                        <a:tabLst>
                          <a:tab pos="4617720" algn="l"/>
                        </a:tabLst>
                      </a:pPr>
                      <a:r>
                        <a:rPr lang="ar-DZ" sz="1400" b="1" dirty="0">
                          <a:effectLst/>
                        </a:rPr>
                        <a:t>   </a:t>
                      </a:r>
                      <a:r>
                        <a:rPr lang="ar-DZ" sz="1400" b="1" dirty="0" smtClean="0">
                          <a:effectLst/>
                        </a:rPr>
                        <a:t>-                    </a:t>
                      </a:r>
                      <a:r>
                        <a:rPr lang="ar-DZ" sz="1400" b="1" dirty="0">
                          <a:effectLst/>
                        </a:rPr>
                        <a:t>X                  - خيار إعادة التقييم بالقيمة العادلة </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extLst>
                  <a:ext uri="{0D108BD9-81ED-4DB2-BD59-A6C34878D82A}">
                    <a16:rowId xmlns:a16="http://schemas.microsoft.com/office/drawing/2014/main" xmlns="" val="3836245861"/>
                  </a:ext>
                </a:extLst>
              </a:tr>
              <a:tr h="495220">
                <a:tc>
                  <a:txBody>
                    <a:bodyPr/>
                    <a:lstStyle/>
                    <a:p>
                      <a:pPr algn="just" rtl="1">
                        <a:lnSpc>
                          <a:spcPct val="150000"/>
                        </a:lnSpc>
                        <a:spcAft>
                          <a:spcPts val="0"/>
                        </a:spcAft>
                        <a:tabLst>
                          <a:tab pos="4617720" algn="l"/>
                        </a:tabLst>
                      </a:pPr>
                      <a:r>
                        <a:rPr lang="fr-FR" sz="1400" b="1" dirty="0">
                          <a:effectLst/>
                        </a:rPr>
                        <a:t>IAS 19</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tc>
                  <a:txBody>
                    <a:bodyPr/>
                    <a:lstStyle/>
                    <a:p>
                      <a:pPr algn="just" rtl="1">
                        <a:lnSpc>
                          <a:spcPct val="150000"/>
                        </a:lnSpc>
                        <a:spcAft>
                          <a:spcPts val="0"/>
                        </a:spcAft>
                        <a:tabLst>
                          <a:tab pos="4617720" algn="l"/>
                        </a:tabLst>
                      </a:pPr>
                      <a:r>
                        <a:rPr lang="ar-DZ" sz="1400" b="1" dirty="0">
                          <a:effectLst/>
                        </a:rPr>
                        <a:t>X                   </a:t>
                      </a:r>
                      <a:r>
                        <a:rPr lang="ar-DZ" sz="1400" b="1" dirty="0" smtClean="0">
                          <a:effectLst/>
                        </a:rPr>
                        <a:t>-                      </a:t>
                      </a:r>
                      <a:r>
                        <a:rPr lang="ar-DZ" sz="1400" b="1" dirty="0">
                          <a:effectLst/>
                        </a:rPr>
                        <a:t>- أصول خطة المنافع المحددة يتم قياسها بالقيمة العادلة </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extLst>
                  <a:ext uri="{0D108BD9-81ED-4DB2-BD59-A6C34878D82A}">
                    <a16:rowId xmlns:a16="http://schemas.microsoft.com/office/drawing/2014/main" xmlns="" val="1693322244"/>
                  </a:ext>
                </a:extLst>
              </a:tr>
              <a:tr h="812805">
                <a:tc>
                  <a:txBody>
                    <a:bodyPr/>
                    <a:lstStyle/>
                    <a:p>
                      <a:pPr algn="just" rtl="1">
                        <a:lnSpc>
                          <a:spcPct val="150000"/>
                        </a:lnSpc>
                        <a:spcAft>
                          <a:spcPts val="0"/>
                        </a:spcAft>
                        <a:tabLst>
                          <a:tab pos="4617720" algn="l"/>
                        </a:tabLst>
                      </a:pPr>
                      <a:r>
                        <a:rPr lang="fr-FR" sz="1400" b="1" dirty="0">
                          <a:effectLst/>
                        </a:rPr>
                        <a:t>IAS 27,28,31</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tc>
                  <a:txBody>
                    <a:bodyPr/>
                    <a:lstStyle/>
                    <a:p>
                      <a:pPr algn="just" rtl="1">
                        <a:lnSpc>
                          <a:spcPct val="150000"/>
                        </a:lnSpc>
                        <a:spcAft>
                          <a:spcPts val="0"/>
                        </a:spcAft>
                        <a:tabLst>
                          <a:tab pos="4617720" algn="l"/>
                        </a:tabLst>
                      </a:pPr>
                      <a:r>
                        <a:rPr lang="ar-DZ" sz="1400" b="1" dirty="0">
                          <a:effectLst/>
                        </a:rPr>
                        <a:t>   </a:t>
                      </a:r>
                      <a:r>
                        <a:rPr lang="ar-DZ" sz="1400" b="1" dirty="0" smtClean="0">
                          <a:effectLst/>
                        </a:rPr>
                        <a:t>-                   </a:t>
                      </a:r>
                      <a:r>
                        <a:rPr lang="ar-DZ" sz="1400" b="1" dirty="0">
                          <a:effectLst/>
                        </a:rPr>
                        <a:t>X                    -  خيار قياس الاستثمارات في الفروع، الشركات  </a:t>
                      </a:r>
                      <a:endParaRPr lang="fr-FR" sz="1400" b="1" dirty="0">
                        <a:effectLst/>
                      </a:endParaRPr>
                    </a:p>
                    <a:p>
                      <a:pPr algn="just" rtl="1">
                        <a:lnSpc>
                          <a:spcPct val="150000"/>
                        </a:lnSpc>
                        <a:spcAft>
                          <a:spcPts val="0"/>
                        </a:spcAft>
                        <a:tabLst>
                          <a:tab pos="4617720" algn="l"/>
                        </a:tabLst>
                      </a:pPr>
                      <a:r>
                        <a:rPr lang="ar-DZ" sz="1400" b="1" dirty="0">
                          <a:effectLst/>
                        </a:rPr>
                        <a:t>                                               الزميلة ...الخ بالقيمة العادلة </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extLst>
                  <a:ext uri="{0D108BD9-81ED-4DB2-BD59-A6C34878D82A}">
                    <a16:rowId xmlns:a16="http://schemas.microsoft.com/office/drawing/2014/main" xmlns="" val="830405418"/>
                  </a:ext>
                </a:extLst>
              </a:tr>
              <a:tr h="839950">
                <a:tc>
                  <a:txBody>
                    <a:bodyPr/>
                    <a:lstStyle/>
                    <a:p>
                      <a:pPr algn="just" rtl="1">
                        <a:lnSpc>
                          <a:spcPct val="150000"/>
                        </a:lnSpc>
                        <a:spcAft>
                          <a:spcPts val="0"/>
                        </a:spcAft>
                        <a:tabLst>
                          <a:tab pos="4617720" algn="l"/>
                        </a:tabLst>
                      </a:pPr>
                      <a:r>
                        <a:rPr lang="fr-FR" sz="1400" b="1" dirty="0">
                          <a:effectLst/>
                        </a:rPr>
                        <a:t>IAS 36</a:t>
                      </a:r>
                    </a:p>
                    <a:p>
                      <a:pPr algn="just" rtl="1">
                        <a:lnSpc>
                          <a:spcPct val="150000"/>
                        </a:lnSpc>
                        <a:spcAft>
                          <a:spcPts val="0"/>
                        </a:spcAft>
                        <a:tabLst>
                          <a:tab pos="4617720" algn="l"/>
                        </a:tabLst>
                      </a:pPr>
                      <a:r>
                        <a:rPr lang="ar-DZ" sz="1400" b="1" dirty="0">
                          <a:effectLst/>
                        </a:rPr>
                        <a:t> </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tc>
                  <a:txBody>
                    <a:bodyPr/>
                    <a:lstStyle/>
                    <a:p>
                      <a:pPr algn="just" rtl="1">
                        <a:lnSpc>
                          <a:spcPct val="150000"/>
                        </a:lnSpc>
                        <a:spcAft>
                          <a:spcPts val="0"/>
                        </a:spcAft>
                        <a:tabLst>
                          <a:tab pos="4617720" algn="l"/>
                        </a:tabLst>
                      </a:pPr>
                      <a:r>
                        <a:rPr lang="ar-DZ" sz="1400" b="1" dirty="0">
                          <a:effectLst/>
                        </a:rPr>
                        <a:t>X                     </a:t>
                      </a:r>
                      <a:r>
                        <a:rPr lang="ar-DZ" sz="1400" b="1" dirty="0" smtClean="0">
                          <a:effectLst/>
                        </a:rPr>
                        <a:t>-                     </a:t>
                      </a:r>
                      <a:r>
                        <a:rPr lang="ar-DZ" sz="1400" b="1" dirty="0">
                          <a:effectLst/>
                        </a:rPr>
                        <a:t>- القيمة العادلة مطروح مصاريف البيع عند تحديد </a:t>
                      </a:r>
                      <a:endParaRPr lang="fr-FR" sz="1400" b="1" dirty="0">
                        <a:effectLst/>
                      </a:endParaRPr>
                    </a:p>
                    <a:p>
                      <a:pPr algn="just" rtl="1">
                        <a:lnSpc>
                          <a:spcPct val="150000"/>
                        </a:lnSpc>
                        <a:spcAft>
                          <a:spcPts val="0"/>
                        </a:spcAft>
                        <a:tabLst>
                          <a:tab pos="4617720" algn="l"/>
                        </a:tabLst>
                      </a:pPr>
                      <a:r>
                        <a:rPr lang="ar-DZ" sz="1400" b="1" dirty="0">
                          <a:effectLst/>
                        </a:rPr>
                        <a:t>                                              القيمة للاسترداد</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extLst>
                  <a:ext uri="{0D108BD9-81ED-4DB2-BD59-A6C34878D82A}">
                    <a16:rowId xmlns:a16="http://schemas.microsoft.com/office/drawing/2014/main" xmlns="" val="4183119324"/>
                  </a:ext>
                </a:extLst>
              </a:tr>
              <a:tr h="651658">
                <a:tc>
                  <a:txBody>
                    <a:bodyPr/>
                    <a:lstStyle/>
                    <a:p>
                      <a:pPr algn="just" rtl="1">
                        <a:lnSpc>
                          <a:spcPct val="150000"/>
                        </a:lnSpc>
                        <a:spcAft>
                          <a:spcPts val="0"/>
                        </a:spcAft>
                        <a:tabLst>
                          <a:tab pos="4617720" algn="l"/>
                        </a:tabLst>
                      </a:pPr>
                      <a:r>
                        <a:rPr lang="fr-FR" sz="1400" b="1" dirty="0">
                          <a:effectLst/>
                        </a:rPr>
                        <a:t>IAS 38</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tc>
                  <a:txBody>
                    <a:bodyPr/>
                    <a:lstStyle/>
                    <a:p>
                      <a:pPr algn="just" rtl="1">
                        <a:lnSpc>
                          <a:spcPct val="150000"/>
                        </a:lnSpc>
                        <a:spcAft>
                          <a:spcPts val="0"/>
                        </a:spcAft>
                        <a:tabLst>
                          <a:tab pos="4617720" algn="l"/>
                        </a:tabLst>
                      </a:pPr>
                      <a:r>
                        <a:rPr lang="ar-DZ" sz="1400" b="1" dirty="0">
                          <a:effectLst/>
                        </a:rPr>
                        <a:t>    </a:t>
                      </a:r>
                      <a:r>
                        <a:rPr lang="ar-DZ" sz="1400" b="1" dirty="0" smtClean="0">
                          <a:effectLst/>
                        </a:rPr>
                        <a:t>-                 </a:t>
                      </a:r>
                      <a:r>
                        <a:rPr lang="ar-DZ" sz="1400" b="1" dirty="0">
                          <a:effectLst/>
                        </a:rPr>
                        <a:t>X                     - خيار اعادة تقييم الأصول غير الملموسة في ظروف </a:t>
                      </a:r>
                      <a:endParaRPr lang="fr-FR" sz="1400" b="1" dirty="0">
                        <a:effectLst/>
                      </a:endParaRPr>
                    </a:p>
                    <a:p>
                      <a:pPr algn="just" rtl="1">
                        <a:lnSpc>
                          <a:spcPct val="150000"/>
                        </a:lnSpc>
                        <a:spcAft>
                          <a:spcPts val="0"/>
                        </a:spcAft>
                        <a:tabLst>
                          <a:tab pos="4617720" algn="l"/>
                        </a:tabLst>
                      </a:pPr>
                      <a:r>
                        <a:rPr lang="ar-DZ" sz="1400" b="1" dirty="0">
                          <a:effectLst/>
                        </a:rPr>
                        <a:t>                                                محددة </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extLst>
                  <a:ext uri="{0D108BD9-81ED-4DB2-BD59-A6C34878D82A}">
                    <a16:rowId xmlns:a16="http://schemas.microsoft.com/office/drawing/2014/main" xmlns="" val="3728890659"/>
                  </a:ext>
                </a:extLst>
              </a:tr>
              <a:tr h="447306">
                <a:tc>
                  <a:txBody>
                    <a:bodyPr/>
                    <a:lstStyle/>
                    <a:p>
                      <a:pPr algn="just" rtl="1">
                        <a:lnSpc>
                          <a:spcPct val="150000"/>
                        </a:lnSpc>
                        <a:spcAft>
                          <a:spcPts val="0"/>
                        </a:spcAft>
                        <a:tabLst>
                          <a:tab pos="4617720" algn="l"/>
                        </a:tabLst>
                      </a:pPr>
                      <a:r>
                        <a:rPr lang="fr-FR" sz="1400" b="1" dirty="0" smtClean="0">
                          <a:effectLst/>
                          <a:latin typeface="+mn-lt"/>
                          <a:ea typeface="+mn-ea"/>
                          <a:cs typeface="+mn-cs"/>
                        </a:rPr>
                        <a:t>IFRS9</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tc>
                  <a:txBody>
                    <a:bodyPr/>
                    <a:lstStyle/>
                    <a:p>
                      <a:pPr algn="just" rtl="1">
                        <a:lnSpc>
                          <a:spcPct val="150000"/>
                        </a:lnSpc>
                        <a:spcAft>
                          <a:spcPts val="0"/>
                        </a:spcAft>
                        <a:tabLst>
                          <a:tab pos="4617720" algn="l"/>
                        </a:tabLst>
                      </a:pPr>
                      <a:r>
                        <a:rPr lang="ar-DZ" sz="1400" b="1" dirty="0">
                          <a:effectLst/>
                        </a:rPr>
                        <a:t>X                   </a:t>
                      </a:r>
                      <a:r>
                        <a:rPr lang="ar-DZ" sz="1400" b="1" dirty="0" err="1">
                          <a:effectLst/>
                        </a:rPr>
                        <a:t>X</a:t>
                      </a:r>
                      <a:r>
                        <a:rPr lang="ar-DZ" sz="1400" b="1" dirty="0">
                          <a:effectLst/>
                        </a:rPr>
                        <a:t>                     - استعمال القيمة العادلة يعتمد على نوع الأداة المالية</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extLst>
                  <a:ext uri="{0D108BD9-81ED-4DB2-BD59-A6C34878D82A}">
                    <a16:rowId xmlns:a16="http://schemas.microsoft.com/office/drawing/2014/main" xmlns="" val="3631483656"/>
                  </a:ext>
                </a:extLst>
              </a:tr>
              <a:tr h="2280660">
                <a:tc>
                  <a:txBody>
                    <a:bodyPr/>
                    <a:lstStyle/>
                    <a:p>
                      <a:pPr algn="just" rtl="1">
                        <a:lnSpc>
                          <a:spcPct val="150000"/>
                        </a:lnSpc>
                        <a:spcAft>
                          <a:spcPts val="0"/>
                        </a:spcAft>
                        <a:tabLst>
                          <a:tab pos="4617720" algn="l"/>
                        </a:tabLst>
                      </a:pPr>
                      <a:r>
                        <a:rPr lang="fr-FR" sz="1400" b="1" dirty="0">
                          <a:effectLst/>
                        </a:rPr>
                        <a:t>IAS 41</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tc>
                  <a:txBody>
                    <a:bodyPr/>
                    <a:lstStyle/>
                    <a:p>
                      <a:pPr algn="just" rtl="1">
                        <a:lnSpc>
                          <a:spcPct val="150000"/>
                        </a:lnSpc>
                        <a:spcAft>
                          <a:spcPts val="0"/>
                        </a:spcAft>
                        <a:tabLst>
                          <a:tab pos="4617720" algn="l"/>
                        </a:tabLst>
                      </a:pPr>
                      <a:r>
                        <a:rPr lang="ar-DZ" sz="1400" b="1" dirty="0">
                          <a:effectLst/>
                        </a:rPr>
                        <a:t> X                  </a:t>
                      </a:r>
                      <a:r>
                        <a:rPr lang="fr-FR" sz="1400" b="1" dirty="0" smtClean="0">
                          <a:effectLst/>
                        </a:rPr>
                        <a:t>-</a:t>
                      </a:r>
                      <a:r>
                        <a:rPr lang="ar-DZ" sz="1400" b="1" dirty="0" smtClean="0">
                          <a:effectLst/>
                        </a:rPr>
                        <a:t>                       </a:t>
                      </a:r>
                      <a:r>
                        <a:rPr lang="ar-DZ" sz="1400" b="1" dirty="0">
                          <a:effectLst/>
                        </a:rPr>
                        <a:t>-  تقييم الاصول البيولوجية والمحاصيل الزراعية     </a:t>
                      </a:r>
                      <a:endParaRPr lang="fr-FR" sz="1400" b="1" dirty="0">
                        <a:effectLst/>
                      </a:endParaRPr>
                    </a:p>
                    <a:p>
                      <a:pPr algn="just" rtl="1">
                        <a:lnSpc>
                          <a:spcPct val="150000"/>
                        </a:lnSpc>
                        <a:spcAft>
                          <a:spcPts val="0"/>
                        </a:spcAft>
                        <a:tabLst>
                          <a:tab pos="4617720" algn="l"/>
                        </a:tabLst>
                      </a:pPr>
                      <a:r>
                        <a:rPr lang="ar-DZ" sz="1400" b="1" dirty="0">
                          <a:effectLst/>
                        </a:rPr>
                        <a:t>                                                بالقيمة العادلة مطروح مصاريف البيع  .</a:t>
                      </a:r>
                      <a:endParaRPr lang="fr-FR" sz="1400" b="1" dirty="0">
                        <a:effectLst/>
                      </a:endParaRPr>
                    </a:p>
                    <a:p>
                      <a:pPr algn="just" rtl="1">
                        <a:lnSpc>
                          <a:spcPct val="150000"/>
                        </a:lnSpc>
                        <a:spcAft>
                          <a:spcPts val="0"/>
                        </a:spcAft>
                        <a:tabLst>
                          <a:tab pos="4617720" algn="l"/>
                        </a:tabLst>
                      </a:pPr>
                      <a:r>
                        <a:rPr lang="ar-DZ" sz="1400" b="1" dirty="0">
                          <a:effectLst/>
                        </a:rPr>
                        <a:t> </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extLst>
                  <a:ext uri="{0D108BD9-81ED-4DB2-BD59-A6C34878D82A}">
                    <a16:rowId xmlns:a16="http://schemas.microsoft.com/office/drawing/2014/main" xmlns="" val="3557236272"/>
                  </a:ext>
                </a:extLst>
              </a:tr>
            </a:tbl>
          </a:graphicData>
        </a:graphic>
      </p:graphicFrame>
    </p:spTree>
    <p:extLst>
      <p:ext uri="{BB962C8B-B14F-4D97-AF65-F5344CB8AC3E}">
        <p14:creationId xmlns:p14="http://schemas.microsoft.com/office/powerpoint/2010/main" xmlns="" val="1741723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701246"/>
          </a:xfrm>
        </p:spPr>
        <p:txBody>
          <a:bodyPr/>
          <a:lstStyle/>
          <a:p>
            <a:r>
              <a:rPr lang="fr-FR" b="1" dirty="0" smtClean="0">
                <a:solidFill>
                  <a:srgbClr val="FF0000"/>
                </a:solidFill>
              </a:rPr>
              <a:t>Scope of IFRS 13</a:t>
            </a:r>
            <a:r>
              <a:rPr lang="fr-FR" b="1" dirty="0" smtClean="0">
                <a:solidFill>
                  <a:srgbClr val="FF0000"/>
                </a:solidFill>
              </a:rPr>
              <a:t>:</a:t>
            </a:r>
          </a:p>
          <a:p>
            <a:pPr fontAlgn="t"/>
            <a:r>
              <a:rPr lang="fr-FR" b="1" dirty="0" smtClean="0"/>
              <a:t>IFRS 5</a:t>
            </a:r>
          </a:p>
          <a:p>
            <a:pPr fontAlgn="t"/>
            <a:r>
              <a:rPr lang="fr-FR" b="1" dirty="0" smtClean="0"/>
              <a:t>IFRS 3</a:t>
            </a:r>
          </a:p>
          <a:p>
            <a:pPr fontAlgn="t"/>
            <a:r>
              <a:rPr lang="fr-FR" b="1" dirty="0" smtClean="0"/>
              <a:t>IAS 16</a:t>
            </a:r>
            <a:endParaRPr lang="fr-FR" dirty="0" smtClean="0"/>
          </a:p>
          <a:p>
            <a:pPr fontAlgn="t"/>
            <a:r>
              <a:rPr lang="fr-FR" b="1" dirty="0" smtClean="0"/>
              <a:t>AS </a:t>
            </a:r>
            <a:r>
              <a:rPr lang="fr-FR" b="1" dirty="0" smtClean="0"/>
              <a:t>19</a:t>
            </a:r>
          </a:p>
          <a:p>
            <a:pPr fontAlgn="t"/>
            <a:r>
              <a:rPr lang="fr-FR" b="1" dirty="0" smtClean="0"/>
              <a:t>IAS 27,28,31</a:t>
            </a:r>
          </a:p>
          <a:p>
            <a:pPr fontAlgn="t"/>
            <a:r>
              <a:rPr lang="fr-FR" b="1" dirty="0" smtClean="0"/>
              <a:t>IAS 36</a:t>
            </a:r>
            <a:endParaRPr lang="fr-FR" dirty="0" smtClean="0"/>
          </a:p>
          <a:p>
            <a:pPr fontAlgn="t"/>
            <a:r>
              <a:rPr lang="ar-DZ" b="1" dirty="0" smtClean="0"/>
              <a:t> </a:t>
            </a:r>
            <a:endParaRPr lang="fr-FR" b="1" dirty="0" smtClean="0"/>
          </a:p>
          <a:p>
            <a:pPr fontAlgn="t"/>
            <a:r>
              <a:rPr lang="fr-FR" b="1" dirty="0" smtClean="0"/>
              <a:t>IAS 38</a:t>
            </a:r>
          </a:p>
          <a:p>
            <a:pPr fontAlgn="t"/>
            <a:r>
              <a:rPr lang="fr-FR" b="1" dirty="0" smtClean="0"/>
              <a:t>IFRS9</a:t>
            </a:r>
          </a:p>
          <a:p>
            <a:pPr fontAlgn="t"/>
            <a:r>
              <a:rPr lang="fr-FR" b="1" dirty="0" smtClean="0"/>
              <a:t>IAS 41</a:t>
            </a:r>
          </a:p>
          <a:p>
            <a:endParaRPr lang="fr-FR" b="1"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28788"/>
            <a:ext cx="12192000" cy="6729211"/>
          </a:xfrm>
        </p:spPr>
        <p:txBody>
          <a:bodyPr>
            <a:normAutofit lnSpcReduction="10000"/>
          </a:bodyPr>
          <a:lstStyle/>
          <a:p>
            <a:pPr algn="r" rtl="1"/>
            <a:r>
              <a:rPr lang="ar-DZ" b="1" u="sng" dirty="0">
                <a:solidFill>
                  <a:srgbClr val="FF0000"/>
                </a:solidFill>
              </a:rPr>
              <a:t>المصطلحات الرئيسية:</a:t>
            </a:r>
            <a:endParaRPr lang="fr-FR" dirty="0">
              <a:solidFill>
                <a:srgbClr val="FF0000"/>
              </a:solidFill>
            </a:endParaRPr>
          </a:p>
          <a:p>
            <a:pPr algn="r" rtl="1"/>
            <a:r>
              <a:rPr lang="ar-DZ" b="1" dirty="0"/>
              <a:t>القيمة العادلة </a:t>
            </a:r>
            <a:r>
              <a:rPr lang="fr-FR" b="1" dirty="0" err="1"/>
              <a:t>Fair</a:t>
            </a:r>
            <a:r>
              <a:rPr lang="fr-FR" b="1" dirty="0"/>
              <a:t> value</a:t>
            </a:r>
            <a:r>
              <a:rPr lang="ar-DZ" b="1" dirty="0"/>
              <a:t>:</a:t>
            </a:r>
            <a:r>
              <a:rPr lang="ar-DZ" dirty="0"/>
              <a:t> الثمن الذي يمكن استلامه نتيجة بيع أصل، أو دفعه لتحويل التزام بموجب عملية </a:t>
            </a:r>
            <a:r>
              <a:rPr lang="ar-DZ" dirty="0" smtClean="0"/>
              <a:t>منظمة </a:t>
            </a:r>
            <a:r>
              <a:rPr lang="ar-DZ" dirty="0"/>
              <a:t>بين  مشاركين في السوق في تاريخ القياس.</a:t>
            </a:r>
            <a:endParaRPr lang="fr-FR" dirty="0"/>
          </a:p>
          <a:p>
            <a:pPr algn="r" rtl="1"/>
            <a:r>
              <a:rPr lang="ar-DZ" b="1" dirty="0"/>
              <a:t>السوق النشط </a:t>
            </a:r>
            <a:r>
              <a:rPr lang="fr-FR" b="1" dirty="0"/>
              <a:t>Active </a:t>
            </a:r>
            <a:r>
              <a:rPr lang="fr-FR" b="1" dirty="0" err="1"/>
              <a:t>market</a:t>
            </a:r>
            <a:r>
              <a:rPr lang="fr-FR" b="1" dirty="0"/>
              <a:t> </a:t>
            </a:r>
            <a:r>
              <a:rPr lang="ar-DZ" b="1" dirty="0"/>
              <a:t>:</a:t>
            </a:r>
            <a:r>
              <a:rPr lang="ar-DZ" dirty="0"/>
              <a:t> السوق الذي تحدث فيه العمليات المتعلقة بالأصول أو الخصوم بشكل متكرر وكاف للتزويد  بمعلومات من اجل التسعير على أساس مستمر.</a:t>
            </a:r>
            <a:endParaRPr lang="fr-FR" dirty="0"/>
          </a:p>
          <a:p>
            <a:pPr algn="r" rtl="1"/>
            <a:r>
              <a:rPr lang="ar-DZ" b="1" dirty="0"/>
              <a:t>سعر الخروج</a:t>
            </a:r>
            <a:r>
              <a:rPr lang="fr-FR" b="1" dirty="0"/>
              <a:t>Exit </a:t>
            </a:r>
            <a:r>
              <a:rPr lang="fr-FR" b="1" dirty="0" err="1"/>
              <a:t>price</a:t>
            </a:r>
            <a:r>
              <a:rPr lang="fr-FR" b="1" dirty="0"/>
              <a:t> </a:t>
            </a:r>
            <a:r>
              <a:rPr lang="ar-DZ" b="1" dirty="0"/>
              <a:t> : </a:t>
            </a:r>
            <a:r>
              <a:rPr lang="ar-DZ" dirty="0"/>
              <a:t>الثمن الذي يمكن </a:t>
            </a:r>
            <a:r>
              <a:rPr lang="ar-DZ" dirty="0" smtClean="0"/>
              <a:t>استلامه </a:t>
            </a:r>
            <a:r>
              <a:rPr lang="ar-DZ" dirty="0"/>
              <a:t>نتيجة بيع أصل  أو دفعه لتحويل التزام.</a:t>
            </a:r>
            <a:endParaRPr lang="fr-FR" dirty="0"/>
          </a:p>
          <a:p>
            <a:pPr algn="r" rtl="1"/>
            <a:r>
              <a:rPr lang="ar-DZ" b="1" dirty="0">
                <a:solidFill>
                  <a:srgbClr val="FF0000"/>
                </a:solidFill>
              </a:rPr>
              <a:t>الاستخدام الأفضل والأعلى </a:t>
            </a:r>
            <a:r>
              <a:rPr lang="fr-FR" b="1" dirty="0" err="1"/>
              <a:t>Highest</a:t>
            </a:r>
            <a:r>
              <a:rPr lang="fr-FR" b="1" dirty="0"/>
              <a:t> and best use </a:t>
            </a:r>
            <a:r>
              <a:rPr lang="ar-DZ" b="1" dirty="0"/>
              <a:t>: </a:t>
            </a:r>
            <a:r>
              <a:rPr lang="ar-DZ" dirty="0"/>
              <a:t>استخدام الأصل غير المالي من قبل المشاركين في السوق بما يؤدي الى تعظيم قيمة اصل او مجموعة من الاصول والخصوم – كالذمة – التي يمكن استعمال الأصل فيها.</a:t>
            </a:r>
            <a:endParaRPr lang="fr-FR" dirty="0"/>
          </a:p>
          <a:p>
            <a:pPr algn="r" rtl="1"/>
            <a:r>
              <a:rPr lang="ar-DZ" b="1" dirty="0">
                <a:solidFill>
                  <a:srgbClr val="FF0000"/>
                </a:solidFill>
              </a:rPr>
              <a:t>السوق ذو الميزة الأفضل</a:t>
            </a:r>
            <a:r>
              <a:rPr lang="fr-FR" b="1" dirty="0">
                <a:solidFill>
                  <a:srgbClr val="FF0000"/>
                </a:solidFill>
              </a:rPr>
              <a:t> </a:t>
            </a:r>
            <a:r>
              <a:rPr lang="fr-FR" b="1" dirty="0"/>
              <a:t>Most </a:t>
            </a:r>
            <a:r>
              <a:rPr lang="fr-FR" b="1" dirty="0" err="1"/>
              <a:t>advantageous</a:t>
            </a:r>
            <a:r>
              <a:rPr lang="fr-FR" b="1" dirty="0"/>
              <a:t> </a:t>
            </a:r>
            <a:r>
              <a:rPr lang="fr-FR" b="1" dirty="0" err="1"/>
              <a:t>market</a:t>
            </a:r>
            <a:r>
              <a:rPr lang="fr-FR" b="1" dirty="0"/>
              <a:t> </a:t>
            </a:r>
            <a:r>
              <a:rPr lang="ar-DZ" b="1" dirty="0"/>
              <a:t>:</a:t>
            </a:r>
            <a:r>
              <a:rPr lang="ar-DZ" dirty="0"/>
              <a:t>السوق الذي يعظم القيمة  التي يمكن استلامها نتيجة بيع الأصل ، او تخفيض القيمة  التي يمكن دفعها نتيجة تحويل الالتزام ، بعد اخذ بعين الاعتبار تكاليف العمليات والنقل.</a:t>
            </a:r>
            <a:endParaRPr lang="fr-FR" dirty="0"/>
          </a:p>
          <a:p>
            <a:pPr algn="r" rtl="1"/>
            <a:r>
              <a:rPr lang="ar-DZ" b="1" dirty="0">
                <a:solidFill>
                  <a:srgbClr val="FF0000"/>
                </a:solidFill>
              </a:rPr>
              <a:t>السوق الرئيسي</a:t>
            </a:r>
            <a:r>
              <a:rPr lang="fr-FR" b="1" dirty="0">
                <a:solidFill>
                  <a:srgbClr val="FF0000"/>
                </a:solidFill>
              </a:rPr>
              <a:t> </a:t>
            </a:r>
            <a:r>
              <a:rPr lang="fr-FR" b="1" dirty="0"/>
              <a:t>Principal </a:t>
            </a:r>
            <a:r>
              <a:rPr lang="fr-FR" b="1" dirty="0" err="1"/>
              <a:t>market</a:t>
            </a:r>
            <a:r>
              <a:rPr lang="fr-FR" b="1" dirty="0"/>
              <a:t> </a:t>
            </a:r>
            <a:r>
              <a:rPr lang="ar-DZ" b="1" dirty="0"/>
              <a:t>:</a:t>
            </a:r>
            <a:r>
              <a:rPr lang="ar-DZ" dirty="0"/>
              <a:t> السوق الذي يتميز بأكبر حجم   ومستوى  نشاط  </a:t>
            </a:r>
            <a:r>
              <a:rPr lang="ar-DZ" dirty="0" err="1"/>
              <a:t>للاصل</a:t>
            </a:r>
            <a:r>
              <a:rPr lang="ar-DZ" dirty="0"/>
              <a:t> او الالتزام.</a:t>
            </a:r>
            <a:endParaRPr lang="fr-FR" dirty="0"/>
          </a:p>
          <a:p>
            <a:pPr algn="r" rtl="1"/>
            <a:r>
              <a:rPr lang="ar-DZ" b="1" dirty="0">
                <a:solidFill>
                  <a:srgbClr val="FF0000"/>
                </a:solidFill>
              </a:rPr>
              <a:t>تكاليف العملية </a:t>
            </a:r>
            <a:r>
              <a:rPr lang="fr-FR" b="1" dirty="0"/>
              <a:t>Transaction </a:t>
            </a:r>
            <a:r>
              <a:rPr lang="fr-FR" b="1" dirty="0" err="1"/>
              <a:t>costs</a:t>
            </a:r>
            <a:r>
              <a:rPr lang="ar-DZ" b="1" dirty="0"/>
              <a:t> : </a:t>
            </a:r>
            <a:r>
              <a:rPr lang="ar-DZ" dirty="0"/>
              <a:t>تكاليف بيع الأصل أو تحويل الالتزام في السوق الرئيسي أو السوق الأكثر ميزة للأصل أو الالتزام .</a:t>
            </a:r>
            <a:endParaRPr lang="fr-FR" dirty="0"/>
          </a:p>
          <a:p>
            <a:pPr algn="r" rtl="1"/>
            <a:endParaRPr lang="fr-FR" dirty="0"/>
          </a:p>
        </p:txBody>
      </p:sp>
    </p:spTree>
    <p:extLst>
      <p:ext uri="{BB962C8B-B14F-4D97-AF65-F5344CB8AC3E}">
        <p14:creationId xmlns:p14="http://schemas.microsoft.com/office/powerpoint/2010/main" xmlns="" val="2972012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normAutofit fontScale="92500" lnSpcReduction="10000"/>
          </a:bodyPr>
          <a:lstStyle/>
          <a:p>
            <a:r>
              <a:rPr lang="fr-FR" b="1" dirty="0" smtClean="0"/>
              <a:t>-</a:t>
            </a:r>
            <a:r>
              <a:rPr lang="fr-FR" b="1" dirty="0" smtClean="0">
                <a:solidFill>
                  <a:srgbClr val="FF0000"/>
                </a:solidFill>
              </a:rPr>
              <a:t>Key </a:t>
            </a:r>
            <a:r>
              <a:rPr lang="fr-FR" b="1" dirty="0" err="1" smtClean="0">
                <a:solidFill>
                  <a:srgbClr val="FF0000"/>
                </a:solidFill>
              </a:rPr>
              <a:t>definitions</a:t>
            </a:r>
            <a:endParaRPr lang="fr-FR" b="1" dirty="0" smtClean="0">
              <a:solidFill>
                <a:srgbClr val="FF0000"/>
              </a:solidFill>
            </a:endParaRPr>
          </a:p>
          <a:p>
            <a:r>
              <a:rPr lang="fr-FR" b="1" dirty="0" smtClean="0"/>
              <a:t>Fair </a:t>
            </a:r>
            <a:r>
              <a:rPr lang="fr-FR" b="1" dirty="0" smtClean="0"/>
              <a:t>value</a:t>
            </a:r>
            <a:r>
              <a:rPr lang="fr-FR" dirty="0" smtClean="0"/>
              <a:t> - This IFRS </a:t>
            </a:r>
            <a:r>
              <a:rPr lang="fr-FR" dirty="0" err="1" smtClean="0"/>
              <a:t>defines</a:t>
            </a:r>
            <a:r>
              <a:rPr lang="fr-FR" dirty="0" smtClean="0"/>
              <a:t> </a:t>
            </a:r>
            <a:r>
              <a:rPr lang="fr-FR" dirty="0" err="1" smtClean="0"/>
              <a:t>fair</a:t>
            </a:r>
            <a:r>
              <a:rPr lang="fr-FR" dirty="0" smtClean="0"/>
              <a:t> value as the </a:t>
            </a:r>
            <a:r>
              <a:rPr lang="fr-FR" dirty="0" err="1" smtClean="0"/>
              <a:t>price</a:t>
            </a:r>
            <a:r>
              <a:rPr lang="fr-FR" dirty="0" smtClean="0"/>
              <a:t> </a:t>
            </a:r>
            <a:r>
              <a:rPr lang="fr-FR" dirty="0" err="1" smtClean="0"/>
              <a:t>that</a:t>
            </a:r>
            <a:r>
              <a:rPr lang="fr-FR" dirty="0" smtClean="0"/>
              <a:t> </a:t>
            </a:r>
            <a:r>
              <a:rPr lang="fr-FR" dirty="0" err="1" smtClean="0"/>
              <a:t>would</a:t>
            </a:r>
            <a:r>
              <a:rPr lang="fr-FR" dirty="0" smtClean="0"/>
              <a:t> </a:t>
            </a:r>
            <a:r>
              <a:rPr lang="fr-FR" dirty="0" err="1" smtClean="0"/>
              <a:t>be</a:t>
            </a:r>
            <a:r>
              <a:rPr lang="fr-FR" dirty="0" smtClean="0"/>
              <a:t> </a:t>
            </a:r>
            <a:r>
              <a:rPr lang="fr-FR" dirty="0" err="1" smtClean="0"/>
              <a:t>received</a:t>
            </a:r>
            <a:r>
              <a:rPr lang="fr-FR" dirty="0" smtClean="0"/>
              <a:t> to </a:t>
            </a:r>
            <a:r>
              <a:rPr lang="fr-FR" dirty="0" err="1" smtClean="0"/>
              <a:t>sell</a:t>
            </a:r>
            <a:r>
              <a:rPr lang="fr-FR" dirty="0" smtClean="0"/>
              <a:t> an </a:t>
            </a:r>
            <a:r>
              <a:rPr lang="fr-FR" dirty="0" err="1" smtClean="0"/>
              <a:t>asset</a:t>
            </a:r>
            <a:r>
              <a:rPr lang="fr-FR" dirty="0" smtClean="0"/>
              <a:t> or </a:t>
            </a:r>
            <a:r>
              <a:rPr lang="fr-FR" dirty="0" err="1" smtClean="0"/>
              <a:t>paid</a:t>
            </a:r>
            <a:r>
              <a:rPr lang="fr-FR" dirty="0" smtClean="0"/>
              <a:t> to </a:t>
            </a:r>
            <a:r>
              <a:rPr lang="fr-FR" dirty="0" err="1" smtClean="0"/>
              <a:t>transfer</a:t>
            </a:r>
            <a:r>
              <a:rPr lang="fr-FR" dirty="0" smtClean="0"/>
              <a:t> a </a:t>
            </a:r>
            <a:r>
              <a:rPr lang="fr-FR" dirty="0" err="1" smtClean="0"/>
              <a:t>liability</a:t>
            </a:r>
            <a:r>
              <a:rPr lang="fr-FR" dirty="0" smtClean="0"/>
              <a:t> in an </a:t>
            </a:r>
            <a:r>
              <a:rPr lang="fr-FR" dirty="0" err="1" smtClean="0"/>
              <a:t>orderly</a:t>
            </a:r>
            <a:r>
              <a:rPr lang="fr-FR" dirty="0" smtClean="0"/>
              <a:t> transaction </a:t>
            </a:r>
            <a:r>
              <a:rPr lang="fr-FR" dirty="0" err="1" smtClean="0"/>
              <a:t>between</a:t>
            </a:r>
            <a:r>
              <a:rPr lang="fr-FR" dirty="0" smtClean="0"/>
              <a:t> </a:t>
            </a:r>
            <a:r>
              <a:rPr lang="fr-FR" dirty="0" err="1" smtClean="0"/>
              <a:t>market</a:t>
            </a:r>
            <a:r>
              <a:rPr lang="fr-FR" dirty="0" smtClean="0"/>
              <a:t> participants </a:t>
            </a:r>
            <a:r>
              <a:rPr lang="fr-FR" dirty="0" err="1" smtClean="0"/>
              <a:t>at</a:t>
            </a:r>
            <a:r>
              <a:rPr lang="fr-FR" dirty="0" smtClean="0"/>
              <a:t> the </a:t>
            </a:r>
            <a:r>
              <a:rPr lang="fr-FR" dirty="0" err="1" smtClean="0"/>
              <a:t>measurement</a:t>
            </a:r>
            <a:r>
              <a:rPr lang="fr-FR" dirty="0" smtClean="0"/>
              <a:t> date.</a:t>
            </a:r>
          </a:p>
          <a:p>
            <a:r>
              <a:rPr lang="fr-FR" dirty="0" smtClean="0"/>
              <a:t> </a:t>
            </a:r>
            <a:r>
              <a:rPr lang="fr-FR" b="1" dirty="0" smtClean="0"/>
              <a:t>Active </a:t>
            </a:r>
            <a:r>
              <a:rPr lang="fr-FR" b="1" dirty="0" err="1" smtClean="0"/>
              <a:t>market</a:t>
            </a:r>
            <a:r>
              <a:rPr lang="fr-FR" b="1" dirty="0" smtClean="0"/>
              <a:t>-</a:t>
            </a:r>
            <a:r>
              <a:rPr lang="fr-FR" dirty="0" smtClean="0"/>
              <a:t>A </a:t>
            </a:r>
            <a:r>
              <a:rPr lang="fr-FR" dirty="0" err="1" smtClean="0"/>
              <a:t>market</a:t>
            </a:r>
            <a:r>
              <a:rPr lang="fr-FR" dirty="0" smtClean="0"/>
              <a:t> in </a:t>
            </a:r>
            <a:r>
              <a:rPr lang="fr-FR" dirty="0" err="1" smtClean="0"/>
              <a:t>which</a:t>
            </a:r>
            <a:r>
              <a:rPr lang="fr-FR" dirty="0" smtClean="0"/>
              <a:t> transactions for the </a:t>
            </a:r>
            <a:r>
              <a:rPr lang="fr-FR" dirty="0" err="1" smtClean="0"/>
              <a:t>asset</a:t>
            </a:r>
            <a:r>
              <a:rPr lang="fr-FR" dirty="0" smtClean="0"/>
              <a:t> or </a:t>
            </a:r>
            <a:r>
              <a:rPr lang="fr-FR" dirty="0" err="1" smtClean="0"/>
              <a:t>liability</a:t>
            </a:r>
            <a:r>
              <a:rPr lang="fr-FR" dirty="0" smtClean="0"/>
              <a:t> </a:t>
            </a:r>
            <a:r>
              <a:rPr lang="fr-FR" dirty="0" err="1" smtClean="0"/>
              <a:t>take</a:t>
            </a:r>
            <a:r>
              <a:rPr lang="fr-FR" dirty="0" smtClean="0"/>
              <a:t> place with </a:t>
            </a:r>
            <a:r>
              <a:rPr lang="fr-FR" dirty="0" err="1" smtClean="0"/>
              <a:t>sufficient</a:t>
            </a:r>
            <a:r>
              <a:rPr lang="fr-FR" dirty="0" smtClean="0"/>
              <a:t> </a:t>
            </a:r>
            <a:r>
              <a:rPr lang="fr-FR" dirty="0" err="1" smtClean="0"/>
              <a:t>frequency</a:t>
            </a:r>
            <a:r>
              <a:rPr lang="fr-FR" dirty="0" smtClean="0"/>
              <a:t> and volume to </a:t>
            </a:r>
            <a:r>
              <a:rPr lang="fr-FR" dirty="0" err="1" smtClean="0"/>
              <a:t>provide</a:t>
            </a:r>
            <a:r>
              <a:rPr lang="fr-FR" dirty="0" smtClean="0"/>
              <a:t> </a:t>
            </a:r>
            <a:r>
              <a:rPr lang="fr-FR" dirty="0" err="1" smtClean="0"/>
              <a:t>pricing</a:t>
            </a:r>
            <a:r>
              <a:rPr lang="fr-FR" dirty="0" smtClean="0"/>
              <a:t> information on an </a:t>
            </a:r>
            <a:r>
              <a:rPr lang="fr-FR" dirty="0" err="1" smtClean="0"/>
              <a:t>ongoing</a:t>
            </a:r>
            <a:r>
              <a:rPr lang="fr-FR" dirty="0" smtClean="0"/>
              <a:t> basis</a:t>
            </a:r>
          </a:p>
          <a:p>
            <a:r>
              <a:rPr lang="fr-FR" b="1" dirty="0" smtClean="0"/>
              <a:t>Exit </a:t>
            </a:r>
            <a:r>
              <a:rPr lang="fr-FR" b="1" dirty="0" err="1" smtClean="0"/>
              <a:t>price</a:t>
            </a:r>
            <a:r>
              <a:rPr lang="fr-FR" b="1" dirty="0" smtClean="0"/>
              <a:t>-</a:t>
            </a:r>
            <a:r>
              <a:rPr lang="fr-FR" dirty="0" smtClean="0"/>
              <a:t>The </a:t>
            </a:r>
            <a:r>
              <a:rPr lang="fr-FR" dirty="0" err="1" smtClean="0"/>
              <a:t>price</a:t>
            </a:r>
            <a:r>
              <a:rPr lang="fr-FR" dirty="0" smtClean="0"/>
              <a:t> </a:t>
            </a:r>
            <a:r>
              <a:rPr lang="fr-FR" dirty="0" err="1" smtClean="0"/>
              <a:t>that</a:t>
            </a:r>
            <a:r>
              <a:rPr lang="fr-FR" dirty="0" smtClean="0"/>
              <a:t> </a:t>
            </a:r>
            <a:r>
              <a:rPr lang="fr-FR" dirty="0" err="1" smtClean="0"/>
              <a:t>would</a:t>
            </a:r>
            <a:r>
              <a:rPr lang="fr-FR" dirty="0" smtClean="0"/>
              <a:t> </a:t>
            </a:r>
            <a:r>
              <a:rPr lang="fr-FR" dirty="0" err="1" smtClean="0"/>
              <a:t>be</a:t>
            </a:r>
            <a:r>
              <a:rPr lang="fr-FR" dirty="0" smtClean="0"/>
              <a:t> </a:t>
            </a:r>
            <a:r>
              <a:rPr lang="fr-FR" dirty="0" err="1" smtClean="0"/>
              <a:t>received</a:t>
            </a:r>
            <a:r>
              <a:rPr lang="fr-FR" dirty="0" smtClean="0"/>
              <a:t> to </a:t>
            </a:r>
            <a:r>
              <a:rPr lang="fr-FR" dirty="0" err="1" smtClean="0"/>
              <a:t>sell</a:t>
            </a:r>
            <a:r>
              <a:rPr lang="fr-FR" dirty="0" smtClean="0"/>
              <a:t> an </a:t>
            </a:r>
            <a:r>
              <a:rPr lang="fr-FR" dirty="0" err="1" smtClean="0"/>
              <a:t>asset</a:t>
            </a:r>
            <a:r>
              <a:rPr lang="fr-FR" dirty="0" smtClean="0"/>
              <a:t> or </a:t>
            </a:r>
            <a:r>
              <a:rPr lang="fr-FR" dirty="0" err="1" smtClean="0"/>
              <a:t>paid</a:t>
            </a:r>
            <a:r>
              <a:rPr lang="fr-FR" dirty="0" smtClean="0"/>
              <a:t> to </a:t>
            </a:r>
            <a:r>
              <a:rPr lang="fr-FR" dirty="0" err="1" smtClean="0"/>
              <a:t>transfer</a:t>
            </a:r>
            <a:r>
              <a:rPr lang="fr-FR" dirty="0" smtClean="0"/>
              <a:t> a </a:t>
            </a:r>
            <a:r>
              <a:rPr lang="fr-FR" dirty="0" err="1" smtClean="0"/>
              <a:t>liability</a:t>
            </a:r>
            <a:endParaRPr lang="fr-FR" dirty="0" smtClean="0"/>
          </a:p>
          <a:p>
            <a:r>
              <a:rPr lang="fr-FR" b="1" dirty="0" err="1" smtClean="0"/>
              <a:t>Highest</a:t>
            </a:r>
            <a:r>
              <a:rPr lang="fr-FR" b="1" dirty="0" smtClean="0"/>
              <a:t> and best use-</a:t>
            </a:r>
            <a:r>
              <a:rPr lang="fr-FR" dirty="0" smtClean="0"/>
              <a:t>The use of a non-financial </a:t>
            </a:r>
            <a:r>
              <a:rPr lang="fr-FR" dirty="0" err="1" smtClean="0"/>
              <a:t>asset</a:t>
            </a:r>
            <a:r>
              <a:rPr lang="fr-FR" dirty="0" smtClean="0"/>
              <a:t> by </a:t>
            </a:r>
            <a:r>
              <a:rPr lang="fr-FR" dirty="0" err="1" smtClean="0"/>
              <a:t>market</a:t>
            </a:r>
            <a:r>
              <a:rPr lang="fr-FR" dirty="0" smtClean="0"/>
              <a:t> participants </a:t>
            </a:r>
            <a:r>
              <a:rPr lang="fr-FR" dirty="0" err="1" smtClean="0"/>
              <a:t>that</a:t>
            </a:r>
            <a:r>
              <a:rPr lang="fr-FR" dirty="0" smtClean="0"/>
              <a:t> </a:t>
            </a:r>
            <a:r>
              <a:rPr lang="fr-FR" dirty="0" err="1" smtClean="0"/>
              <a:t>would</a:t>
            </a:r>
            <a:r>
              <a:rPr lang="fr-FR" dirty="0" smtClean="0"/>
              <a:t> maximise the value of the </a:t>
            </a:r>
            <a:r>
              <a:rPr lang="fr-FR" dirty="0" err="1" smtClean="0"/>
              <a:t>asset</a:t>
            </a:r>
            <a:r>
              <a:rPr lang="fr-FR" dirty="0" smtClean="0"/>
              <a:t> or the group of </a:t>
            </a:r>
            <a:r>
              <a:rPr lang="fr-FR" dirty="0" err="1" smtClean="0"/>
              <a:t>assets</a:t>
            </a:r>
            <a:r>
              <a:rPr lang="fr-FR" dirty="0" smtClean="0"/>
              <a:t> and </a:t>
            </a:r>
            <a:r>
              <a:rPr lang="fr-FR" dirty="0" err="1" smtClean="0"/>
              <a:t>liabilities</a:t>
            </a:r>
            <a:r>
              <a:rPr lang="fr-FR" dirty="0" smtClean="0"/>
              <a:t> (</a:t>
            </a:r>
            <a:r>
              <a:rPr lang="fr-FR" dirty="0" err="1" smtClean="0"/>
              <a:t>e.g</a:t>
            </a:r>
            <a:r>
              <a:rPr lang="fr-FR" dirty="0" smtClean="0"/>
              <a:t>. a business) </a:t>
            </a:r>
            <a:r>
              <a:rPr lang="fr-FR" dirty="0" err="1" smtClean="0"/>
              <a:t>within</a:t>
            </a:r>
            <a:r>
              <a:rPr lang="fr-FR" dirty="0" smtClean="0"/>
              <a:t> </a:t>
            </a:r>
            <a:r>
              <a:rPr lang="fr-FR" dirty="0" err="1" smtClean="0"/>
              <a:t>which</a:t>
            </a:r>
            <a:r>
              <a:rPr lang="fr-FR" dirty="0" smtClean="0"/>
              <a:t> the </a:t>
            </a:r>
            <a:r>
              <a:rPr lang="fr-FR" dirty="0" err="1" smtClean="0"/>
              <a:t>assetwould</a:t>
            </a:r>
            <a:r>
              <a:rPr lang="fr-FR" dirty="0" smtClean="0"/>
              <a:t> </a:t>
            </a:r>
            <a:r>
              <a:rPr lang="fr-FR" dirty="0" err="1" smtClean="0"/>
              <a:t>be</a:t>
            </a:r>
            <a:r>
              <a:rPr lang="fr-FR" dirty="0" smtClean="0"/>
              <a:t> </a:t>
            </a:r>
            <a:r>
              <a:rPr lang="fr-FR" dirty="0" err="1" smtClean="0"/>
              <a:t>used</a:t>
            </a:r>
            <a:endParaRPr lang="fr-FR" dirty="0" smtClean="0"/>
          </a:p>
          <a:p>
            <a:r>
              <a:rPr lang="fr-FR" b="1" dirty="0" smtClean="0"/>
              <a:t>Most </a:t>
            </a:r>
            <a:r>
              <a:rPr lang="fr-FR" b="1" dirty="0" err="1" smtClean="0"/>
              <a:t>advantageous</a:t>
            </a:r>
            <a:r>
              <a:rPr lang="fr-FR" b="1" dirty="0" smtClean="0"/>
              <a:t> </a:t>
            </a:r>
            <a:r>
              <a:rPr lang="fr-FR" b="1" dirty="0" err="1" smtClean="0"/>
              <a:t>market</a:t>
            </a:r>
            <a:r>
              <a:rPr lang="fr-FR" b="1" dirty="0" smtClean="0"/>
              <a:t>-</a:t>
            </a:r>
            <a:r>
              <a:rPr lang="fr-FR" dirty="0" smtClean="0"/>
              <a:t>The </a:t>
            </a:r>
            <a:r>
              <a:rPr lang="fr-FR" dirty="0" err="1" smtClean="0"/>
              <a:t>market</a:t>
            </a:r>
            <a:r>
              <a:rPr lang="fr-FR" dirty="0" smtClean="0"/>
              <a:t> </a:t>
            </a:r>
            <a:r>
              <a:rPr lang="fr-FR" dirty="0" err="1" smtClean="0"/>
              <a:t>that</a:t>
            </a:r>
            <a:r>
              <a:rPr lang="fr-FR" dirty="0" smtClean="0"/>
              <a:t> maximises the </a:t>
            </a:r>
            <a:r>
              <a:rPr lang="fr-FR" dirty="0" err="1" smtClean="0"/>
              <a:t>amount</a:t>
            </a:r>
            <a:r>
              <a:rPr lang="fr-FR" dirty="0" smtClean="0"/>
              <a:t> </a:t>
            </a:r>
            <a:r>
              <a:rPr lang="fr-FR" dirty="0" err="1" smtClean="0"/>
              <a:t>that</a:t>
            </a:r>
            <a:r>
              <a:rPr lang="fr-FR" dirty="0" smtClean="0"/>
              <a:t> </a:t>
            </a:r>
            <a:r>
              <a:rPr lang="fr-FR" dirty="0" err="1" smtClean="0"/>
              <a:t>would</a:t>
            </a:r>
            <a:r>
              <a:rPr lang="fr-FR" dirty="0" smtClean="0"/>
              <a:t> </a:t>
            </a:r>
            <a:r>
              <a:rPr lang="fr-FR" dirty="0" err="1" smtClean="0"/>
              <a:t>be</a:t>
            </a:r>
            <a:r>
              <a:rPr lang="fr-FR" dirty="0" smtClean="0"/>
              <a:t> </a:t>
            </a:r>
            <a:r>
              <a:rPr lang="fr-FR" dirty="0" err="1" smtClean="0"/>
              <a:t>received</a:t>
            </a:r>
            <a:r>
              <a:rPr lang="fr-FR" dirty="0" smtClean="0"/>
              <a:t> to </a:t>
            </a:r>
            <a:r>
              <a:rPr lang="fr-FR" dirty="0" err="1" smtClean="0"/>
              <a:t>sell</a:t>
            </a:r>
            <a:r>
              <a:rPr lang="fr-FR" dirty="0" smtClean="0"/>
              <a:t> the </a:t>
            </a:r>
            <a:r>
              <a:rPr lang="fr-FR" dirty="0" err="1" smtClean="0"/>
              <a:t>asset</a:t>
            </a:r>
            <a:r>
              <a:rPr lang="fr-FR" dirty="0" smtClean="0"/>
              <a:t> or minimises the </a:t>
            </a:r>
            <a:r>
              <a:rPr lang="fr-FR" dirty="0" err="1" smtClean="0"/>
              <a:t>amount</a:t>
            </a:r>
            <a:r>
              <a:rPr lang="fr-FR" dirty="0" smtClean="0"/>
              <a:t> </a:t>
            </a:r>
            <a:r>
              <a:rPr lang="fr-FR" dirty="0" err="1" smtClean="0"/>
              <a:t>that</a:t>
            </a:r>
            <a:r>
              <a:rPr lang="fr-FR" dirty="0" smtClean="0"/>
              <a:t> </a:t>
            </a:r>
            <a:r>
              <a:rPr lang="fr-FR" dirty="0" err="1" smtClean="0"/>
              <a:t>would</a:t>
            </a:r>
            <a:r>
              <a:rPr lang="fr-FR" dirty="0" smtClean="0"/>
              <a:t> </a:t>
            </a:r>
            <a:r>
              <a:rPr lang="fr-FR" dirty="0" err="1" smtClean="0"/>
              <a:t>be</a:t>
            </a:r>
            <a:r>
              <a:rPr lang="fr-FR" dirty="0" smtClean="0"/>
              <a:t> </a:t>
            </a:r>
            <a:r>
              <a:rPr lang="fr-FR" dirty="0" err="1" smtClean="0"/>
              <a:t>paid</a:t>
            </a:r>
            <a:r>
              <a:rPr lang="fr-FR" dirty="0" smtClean="0"/>
              <a:t> to </a:t>
            </a:r>
            <a:r>
              <a:rPr lang="fr-FR" dirty="0" err="1" smtClean="0"/>
              <a:t>transfer</a:t>
            </a:r>
            <a:r>
              <a:rPr lang="fr-FR" dirty="0" smtClean="0"/>
              <a:t> the </a:t>
            </a:r>
            <a:r>
              <a:rPr lang="fr-FR" dirty="0" err="1" smtClean="0"/>
              <a:t>liability</a:t>
            </a:r>
            <a:r>
              <a:rPr lang="fr-FR" dirty="0" smtClean="0"/>
              <a:t>, </a:t>
            </a:r>
            <a:r>
              <a:rPr lang="fr-FR" dirty="0" err="1" smtClean="0"/>
              <a:t>after</a:t>
            </a:r>
            <a:r>
              <a:rPr lang="fr-FR" dirty="0" smtClean="0"/>
              <a:t> </a:t>
            </a:r>
            <a:r>
              <a:rPr lang="fr-FR" dirty="0" err="1" smtClean="0"/>
              <a:t>taking</a:t>
            </a:r>
            <a:r>
              <a:rPr lang="fr-FR" dirty="0" smtClean="0"/>
              <a:t> </a:t>
            </a:r>
            <a:r>
              <a:rPr lang="fr-FR" dirty="0" err="1" smtClean="0"/>
              <a:t>into</a:t>
            </a:r>
            <a:r>
              <a:rPr lang="fr-FR" dirty="0" smtClean="0"/>
              <a:t> </a:t>
            </a:r>
            <a:r>
              <a:rPr lang="fr-FR" dirty="0" err="1" smtClean="0"/>
              <a:t>account</a:t>
            </a:r>
            <a:r>
              <a:rPr lang="fr-FR" dirty="0" smtClean="0"/>
              <a:t> transaction </a:t>
            </a:r>
            <a:r>
              <a:rPr lang="fr-FR" dirty="0" err="1" smtClean="0"/>
              <a:t>costs</a:t>
            </a:r>
            <a:r>
              <a:rPr lang="fr-FR" dirty="0" smtClean="0"/>
              <a:t> and transport </a:t>
            </a:r>
            <a:r>
              <a:rPr lang="fr-FR" dirty="0" err="1" smtClean="0"/>
              <a:t>costs</a:t>
            </a:r>
            <a:endParaRPr lang="fr-FR" dirty="0" smtClean="0"/>
          </a:p>
          <a:p>
            <a:r>
              <a:rPr lang="fr-FR" b="1" dirty="0" smtClean="0"/>
              <a:t>Principal </a:t>
            </a:r>
            <a:r>
              <a:rPr lang="fr-FR" b="1" dirty="0" err="1" smtClean="0"/>
              <a:t>market</a:t>
            </a:r>
            <a:r>
              <a:rPr lang="fr-FR" b="1" dirty="0" smtClean="0"/>
              <a:t>-</a:t>
            </a:r>
            <a:r>
              <a:rPr lang="fr-FR" dirty="0" smtClean="0"/>
              <a:t>The </a:t>
            </a:r>
            <a:r>
              <a:rPr lang="fr-FR" dirty="0" err="1" smtClean="0"/>
              <a:t>market</a:t>
            </a:r>
            <a:r>
              <a:rPr lang="fr-FR" dirty="0" smtClean="0"/>
              <a:t> with the </a:t>
            </a:r>
            <a:r>
              <a:rPr lang="fr-FR" dirty="0" err="1" smtClean="0"/>
              <a:t>greatest</a:t>
            </a:r>
            <a:r>
              <a:rPr lang="fr-FR" dirty="0" smtClean="0"/>
              <a:t> volume and </a:t>
            </a:r>
            <a:r>
              <a:rPr lang="fr-FR" dirty="0" err="1" smtClean="0"/>
              <a:t>level</a:t>
            </a:r>
            <a:r>
              <a:rPr lang="fr-FR" dirty="0" smtClean="0"/>
              <a:t> of </a:t>
            </a:r>
            <a:r>
              <a:rPr lang="fr-FR" dirty="0" err="1" smtClean="0"/>
              <a:t>activity</a:t>
            </a:r>
            <a:r>
              <a:rPr lang="fr-FR" dirty="0" smtClean="0"/>
              <a:t> for the </a:t>
            </a:r>
            <a:r>
              <a:rPr lang="fr-FR" dirty="0" err="1" smtClean="0"/>
              <a:t>asset</a:t>
            </a:r>
            <a:r>
              <a:rPr lang="fr-FR" dirty="0" smtClean="0"/>
              <a:t> or </a:t>
            </a:r>
            <a:r>
              <a:rPr lang="fr-FR" dirty="0" err="1" smtClean="0"/>
              <a:t>liability</a:t>
            </a:r>
            <a:endParaRPr lang="fr-FR" dirty="0" smtClean="0"/>
          </a:p>
          <a:p>
            <a:r>
              <a:rPr lang="en-US" b="1" dirty="0" smtClean="0"/>
              <a:t>Transaction costs</a:t>
            </a:r>
            <a:r>
              <a:rPr lang="en-US" dirty="0" smtClean="0"/>
              <a:t>: The costs of selling the asset or transferring the liability in the principal or most advantageous market for the asset or liability</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7999"/>
          </a:xfrm>
        </p:spPr>
        <p:txBody>
          <a:bodyPr>
            <a:normAutofit fontScale="92500" lnSpcReduction="10000"/>
          </a:bodyPr>
          <a:lstStyle/>
          <a:p>
            <a:pPr marL="0" indent="0" algn="r" rtl="1">
              <a:buNone/>
            </a:pPr>
            <a:r>
              <a:rPr lang="ar-DZ" b="1" dirty="0" smtClean="0">
                <a:solidFill>
                  <a:srgbClr val="FF0000"/>
                </a:solidFill>
              </a:rPr>
              <a:t>القياس على أساس القيمة العادلة ومناهجه:</a:t>
            </a:r>
            <a:r>
              <a:rPr lang="ar-DZ" dirty="0" smtClean="0"/>
              <a:t> قياس أصل أو التزام بقيمته العادلة يجب اتباع المراحل التالية:</a:t>
            </a:r>
          </a:p>
          <a:p>
            <a:pPr marL="0" indent="0" algn="r" rtl="1">
              <a:buNone/>
            </a:pPr>
            <a:r>
              <a:rPr lang="ar-DZ" dirty="0" smtClean="0"/>
              <a:t>1 – تحديد البند المراد تقييمه ووحدة الحساب, تحديد الأصل أو الالتزام ، بما فيها وحدة الحساب المستعملة في القياس،</a:t>
            </a:r>
          </a:p>
          <a:p>
            <a:pPr marL="0" indent="0" algn="r" rtl="1">
              <a:buNone/>
            </a:pPr>
            <a:r>
              <a:rPr lang="ar-DZ" dirty="0" smtClean="0"/>
              <a:t>2- تحديد </a:t>
            </a:r>
            <a:r>
              <a:rPr lang="ar-DZ" dirty="0" smtClean="0">
                <a:solidFill>
                  <a:srgbClr val="FF0000"/>
                </a:solidFill>
              </a:rPr>
              <a:t>السوق الأكثر ميزة </a:t>
            </a:r>
            <a:r>
              <a:rPr lang="ar-DZ" dirty="0" smtClean="0"/>
              <a:t>والمشاركين في السوق ذات الصلة، هذا السوق يعتبر من وجهة نظر ذمة التقرير حيث ستبيع فيه أصل  أو تقوم بتحويل التزام. في غياب ذلك، يمكن اعتبار السوق الأكثر ميزة هو </a:t>
            </a:r>
            <a:r>
              <a:rPr lang="ar-DZ" dirty="0" smtClean="0">
                <a:solidFill>
                  <a:srgbClr val="FF0000"/>
                </a:solidFill>
              </a:rPr>
              <a:t>السوق الرئيسي للأصل أو الالتزام.</a:t>
            </a:r>
          </a:p>
          <a:p>
            <a:pPr marL="0" indent="0" algn="r" rtl="1">
              <a:buNone/>
            </a:pPr>
            <a:r>
              <a:rPr lang="ar-DZ" b="1" dirty="0">
                <a:solidFill>
                  <a:srgbClr val="FF0000"/>
                </a:solidFill>
              </a:rPr>
              <a:t>3</a:t>
            </a:r>
            <a:r>
              <a:rPr lang="ar-DZ" dirty="0"/>
              <a:t> - حدد فرضية التقييم لاستخدامها في قياسات الأصول. إذا كان العنصر الذي يتم قياسه أصلًا غير مالي ، فحدد فرضية التقييم التي سيتم استخدامها من خلال تقييم كيفية تطبيق المشاركين في السوق </a:t>
            </a:r>
            <a:r>
              <a:rPr lang="ar-DZ" dirty="0">
                <a:solidFill>
                  <a:srgbClr val="FF0000"/>
                </a:solidFill>
              </a:rPr>
              <a:t>"الاستخدام الأعلى </a:t>
            </a:r>
            <a:r>
              <a:rPr lang="ar-DZ" dirty="0" smtClean="0">
                <a:solidFill>
                  <a:srgbClr val="FF0000"/>
                </a:solidFill>
              </a:rPr>
              <a:t>والأفضل"،</a:t>
            </a:r>
          </a:p>
          <a:p>
            <a:pPr marL="0" indent="0" algn="r" rtl="1">
              <a:buNone/>
            </a:pPr>
            <a:r>
              <a:rPr lang="ar-DZ" dirty="0" smtClean="0">
                <a:solidFill>
                  <a:srgbClr val="FF0000"/>
                </a:solidFill>
              </a:rPr>
              <a:t>4 – </a:t>
            </a:r>
            <a:r>
              <a:rPr lang="ar-DZ" dirty="0" smtClean="0"/>
              <a:t>أخذ في الاعتبار افتراضات المخاطر المطبقة على قياسات الالتزام ، فاذا كان البند عبارة عن التزام يجب تحديد </a:t>
            </a:r>
            <a:r>
              <a:rPr lang="ar-DZ" dirty="0"/>
              <a:t>الافتراضات الرئيسية التي قد يتخذها المشاركون في السوق فيما يتعلق بمخاطر </a:t>
            </a:r>
            <a:r>
              <a:rPr lang="ar-DZ" b="1" dirty="0">
                <a:solidFill>
                  <a:srgbClr val="FF0000"/>
                </a:solidFill>
              </a:rPr>
              <a:t>عدم الأداء </a:t>
            </a:r>
            <a:r>
              <a:rPr lang="ar-DZ" dirty="0"/>
              <a:t>بما في ذلك ، على سبيل المثال لا الحصر ، مخاطر الائتمان الخاصة بالكيان الذي يقدم التقارير (الوضع الائتماني</a:t>
            </a:r>
            <a:r>
              <a:rPr lang="ar-DZ" b="1" dirty="0" smtClean="0">
                <a:solidFill>
                  <a:srgbClr val="FF0000"/>
                </a:solidFill>
              </a:rPr>
              <a:t>).</a:t>
            </a:r>
          </a:p>
          <a:p>
            <a:pPr marL="0" indent="0" algn="r" rtl="1">
              <a:buNone/>
            </a:pPr>
            <a:r>
              <a:rPr lang="ar-DZ" dirty="0"/>
              <a:t>5 - تحديد المدخلات المتاحة. حدد الافتراضات الرئيسية التي سيستخدمها المشاركون في السوق في تسعير الأصل أو الالتزام ، بما في ذلك الافتراضات حول </a:t>
            </a:r>
            <a:r>
              <a:rPr lang="ar-DZ" dirty="0" smtClean="0"/>
              <a:t>المخاطر،</a:t>
            </a:r>
          </a:p>
          <a:p>
            <a:pPr marL="0" indent="0" algn="r" rtl="1">
              <a:buNone/>
            </a:pPr>
            <a:r>
              <a:rPr lang="ar-DZ" dirty="0" smtClean="0"/>
              <a:t>6 – حدد أسلوب ( أساليب ) التقييم المناسبة، هناك 3 أنواع واسعة من الأساليب( </a:t>
            </a:r>
            <a:r>
              <a:rPr lang="ar-DZ" dirty="0" smtClean="0">
                <a:solidFill>
                  <a:srgbClr val="FF0000"/>
                </a:solidFill>
              </a:rPr>
              <a:t>مدخل السوق، مدخل التكلفة ومدخل الدخل )</a:t>
            </a:r>
          </a:p>
          <a:p>
            <a:pPr marL="0" indent="0" algn="r" rtl="1">
              <a:buNone/>
            </a:pPr>
            <a:r>
              <a:rPr lang="ar-DZ" dirty="0" smtClean="0">
                <a:solidFill>
                  <a:srgbClr val="FF0000"/>
                </a:solidFill>
              </a:rPr>
              <a:t>7</a:t>
            </a:r>
            <a:r>
              <a:rPr lang="ar-DZ" dirty="0" smtClean="0"/>
              <a:t> – قم بقياس الأصل أو الالتزام،</a:t>
            </a:r>
          </a:p>
          <a:p>
            <a:pPr marL="0" indent="0" algn="r" rtl="1">
              <a:buNone/>
            </a:pPr>
            <a:r>
              <a:rPr lang="ar-DZ" dirty="0" smtClean="0"/>
              <a:t>8 - تحديد المبالغ والمعلومات المراد تسجيلها وتصنيفها والإفصاح عنها في البيانات المالية المرحلية والسنوية.</a:t>
            </a:r>
            <a:endParaRPr lang="ar-DZ" dirty="0" smtClean="0"/>
          </a:p>
          <a:p>
            <a:pPr marL="0" indent="0">
              <a:buNone/>
            </a:pPr>
            <a:endParaRPr lang="en-US" dirty="0"/>
          </a:p>
        </p:txBody>
      </p:sp>
    </p:spTree>
    <p:extLst>
      <p:ext uri="{BB962C8B-B14F-4D97-AF65-F5344CB8AC3E}">
        <p14:creationId xmlns:p14="http://schemas.microsoft.com/office/powerpoint/2010/main" xmlns="" val="153172997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4529</TotalTime>
  <Words>3550</Words>
  <Application>Microsoft Office PowerPoint</Application>
  <PresentationFormat>Personnalisé</PresentationFormat>
  <Paragraphs>300</Paragraphs>
  <Slides>27</Slides>
  <Notes>0</Notes>
  <HiddenSlides>0</HiddenSlides>
  <MMClips>0</MMClips>
  <ScaleCrop>false</ScaleCrop>
  <HeadingPairs>
    <vt:vector size="4" baseType="variant">
      <vt:variant>
        <vt:lpstr>Thème</vt:lpstr>
      </vt:variant>
      <vt:variant>
        <vt:i4>1</vt:i4>
      </vt:variant>
      <vt:variant>
        <vt:lpstr>Titres des diapositives</vt:lpstr>
      </vt:variant>
      <vt:variant>
        <vt:i4>27</vt:i4>
      </vt:variant>
    </vt:vector>
  </HeadingPairs>
  <TitlesOfParts>
    <vt:vector size="28"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DJEMAA</dc:creator>
  <cp:lastModifiedBy>DJEMAA</cp:lastModifiedBy>
  <cp:revision>64</cp:revision>
  <dcterms:created xsi:type="dcterms:W3CDTF">2022-02-22T05:32:39Z</dcterms:created>
  <dcterms:modified xsi:type="dcterms:W3CDTF">2024-09-24T05:29:02Z</dcterms:modified>
</cp:coreProperties>
</file>