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7" r:id="rId3"/>
    <p:sldId id="258" r:id="rId4"/>
    <p:sldId id="259" r:id="rId5"/>
    <p:sldId id="260" r:id="rId6"/>
    <p:sldId id="263" r:id="rId7"/>
    <p:sldId id="267" r:id="rId8"/>
    <p:sldId id="268" r:id="rId9"/>
    <p:sldId id="265" r:id="rId10"/>
    <p:sldId id="266" r:id="rId11"/>
    <p:sldId id="269" r:id="rId12"/>
    <p:sldId id="272" r:id="rId13"/>
    <p:sldId id="273" r:id="rId14"/>
    <p:sldId id="274" r:id="rId15"/>
    <p:sldId id="276" r:id="rId16"/>
    <p:sldId id="277" r:id="rId17"/>
    <p:sldId id="278" r:id="rId18"/>
    <p:sldId id="279" r:id="rId19"/>
    <p:sldId id="271"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7005649-A123-4E5C-A113-78CCE1CD2243}" type="datetimeFigureOut">
              <a:rPr lang="fr-FR" smtClean="0"/>
              <a:t>14/12/2024</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EA099069-EA2E-4EBF-BB20-A83338DFFA73}"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40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7005649-A123-4E5C-A113-78CCE1CD2243}" type="datetimeFigureOut">
              <a:rPr lang="fr-FR" smtClean="0"/>
              <a:t>14/12/2024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099069-EA2E-4EBF-BB20-A83338DFFA73}" type="slidenum">
              <a:rPr lang="fr-FR" smtClean="0"/>
              <a:t>‹N°›</a:t>
            </a:fld>
            <a:endParaRPr lang="fr-FR"/>
          </a:p>
        </p:txBody>
      </p:sp>
    </p:spTree>
    <p:extLst>
      <p:ext uri="{BB962C8B-B14F-4D97-AF65-F5344CB8AC3E}">
        <p14:creationId xmlns:p14="http://schemas.microsoft.com/office/powerpoint/2010/main" val="78269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7005649-A123-4E5C-A113-78CCE1CD2243}" type="datetimeFigureOut">
              <a:rPr lang="fr-FR" smtClean="0"/>
              <a:t>14/12/2024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099069-EA2E-4EBF-BB20-A83338DFFA73}"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170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7005649-A123-4E5C-A113-78CCE1CD2243}" type="datetimeFigureOut">
              <a:rPr lang="fr-FR" smtClean="0"/>
              <a:t>14/12/2024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099069-EA2E-4EBF-BB20-A83338DFFA73}"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22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7005649-A123-4E5C-A113-78CCE1CD2243}" type="datetimeFigureOut">
              <a:rPr lang="fr-FR" smtClean="0"/>
              <a:t>14/12/2024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099069-EA2E-4EBF-BB20-A83338DFFA73}" type="slidenum">
              <a:rPr lang="fr-FR" smtClean="0"/>
              <a:t>‹N°›</a:t>
            </a:fld>
            <a:endParaRPr lang="fr-FR"/>
          </a:p>
        </p:txBody>
      </p:sp>
    </p:spTree>
    <p:extLst>
      <p:ext uri="{BB962C8B-B14F-4D97-AF65-F5344CB8AC3E}">
        <p14:creationId xmlns:p14="http://schemas.microsoft.com/office/powerpoint/2010/main" val="33587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7005649-A123-4E5C-A113-78CCE1CD2243}" type="datetimeFigureOut">
              <a:rPr lang="fr-FR" smtClean="0"/>
              <a:t>14/12/2024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099069-EA2E-4EBF-BB20-A83338DFFA73}"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7278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7005649-A123-4E5C-A113-78CCE1CD2243}" type="datetimeFigureOut">
              <a:rPr lang="fr-FR" smtClean="0"/>
              <a:t>14/12/2024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099069-EA2E-4EBF-BB20-A83338DFFA73}"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998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7005649-A123-4E5C-A113-78CCE1CD2243}" type="datetimeFigureOut">
              <a:rPr lang="fr-FR" smtClean="0"/>
              <a:t>14/12/2024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099069-EA2E-4EBF-BB20-A83338DFFA73}"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139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7005649-A123-4E5C-A113-78CCE1CD2243}" type="datetimeFigureOut">
              <a:rPr lang="fr-FR" smtClean="0"/>
              <a:t>14/12/2024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099069-EA2E-4EBF-BB20-A83338DFFA73}"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895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7005649-A123-4E5C-A113-78CCE1CD2243}" type="datetimeFigureOut">
              <a:rPr lang="fr-FR" smtClean="0"/>
              <a:t>14/12/2024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099069-EA2E-4EBF-BB20-A83338DFFA73}" type="slidenum">
              <a:rPr lang="fr-FR" smtClean="0"/>
              <a:t>‹N°›</a:t>
            </a:fld>
            <a:endParaRPr lang="fr-FR"/>
          </a:p>
        </p:txBody>
      </p:sp>
    </p:spTree>
    <p:extLst>
      <p:ext uri="{BB962C8B-B14F-4D97-AF65-F5344CB8AC3E}">
        <p14:creationId xmlns:p14="http://schemas.microsoft.com/office/powerpoint/2010/main" val="268047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7005649-A123-4E5C-A113-78CCE1CD2243}" type="datetimeFigureOut">
              <a:rPr lang="fr-FR" smtClean="0"/>
              <a:t>14/12/2024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A099069-EA2E-4EBF-BB20-A83338DFFA73}"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268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7005649-A123-4E5C-A113-78CCE1CD2243}" type="datetimeFigureOut">
              <a:rPr lang="fr-FR" smtClean="0"/>
              <a:t>14/12/2024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099069-EA2E-4EBF-BB20-A83338DFFA73}" type="slidenum">
              <a:rPr lang="fr-FR" smtClean="0"/>
              <a:t>‹N°›</a:t>
            </a:fld>
            <a:endParaRPr lang="fr-FR"/>
          </a:p>
        </p:txBody>
      </p:sp>
    </p:spTree>
    <p:extLst>
      <p:ext uri="{BB962C8B-B14F-4D97-AF65-F5344CB8AC3E}">
        <p14:creationId xmlns:p14="http://schemas.microsoft.com/office/powerpoint/2010/main" val="338130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7005649-A123-4E5C-A113-78CCE1CD2243}" type="datetimeFigureOut">
              <a:rPr lang="fr-FR" smtClean="0"/>
              <a:t>14/12/2024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A099069-EA2E-4EBF-BB20-A83338DFFA73}"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784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7005649-A123-4E5C-A113-78CCE1CD2243}" type="datetimeFigureOut">
              <a:rPr lang="fr-FR" smtClean="0"/>
              <a:t>14/12/2024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A099069-EA2E-4EBF-BB20-A83338DFFA73}"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37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5649-A123-4E5C-A113-78CCE1CD2243}" type="datetimeFigureOut">
              <a:rPr lang="fr-FR" smtClean="0"/>
              <a:t>14/12/2024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A099069-EA2E-4EBF-BB20-A83338DFFA73}" type="slidenum">
              <a:rPr lang="fr-FR" smtClean="0"/>
              <a:t>‹N°›</a:t>
            </a:fld>
            <a:endParaRPr lang="fr-FR"/>
          </a:p>
        </p:txBody>
      </p:sp>
    </p:spTree>
    <p:extLst>
      <p:ext uri="{BB962C8B-B14F-4D97-AF65-F5344CB8AC3E}">
        <p14:creationId xmlns:p14="http://schemas.microsoft.com/office/powerpoint/2010/main" val="210522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7005649-A123-4E5C-A113-78CCE1CD2243}" type="datetimeFigureOut">
              <a:rPr lang="fr-FR" smtClean="0"/>
              <a:t>14/12/2024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099069-EA2E-4EBF-BB20-A83338DFFA73}"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062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7005649-A123-4E5C-A113-78CCE1CD2243}" type="datetimeFigureOut">
              <a:rPr lang="fr-FR" smtClean="0"/>
              <a:t>14/12/2024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A099069-EA2E-4EBF-BB20-A83338DFFA73}" type="slidenum">
              <a:rPr lang="fr-FR" smtClean="0"/>
              <a:t>‹N°›</a:t>
            </a:fld>
            <a:endParaRPr lang="fr-FR"/>
          </a:p>
        </p:txBody>
      </p:sp>
    </p:spTree>
    <p:extLst>
      <p:ext uri="{BB962C8B-B14F-4D97-AF65-F5344CB8AC3E}">
        <p14:creationId xmlns:p14="http://schemas.microsoft.com/office/powerpoint/2010/main" val="216331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005649-A123-4E5C-A113-78CCE1CD2243}" type="datetimeFigureOut">
              <a:rPr lang="fr-FR" smtClean="0"/>
              <a:t>14/12/2024</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099069-EA2E-4EBF-BB20-A83338DFFA73}" type="slidenum">
              <a:rPr lang="fr-FR" smtClean="0"/>
              <a:t>‹N°›</a:t>
            </a:fld>
            <a:endParaRPr lang="fr-FR"/>
          </a:p>
        </p:txBody>
      </p:sp>
    </p:spTree>
    <p:extLst>
      <p:ext uri="{BB962C8B-B14F-4D97-AF65-F5344CB8AC3E}">
        <p14:creationId xmlns:p14="http://schemas.microsoft.com/office/powerpoint/2010/main" val="3366746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446710" y="3506511"/>
            <a:ext cx="7289614" cy="1320802"/>
          </a:xfrm>
        </p:spPr>
        <p:txBody>
          <a:bodyPr>
            <a:noAutofit/>
          </a:bodyPr>
          <a:lstStyle/>
          <a:p>
            <a:pPr algn="r" rtl="1">
              <a:spcAft>
                <a:spcPts val="800"/>
              </a:spcAft>
            </a:pPr>
            <a:r>
              <a:rPr lang="ar-SA" sz="2400" b="1" u="sng" dirty="0">
                <a:latin typeface="Calibri" panose="020F0502020204030204" pitchFamily="34" charset="0"/>
                <a:ea typeface="Calibri" panose="020F0502020204030204" pitchFamily="34" charset="0"/>
                <a:cs typeface="Traditional Arabic" panose="02020603050405020304" pitchFamily="18" charset="-78"/>
              </a:rPr>
              <a:t>من إعـــــداد الطلبة</a:t>
            </a:r>
            <a:r>
              <a:rPr lang="ar-SA" sz="2400" b="1" dirty="0">
                <a:latin typeface="Calibri" panose="020F0502020204030204" pitchFamily="34" charset="0"/>
                <a:ea typeface="Calibri" panose="020F0502020204030204" pitchFamily="34" charset="0"/>
                <a:cs typeface="Traditional Arabic" panose="02020603050405020304" pitchFamily="18" charset="-78"/>
              </a:rPr>
              <a:t>:                                                 </a:t>
            </a:r>
            <a:r>
              <a:rPr lang="ar-SA" sz="2400" b="1" u="sng" dirty="0">
                <a:latin typeface="Calibri" panose="020F0502020204030204" pitchFamily="34" charset="0"/>
                <a:ea typeface="Calibri" panose="020F0502020204030204" pitchFamily="34" charset="0"/>
                <a:cs typeface="Traditional Arabic" panose="02020603050405020304" pitchFamily="18" charset="-78"/>
              </a:rPr>
              <a:t>تحت إشراف الأستاذة</a:t>
            </a:r>
            <a:r>
              <a:rPr lang="ar-SA" sz="2400" b="1" dirty="0">
                <a:latin typeface="Calibri" panose="020F0502020204030204" pitchFamily="34" charset="0"/>
                <a:ea typeface="Calibri" panose="020F0502020204030204" pitchFamily="34" charset="0"/>
                <a:cs typeface="Traditional Arabic" panose="02020603050405020304" pitchFamily="18" charset="-78"/>
              </a:rPr>
              <a:t>:</a:t>
            </a:r>
            <a:endParaRPr lang="fr-FR"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spcAft>
                <a:spcPts val="800"/>
              </a:spcAft>
              <a:buFont typeface="Wingdings" panose="05000000000000000000" pitchFamily="2" charset="2"/>
              <a:buChar char="Ø"/>
            </a:pPr>
            <a:r>
              <a:rPr lang="ar-DZ" sz="2400" b="1" dirty="0" err="1">
                <a:cs typeface="Traditional Arabic" panose="02020603050405020304" pitchFamily="18" charset="-78"/>
              </a:rPr>
              <a:t>بومــــــــــــــــود</a:t>
            </a:r>
            <a:r>
              <a:rPr lang="ar-DZ" sz="2400" b="1" dirty="0">
                <a:cs typeface="Traditional Arabic" panose="02020603050405020304" pitchFamily="18" charset="-78"/>
              </a:rPr>
              <a:t> كوثـــــر</a:t>
            </a:r>
            <a:r>
              <a:rPr lang="fr-FR" sz="2400" b="1" dirty="0">
                <a:cs typeface="Traditional Arabic" panose="02020603050405020304" pitchFamily="18" charset="-78"/>
              </a:rPr>
              <a:t>                                             </a:t>
            </a:r>
            <a:r>
              <a:rPr lang="ar-DZ" sz="2400" b="1" dirty="0">
                <a:cs typeface="Traditional Arabic" panose="02020603050405020304" pitchFamily="18" charset="-78"/>
              </a:rPr>
              <a:t>           جفــــال</a:t>
            </a:r>
          </a:p>
          <a:p>
            <a:pPr marL="342900" lvl="0" indent="-342900" algn="r" rtl="1">
              <a:spcAft>
                <a:spcPts val="800"/>
              </a:spcAft>
              <a:buFont typeface="Wingdings" panose="05000000000000000000" pitchFamily="2" charset="2"/>
              <a:buChar char="Ø"/>
            </a:pPr>
            <a:r>
              <a:rPr lang="ar-DZ" sz="2400" b="1" dirty="0">
                <a:cs typeface="Traditional Arabic" panose="02020603050405020304" pitchFamily="18" charset="-78"/>
              </a:rPr>
              <a:t>نواصــــــــــــر إســـــــراء</a:t>
            </a:r>
          </a:p>
          <a:p>
            <a:pPr lvl="0" algn="r" rtl="1">
              <a:spcAft>
                <a:spcPts val="800"/>
              </a:spcAft>
            </a:pPr>
            <a:endParaRPr lang="ar-DZ" sz="2400" b="1" dirty="0">
              <a:cs typeface="Traditional Arabic" panose="02020603050405020304" pitchFamily="18" charset="-78"/>
            </a:endParaRPr>
          </a:p>
          <a:p>
            <a:pPr lvl="0" algn="ctr" rtl="1">
              <a:spcAft>
                <a:spcPts val="800"/>
              </a:spcAft>
            </a:pPr>
            <a:r>
              <a:rPr lang="ar-DZ" sz="2400" b="1" dirty="0">
                <a:cs typeface="Traditional Arabic" panose="02020603050405020304" pitchFamily="18" charset="-78"/>
              </a:rPr>
              <a:t>السنة الجامعية: 2025/2024</a:t>
            </a:r>
            <a:endParaRPr lang="fr-FR" sz="2400" b="1" dirty="0"/>
          </a:p>
        </p:txBody>
      </p:sp>
      <p:sp>
        <p:nvSpPr>
          <p:cNvPr id="4" name="Titre 1"/>
          <p:cNvSpPr txBox="1">
            <a:spLocks/>
          </p:cNvSpPr>
          <p:nvPr/>
        </p:nvSpPr>
        <p:spPr>
          <a:xfrm>
            <a:off x="2326341" y="129149"/>
            <a:ext cx="7530352" cy="189436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ar-SA" sz="2800" b="1" i="0" u="none" strike="noStrike" kern="1200" cap="none" spc="0" normalizeH="0" baseline="0" noProof="0" dirty="0">
                <a:ln>
                  <a:noFill/>
                </a:ln>
                <a:solidFill>
                  <a:schemeClr val="tx1"/>
                </a:solidFill>
                <a:effectLst/>
                <a:uLnTx/>
                <a:uFillTx/>
                <a:latin typeface="Sakkal Majalla" pitchFamily="2" charset="-78"/>
                <a:cs typeface="Sakkal Majalla" pitchFamily="2" charset="-78"/>
              </a:rPr>
              <a:t>   جامعة باجي مختار – عنابة  </a:t>
            </a:r>
            <a:br>
              <a:rPr kumimoji="0" lang="fr-FR" sz="2800" b="1" i="0" u="none" strike="noStrike" kern="1200" cap="none" spc="0" normalizeH="0" baseline="0" noProof="0" dirty="0">
                <a:ln>
                  <a:noFill/>
                </a:ln>
                <a:solidFill>
                  <a:schemeClr val="tx1"/>
                </a:solidFill>
                <a:effectLst/>
                <a:uLnTx/>
                <a:uFillTx/>
                <a:latin typeface="Sakkal Majalla" pitchFamily="2" charset="-78"/>
                <a:cs typeface="Sakkal Majalla" pitchFamily="2" charset="-78"/>
              </a:rPr>
            </a:br>
            <a:r>
              <a:rPr kumimoji="0" lang="ar-SA" sz="2800" b="1" i="0" u="none" strike="noStrike" kern="1200" cap="none" spc="0" normalizeH="0" baseline="0" noProof="0" dirty="0">
                <a:ln>
                  <a:noFill/>
                </a:ln>
                <a:solidFill>
                  <a:schemeClr val="tx1"/>
                </a:solidFill>
                <a:effectLst/>
                <a:uLnTx/>
                <a:uFillTx/>
                <a:latin typeface="Sakkal Majalla" pitchFamily="2" charset="-78"/>
                <a:cs typeface="Sakkal Majalla" pitchFamily="2" charset="-78"/>
              </a:rPr>
              <a:t>كلية العلوم الاقتصادية وعلوم التسيير والتجارية</a:t>
            </a:r>
            <a:br>
              <a:rPr kumimoji="0" lang="fr-FR" sz="2800" b="1" i="0" u="none" strike="noStrike" kern="1200" cap="none" spc="0" normalizeH="0" baseline="0" noProof="0" dirty="0">
                <a:ln>
                  <a:noFill/>
                </a:ln>
                <a:solidFill>
                  <a:schemeClr val="tx1"/>
                </a:solidFill>
                <a:effectLst/>
                <a:uLnTx/>
                <a:uFillTx/>
                <a:latin typeface="Sakkal Majalla" pitchFamily="2" charset="-78"/>
                <a:cs typeface="Sakkal Majalla" pitchFamily="2" charset="-78"/>
              </a:rPr>
            </a:br>
            <a:r>
              <a:rPr kumimoji="0" lang="ar-SA" sz="2800" b="1" i="0" u="none" strike="noStrike" kern="1200" cap="none" spc="0" normalizeH="0" baseline="0" noProof="0" dirty="0">
                <a:ln>
                  <a:noFill/>
                </a:ln>
                <a:solidFill>
                  <a:schemeClr val="tx1"/>
                </a:solidFill>
                <a:effectLst/>
                <a:uLnTx/>
                <a:uFillTx/>
                <a:latin typeface="Sakkal Majalla" pitchFamily="2" charset="-78"/>
                <a:cs typeface="Sakkal Majalla" pitchFamily="2" charset="-78"/>
              </a:rPr>
              <a:t>*تخصــص: </a:t>
            </a:r>
            <a:r>
              <a:rPr kumimoji="0" lang="ar-DZ" sz="2800" b="1" i="0" u="none" strike="noStrike" kern="1200" cap="none" spc="0" normalizeH="0" baseline="0" noProof="0" dirty="0">
                <a:ln>
                  <a:noFill/>
                </a:ln>
                <a:solidFill>
                  <a:schemeClr val="tx1"/>
                </a:solidFill>
                <a:effectLst/>
                <a:uLnTx/>
                <a:uFillTx/>
                <a:latin typeface="Sakkal Majalla" pitchFamily="2" charset="-78"/>
                <a:cs typeface="Sakkal Majalla" pitchFamily="2" charset="-78"/>
              </a:rPr>
              <a:t>تسويـــق –ماستر</a:t>
            </a:r>
            <a:r>
              <a:rPr kumimoji="0" lang="ar-DZ" sz="2800" b="1" i="0" u="none" strike="noStrike" kern="1200" cap="none" spc="0" normalizeH="0" noProof="0" dirty="0">
                <a:ln>
                  <a:noFill/>
                </a:ln>
                <a:solidFill>
                  <a:schemeClr val="tx1"/>
                </a:solidFill>
                <a:effectLst/>
                <a:uLnTx/>
                <a:uFillTx/>
                <a:latin typeface="Sakkal Majalla" pitchFamily="2" charset="-78"/>
                <a:cs typeface="Sakkal Majalla" pitchFamily="2" charset="-78"/>
              </a:rPr>
              <a:t> 2</a:t>
            </a:r>
            <a:br>
              <a:rPr kumimoji="0" lang="fr-FR" sz="2800" b="1" i="0" u="none" strike="noStrike" kern="1200" cap="none" spc="0" normalizeH="0" baseline="0" noProof="0" dirty="0">
                <a:ln>
                  <a:noFill/>
                </a:ln>
                <a:solidFill>
                  <a:schemeClr val="tx1"/>
                </a:solidFill>
                <a:effectLst/>
                <a:uLnTx/>
                <a:uFillTx/>
                <a:latin typeface="Sakkal Majalla" pitchFamily="2" charset="-78"/>
                <a:cs typeface="Sakkal Majalla" pitchFamily="2" charset="-78"/>
              </a:rPr>
            </a:br>
            <a:r>
              <a:rPr kumimoji="0" lang="ar-SA" sz="2800" b="1" i="0" u="none" strike="noStrike" kern="1200" cap="none" spc="0" normalizeH="0" baseline="0" noProof="0" dirty="0">
                <a:ln>
                  <a:noFill/>
                </a:ln>
                <a:solidFill>
                  <a:schemeClr val="tx1"/>
                </a:solidFill>
                <a:effectLst/>
                <a:uLnTx/>
                <a:uFillTx/>
                <a:latin typeface="Sakkal Majalla" pitchFamily="2" charset="-78"/>
                <a:cs typeface="Sakkal Majalla" pitchFamily="2" charset="-78"/>
              </a:rPr>
              <a:t>*المقيـــاس:</a:t>
            </a:r>
            <a:r>
              <a:rPr kumimoji="0" lang="ar-DZ" sz="2800" b="1" i="0" u="none" strike="noStrike" kern="1200" cap="none" spc="0" normalizeH="0" baseline="0" noProof="0" dirty="0">
                <a:ln>
                  <a:noFill/>
                </a:ln>
                <a:solidFill>
                  <a:schemeClr val="tx1"/>
                </a:solidFill>
                <a:effectLst/>
                <a:uLnTx/>
                <a:uFillTx/>
                <a:latin typeface="Sakkal Majalla" pitchFamily="2" charset="-78"/>
                <a:cs typeface="Sakkal Majalla" pitchFamily="2" charset="-78"/>
              </a:rPr>
              <a:t> ندوة حول </a:t>
            </a:r>
            <a:r>
              <a:rPr kumimoji="0" lang="ar-DZ" sz="2800" b="1" i="0" u="none" strike="noStrike" kern="1200" cap="none" spc="0" normalizeH="0" baseline="0" noProof="0" dirty="0" err="1">
                <a:ln>
                  <a:noFill/>
                </a:ln>
                <a:solidFill>
                  <a:schemeClr val="tx1"/>
                </a:solidFill>
                <a:effectLst/>
                <a:uLnTx/>
                <a:uFillTx/>
                <a:latin typeface="Sakkal Majalla" pitchFamily="2" charset="-78"/>
                <a:cs typeface="Sakkal Majalla" pitchFamily="2" charset="-78"/>
              </a:rPr>
              <a:t>الإتجاهات</a:t>
            </a:r>
            <a:r>
              <a:rPr kumimoji="0" lang="ar-DZ" sz="2800" b="1" i="0" u="none" strike="noStrike" kern="1200" cap="none" spc="0" normalizeH="0" baseline="0" noProof="0" dirty="0">
                <a:ln>
                  <a:noFill/>
                </a:ln>
                <a:solidFill>
                  <a:schemeClr val="tx1"/>
                </a:solidFill>
                <a:effectLst/>
                <a:uLnTx/>
                <a:uFillTx/>
                <a:latin typeface="Sakkal Majalla" pitchFamily="2" charset="-78"/>
                <a:cs typeface="Sakkal Majalla" pitchFamily="2" charset="-78"/>
              </a:rPr>
              <a:t> الحديثة في التسويق</a:t>
            </a:r>
            <a:endParaRPr kumimoji="0" lang="fr-FR" sz="2800" b="1" i="0" u="none" strike="noStrike" kern="1200" cap="none" spc="0" normalizeH="0" baseline="0" noProof="0" dirty="0">
              <a:ln>
                <a:noFill/>
              </a:ln>
              <a:solidFill>
                <a:schemeClr val="tx1"/>
              </a:solidFill>
              <a:effectLst/>
              <a:uLnTx/>
              <a:uFillTx/>
              <a:latin typeface="Sakkal Majalla" pitchFamily="2" charset="-78"/>
              <a:cs typeface="Sakkal Majalla" pitchFamily="2" charset="-78"/>
            </a:endParaRPr>
          </a:p>
        </p:txBody>
      </p:sp>
      <p:pic>
        <p:nvPicPr>
          <p:cNvPr id="6" name="Image 5" descr="109931655_286617119451098_2007686089245049830_n.png"/>
          <p:cNvPicPr/>
          <p:nvPr/>
        </p:nvPicPr>
        <p:blipFill>
          <a:blip r:embed="rId2" cstate="print"/>
          <a:stretch>
            <a:fillRect/>
          </a:stretch>
        </p:blipFill>
        <p:spPr>
          <a:xfrm>
            <a:off x="1202391" y="306926"/>
            <a:ext cx="1123950" cy="1042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 1"/>
          <p:cNvPicPr>
            <a:picLocks noChangeAspect="1"/>
          </p:cNvPicPr>
          <p:nvPr/>
        </p:nvPicPr>
        <p:blipFill>
          <a:blip r:embed="rId3"/>
          <a:stretch>
            <a:fillRect/>
          </a:stretch>
        </p:blipFill>
        <p:spPr>
          <a:xfrm>
            <a:off x="10379636" y="334989"/>
            <a:ext cx="1158340" cy="2164861"/>
          </a:xfrm>
          <a:prstGeom prst="rect">
            <a:avLst/>
          </a:prstGeom>
          <a:ln>
            <a:noFill/>
          </a:ln>
          <a:effectLst>
            <a:outerShdw blurRad="292100" dist="139700" dir="2700000" algn="tl" rotWithShape="0">
              <a:srgbClr val="333333">
                <a:alpha val="65000"/>
              </a:srgbClr>
            </a:outerShdw>
          </a:effectLst>
        </p:spPr>
      </p:pic>
      <p:sp>
        <p:nvSpPr>
          <p:cNvPr id="7" name="Zone de texte 1"/>
          <p:cNvSpPr txBox="1"/>
          <p:nvPr/>
        </p:nvSpPr>
        <p:spPr>
          <a:xfrm>
            <a:off x="2733413" y="2023511"/>
            <a:ext cx="7123280" cy="8740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15000"/>
              </a:lnSpc>
              <a:spcAft>
                <a:spcPts val="800"/>
              </a:spcAft>
            </a:pPr>
            <a:r>
              <a:rPr lang="ar-DZ" sz="6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ndalus" panose="02020603050405020304" pitchFamily="18" charset="-78"/>
                <a:ea typeface="Calibri" panose="020F0502020204030204" pitchFamily="34" charset="0"/>
                <a:cs typeface="Andalus" panose="02020603050405020304" pitchFamily="18" charset="-78"/>
              </a:rPr>
              <a:t>البيـــــــــــع المتقاطــــــــــــع</a:t>
            </a:r>
            <a:endParaRPr lang="fr-FR"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ndalus" panose="02020603050405020304" pitchFamily="18" charset="-78"/>
              <a:ea typeface="Calibri" panose="020F0502020204030204" pitchFamily="34" charset="0"/>
              <a:cs typeface="Andalus" panose="02020603050405020304" pitchFamily="18" charset="-78"/>
            </a:endParaRPr>
          </a:p>
        </p:txBody>
      </p:sp>
    </p:spTree>
    <p:extLst>
      <p:ext uri="{BB962C8B-B14F-4D97-AF65-F5344CB8AC3E}">
        <p14:creationId xmlns:p14="http://schemas.microsoft.com/office/powerpoint/2010/main" val="131516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age 1"/>
          <p:cNvSpPr/>
          <p:nvPr/>
        </p:nvSpPr>
        <p:spPr>
          <a:xfrm>
            <a:off x="8068235" y="712694"/>
            <a:ext cx="3200403" cy="1139933"/>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2000" b="1">
                <a:latin typeface="Simplified Arabic" panose="02020603050405020304" pitchFamily="18" charset="-78"/>
                <a:cs typeface="Simplified Arabic" panose="02020603050405020304" pitchFamily="18" charset="-78"/>
              </a:rPr>
              <a:t>التسويق داخل المتجر أو الموقع الإلكتروني</a:t>
            </a:r>
            <a:endParaRPr lang="fr-FR" sz="2000" b="1">
              <a:latin typeface="Simplified Arabic" panose="02020603050405020304" pitchFamily="18" charset="-78"/>
              <a:cs typeface="Simplified Arabic" panose="02020603050405020304" pitchFamily="18" charset="-78"/>
            </a:endParaRPr>
          </a:p>
        </p:txBody>
      </p:sp>
      <p:sp>
        <p:nvSpPr>
          <p:cNvPr id="3" name="Nuage 2"/>
          <p:cNvSpPr/>
          <p:nvPr/>
        </p:nvSpPr>
        <p:spPr>
          <a:xfrm>
            <a:off x="914401" y="2323420"/>
            <a:ext cx="2931459" cy="914400"/>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2200" b="1">
                <a:latin typeface="Simplified Arabic" panose="02020603050405020304" pitchFamily="18" charset="-78"/>
                <a:cs typeface="Simplified Arabic" panose="02020603050405020304" pitchFamily="18" charset="-78"/>
              </a:rPr>
              <a:t>العروض الترويجية المحدودة</a:t>
            </a:r>
            <a:endParaRPr lang="fr-FR" sz="2200" b="1">
              <a:latin typeface="Simplified Arabic" panose="02020603050405020304" pitchFamily="18" charset="-78"/>
              <a:cs typeface="Simplified Arabic" panose="02020603050405020304" pitchFamily="18" charset="-78"/>
            </a:endParaRPr>
          </a:p>
        </p:txBody>
      </p:sp>
      <p:sp>
        <p:nvSpPr>
          <p:cNvPr id="4" name="Nuage 3"/>
          <p:cNvSpPr/>
          <p:nvPr/>
        </p:nvSpPr>
        <p:spPr>
          <a:xfrm>
            <a:off x="7893425" y="3587297"/>
            <a:ext cx="3375214" cy="927847"/>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2400" b="1">
                <a:latin typeface="Simplified Arabic" panose="02020603050405020304" pitchFamily="18" charset="-78"/>
                <a:cs typeface="Simplified Arabic" panose="02020603050405020304" pitchFamily="18" charset="-78"/>
              </a:rPr>
              <a:t>الاستشارات أو التوصيات الشخصية</a:t>
            </a:r>
            <a:endParaRPr lang="fr-FR" sz="2400" b="1">
              <a:latin typeface="Simplified Arabic" panose="02020603050405020304" pitchFamily="18" charset="-78"/>
              <a:cs typeface="Simplified Arabic" panose="02020603050405020304" pitchFamily="18" charset="-78"/>
            </a:endParaRPr>
          </a:p>
        </p:txBody>
      </p:sp>
      <p:sp>
        <p:nvSpPr>
          <p:cNvPr id="5" name="Nuage 4"/>
          <p:cNvSpPr/>
          <p:nvPr/>
        </p:nvSpPr>
        <p:spPr>
          <a:xfrm>
            <a:off x="914401" y="5071481"/>
            <a:ext cx="3617258" cy="914400"/>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2400" b="1">
                <a:latin typeface="Simplified Arabic" panose="02020603050405020304" pitchFamily="18" charset="-78"/>
                <a:cs typeface="Simplified Arabic" panose="02020603050405020304" pitchFamily="18" charset="-78"/>
              </a:rPr>
              <a:t> الإعلانات المخصصة</a:t>
            </a:r>
            <a:endParaRPr lang="fr-FR" sz="2400" b="1">
              <a:latin typeface="Simplified Arabic" panose="02020603050405020304" pitchFamily="18" charset="-78"/>
              <a:cs typeface="Simplified Arabic" panose="02020603050405020304" pitchFamily="18" charset="-78"/>
            </a:endParaRPr>
          </a:p>
        </p:txBody>
      </p:sp>
      <p:sp>
        <p:nvSpPr>
          <p:cNvPr id="6" name="Rectangle 5"/>
          <p:cNvSpPr/>
          <p:nvPr/>
        </p:nvSpPr>
        <p:spPr>
          <a:xfrm>
            <a:off x="2037230" y="1085855"/>
            <a:ext cx="5365571" cy="43088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ar-DZ" sz="2200" b="1" dirty="0"/>
              <a:t>استخدام مساحة المتجر أو الموقع لعرض منتجات متكاملة.</a:t>
            </a:r>
            <a:endParaRPr lang="fr-FR" sz="2200" b="1" dirty="0"/>
          </a:p>
        </p:txBody>
      </p:sp>
      <p:sp>
        <p:nvSpPr>
          <p:cNvPr id="8" name="Rectangle 7"/>
          <p:cNvSpPr/>
          <p:nvPr/>
        </p:nvSpPr>
        <p:spPr>
          <a:xfrm>
            <a:off x="4720015" y="2263350"/>
            <a:ext cx="6096000" cy="76944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rtl="1"/>
            <a:r>
              <a:rPr lang="ar-DZ" sz="2200" b="1" dirty="0">
                <a:latin typeface="Simplified Arabic" panose="02020603050405020304" pitchFamily="18" charset="-78"/>
                <a:cs typeface="Simplified Arabic" panose="02020603050405020304" pitchFamily="18" charset="-78"/>
              </a:rPr>
              <a:t>تقديم خصومات أو عروض لفترة محدودة على المنتجات الإضافية عند شراء منتج معين.</a:t>
            </a:r>
            <a:endParaRPr lang="fr-FR" sz="2200" b="1" dirty="0">
              <a:latin typeface="Simplified Arabic" panose="02020603050405020304" pitchFamily="18" charset="-78"/>
              <a:cs typeface="Simplified Arabic" panose="02020603050405020304" pitchFamily="18" charset="-78"/>
            </a:endParaRPr>
          </a:p>
        </p:txBody>
      </p:sp>
      <p:sp>
        <p:nvSpPr>
          <p:cNvPr id="9" name="Rectangle 8"/>
          <p:cNvSpPr/>
          <p:nvPr/>
        </p:nvSpPr>
        <p:spPr>
          <a:xfrm>
            <a:off x="1404878" y="3870284"/>
            <a:ext cx="5997923" cy="7694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ar-DZ" sz="2200" b="1" dirty="0">
                <a:latin typeface="Simplified Arabic" panose="02020603050405020304" pitchFamily="18" charset="-78"/>
                <a:cs typeface="Simplified Arabic" panose="02020603050405020304" pitchFamily="18" charset="-78"/>
              </a:rPr>
              <a:t>استخدام موظفي المبيعات لتقديم توصيات شخصية بناءً على احتياجات العميل.</a:t>
            </a:r>
            <a:endParaRPr lang="fr-FR" sz="2200" b="1" dirty="0">
              <a:latin typeface="Simplified Arabic" panose="02020603050405020304" pitchFamily="18" charset="-78"/>
              <a:cs typeface="Simplified Arabic" panose="02020603050405020304" pitchFamily="18" charset="-78"/>
            </a:endParaRPr>
          </a:p>
        </p:txBody>
      </p:sp>
      <p:sp>
        <p:nvSpPr>
          <p:cNvPr id="10" name="Rectangle 9"/>
          <p:cNvSpPr/>
          <p:nvPr/>
        </p:nvSpPr>
        <p:spPr>
          <a:xfrm>
            <a:off x="4902486" y="5272897"/>
            <a:ext cx="5731057" cy="43088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ar-DZ" sz="2200" b="1" dirty="0">
                <a:latin typeface="Simplified Arabic" panose="02020603050405020304" pitchFamily="18" charset="-78"/>
                <a:cs typeface="Simplified Arabic" panose="02020603050405020304" pitchFamily="18" charset="-78"/>
              </a:rPr>
              <a:t>عرض إعلانات مخصصة بناءً على بيانات التصفح أو الشراء.</a:t>
            </a:r>
            <a:endParaRPr lang="fr-FR" sz="22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976251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4699" y="710988"/>
            <a:ext cx="6498895" cy="619272"/>
          </a:xfrm>
          <a:prstGeom prst="rect">
            <a:avLst/>
          </a:prstGeom>
        </p:spPr>
        <p:txBody>
          <a:bodyPr wrap="none">
            <a:spAutoFit/>
          </a:bodyPr>
          <a:lstStyle/>
          <a:p>
            <a:pPr lvl="0" algn="r" rtl="1">
              <a:lnSpc>
                <a:spcPct val="107000"/>
              </a:lnSpc>
              <a:spcAft>
                <a:spcPts val="800"/>
              </a:spcAft>
            </a:pPr>
            <a:r>
              <a:rPr lang="ar-DZ" sz="32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المطلب الثاني: مجالات وتطبيقات البيع المتقاطع</a:t>
            </a:r>
            <a:endParaRPr lang="fr-FR" sz="3200" b="1"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815353" y="1601124"/>
            <a:ext cx="8933806"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DZ" sz="2200" b="1" i="0" dirty="0">
                <a:solidFill>
                  <a:srgbClr val="000000"/>
                </a:solidFill>
                <a:effectLst/>
                <a:latin typeface="Simplified Arabic" panose="02020603050405020304" pitchFamily="18" charset="-78"/>
                <a:cs typeface="Simplified Arabic" panose="02020603050405020304" pitchFamily="18" charset="-78"/>
              </a:rPr>
              <a:t>تعد البيوع التسويقية المعاصرة ومن بينها البيع المتقاطع من الأساليب التي تستخدم بكثرة في جميع المتاجر الإلكترونية العصرية،</a:t>
            </a:r>
            <a:r>
              <a:rPr lang="ar-DZ" sz="2200" b="1" dirty="0">
                <a:latin typeface="Simplified Arabic" panose="02020603050405020304" pitchFamily="18" charset="-78"/>
                <a:cs typeface="Simplified Arabic" panose="02020603050405020304" pitchFamily="18" charset="-78"/>
              </a:rPr>
              <a:t> ومن الأمثلة المتنوعة للبيع المتقاطــع:</a:t>
            </a:r>
            <a:endParaRPr lang="fr-FR" sz="2200" b="1" dirty="0">
              <a:latin typeface="Simplified Arabic" panose="02020603050405020304" pitchFamily="18" charset="-78"/>
              <a:cs typeface="Simplified Arabic" panose="02020603050405020304" pitchFamily="18" charset="-78"/>
            </a:endParaRPr>
          </a:p>
        </p:txBody>
      </p:sp>
      <p:sp>
        <p:nvSpPr>
          <p:cNvPr id="4" name="Rogner un rectangle avec un coin diagonal 3"/>
          <p:cNvSpPr/>
          <p:nvPr/>
        </p:nvSpPr>
        <p:spPr>
          <a:xfrm>
            <a:off x="6468034" y="2783541"/>
            <a:ext cx="4641715" cy="2178423"/>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DZ" sz="2200" b="1" dirty="0">
                <a:latin typeface="Simplified Arabic" panose="02020603050405020304" pitchFamily="18" charset="-78"/>
                <a:cs typeface="Simplified Arabic" panose="02020603050405020304" pitchFamily="18" charset="-78"/>
              </a:rPr>
              <a:t>في مجال المطاعم وتقديم الأكلات: كاقتراح إضافة السلطة للوجبة الرئيسية، أو </a:t>
            </a:r>
            <a:r>
              <a:rPr lang="ar-DZ" sz="2200" b="1" dirty="0" err="1">
                <a:latin typeface="Simplified Arabic" panose="02020603050405020304" pitchFamily="18" charset="-78"/>
                <a:cs typeface="Simplified Arabic" panose="02020603050405020304" pitchFamily="18" charset="-78"/>
              </a:rPr>
              <a:t>إقتراح</a:t>
            </a:r>
            <a:r>
              <a:rPr lang="ar-DZ" sz="2200" b="1" dirty="0">
                <a:latin typeface="Simplified Arabic" panose="02020603050405020304" pitchFamily="18" charset="-78"/>
                <a:cs typeface="Simplified Arabic" panose="02020603050405020304" pitchFamily="18" charset="-78"/>
              </a:rPr>
              <a:t> إضافة القشطة لطبق الكنافة، أو إضافة صلصة الطماطم والمايونيز في المطاعم التي تقدم الوجبات السريعة.</a:t>
            </a:r>
            <a:endParaRPr lang="fr-FR" sz="2200" b="1" dirty="0">
              <a:latin typeface="Simplified Arabic" panose="02020603050405020304" pitchFamily="18" charset="-78"/>
              <a:cs typeface="Simplified Arabic" panose="02020603050405020304" pitchFamily="18" charset="-78"/>
            </a:endParaRPr>
          </a:p>
        </p:txBody>
      </p:sp>
      <p:sp>
        <p:nvSpPr>
          <p:cNvPr id="5" name="Rogner un rectangle avec un coin diagonal 4"/>
          <p:cNvSpPr/>
          <p:nvPr/>
        </p:nvSpPr>
        <p:spPr>
          <a:xfrm>
            <a:off x="1174375" y="3446929"/>
            <a:ext cx="4641715" cy="2178423"/>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DZ" sz="2200" b="1" dirty="0">
                <a:latin typeface="Simplified Arabic" panose="02020603050405020304" pitchFamily="18" charset="-78"/>
                <a:cs typeface="Simplified Arabic" panose="02020603050405020304" pitchFamily="18" charset="-78"/>
              </a:rPr>
              <a:t>في مجال بيع الالكترونيات: كبيع عقد خدمة أو ضمان ممتد لأحد الأجهزة الالكترونية وغيرها.</a:t>
            </a:r>
            <a:endParaRPr lang="fr-FR" sz="22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81359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gner un rectangle avec un coin diagonal 1"/>
          <p:cNvSpPr/>
          <p:nvPr/>
        </p:nvSpPr>
        <p:spPr>
          <a:xfrm>
            <a:off x="6602504" y="793376"/>
            <a:ext cx="4641715" cy="2178423"/>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DZ" sz="2200" b="1" dirty="0">
                <a:latin typeface="Simplified Arabic" panose="02020603050405020304" pitchFamily="18" charset="-78"/>
                <a:cs typeface="Simplified Arabic" panose="02020603050405020304" pitchFamily="18" charset="-78"/>
              </a:rPr>
              <a:t>في مجال بيع البرمجيات والحواسيب: كالاقتراح على العميل عند شراء حاسوب أو صيانته تغيير القرص الصلب إلى نوع، (</a:t>
            </a:r>
            <a:r>
              <a:rPr lang="fr-FR" sz="2200" b="1" dirty="0">
                <a:latin typeface="Simplified Arabic" panose="02020603050405020304" pitchFamily="18" charset="-78"/>
                <a:cs typeface="Simplified Arabic" panose="02020603050405020304" pitchFamily="18" charset="-78"/>
              </a:rPr>
              <a:t>SDD</a:t>
            </a:r>
            <a:r>
              <a:rPr lang="ar-DZ" sz="2200" b="1" dirty="0">
                <a:latin typeface="Simplified Arabic" panose="02020603050405020304" pitchFamily="18" charset="-78"/>
                <a:cs typeface="Simplified Arabic" panose="02020603050405020304" pitchFamily="18" charset="-78"/>
              </a:rPr>
              <a:t>) بدل النوع القديم (</a:t>
            </a:r>
            <a:r>
              <a:rPr lang="fr-FR" sz="2200" b="1" dirty="0">
                <a:latin typeface="Simplified Arabic" panose="02020603050405020304" pitchFamily="18" charset="-78"/>
                <a:cs typeface="Simplified Arabic" panose="02020603050405020304" pitchFamily="18" charset="-78"/>
              </a:rPr>
              <a:t>HDD</a:t>
            </a:r>
            <a:r>
              <a:rPr lang="ar-DZ" sz="2200" b="1" dirty="0">
                <a:latin typeface="Simplified Arabic" panose="02020603050405020304" pitchFamily="18" charset="-78"/>
                <a:cs typeface="Simplified Arabic" panose="02020603050405020304" pitchFamily="18" charset="-78"/>
              </a:rPr>
              <a:t>) الذي يمتلكه، أو رفع الذاكرة العشوائية إلى سعة تخزينية أكبر من الموجودة.</a:t>
            </a:r>
            <a:endParaRPr lang="fr-FR" sz="2200" b="1" dirty="0">
              <a:latin typeface="Simplified Arabic" panose="02020603050405020304" pitchFamily="18" charset="-78"/>
              <a:cs typeface="Simplified Arabic" panose="02020603050405020304" pitchFamily="18" charset="-78"/>
            </a:endParaRPr>
          </a:p>
        </p:txBody>
      </p:sp>
      <p:sp>
        <p:nvSpPr>
          <p:cNvPr id="3" name="Rogner un rectangle avec un coin diagonal 2"/>
          <p:cNvSpPr/>
          <p:nvPr/>
        </p:nvSpPr>
        <p:spPr>
          <a:xfrm>
            <a:off x="833717" y="793376"/>
            <a:ext cx="4641715" cy="2178423"/>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DZ" sz="2200" b="1" dirty="0">
                <a:latin typeface="Simplified Arabic" panose="02020603050405020304" pitchFamily="18" charset="-78"/>
                <a:cs typeface="Simplified Arabic" panose="02020603050405020304" pitchFamily="18" charset="-78"/>
              </a:rPr>
              <a:t>في مجال بيع المركبات ولواحقها: كاقتراح لواحق للسيارة، مثل أفلام تظليل النوافذ، وملمع </a:t>
            </a:r>
            <a:r>
              <a:rPr lang="ar-DZ" sz="2200" b="1" dirty="0" err="1">
                <a:latin typeface="Simplified Arabic" panose="02020603050405020304" pitchFamily="18" charset="-78"/>
                <a:cs typeface="Simplified Arabic" panose="02020603050405020304" pitchFamily="18" charset="-78"/>
              </a:rPr>
              <a:t>الطابلون</a:t>
            </a:r>
            <a:r>
              <a:rPr lang="ar-DZ" sz="2200" b="1" dirty="0">
                <a:latin typeface="Simplified Arabic" panose="02020603050405020304" pitchFamily="18" charset="-78"/>
                <a:cs typeface="Simplified Arabic" panose="02020603050405020304" pitchFamily="18" charset="-78"/>
              </a:rPr>
              <a:t>، وسائل غسل الزجاج لسيارات، ومشغلات أقراص، أو بلوتوث، أو جهاز (</a:t>
            </a:r>
            <a:r>
              <a:rPr lang="fr-FR" sz="2200" b="1" dirty="0">
                <a:latin typeface="Simplified Arabic" panose="02020603050405020304" pitchFamily="18" charset="-78"/>
                <a:cs typeface="Simplified Arabic" panose="02020603050405020304" pitchFamily="18" charset="-78"/>
              </a:rPr>
              <a:t>GPS</a:t>
            </a:r>
            <a:r>
              <a:rPr lang="ar-DZ" sz="2200" b="1" dirty="0">
                <a:latin typeface="Simplified Arabic" panose="02020603050405020304" pitchFamily="18" charset="-78"/>
                <a:cs typeface="Simplified Arabic" panose="02020603050405020304" pitchFamily="18" charset="-78"/>
              </a:rPr>
              <a:t>) لمعرفة موقع السيار</a:t>
            </a:r>
            <a:endParaRPr lang="fr-FR" sz="2200" b="1" dirty="0">
              <a:latin typeface="Simplified Arabic" panose="02020603050405020304" pitchFamily="18" charset="-78"/>
              <a:cs typeface="Simplified Arabic" panose="02020603050405020304" pitchFamily="18" charset="-78"/>
            </a:endParaRPr>
          </a:p>
        </p:txBody>
      </p:sp>
      <p:sp>
        <p:nvSpPr>
          <p:cNvPr id="4" name="Rogner un rectangle avec un coin diagonal 3"/>
          <p:cNvSpPr/>
          <p:nvPr/>
        </p:nvSpPr>
        <p:spPr>
          <a:xfrm>
            <a:off x="6602504" y="3738283"/>
            <a:ext cx="4641715" cy="2178423"/>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DZ" sz="2200" b="1" dirty="0">
                <a:latin typeface="Simplified Arabic" panose="02020603050405020304" pitchFamily="18" charset="-78"/>
                <a:cs typeface="Simplified Arabic" panose="02020603050405020304" pitchFamily="18" charset="-78"/>
              </a:rPr>
              <a:t>في مجال بيع الساعات اليدوية والزينات الشخصية: التسويق للعطور، والساعات، والنظارات، أو حتى الملابس.</a:t>
            </a:r>
            <a:endParaRPr lang="fr-FR" sz="2200" b="1" dirty="0">
              <a:latin typeface="Simplified Arabic" panose="02020603050405020304" pitchFamily="18" charset="-78"/>
              <a:cs typeface="Simplified Arabic" panose="02020603050405020304" pitchFamily="18" charset="-78"/>
            </a:endParaRPr>
          </a:p>
        </p:txBody>
      </p:sp>
      <p:sp>
        <p:nvSpPr>
          <p:cNvPr id="5" name="Rogner un rectangle avec un coin diagonal 4"/>
          <p:cNvSpPr/>
          <p:nvPr/>
        </p:nvSpPr>
        <p:spPr>
          <a:xfrm>
            <a:off x="833717" y="3738282"/>
            <a:ext cx="4641715" cy="2178423"/>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DZ" sz="2200" b="1" dirty="0">
                <a:latin typeface="Simplified Arabic" panose="02020603050405020304" pitchFamily="18" charset="-78"/>
                <a:cs typeface="Simplified Arabic" panose="02020603050405020304" pitchFamily="18" charset="-78"/>
              </a:rPr>
              <a:t>في مجال الخدمات والحرف: التسويق لخدمات الحرفيين مع امتيازات، كالتسويق لخدمات وبرامج تدريبية معا.</a:t>
            </a:r>
            <a:endParaRPr lang="fr-FR" sz="22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24997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8702" y="733500"/>
            <a:ext cx="6016392" cy="619272"/>
          </a:xfrm>
          <a:prstGeom prst="rect">
            <a:avLst/>
          </a:prstGeom>
        </p:spPr>
        <p:txBody>
          <a:bodyPr wrap="none">
            <a:spAutoFit/>
          </a:bodyPr>
          <a:lstStyle/>
          <a:p>
            <a:pPr lvl="0" algn="r" rtl="1">
              <a:lnSpc>
                <a:spcPct val="107000"/>
              </a:lnSpc>
              <a:spcAft>
                <a:spcPts val="800"/>
              </a:spcAft>
            </a:pPr>
            <a:r>
              <a:rPr lang="ar-DZ" sz="32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المطلب الثالث: فوائد ومساوئ البيع المتقاطع</a:t>
            </a:r>
            <a:endParaRPr lang="fr-FR" sz="3200" b="1"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3" name="Nuage 2"/>
          <p:cNvSpPr/>
          <p:nvPr/>
        </p:nvSpPr>
        <p:spPr>
          <a:xfrm>
            <a:off x="8915400" y="1508362"/>
            <a:ext cx="2339788" cy="108114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DZ" sz="2400" b="1" dirty="0">
                <a:latin typeface="Simplified Arabic" panose="02020603050405020304" pitchFamily="18" charset="-78"/>
                <a:cs typeface="Simplified Arabic" panose="02020603050405020304" pitchFamily="18" charset="-78"/>
              </a:rPr>
              <a:t>فوائد البيع المتقاطع</a:t>
            </a:r>
          </a:p>
        </p:txBody>
      </p:sp>
      <p:sp>
        <p:nvSpPr>
          <p:cNvPr id="4" name="Rectangle 3"/>
          <p:cNvSpPr/>
          <p:nvPr/>
        </p:nvSpPr>
        <p:spPr>
          <a:xfrm>
            <a:off x="2187388" y="2589508"/>
            <a:ext cx="6096000" cy="2800767"/>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just" rtl="1"/>
            <a:r>
              <a:rPr lang="ar-DZ" sz="2200" b="1" i="0" dirty="0">
                <a:solidFill>
                  <a:srgbClr val="000000"/>
                </a:solidFill>
                <a:effectLst/>
                <a:latin typeface="Simplified Arabic" panose="02020603050405020304" pitchFamily="18" charset="-78"/>
                <a:cs typeface="Simplified Arabic" panose="02020603050405020304" pitchFamily="18" charset="-78"/>
              </a:rPr>
              <a:t>- تزايد إقبال المشترين على تلك الصفات والمواقع والمحلات، لاقتناء السلع والمنتجات المتعددة والمتنوعة .</a:t>
            </a:r>
          </a:p>
          <a:p>
            <a:pPr marL="342900" indent="-342900" algn="just" rtl="1">
              <a:buFontTx/>
              <a:buChar char="-"/>
            </a:pPr>
            <a:r>
              <a:rPr lang="ar-DZ" sz="2200" b="1" i="0" dirty="0">
                <a:solidFill>
                  <a:srgbClr val="000000"/>
                </a:solidFill>
                <a:effectLst/>
                <a:latin typeface="Simplified Arabic" panose="02020603050405020304" pitchFamily="18" charset="-78"/>
                <a:cs typeface="Simplified Arabic" panose="02020603050405020304" pitchFamily="18" charset="-78"/>
              </a:rPr>
              <a:t>زيادة الأرباح من خلال توفير المنتجات المتعددة لنفس العملاء، لتوفر المعلومات حولهم، ولانخفاض تكاليف</a:t>
            </a:r>
            <a:r>
              <a:rPr lang="ar-DZ" sz="2200" b="1" dirty="0">
                <a:solidFill>
                  <a:srgbClr val="000000"/>
                </a:solidFill>
                <a:latin typeface="Simplified Arabic" panose="02020603050405020304" pitchFamily="18" charset="-78"/>
                <a:cs typeface="Simplified Arabic" panose="02020603050405020304" pitchFamily="18" charset="-78"/>
              </a:rPr>
              <a:t> </a:t>
            </a:r>
            <a:r>
              <a:rPr lang="ar-DZ" sz="2200" b="1" i="0" dirty="0">
                <a:solidFill>
                  <a:srgbClr val="000000"/>
                </a:solidFill>
                <a:effectLst/>
                <a:latin typeface="Simplified Arabic" panose="02020603050405020304" pitchFamily="18" charset="-78"/>
                <a:cs typeface="Simplified Arabic" panose="02020603050405020304" pitchFamily="18" charset="-78"/>
              </a:rPr>
              <a:t>البيع. .</a:t>
            </a:r>
          </a:p>
          <a:p>
            <a:pPr marL="342900" indent="-342900" algn="just" rtl="1">
              <a:buFontTx/>
              <a:buChar char="-"/>
            </a:pPr>
            <a:r>
              <a:rPr lang="ar-DZ" sz="2200" b="1" i="0" dirty="0">
                <a:solidFill>
                  <a:srgbClr val="000000"/>
                </a:solidFill>
                <a:effectLst/>
                <a:latin typeface="Simplified Arabic" panose="02020603050405020304" pitchFamily="18" charset="-78"/>
                <a:cs typeface="Simplified Arabic" panose="02020603050405020304" pitchFamily="18" charset="-78"/>
              </a:rPr>
              <a:t>كسب الشركة والمنشآت لعملاء ذوي ولاء كبير لها، لاستفادتهم من المنتجات المتعددة وبتكاليف منخفضة.</a:t>
            </a:r>
          </a:p>
          <a:p>
            <a:pPr marL="342900" indent="-342900" algn="just" rtl="1">
              <a:buFontTx/>
              <a:buChar char="-"/>
            </a:pPr>
            <a:r>
              <a:rPr lang="ar-DZ" sz="2200" b="1" i="0" dirty="0">
                <a:solidFill>
                  <a:srgbClr val="000000"/>
                </a:solidFill>
                <a:effectLst/>
                <a:latin typeface="Simplified Arabic" panose="02020603050405020304" pitchFamily="18" charset="-78"/>
                <a:cs typeface="Simplified Arabic" panose="02020603050405020304" pitchFamily="18" charset="-78"/>
              </a:rPr>
              <a:t>القدرة على النمو بشكل أكبر سواء في الأسواق الناشئة، أو من خلال بيع منتجات إضافية للعملاء</a:t>
            </a:r>
            <a:r>
              <a:rPr lang="ar-DZ" sz="2200" b="1" dirty="0">
                <a:latin typeface="Simplified Arabic" panose="02020603050405020304" pitchFamily="18" charset="-78"/>
                <a:cs typeface="Simplified Arabic" panose="02020603050405020304" pitchFamily="18" charset="-78"/>
              </a:rPr>
              <a:t> .</a:t>
            </a:r>
            <a:endParaRPr lang="fr-FR" sz="22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7846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age 1"/>
          <p:cNvSpPr/>
          <p:nvPr/>
        </p:nvSpPr>
        <p:spPr>
          <a:xfrm>
            <a:off x="8955741" y="1037715"/>
            <a:ext cx="2339788" cy="108114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DZ" sz="2400" b="1" dirty="0">
                <a:latin typeface="Simplified Arabic" panose="02020603050405020304" pitchFamily="18" charset="-78"/>
                <a:cs typeface="Simplified Arabic" panose="02020603050405020304" pitchFamily="18" charset="-78"/>
              </a:rPr>
              <a:t>مساوئ البيع المتقاطع</a:t>
            </a:r>
          </a:p>
        </p:txBody>
      </p:sp>
      <p:sp>
        <p:nvSpPr>
          <p:cNvPr id="3" name="Rectangle 2"/>
          <p:cNvSpPr/>
          <p:nvPr/>
        </p:nvSpPr>
        <p:spPr>
          <a:xfrm>
            <a:off x="1855694" y="2113087"/>
            <a:ext cx="6871447" cy="34778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gn="just" rtl="1">
              <a:buFont typeface="Wingdings" panose="05000000000000000000" pitchFamily="2" charset="2"/>
              <a:buChar char="§"/>
            </a:pPr>
            <a:r>
              <a:rPr lang="ar-DZ" sz="2200" b="1" i="0" dirty="0">
                <a:solidFill>
                  <a:srgbClr val="000000"/>
                </a:solidFill>
                <a:effectLst/>
                <a:latin typeface="Simplified Arabic" panose="02020603050405020304" pitchFamily="18" charset="-78"/>
                <a:cs typeface="Simplified Arabic" panose="02020603050405020304" pitchFamily="18" charset="-78"/>
              </a:rPr>
              <a:t>تركيز المسوقين على بيع منتجات إضافية للعملاء وفقط، بدون أن تقابلها أي قيمة مضافة لصالح الزبائن، وذلك لأّنهم جعلوا هدفهم الأوحد هو الربح، مما أوقع أكثرهم في المنافسة غير الشريفة.</a:t>
            </a:r>
          </a:p>
          <a:p>
            <a:pPr marL="342900" indent="-342900" algn="just" rtl="1">
              <a:buFont typeface="Wingdings" panose="05000000000000000000" pitchFamily="2" charset="2"/>
              <a:buChar char="§"/>
            </a:pPr>
            <a:r>
              <a:rPr lang="ar-DZ" sz="2200" b="1" i="0" dirty="0">
                <a:solidFill>
                  <a:srgbClr val="000000"/>
                </a:solidFill>
                <a:effectLst/>
                <a:latin typeface="Simplified Arabic" panose="02020603050405020304" pitchFamily="18" charset="-78"/>
                <a:cs typeface="Simplified Arabic" panose="02020603050405020304" pitchFamily="18" charset="-78"/>
              </a:rPr>
              <a:t>عدم التمرس بهذا النوع من البيوع من المسوقين، جعل أغلبهم يسقطون في فخ الخلط بين منتجات البيع المتقاطع والبديل، مما فتح الباب على مصراعيه أمام الفشل، والنتائج السلبية، وفقدان الثقة مع العملاء.</a:t>
            </a:r>
            <a:endParaRPr lang="ar-DZ" sz="2200" b="1" dirty="0">
              <a:solidFill>
                <a:srgbClr val="000000"/>
              </a:solidFill>
              <a:latin typeface="Simplified Arabic" panose="02020603050405020304" pitchFamily="18" charset="-78"/>
              <a:cs typeface="Simplified Arabic" panose="02020603050405020304" pitchFamily="18" charset="-78"/>
            </a:endParaRPr>
          </a:p>
          <a:p>
            <a:pPr marL="342900" indent="-342900" algn="just" rtl="1">
              <a:buFont typeface="Wingdings" panose="05000000000000000000" pitchFamily="2" charset="2"/>
              <a:buChar char="§"/>
            </a:pPr>
            <a:r>
              <a:rPr lang="ar-DZ" sz="2200" b="1" i="0" dirty="0">
                <a:solidFill>
                  <a:srgbClr val="000000"/>
                </a:solidFill>
                <a:effectLst/>
                <a:latin typeface="Simplified Arabic" panose="02020603050405020304" pitchFamily="18" charset="-78"/>
                <a:cs typeface="Simplified Arabic" panose="02020603050405020304" pitchFamily="18" charset="-78"/>
              </a:rPr>
              <a:t>اللجوء إلى بعض الأخلاق السيئة من طرف الشركات عند إعطاء هذه الخدمة، كالغش، والتدليس، والخداع، أو الغرر.</a:t>
            </a:r>
            <a:endParaRPr lang="ar-DZ" sz="2200" b="1" dirty="0">
              <a:solidFill>
                <a:srgbClr val="000000"/>
              </a:solidFill>
              <a:latin typeface="Simplified Arabic" panose="02020603050405020304" pitchFamily="18" charset="-78"/>
              <a:cs typeface="Simplified Arabic" panose="02020603050405020304" pitchFamily="18" charset="-78"/>
            </a:endParaRPr>
          </a:p>
          <a:p>
            <a:pPr marL="342900" indent="-342900" algn="just" rtl="1">
              <a:buFont typeface="Wingdings" panose="05000000000000000000" pitchFamily="2" charset="2"/>
              <a:buChar char="§"/>
            </a:pPr>
            <a:r>
              <a:rPr lang="ar-DZ" sz="2200" b="1" i="0" dirty="0">
                <a:solidFill>
                  <a:srgbClr val="000000"/>
                </a:solidFill>
                <a:effectLst/>
                <a:latin typeface="Simplified Arabic" panose="02020603050405020304" pitchFamily="18" charset="-78"/>
                <a:cs typeface="Simplified Arabic" panose="02020603050405020304" pitchFamily="18" charset="-78"/>
              </a:rPr>
              <a:t>يجد العميل دائما نفسه في حالة شراء لمنتج إضافي، ربما لا يحتاجه، ولكن السعر المغري دفعه لذلك</a:t>
            </a:r>
            <a:r>
              <a:rPr lang="ar-DZ" sz="2200" b="1" dirty="0">
                <a:latin typeface="Simplified Arabic" panose="02020603050405020304" pitchFamily="18" charset="-78"/>
                <a:cs typeface="Simplified Arabic" panose="02020603050405020304" pitchFamily="18" charset="-78"/>
              </a:rPr>
              <a:t> </a:t>
            </a:r>
            <a:endParaRPr lang="fr-FR" sz="22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1005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0419" y="760393"/>
            <a:ext cx="6110968" cy="619272"/>
          </a:xfrm>
          <a:prstGeom prst="rect">
            <a:avLst/>
          </a:prstGeom>
        </p:spPr>
        <p:txBody>
          <a:bodyPr wrap="none">
            <a:spAutoFit/>
          </a:bodyPr>
          <a:lstStyle/>
          <a:p>
            <a:pPr lvl="0" algn="r" rtl="1">
              <a:lnSpc>
                <a:spcPct val="107000"/>
              </a:lnSpc>
              <a:spcAft>
                <a:spcPts val="800"/>
              </a:spcAft>
            </a:pPr>
            <a:r>
              <a:rPr lang="ar-DZ" sz="32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المبحث الثالث: دراسة حالة شركة آبل </a:t>
            </a:r>
            <a:r>
              <a:rPr lang="fr-FR" sz="3200" b="1" dirty="0">
                <a:solidFill>
                  <a:prstClr val="black"/>
                </a:solidFill>
                <a:latin typeface="Angsana New" panose="02020603050405020304" pitchFamily="18" charset="-34"/>
                <a:ea typeface="Calibri" panose="020F0502020204030204" pitchFamily="34" charset="0"/>
                <a:cs typeface="Angsana New" panose="02020603050405020304" pitchFamily="18" charset="-34"/>
              </a:rPr>
              <a:t>APPLE</a:t>
            </a:r>
            <a:endParaRPr lang="ar-DZ" sz="3200" b="1" dirty="0">
              <a:solidFill>
                <a:prstClr val="black"/>
              </a:solidFill>
              <a:latin typeface="Angsana New" panose="02020603050405020304" pitchFamily="18" charset="-34"/>
              <a:ea typeface="Calibri" panose="020F0502020204030204" pitchFamily="34" charset="0"/>
              <a:cs typeface="Simplified Arabic" panose="02020603050405020304" pitchFamily="18" charset="-78"/>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070" y="728117"/>
            <a:ext cx="2147047" cy="200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à coins arrondis 3"/>
          <p:cNvSpPr/>
          <p:nvPr/>
        </p:nvSpPr>
        <p:spPr>
          <a:xfrm>
            <a:off x="7382436" y="1728935"/>
            <a:ext cx="3738163" cy="2743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DZ" sz="2200" b="1" dirty="0">
                <a:latin typeface="Simplified Arabic" panose="02020603050405020304" pitchFamily="18" charset="-78"/>
                <a:cs typeface="Simplified Arabic" panose="02020603050405020304" pitchFamily="18" charset="-78"/>
              </a:rPr>
              <a:t>شركة أبل هي واحدة من أكثر الشركات نجاحًا في استخدام استراتيجية البيع المتقاطع. تعتمد أبل على تقديم منتجات وخدمات متكاملة تزيد من اعتماد العملاء على نظامها البيئي(</a:t>
            </a:r>
            <a:r>
              <a:rPr lang="fr-FR" sz="2200" b="1" dirty="0" err="1">
                <a:latin typeface="Simplified Arabic" panose="02020603050405020304" pitchFamily="18" charset="-78"/>
                <a:cs typeface="Simplified Arabic" panose="02020603050405020304" pitchFamily="18" charset="-78"/>
              </a:rPr>
              <a:t>Ecosystem</a:t>
            </a:r>
            <a:r>
              <a:rPr lang="ar-DZ" sz="2200" b="1" dirty="0">
                <a:latin typeface="Simplified Arabic" panose="02020603050405020304" pitchFamily="18" charset="-78"/>
                <a:cs typeface="Simplified Arabic" panose="02020603050405020304" pitchFamily="18" charset="-78"/>
              </a:rPr>
              <a:t>).</a:t>
            </a:r>
            <a:endParaRPr lang="fr-FR" sz="2200" b="1" dirty="0">
              <a:latin typeface="Simplified Arabic" panose="02020603050405020304" pitchFamily="18" charset="-78"/>
              <a:cs typeface="Simplified Arabic" panose="02020603050405020304" pitchFamily="18" charset="-78"/>
            </a:endParaRPr>
          </a:p>
        </p:txBody>
      </p:sp>
      <p:sp>
        <p:nvSpPr>
          <p:cNvPr id="5" name="Ellipse 4"/>
          <p:cNvSpPr/>
          <p:nvPr/>
        </p:nvSpPr>
        <p:spPr>
          <a:xfrm>
            <a:off x="2891117" y="2514601"/>
            <a:ext cx="3792071" cy="35231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DZ" sz="2000" b="1" dirty="0">
                <a:latin typeface="Simplified Arabic" panose="02020603050405020304" pitchFamily="18" charset="-78"/>
                <a:cs typeface="Simplified Arabic" panose="02020603050405020304" pitchFamily="18" charset="-78"/>
              </a:rPr>
              <a:t>أبل تُعرف بتقديم منتجات رئيسية مثل </a:t>
            </a:r>
            <a:r>
              <a:rPr lang="fr-FR" sz="2000" b="1" dirty="0">
                <a:latin typeface="Simplified Arabic" panose="02020603050405020304" pitchFamily="18" charset="-78"/>
                <a:cs typeface="Simplified Arabic" panose="02020603050405020304" pitchFamily="18" charset="-78"/>
              </a:rPr>
              <a:t>iPhone </a:t>
            </a:r>
            <a:r>
              <a:rPr lang="ar-DZ" sz="2000" b="1" dirty="0">
                <a:latin typeface="Simplified Arabic" panose="02020603050405020304" pitchFamily="18" charset="-78"/>
                <a:cs typeface="Simplified Arabic" panose="02020603050405020304" pitchFamily="18" charset="-78"/>
              </a:rPr>
              <a:t>و</a:t>
            </a:r>
            <a:r>
              <a:rPr lang="fr-FR" sz="2000" b="1" dirty="0">
                <a:latin typeface="Simplified Arabic" panose="02020603050405020304" pitchFamily="18" charset="-78"/>
                <a:cs typeface="Simplified Arabic" panose="02020603050405020304" pitchFamily="18" charset="-78"/>
              </a:rPr>
              <a:t>MacBook </a:t>
            </a:r>
            <a:r>
              <a:rPr lang="ar-DZ" sz="2000" b="1" dirty="0">
                <a:latin typeface="Simplified Arabic" panose="02020603050405020304" pitchFamily="18" charset="-78"/>
                <a:cs typeface="Simplified Arabic" panose="02020603050405020304" pitchFamily="18" charset="-78"/>
              </a:rPr>
              <a:t> و</a:t>
            </a:r>
            <a:r>
              <a:rPr lang="fr-FR" sz="2000" b="1" dirty="0">
                <a:latin typeface="Simplified Arabic" panose="02020603050405020304" pitchFamily="18" charset="-78"/>
                <a:cs typeface="Simplified Arabic" panose="02020603050405020304" pitchFamily="18" charset="-78"/>
              </a:rPr>
              <a:t>iPad، </a:t>
            </a:r>
            <a:r>
              <a:rPr lang="ar-DZ" sz="2000" b="1" dirty="0">
                <a:latin typeface="Simplified Arabic" panose="02020603050405020304" pitchFamily="18" charset="-78"/>
                <a:cs typeface="Simplified Arabic" panose="02020603050405020304" pitchFamily="18" charset="-78"/>
              </a:rPr>
              <a:t>لكنها تعتمد بشكل كبير على بيع ملحقات وخدمات إضافية تزيد من إيراداتها، مثل  </a:t>
            </a:r>
            <a:r>
              <a:rPr lang="fr-FR" sz="2000" b="1" dirty="0" err="1">
                <a:latin typeface="Simplified Arabic" panose="02020603050405020304" pitchFamily="18" charset="-78"/>
                <a:cs typeface="Simplified Arabic" panose="02020603050405020304" pitchFamily="18" charset="-78"/>
              </a:rPr>
              <a:t>AirPods</a:t>
            </a:r>
            <a:r>
              <a:rPr lang="fr-FR" sz="2000" b="1" dirty="0">
                <a:latin typeface="Simplified Arabic" panose="02020603050405020304" pitchFamily="18" charset="-78"/>
                <a:cs typeface="Simplified Arabic" panose="02020603050405020304" pitchFamily="18" charset="-78"/>
              </a:rPr>
              <a:t>، Apple Watch، </a:t>
            </a:r>
            <a:r>
              <a:rPr lang="ar-DZ" sz="2000" b="1" dirty="0">
                <a:latin typeface="Simplified Arabic" panose="02020603050405020304" pitchFamily="18" charset="-78"/>
                <a:cs typeface="Simplified Arabic" panose="02020603050405020304" pitchFamily="18" charset="-78"/>
              </a:rPr>
              <a:t>وخدمات </a:t>
            </a:r>
            <a:r>
              <a:rPr lang="fr-FR" sz="2000" b="1" dirty="0">
                <a:latin typeface="Simplified Arabic" panose="02020603050405020304" pitchFamily="18" charset="-78"/>
                <a:cs typeface="Simplified Arabic" panose="02020603050405020304" pitchFamily="18" charset="-78"/>
              </a:rPr>
              <a:t>Apple Music </a:t>
            </a:r>
            <a:r>
              <a:rPr lang="ar-DZ" sz="2000" b="1" dirty="0">
                <a:latin typeface="Simplified Arabic" panose="02020603050405020304" pitchFamily="18" charset="-78"/>
                <a:cs typeface="Simplified Arabic" panose="02020603050405020304" pitchFamily="18" charset="-78"/>
              </a:rPr>
              <a:t> و</a:t>
            </a:r>
            <a:r>
              <a:rPr lang="fr-FR" sz="2000" b="1" dirty="0" err="1">
                <a:latin typeface="Simplified Arabic" panose="02020603050405020304" pitchFamily="18" charset="-78"/>
                <a:cs typeface="Simplified Arabic" panose="02020603050405020304" pitchFamily="18" charset="-78"/>
              </a:rPr>
              <a:t>iCloud</a:t>
            </a:r>
            <a:r>
              <a:rPr lang="fr-FR" sz="2000" b="1" dirty="0">
                <a:latin typeface="Simplified Arabic" panose="02020603050405020304" pitchFamily="18" charset="-78"/>
                <a:cs typeface="Simplified Arabic" panose="02020603050405020304" pitchFamily="18" charset="-78"/>
              </a:rPr>
              <a:t>.</a:t>
            </a:r>
          </a:p>
        </p:txBody>
      </p:sp>
    </p:spTree>
    <p:extLst>
      <p:ext uri="{BB962C8B-B14F-4D97-AF65-F5344CB8AC3E}">
        <p14:creationId xmlns:p14="http://schemas.microsoft.com/office/powerpoint/2010/main" val="347988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07" y="726142"/>
            <a:ext cx="3028614" cy="1586753"/>
          </a:xfrm>
          <a:prstGeom prst="rect">
            <a:avLst/>
          </a:prstGeom>
          <a:ln>
            <a:noFill/>
          </a:ln>
          <a:effectLst>
            <a:softEdge rad="112500"/>
          </a:effectLst>
        </p:spPr>
      </p:pic>
      <p:sp>
        <p:nvSpPr>
          <p:cNvPr id="3" name="Nuage 2"/>
          <p:cNvSpPr/>
          <p:nvPr/>
        </p:nvSpPr>
        <p:spPr>
          <a:xfrm>
            <a:off x="4491318" y="726142"/>
            <a:ext cx="4141694" cy="95474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200" b="1">
                <a:latin typeface="Simplified Arabic" panose="02020603050405020304" pitchFamily="18" charset="-78"/>
                <a:cs typeface="Simplified Arabic" panose="02020603050405020304" pitchFamily="18" charset="-78"/>
              </a:rPr>
              <a:t>التطبيق العملي لاستراتيجية البيع المتقاطع في أبل</a:t>
            </a:r>
            <a:endParaRPr lang="fr-FR" sz="2200" b="1">
              <a:latin typeface="Simplified Arabic" panose="02020603050405020304" pitchFamily="18" charset="-78"/>
              <a:cs typeface="Simplified Arabic" panose="02020603050405020304" pitchFamily="18" charset="-78"/>
            </a:endParaRPr>
          </a:p>
        </p:txBody>
      </p:sp>
      <p:sp>
        <p:nvSpPr>
          <p:cNvPr id="4" name="Rectangle 3"/>
          <p:cNvSpPr/>
          <p:nvPr/>
        </p:nvSpPr>
        <p:spPr>
          <a:xfrm>
            <a:off x="4155141" y="1931912"/>
            <a:ext cx="7167283"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SA" sz="2000" b="1" dirty="0">
                <a:latin typeface="Simplified Arabic" panose="02020603050405020304" pitchFamily="18" charset="-78"/>
                <a:ea typeface="Calibri" panose="020F0502020204030204" pitchFamily="34" charset="0"/>
                <a:cs typeface="Simplified Arabic" panose="02020603050405020304" pitchFamily="18" charset="-78"/>
              </a:rPr>
              <a:t>دمج المنتجات في نظام بيئي</a:t>
            </a:r>
            <a:r>
              <a:rPr lang="ar-DZ" sz="2000" b="1" dirty="0">
                <a:latin typeface="Simplified Arabic" panose="02020603050405020304" pitchFamily="18" charset="-78"/>
                <a:ea typeface="Calibri" panose="020F0502020204030204" pitchFamily="34" charset="0"/>
                <a:cs typeface="Simplified Arabic" panose="02020603050405020304" pitchFamily="18" charset="-78"/>
              </a:rPr>
              <a:t>:</a:t>
            </a:r>
            <a:r>
              <a:rPr lang="ar-SA" sz="2000" b="1" dirty="0">
                <a:latin typeface="Simplified Arabic" panose="02020603050405020304" pitchFamily="18" charset="-78"/>
                <a:ea typeface="Calibri" panose="020F0502020204030204" pitchFamily="34" charset="0"/>
                <a:cs typeface="Simplified Arabic" panose="02020603050405020304" pitchFamily="18" charset="-78"/>
              </a:rPr>
              <a:t>أبل تصمم منتجاتها لتكون مترابطة. فعلى سبيل المثال، إذا اشترى العميل جهاز</a:t>
            </a:r>
            <a:r>
              <a:rPr lang="fr-FR" sz="2000" b="1" dirty="0">
                <a:latin typeface="Simplified Arabic" panose="02020603050405020304" pitchFamily="18" charset="-78"/>
                <a:ea typeface="Calibri" panose="020F0502020204030204" pitchFamily="34" charset="0"/>
                <a:cs typeface="Simplified Arabic" panose="02020603050405020304" pitchFamily="18" charset="-78"/>
              </a:rPr>
              <a:t> iPhone</a:t>
            </a:r>
            <a:r>
              <a:rPr lang="ar-SA" sz="2000" b="1" dirty="0">
                <a:latin typeface="Simplified Arabic" panose="02020603050405020304" pitchFamily="18" charset="-78"/>
                <a:ea typeface="Calibri" panose="020F0502020204030204" pitchFamily="34" charset="0"/>
                <a:cs typeface="Simplified Arabic" panose="02020603050405020304" pitchFamily="18" charset="-78"/>
              </a:rPr>
              <a:t>، فسيُعرض عليه شراء</a:t>
            </a:r>
            <a:r>
              <a:rPr lang="fr-FR" sz="2000" b="1" dirty="0">
                <a:latin typeface="Simplified Arabic" panose="02020603050405020304" pitchFamily="18" charset="-78"/>
                <a:ea typeface="Calibri" panose="020F0502020204030204" pitchFamily="34" charset="0"/>
                <a:cs typeface="Simplified Arabic" panose="02020603050405020304" pitchFamily="18" charset="-78"/>
              </a:rPr>
              <a:t> </a:t>
            </a:r>
            <a:r>
              <a:rPr lang="fr-FR" sz="2000" b="1" dirty="0" err="1">
                <a:latin typeface="Simplified Arabic" panose="02020603050405020304" pitchFamily="18" charset="-78"/>
                <a:ea typeface="Calibri" panose="020F0502020204030204" pitchFamily="34" charset="0"/>
                <a:cs typeface="Simplified Arabic" panose="02020603050405020304" pitchFamily="18" charset="-78"/>
              </a:rPr>
              <a:t>AirPods</a:t>
            </a:r>
            <a:r>
              <a:rPr lang="fr-FR" sz="2000" b="1" dirty="0">
                <a:latin typeface="Simplified Arabic" panose="02020603050405020304" pitchFamily="18" charset="-78"/>
                <a:ea typeface="Calibri" panose="020F0502020204030204" pitchFamily="34" charset="0"/>
                <a:cs typeface="Simplified Arabic" panose="02020603050405020304" pitchFamily="18" charset="-78"/>
              </a:rPr>
              <a:t> </a:t>
            </a:r>
            <a:r>
              <a:rPr lang="ar-DZ" sz="2000" b="1" dirty="0">
                <a:latin typeface="Simplified Arabic" panose="02020603050405020304" pitchFamily="18" charset="-78"/>
                <a:ea typeface="Calibri" panose="020F0502020204030204" pitchFamily="34" charset="0"/>
                <a:cs typeface="Simplified Arabic" panose="02020603050405020304" pitchFamily="18" charset="-78"/>
              </a:rPr>
              <a:t> </a:t>
            </a:r>
            <a:r>
              <a:rPr lang="ar-SA" sz="2000" b="1" dirty="0">
                <a:latin typeface="Simplified Arabic" panose="02020603050405020304" pitchFamily="18" charset="-78"/>
                <a:ea typeface="Calibri" panose="020F0502020204030204" pitchFamily="34" charset="0"/>
                <a:cs typeface="Simplified Arabic" panose="02020603050405020304" pitchFamily="18" charset="-78"/>
              </a:rPr>
              <a:t>للحصول على تجربة صوتية مميزة</a:t>
            </a:r>
            <a:r>
              <a:rPr lang="ar-DZ" sz="2000" b="1" dirty="0">
                <a:latin typeface="Simplified Arabic" panose="02020603050405020304" pitchFamily="18" charset="-78"/>
                <a:ea typeface="Calibri" panose="020F0502020204030204" pitchFamily="34" charset="0"/>
                <a:cs typeface="Simplified Arabic" panose="02020603050405020304" pitchFamily="18" charset="-78"/>
              </a:rPr>
              <a:t>.</a:t>
            </a:r>
            <a:endParaRPr lang="fr-FR" sz="2000" b="1" dirty="0">
              <a:latin typeface="Simplified Arabic" panose="02020603050405020304" pitchFamily="18" charset="-78"/>
              <a:cs typeface="Simplified Arabic" panose="02020603050405020304" pitchFamily="18" charset="-78"/>
            </a:endParaRPr>
          </a:p>
        </p:txBody>
      </p:sp>
      <p:sp>
        <p:nvSpPr>
          <p:cNvPr id="5" name="Rectangle 4"/>
          <p:cNvSpPr/>
          <p:nvPr/>
        </p:nvSpPr>
        <p:spPr>
          <a:xfrm>
            <a:off x="1008530" y="3198605"/>
            <a:ext cx="7758952"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SA" sz="2000" b="1" dirty="0">
                <a:latin typeface="Simplified Arabic" panose="02020603050405020304" pitchFamily="18" charset="-78"/>
                <a:ea typeface="Calibri" panose="020F0502020204030204" pitchFamily="34" charset="0"/>
                <a:cs typeface="Simplified Arabic" panose="02020603050405020304" pitchFamily="18" charset="-78"/>
              </a:rPr>
              <a:t>الربط عبر البرامج والخدمات: عندما يشتري العميل جهازاً من أبل، يتم تشجيعه على الاشتراك في خدمات مثل </a:t>
            </a:r>
            <a:r>
              <a:rPr lang="fr-FR" sz="2000" b="1" dirty="0" err="1">
                <a:latin typeface="Simplified Arabic" panose="02020603050405020304" pitchFamily="18" charset="-78"/>
                <a:ea typeface="Calibri" panose="020F0502020204030204" pitchFamily="34" charset="0"/>
                <a:cs typeface="Simplified Arabic" panose="02020603050405020304" pitchFamily="18" charset="-78"/>
              </a:rPr>
              <a:t>iCloud</a:t>
            </a:r>
            <a:r>
              <a:rPr lang="fr-FR" sz="2000" b="1" dirty="0">
                <a:latin typeface="Simplified Arabic" panose="02020603050405020304" pitchFamily="18" charset="-78"/>
                <a:ea typeface="Calibri" panose="020F0502020204030204" pitchFamily="34" charset="0"/>
                <a:cs typeface="Simplified Arabic" panose="02020603050405020304" pitchFamily="18" charset="-78"/>
              </a:rPr>
              <a:t> </a:t>
            </a:r>
            <a:r>
              <a:rPr lang="ar-DZ" sz="2000" b="1" dirty="0">
                <a:latin typeface="Simplified Arabic" panose="02020603050405020304" pitchFamily="18" charset="-78"/>
                <a:ea typeface="Calibri" panose="020F0502020204030204" pitchFamily="34" charset="0"/>
                <a:cs typeface="Simplified Arabic" panose="02020603050405020304" pitchFamily="18" charset="-78"/>
              </a:rPr>
              <a:t> </a:t>
            </a:r>
            <a:r>
              <a:rPr lang="ar-SA" sz="2000" b="1" dirty="0">
                <a:latin typeface="Simplified Arabic" panose="02020603050405020304" pitchFamily="18" charset="-78"/>
                <a:ea typeface="Calibri" panose="020F0502020204030204" pitchFamily="34" charset="0"/>
                <a:cs typeface="Simplified Arabic" panose="02020603050405020304" pitchFamily="18" charset="-78"/>
              </a:rPr>
              <a:t>لتخزين الملفات، و</a:t>
            </a:r>
            <a:r>
              <a:rPr lang="fr-FR" sz="2000" b="1" dirty="0">
                <a:latin typeface="Simplified Arabic" panose="02020603050405020304" pitchFamily="18" charset="-78"/>
                <a:ea typeface="Calibri" panose="020F0502020204030204" pitchFamily="34" charset="0"/>
                <a:cs typeface="Simplified Arabic" panose="02020603050405020304" pitchFamily="18" charset="-78"/>
              </a:rPr>
              <a:t>Apple TV+  </a:t>
            </a:r>
            <a:r>
              <a:rPr lang="ar-SA" sz="2000" b="1" dirty="0">
                <a:latin typeface="Simplified Arabic" panose="02020603050405020304" pitchFamily="18" charset="-78"/>
                <a:ea typeface="Calibri" panose="020F0502020204030204" pitchFamily="34" charset="0"/>
                <a:cs typeface="Simplified Arabic" panose="02020603050405020304" pitchFamily="18" charset="-78"/>
              </a:rPr>
              <a:t>للمحتوى الترفيهي</a:t>
            </a:r>
            <a:endParaRPr lang="fr-FR" sz="2000" b="1" dirty="0">
              <a:latin typeface="Simplified Arabic" panose="02020603050405020304" pitchFamily="18" charset="-78"/>
              <a:cs typeface="Simplified Arabic" panose="02020603050405020304" pitchFamily="18" charset="-78"/>
            </a:endParaRPr>
          </a:p>
        </p:txBody>
      </p:sp>
      <p:sp>
        <p:nvSpPr>
          <p:cNvPr id="6" name="Rectangle 5"/>
          <p:cNvSpPr/>
          <p:nvPr/>
        </p:nvSpPr>
        <p:spPr>
          <a:xfrm>
            <a:off x="3173506" y="4157521"/>
            <a:ext cx="8148918"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SA" sz="2000" b="1" dirty="0">
                <a:latin typeface="Simplified Arabic" panose="02020603050405020304" pitchFamily="18" charset="-78"/>
                <a:ea typeface="Calibri" panose="020F0502020204030204" pitchFamily="34" charset="0"/>
                <a:cs typeface="Simplified Arabic" panose="02020603050405020304" pitchFamily="18" charset="-78"/>
              </a:rPr>
              <a:t>تجربة متكاملة في المتجر: في متاجر أبل، يتم تدريب الموظفين على تقديم عروض مخصصة بناءً على احتياجات العميل</a:t>
            </a:r>
            <a:r>
              <a:rPr lang="ar-DZ" sz="2000" b="1" dirty="0">
                <a:latin typeface="Simplified Arabic" panose="02020603050405020304" pitchFamily="18" charset="-78"/>
                <a:ea typeface="Calibri" panose="020F0502020204030204" pitchFamily="34" charset="0"/>
                <a:cs typeface="Simplified Arabic" panose="02020603050405020304" pitchFamily="18" charset="-78"/>
              </a:rPr>
              <a:t> </a:t>
            </a:r>
            <a:r>
              <a:rPr lang="ar-SA" sz="2000" b="1" dirty="0">
                <a:latin typeface="Simplified Arabic" panose="02020603050405020304" pitchFamily="18" charset="-78"/>
                <a:ea typeface="Calibri" panose="020F0502020204030204" pitchFamily="34" charset="0"/>
                <a:cs typeface="Simplified Arabic" panose="02020603050405020304" pitchFamily="18" charset="-78"/>
              </a:rPr>
              <a:t>على سبيل المثال، عند شراء </a:t>
            </a:r>
            <a:r>
              <a:rPr lang="fr-FR" sz="2000" b="1" dirty="0">
                <a:latin typeface="Simplified Arabic" panose="02020603050405020304" pitchFamily="18" charset="-78"/>
                <a:ea typeface="Calibri" panose="020F0502020204030204" pitchFamily="34" charset="0"/>
                <a:cs typeface="Simplified Arabic" panose="02020603050405020304" pitchFamily="18" charset="-78"/>
              </a:rPr>
              <a:t>MacBook، </a:t>
            </a:r>
            <a:r>
              <a:rPr lang="ar-SA" sz="2000" b="1" dirty="0">
                <a:latin typeface="Simplified Arabic" panose="02020603050405020304" pitchFamily="18" charset="-78"/>
                <a:ea typeface="Calibri" panose="020F0502020204030204" pitchFamily="34" charset="0"/>
                <a:cs typeface="Simplified Arabic" panose="02020603050405020304" pitchFamily="18" charset="-78"/>
              </a:rPr>
              <a:t>قد يقترح الموظف شراء ملحقات مثل </a:t>
            </a:r>
            <a:r>
              <a:rPr lang="fr-FR" sz="2000" b="1" dirty="0" err="1">
                <a:latin typeface="Simplified Arabic" panose="02020603050405020304" pitchFamily="18" charset="-78"/>
                <a:ea typeface="Calibri" panose="020F0502020204030204" pitchFamily="34" charset="0"/>
                <a:cs typeface="Simplified Arabic" panose="02020603050405020304" pitchFamily="18" charset="-78"/>
              </a:rPr>
              <a:t>Magic</a:t>
            </a:r>
            <a:r>
              <a:rPr lang="fr-FR" sz="2000" b="1" dirty="0">
                <a:latin typeface="Simplified Arabic" panose="02020603050405020304" pitchFamily="18" charset="-78"/>
                <a:ea typeface="Calibri" panose="020F0502020204030204" pitchFamily="34" charset="0"/>
                <a:cs typeface="Simplified Arabic" panose="02020603050405020304" pitchFamily="18" charset="-78"/>
              </a:rPr>
              <a:t> Mouse </a:t>
            </a:r>
            <a:r>
              <a:rPr lang="ar-DZ" sz="2000" b="1" dirty="0">
                <a:latin typeface="Simplified Arabic" panose="02020603050405020304" pitchFamily="18" charset="-78"/>
                <a:ea typeface="Calibri" panose="020F0502020204030204" pitchFamily="34" charset="0"/>
                <a:cs typeface="Simplified Arabic" panose="02020603050405020304" pitchFamily="18" charset="-78"/>
              </a:rPr>
              <a:t>.</a:t>
            </a:r>
            <a:endParaRPr lang="fr-FR" sz="2000" b="1" dirty="0">
              <a:latin typeface="Simplified Arabic" panose="02020603050405020304" pitchFamily="18" charset="-78"/>
              <a:cs typeface="Simplified Arabic" panose="02020603050405020304" pitchFamily="18" charset="-78"/>
            </a:endParaRPr>
          </a:p>
        </p:txBody>
      </p:sp>
      <p:sp>
        <p:nvSpPr>
          <p:cNvPr id="7" name="Rectangle 6"/>
          <p:cNvSpPr/>
          <p:nvPr/>
        </p:nvSpPr>
        <p:spPr>
          <a:xfrm>
            <a:off x="1008530" y="5424214"/>
            <a:ext cx="8619564"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SA" sz="2000" b="1" dirty="0">
                <a:latin typeface="Simplified Arabic" panose="02020603050405020304" pitchFamily="18" charset="-78"/>
                <a:ea typeface="Calibri" panose="020F0502020204030204" pitchFamily="34" charset="0"/>
                <a:cs typeface="Simplified Arabic" panose="02020603050405020304" pitchFamily="18" charset="-78"/>
              </a:rPr>
              <a:t>التسويق الذكي: أبل تستخدم التسويق الذكي عبر متجرها الإلكتروني، حيث تعرض للمستخدمين "منتجات قد تكون مهتماً بها"، والتي تتناسب مع المنتج الأساسي الذي ينوون شراءه</a:t>
            </a:r>
            <a:endParaRPr lang="fr-FR" sz="2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198762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703" y="793377"/>
            <a:ext cx="2808661" cy="1873903"/>
          </a:xfrm>
          <a:prstGeom prst="rect">
            <a:avLst/>
          </a:prstGeom>
          <a:ln>
            <a:noFill/>
          </a:ln>
          <a:effectLst>
            <a:softEdge rad="112500"/>
          </a:effectLst>
        </p:spPr>
      </p:pic>
      <p:sp>
        <p:nvSpPr>
          <p:cNvPr id="3" name="Rectangle 2"/>
          <p:cNvSpPr/>
          <p:nvPr/>
        </p:nvSpPr>
        <p:spPr>
          <a:xfrm>
            <a:off x="4782671" y="1887516"/>
            <a:ext cx="6096000" cy="350211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rtl="1">
              <a:lnSpc>
                <a:spcPct val="115000"/>
              </a:lnSpc>
              <a:spcAft>
                <a:spcPts val="800"/>
              </a:spcAf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فوائد تطبيق البيع المتقاطع لشركة أبل</a:t>
            </a:r>
            <a:r>
              <a:rPr lang="fr-FR" sz="2200" b="1" dirty="0">
                <a:latin typeface="Simplified Arabic" panose="02020603050405020304" pitchFamily="18" charset="-78"/>
                <a:ea typeface="Times New Roman" panose="02020603050405020304" pitchFamily="18" charset="0"/>
                <a:cs typeface="Simplified Arabic" panose="02020603050405020304" pitchFamily="18" charset="-78"/>
              </a:rPr>
              <a:t>:</a:t>
            </a:r>
            <a:endParaRPr lang="fr-FR" sz="2200" b="1"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lnSpc>
                <a:spcPct val="115000"/>
              </a:lnSpc>
              <a:spcAft>
                <a:spcPts val="800"/>
              </a:spcAft>
              <a:buSzPts val="1000"/>
              <a:buFont typeface="Symbol" panose="05050102010706020507" pitchFamily="18" charset="2"/>
              <a:buChar char=""/>
              <a:tabLst>
                <a:tab pos="457200" algn="l"/>
              </a:tabLs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زيادة الإيرادات</a:t>
            </a:r>
            <a:r>
              <a:rPr lang="fr-FR" sz="2200" b="1" dirty="0">
                <a:latin typeface="Simplified Arabic" panose="02020603050405020304" pitchFamily="18" charset="-78"/>
                <a:ea typeface="Times New Roman" panose="02020603050405020304" pitchFamily="18" charset="0"/>
                <a:cs typeface="Simplified Arabic" panose="02020603050405020304" pitchFamily="18" charset="-78"/>
              </a:rPr>
              <a:t>: </a:t>
            </a: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الربط بين المنتجات والخدمات يرفع من متوسط إنفاق العميل، مما يحقق إيرادات أعلى للشركة</a:t>
            </a:r>
            <a:r>
              <a:rPr lang="fr-FR" sz="2200" b="1" dirty="0">
                <a:latin typeface="Simplified Arabic" panose="02020603050405020304" pitchFamily="18" charset="-78"/>
                <a:ea typeface="Times New Roman" panose="02020603050405020304" pitchFamily="18" charset="0"/>
                <a:cs typeface="Simplified Arabic" panose="02020603050405020304" pitchFamily="18" charset="-78"/>
              </a:rPr>
              <a:t>.</a:t>
            </a:r>
            <a:endParaRPr lang="fr-FR" sz="2200" b="1"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lnSpc>
                <a:spcPct val="115000"/>
              </a:lnSpc>
              <a:spcAft>
                <a:spcPts val="800"/>
              </a:spcAft>
              <a:buSzPts val="1000"/>
              <a:buFont typeface="Symbol" panose="05050102010706020507" pitchFamily="18" charset="2"/>
              <a:buChar char=""/>
              <a:tabLst>
                <a:tab pos="457200" algn="l"/>
              </a:tabLs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تعزيز الولاء للعلامة التجارية</a:t>
            </a:r>
            <a:r>
              <a:rPr lang="fr-FR" sz="2200" b="1" dirty="0">
                <a:latin typeface="Simplified Arabic" panose="02020603050405020304" pitchFamily="18" charset="-78"/>
                <a:ea typeface="Times New Roman" panose="02020603050405020304" pitchFamily="18" charset="0"/>
                <a:cs typeface="Simplified Arabic" panose="02020603050405020304" pitchFamily="18" charset="-78"/>
              </a:rPr>
              <a:t>: </a:t>
            </a: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النظام البيئي المتكامل يجعل العملاء أكثر ولاءً، حيث يصعب عليهم الانتقال إلى منافسين بسبب التكامل بين الأجهزة والخدمات</a:t>
            </a:r>
            <a:r>
              <a:rPr lang="fr-FR" sz="2200" b="1" dirty="0">
                <a:latin typeface="Simplified Arabic" panose="02020603050405020304" pitchFamily="18" charset="-78"/>
                <a:ea typeface="Times New Roman" panose="02020603050405020304" pitchFamily="18" charset="0"/>
                <a:cs typeface="Simplified Arabic" panose="02020603050405020304" pitchFamily="18" charset="-78"/>
              </a:rPr>
              <a:t>.</a:t>
            </a:r>
            <a:endParaRPr lang="fr-FR" sz="2200" b="1"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lnSpc>
                <a:spcPct val="115000"/>
              </a:lnSpc>
              <a:spcAft>
                <a:spcPts val="800"/>
              </a:spcAft>
              <a:buSzPts val="1000"/>
              <a:buFont typeface="Symbol" panose="05050102010706020507" pitchFamily="18" charset="2"/>
              <a:buChar char=""/>
              <a:tabLst>
                <a:tab pos="457200" algn="l"/>
              </a:tabLst>
            </a:pP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تحسين تجربة العميل</a:t>
            </a:r>
            <a:r>
              <a:rPr lang="fr-FR" sz="2200" b="1" dirty="0">
                <a:latin typeface="Simplified Arabic" panose="02020603050405020304" pitchFamily="18" charset="-78"/>
                <a:ea typeface="Times New Roman" panose="02020603050405020304" pitchFamily="18" charset="0"/>
                <a:cs typeface="Simplified Arabic" panose="02020603050405020304" pitchFamily="18" charset="-78"/>
              </a:rPr>
              <a:t>: </a:t>
            </a:r>
            <a:r>
              <a:rPr lang="ar-SA" sz="2200" b="1" dirty="0">
                <a:latin typeface="Simplified Arabic" panose="02020603050405020304" pitchFamily="18" charset="-78"/>
                <a:ea typeface="Times New Roman" panose="02020603050405020304" pitchFamily="18" charset="0"/>
                <a:cs typeface="Simplified Arabic" panose="02020603050405020304" pitchFamily="18" charset="-78"/>
              </a:rPr>
              <a:t>الربط بين المنتجات والخدمات يعزز تجربة الاستخدام ويجعلها أكثر سلاسة وفعالية</a:t>
            </a:r>
            <a:r>
              <a:rPr lang="fr-FR" sz="2200" b="1" dirty="0">
                <a:latin typeface="Simplified Arabic" panose="02020603050405020304" pitchFamily="18" charset="-78"/>
                <a:ea typeface="Times New Roman" panose="02020603050405020304" pitchFamily="18" charset="0"/>
                <a:cs typeface="Simplified Arabic" panose="02020603050405020304" pitchFamily="18" charset="-78"/>
              </a:rPr>
              <a:t>.</a:t>
            </a:r>
            <a:endParaRPr lang="fr-FR" sz="2200" b="1"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81187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039035" y="1640540"/>
            <a:ext cx="5916705" cy="40744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DZ" sz="2200" b="1" dirty="0">
                <a:latin typeface="Simplified Arabic" panose="02020603050405020304" pitchFamily="18" charset="-78"/>
                <a:cs typeface="Simplified Arabic" panose="02020603050405020304" pitchFamily="18" charset="-78"/>
              </a:rPr>
              <a:t>النتائج:</a:t>
            </a:r>
          </a:p>
          <a:p>
            <a:pPr marL="342900" indent="-342900" algn="just" rtl="1">
              <a:buFont typeface="Wingdings" panose="05000000000000000000" pitchFamily="2" charset="2"/>
              <a:buChar char="§"/>
            </a:pPr>
            <a:r>
              <a:rPr lang="ar-DZ" sz="2200" b="1" dirty="0">
                <a:latin typeface="Simplified Arabic" panose="02020603050405020304" pitchFamily="18" charset="-78"/>
                <a:cs typeface="Simplified Arabic" panose="02020603050405020304" pitchFamily="18" charset="-78"/>
              </a:rPr>
              <a:t> زيادة الإيرادات: ساهمت الاستراتيجية في تحقيق مليارات الدولارات من الملحقات والخدمات. في عام 2022، بلغت عائدات قطاع الخدمات وحده أكثر من 78 مليار دولار.</a:t>
            </a:r>
          </a:p>
          <a:p>
            <a:pPr marL="342900" indent="-342900" algn="just" rtl="1">
              <a:buFont typeface="Wingdings" panose="05000000000000000000" pitchFamily="2" charset="2"/>
              <a:buChar char="§"/>
            </a:pPr>
            <a:r>
              <a:rPr lang="ar-DZ" sz="2200" b="1" dirty="0">
                <a:latin typeface="Simplified Arabic" panose="02020603050405020304" pitchFamily="18" charset="-78"/>
                <a:cs typeface="Simplified Arabic" panose="02020603050405020304" pitchFamily="18" charset="-78"/>
              </a:rPr>
              <a:t> تعزيز تجربة العملاء: التكامل بين المنتجات والخدمات يجعل تجربة العميل أكثر سهولة وسلاسة، مما يزيد من ولائه.</a:t>
            </a:r>
          </a:p>
          <a:p>
            <a:pPr marL="342900" indent="-342900" algn="just" rtl="1">
              <a:buFont typeface="Wingdings" panose="05000000000000000000" pitchFamily="2" charset="2"/>
              <a:buChar char="§"/>
            </a:pPr>
            <a:r>
              <a:rPr lang="ar-DZ" sz="2200" b="1" dirty="0">
                <a:latin typeface="Simplified Arabic" panose="02020603050405020304" pitchFamily="18" charset="-78"/>
                <a:cs typeface="Simplified Arabic" panose="02020603050405020304" pitchFamily="18" charset="-78"/>
              </a:rPr>
              <a:t> التوسع في النظام البيئي: عندما يمتلك العميل أكثر من منتج أو خدمة من أبل، يصبح أقل احتمالًا للانتقال إلى علامة تجارية أخرى.</a:t>
            </a:r>
          </a:p>
        </p:txBody>
      </p:sp>
    </p:spTree>
    <p:extLst>
      <p:ext uri="{BB962C8B-B14F-4D97-AF65-F5344CB8AC3E}">
        <p14:creationId xmlns:p14="http://schemas.microsoft.com/office/powerpoint/2010/main" val="4279784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1565" y="1862061"/>
            <a:ext cx="8646459" cy="34778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2200" b="1" dirty="0">
                <a:latin typeface="Simplified Arabic" panose="02020603050405020304" pitchFamily="18" charset="-78"/>
                <a:cs typeface="Simplified Arabic" panose="02020603050405020304" pitchFamily="18" charset="-78"/>
              </a:rPr>
              <a:t>في الختام، يُعد البيع المتقاطع أداة استراتيجية قوية للشركات التي تهدف إلى زيادة إيراداتها وتحسين علاقتها مع عملائها. من خلال تقديم منتجات أو خدمات مكملة بناءً على تفضيلات واحتياجات العميل، يمكن للمؤسسات أن تحقق فوائد كبيرة من حيث تعزيز رضا العملاء، وزيادة متوسط قيمة المعاملات، وتعميق الولاء للعلامة التجارية.</a:t>
            </a:r>
          </a:p>
          <a:p>
            <a:pPr algn="just" rtl="1"/>
            <a:r>
              <a:rPr lang="ar-DZ" sz="2200" b="1" dirty="0">
                <a:latin typeface="Simplified Arabic" panose="02020603050405020304" pitchFamily="18" charset="-78"/>
                <a:cs typeface="Simplified Arabic" panose="02020603050405020304" pitchFamily="18" charset="-78"/>
              </a:rPr>
              <a:t>ومع ذلك، يتطلب البيع المتقاطع تطبيقًا دقيقًا وفهمًا جيدًا لسلوك العملاء لتجنب الشعور بالضغط عليهم. يجب أن تكون التوصيات موجهة بعناية لتكون ذات صلة ومفيدة للعملاء، مما يعزز من تجربتهم ويجعلهم أكثر استعدادًا للتفاعل مع العروض المستقبلية.</a:t>
            </a:r>
          </a:p>
          <a:p>
            <a:pPr algn="just" rtl="1"/>
            <a:r>
              <a:rPr lang="ar-DZ" sz="2200" b="1" dirty="0">
                <a:latin typeface="Simplified Arabic" panose="02020603050405020304" pitchFamily="18" charset="-78"/>
                <a:cs typeface="Simplified Arabic" panose="02020603050405020304" pitchFamily="18" charset="-78"/>
              </a:rPr>
              <a:t>بذلك، فإن البيع المتقاطع لا يُعتبر مجرد أداة لزيادة المبيعات، بل هو استراتيجية تكاملية تساهم في خلق علاقة مستدامة بين العميل والشركة. وكلما تم استغلاله بحرفية، كلما زادت فرص النجاح والنمو للمؤسسات في بيئة تجارية متغيرة باستمرار.</a:t>
            </a:r>
            <a:endParaRPr lang="fr-FR" sz="2200" b="1" dirty="0">
              <a:latin typeface="Simplified Arabic" panose="02020603050405020304" pitchFamily="18" charset="-78"/>
              <a:cs typeface="Simplified Arabic" panose="02020603050405020304" pitchFamily="18" charset="-78"/>
            </a:endParaRPr>
          </a:p>
        </p:txBody>
      </p:sp>
      <p:sp>
        <p:nvSpPr>
          <p:cNvPr id="3" name="ZoneTexte 2"/>
          <p:cNvSpPr txBox="1"/>
          <p:nvPr/>
        </p:nvSpPr>
        <p:spPr>
          <a:xfrm>
            <a:off x="5494728" y="995082"/>
            <a:ext cx="1180131" cy="584775"/>
          </a:xfrm>
          <a:prstGeom prst="rect">
            <a:avLst/>
          </a:prstGeom>
          <a:noFill/>
        </p:spPr>
        <p:txBody>
          <a:bodyPr wrap="none" rtlCol="0">
            <a:spAutoFit/>
          </a:bodyPr>
          <a:lstStyle/>
          <a:p>
            <a:r>
              <a:rPr lang="ar-DZ" sz="3200" b="1" dirty="0">
                <a:latin typeface="Simplified Arabic" panose="02020603050405020304" pitchFamily="18" charset="-78"/>
                <a:cs typeface="Simplified Arabic" panose="02020603050405020304" pitchFamily="18" charset="-78"/>
              </a:rPr>
              <a:t>خاتمـــــة</a:t>
            </a:r>
            <a:endParaRPr lang="fr-FR" sz="32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03626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6459" y="709872"/>
            <a:ext cx="6096000" cy="5765168"/>
          </a:xfrm>
          <a:prstGeom prst="rect">
            <a:avLst/>
          </a:prstGeom>
        </p:spPr>
        <p:txBody>
          <a:bodyPr>
            <a:spAutoFit/>
          </a:bodyPr>
          <a:lstStyle/>
          <a:p>
            <a:pPr lvl="0" algn="ctr" rtl="1">
              <a:lnSpc>
                <a:spcPct val="107000"/>
              </a:lnSpc>
              <a:spcAft>
                <a:spcPts val="800"/>
              </a:spcAft>
            </a:pPr>
            <a:r>
              <a:rPr lang="ar-DZ" sz="23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خطــــــــــة البحث </a:t>
            </a:r>
            <a:endParaRPr lang="fr-FR" sz="23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ar-DZ" sz="23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مقدمــــــــــــة</a:t>
            </a:r>
            <a:endParaRPr lang="fr-FR" sz="23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ar-DZ" sz="23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المبحث الأول: ماهية البيع المتقاطع</a:t>
            </a:r>
            <a:endParaRPr lang="fr-FR" sz="23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ar-DZ" sz="23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المطلب الأول: مفهوم البيع المتقاطع </a:t>
            </a:r>
          </a:p>
          <a:p>
            <a:pPr lvl="0" algn="r" rtl="1">
              <a:lnSpc>
                <a:spcPct val="107000"/>
              </a:lnSpc>
              <a:spcAft>
                <a:spcPts val="800"/>
              </a:spcAft>
            </a:pPr>
            <a:r>
              <a:rPr lang="ar-DZ" sz="23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المطلب الثاني: أهداف البيع المتقاطع</a:t>
            </a:r>
            <a:endParaRPr lang="fr-FR" sz="23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ar-DZ" sz="23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المطلب الثالث: خطوات البيع المتقاطع</a:t>
            </a:r>
            <a:endParaRPr lang="fr-FR" sz="23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ar-DZ" sz="23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المبحث الثانـــي: أساسيات البيع المتقاطع</a:t>
            </a:r>
            <a:endParaRPr lang="fr-FR" sz="23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ar-DZ" sz="23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المطلب الأول: تقنيات واستراتيجيات البيع المتقاطع</a:t>
            </a:r>
          </a:p>
          <a:p>
            <a:pPr lvl="0" algn="r" rtl="1">
              <a:lnSpc>
                <a:spcPct val="107000"/>
              </a:lnSpc>
              <a:spcAft>
                <a:spcPts val="800"/>
              </a:spcAft>
            </a:pPr>
            <a:r>
              <a:rPr lang="ar-DZ" sz="23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المطلب الثاني: مجالات وتطبيقات البيع المتقاطع</a:t>
            </a:r>
            <a:endParaRPr lang="fr-FR" sz="23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ar-DZ" sz="23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المطلب الثالث: فوائد ومساوئ البيع المتقاطع</a:t>
            </a:r>
            <a:endParaRPr lang="fr-FR" sz="23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ar-DZ" sz="23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المبحث الثالث: دراسة حالة شركة آبل </a:t>
            </a:r>
            <a:r>
              <a:rPr lang="fr-FR" sz="23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APPLE</a:t>
            </a:r>
            <a:endParaRPr lang="ar-DZ" sz="2300" b="1" dirty="0">
              <a:solidFill>
                <a:prstClr val="black"/>
              </a:solidFill>
              <a:latin typeface="Calibri" panose="020F0502020204030204" pitchFamily="34" charset="0"/>
              <a:ea typeface="Calibri" panose="020F0502020204030204" pitchFamily="34" charset="0"/>
              <a:cs typeface="Simplified Arabic" panose="02020603050405020304" pitchFamily="18" charset="-78"/>
            </a:endParaRPr>
          </a:p>
          <a:p>
            <a:pPr lvl="0" algn="r" rtl="1">
              <a:lnSpc>
                <a:spcPct val="107000"/>
              </a:lnSpc>
              <a:spcAft>
                <a:spcPts val="800"/>
              </a:spcAft>
            </a:pPr>
            <a:r>
              <a:rPr lang="ar-SA" sz="23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خاتمـــــــــــــة</a:t>
            </a:r>
            <a:endParaRPr lang="fr-FR" sz="2300" b="1"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04" y="723319"/>
            <a:ext cx="4011455" cy="2677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945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9483" y="1863369"/>
            <a:ext cx="8310282" cy="34778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r>
              <a:rPr lang="ar-DZ" sz="2200" b="1" dirty="0">
                <a:latin typeface="Simplified Arabic" panose="02020603050405020304" pitchFamily="18" charset="-78"/>
                <a:cs typeface="Simplified Arabic" panose="02020603050405020304" pitchFamily="18" charset="-78"/>
              </a:rPr>
              <a:t>في عالم الأعمال اليوم، حيث المنافسة شديدة والخيارات متعددة، تسعى الشركات إلى إيجاد طرق مبتكرة لتعزيز مبيعاتها وبناء علاقات أعمق مع عملائها. إحدى الاستراتيجيات الناجحة التي أثبتت فعاليتها في تحقيق هذه الأهداف هي البيع المتقاطع (</a:t>
            </a:r>
            <a:r>
              <a:rPr lang="fr-FR" sz="2200" b="1" dirty="0">
                <a:latin typeface="Simplified Arabic" panose="02020603050405020304" pitchFamily="18" charset="-78"/>
                <a:cs typeface="Simplified Arabic" panose="02020603050405020304" pitchFamily="18" charset="-78"/>
              </a:rPr>
              <a:t>Cross-</a:t>
            </a:r>
            <a:r>
              <a:rPr lang="fr-FR" sz="2200" b="1" dirty="0" err="1">
                <a:latin typeface="Simplified Arabic" panose="02020603050405020304" pitchFamily="18" charset="-78"/>
                <a:cs typeface="Simplified Arabic" panose="02020603050405020304" pitchFamily="18" charset="-78"/>
              </a:rPr>
              <a:t>Selling</a:t>
            </a:r>
            <a:r>
              <a:rPr lang="ar-DZ" sz="2200" b="1" dirty="0">
                <a:latin typeface="Simplified Arabic" panose="02020603050405020304" pitchFamily="18" charset="-78"/>
                <a:cs typeface="Simplified Arabic" panose="02020603050405020304" pitchFamily="18" charset="-78"/>
              </a:rPr>
              <a:t>) هذه الطريقة ليست مجرد وسيلة لزيادة الأرباح فحسب، بل هي أيضًا فرصة لفهم احتياجات العملاء بشكل أفضل وتقديم قيمة مضافة تُثري تجربتهم.</a:t>
            </a:r>
          </a:p>
          <a:p>
            <a:pPr algn="just" rtl="1"/>
            <a:r>
              <a:rPr lang="ar-DZ" sz="2200" b="1" dirty="0">
                <a:latin typeface="Simplified Arabic" panose="02020603050405020304" pitchFamily="18" charset="-78"/>
                <a:cs typeface="Simplified Arabic" panose="02020603050405020304" pitchFamily="18" charset="-78"/>
              </a:rPr>
              <a:t>فالبيع المتقاطع يعتمد على مبدأ بسيط ولكنه قوي: تقديم منتجات أو خدمات إضافية ذات صلة بما يهتم به العميل أو ما قام بشرائه. عندما يتم تنفيذه بذكاء، فإن هذه الاستراتيجية لا تُزيد فقط من حجم المعاملات، ولكنها أيضًا تساهم في تحسين ولاء العملاء من خلال تلبية احتياجاتهم بطريقة شاملة ومنظمة، وعليه نطرح التساؤل التالي:</a:t>
            </a:r>
          </a:p>
          <a:p>
            <a:pPr algn="just" rtl="1"/>
            <a:r>
              <a:rPr lang="ar-DZ" sz="2200" b="1" dirty="0">
                <a:latin typeface="Simplified Arabic" panose="02020603050405020304" pitchFamily="18" charset="-78"/>
                <a:cs typeface="Simplified Arabic" panose="02020603050405020304" pitchFamily="18" charset="-78"/>
              </a:rPr>
              <a:t>ما المقصود بالبيع المتقاطع؟ </a:t>
            </a:r>
          </a:p>
        </p:txBody>
      </p:sp>
      <p:sp>
        <p:nvSpPr>
          <p:cNvPr id="3" name="ZoneTexte 2"/>
          <p:cNvSpPr txBox="1"/>
          <p:nvPr/>
        </p:nvSpPr>
        <p:spPr>
          <a:xfrm>
            <a:off x="5109882" y="1021977"/>
            <a:ext cx="1293944" cy="584775"/>
          </a:xfrm>
          <a:prstGeom prst="rect">
            <a:avLst/>
          </a:prstGeom>
          <a:noFill/>
        </p:spPr>
        <p:txBody>
          <a:bodyPr wrap="none" rtlCol="0">
            <a:spAutoFit/>
          </a:bodyPr>
          <a:lstStyle/>
          <a:p>
            <a:r>
              <a:rPr lang="ar-DZ" sz="3200" b="1" dirty="0">
                <a:latin typeface="Simplified Arabic" panose="02020603050405020304" pitchFamily="18" charset="-78"/>
                <a:cs typeface="Simplified Arabic" panose="02020603050405020304" pitchFamily="18" charset="-78"/>
              </a:rPr>
              <a:t>مقدمـــــــة</a:t>
            </a:r>
            <a:endParaRPr lang="fr-FR" sz="32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70560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086" y="782450"/>
            <a:ext cx="3465420" cy="2202797"/>
          </a:xfrm>
          <a:prstGeom prst="rect">
            <a:avLst/>
          </a:prstGeom>
          <a:ln>
            <a:noFill/>
          </a:ln>
          <a:effectLst>
            <a:softEdge rad="112500"/>
          </a:effectLst>
        </p:spPr>
      </p:pic>
      <p:sp>
        <p:nvSpPr>
          <p:cNvPr id="3" name="Rectangle 2"/>
          <p:cNvSpPr/>
          <p:nvPr/>
        </p:nvSpPr>
        <p:spPr>
          <a:xfrm>
            <a:off x="4612341" y="766876"/>
            <a:ext cx="6400800" cy="1248803"/>
          </a:xfrm>
          <a:prstGeom prst="rect">
            <a:avLst/>
          </a:prstGeom>
        </p:spPr>
        <p:txBody>
          <a:bodyPr wrap="square">
            <a:spAutoFit/>
          </a:bodyPr>
          <a:lstStyle/>
          <a:p>
            <a:pPr lvl="0" algn="r" rtl="1">
              <a:lnSpc>
                <a:spcPct val="107000"/>
              </a:lnSpc>
              <a:spcAft>
                <a:spcPts val="800"/>
              </a:spcAft>
            </a:pPr>
            <a:r>
              <a:rPr lang="ar-DZ" sz="32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المبحث الأول: ماهية البيع المتقاطع</a:t>
            </a:r>
            <a:endParaRPr lang="fr-FR" sz="32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lvl="0" algn="r" rtl="1">
              <a:lnSpc>
                <a:spcPct val="107000"/>
              </a:lnSpc>
              <a:spcAft>
                <a:spcPts val="800"/>
              </a:spcAft>
            </a:pPr>
            <a:r>
              <a:rPr lang="ar-DZ" sz="32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المطلب الأول: مفهوم البيع المتقاطع وأهميته</a:t>
            </a:r>
            <a:endParaRPr lang="fr-FR" sz="32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4" name="Rogner un rectangle avec un coin diagonal 3"/>
          <p:cNvSpPr/>
          <p:nvPr/>
        </p:nvSpPr>
        <p:spPr>
          <a:xfrm>
            <a:off x="6320118" y="2528046"/>
            <a:ext cx="4074459" cy="2958353"/>
          </a:xfrm>
          <a:prstGeom prst="snip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just" rtl="1"/>
            <a:r>
              <a:rPr lang="ar-DZ" sz="2200" b="1" i="0" dirty="0">
                <a:solidFill>
                  <a:schemeClr val="bg1"/>
                </a:solidFill>
                <a:effectLst/>
                <a:latin typeface="Simplified Arabic" panose="02020603050405020304" pitchFamily="18" charset="-78"/>
                <a:cs typeface="Simplified Arabic" panose="02020603050405020304" pitchFamily="18" charset="-78"/>
              </a:rPr>
              <a:t>ويقصد بهذا النوع من البيوع التسويقية أن المسوق يسعى إلى بيع خدمة أو منتج زائد عن المنتج الأصلي المستهدف من العميل سواء كان تكميليا أو بنفس الصفات أو منتج مْوَصى به للعميل متعلقا أيضا بالمنتج الأساسي الذي هو قيد عملية البيع</a:t>
            </a:r>
            <a:r>
              <a:rPr lang="ar-DZ" sz="2200" b="1" dirty="0">
                <a:solidFill>
                  <a:schemeClr val="bg1"/>
                </a:solidFill>
                <a:latin typeface="Simplified Arabic" panose="02020603050405020304" pitchFamily="18" charset="-78"/>
                <a:cs typeface="Simplified Arabic" panose="02020603050405020304" pitchFamily="18" charset="-78"/>
              </a:rPr>
              <a:t> .</a:t>
            </a:r>
            <a:endParaRPr lang="fr-FR" sz="22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262737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9871" y="834641"/>
            <a:ext cx="6096000" cy="1107996"/>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rtl="1"/>
            <a:r>
              <a:rPr lang="ar-DZ" sz="2200" b="1" dirty="0">
                <a:latin typeface="Simplified Arabic" panose="02020603050405020304" pitchFamily="18" charset="-78"/>
                <a:cs typeface="Simplified Arabic" panose="02020603050405020304" pitchFamily="18" charset="-78"/>
              </a:rPr>
              <a:t>البيع المتقاطع (</a:t>
            </a:r>
            <a:r>
              <a:rPr lang="fr-FR" sz="2200" b="1" dirty="0">
                <a:latin typeface="Simplified Arabic" panose="02020603050405020304" pitchFamily="18" charset="-78"/>
                <a:cs typeface="Simplified Arabic" panose="02020603050405020304" pitchFamily="18" charset="-78"/>
              </a:rPr>
              <a:t>Cross-</a:t>
            </a:r>
            <a:r>
              <a:rPr lang="fr-FR" sz="2200" b="1" dirty="0" err="1">
                <a:latin typeface="Simplified Arabic" panose="02020603050405020304" pitchFamily="18" charset="-78"/>
                <a:cs typeface="Simplified Arabic" panose="02020603050405020304" pitchFamily="18" charset="-78"/>
              </a:rPr>
              <a:t>Selling</a:t>
            </a:r>
            <a:r>
              <a:rPr lang="fr-FR" sz="2200" b="1" dirty="0">
                <a:latin typeface="Simplified Arabic" panose="02020603050405020304" pitchFamily="18" charset="-78"/>
                <a:cs typeface="Simplified Arabic" panose="02020603050405020304" pitchFamily="18" charset="-78"/>
              </a:rPr>
              <a:t>) </a:t>
            </a:r>
            <a:r>
              <a:rPr lang="ar-DZ" sz="2200" b="1" dirty="0">
                <a:latin typeface="Simplified Arabic" panose="02020603050405020304" pitchFamily="18" charset="-78"/>
                <a:cs typeface="Simplified Arabic" panose="02020603050405020304" pitchFamily="18" charset="-78"/>
              </a:rPr>
              <a:t>هو </a:t>
            </a:r>
            <a:r>
              <a:rPr lang="ar-DZ" sz="2200" b="1" dirty="0" err="1">
                <a:latin typeface="Simplified Arabic" panose="02020603050405020304" pitchFamily="18" charset="-78"/>
                <a:cs typeface="Simplified Arabic" panose="02020603050405020304" pitchFamily="18" charset="-78"/>
              </a:rPr>
              <a:t>إستراتيجية</a:t>
            </a:r>
            <a:r>
              <a:rPr lang="ar-DZ" sz="2200" b="1" dirty="0">
                <a:latin typeface="Simplified Arabic" panose="02020603050405020304" pitchFamily="18" charset="-78"/>
                <a:cs typeface="Simplified Arabic" panose="02020603050405020304" pitchFamily="18" charset="-78"/>
              </a:rPr>
              <a:t> تستخدمها الشركات لزيادة المبيعات من خلال تقديم منتجات أو خدمات إضافية للعميل بجانب المنتج أو الخدمة التي ينوي شراءها.</a:t>
            </a:r>
          </a:p>
        </p:txBody>
      </p:sp>
      <p:sp>
        <p:nvSpPr>
          <p:cNvPr id="3" name="Rectangle 2"/>
          <p:cNvSpPr/>
          <p:nvPr/>
        </p:nvSpPr>
        <p:spPr>
          <a:xfrm>
            <a:off x="1281954" y="2732038"/>
            <a:ext cx="7005917" cy="280076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ar-DZ" sz="2200" b="1" dirty="0">
                <a:solidFill>
                  <a:sysClr val="windowText" lastClr="000000"/>
                </a:solidFill>
                <a:latin typeface="Simplified Arabic" panose="02020603050405020304" pitchFamily="18" charset="-78"/>
                <a:cs typeface="Simplified Arabic" panose="02020603050405020304" pitchFamily="18" charset="-78"/>
              </a:rPr>
              <a:t>أمثلة على البيع المتقاطع:</a:t>
            </a:r>
          </a:p>
          <a:p>
            <a:pPr algn="just" rtl="1">
              <a:buFont typeface="+mj-lt"/>
              <a:buAutoNum type="arabicPeriod"/>
            </a:pPr>
            <a:r>
              <a:rPr lang="ar-DZ" sz="2200" b="1" dirty="0">
                <a:solidFill>
                  <a:sysClr val="windowText" lastClr="000000"/>
                </a:solidFill>
                <a:latin typeface="Simplified Arabic" panose="02020603050405020304" pitchFamily="18" charset="-78"/>
                <a:cs typeface="Simplified Arabic" panose="02020603050405020304" pitchFamily="18" charset="-78"/>
              </a:rPr>
              <a:t>في المطاعم: عندما تطلب وجبة، قد يسألك النادل إذا كنت ترغب في إضافة مشروب أو حلوى.</a:t>
            </a:r>
          </a:p>
          <a:p>
            <a:pPr algn="just" rtl="1">
              <a:buFont typeface="+mj-lt"/>
              <a:buAutoNum type="arabicPeriod"/>
            </a:pPr>
            <a:r>
              <a:rPr lang="ar-DZ" sz="2200" b="1" dirty="0">
                <a:solidFill>
                  <a:sysClr val="windowText" lastClr="000000"/>
                </a:solidFill>
                <a:latin typeface="Simplified Arabic" panose="02020603050405020304" pitchFamily="18" charset="-78"/>
                <a:cs typeface="Simplified Arabic" panose="02020603050405020304" pitchFamily="18" charset="-78"/>
              </a:rPr>
              <a:t>في المتاجر الإلكترونية: عند شراء هاتف ذكي، قد تُعرض عليك أغطية حماية أو سماعات.</a:t>
            </a:r>
          </a:p>
          <a:p>
            <a:pPr algn="just" rtl="1">
              <a:buFont typeface="+mj-lt"/>
              <a:buAutoNum type="arabicPeriod"/>
            </a:pPr>
            <a:r>
              <a:rPr lang="ar-DZ" sz="2200" b="1" dirty="0">
                <a:solidFill>
                  <a:sysClr val="windowText" lastClr="000000"/>
                </a:solidFill>
                <a:latin typeface="Simplified Arabic" panose="02020603050405020304" pitchFamily="18" charset="-78"/>
                <a:cs typeface="Simplified Arabic" panose="02020603050405020304" pitchFamily="18" charset="-78"/>
              </a:rPr>
              <a:t>في البنوك: إذا فتحت حسابًا جاريًا، قد يُعرض عليك بطاقة ائتمان أو تأمين على الحساب.</a:t>
            </a:r>
          </a:p>
          <a:p>
            <a:pPr algn="just" rtl="1">
              <a:buFont typeface="+mj-lt"/>
              <a:buAutoNum type="arabicPeriod"/>
            </a:pPr>
            <a:r>
              <a:rPr lang="ar-DZ" sz="2200" b="1" dirty="0">
                <a:solidFill>
                  <a:sysClr val="windowText" lastClr="000000"/>
                </a:solidFill>
                <a:latin typeface="Simplified Arabic" panose="02020603050405020304" pitchFamily="18" charset="-78"/>
                <a:cs typeface="Simplified Arabic" panose="02020603050405020304" pitchFamily="18" charset="-78"/>
              </a:rPr>
              <a:t>في التجارة بالتجزئة: عند شراء بدلة، قد يُعرض عليك حزام أو ربطة عنق</a:t>
            </a:r>
          </a:p>
        </p:txBody>
      </p:sp>
    </p:spTree>
    <p:extLst>
      <p:ext uri="{BB962C8B-B14F-4D97-AF65-F5344CB8AC3E}">
        <p14:creationId xmlns:p14="http://schemas.microsoft.com/office/powerpoint/2010/main" val="1363461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110" y="737484"/>
            <a:ext cx="5043368" cy="584775"/>
          </a:xfrm>
          <a:prstGeom prst="rect">
            <a:avLst/>
          </a:prstGeom>
        </p:spPr>
        <p:txBody>
          <a:bodyPr wrap="none">
            <a:spAutoFit/>
          </a:bodyPr>
          <a:lstStyle/>
          <a:p>
            <a:pPr algn="ctr" rtl="1"/>
            <a:r>
              <a:rPr lang="ar-DZ" sz="3200" b="1" dirty="0">
                <a:latin typeface="Simplified Arabic" panose="02020603050405020304" pitchFamily="18" charset="-78"/>
                <a:cs typeface="Simplified Arabic" panose="02020603050405020304" pitchFamily="18" charset="-78"/>
              </a:rPr>
              <a:t>المطلب الثاني: اهداف البيع المتقاطع</a:t>
            </a:r>
            <a:endParaRPr lang="fr-FR" sz="3200" b="1" dirty="0">
              <a:latin typeface="Simplified Arabic" panose="02020603050405020304" pitchFamily="18" charset="-78"/>
              <a:cs typeface="Simplified Arabic" panose="02020603050405020304" pitchFamily="18" charset="-78"/>
            </a:endParaRPr>
          </a:p>
        </p:txBody>
      </p:sp>
      <p:sp>
        <p:nvSpPr>
          <p:cNvPr id="3" name="Rectangle à coins arrondis 2"/>
          <p:cNvSpPr/>
          <p:nvPr/>
        </p:nvSpPr>
        <p:spPr>
          <a:xfrm>
            <a:off x="8269941" y="1465729"/>
            <a:ext cx="3106269" cy="6051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2200" b="1">
                <a:latin typeface="Simplified Arabic" panose="02020603050405020304" pitchFamily="18" charset="-78"/>
                <a:cs typeface="Simplified Arabic" panose="02020603050405020304" pitchFamily="18" charset="-78"/>
              </a:rPr>
              <a:t>زيادة الإيرادات والأرباح</a:t>
            </a:r>
            <a:endParaRPr lang="fr-FR" sz="2200" b="1">
              <a:latin typeface="Simplified Arabic" panose="02020603050405020304" pitchFamily="18" charset="-78"/>
              <a:cs typeface="Simplified Arabic" panose="02020603050405020304" pitchFamily="18" charset="-78"/>
            </a:endParaRPr>
          </a:p>
        </p:txBody>
      </p:sp>
      <p:sp>
        <p:nvSpPr>
          <p:cNvPr id="4" name="Rectangle à coins arrondis 3"/>
          <p:cNvSpPr/>
          <p:nvPr/>
        </p:nvSpPr>
        <p:spPr>
          <a:xfrm>
            <a:off x="1537447" y="1465729"/>
            <a:ext cx="3106269" cy="6051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2200" b="1">
                <a:latin typeface="Simplified Arabic" panose="02020603050405020304" pitchFamily="18" charset="-78"/>
                <a:cs typeface="Simplified Arabic" panose="02020603050405020304" pitchFamily="18" charset="-78"/>
              </a:rPr>
              <a:t>تحسين رضا العملاء</a:t>
            </a:r>
            <a:endParaRPr lang="fr-FR" sz="2200" b="1">
              <a:latin typeface="Simplified Arabic" panose="02020603050405020304" pitchFamily="18" charset="-78"/>
              <a:cs typeface="Simplified Arabic" panose="02020603050405020304" pitchFamily="18" charset="-78"/>
            </a:endParaRPr>
          </a:p>
        </p:txBody>
      </p:sp>
      <p:sp>
        <p:nvSpPr>
          <p:cNvPr id="5" name="Rectangle à coins arrondis 4"/>
          <p:cNvSpPr/>
          <p:nvPr/>
        </p:nvSpPr>
        <p:spPr>
          <a:xfrm>
            <a:off x="8269941" y="2707341"/>
            <a:ext cx="3106269" cy="6051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2200" b="1">
                <a:latin typeface="Simplified Arabic" panose="02020603050405020304" pitchFamily="18" charset="-78"/>
                <a:cs typeface="Simplified Arabic" panose="02020603050405020304" pitchFamily="18" charset="-78"/>
              </a:rPr>
              <a:t>تعزيز ولاء العملاء</a:t>
            </a:r>
            <a:endParaRPr lang="fr-FR" sz="2200" b="1">
              <a:latin typeface="Simplified Arabic" panose="02020603050405020304" pitchFamily="18" charset="-78"/>
              <a:cs typeface="Simplified Arabic" panose="02020603050405020304" pitchFamily="18" charset="-78"/>
            </a:endParaRPr>
          </a:p>
        </p:txBody>
      </p:sp>
      <p:sp>
        <p:nvSpPr>
          <p:cNvPr id="6" name="Rectangle à coins arrondis 5"/>
          <p:cNvSpPr/>
          <p:nvPr/>
        </p:nvSpPr>
        <p:spPr>
          <a:xfrm>
            <a:off x="8269941" y="4040704"/>
            <a:ext cx="3106269" cy="6051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2200" b="1">
                <a:latin typeface="Simplified Arabic" panose="02020603050405020304" pitchFamily="18" charset="-78"/>
                <a:cs typeface="Simplified Arabic" panose="02020603050405020304" pitchFamily="18" charset="-78"/>
              </a:rPr>
              <a:t>تعظيم قيمة العميل مدى الحياة</a:t>
            </a:r>
            <a:endParaRPr lang="fr-FR" sz="2200" b="1">
              <a:latin typeface="Simplified Arabic" panose="02020603050405020304" pitchFamily="18" charset="-78"/>
              <a:cs typeface="Simplified Arabic" panose="02020603050405020304" pitchFamily="18" charset="-78"/>
            </a:endParaRPr>
          </a:p>
        </p:txBody>
      </p:sp>
      <p:sp>
        <p:nvSpPr>
          <p:cNvPr id="7" name="Rectangle à coins arrondis 6"/>
          <p:cNvSpPr/>
          <p:nvPr/>
        </p:nvSpPr>
        <p:spPr>
          <a:xfrm>
            <a:off x="8269940" y="5374067"/>
            <a:ext cx="3106269" cy="6051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2200" b="1">
                <a:latin typeface="Simplified Arabic" panose="02020603050405020304" pitchFamily="18" charset="-78"/>
                <a:cs typeface="Simplified Arabic" panose="02020603050405020304" pitchFamily="18" charset="-78"/>
              </a:rPr>
              <a:t>تحسين إدارة المخزون</a:t>
            </a:r>
            <a:endParaRPr lang="fr-FR" sz="2200" b="1">
              <a:latin typeface="Simplified Arabic" panose="02020603050405020304" pitchFamily="18" charset="-78"/>
              <a:cs typeface="Simplified Arabic" panose="02020603050405020304" pitchFamily="18" charset="-78"/>
            </a:endParaRPr>
          </a:p>
        </p:txBody>
      </p:sp>
      <p:sp>
        <p:nvSpPr>
          <p:cNvPr id="8" name="Rectangle à coins arrondis 7"/>
          <p:cNvSpPr/>
          <p:nvPr/>
        </p:nvSpPr>
        <p:spPr>
          <a:xfrm>
            <a:off x="1537446" y="5374067"/>
            <a:ext cx="3106269" cy="6051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2200" b="1">
                <a:latin typeface="Simplified Arabic" panose="02020603050405020304" pitchFamily="18" charset="-78"/>
                <a:cs typeface="Simplified Arabic" panose="02020603050405020304" pitchFamily="18" charset="-78"/>
              </a:rPr>
              <a:t>خلق تجربة تسوق متكاملة</a:t>
            </a:r>
            <a:endParaRPr lang="fr-FR" sz="2200" b="1">
              <a:latin typeface="Simplified Arabic" panose="02020603050405020304" pitchFamily="18" charset="-78"/>
              <a:cs typeface="Simplified Arabic" panose="02020603050405020304" pitchFamily="18" charset="-78"/>
            </a:endParaRPr>
          </a:p>
        </p:txBody>
      </p:sp>
      <p:sp>
        <p:nvSpPr>
          <p:cNvPr id="9" name="Rectangle à coins arrondis 8"/>
          <p:cNvSpPr/>
          <p:nvPr/>
        </p:nvSpPr>
        <p:spPr>
          <a:xfrm>
            <a:off x="1537446" y="4040704"/>
            <a:ext cx="3106269" cy="6051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2200" b="1">
                <a:latin typeface="Simplified Arabic" panose="02020603050405020304" pitchFamily="18" charset="-78"/>
                <a:cs typeface="Simplified Arabic" panose="02020603050405020304" pitchFamily="18" charset="-78"/>
              </a:rPr>
              <a:t>تعزيز الميزة التنافسية للشركة</a:t>
            </a:r>
            <a:endParaRPr lang="fr-FR" sz="2200" b="1">
              <a:latin typeface="Simplified Arabic" panose="02020603050405020304" pitchFamily="18" charset="-78"/>
              <a:cs typeface="Simplified Arabic" panose="02020603050405020304" pitchFamily="18" charset="-78"/>
            </a:endParaRPr>
          </a:p>
        </p:txBody>
      </p:sp>
      <p:sp>
        <p:nvSpPr>
          <p:cNvPr id="10" name="Rectangle à coins arrondis 9"/>
          <p:cNvSpPr/>
          <p:nvPr/>
        </p:nvSpPr>
        <p:spPr>
          <a:xfrm>
            <a:off x="1537446" y="2707341"/>
            <a:ext cx="3106269" cy="6051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DZ" sz="2200" b="1">
                <a:latin typeface="Simplified Arabic" panose="02020603050405020304" pitchFamily="18" charset="-78"/>
                <a:cs typeface="Simplified Arabic" panose="02020603050405020304" pitchFamily="18" charset="-78"/>
              </a:rPr>
              <a:t>استغلال فرص البيع بسهولة</a:t>
            </a:r>
            <a:endParaRPr lang="fr-FR" sz="2200" b="1">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87025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9188" y="1676418"/>
            <a:ext cx="6096000" cy="76944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just" rtl="1"/>
            <a:r>
              <a:rPr lang="ar-DZ" sz="2200" b="1" dirty="0">
                <a:latin typeface="Simplified Arabic" panose="02020603050405020304" pitchFamily="18" charset="-78"/>
                <a:cs typeface="Simplified Arabic" panose="02020603050405020304" pitchFamily="18" charset="-78"/>
              </a:rPr>
              <a:t>فهم احتياجات العميل: أي التعرف على احتياجات العميل وتفضيلاته من خلال الاستماع الجيد وتحليل سلوكه </a:t>
            </a:r>
            <a:r>
              <a:rPr lang="ar-DZ" sz="2200" b="1" dirty="0" err="1">
                <a:latin typeface="Simplified Arabic" panose="02020603050405020304" pitchFamily="18" charset="-78"/>
                <a:cs typeface="Simplified Arabic" panose="02020603050405020304" pitchFamily="18" charset="-78"/>
              </a:rPr>
              <a:t>الشرائي</a:t>
            </a:r>
            <a:endParaRPr lang="ar-DZ" sz="2200" b="1" dirty="0">
              <a:latin typeface="Simplified Arabic" panose="02020603050405020304" pitchFamily="18" charset="-78"/>
              <a:cs typeface="Simplified Arabic" panose="02020603050405020304" pitchFamily="18" charset="-78"/>
            </a:endParaRPr>
          </a:p>
        </p:txBody>
      </p:sp>
      <p:sp>
        <p:nvSpPr>
          <p:cNvPr id="3" name="Rectangle 2"/>
          <p:cNvSpPr/>
          <p:nvPr/>
        </p:nvSpPr>
        <p:spPr>
          <a:xfrm>
            <a:off x="4351276" y="640127"/>
            <a:ext cx="5142755" cy="619272"/>
          </a:xfrm>
          <a:prstGeom prst="rect">
            <a:avLst/>
          </a:prstGeom>
        </p:spPr>
        <p:txBody>
          <a:bodyPr wrap="none">
            <a:spAutoFit/>
          </a:bodyPr>
          <a:lstStyle/>
          <a:p>
            <a:pPr lvl="0" algn="r" rtl="1">
              <a:lnSpc>
                <a:spcPct val="107000"/>
              </a:lnSpc>
              <a:spcAft>
                <a:spcPts val="800"/>
              </a:spcAft>
            </a:pPr>
            <a:r>
              <a:rPr lang="ar-DZ" sz="32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المطلب الثالث: خطوات البيع المتقاطع</a:t>
            </a:r>
            <a:endParaRPr lang="fr-FR" sz="3200" b="1"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017494" y="2980782"/>
            <a:ext cx="6096000" cy="1107996"/>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rtl="1"/>
            <a:r>
              <a:rPr lang="ar-DZ" sz="2200" b="1" dirty="0">
                <a:latin typeface="Simplified Arabic" panose="02020603050405020304" pitchFamily="18" charset="-78"/>
                <a:cs typeface="Simplified Arabic" panose="02020603050405020304" pitchFamily="18" charset="-78"/>
              </a:rPr>
              <a:t>تحديد المنتجات أو الخدمات التكميلية المناسبة: أي تحديد المنتجات التي تكمل وتزيد من قيمة المنتج الأساسي الذي يشتريه العميل.</a:t>
            </a:r>
          </a:p>
        </p:txBody>
      </p:sp>
      <p:sp>
        <p:nvSpPr>
          <p:cNvPr id="5" name="Rectangle 4"/>
          <p:cNvSpPr/>
          <p:nvPr/>
        </p:nvSpPr>
        <p:spPr>
          <a:xfrm>
            <a:off x="5159188" y="4595346"/>
            <a:ext cx="6096000" cy="1107996"/>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just" rtl="1"/>
            <a:r>
              <a:rPr lang="ar-DZ" sz="2200" b="1" dirty="0">
                <a:latin typeface="Simplified Arabic" panose="02020603050405020304" pitchFamily="18" charset="-78"/>
                <a:cs typeface="Simplified Arabic" panose="02020603050405020304" pitchFamily="18" charset="-78"/>
              </a:rPr>
              <a:t>تقديم العروض بطريقة مناسبة وغير مزعجة: أي تقديم الاقتراحات بطريقة سلسة وغير مزعجة، بحيث يشعر العميل أنه الخيار الأنسب له.</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73" y="693959"/>
            <a:ext cx="2539488" cy="16951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331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8847" y="896488"/>
            <a:ext cx="6096000" cy="76944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r" rtl="1"/>
            <a:r>
              <a:rPr lang="ar-DZ" sz="2200" b="1" dirty="0">
                <a:latin typeface="Simplified Arabic" panose="02020603050405020304" pitchFamily="18" charset="-78"/>
                <a:cs typeface="Simplified Arabic" panose="02020603050405020304" pitchFamily="18" charset="-78"/>
              </a:rPr>
              <a:t>استخدام التسويق الموجه والبيانات: أي استخدام البيانات المتاحة لتقديم عروض مخصصة بناءً على سلوك العميل واهتماماته.</a:t>
            </a:r>
          </a:p>
        </p:txBody>
      </p:sp>
      <p:sp>
        <p:nvSpPr>
          <p:cNvPr id="3" name="Rectangle 2"/>
          <p:cNvSpPr/>
          <p:nvPr/>
        </p:nvSpPr>
        <p:spPr>
          <a:xfrm>
            <a:off x="963706" y="1999147"/>
            <a:ext cx="6096000" cy="1107996"/>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rtl="1"/>
            <a:r>
              <a:rPr lang="ar-DZ" sz="2200" b="1" dirty="0">
                <a:latin typeface="Simplified Arabic" panose="02020603050405020304" pitchFamily="18" charset="-78"/>
                <a:cs typeface="Simplified Arabic" panose="02020603050405020304" pitchFamily="18" charset="-78"/>
              </a:rPr>
              <a:t>تدريب فريق المبيعات بشكل جيد: أس ضمان أن يكون فريق المبيعات قادرًا على تقديم اقتراحات البيع المتقاطع بشكل طبيعي وبأسلوب لبق.</a:t>
            </a:r>
          </a:p>
        </p:txBody>
      </p:sp>
      <p:sp>
        <p:nvSpPr>
          <p:cNvPr id="4" name="Rectangle 3"/>
          <p:cNvSpPr/>
          <p:nvPr/>
        </p:nvSpPr>
        <p:spPr>
          <a:xfrm>
            <a:off x="5118847" y="3440361"/>
            <a:ext cx="6096000" cy="76944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rtl="1"/>
            <a:r>
              <a:rPr lang="ar-DZ" sz="2200" b="1" dirty="0">
                <a:latin typeface="Simplified Arabic" panose="02020603050405020304" pitchFamily="18" charset="-78"/>
                <a:cs typeface="Simplified Arabic" panose="02020603050405020304" pitchFamily="18" charset="-78"/>
              </a:rPr>
              <a:t>مراقبة النتائج وتقييم الأداء: أي قياس فعالية استراتيجية البيع المتقاطع من خلال متابعة النتائج وتحليل الأداء.</a:t>
            </a:r>
          </a:p>
        </p:txBody>
      </p:sp>
      <p:sp>
        <p:nvSpPr>
          <p:cNvPr id="5" name="Rectangle 4"/>
          <p:cNvSpPr/>
          <p:nvPr/>
        </p:nvSpPr>
        <p:spPr>
          <a:xfrm>
            <a:off x="963706" y="4881575"/>
            <a:ext cx="6096000" cy="769441"/>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rtl="1"/>
            <a:r>
              <a:rPr lang="ar-DZ" sz="2200" b="1" dirty="0">
                <a:latin typeface="Simplified Arabic" panose="02020603050405020304" pitchFamily="18" charset="-78"/>
                <a:cs typeface="Simplified Arabic" panose="02020603050405020304" pitchFamily="18" charset="-78"/>
              </a:rPr>
              <a:t> تعزيز الولاء من خلال خدمة العملاء : أي ضمان أن العميل يشعر بأن البيع المتقاطع ساهم في تحسين تجربته الشخصية.</a:t>
            </a:r>
          </a:p>
        </p:txBody>
      </p:sp>
    </p:spTree>
    <p:extLst>
      <p:ext uri="{BB962C8B-B14F-4D97-AF65-F5344CB8AC3E}">
        <p14:creationId xmlns:p14="http://schemas.microsoft.com/office/powerpoint/2010/main" val="317684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2212" y="655045"/>
            <a:ext cx="7274859" cy="1248803"/>
          </a:xfrm>
          <a:prstGeom prst="rect">
            <a:avLst/>
          </a:prstGeom>
        </p:spPr>
        <p:txBody>
          <a:bodyPr wrap="square">
            <a:spAutoFit/>
          </a:bodyPr>
          <a:lstStyle/>
          <a:p>
            <a:pPr lvl="0" algn="r" rtl="1">
              <a:lnSpc>
                <a:spcPct val="107000"/>
              </a:lnSpc>
              <a:spcAft>
                <a:spcPts val="800"/>
              </a:spcAft>
            </a:pPr>
            <a:r>
              <a:rPr lang="ar-DZ" sz="32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المبحث الثانـــي: أساسيات البيع المتقاطع</a:t>
            </a:r>
            <a:endParaRPr lang="fr-FR" sz="32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lvl="0" algn="r" rtl="1">
              <a:lnSpc>
                <a:spcPct val="107000"/>
              </a:lnSpc>
              <a:spcAft>
                <a:spcPts val="800"/>
              </a:spcAft>
            </a:pPr>
            <a:r>
              <a:rPr lang="ar-DZ" sz="32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المطلب الأول: تقنيات واستراتيجيات البيع المتقاطع</a:t>
            </a:r>
          </a:p>
        </p:txBody>
      </p:sp>
      <p:sp>
        <p:nvSpPr>
          <p:cNvPr id="3" name="Nuage 2"/>
          <p:cNvSpPr/>
          <p:nvPr/>
        </p:nvSpPr>
        <p:spPr>
          <a:xfrm>
            <a:off x="8942295" y="2202251"/>
            <a:ext cx="2245659" cy="914400"/>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2400" b="1">
                <a:latin typeface="Simplified Arabic" panose="02020603050405020304" pitchFamily="18" charset="-78"/>
                <a:cs typeface="Simplified Arabic" panose="02020603050405020304" pitchFamily="18" charset="-78"/>
              </a:rPr>
              <a:t>الاقتراحات المستهدفة</a:t>
            </a:r>
            <a:endParaRPr lang="fr-FR" sz="2400" b="1">
              <a:latin typeface="Simplified Arabic" panose="02020603050405020304" pitchFamily="18" charset="-78"/>
              <a:cs typeface="Simplified Arabic" panose="02020603050405020304" pitchFamily="18" charset="-78"/>
            </a:endParaRPr>
          </a:p>
        </p:txBody>
      </p:sp>
      <p:sp>
        <p:nvSpPr>
          <p:cNvPr id="6" name="Rectangle 5"/>
          <p:cNvSpPr/>
          <p:nvPr/>
        </p:nvSpPr>
        <p:spPr>
          <a:xfrm>
            <a:off x="1694330" y="2274731"/>
            <a:ext cx="6096000" cy="769441"/>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rtl="1"/>
            <a:r>
              <a:rPr lang="ar-DZ" sz="2200" b="1" dirty="0">
                <a:latin typeface="Simplified Arabic" panose="02020603050405020304" pitchFamily="18" charset="-78"/>
                <a:cs typeface="Simplified Arabic" panose="02020603050405020304" pitchFamily="18" charset="-78"/>
              </a:rPr>
              <a:t>تعتمد على تحليل سلوك العميل باستخدام البيانات السابقة، مثل المنتجات التي تم شراؤها أو تصفحها.</a:t>
            </a:r>
            <a:endParaRPr lang="fr-FR" sz="2200" b="1" dirty="0">
              <a:latin typeface="Simplified Arabic" panose="02020603050405020304" pitchFamily="18" charset="-78"/>
              <a:cs typeface="Simplified Arabic" panose="02020603050405020304" pitchFamily="18" charset="-78"/>
            </a:endParaRPr>
          </a:p>
        </p:txBody>
      </p:sp>
      <p:sp>
        <p:nvSpPr>
          <p:cNvPr id="7" name="Nuage 6"/>
          <p:cNvSpPr/>
          <p:nvPr/>
        </p:nvSpPr>
        <p:spPr>
          <a:xfrm>
            <a:off x="9094695" y="3699357"/>
            <a:ext cx="2245659" cy="914400"/>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2400" b="1">
                <a:latin typeface="Simplified Arabic" panose="02020603050405020304" pitchFamily="18" charset="-78"/>
                <a:cs typeface="Simplified Arabic" panose="02020603050405020304" pitchFamily="18" charset="-78"/>
              </a:rPr>
              <a:t>حزم المنتجات</a:t>
            </a:r>
            <a:endParaRPr lang="fr-FR" sz="2400" b="1">
              <a:latin typeface="Simplified Arabic" panose="02020603050405020304" pitchFamily="18" charset="-78"/>
              <a:cs typeface="Simplified Arabic" panose="02020603050405020304" pitchFamily="18" charset="-78"/>
            </a:endParaRPr>
          </a:p>
        </p:txBody>
      </p:sp>
      <p:sp>
        <p:nvSpPr>
          <p:cNvPr id="8" name="Nuage 7"/>
          <p:cNvSpPr/>
          <p:nvPr/>
        </p:nvSpPr>
        <p:spPr>
          <a:xfrm>
            <a:off x="9094694" y="4908176"/>
            <a:ext cx="2245659" cy="1202687"/>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2000" b="1">
                <a:latin typeface="Simplified Arabic" panose="02020603050405020304" pitchFamily="18" charset="-78"/>
                <a:cs typeface="Simplified Arabic" panose="02020603050405020304" pitchFamily="18" charset="-78"/>
              </a:rPr>
              <a:t>البيع بناءً على مواصفات المنتج</a:t>
            </a:r>
            <a:endParaRPr lang="fr-FR" sz="2000" b="1" dirty="0">
              <a:latin typeface="Simplified Arabic" panose="02020603050405020304" pitchFamily="18" charset="-78"/>
              <a:cs typeface="Simplified Arabic" panose="02020603050405020304" pitchFamily="18" charset="-78"/>
            </a:endParaRPr>
          </a:p>
        </p:txBody>
      </p:sp>
      <p:sp>
        <p:nvSpPr>
          <p:cNvPr id="9" name="Rectangle 8"/>
          <p:cNvSpPr/>
          <p:nvPr/>
        </p:nvSpPr>
        <p:spPr>
          <a:xfrm>
            <a:off x="1694331" y="3941113"/>
            <a:ext cx="6096000" cy="76944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ar-DZ" sz="2200" b="1" dirty="0">
                <a:latin typeface="Simplified Arabic" panose="02020603050405020304" pitchFamily="18" charset="-78"/>
                <a:cs typeface="Simplified Arabic" panose="02020603050405020304" pitchFamily="18" charset="-78"/>
              </a:rPr>
              <a:t>تقديم مجموعة من المنتجات ذات الصلة كحزمة واحدة بسعر مخفض.</a:t>
            </a:r>
            <a:endParaRPr lang="fr-FR" sz="2200" b="1" dirty="0">
              <a:latin typeface="Simplified Arabic" panose="02020603050405020304" pitchFamily="18" charset="-78"/>
              <a:cs typeface="Simplified Arabic" panose="02020603050405020304" pitchFamily="18" charset="-78"/>
            </a:endParaRPr>
          </a:p>
        </p:txBody>
      </p:sp>
      <p:sp>
        <p:nvSpPr>
          <p:cNvPr id="10" name="Rectangle 9"/>
          <p:cNvSpPr/>
          <p:nvPr/>
        </p:nvSpPr>
        <p:spPr>
          <a:xfrm>
            <a:off x="1694330" y="5268942"/>
            <a:ext cx="6096000" cy="76944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ar-DZ" sz="2200" b="1">
                <a:latin typeface="Simplified Arabic" panose="02020603050405020304" pitchFamily="18" charset="-78"/>
                <a:cs typeface="Simplified Arabic" panose="02020603050405020304" pitchFamily="18" charset="-78"/>
              </a:rPr>
              <a:t>تسليط الضوء على المنتجات أو الخدمات الإضافية التي تحسن من أداء المنتج الأساسي</a:t>
            </a:r>
            <a:endParaRPr lang="fr-FR" sz="22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6530105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200</TotalTime>
  <Words>1563</Words>
  <Application>Microsoft Office PowerPoint</Application>
  <PresentationFormat>Grand écran</PresentationFormat>
  <Paragraphs>104</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Organique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isranouacer6@gmail.com</cp:lastModifiedBy>
  <cp:revision>28</cp:revision>
  <dcterms:created xsi:type="dcterms:W3CDTF">2024-12-08T20:18:02Z</dcterms:created>
  <dcterms:modified xsi:type="dcterms:W3CDTF">2024-12-14T11:29:22Z</dcterms:modified>
</cp:coreProperties>
</file>