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Lst>
  <p:notesMasterIdLst>
    <p:notesMasterId r:id="rId14"/>
  </p:notesMasterIdLst>
  <p:sldIdLst>
    <p:sldId id="361" r:id="rId2"/>
    <p:sldId id="485" r:id="rId3"/>
    <p:sldId id="484" r:id="rId4"/>
    <p:sldId id="476" r:id="rId5"/>
    <p:sldId id="477" r:id="rId6"/>
    <p:sldId id="478" r:id="rId7"/>
    <p:sldId id="479" r:id="rId8"/>
    <p:sldId id="480" r:id="rId9"/>
    <p:sldId id="481" r:id="rId10"/>
    <p:sldId id="482" r:id="rId11"/>
    <p:sldId id="483" r:id="rId12"/>
    <p:sldId id="281" r:id="rId13"/>
  </p:sldIdLst>
  <p:sldSz cx="9144000" cy="5143500" type="screen16x9"/>
  <p:notesSz cx="6858000" cy="9144000"/>
  <p:embeddedFontLst>
    <p:embeddedFont>
      <p:font typeface="Agency FB" panose="020B0503020202020204" pitchFamily="34" charset="0"/>
      <p:regular r:id="rId15"/>
      <p:bold r:id="rId16"/>
    </p:embeddedFont>
    <p:embeddedFont>
      <p:font typeface="Barlow Condensed SemiBold" panose="020B0604020202020204" charset="0"/>
      <p:regular r:id="rId17"/>
      <p:bold r:id="rId18"/>
      <p:italic r:id="rId19"/>
      <p:boldItalic r:id="rId20"/>
    </p:embeddedFont>
    <p:embeddedFont>
      <p:font typeface="Amatic SC" panose="020B0604020202020204" charset="-79"/>
      <p:regular r:id="rId21"/>
      <p:bold r:id="rId22"/>
    </p:embeddedFont>
    <p:embeddedFont>
      <p:font typeface="Comic Sans MS" panose="030F0702030302020204" pitchFamily="66" charset="0"/>
      <p:regular r:id="rId23"/>
      <p:bold r:id="rId24"/>
      <p:italic r:id="rId25"/>
      <p:boldItalic r:id="rId26"/>
    </p:embeddedFont>
    <p:embeddedFont>
      <p:font typeface="Andalus" panose="02020603050405020304" pitchFamily="18" charset="-78"/>
      <p:regular r:id="rId27"/>
    </p:embeddedFont>
    <p:embeddedFont>
      <p:font typeface="Arv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337F07-E825-43F2-8F80-F5B956A3D8F4}">
  <a:tblStyle styleId="{7B337F07-E825-43F2-8F80-F5B956A3D8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4660" autoAdjust="0"/>
  </p:normalViewPr>
  <p:slideViewPr>
    <p:cSldViewPr snapToGrid="0">
      <p:cViewPr varScale="1">
        <p:scale>
          <a:sx n="98" d="100"/>
          <a:sy n="98" d="100"/>
        </p:scale>
        <p:origin x="564"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5EF69-A09B-49B0-8A10-97B69EFAE3F3}" type="doc">
      <dgm:prSet loTypeId="urn:microsoft.com/office/officeart/2009/layout/CircleArrowProcess" loCatId="process" qsTypeId="urn:microsoft.com/office/officeart/2005/8/quickstyle/simple1" qsCatId="simple" csTypeId="urn:microsoft.com/office/officeart/2005/8/colors/colorful5" csCatId="colorful" phldr="1"/>
      <dgm:spPr/>
      <dgm:t>
        <a:bodyPr/>
        <a:lstStyle/>
        <a:p>
          <a:endParaRPr lang="fr-FR"/>
        </a:p>
      </dgm:t>
    </dgm:pt>
    <dgm:pt modelId="{C8F3D197-E3D8-4740-A683-CC408F379862}">
      <dgm:prSet phldrT="[Texte]"/>
      <dgm:spPr/>
      <dgm:t>
        <a:bodyPr/>
        <a:lstStyle/>
        <a:p>
          <a:r>
            <a:rPr lang="ar-SA" b="1" dirty="0" smtClean="0">
              <a:solidFill>
                <a:srgbClr val="0070C0"/>
              </a:solidFill>
            </a:rPr>
            <a:t>الإصلاح المالي لسنة 1971</a:t>
          </a:r>
          <a:endParaRPr lang="fr-FR" dirty="0">
            <a:solidFill>
              <a:schemeClr val="accent5">
                <a:lumMod val="75000"/>
              </a:schemeClr>
            </a:solidFill>
            <a:latin typeface="Comic Sans MS" panose="030F0702030302020204" pitchFamily="66" charset="0"/>
          </a:endParaRPr>
        </a:p>
      </dgm:t>
    </dgm:pt>
    <dgm:pt modelId="{B6485CE3-DD50-42B6-8EBD-1B327042DD12}" type="parTrans" cxnId="{FA46CF3F-6F6D-4D91-AE74-A1E94D721A1A}">
      <dgm:prSet/>
      <dgm:spPr/>
      <dgm:t>
        <a:bodyPr/>
        <a:lstStyle/>
        <a:p>
          <a:endParaRPr lang="fr-FR"/>
        </a:p>
      </dgm:t>
    </dgm:pt>
    <dgm:pt modelId="{C940706E-A5BA-45E8-AF25-F5716FFE25ED}" type="sibTrans" cxnId="{FA46CF3F-6F6D-4D91-AE74-A1E94D721A1A}">
      <dgm:prSet/>
      <dgm:spPr/>
      <dgm:t>
        <a:bodyPr/>
        <a:lstStyle/>
        <a:p>
          <a:endParaRPr lang="fr-FR"/>
        </a:p>
      </dgm:t>
    </dgm:pt>
    <dgm:pt modelId="{65EF8869-CF60-499C-B6B2-6CD3A5E31FA5}">
      <dgm:prSet phldrT="[Texte]"/>
      <dgm:spPr/>
      <dgm:t>
        <a:bodyPr/>
        <a:lstStyle/>
        <a:p>
          <a:r>
            <a:rPr lang="ar-SA" b="1" dirty="0" smtClean="0">
              <a:solidFill>
                <a:srgbClr val="00B050"/>
              </a:solidFill>
            </a:rPr>
            <a:t>الإصلاح البنكي لسنة 1986</a:t>
          </a:r>
          <a:endParaRPr lang="fr-FR" dirty="0">
            <a:solidFill>
              <a:srgbClr val="00B050"/>
            </a:solidFill>
            <a:latin typeface="Comic Sans MS" panose="030F0702030302020204" pitchFamily="66" charset="0"/>
          </a:endParaRPr>
        </a:p>
      </dgm:t>
    </dgm:pt>
    <dgm:pt modelId="{5DABEBEB-69AE-416C-A080-88303ABD6FDF}" type="parTrans" cxnId="{6639E21F-0B0C-413A-8488-16B4AB37E309}">
      <dgm:prSet/>
      <dgm:spPr/>
      <dgm:t>
        <a:bodyPr/>
        <a:lstStyle/>
        <a:p>
          <a:endParaRPr lang="fr-FR"/>
        </a:p>
      </dgm:t>
    </dgm:pt>
    <dgm:pt modelId="{4E239635-A971-473E-9D66-89E11BAE8A9F}" type="sibTrans" cxnId="{6639E21F-0B0C-413A-8488-16B4AB37E309}">
      <dgm:prSet/>
      <dgm:spPr/>
      <dgm:t>
        <a:bodyPr/>
        <a:lstStyle/>
        <a:p>
          <a:endParaRPr lang="fr-FR"/>
        </a:p>
      </dgm:t>
    </dgm:pt>
    <dgm:pt modelId="{AEB73AE1-A8DA-42FD-A352-13A1528984D9}">
      <dgm:prSet phldrT="[Texte]"/>
      <dgm:spPr/>
      <dgm:t>
        <a:bodyPr/>
        <a:lstStyle/>
        <a:p>
          <a:pPr algn="ctr"/>
          <a:r>
            <a:rPr lang="fr-FR" b="1" dirty="0" smtClean="0">
              <a:solidFill>
                <a:schemeClr val="accent5">
                  <a:lumMod val="75000"/>
                </a:schemeClr>
              </a:solidFill>
            </a:rPr>
            <a:t>  </a:t>
          </a:r>
          <a:r>
            <a:rPr lang="ar-SA" b="1" dirty="0" smtClean="0">
              <a:solidFill>
                <a:schemeClr val="accent5">
                  <a:lumMod val="75000"/>
                </a:schemeClr>
              </a:solidFill>
            </a:rPr>
            <a:t>قانون 1988 وتكييف الإصلاح</a:t>
          </a:r>
          <a:endParaRPr lang="fr-FR" dirty="0">
            <a:solidFill>
              <a:schemeClr val="accent5">
                <a:lumMod val="75000"/>
              </a:schemeClr>
            </a:solidFill>
            <a:latin typeface="Comic Sans MS" panose="030F0702030302020204" pitchFamily="66" charset="0"/>
          </a:endParaRPr>
        </a:p>
      </dgm:t>
    </dgm:pt>
    <dgm:pt modelId="{DB28787F-D6E0-413A-B705-BB2A54AA4FD6}" type="parTrans" cxnId="{421858BA-6D23-45A9-9BD2-5BEA923E5786}">
      <dgm:prSet/>
      <dgm:spPr/>
      <dgm:t>
        <a:bodyPr/>
        <a:lstStyle/>
        <a:p>
          <a:endParaRPr lang="fr-FR"/>
        </a:p>
      </dgm:t>
    </dgm:pt>
    <dgm:pt modelId="{5BA55BF6-62D6-409E-BD08-F264CE11F3B2}" type="sibTrans" cxnId="{421858BA-6D23-45A9-9BD2-5BEA923E5786}">
      <dgm:prSet/>
      <dgm:spPr/>
      <dgm:t>
        <a:bodyPr/>
        <a:lstStyle/>
        <a:p>
          <a:endParaRPr lang="fr-FR"/>
        </a:p>
      </dgm:t>
    </dgm:pt>
    <dgm:pt modelId="{35502749-A323-432A-B7AC-C222D0A18EF7}" type="pres">
      <dgm:prSet presAssocID="{E635EF69-A09B-49B0-8A10-97B69EFAE3F3}" presName="Name0" presStyleCnt="0">
        <dgm:presLayoutVars>
          <dgm:chMax val="7"/>
          <dgm:chPref val="7"/>
          <dgm:dir/>
          <dgm:animLvl val="lvl"/>
        </dgm:presLayoutVars>
      </dgm:prSet>
      <dgm:spPr/>
      <dgm:t>
        <a:bodyPr/>
        <a:lstStyle/>
        <a:p>
          <a:endParaRPr lang="fr-FR"/>
        </a:p>
      </dgm:t>
    </dgm:pt>
    <dgm:pt modelId="{AD98F54B-6754-46CF-8305-A27A4A69A6FA}" type="pres">
      <dgm:prSet presAssocID="{C8F3D197-E3D8-4740-A683-CC408F379862}" presName="Accent1" presStyleCnt="0"/>
      <dgm:spPr/>
    </dgm:pt>
    <dgm:pt modelId="{BF99330D-3F1C-4452-8250-A58A0FCCC720}" type="pres">
      <dgm:prSet presAssocID="{C8F3D197-E3D8-4740-A683-CC408F379862}" presName="Accent" presStyleLbl="node1" presStyleIdx="0" presStyleCnt="3" custScaleX="91174" custScaleY="94752"/>
      <dgm:spPr>
        <a:solidFill>
          <a:schemeClr val="bg2">
            <a:lumMod val="50000"/>
            <a:lumOff val="50000"/>
          </a:schemeClr>
        </a:solidFill>
      </dgm:spPr>
      <dgm:t>
        <a:bodyPr/>
        <a:lstStyle/>
        <a:p>
          <a:endParaRPr lang="fr-FR"/>
        </a:p>
      </dgm:t>
    </dgm:pt>
    <dgm:pt modelId="{5815361B-51B9-4F01-9650-A6EA9F1B9861}" type="pres">
      <dgm:prSet presAssocID="{C8F3D197-E3D8-4740-A683-CC408F379862}" presName="Parent1" presStyleLbl="revTx" presStyleIdx="0" presStyleCnt="3">
        <dgm:presLayoutVars>
          <dgm:chMax val="1"/>
          <dgm:chPref val="1"/>
          <dgm:bulletEnabled val="1"/>
        </dgm:presLayoutVars>
      </dgm:prSet>
      <dgm:spPr/>
      <dgm:t>
        <a:bodyPr/>
        <a:lstStyle/>
        <a:p>
          <a:endParaRPr lang="fr-FR"/>
        </a:p>
      </dgm:t>
    </dgm:pt>
    <dgm:pt modelId="{BC807626-B937-4898-92EB-CEB41EF064FA}" type="pres">
      <dgm:prSet presAssocID="{65EF8869-CF60-499C-B6B2-6CD3A5E31FA5}" presName="Accent2" presStyleCnt="0"/>
      <dgm:spPr/>
    </dgm:pt>
    <dgm:pt modelId="{E2EE580F-ECEC-4706-AAAD-A6C2B2C4F227}" type="pres">
      <dgm:prSet presAssocID="{65EF8869-CF60-499C-B6B2-6CD3A5E31FA5}" presName="Accent" presStyleLbl="node1" presStyleIdx="1" presStyleCnt="3" custScaleY="92520" custLinFactNeighborX="-650" custLinFactNeighborY="-2676"/>
      <dgm:spPr>
        <a:solidFill>
          <a:srgbClr val="00B050"/>
        </a:solidFill>
      </dgm:spPr>
      <dgm:t>
        <a:bodyPr/>
        <a:lstStyle/>
        <a:p>
          <a:endParaRPr lang="fr-FR"/>
        </a:p>
      </dgm:t>
    </dgm:pt>
    <dgm:pt modelId="{8837F739-D1D1-4B8B-B881-F2E83985C8AD}" type="pres">
      <dgm:prSet presAssocID="{65EF8869-CF60-499C-B6B2-6CD3A5E31FA5}" presName="Parent2" presStyleLbl="revTx" presStyleIdx="1" presStyleCnt="3" custScaleX="132859" custLinFactNeighborX="3487" custLinFactNeighborY="-2611">
        <dgm:presLayoutVars>
          <dgm:chMax val="1"/>
          <dgm:chPref val="1"/>
          <dgm:bulletEnabled val="1"/>
        </dgm:presLayoutVars>
      </dgm:prSet>
      <dgm:spPr/>
      <dgm:t>
        <a:bodyPr/>
        <a:lstStyle/>
        <a:p>
          <a:endParaRPr lang="fr-FR"/>
        </a:p>
      </dgm:t>
    </dgm:pt>
    <dgm:pt modelId="{657CC942-142F-43E2-A43C-AAD0401A5B80}" type="pres">
      <dgm:prSet presAssocID="{AEB73AE1-A8DA-42FD-A352-13A1528984D9}" presName="Accent3" presStyleCnt="0"/>
      <dgm:spPr/>
    </dgm:pt>
    <dgm:pt modelId="{97CAE3C2-B02E-4751-ACE8-08020684315B}" type="pres">
      <dgm:prSet presAssocID="{AEB73AE1-A8DA-42FD-A352-13A1528984D9}" presName="Accent" presStyleLbl="node1" presStyleIdx="2" presStyleCnt="3" custScaleX="96114" custScaleY="91858" custLinFactNeighborX="-3028" custLinFactNeighborY="-6764"/>
      <dgm:spPr>
        <a:solidFill>
          <a:schemeClr val="accent6">
            <a:lumMod val="75000"/>
          </a:schemeClr>
        </a:solidFill>
      </dgm:spPr>
      <dgm:t>
        <a:bodyPr/>
        <a:lstStyle/>
        <a:p>
          <a:endParaRPr lang="fr-FR"/>
        </a:p>
      </dgm:t>
    </dgm:pt>
    <dgm:pt modelId="{DEE50168-6744-48EB-A036-15731458DEA2}" type="pres">
      <dgm:prSet presAssocID="{AEB73AE1-A8DA-42FD-A352-13A1528984D9}" presName="Parent3" presStyleLbl="revTx" presStyleIdx="2" presStyleCnt="3" custScaleX="139302" custLinFactNeighborX="-9692" custLinFactNeighborY="-18873">
        <dgm:presLayoutVars>
          <dgm:chMax val="1"/>
          <dgm:chPref val="1"/>
          <dgm:bulletEnabled val="1"/>
        </dgm:presLayoutVars>
      </dgm:prSet>
      <dgm:spPr/>
      <dgm:t>
        <a:bodyPr/>
        <a:lstStyle/>
        <a:p>
          <a:endParaRPr lang="fr-FR"/>
        </a:p>
      </dgm:t>
    </dgm:pt>
  </dgm:ptLst>
  <dgm:cxnLst>
    <dgm:cxn modelId="{D78B50F9-A09B-4551-8CEA-30B52A5A414C}" type="presOf" srcId="{E635EF69-A09B-49B0-8A10-97B69EFAE3F3}" destId="{35502749-A323-432A-B7AC-C222D0A18EF7}" srcOrd="0" destOrd="0" presId="urn:microsoft.com/office/officeart/2009/layout/CircleArrowProcess"/>
    <dgm:cxn modelId="{421858BA-6D23-45A9-9BD2-5BEA923E5786}" srcId="{E635EF69-A09B-49B0-8A10-97B69EFAE3F3}" destId="{AEB73AE1-A8DA-42FD-A352-13A1528984D9}" srcOrd="2" destOrd="0" parTransId="{DB28787F-D6E0-413A-B705-BB2A54AA4FD6}" sibTransId="{5BA55BF6-62D6-409E-BD08-F264CE11F3B2}"/>
    <dgm:cxn modelId="{2F3A7C3B-54FC-4F4F-A392-A873188F9F4F}" type="presOf" srcId="{AEB73AE1-A8DA-42FD-A352-13A1528984D9}" destId="{DEE50168-6744-48EB-A036-15731458DEA2}" srcOrd="0" destOrd="0" presId="urn:microsoft.com/office/officeart/2009/layout/CircleArrowProcess"/>
    <dgm:cxn modelId="{85DB1B52-A72C-4872-B1B5-18D057724558}" type="presOf" srcId="{65EF8869-CF60-499C-B6B2-6CD3A5E31FA5}" destId="{8837F739-D1D1-4B8B-B881-F2E83985C8AD}" srcOrd="0" destOrd="0" presId="urn:microsoft.com/office/officeart/2009/layout/CircleArrowProcess"/>
    <dgm:cxn modelId="{6639E21F-0B0C-413A-8488-16B4AB37E309}" srcId="{E635EF69-A09B-49B0-8A10-97B69EFAE3F3}" destId="{65EF8869-CF60-499C-B6B2-6CD3A5E31FA5}" srcOrd="1" destOrd="0" parTransId="{5DABEBEB-69AE-416C-A080-88303ABD6FDF}" sibTransId="{4E239635-A971-473E-9D66-89E11BAE8A9F}"/>
    <dgm:cxn modelId="{75E1EB70-4B02-46BA-BDAA-7D0D4BC8FDAD}" type="presOf" srcId="{C8F3D197-E3D8-4740-A683-CC408F379862}" destId="{5815361B-51B9-4F01-9650-A6EA9F1B9861}" srcOrd="0" destOrd="0" presId="urn:microsoft.com/office/officeart/2009/layout/CircleArrowProcess"/>
    <dgm:cxn modelId="{FA46CF3F-6F6D-4D91-AE74-A1E94D721A1A}" srcId="{E635EF69-A09B-49B0-8A10-97B69EFAE3F3}" destId="{C8F3D197-E3D8-4740-A683-CC408F379862}" srcOrd="0" destOrd="0" parTransId="{B6485CE3-DD50-42B6-8EBD-1B327042DD12}" sibTransId="{C940706E-A5BA-45E8-AF25-F5716FFE25ED}"/>
    <dgm:cxn modelId="{11DD56AB-442A-45F3-B937-D84E1B6AA2DD}" type="presParOf" srcId="{35502749-A323-432A-B7AC-C222D0A18EF7}" destId="{AD98F54B-6754-46CF-8305-A27A4A69A6FA}" srcOrd="0" destOrd="0" presId="urn:microsoft.com/office/officeart/2009/layout/CircleArrowProcess"/>
    <dgm:cxn modelId="{84163AB2-155B-4EBC-8C25-EC1B046C68BA}" type="presParOf" srcId="{AD98F54B-6754-46CF-8305-A27A4A69A6FA}" destId="{BF99330D-3F1C-4452-8250-A58A0FCCC720}" srcOrd="0" destOrd="0" presId="urn:microsoft.com/office/officeart/2009/layout/CircleArrowProcess"/>
    <dgm:cxn modelId="{2E146001-92C9-45E4-A9CE-231AA6222824}" type="presParOf" srcId="{35502749-A323-432A-B7AC-C222D0A18EF7}" destId="{5815361B-51B9-4F01-9650-A6EA9F1B9861}" srcOrd="1" destOrd="0" presId="urn:microsoft.com/office/officeart/2009/layout/CircleArrowProcess"/>
    <dgm:cxn modelId="{58AF9FD9-B0CF-41B6-92CC-EFCEE8CF0C9F}" type="presParOf" srcId="{35502749-A323-432A-B7AC-C222D0A18EF7}" destId="{BC807626-B937-4898-92EB-CEB41EF064FA}" srcOrd="2" destOrd="0" presId="urn:microsoft.com/office/officeart/2009/layout/CircleArrowProcess"/>
    <dgm:cxn modelId="{CAA0C374-44AD-4CCC-90F0-DAA0F0FF7287}" type="presParOf" srcId="{BC807626-B937-4898-92EB-CEB41EF064FA}" destId="{E2EE580F-ECEC-4706-AAAD-A6C2B2C4F227}" srcOrd="0" destOrd="0" presId="urn:microsoft.com/office/officeart/2009/layout/CircleArrowProcess"/>
    <dgm:cxn modelId="{F0C5B84B-3369-4FFA-888D-BD0BD1AE38DB}" type="presParOf" srcId="{35502749-A323-432A-B7AC-C222D0A18EF7}" destId="{8837F739-D1D1-4B8B-B881-F2E83985C8AD}" srcOrd="3" destOrd="0" presId="urn:microsoft.com/office/officeart/2009/layout/CircleArrowProcess"/>
    <dgm:cxn modelId="{1640424D-6540-43C7-879E-111EEF46009C}" type="presParOf" srcId="{35502749-A323-432A-B7AC-C222D0A18EF7}" destId="{657CC942-142F-43E2-A43C-AAD0401A5B80}" srcOrd="4" destOrd="0" presId="urn:microsoft.com/office/officeart/2009/layout/CircleArrowProcess"/>
    <dgm:cxn modelId="{AB1DFE83-E763-4F6B-BB35-DB40F1CB2351}" type="presParOf" srcId="{657CC942-142F-43E2-A43C-AAD0401A5B80}" destId="{97CAE3C2-B02E-4751-ACE8-08020684315B}" srcOrd="0" destOrd="0" presId="urn:microsoft.com/office/officeart/2009/layout/CircleArrowProcess"/>
    <dgm:cxn modelId="{2423B63B-2284-4B73-B300-8265EFB0A1FD}" type="presParOf" srcId="{35502749-A323-432A-B7AC-C222D0A18EF7}" destId="{DEE50168-6744-48EB-A036-15731458DEA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9330D-3F1C-4452-8250-A58A0FCCC720}">
      <dsp:nvSpPr>
        <dsp:cNvPr id="0" name=""/>
        <dsp:cNvSpPr/>
      </dsp:nvSpPr>
      <dsp:spPr>
        <a:xfrm>
          <a:off x="2455747" y="61482"/>
          <a:ext cx="1830865" cy="1903005"/>
        </a:xfrm>
        <a:prstGeom prst="circularArrow">
          <a:avLst>
            <a:gd name="adj1" fmla="val 10980"/>
            <a:gd name="adj2" fmla="val 1142322"/>
            <a:gd name="adj3" fmla="val 4500000"/>
            <a:gd name="adj4" fmla="val 10800000"/>
            <a:gd name="adj5" fmla="val 12500"/>
          </a:avLst>
        </a:prstGeom>
        <a:solidFill>
          <a:schemeClr val="bg2">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15361B-51B9-4F01-9650-A6EA9F1B9861}">
      <dsp:nvSpPr>
        <dsp:cNvPr id="0" name=""/>
        <dsp:cNvSpPr/>
      </dsp:nvSpPr>
      <dsp:spPr>
        <a:xfrm>
          <a:off x="2810986" y="733877"/>
          <a:ext cx="1115863" cy="557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dirty="0" smtClean="0">
              <a:solidFill>
                <a:srgbClr val="0070C0"/>
              </a:solidFill>
            </a:rPr>
            <a:t>الإصلاح المالي لسنة 1971</a:t>
          </a:r>
          <a:endParaRPr lang="fr-FR" sz="1600" kern="1200" dirty="0">
            <a:solidFill>
              <a:schemeClr val="accent5">
                <a:lumMod val="75000"/>
              </a:schemeClr>
            </a:solidFill>
            <a:latin typeface="Comic Sans MS" panose="030F0702030302020204" pitchFamily="66" charset="0"/>
          </a:endParaRPr>
        </a:p>
      </dsp:txBody>
      <dsp:txXfrm>
        <a:off x="2810986" y="733877"/>
        <a:ext cx="1115863" cy="557798"/>
      </dsp:txXfrm>
    </dsp:sp>
    <dsp:sp modelId="{E2EE580F-ECEC-4706-AAAD-A6C2B2C4F227}">
      <dsp:nvSpPr>
        <dsp:cNvPr id="0" name=""/>
        <dsp:cNvSpPr/>
      </dsp:nvSpPr>
      <dsp:spPr>
        <a:xfrm>
          <a:off x="1796334" y="1184129"/>
          <a:ext cx="2008100" cy="1858177"/>
        </a:xfrm>
        <a:prstGeom prst="leftCircularArrow">
          <a:avLst>
            <a:gd name="adj1" fmla="val 10980"/>
            <a:gd name="adj2" fmla="val 1142322"/>
            <a:gd name="adj3" fmla="val 6300000"/>
            <a:gd name="adj4" fmla="val 18900000"/>
            <a:gd name="adj5" fmla="val 125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7F739-D1D1-4B8B-B881-F2E83985C8AD}">
      <dsp:nvSpPr>
        <dsp:cNvPr id="0" name=""/>
        <dsp:cNvSpPr/>
      </dsp:nvSpPr>
      <dsp:spPr>
        <a:xfrm>
          <a:off x="2111085" y="1879966"/>
          <a:ext cx="1482524" cy="557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ar-SA" sz="1600" b="1" kern="1200" dirty="0" smtClean="0">
              <a:solidFill>
                <a:srgbClr val="00B050"/>
              </a:solidFill>
            </a:rPr>
            <a:t>الإصلاح البنكي لسنة 1986</a:t>
          </a:r>
          <a:endParaRPr lang="fr-FR" sz="1600" kern="1200" dirty="0">
            <a:solidFill>
              <a:srgbClr val="00B050"/>
            </a:solidFill>
            <a:latin typeface="Comic Sans MS" panose="030F0702030302020204" pitchFamily="66" charset="0"/>
          </a:endParaRPr>
        </a:p>
      </dsp:txBody>
      <dsp:txXfrm>
        <a:off x="2111085" y="1879966"/>
        <a:ext cx="1482524" cy="557798"/>
      </dsp:txXfrm>
    </dsp:sp>
    <dsp:sp modelId="{97CAE3C2-B02E-4751-ACE8-08020684315B}">
      <dsp:nvSpPr>
        <dsp:cNvPr id="0" name=""/>
        <dsp:cNvSpPr/>
      </dsp:nvSpPr>
      <dsp:spPr>
        <a:xfrm>
          <a:off x="2491334" y="2408352"/>
          <a:ext cx="1658225" cy="1585433"/>
        </a:xfrm>
        <a:prstGeom prst="blockArc">
          <a:avLst>
            <a:gd name="adj1" fmla="val 13500000"/>
            <a:gd name="adj2" fmla="val 10800000"/>
            <a:gd name="adj3" fmla="val 1274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50168-6744-48EB-A036-15731458DEA2}">
      <dsp:nvSpPr>
        <dsp:cNvPr id="0" name=""/>
        <dsp:cNvSpPr/>
      </dsp:nvSpPr>
      <dsp:spPr>
        <a:xfrm>
          <a:off x="2486198" y="2951580"/>
          <a:ext cx="1554419" cy="557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accent5">
                  <a:lumMod val="75000"/>
                </a:schemeClr>
              </a:solidFill>
            </a:rPr>
            <a:t>  </a:t>
          </a:r>
          <a:r>
            <a:rPr lang="ar-SA" sz="1600" b="1" kern="1200" dirty="0" smtClean="0">
              <a:solidFill>
                <a:schemeClr val="accent5">
                  <a:lumMod val="75000"/>
                </a:schemeClr>
              </a:solidFill>
            </a:rPr>
            <a:t>قانون 1988 وتكييف الإصلاح</a:t>
          </a:r>
          <a:endParaRPr lang="fr-FR" sz="1600" kern="1200" dirty="0">
            <a:solidFill>
              <a:schemeClr val="accent5">
                <a:lumMod val="75000"/>
              </a:schemeClr>
            </a:solidFill>
            <a:latin typeface="Comic Sans MS" panose="030F0702030302020204" pitchFamily="66" charset="0"/>
          </a:endParaRPr>
        </a:p>
      </dsp:txBody>
      <dsp:txXfrm>
        <a:off x="2486198" y="2951580"/>
        <a:ext cx="1554419" cy="55779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80739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078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a3c05abd0c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a3c05abd0c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74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a460e844e7_2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a460e844e7_2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875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94950" y="1243575"/>
            <a:ext cx="4746300" cy="20526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fr-FR" smtClean="0"/>
              <a:t>Cliquez pour modifier le style du titre</a:t>
            </a:r>
            <a:endParaRPr/>
          </a:p>
        </p:txBody>
      </p:sp>
      <p:sp>
        <p:nvSpPr>
          <p:cNvPr id="10" name="Google Shape;10;p2"/>
          <p:cNvSpPr txBox="1">
            <a:spLocks noGrp="1"/>
          </p:cNvSpPr>
          <p:nvPr>
            <p:ph type="subTitle" idx="1"/>
          </p:nvPr>
        </p:nvSpPr>
        <p:spPr>
          <a:xfrm>
            <a:off x="2925950" y="3296175"/>
            <a:ext cx="3292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fr-FR" smtClean="0"/>
              <a:t>Cliquez pour modifier le style des sous-titres du masque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4"/>
        <p:cNvGrpSpPr/>
        <p:nvPr/>
      </p:nvGrpSpPr>
      <p:grpSpPr>
        <a:xfrm>
          <a:off x="0" y="0"/>
          <a:ext cx="0" cy="0"/>
          <a:chOff x="0" y="0"/>
          <a:chExt cx="0" cy="0"/>
        </a:xfrm>
      </p:grpSpPr>
      <p:sp>
        <p:nvSpPr>
          <p:cNvPr id="305" name="Google Shape;305;p9"/>
          <p:cNvSpPr txBox="1">
            <a:spLocks noGrp="1"/>
          </p:cNvSpPr>
          <p:nvPr>
            <p:ph type="title"/>
          </p:nvPr>
        </p:nvSpPr>
        <p:spPr>
          <a:xfrm>
            <a:off x="713225" y="978238"/>
            <a:ext cx="3147300" cy="22911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r>
              <a:rPr lang="fr-FR" smtClean="0"/>
              <a:t>Cliquez pour modifier le style du titre</a:t>
            </a:r>
            <a:endParaRPr/>
          </a:p>
        </p:txBody>
      </p:sp>
      <p:sp>
        <p:nvSpPr>
          <p:cNvPr id="306" name="Google Shape;306;p9"/>
          <p:cNvSpPr txBox="1">
            <a:spLocks noGrp="1"/>
          </p:cNvSpPr>
          <p:nvPr>
            <p:ph type="subTitle" idx="1"/>
          </p:nvPr>
        </p:nvSpPr>
        <p:spPr>
          <a:xfrm>
            <a:off x="713225" y="3357063"/>
            <a:ext cx="3147300" cy="808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r>
              <a:rPr lang="fr-FR" smtClean="0"/>
              <a:t>Cliquez pour modifier le style des sous-titres du masque</a:t>
            </a:r>
            <a:endParaRPr/>
          </a:p>
        </p:txBody>
      </p:sp>
      <p:grpSp>
        <p:nvGrpSpPr>
          <p:cNvPr id="2" name="Google Shape;307;p9"/>
          <p:cNvGrpSpPr/>
          <p:nvPr/>
        </p:nvGrpSpPr>
        <p:grpSpPr>
          <a:xfrm flipH="1">
            <a:off x="4743766" y="-1156952"/>
            <a:ext cx="4451259" cy="6129060"/>
            <a:chOff x="-37799" y="-227337"/>
            <a:chExt cx="1833529" cy="2524637"/>
          </a:xfrm>
        </p:grpSpPr>
        <p:sp>
          <p:nvSpPr>
            <p:cNvPr id="308" name="Google Shape;308;p9"/>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rot="10800000">
              <a:off x="-37799" y="811313"/>
              <a:ext cx="381833" cy="44126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484"/>
        <p:cNvGrpSpPr/>
        <p:nvPr/>
      </p:nvGrpSpPr>
      <p:grpSpPr>
        <a:xfrm>
          <a:off x="0" y="0"/>
          <a:ext cx="0" cy="0"/>
          <a:chOff x="0" y="0"/>
          <a:chExt cx="0" cy="0"/>
        </a:xfrm>
      </p:grpSpPr>
      <p:sp>
        <p:nvSpPr>
          <p:cNvPr id="1485" name="Google Shape;1485;p36"/>
          <p:cNvSpPr txBox="1">
            <a:spLocks noGrp="1"/>
          </p:cNvSpPr>
          <p:nvPr>
            <p:ph type="subTitle" idx="1"/>
          </p:nvPr>
        </p:nvSpPr>
        <p:spPr>
          <a:xfrm>
            <a:off x="1924300" y="1704900"/>
            <a:ext cx="5295300" cy="173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000"/>
            </a:lvl1pPr>
            <a:lvl2pPr lvl="1" rtl="0">
              <a:lnSpc>
                <a:spcPct val="100000"/>
              </a:lnSpc>
              <a:spcBef>
                <a:spcPts val="0"/>
              </a:spcBef>
              <a:spcAft>
                <a:spcPts val="0"/>
              </a:spcAft>
              <a:buSzPts val="3600"/>
              <a:buNone/>
              <a:defRPr sz="3600"/>
            </a:lvl2pPr>
            <a:lvl3pPr lvl="2" rtl="0">
              <a:lnSpc>
                <a:spcPct val="100000"/>
              </a:lnSpc>
              <a:spcBef>
                <a:spcPts val="0"/>
              </a:spcBef>
              <a:spcAft>
                <a:spcPts val="0"/>
              </a:spcAft>
              <a:buSzPts val="3600"/>
              <a:buNone/>
              <a:defRPr sz="3600"/>
            </a:lvl3pPr>
            <a:lvl4pPr lvl="3" rtl="0">
              <a:lnSpc>
                <a:spcPct val="100000"/>
              </a:lnSpc>
              <a:spcBef>
                <a:spcPts val="0"/>
              </a:spcBef>
              <a:spcAft>
                <a:spcPts val="0"/>
              </a:spcAft>
              <a:buSzPts val="3600"/>
              <a:buNone/>
              <a:defRPr sz="3600"/>
            </a:lvl4pPr>
            <a:lvl5pPr lvl="4" rtl="0">
              <a:lnSpc>
                <a:spcPct val="100000"/>
              </a:lnSpc>
              <a:spcBef>
                <a:spcPts val="0"/>
              </a:spcBef>
              <a:spcAft>
                <a:spcPts val="0"/>
              </a:spcAft>
              <a:buSzPts val="3600"/>
              <a:buNone/>
              <a:defRPr sz="3600"/>
            </a:lvl5pPr>
            <a:lvl6pPr lvl="5" rtl="0">
              <a:lnSpc>
                <a:spcPct val="100000"/>
              </a:lnSpc>
              <a:spcBef>
                <a:spcPts val="0"/>
              </a:spcBef>
              <a:spcAft>
                <a:spcPts val="0"/>
              </a:spcAft>
              <a:buSzPts val="3600"/>
              <a:buNone/>
              <a:defRPr sz="3600"/>
            </a:lvl6pPr>
            <a:lvl7pPr lvl="6" rtl="0">
              <a:lnSpc>
                <a:spcPct val="100000"/>
              </a:lnSpc>
              <a:spcBef>
                <a:spcPts val="0"/>
              </a:spcBef>
              <a:spcAft>
                <a:spcPts val="0"/>
              </a:spcAft>
              <a:buSzPts val="3600"/>
              <a:buNone/>
              <a:defRPr sz="3600"/>
            </a:lvl7pPr>
            <a:lvl8pPr lvl="7" rtl="0">
              <a:lnSpc>
                <a:spcPct val="100000"/>
              </a:lnSpc>
              <a:spcBef>
                <a:spcPts val="0"/>
              </a:spcBef>
              <a:spcAft>
                <a:spcPts val="0"/>
              </a:spcAft>
              <a:buSzPts val="3600"/>
              <a:buNone/>
              <a:defRPr sz="3600"/>
            </a:lvl8pPr>
            <a:lvl9pPr lvl="8" rtl="0">
              <a:lnSpc>
                <a:spcPct val="100000"/>
              </a:lnSpc>
              <a:spcBef>
                <a:spcPts val="0"/>
              </a:spcBef>
              <a:spcAft>
                <a:spcPts val="0"/>
              </a:spcAft>
              <a:buSzPts val="3600"/>
              <a:buNone/>
              <a:defRPr sz="3600"/>
            </a:lvl9pPr>
          </a:lstStyle>
          <a:p>
            <a:r>
              <a:rPr lang="fr-FR" smtClean="0"/>
              <a:t>Cliquez pour modifier le style des sous-titres du masque</a:t>
            </a:r>
            <a:endParaRPr/>
          </a:p>
        </p:txBody>
      </p:sp>
      <p:sp>
        <p:nvSpPr>
          <p:cNvPr id="1486" name="Google Shape;1486;p36"/>
          <p:cNvSpPr txBox="1">
            <a:spLocks noGrp="1"/>
          </p:cNvSpPr>
          <p:nvPr>
            <p:ph type="ctrTitle"/>
          </p:nvPr>
        </p:nvSpPr>
        <p:spPr>
          <a:xfrm>
            <a:off x="3272413" y="3663875"/>
            <a:ext cx="2599200" cy="66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accent4"/>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r>
              <a:rPr lang="fr-FR" smtClean="0"/>
              <a:t>Cliquez pour modifier le style du titre</a:t>
            </a:r>
            <a:endParaRPr/>
          </a:p>
        </p:txBody>
      </p:sp>
      <p:grpSp>
        <p:nvGrpSpPr>
          <p:cNvPr id="2" name="Google Shape;1487;p36"/>
          <p:cNvGrpSpPr/>
          <p:nvPr/>
        </p:nvGrpSpPr>
        <p:grpSpPr>
          <a:xfrm rot="5400000" flipH="1">
            <a:off x="7613820" y="3611830"/>
            <a:ext cx="877851" cy="2209091"/>
            <a:chOff x="-26858" y="-227337"/>
            <a:chExt cx="1093215" cy="2757917"/>
          </a:xfrm>
        </p:grpSpPr>
        <p:sp>
          <p:nvSpPr>
            <p:cNvPr id="1488" name="Google Shape;1488;p3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510;p36"/>
          <p:cNvGrpSpPr/>
          <p:nvPr/>
        </p:nvGrpSpPr>
        <p:grpSpPr>
          <a:xfrm rot="-5400000" flipH="1">
            <a:off x="286059" y="-312722"/>
            <a:ext cx="1209907" cy="1782035"/>
            <a:chOff x="700771" y="-227337"/>
            <a:chExt cx="1458774" cy="2138784"/>
          </a:xfrm>
        </p:grpSpPr>
        <p:sp>
          <p:nvSpPr>
            <p:cNvPr id="1511" name="Google Shape;1511;p3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6"/>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6"/>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6"/>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6"/>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6"/>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6"/>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6"/>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6"/>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6"/>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6"/>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6"/>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6"/>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6"/>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6"/>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6"/>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6"/>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1841"/>
        <p:cNvGrpSpPr/>
        <p:nvPr/>
      </p:nvGrpSpPr>
      <p:grpSpPr>
        <a:xfrm>
          <a:off x="0" y="0"/>
          <a:ext cx="0" cy="0"/>
          <a:chOff x="0" y="0"/>
          <a:chExt cx="0" cy="0"/>
        </a:xfrm>
      </p:grpSpPr>
      <p:grpSp>
        <p:nvGrpSpPr>
          <p:cNvPr id="2" name="Google Shape;1842;p46"/>
          <p:cNvGrpSpPr/>
          <p:nvPr/>
        </p:nvGrpSpPr>
        <p:grpSpPr>
          <a:xfrm>
            <a:off x="7099200" y="2933725"/>
            <a:ext cx="2044793" cy="2209776"/>
            <a:chOff x="1384075" y="241450"/>
            <a:chExt cx="4822625" cy="5215425"/>
          </a:xfrm>
        </p:grpSpPr>
        <p:sp>
          <p:nvSpPr>
            <p:cNvPr id="1843" name="Google Shape;1843;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6"/>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6"/>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6"/>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6"/>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6"/>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6"/>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6"/>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6"/>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6"/>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6"/>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6"/>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6"/>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6"/>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6"/>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6"/>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6"/>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6"/>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6"/>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6"/>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6"/>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6"/>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6"/>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6"/>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6"/>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6"/>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6"/>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6"/>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6"/>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6"/>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6"/>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6"/>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6"/>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6"/>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6"/>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6"/>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1887;p46"/>
          <p:cNvGrpSpPr/>
          <p:nvPr/>
        </p:nvGrpSpPr>
        <p:grpSpPr>
          <a:xfrm>
            <a:off x="-76200" y="-76200"/>
            <a:ext cx="2286103" cy="2895537"/>
            <a:chOff x="-26858" y="-227337"/>
            <a:chExt cx="2186403" cy="2757917"/>
          </a:xfrm>
        </p:grpSpPr>
        <p:sp>
          <p:nvSpPr>
            <p:cNvPr id="1888" name="Google Shape;1888;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6"/>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6"/>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6"/>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6"/>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6"/>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6"/>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6"/>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6"/>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6"/>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6"/>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6"/>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6"/>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6"/>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6"/>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6"/>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6"/>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6"/>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6"/>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6"/>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6"/>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6"/>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6"/>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6"/>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6"/>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6"/>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6"/>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6"/>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6"/>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6"/>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6"/>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6"/>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6"/>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6"/>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6"/>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1928"/>
        <p:cNvGrpSpPr/>
        <p:nvPr/>
      </p:nvGrpSpPr>
      <p:grpSpPr>
        <a:xfrm>
          <a:off x="0" y="0"/>
          <a:ext cx="0" cy="0"/>
          <a:chOff x="0" y="0"/>
          <a:chExt cx="0" cy="0"/>
        </a:xfrm>
      </p:grpSpPr>
      <p:grpSp>
        <p:nvGrpSpPr>
          <p:cNvPr id="2" name="Google Shape;1929;p47"/>
          <p:cNvGrpSpPr/>
          <p:nvPr/>
        </p:nvGrpSpPr>
        <p:grpSpPr>
          <a:xfrm rot="5400000" flipH="1">
            <a:off x="7613820" y="3611830"/>
            <a:ext cx="877851" cy="2209091"/>
            <a:chOff x="-26858" y="-227337"/>
            <a:chExt cx="1093215" cy="2757917"/>
          </a:xfrm>
        </p:grpSpPr>
        <p:sp>
          <p:nvSpPr>
            <p:cNvPr id="1930" name="Google Shape;1930;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7"/>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7"/>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7"/>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7"/>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7"/>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7"/>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7"/>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7"/>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363347" y="4767265"/>
            <a:ext cx="2085975" cy="273844"/>
          </a:xfrm>
          <a:prstGeom prst="rect">
            <a:avLst/>
          </a:prstGeom>
        </p:spPr>
        <p:txBody>
          <a:bodyPr/>
          <a:lstStyle/>
          <a:p>
            <a:fld id="{6B259A4E-34A5-46FD-8473-E967B3813DF4}" type="datetime1">
              <a:rPr lang="fr-FR" smtClean="0"/>
              <a:pPr/>
              <a:t>16/04/2025</a:t>
            </a:fld>
            <a:endParaRPr lang="fr-FR" dirty="0"/>
          </a:p>
        </p:txBody>
      </p:sp>
      <p:sp>
        <p:nvSpPr>
          <p:cNvPr id="5" name="Footer Placeholder 4"/>
          <p:cNvSpPr>
            <a:spLocks noGrp="1"/>
          </p:cNvSpPr>
          <p:nvPr>
            <p:ph type="ftr" sz="quarter" idx="11"/>
          </p:nvPr>
        </p:nvSpPr>
        <p:spPr>
          <a:xfrm>
            <a:off x="659165" y="4767265"/>
            <a:ext cx="2847975" cy="273844"/>
          </a:xfrm>
          <a:prstGeom prst="rect">
            <a:avLst/>
          </a:prstGeom>
        </p:spPr>
        <p:txBody>
          <a:bodyPr/>
          <a:lstStyle/>
          <a:p>
            <a:endParaRPr lang="fr-FR" dirty="0"/>
          </a:p>
        </p:txBody>
      </p:sp>
      <p:sp>
        <p:nvSpPr>
          <p:cNvPr id="6" name="Slide Number Placeholder 5"/>
          <p:cNvSpPr>
            <a:spLocks noGrp="1"/>
          </p:cNvSpPr>
          <p:nvPr>
            <p:ph type="sldNum" sz="quarter" idx="12"/>
          </p:nvPr>
        </p:nvSpPr>
        <p:spPr>
          <a:xfrm>
            <a:off x="8543279" y="4767265"/>
            <a:ext cx="561975" cy="273844"/>
          </a:xfrm>
          <a:prstGeom prst="rect">
            <a:avLst/>
          </a:prstGeom>
        </p:spPr>
        <p:txBody>
          <a:bodyPr/>
          <a:lstStyle/>
          <a:p>
            <a:fld id="{AA715804-FBFB-424A-A51B-B91F286FE391}" type="slidenum">
              <a:rPr lang="fr-FR" smtClean="0"/>
              <a:pPr/>
              <a:t>‹N°›</a:t>
            </a:fld>
            <a:endParaRPr lang="fr-FR" dirty="0"/>
          </a:p>
        </p:txBody>
      </p:sp>
    </p:spTree>
    <p:extLst>
      <p:ext uri="{BB962C8B-B14F-4D97-AF65-F5344CB8AC3E}">
        <p14:creationId xmlns:p14="http://schemas.microsoft.com/office/powerpoint/2010/main" val="309169532"/>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2800"/>
              <a:buFont typeface="Barlow Condensed SemiBold"/>
              <a:buNone/>
              <a:defRPr sz="2800">
                <a:solidFill>
                  <a:schemeClr val="dk1"/>
                </a:solidFill>
                <a:latin typeface="Barlow Condensed SemiBold"/>
                <a:ea typeface="Barlow Condensed SemiBold"/>
                <a:cs typeface="Barlow Condensed SemiBold"/>
                <a:sym typeface="Barlow Condensed SemiBold"/>
              </a:defRPr>
            </a:lvl1pPr>
            <a:lvl2pPr lvl="1">
              <a:lnSpc>
                <a:spcPct val="80000"/>
              </a:lnSpc>
              <a:spcBef>
                <a:spcPts val="0"/>
              </a:spcBef>
              <a:spcAft>
                <a:spcPts val="0"/>
              </a:spcAft>
              <a:buClr>
                <a:schemeClr val="dk1"/>
              </a:buClr>
              <a:buSzPts val="2800"/>
              <a:buNone/>
              <a:defRPr sz="2800">
                <a:solidFill>
                  <a:schemeClr val="dk1"/>
                </a:solidFill>
              </a:defRPr>
            </a:lvl2pPr>
            <a:lvl3pPr lvl="2">
              <a:lnSpc>
                <a:spcPct val="80000"/>
              </a:lnSpc>
              <a:spcBef>
                <a:spcPts val="0"/>
              </a:spcBef>
              <a:spcAft>
                <a:spcPts val="0"/>
              </a:spcAft>
              <a:buClr>
                <a:schemeClr val="dk1"/>
              </a:buClr>
              <a:buSzPts val="2800"/>
              <a:buNone/>
              <a:defRPr sz="2800">
                <a:solidFill>
                  <a:schemeClr val="dk1"/>
                </a:solidFill>
              </a:defRPr>
            </a:lvl3pPr>
            <a:lvl4pPr lvl="3">
              <a:lnSpc>
                <a:spcPct val="80000"/>
              </a:lnSpc>
              <a:spcBef>
                <a:spcPts val="0"/>
              </a:spcBef>
              <a:spcAft>
                <a:spcPts val="0"/>
              </a:spcAft>
              <a:buClr>
                <a:schemeClr val="dk1"/>
              </a:buClr>
              <a:buSzPts val="2800"/>
              <a:buNone/>
              <a:defRPr sz="2800">
                <a:solidFill>
                  <a:schemeClr val="dk1"/>
                </a:solidFill>
              </a:defRPr>
            </a:lvl4pPr>
            <a:lvl5pPr lvl="4">
              <a:lnSpc>
                <a:spcPct val="80000"/>
              </a:lnSpc>
              <a:spcBef>
                <a:spcPts val="0"/>
              </a:spcBef>
              <a:spcAft>
                <a:spcPts val="0"/>
              </a:spcAft>
              <a:buClr>
                <a:schemeClr val="dk1"/>
              </a:buClr>
              <a:buSzPts val="2800"/>
              <a:buNone/>
              <a:defRPr sz="2800">
                <a:solidFill>
                  <a:schemeClr val="dk1"/>
                </a:solidFill>
              </a:defRPr>
            </a:lvl5pPr>
            <a:lvl6pPr lvl="5">
              <a:lnSpc>
                <a:spcPct val="80000"/>
              </a:lnSpc>
              <a:spcBef>
                <a:spcPts val="0"/>
              </a:spcBef>
              <a:spcAft>
                <a:spcPts val="0"/>
              </a:spcAft>
              <a:buClr>
                <a:schemeClr val="dk1"/>
              </a:buClr>
              <a:buSzPts val="2800"/>
              <a:buNone/>
              <a:defRPr sz="2800">
                <a:solidFill>
                  <a:schemeClr val="dk1"/>
                </a:solidFill>
              </a:defRPr>
            </a:lvl6pPr>
            <a:lvl7pPr lvl="6">
              <a:lnSpc>
                <a:spcPct val="80000"/>
              </a:lnSpc>
              <a:spcBef>
                <a:spcPts val="0"/>
              </a:spcBef>
              <a:spcAft>
                <a:spcPts val="0"/>
              </a:spcAft>
              <a:buClr>
                <a:schemeClr val="dk1"/>
              </a:buClr>
              <a:buSzPts val="2800"/>
              <a:buNone/>
              <a:defRPr sz="2800">
                <a:solidFill>
                  <a:schemeClr val="dk1"/>
                </a:solidFill>
              </a:defRPr>
            </a:lvl7pPr>
            <a:lvl8pPr lvl="7">
              <a:lnSpc>
                <a:spcPct val="80000"/>
              </a:lnSpc>
              <a:spcBef>
                <a:spcPts val="0"/>
              </a:spcBef>
              <a:spcAft>
                <a:spcPts val="0"/>
              </a:spcAft>
              <a:buClr>
                <a:schemeClr val="dk1"/>
              </a:buClr>
              <a:buSzPts val="2800"/>
              <a:buNone/>
              <a:defRPr sz="2800">
                <a:solidFill>
                  <a:schemeClr val="dk1"/>
                </a:solidFill>
              </a:defRPr>
            </a:lvl8pPr>
            <a:lvl9pPr lvl="8">
              <a:lnSpc>
                <a:spcPct val="8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rvo"/>
              <a:buChar char="●"/>
              <a:defRPr>
                <a:solidFill>
                  <a:schemeClr val="dk2"/>
                </a:solidFill>
                <a:latin typeface="Arvo"/>
                <a:ea typeface="Arvo"/>
                <a:cs typeface="Arvo"/>
                <a:sym typeface="Arvo"/>
              </a:defRPr>
            </a:lvl1pPr>
            <a:lvl2pPr marL="914400" lvl="1"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2pPr>
            <a:lvl3pPr marL="1371600" lvl="2"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3pPr>
            <a:lvl4pPr marL="1828800" lvl="3"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4pPr>
            <a:lvl5pPr marL="2286000" lvl="4"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5pPr>
            <a:lvl6pPr marL="2743200" lvl="5"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6pPr>
            <a:lvl7pPr marL="3200400" lvl="6"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7pPr>
            <a:lvl8pPr marL="3657600" lvl="7" indent="-317500">
              <a:lnSpc>
                <a:spcPct val="100000"/>
              </a:lnSpc>
              <a:spcBef>
                <a:spcPts val="1600"/>
              </a:spcBef>
              <a:spcAft>
                <a:spcPts val="0"/>
              </a:spcAft>
              <a:buClr>
                <a:schemeClr val="dk2"/>
              </a:buClr>
              <a:buSzPts val="1400"/>
              <a:buFont typeface="Arvo"/>
              <a:buChar char="○"/>
              <a:defRPr>
                <a:solidFill>
                  <a:schemeClr val="dk2"/>
                </a:solidFill>
                <a:latin typeface="Arvo"/>
                <a:ea typeface="Arvo"/>
                <a:cs typeface="Arvo"/>
                <a:sym typeface="Arvo"/>
              </a:defRPr>
            </a:lvl8pPr>
            <a:lvl9pPr marL="4114800" lvl="8" indent="-317500">
              <a:lnSpc>
                <a:spcPct val="100000"/>
              </a:lnSpc>
              <a:spcBef>
                <a:spcPts val="1600"/>
              </a:spcBef>
              <a:spcAft>
                <a:spcPts val="1600"/>
              </a:spcAft>
              <a:buClr>
                <a:schemeClr val="dk2"/>
              </a:buClr>
              <a:buSzPts val="1400"/>
              <a:buFont typeface="Arvo"/>
              <a:buChar char="■"/>
              <a:defRPr>
                <a:solidFill>
                  <a:schemeClr val="dk2"/>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1" r:id="rId3"/>
    <p:sldLayoutId id="2147483707" r:id="rId4"/>
    <p:sldLayoutId id="2147483708" r:id="rId5"/>
    <p:sldLayoutId id="2147483709" r:id="rId6"/>
    <p:sldLayoutId id="2147483710"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lasticWrap/>
                    </a14:imgEffect>
                    <a14:imgEffect>
                      <a14:brightnessContrast bright="20000" contrast="20000"/>
                    </a14:imgEffect>
                  </a14:imgLayer>
                </a14:imgProps>
              </a:ext>
              <a:ext uri="{28A0092B-C50C-407E-A947-70E740481C1C}">
                <a14:useLocalDpi xmlns:a14="http://schemas.microsoft.com/office/drawing/2010/main" val="0"/>
              </a:ext>
            </a:extLst>
          </a:blip>
          <a:srcRect l="12231" t="17354" r="10377" b="28075"/>
          <a:stretch/>
        </p:blipFill>
        <p:spPr bwMode="auto">
          <a:xfrm>
            <a:off x="419099" y="609600"/>
            <a:ext cx="45053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sp>
        <p:nvSpPr>
          <p:cNvPr id="9" name="Rectangle 8"/>
          <p:cNvSpPr/>
          <p:nvPr/>
        </p:nvSpPr>
        <p:spPr>
          <a:xfrm>
            <a:off x="123825" y="549935"/>
            <a:ext cx="8905875" cy="425353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DZ" b="1" dirty="0" smtClean="0">
                <a:solidFill>
                  <a:srgbClr val="00B050"/>
                </a:solidFill>
              </a:rPr>
              <a:t>ب- </a:t>
            </a:r>
            <a:r>
              <a:rPr lang="ar-SA" b="1" dirty="0" smtClean="0">
                <a:solidFill>
                  <a:srgbClr val="00B050"/>
                </a:solidFill>
              </a:rPr>
              <a:t>العلاقات التنظيمية للمؤسسات البنكية: </a:t>
            </a:r>
            <a:r>
              <a:rPr lang="ar-SA" dirty="0" smtClean="0"/>
              <a:t>يعتبر هذا القانون تكميليا للقانون السابق، والذي يهدف إلى إصلاح الهياكل المالية للمؤسسات البنكية لجعلها أكثر فعالية وديناميكية من خلال تنظيمه للعلاقات التالية</a:t>
            </a:r>
            <a:r>
              <a:rPr lang="fr-FR" dirty="0" smtClean="0"/>
              <a:t>:</a:t>
            </a:r>
          </a:p>
          <a:p>
            <a:pPr algn="just" rtl="1">
              <a:lnSpc>
                <a:spcPct val="150000"/>
              </a:lnSpc>
              <a:buClr>
                <a:srgbClr val="FF0000"/>
              </a:buClr>
              <a:buFont typeface="Wingdings" pitchFamily="2" charset="2"/>
              <a:buChar char="ü"/>
            </a:pPr>
            <a:r>
              <a:rPr lang="ar-DZ" b="1" dirty="0" smtClean="0">
                <a:solidFill>
                  <a:srgbClr val="FF0000"/>
                </a:solidFill>
              </a:rPr>
              <a:t> </a:t>
            </a:r>
            <a:r>
              <a:rPr lang="ar-SA" b="1" dirty="0" smtClean="0">
                <a:solidFill>
                  <a:srgbClr val="FF0000"/>
                </a:solidFill>
              </a:rPr>
              <a:t>العلاقة التمويلية بين البنوك والمؤسسات الاقتصادية العمومية: </a:t>
            </a:r>
            <a:r>
              <a:rPr lang="ar-SA" dirty="0" smtClean="0"/>
              <a:t>سعى هذا القانون إلى تنظيم العلاقة التمويلية بين البنوك الأولية والمؤسسات العمومية، وذلك من خلال توسيع مهام البنوك، فلم يعد البنك ملزما بتمويل هذه المؤسسات بل أصبح بإمكانه تقييم المخاطرة ووضع حدود للقروض التي يمنحها، للحد من تصاعد ديون المؤسسات العمومية تجاه النظام البنكي</a:t>
            </a:r>
            <a:r>
              <a:rPr lang="fr-FR" dirty="0" smtClean="0"/>
              <a:t>.</a:t>
            </a:r>
          </a:p>
          <a:p>
            <a:pPr algn="just" rtl="1">
              <a:lnSpc>
                <a:spcPct val="150000"/>
              </a:lnSpc>
            </a:pPr>
            <a:r>
              <a:rPr lang="ar-SA" dirty="0" smtClean="0"/>
              <a:t>   كما أصبح للبنك الحرية في اختياره لتمويل المشاريع الاستثمارية ذات </a:t>
            </a:r>
            <a:r>
              <a:rPr lang="ar-SA" dirty="0" err="1" smtClean="0"/>
              <a:t>المردودية</a:t>
            </a:r>
            <a:r>
              <a:rPr lang="ar-SA" dirty="0" smtClean="0"/>
              <a:t> العالية، فالقروض لا تمنح للمؤسسات إلا على أساس </a:t>
            </a:r>
            <a:r>
              <a:rPr lang="ar-SA" dirty="0" err="1" smtClean="0"/>
              <a:t>مردوديتها</a:t>
            </a:r>
            <a:r>
              <a:rPr lang="ar-SA" dirty="0" smtClean="0"/>
              <a:t> المالية وقدرتها على التسديد، أما بالنسبة للاستثمارات الإستراتيجية بعيدة المدى وغير مؤكدة </a:t>
            </a:r>
            <a:r>
              <a:rPr lang="ar-SA" dirty="0" err="1" smtClean="0"/>
              <a:t>المردودية</a:t>
            </a:r>
            <a:r>
              <a:rPr lang="ar-SA" dirty="0" smtClean="0"/>
              <a:t> فإن تمويلها يتكلف </a:t>
            </a:r>
            <a:r>
              <a:rPr lang="ar-SA" dirty="0" err="1" smtClean="0"/>
              <a:t>به</a:t>
            </a:r>
            <a:r>
              <a:rPr lang="ar-SA" dirty="0" smtClean="0"/>
              <a:t> البنك الجزائري للتنمية، ولكن يمكن للبنوك الأولية المساهمة في تمويلها، ولكن في ظل شروط مالية خاصة</a:t>
            </a:r>
            <a:r>
              <a:rPr lang="fr-FR" dirty="0" smtClean="0"/>
              <a:t>.</a:t>
            </a:r>
          </a:p>
          <a:p>
            <a:pPr algn="just" rtl="1">
              <a:lnSpc>
                <a:spcPct val="150000"/>
              </a:lnSpc>
            </a:pPr>
            <a:r>
              <a:rPr lang="ar-SA" dirty="0" smtClean="0"/>
              <a:t>   أصبحت البنوك كذلك تأخذ بمبدأ </a:t>
            </a:r>
            <a:r>
              <a:rPr lang="ar-SA" dirty="0" err="1" smtClean="0"/>
              <a:t>الرشادة</a:t>
            </a:r>
            <a:r>
              <a:rPr lang="ar-SA" dirty="0" smtClean="0"/>
              <a:t> البنكية، وذلك لصعوبة التحكم في التوطين والتخصص البنكي، ومن ثم أصبح للمؤسسات العمومية الحرية في اختيار البنك الذي يحقق لها منافع أكبر خصوصا بعد استقلاليتها. كما أن البنك من جهته أصبح بإمكانه تحديد معدلات الفائدة باستثناء المعدلات المدارة التي يحددها البنك المركزي، والتي تتمثل في تحديده للحدود القصوى والدنيا لمعدلات الفائدة والتي حولها تحدد كل المعدلات الأخرى، وهذا ما يوحي بالتحرير التدريجي لمعدلات الفائدة بعد أن كان يتم تحديدها إداريا ولفترة معينة، ومن جهة أخرى أصبح للبنوك الحق في رفض التمويل الذي لا يناسبها، وكذلك حرية اختيار الزبائن</a:t>
            </a:r>
            <a:r>
              <a:rPr lang="fr-FR" dirty="0" smtClean="0"/>
              <a:t>.</a:t>
            </a:r>
            <a:endParaRPr lang="fr-FR" dirty="0"/>
          </a:p>
        </p:txBody>
      </p:sp>
      <p:sp>
        <p:nvSpPr>
          <p:cNvPr id="7" name="Rectangle 6"/>
          <p:cNvSpPr/>
          <p:nvPr/>
        </p:nvSpPr>
        <p:spPr>
          <a:xfrm>
            <a:off x="3714751" y="142875"/>
            <a:ext cx="5248274"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3</a:t>
            </a:r>
            <a:r>
              <a:rPr lang="ar-SA" sz="1600" b="1" dirty="0" smtClean="0"/>
              <a:t>- أهم </a:t>
            </a:r>
            <a:r>
              <a:rPr lang="ar-SA" sz="1600" b="1" dirty="0" err="1" smtClean="0"/>
              <a:t>الاصلاحات</a:t>
            </a:r>
            <a:r>
              <a:rPr lang="ar-SA" sz="1600" b="1" dirty="0" smtClean="0"/>
              <a:t> البنكية والمالية قبل صدور قانون النقد والقرض </a:t>
            </a:r>
            <a:r>
              <a:rPr lang="ar-DZ" sz="1600" b="1" dirty="0" smtClean="0"/>
              <a:t>90-10</a:t>
            </a:r>
            <a:r>
              <a:rPr lang="ar-SA" sz="1600" b="1" dirty="0" smtClean="0"/>
              <a:t>:</a:t>
            </a:r>
            <a:endParaRPr lang="fr-FR" sz="1600" b="1" dirty="0" smtClean="0"/>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sp>
        <p:nvSpPr>
          <p:cNvPr id="9" name="Rectangle 8"/>
          <p:cNvSpPr/>
          <p:nvPr/>
        </p:nvSpPr>
        <p:spPr>
          <a:xfrm>
            <a:off x="123825" y="549935"/>
            <a:ext cx="8905875" cy="461664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buClr>
                <a:srgbClr val="FF0000"/>
              </a:buClr>
              <a:buFont typeface="Wingdings" pitchFamily="2" charset="2"/>
              <a:buChar char="ü"/>
            </a:pPr>
            <a:r>
              <a:rPr lang="ar-DZ" b="1" dirty="0" smtClean="0">
                <a:solidFill>
                  <a:srgbClr val="FF0000"/>
                </a:solidFill>
              </a:rPr>
              <a:t> </a:t>
            </a:r>
            <a:r>
              <a:rPr lang="ar-SA" b="1" dirty="0" smtClean="0">
                <a:solidFill>
                  <a:srgbClr val="FF0000"/>
                </a:solidFill>
              </a:rPr>
              <a:t>العلاقة بين البنك المركزي والبنوك الأولية: </a:t>
            </a:r>
            <a:r>
              <a:rPr lang="ar-SA" dirty="0" smtClean="0"/>
              <a:t>منح هذا القانون للبنك المركزي الجزائري دور المنظم والمراقب للنظام المالي، فهو يحتل المكانة الأولى باعتباره عونا استشاريا وتنفيذيا للمخطط الوطني للقرض، كما أن لهذا البنك سلطة اتخاذ الإجراءات المناسبة لتحقيق الاستقرار النقدي،   ووفقا لنص المادة 03 من نفس القانون فإن البنك المركزي هو </a:t>
            </a:r>
            <a:r>
              <a:rPr lang="ar-SA" dirty="0" err="1" smtClean="0"/>
              <a:t>المسؤول</a:t>
            </a:r>
            <a:r>
              <a:rPr lang="ar-SA" dirty="0" smtClean="0"/>
              <a:t> الأول والأخير عن تسيير أدوات السياسة النقدية، تحديد أسقف معدلات إعادة الخصم للمؤسسات </a:t>
            </a:r>
            <a:r>
              <a:rPr lang="ar-SA" dirty="0" err="1" smtClean="0"/>
              <a:t>القرضية</a:t>
            </a:r>
            <a:r>
              <a:rPr lang="ar-SA" dirty="0" smtClean="0"/>
              <a:t>، وتحديد معدلات الفائدة المدارة</a:t>
            </a:r>
            <a:r>
              <a:rPr lang="fr-FR" dirty="0" smtClean="0"/>
              <a:t>.</a:t>
            </a:r>
          </a:p>
          <a:p>
            <a:pPr algn="just" rtl="1">
              <a:lnSpc>
                <a:spcPct val="150000"/>
              </a:lnSpc>
              <a:buClr>
                <a:srgbClr val="FF0000"/>
              </a:buClr>
            </a:pPr>
            <a:r>
              <a:rPr lang="ar-SA" dirty="0" smtClean="0"/>
              <a:t>   كما يؤدي البنك المركزي الجزائري وفقا لهذا القانون دوره في تحفيز البنوك الأولية على حشد الموارد المالية من طرف المتعاملين الاقتصاديين، خصوصا من طرف العائلات. كما يسند هذا القانون خلق النقود إلى معايير مضبوطة حتى لا تؤدي القروض الممنوحة للاقتصاد من طرف البنوك مستقبلا إلى تضخم السيولة دون مقابل مادي، ومن ثم ظهور التضخم النقدي</a:t>
            </a:r>
            <a:r>
              <a:rPr lang="fr-FR" dirty="0" smtClean="0"/>
              <a:t>.</a:t>
            </a:r>
          </a:p>
          <a:p>
            <a:pPr algn="just" rtl="1">
              <a:lnSpc>
                <a:spcPct val="150000"/>
              </a:lnSpc>
              <a:buClr>
                <a:srgbClr val="FF0000"/>
              </a:buClr>
              <a:buFont typeface="Wingdings" pitchFamily="2" charset="2"/>
              <a:buChar char="ü"/>
            </a:pPr>
            <a:r>
              <a:rPr lang="ar-DZ" b="1" dirty="0" smtClean="0">
                <a:solidFill>
                  <a:srgbClr val="FF0000"/>
                </a:solidFill>
              </a:rPr>
              <a:t> </a:t>
            </a:r>
            <a:r>
              <a:rPr lang="ar-SA" b="1" dirty="0" smtClean="0">
                <a:solidFill>
                  <a:srgbClr val="FF0000"/>
                </a:solidFill>
              </a:rPr>
              <a:t>العلاقة بين البنك المركزي والخزينة العمومية</a:t>
            </a:r>
            <a:r>
              <a:rPr lang="fr-FR" b="1" dirty="0" smtClean="0">
                <a:solidFill>
                  <a:srgbClr val="FF0000"/>
                </a:solidFill>
              </a:rPr>
              <a:t>:</a:t>
            </a:r>
            <a:r>
              <a:rPr lang="ar-DZ" b="1" dirty="0" smtClean="0">
                <a:solidFill>
                  <a:srgbClr val="FF0000"/>
                </a:solidFill>
              </a:rPr>
              <a:t> </a:t>
            </a:r>
            <a:r>
              <a:rPr lang="ar-SA" dirty="0" smtClean="0"/>
              <a:t>اهتم قانون 88-06</a:t>
            </a:r>
            <a:r>
              <a:rPr lang="ar-SA" b="1" dirty="0" smtClean="0"/>
              <a:t> </a:t>
            </a:r>
            <a:r>
              <a:rPr lang="ar-SA" dirty="0" smtClean="0"/>
              <a:t>بتنظيم العلاقة بين الطرفين من خلال تنظيمه لتغطية الذمم غير المدفوعة، الحد من </a:t>
            </a:r>
            <a:r>
              <a:rPr lang="ar-SA" dirty="0" err="1" smtClean="0"/>
              <a:t>تسبيقات</a:t>
            </a:r>
            <a:r>
              <a:rPr lang="ar-SA" dirty="0" smtClean="0"/>
              <a:t> البنك المركزي للخزينة العمومية، خصوصا بعد رفع العبء عنها تدريجيا فيما يتعلق بتمويل الاقتصاد الذي أصبح شيئا فشيئا من اختصاص البنوك. كما يخول هذا القانون للخزينة العمومية إمكانية الحصول على الموارد المالية التي تحتاجها عن طريق إصدار </a:t>
            </a:r>
            <a:r>
              <a:rPr lang="ar-SA" dirty="0" err="1" smtClean="0"/>
              <a:t>أذونات</a:t>
            </a:r>
            <a:r>
              <a:rPr lang="ar-SA" dirty="0" smtClean="0"/>
              <a:t> الخزينة أو سندات التجهيز مع إمكانية مشاركتها في السوق النقدية</a:t>
            </a:r>
            <a:r>
              <a:rPr lang="fr-FR" dirty="0" smtClean="0"/>
              <a:t>.</a:t>
            </a:r>
          </a:p>
          <a:p>
            <a:pPr algn="just" rtl="1">
              <a:lnSpc>
                <a:spcPct val="150000"/>
              </a:lnSpc>
            </a:pPr>
            <a:r>
              <a:rPr lang="ar-SA" dirty="0" smtClean="0"/>
              <a:t>   من خلال ما سبق، يظهر جليا رغبة السلطات الجزائرية في تفعيل الوساطة المالية من خلال منح الاستقلالية للبنك المركزي الجزائري باعتباره منظما نقديا وماليا ومنفذا للمخطط الوطني للقرض. ولكن هذه المحاولات للإصلاح كانت فاشلة جراء التطبيق السيء لها، ما استلزم إعادة النظر من جديد في </a:t>
            </a:r>
            <a:r>
              <a:rPr lang="ar-SA" dirty="0" err="1" smtClean="0"/>
              <a:t>الميكانيزمات</a:t>
            </a:r>
            <a:r>
              <a:rPr lang="ar-SA" dirty="0" smtClean="0"/>
              <a:t> المالية للاقتصاد الجزائري خلال مرحلة التسعينات</a:t>
            </a:r>
            <a:r>
              <a:rPr lang="fr-FR" dirty="0" smtClean="0"/>
              <a:t>.</a:t>
            </a:r>
            <a:endParaRPr lang="fr-FR" dirty="0"/>
          </a:p>
        </p:txBody>
      </p:sp>
      <p:sp>
        <p:nvSpPr>
          <p:cNvPr id="7" name="Rectangle 6"/>
          <p:cNvSpPr/>
          <p:nvPr/>
        </p:nvSpPr>
        <p:spPr>
          <a:xfrm>
            <a:off x="3714751" y="142875"/>
            <a:ext cx="5248274"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3</a:t>
            </a:r>
            <a:r>
              <a:rPr lang="ar-SA" sz="1600" b="1" dirty="0" smtClean="0"/>
              <a:t>- أهم </a:t>
            </a:r>
            <a:r>
              <a:rPr lang="ar-SA" sz="1600" b="1" dirty="0" err="1" smtClean="0"/>
              <a:t>الاصلاحات</a:t>
            </a:r>
            <a:r>
              <a:rPr lang="ar-SA" sz="1600" b="1" dirty="0" smtClean="0"/>
              <a:t> البنكية والمالية قبل صدور قانون النقد والقرض </a:t>
            </a:r>
            <a:r>
              <a:rPr lang="ar-DZ" sz="1600" b="1" dirty="0" smtClean="0"/>
              <a:t>90-10</a:t>
            </a:r>
            <a:r>
              <a:rPr lang="ar-SA" sz="1600" b="1" dirty="0" smtClean="0"/>
              <a:t>:</a:t>
            </a:r>
            <a:endParaRPr lang="fr-FR" sz="1600" b="1" dirty="0" smtClean="0"/>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sp>
        <p:nvSpPr>
          <p:cNvPr id="4" name="ZoneTexte 3"/>
          <p:cNvSpPr txBox="1"/>
          <p:nvPr/>
        </p:nvSpPr>
        <p:spPr>
          <a:xfrm>
            <a:off x="291223" y="1135980"/>
            <a:ext cx="4932676" cy="2616101"/>
          </a:xfrm>
          <a:prstGeom prst="rect">
            <a:avLst/>
          </a:prstGeom>
          <a:noFill/>
        </p:spPr>
        <p:txBody>
          <a:bodyPr wrap="square" rtlCol="0">
            <a:spAutoFit/>
          </a:bodyPr>
          <a:lstStyle/>
          <a:p>
            <a:pPr algn="ctr" rtl="1"/>
            <a:r>
              <a:rPr lang="ar-DZ" sz="6600" dirty="0" smtClean="0">
                <a:solidFill>
                  <a:srgbClr val="0070C0"/>
                </a:solidFill>
                <a:latin typeface="Agency FB" panose="020B0503020202020204" pitchFamily="34" charset="0"/>
                <a:cs typeface="Andalus" panose="02020603050405020304" pitchFamily="18" charset="-78"/>
              </a:rPr>
              <a:t>شكرا </a:t>
            </a:r>
            <a:r>
              <a:rPr lang="ar-DZ" sz="6600" dirty="0">
                <a:solidFill>
                  <a:srgbClr val="0070C0"/>
                </a:solidFill>
                <a:latin typeface="Agency FB" panose="020B0503020202020204" pitchFamily="34" charset="0"/>
                <a:cs typeface="Andalus" panose="02020603050405020304" pitchFamily="18" charset="-78"/>
              </a:rPr>
              <a:t>على حسن </a:t>
            </a:r>
            <a:r>
              <a:rPr lang="ar-DZ" sz="6600" dirty="0" smtClean="0">
                <a:solidFill>
                  <a:srgbClr val="0070C0"/>
                </a:solidFill>
                <a:latin typeface="Agency FB" panose="020B0503020202020204" pitchFamily="34" charset="0"/>
                <a:cs typeface="Andalus" panose="02020603050405020304" pitchFamily="18" charset="-78"/>
              </a:rPr>
              <a:t>المتابعة والإصغاء</a:t>
            </a:r>
            <a:endParaRPr lang="ar-DZ" sz="6600" dirty="0">
              <a:solidFill>
                <a:srgbClr val="0070C0"/>
              </a:solidFill>
              <a:latin typeface="Agency FB" panose="020B0503020202020204" pitchFamily="34" charset="0"/>
              <a:cs typeface="Andalus" panose="02020603050405020304" pitchFamily="18" charset="-78"/>
            </a:endParaRPr>
          </a:p>
          <a:p>
            <a:pPr algn="ctr"/>
            <a:r>
              <a:rPr lang="ar-DZ" sz="1600" dirty="0"/>
              <a:t/>
            </a:r>
            <a:br>
              <a:rPr lang="ar-DZ" sz="1600" dirty="0"/>
            </a:br>
            <a:endParaRPr lang="fr-FR" sz="1600" dirty="0">
              <a:latin typeface="+mj-lt"/>
              <a:cs typeface="Amatic SC" panose="020B0604020202020204" charset="-79"/>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727101165"/>
              </p:ext>
            </p:extLst>
          </p:nvPr>
        </p:nvGraphicFramePr>
        <p:xfrm>
          <a:off x="1409462" y="684272"/>
          <a:ext cx="6096000" cy="4172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5488994" y="1411824"/>
            <a:ext cx="2669042" cy="584775"/>
          </a:xfrm>
          <a:prstGeom prst="rect">
            <a:avLst/>
          </a:prstGeom>
          <a:noFill/>
        </p:spPr>
        <p:txBody>
          <a:bodyPr wrap="square" rtlCol="0">
            <a:spAutoFit/>
          </a:bodyPr>
          <a:lstStyle/>
          <a:p>
            <a:pPr algn="ctr" rtl="1"/>
            <a:r>
              <a:rPr lang="ar-DZ" sz="1600" b="1" dirty="0" smtClean="0">
                <a:solidFill>
                  <a:schemeClr val="tx1"/>
                </a:solidFill>
                <a:latin typeface="Comic Sans MS" panose="030F0702030302020204" pitchFamily="66" charset="0"/>
              </a:rPr>
              <a:t>جاء في إطار السياسة الاشتراكية لتعزيز التخطيط المركزي.</a:t>
            </a:r>
            <a:endParaRPr lang="fr-FR" sz="1600" b="1" dirty="0">
              <a:solidFill>
                <a:schemeClr val="tx1"/>
              </a:solidFill>
              <a:latin typeface="Comic Sans MS" panose="030F0702030302020204" pitchFamily="66" charset="0"/>
            </a:endParaRPr>
          </a:p>
        </p:txBody>
      </p:sp>
      <p:sp>
        <p:nvSpPr>
          <p:cNvPr id="8" name="Rectangle 7"/>
          <p:cNvSpPr/>
          <p:nvPr/>
        </p:nvSpPr>
        <p:spPr>
          <a:xfrm>
            <a:off x="194553" y="2291038"/>
            <a:ext cx="3161489" cy="830997"/>
          </a:xfrm>
          <a:prstGeom prst="rect">
            <a:avLst/>
          </a:prstGeom>
        </p:spPr>
        <p:txBody>
          <a:bodyPr wrap="square">
            <a:spAutoFit/>
          </a:bodyPr>
          <a:lstStyle/>
          <a:p>
            <a:pPr algn="just" rtl="1"/>
            <a:r>
              <a:rPr lang="ar-DZ" sz="1600" b="1" dirty="0" smtClean="0"/>
              <a:t>جاء من أجل </a:t>
            </a:r>
            <a:r>
              <a:rPr lang="ar-SA" sz="1600" b="1" dirty="0" smtClean="0"/>
              <a:t>تحسين </a:t>
            </a:r>
            <a:r>
              <a:rPr lang="ar-SA" sz="1600" b="1" dirty="0"/>
              <a:t>أداء الجهاز </a:t>
            </a:r>
            <a:r>
              <a:rPr lang="ar-SA" sz="1600" b="1" dirty="0" smtClean="0"/>
              <a:t>البنكي</a:t>
            </a:r>
            <a:r>
              <a:rPr lang="ar-DZ" sz="1600" b="1" dirty="0" smtClean="0"/>
              <a:t> وإعادة هيكلة البنك المركزي الجزائري لمنحه دورا أكبرا في الإشراف على النظام المصرفي. </a:t>
            </a:r>
            <a:endParaRPr lang="fr-FR" sz="1600" b="1" dirty="0">
              <a:solidFill>
                <a:srgbClr val="339933"/>
              </a:solidFill>
              <a:latin typeface="Comic Sans MS" panose="030F0702030302020204" pitchFamily="66" charset="0"/>
            </a:endParaRPr>
          </a:p>
        </p:txBody>
      </p:sp>
      <p:sp>
        <p:nvSpPr>
          <p:cNvPr id="9" name="Rectangle 8"/>
          <p:cNvSpPr/>
          <p:nvPr/>
        </p:nvSpPr>
        <p:spPr>
          <a:xfrm>
            <a:off x="5622870" y="3547890"/>
            <a:ext cx="3275628" cy="830997"/>
          </a:xfrm>
          <a:prstGeom prst="rect">
            <a:avLst/>
          </a:prstGeom>
        </p:spPr>
        <p:txBody>
          <a:bodyPr wrap="square">
            <a:spAutoFit/>
          </a:bodyPr>
          <a:lstStyle/>
          <a:p>
            <a:pPr algn="just" rtl="1"/>
            <a:r>
              <a:rPr lang="ar-DZ" sz="1600" b="1" dirty="0" smtClean="0">
                <a:solidFill>
                  <a:schemeClr val="tx1"/>
                </a:solidFill>
                <a:latin typeface="Comic Sans MS" panose="030F0702030302020204" pitchFamily="66" charset="0"/>
              </a:rPr>
              <a:t>يعد هذا القانون خطوة أولى نحو إصلاح الاقتصاد الجزائري </a:t>
            </a:r>
            <a:r>
              <a:rPr lang="ar-DZ" sz="1600" b="1" dirty="0" err="1" smtClean="0">
                <a:solidFill>
                  <a:schemeClr val="tx1"/>
                </a:solidFill>
                <a:latin typeface="Comic Sans MS" panose="030F0702030302020204" pitchFamily="66" charset="0"/>
              </a:rPr>
              <a:t>والإنتقال</a:t>
            </a:r>
            <a:r>
              <a:rPr lang="ar-DZ" sz="1600" b="1" dirty="0" smtClean="0">
                <a:solidFill>
                  <a:schemeClr val="tx1"/>
                </a:solidFill>
                <a:latin typeface="Comic Sans MS" panose="030F0702030302020204" pitchFamily="66" charset="0"/>
              </a:rPr>
              <a:t> التدريجي من نظام </a:t>
            </a:r>
            <a:r>
              <a:rPr lang="ar-DZ" sz="1600" b="1" dirty="0" err="1" smtClean="0">
                <a:solidFill>
                  <a:schemeClr val="tx1"/>
                </a:solidFill>
                <a:latin typeface="Comic Sans MS" panose="030F0702030302020204" pitchFamily="66" charset="0"/>
              </a:rPr>
              <a:t>إشتراكي</a:t>
            </a:r>
            <a:r>
              <a:rPr lang="ar-DZ" sz="1600" b="1" dirty="0" smtClean="0">
                <a:solidFill>
                  <a:schemeClr val="tx1"/>
                </a:solidFill>
                <a:latin typeface="Comic Sans MS" panose="030F0702030302020204" pitchFamily="66" charset="0"/>
              </a:rPr>
              <a:t> مركزي (مخطط) إلى </a:t>
            </a:r>
            <a:r>
              <a:rPr lang="ar-DZ" sz="1600" b="1" dirty="0" err="1" smtClean="0">
                <a:solidFill>
                  <a:schemeClr val="tx1"/>
                </a:solidFill>
                <a:latin typeface="Comic Sans MS" panose="030F0702030302020204" pitchFamily="66" charset="0"/>
              </a:rPr>
              <a:t>إقتصاد</a:t>
            </a:r>
            <a:r>
              <a:rPr lang="ar-DZ" sz="1600" b="1" dirty="0" smtClean="0">
                <a:solidFill>
                  <a:schemeClr val="tx1"/>
                </a:solidFill>
                <a:latin typeface="Comic Sans MS" panose="030F0702030302020204" pitchFamily="66" charset="0"/>
              </a:rPr>
              <a:t> السوق.</a:t>
            </a:r>
            <a:endParaRPr lang="fr-FR" sz="1600" b="1" dirty="0">
              <a:solidFill>
                <a:schemeClr val="tx1"/>
              </a:solidFill>
              <a:latin typeface="Comic Sans MS" panose="030F0702030302020204" pitchFamily="66" charset="0"/>
            </a:endParaRPr>
          </a:p>
        </p:txBody>
      </p:sp>
      <p:sp>
        <p:nvSpPr>
          <p:cNvPr id="10" name="Rectangle 9"/>
          <p:cNvSpPr/>
          <p:nvPr/>
        </p:nvSpPr>
        <p:spPr>
          <a:xfrm>
            <a:off x="2012410" y="194303"/>
            <a:ext cx="5248274"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DZ" sz="1600" b="1" dirty="0" smtClean="0"/>
              <a:t>3</a:t>
            </a:r>
            <a:r>
              <a:rPr lang="ar-SA" sz="1600" b="1" dirty="0" smtClean="0"/>
              <a:t>- أهم </a:t>
            </a:r>
            <a:r>
              <a:rPr lang="ar-SA" sz="1600" b="1" dirty="0" err="1" smtClean="0"/>
              <a:t>الاصلاحات</a:t>
            </a:r>
            <a:r>
              <a:rPr lang="ar-SA" sz="1600" b="1" dirty="0" smtClean="0"/>
              <a:t> البنكية والمالية قبل صدور قانون النقد والقرض </a:t>
            </a:r>
            <a:r>
              <a:rPr lang="ar-DZ" sz="1600" b="1" dirty="0" smtClean="0"/>
              <a:t>90-10</a:t>
            </a:r>
            <a:r>
              <a:rPr lang="ar-SA" sz="1600" b="1" dirty="0" smtClean="0"/>
              <a:t>:</a:t>
            </a:r>
            <a:endParaRPr lang="fr-FR" sz="1600" b="1" dirty="0" smtClean="0"/>
          </a:p>
        </p:txBody>
      </p:sp>
    </p:spTree>
    <p:extLst>
      <p:ext uri="{BB962C8B-B14F-4D97-AF65-F5344CB8AC3E}">
        <p14:creationId xmlns:p14="http://schemas.microsoft.com/office/powerpoint/2010/main" val="213890039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sp>
        <p:nvSpPr>
          <p:cNvPr id="9" name="Rectangle 8"/>
          <p:cNvSpPr/>
          <p:nvPr/>
        </p:nvSpPr>
        <p:spPr>
          <a:xfrm>
            <a:off x="314325" y="745102"/>
            <a:ext cx="8486775"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buClr>
                <a:srgbClr val="0070C0"/>
              </a:buClr>
              <a:buFont typeface="Wingdings" pitchFamily="2" charset="2"/>
              <a:buChar char="q"/>
            </a:pPr>
            <a:r>
              <a:rPr lang="ar-DZ" b="1" dirty="0" smtClean="0">
                <a:solidFill>
                  <a:srgbClr val="0070C0"/>
                </a:solidFill>
              </a:rPr>
              <a:t> </a:t>
            </a:r>
            <a:r>
              <a:rPr lang="ar-SA" b="1" dirty="0" smtClean="0">
                <a:solidFill>
                  <a:srgbClr val="0070C0"/>
                </a:solidFill>
              </a:rPr>
              <a:t>الإصلاح المالي لسنة 1971:</a:t>
            </a:r>
            <a:endParaRPr lang="fr-FR" b="1" i="1" dirty="0" smtClean="0">
              <a:solidFill>
                <a:srgbClr val="0070C0"/>
              </a:solidFill>
            </a:endParaRPr>
          </a:p>
          <a:p>
            <a:pPr algn="just" rtl="1">
              <a:lnSpc>
                <a:spcPct val="150000"/>
              </a:lnSpc>
            </a:pPr>
            <a:r>
              <a:rPr lang="ar-SA" dirty="0" smtClean="0"/>
              <a:t>   بادرت السلطات الجزائرية في بداية السبعينات إلى تطبيق حزمة من الإصلاحات المالية أو ما يطلق عليه بمصطلح الإصلاح المالي لسنة 1971</a:t>
            </a:r>
            <a:r>
              <a:rPr lang="ar-DZ" dirty="0" smtClean="0"/>
              <a:t>،</a:t>
            </a:r>
            <a:r>
              <a:rPr lang="ar-SA" dirty="0" smtClean="0"/>
              <a:t> وقد ارتكز هذا الإصلاح على مجموعة من المبادئ أبرزها:</a:t>
            </a:r>
            <a:endParaRPr lang="fr-FR" dirty="0" smtClean="0"/>
          </a:p>
          <a:p>
            <a:pPr algn="just" rtl="1">
              <a:lnSpc>
                <a:spcPct val="150000"/>
              </a:lnSpc>
            </a:pPr>
            <a:r>
              <a:rPr lang="ar-SA" dirty="0" smtClean="0"/>
              <a:t>- إلغاء التمويل الذاتي حتى تتمكن الدولة من تطبيق سياسة التخطيط المركزي.</a:t>
            </a:r>
            <a:endParaRPr lang="fr-FR" dirty="0" smtClean="0"/>
          </a:p>
          <a:p>
            <a:pPr algn="just" rtl="1">
              <a:lnSpc>
                <a:spcPct val="150000"/>
              </a:lnSpc>
            </a:pPr>
            <a:r>
              <a:rPr lang="ar-SA" dirty="0" smtClean="0"/>
              <a:t>- ضرورة فتح كل مؤسسة لحساب مالي لدى بنك معين (التوطين البنكي)، ويتم ذلك عن طريق فتح حسابين، وهما حساب الاستغلال الذي يختص في تمويل العمليات القصيرة الأجل، وحساب الاستثمار الذي يختص في تمويل العمليات المتوسطة والطويلة الأجل.</a:t>
            </a:r>
            <a:endParaRPr lang="fr-FR" dirty="0" smtClean="0"/>
          </a:p>
          <a:p>
            <a:pPr algn="just" rtl="1">
              <a:lnSpc>
                <a:spcPct val="150000"/>
              </a:lnSpc>
            </a:pPr>
            <a:r>
              <a:rPr lang="ar-SA" dirty="0" smtClean="0"/>
              <a:t>- منع التعامل مع المؤسسات في مجال منح القروض، باستثناء القروض الخارجية، وبالتالي إجبارية التعامل المباشر مع البنوك.</a:t>
            </a:r>
            <a:endParaRPr lang="fr-FR" dirty="0" smtClean="0"/>
          </a:p>
          <a:p>
            <a:pPr algn="just" rtl="1">
              <a:lnSpc>
                <a:spcPct val="150000"/>
              </a:lnSpc>
            </a:pPr>
            <a:r>
              <a:rPr lang="ar-SA" dirty="0" smtClean="0"/>
              <a:t>- إجبار البنوك على تمويل المؤسسات الاشتراكية، وإجبار المؤسسات على المشاركة في ميزانية الدولة.</a:t>
            </a:r>
            <a:endParaRPr lang="fr-FR" dirty="0" smtClean="0"/>
          </a:p>
          <a:p>
            <a:pPr algn="just" rtl="1">
              <a:lnSpc>
                <a:spcPct val="150000"/>
              </a:lnSpc>
            </a:pPr>
            <a:r>
              <a:rPr lang="ar-SA" dirty="0" smtClean="0"/>
              <a:t>كما حدد هذا الإصلاح طرق تمويل الاستثمارات العمومية المخططة </a:t>
            </a:r>
            <a:r>
              <a:rPr lang="ar-SA" dirty="0" err="1" smtClean="0"/>
              <a:t>و</a:t>
            </a:r>
            <a:r>
              <a:rPr lang="ar-SA" dirty="0" smtClean="0"/>
              <a:t> هي:</a:t>
            </a:r>
            <a:endParaRPr lang="fr-FR" dirty="0" smtClean="0"/>
          </a:p>
          <a:p>
            <a:pPr algn="just" rtl="1">
              <a:lnSpc>
                <a:spcPct val="150000"/>
              </a:lnSpc>
            </a:pPr>
            <a:r>
              <a:rPr lang="ar-SA" dirty="0" smtClean="0"/>
              <a:t>1- القروض البنكية المتوسطة الأجل، تتم بواسطة إصدار سندات قابلة لإعادة الخصم لدى البنك المركزي.</a:t>
            </a:r>
            <a:endParaRPr lang="fr-FR" dirty="0" smtClean="0"/>
          </a:p>
          <a:p>
            <a:pPr algn="just" rtl="1">
              <a:lnSpc>
                <a:spcPct val="150000"/>
              </a:lnSpc>
            </a:pPr>
            <a:r>
              <a:rPr lang="ar-SA" dirty="0" smtClean="0"/>
              <a:t>2- قروض طويلة الأجل ممنوحة من طرف مؤسسات مالية متخصصة مثل البنك الجزائري للتنمية (</a:t>
            </a:r>
            <a:r>
              <a:rPr lang="fr-FR" dirty="0" smtClean="0"/>
              <a:t>BAD</a:t>
            </a:r>
            <a:r>
              <a:rPr lang="ar-SA" dirty="0" smtClean="0"/>
              <a:t>).</a:t>
            </a:r>
            <a:endParaRPr lang="fr-FR" dirty="0" smtClean="0"/>
          </a:p>
          <a:p>
            <a:pPr algn="just" rtl="1">
              <a:lnSpc>
                <a:spcPct val="150000"/>
              </a:lnSpc>
            </a:pPr>
            <a:r>
              <a:rPr lang="ar-SA" dirty="0" smtClean="0"/>
              <a:t>3- التمويل عن طريق القروض الخارجية المكتتبة من طرف الخزينة، والبنوك الأولية، والمؤسسات.   </a:t>
            </a:r>
            <a:endParaRPr lang="fr-FR" dirty="0"/>
          </a:p>
        </p:txBody>
      </p:sp>
      <p:sp>
        <p:nvSpPr>
          <p:cNvPr id="7" name="Rectangle 6"/>
          <p:cNvSpPr/>
          <p:nvPr/>
        </p:nvSpPr>
        <p:spPr>
          <a:xfrm>
            <a:off x="3714751" y="104775"/>
            <a:ext cx="5248274"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3</a:t>
            </a:r>
            <a:r>
              <a:rPr lang="ar-SA" sz="1600" b="1" dirty="0" smtClean="0"/>
              <a:t>- أهم </a:t>
            </a:r>
            <a:r>
              <a:rPr lang="ar-SA" sz="1600" b="1" dirty="0" err="1" smtClean="0"/>
              <a:t>الاصلاحات</a:t>
            </a:r>
            <a:r>
              <a:rPr lang="ar-SA" sz="1600" b="1" dirty="0" smtClean="0"/>
              <a:t> البنكية والمالية قبل صدور قانون النقد والقرض </a:t>
            </a:r>
            <a:r>
              <a:rPr lang="ar-DZ" sz="1600" b="1" dirty="0" smtClean="0"/>
              <a:t>90-10</a:t>
            </a:r>
            <a:r>
              <a:rPr lang="ar-SA" sz="1600" b="1" dirty="0" smtClean="0"/>
              <a:t>:</a:t>
            </a:r>
            <a:endParaRPr lang="fr-FR" sz="1600" b="1" dirty="0" smtClean="0"/>
          </a:p>
        </p:txBody>
      </p:sp>
    </p:spTree>
    <p:extLst>
      <p:ext uri="{BB962C8B-B14F-4D97-AF65-F5344CB8AC3E}">
        <p14:creationId xmlns:p14="http://schemas.microsoft.com/office/powerpoint/2010/main" val="1155756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sp>
        <p:nvSpPr>
          <p:cNvPr id="9" name="Rectangle 8"/>
          <p:cNvSpPr/>
          <p:nvPr/>
        </p:nvSpPr>
        <p:spPr>
          <a:xfrm>
            <a:off x="133350" y="468877"/>
            <a:ext cx="8867775" cy="461664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SA" dirty="0" smtClean="0"/>
              <a:t>وفي ظل هذا الإصلاح المالي تمت إعادة هيكلة البنوك التجارية العمومية المتخصصة الأمر الذي نتج عنه ميلاد بنكين جديدين هما:</a:t>
            </a:r>
            <a:endParaRPr lang="ar-DZ" dirty="0" smtClean="0"/>
          </a:p>
          <a:p>
            <a:pPr algn="just" rtl="1">
              <a:lnSpc>
                <a:spcPct val="150000"/>
              </a:lnSpc>
            </a:pPr>
            <a:r>
              <a:rPr lang="ar-SA" b="1" dirty="0" smtClean="0">
                <a:solidFill>
                  <a:srgbClr val="00B050"/>
                </a:solidFill>
              </a:rPr>
              <a:t>أ- بنك الفلاحة والتنمية الريفية (</a:t>
            </a:r>
            <a:r>
              <a:rPr lang="fr-FR" b="1" dirty="0" smtClean="0">
                <a:solidFill>
                  <a:srgbClr val="00B050"/>
                </a:solidFill>
              </a:rPr>
              <a:t>BADR</a:t>
            </a:r>
            <a:r>
              <a:rPr lang="ar-SA" b="1" dirty="0" smtClean="0">
                <a:solidFill>
                  <a:srgbClr val="00B050"/>
                </a:solidFill>
              </a:rPr>
              <a:t>):</a:t>
            </a:r>
            <a:r>
              <a:rPr lang="ar-SA" dirty="0" smtClean="0">
                <a:solidFill>
                  <a:srgbClr val="00B050"/>
                </a:solidFill>
              </a:rPr>
              <a:t> </a:t>
            </a:r>
            <a:r>
              <a:rPr lang="ar-SA" dirty="0" smtClean="0"/>
              <a:t>والذي تأسس في 13 مارس 1982 بمقتضى المرسوم رقم 82-206 تبعا لإعادة هيكلة البنك الوطني الجزائري (</a:t>
            </a:r>
            <a:r>
              <a:rPr lang="fr-FR" dirty="0" smtClean="0"/>
              <a:t>BNA</a:t>
            </a:r>
            <a:r>
              <a:rPr lang="ar-SA" dirty="0" smtClean="0"/>
              <a:t>)، حيث تم إنشاؤه بهدف تنمية وتطوير القطاع </a:t>
            </a:r>
            <a:r>
              <a:rPr lang="ar-SA" dirty="0" err="1" smtClean="0"/>
              <a:t>الفلاحي</a:t>
            </a:r>
            <a:r>
              <a:rPr lang="ar-SA" dirty="0" smtClean="0"/>
              <a:t> الجزائري، وذلك عبر تقديم أشكال القروض الخاصة بتمويل الأنشطة </a:t>
            </a:r>
            <a:r>
              <a:rPr lang="ar-SA" dirty="0" err="1" smtClean="0"/>
              <a:t>الفلاحية</a:t>
            </a:r>
            <a:r>
              <a:rPr lang="ar-SA" dirty="0" smtClean="0"/>
              <a:t>، والمواد الغذائية، وتربية المواشي والمائيات، وقطاع الصيد البحري.</a:t>
            </a:r>
            <a:endParaRPr lang="fr-FR" dirty="0" smtClean="0"/>
          </a:p>
          <a:p>
            <a:pPr algn="just" rtl="1">
              <a:lnSpc>
                <a:spcPct val="150000"/>
              </a:lnSpc>
            </a:pPr>
            <a:r>
              <a:rPr lang="ar-SA" b="1" dirty="0" smtClean="0">
                <a:solidFill>
                  <a:srgbClr val="00B050"/>
                </a:solidFill>
              </a:rPr>
              <a:t>ب- </a:t>
            </a:r>
            <a:r>
              <a:rPr lang="ar-SA" b="1" dirty="0" err="1" smtClean="0">
                <a:solidFill>
                  <a:srgbClr val="00B050"/>
                </a:solidFill>
              </a:rPr>
              <a:t>بنك</a:t>
            </a:r>
            <a:r>
              <a:rPr lang="ar-SA" b="1" dirty="0" smtClean="0">
                <a:solidFill>
                  <a:srgbClr val="00B050"/>
                </a:solidFill>
              </a:rPr>
              <a:t> التنمية المحلية (</a:t>
            </a:r>
            <a:r>
              <a:rPr lang="fr-FR" b="1" dirty="0" smtClean="0">
                <a:solidFill>
                  <a:srgbClr val="00B050"/>
                </a:solidFill>
              </a:rPr>
              <a:t>BDL</a:t>
            </a:r>
            <a:r>
              <a:rPr lang="ar-SA" b="1" dirty="0" smtClean="0">
                <a:solidFill>
                  <a:srgbClr val="00B050"/>
                </a:solidFill>
              </a:rPr>
              <a:t>):</a:t>
            </a:r>
            <a:r>
              <a:rPr lang="ar-SA" dirty="0" smtClean="0">
                <a:solidFill>
                  <a:srgbClr val="00B050"/>
                </a:solidFill>
              </a:rPr>
              <a:t> </a:t>
            </a:r>
            <a:r>
              <a:rPr lang="ar-SA" dirty="0" smtClean="0"/>
              <a:t>والذي تأسس في 30 </a:t>
            </a:r>
            <a:r>
              <a:rPr lang="ar-SA" dirty="0" err="1" smtClean="0"/>
              <a:t>أفريل</a:t>
            </a:r>
            <a:r>
              <a:rPr lang="ar-SA" dirty="0" smtClean="0"/>
              <a:t> 1985 بمقتضى المرسوم رقم 85-85 تبعا لإعادة هيكلة القرض الشعبي الجزائري (</a:t>
            </a:r>
            <a:r>
              <a:rPr lang="fr-FR" dirty="0" smtClean="0"/>
              <a:t>CPA</a:t>
            </a:r>
            <a:r>
              <a:rPr lang="ar-SA" dirty="0" smtClean="0"/>
              <a:t>) ، وذلك بهدف ترقية وتمويل المؤسسات الصغيرة والمتوسطة (</a:t>
            </a:r>
            <a:r>
              <a:rPr lang="fr-FR" dirty="0" smtClean="0"/>
              <a:t>PME</a:t>
            </a:r>
            <a:r>
              <a:rPr lang="ar-SA" dirty="0" smtClean="0"/>
              <a:t>)، وكذلك منح القروض لصالح الجماعات والهيئات المحلية، بالإضافة إلى قيامه ببعض النشاطات الأخرى كمنح القروض الرهنية وتمويل القطاع الخاص.</a:t>
            </a:r>
            <a:endParaRPr lang="fr-FR" dirty="0" smtClean="0"/>
          </a:p>
          <a:p>
            <a:pPr algn="just" rtl="1">
              <a:lnSpc>
                <a:spcPct val="150000"/>
              </a:lnSpc>
            </a:pPr>
            <a:r>
              <a:rPr lang="ar-SA" dirty="0" smtClean="0"/>
              <a:t>   ولكن ابتداء من سنة 1978، تم التراجع عن المبادئ السابقة الذكر والتي بني عليها الإصلاح المالي لسنة 1971، فقد تم إلغاء تمويل المؤسسات بواسطة القروض البنكية متوسطة الأجل، وحلت الخزينة العمومية محل النظام البنكي في تمويل الاستثمارات العمومية المخططة بواسطة قروض طويلة الأجل.</a:t>
            </a:r>
            <a:endParaRPr lang="fr-FR" dirty="0" smtClean="0"/>
          </a:p>
          <a:p>
            <a:pPr algn="just" rtl="1">
              <a:lnSpc>
                <a:spcPct val="150000"/>
              </a:lnSpc>
            </a:pPr>
            <a:r>
              <a:rPr lang="ar-SA" dirty="0" smtClean="0"/>
              <a:t>   وفي ضوء هذا الإصلاح أصبح القطاع البنكي الجزائري يتميز </a:t>
            </a:r>
            <a:r>
              <a:rPr lang="ar-SA" dirty="0" err="1" smtClean="0"/>
              <a:t>بـ</a:t>
            </a:r>
            <a:r>
              <a:rPr lang="ar-SA" dirty="0" smtClean="0"/>
              <a:t>:</a:t>
            </a:r>
            <a:endParaRPr lang="fr-FR" dirty="0" smtClean="0"/>
          </a:p>
          <a:p>
            <a:pPr algn="just" rtl="1">
              <a:lnSpc>
                <a:spcPct val="150000"/>
              </a:lnSpc>
            </a:pPr>
            <a:r>
              <a:rPr lang="ar-SA" dirty="0" smtClean="0"/>
              <a:t>- التمركز والمقصود </a:t>
            </a:r>
            <a:r>
              <a:rPr lang="ar-SA" dirty="0" err="1" smtClean="0"/>
              <a:t>به</a:t>
            </a:r>
            <a:r>
              <a:rPr lang="ar-SA" dirty="0" smtClean="0"/>
              <a:t> تشديد رقابة الدولة.</a:t>
            </a:r>
            <a:endParaRPr lang="fr-FR" dirty="0" smtClean="0"/>
          </a:p>
          <a:p>
            <a:pPr algn="just" rtl="1">
              <a:lnSpc>
                <a:spcPct val="150000"/>
              </a:lnSpc>
            </a:pPr>
            <a:r>
              <a:rPr lang="ar-SA" dirty="0" smtClean="0"/>
              <a:t>- هيمنة الخزينة العمومية.</a:t>
            </a:r>
            <a:endParaRPr lang="fr-FR" dirty="0" smtClean="0"/>
          </a:p>
          <a:p>
            <a:pPr algn="just" rtl="1">
              <a:lnSpc>
                <a:spcPct val="150000"/>
              </a:lnSpc>
            </a:pPr>
            <a:r>
              <a:rPr lang="ar-SA" dirty="0" smtClean="0"/>
              <a:t>- تهميش البنك المركزي وفقدانه لمهامه الأساسية.</a:t>
            </a:r>
            <a:endParaRPr lang="fr-FR" dirty="0" smtClean="0"/>
          </a:p>
          <a:p>
            <a:pPr algn="just" rtl="1">
              <a:lnSpc>
                <a:spcPct val="150000"/>
              </a:lnSpc>
            </a:pPr>
            <a:r>
              <a:rPr lang="ar-SA" dirty="0" smtClean="0"/>
              <a:t>- زوال تخصص البنوك التجارية من خلال الممارسة</a:t>
            </a:r>
            <a:r>
              <a:rPr lang="ar-DZ" dirty="0" smtClean="0"/>
              <a:t>،</a:t>
            </a:r>
            <a:r>
              <a:rPr lang="ar-SA" dirty="0" smtClean="0"/>
              <a:t> وبالتالي وجب إجراء المزيد من الإصلاحات البنكية والمالية في الجزائر.</a:t>
            </a:r>
            <a:endParaRPr lang="fr-FR" sz="1500" dirty="0"/>
          </a:p>
        </p:txBody>
      </p:sp>
      <p:sp>
        <p:nvSpPr>
          <p:cNvPr id="7" name="Rectangle 6"/>
          <p:cNvSpPr/>
          <p:nvPr/>
        </p:nvSpPr>
        <p:spPr>
          <a:xfrm>
            <a:off x="3714751" y="104775"/>
            <a:ext cx="5248274"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3</a:t>
            </a:r>
            <a:r>
              <a:rPr lang="ar-SA" sz="1600" b="1" dirty="0" smtClean="0"/>
              <a:t>- أهم </a:t>
            </a:r>
            <a:r>
              <a:rPr lang="ar-SA" sz="1600" b="1" dirty="0" err="1" smtClean="0"/>
              <a:t>الاصلاحات</a:t>
            </a:r>
            <a:r>
              <a:rPr lang="ar-SA" sz="1600" b="1" dirty="0" smtClean="0"/>
              <a:t> البنكية والمالية قبل صدور قانون النقد والقرض </a:t>
            </a:r>
            <a:r>
              <a:rPr lang="ar-DZ" sz="1600" b="1" dirty="0" smtClean="0"/>
              <a:t>90-10</a:t>
            </a:r>
            <a:r>
              <a:rPr lang="ar-SA" sz="1600" b="1" dirty="0" smtClean="0"/>
              <a:t>:</a:t>
            </a:r>
            <a:endParaRPr lang="fr-FR" sz="1600" b="1" dirty="0" smtClean="0"/>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sp>
        <p:nvSpPr>
          <p:cNvPr id="9" name="Rectangle 8"/>
          <p:cNvSpPr/>
          <p:nvPr/>
        </p:nvSpPr>
        <p:spPr>
          <a:xfrm>
            <a:off x="238124" y="1021327"/>
            <a:ext cx="8734425" cy="320857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buClr>
                <a:srgbClr val="0070C0"/>
              </a:buClr>
              <a:buFont typeface="Wingdings" pitchFamily="2" charset="2"/>
              <a:buChar char="q"/>
            </a:pPr>
            <a:r>
              <a:rPr lang="ar-DZ" sz="1500" b="1" dirty="0" smtClean="0">
                <a:solidFill>
                  <a:srgbClr val="0070C0"/>
                </a:solidFill>
              </a:rPr>
              <a:t> </a:t>
            </a:r>
            <a:r>
              <a:rPr lang="ar-SA" sz="1500" b="1" dirty="0" smtClean="0">
                <a:solidFill>
                  <a:srgbClr val="0070C0"/>
                </a:solidFill>
              </a:rPr>
              <a:t>الإصلاح البنكي لسنة 1986:</a:t>
            </a:r>
            <a:endParaRPr lang="fr-FR" sz="1500" b="1" i="1" dirty="0" smtClean="0">
              <a:solidFill>
                <a:srgbClr val="0070C0"/>
              </a:solidFill>
            </a:endParaRPr>
          </a:p>
          <a:p>
            <a:pPr algn="just" rtl="1">
              <a:lnSpc>
                <a:spcPct val="150000"/>
              </a:lnSpc>
            </a:pPr>
            <a:r>
              <a:rPr lang="ar-SA" sz="1500" dirty="0" smtClean="0"/>
              <a:t>   منذ الإصلاح المالي لسنة 1971 لم يكن للجهاز البنكي دور يذكر في التمويل وتحديد السياسة النقدية والمالية، فالبنك المركزي كان يقتصر دوره على إصدار النقود، بينما كانت الخزينة تقوم بتمويل النشاطات الاقتصادية بصفة أساسية، أما البنوك التجارية فقد كانت مهمشة بالكامل، إن هذه الإفرازات السلبية جعلت السلطات النقدية في الجزائر تمضي قدما في اتخاذ إصلاحات بنكية جديدة توجت بإصدار الإصلاح البنكي لسنة 1986 والمعروف بقانون 86-12 والمتعلق بنظام البنك والقرض وذلك بتاريخ 09 أوت 1986.</a:t>
            </a:r>
            <a:endParaRPr lang="fr-FR" sz="1500" dirty="0" smtClean="0"/>
          </a:p>
          <a:p>
            <a:pPr algn="just" rtl="1">
              <a:lnSpc>
                <a:spcPct val="150000"/>
              </a:lnSpc>
            </a:pPr>
            <a:r>
              <a:rPr lang="ar-SA" sz="1500" dirty="0" smtClean="0"/>
              <a:t>   ويهدف الإصلاح البنكي لسنة 1986 إلى تحديد كيفية تحسين أداء الجهاز البنكي، انطلاقا من المخطط الوطني للقرض الذي يعتبر بمثابة لوحة قيادة، حيث يتم إعداده من أجل القيام بالتسويات المالية الاقتصادية الكلية، فهو جزء من الخطة الوطنية للتنمية، ويمر المخطط الوطني للقرض بثلاث مراحل هي:</a:t>
            </a:r>
            <a:endParaRPr lang="fr-FR" sz="1500" dirty="0" smtClean="0"/>
          </a:p>
          <a:p>
            <a:pPr algn="just" rtl="1">
              <a:lnSpc>
                <a:spcPct val="150000"/>
              </a:lnSpc>
            </a:pPr>
            <a:endParaRPr lang="fr-FR" sz="1500" dirty="0"/>
          </a:p>
        </p:txBody>
      </p:sp>
      <p:sp>
        <p:nvSpPr>
          <p:cNvPr id="7" name="Rectangle 6"/>
          <p:cNvSpPr/>
          <p:nvPr/>
        </p:nvSpPr>
        <p:spPr>
          <a:xfrm>
            <a:off x="3714751" y="238125"/>
            <a:ext cx="5248274"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3</a:t>
            </a:r>
            <a:r>
              <a:rPr lang="ar-SA" sz="1600" b="1" dirty="0" smtClean="0"/>
              <a:t>- أهم </a:t>
            </a:r>
            <a:r>
              <a:rPr lang="ar-SA" sz="1600" b="1" dirty="0" err="1" smtClean="0"/>
              <a:t>الاصلاحات</a:t>
            </a:r>
            <a:r>
              <a:rPr lang="ar-SA" sz="1600" b="1" dirty="0" smtClean="0"/>
              <a:t> البنكية والمالية قبل صدور قانون النقد والقرض </a:t>
            </a:r>
            <a:r>
              <a:rPr lang="ar-DZ" sz="1600" b="1" dirty="0" smtClean="0"/>
              <a:t>90-10</a:t>
            </a:r>
            <a:r>
              <a:rPr lang="ar-SA" sz="1600" b="1" dirty="0" smtClean="0"/>
              <a:t>:</a:t>
            </a:r>
            <a:endParaRPr lang="fr-FR" sz="1600" b="1" dirty="0" smtClean="0"/>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sp>
        <p:nvSpPr>
          <p:cNvPr id="9" name="Rectangle 8"/>
          <p:cNvSpPr/>
          <p:nvPr/>
        </p:nvSpPr>
        <p:spPr>
          <a:xfrm>
            <a:off x="266699" y="792727"/>
            <a:ext cx="8734425" cy="371980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SA" sz="1600" dirty="0" smtClean="0"/>
              <a:t>جمع المعلومات استنادا إلى المعطيات المتواجدة لدى المؤسسات الاقتصادية، ومن ثم تقوم مؤسسات القرض بتقدير الموارد والنفقات التي تقدم للبنك بغرض دراستها ثم تقديمها إلى الوزارة المعنية.</a:t>
            </a:r>
            <a:endParaRPr lang="fr-FR" sz="1600" dirty="0" smtClean="0"/>
          </a:p>
          <a:p>
            <a:pPr algn="just" rtl="1">
              <a:lnSpc>
                <a:spcPct val="150000"/>
              </a:lnSpc>
            </a:pPr>
            <a:r>
              <a:rPr lang="ar-SA" sz="1600" dirty="0" smtClean="0"/>
              <a:t>2- إعداد مخطط القرض وفقا للمعلومات المتحصل عليها من طرف المجلس الوطني للقرض.</a:t>
            </a:r>
            <a:endParaRPr lang="fr-FR" sz="1600" dirty="0" smtClean="0"/>
          </a:p>
          <a:p>
            <a:pPr algn="just" rtl="1">
              <a:lnSpc>
                <a:spcPct val="150000"/>
              </a:lnSpc>
            </a:pPr>
            <a:r>
              <a:rPr lang="ar-SA" sz="1600" dirty="0" smtClean="0"/>
              <a:t>3- تنفيذ المخطط الوطني للقرض مع المراقبة الدائمة لكيفية تطبيقه من قبل المجلس الوطني للقرض.</a:t>
            </a:r>
            <a:endParaRPr lang="fr-FR" sz="1600" dirty="0" smtClean="0"/>
          </a:p>
          <a:p>
            <a:pPr algn="just" rtl="1">
              <a:lnSpc>
                <a:spcPct val="150000"/>
              </a:lnSpc>
            </a:pPr>
            <a:r>
              <a:rPr lang="ar-SA" sz="1600" dirty="0" smtClean="0"/>
              <a:t>   وعموما يمكن إيجاز أهم المبادئ التي تضمنها الإصلاح البنكي لسنة 1986 فيما يلي:</a:t>
            </a:r>
            <a:endParaRPr lang="fr-FR" sz="1600" dirty="0" smtClean="0"/>
          </a:p>
          <a:p>
            <a:pPr algn="just" rtl="1">
              <a:lnSpc>
                <a:spcPct val="150000"/>
              </a:lnSpc>
            </a:pPr>
            <a:r>
              <a:rPr lang="ar-SA" sz="1600" dirty="0" smtClean="0"/>
              <a:t>- تقليص دور الخزينة العمومية في مجال تمويل الاستثمارات عبر إشراك الجهاز البنكي في عملية تمويل التنمية.</a:t>
            </a:r>
            <a:endParaRPr lang="fr-FR" sz="1600" dirty="0" smtClean="0"/>
          </a:p>
          <a:p>
            <a:pPr algn="just" rtl="1">
              <a:lnSpc>
                <a:spcPct val="150000"/>
              </a:lnSpc>
            </a:pPr>
            <a:r>
              <a:rPr lang="ar-SA" sz="1600" dirty="0" smtClean="0"/>
              <a:t>- استعادة البنك المركزي لوظائفه التقليدية ودوره كبنك للبنوك.</a:t>
            </a:r>
            <a:endParaRPr lang="fr-FR" sz="1600" dirty="0" smtClean="0"/>
          </a:p>
          <a:p>
            <a:pPr algn="just" rtl="1">
              <a:lnSpc>
                <a:spcPct val="150000"/>
              </a:lnSpc>
            </a:pPr>
            <a:r>
              <a:rPr lang="ar-SA" sz="1600" dirty="0" smtClean="0"/>
              <a:t>- استعادة البنوك ومؤسسات التمويل لدورها في تعبئة الادخار ومنح القروض في إطار المخطط الوطني للقرض.</a:t>
            </a:r>
            <a:endParaRPr lang="fr-FR" sz="1600" dirty="0" smtClean="0"/>
          </a:p>
          <a:p>
            <a:pPr algn="just" rtl="1">
              <a:lnSpc>
                <a:spcPct val="150000"/>
              </a:lnSpc>
            </a:pPr>
            <a:r>
              <a:rPr lang="ar-SA" sz="1600" dirty="0" smtClean="0"/>
              <a:t>- إنشاء هيئات رقابة على النظام البنكي وهيئات استشارية أخرى.</a:t>
            </a:r>
            <a:endParaRPr lang="fr-FR" sz="1600" dirty="0" smtClean="0"/>
          </a:p>
          <a:p>
            <a:pPr algn="just" rtl="1">
              <a:lnSpc>
                <a:spcPct val="150000"/>
              </a:lnSpc>
            </a:pPr>
            <a:endParaRPr lang="fr-FR" sz="1500" dirty="0"/>
          </a:p>
        </p:txBody>
      </p:sp>
      <p:sp>
        <p:nvSpPr>
          <p:cNvPr id="7" name="Rectangle 6"/>
          <p:cNvSpPr/>
          <p:nvPr/>
        </p:nvSpPr>
        <p:spPr>
          <a:xfrm>
            <a:off x="3714751" y="238125"/>
            <a:ext cx="5248274"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3</a:t>
            </a:r>
            <a:r>
              <a:rPr lang="ar-SA" sz="1600" b="1" dirty="0" smtClean="0"/>
              <a:t>- أهم </a:t>
            </a:r>
            <a:r>
              <a:rPr lang="ar-SA" sz="1600" b="1" dirty="0" err="1" smtClean="0"/>
              <a:t>الاصلاحات</a:t>
            </a:r>
            <a:r>
              <a:rPr lang="ar-SA" sz="1600" b="1" dirty="0" smtClean="0"/>
              <a:t> البنكية والمالية قبل صدور قانون النقد والقرض </a:t>
            </a:r>
            <a:r>
              <a:rPr lang="ar-DZ" sz="1600" b="1" dirty="0" smtClean="0"/>
              <a:t>90-10</a:t>
            </a:r>
            <a:r>
              <a:rPr lang="ar-SA" sz="1600" b="1" dirty="0" smtClean="0"/>
              <a:t>:</a:t>
            </a:r>
            <a:endParaRPr lang="fr-FR" sz="1600" b="1" dirty="0" smtClean="0"/>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sp>
        <p:nvSpPr>
          <p:cNvPr id="9" name="Rectangle 8"/>
          <p:cNvSpPr/>
          <p:nvPr/>
        </p:nvSpPr>
        <p:spPr>
          <a:xfrm>
            <a:off x="323850" y="992753"/>
            <a:ext cx="8620124"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SA" sz="1600" dirty="0" smtClean="0"/>
              <a:t>وبهدف إعطاء دور هام لضبط وتوجيه النظام البنكي الجزائري فقد أنشأت بموجب هذا الإصلاح هيئتان للإشراف والرقابة هما:</a:t>
            </a:r>
            <a:endParaRPr lang="fr-FR" sz="1600" dirty="0" smtClean="0"/>
          </a:p>
          <a:p>
            <a:pPr algn="just" rtl="1">
              <a:lnSpc>
                <a:spcPct val="150000"/>
              </a:lnSpc>
            </a:pPr>
            <a:r>
              <a:rPr lang="ar-SA" sz="1600" b="1" dirty="0" smtClean="0">
                <a:solidFill>
                  <a:srgbClr val="00B050"/>
                </a:solidFill>
              </a:rPr>
              <a:t>أ- المجلس الوطني للقرض (</a:t>
            </a:r>
            <a:r>
              <a:rPr lang="fr-FR" sz="1600" b="1" dirty="0" smtClean="0">
                <a:solidFill>
                  <a:srgbClr val="00B050"/>
                </a:solidFill>
              </a:rPr>
              <a:t>CNC</a:t>
            </a:r>
            <a:r>
              <a:rPr lang="ar-SA" sz="1600" b="1" dirty="0" smtClean="0">
                <a:solidFill>
                  <a:srgbClr val="00B050"/>
                </a:solidFill>
              </a:rPr>
              <a:t>):</a:t>
            </a:r>
            <a:r>
              <a:rPr lang="ar-SA" sz="1600" dirty="0" smtClean="0">
                <a:solidFill>
                  <a:srgbClr val="00B050"/>
                </a:solidFill>
              </a:rPr>
              <a:t> </a:t>
            </a:r>
            <a:r>
              <a:rPr lang="ar-SA" sz="1600" dirty="0" smtClean="0"/>
              <a:t>يستشار هذا المجلس في تحديد السياسة العامة للقرض بالأخذ بعين الاعتبار احتياجات الاقتصاد الوطني، وخصوصا ما تعلق بتمويل مخططات وبرامج التنمية الاقتصادية والوضعية النقدية للبلاد، ويقوم هذا المجلس بإعداد الدراسات المرتبطة بسياسة القرض والنقد، وكل الأمور المرتبطة بطبيعة وحجم وتكلفة القرض في إطار مخططات وبرامج التنمية الاقتصادية الوطنية.</a:t>
            </a:r>
            <a:endParaRPr lang="fr-FR" sz="1600" dirty="0" smtClean="0"/>
          </a:p>
          <a:p>
            <a:pPr algn="just" rtl="1">
              <a:lnSpc>
                <a:spcPct val="150000"/>
              </a:lnSpc>
            </a:pPr>
            <a:r>
              <a:rPr lang="ar-SA" sz="1600" b="1" dirty="0" smtClean="0">
                <a:solidFill>
                  <a:srgbClr val="00B050"/>
                </a:solidFill>
              </a:rPr>
              <a:t>ب- اللجنة التقنية للبنك </a:t>
            </a:r>
            <a:r>
              <a:rPr lang="fr-FR" sz="1600" b="1" dirty="0" smtClean="0">
                <a:solidFill>
                  <a:srgbClr val="00B050"/>
                </a:solidFill>
              </a:rPr>
              <a:t>(CTB)</a:t>
            </a:r>
            <a:r>
              <a:rPr lang="ar-SA" sz="1600" b="1" dirty="0" smtClean="0">
                <a:solidFill>
                  <a:srgbClr val="00B050"/>
                </a:solidFill>
              </a:rPr>
              <a:t>:</a:t>
            </a:r>
            <a:r>
              <a:rPr lang="ar-SA" sz="1600" dirty="0" smtClean="0">
                <a:solidFill>
                  <a:srgbClr val="00B050"/>
                </a:solidFill>
              </a:rPr>
              <a:t> </a:t>
            </a:r>
            <a:r>
              <a:rPr lang="ar-SA" sz="1600" dirty="0" smtClean="0"/>
              <a:t>يرأس هذه اللجنة محافظ البنك المركزي، واللجنة مكلفة بمتابعة جميع المقاييس ذات العلاقة بتنظيم الوظيفة البنكية، كما تسهر اللجنة على ضمان تطبيق التنظيمات والتشريعات القانونية والبنكية تبعا لسلطات المراقبة المخولة لها بهدف تشجيع الادخار ومراقبة توزيع القروض.</a:t>
            </a:r>
            <a:endParaRPr lang="fr-FR" sz="1500" dirty="0"/>
          </a:p>
        </p:txBody>
      </p:sp>
      <p:sp>
        <p:nvSpPr>
          <p:cNvPr id="7" name="Rectangle 6"/>
          <p:cNvSpPr/>
          <p:nvPr/>
        </p:nvSpPr>
        <p:spPr>
          <a:xfrm>
            <a:off x="3714751" y="238125"/>
            <a:ext cx="5248274"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3</a:t>
            </a:r>
            <a:r>
              <a:rPr lang="ar-SA" sz="1600" b="1" dirty="0" smtClean="0"/>
              <a:t>- أهم </a:t>
            </a:r>
            <a:r>
              <a:rPr lang="ar-SA" sz="1600" b="1" dirty="0" err="1" smtClean="0"/>
              <a:t>الاصلاحات</a:t>
            </a:r>
            <a:r>
              <a:rPr lang="ar-SA" sz="1600" b="1" dirty="0" smtClean="0"/>
              <a:t> البنكية والمالية قبل صدور قانون النقد والقرض </a:t>
            </a:r>
            <a:r>
              <a:rPr lang="ar-DZ" sz="1600" b="1" dirty="0" smtClean="0"/>
              <a:t>90-10</a:t>
            </a:r>
            <a:r>
              <a:rPr lang="ar-SA" sz="1600" b="1" dirty="0" smtClean="0"/>
              <a:t>:</a:t>
            </a:r>
            <a:endParaRPr lang="fr-FR" sz="1600" b="1" dirty="0" smtClean="0"/>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sp>
        <p:nvSpPr>
          <p:cNvPr id="9" name="Rectangle 8"/>
          <p:cNvSpPr/>
          <p:nvPr/>
        </p:nvSpPr>
        <p:spPr>
          <a:xfrm>
            <a:off x="361950" y="512045"/>
            <a:ext cx="8620124" cy="40318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buClr>
                <a:srgbClr val="0070C0"/>
              </a:buClr>
              <a:buFont typeface="Wingdings" pitchFamily="2" charset="2"/>
              <a:buChar char="q"/>
            </a:pPr>
            <a:r>
              <a:rPr lang="ar-DZ" sz="1600" b="1" dirty="0" smtClean="0">
                <a:solidFill>
                  <a:srgbClr val="0070C0"/>
                </a:solidFill>
              </a:rPr>
              <a:t> </a:t>
            </a:r>
            <a:r>
              <a:rPr lang="ar-SA" sz="1600" b="1" dirty="0" smtClean="0">
                <a:solidFill>
                  <a:srgbClr val="0070C0"/>
                </a:solidFill>
              </a:rPr>
              <a:t>قانون 1988 وتكييف الإصلاح:</a:t>
            </a:r>
            <a:endParaRPr lang="fr-FR" sz="1600" dirty="0" smtClean="0">
              <a:solidFill>
                <a:srgbClr val="0070C0"/>
              </a:solidFill>
            </a:endParaRPr>
          </a:p>
          <a:p>
            <a:pPr algn="just" rtl="1">
              <a:lnSpc>
                <a:spcPct val="150000"/>
              </a:lnSpc>
            </a:pPr>
            <a:r>
              <a:rPr lang="ar-SA" sz="1600" dirty="0" smtClean="0"/>
              <a:t>   شرعت الجزائر في تجسيد برنامج إصلاحي موسع بداية من سنة 1988، وهذا بصدور القانون رقم 88-01 الصادر في 12 </a:t>
            </a:r>
            <a:r>
              <a:rPr lang="ar-SA" sz="1600" dirty="0" err="1" smtClean="0"/>
              <a:t>جانفي</a:t>
            </a:r>
            <a:r>
              <a:rPr lang="ar-SA" sz="1600" dirty="0" smtClean="0"/>
              <a:t> 1988 والمتضمن القانون التوجيهي للمؤسسات العمومية الاقتصادية (</a:t>
            </a:r>
            <a:r>
              <a:rPr lang="fr-FR" sz="1600" dirty="0" smtClean="0"/>
              <a:t>EPE</a:t>
            </a:r>
            <a:r>
              <a:rPr lang="ar-DZ" sz="1600" dirty="0" smtClean="0"/>
              <a:t>)</a:t>
            </a:r>
            <a:r>
              <a:rPr lang="ar-SA" sz="1600" dirty="0" smtClean="0"/>
              <a:t>، حيث منحه حرية اتخاذ القرار بشكل حقيقي لمسايرة المستجدات التي طرأت على مستوى التنظيم الجديد للاقتصاد، وأصبح من اللازم أن يتكيف القانون النقدي مع هذه القوانين بالشكل الذي يسمح بانسجام البنوك كمؤسسات مع القانون، وفي هذا الإطار بالذات جاء القانون 88-06 الصادر في 12 </a:t>
            </a:r>
            <a:r>
              <a:rPr lang="ar-SA" sz="1600" dirty="0" err="1" smtClean="0"/>
              <a:t>جانفي</a:t>
            </a:r>
            <a:r>
              <a:rPr lang="ar-SA" sz="1600" dirty="0" smtClean="0"/>
              <a:t> 1988 المعدل </a:t>
            </a:r>
            <a:r>
              <a:rPr lang="ar-SA" sz="1600" dirty="0" err="1" smtClean="0"/>
              <a:t>و</a:t>
            </a:r>
            <a:r>
              <a:rPr lang="ar-SA" sz="1600" dirty="0" smtClean="0"/>
              <a:t> المتمم للقانون 86-12 السابق الذكر. </a:t>
            </a:r>
            <a:endParaRPr lang="fr-FR" sz="1600" dirty="0" smtClean="0"/>
          </a:p>
          <a:p>
            <a:pPr algn="just" rtl="1">
              <a:lnSpc>
                <a:spcPct val="150000"/>
              </a:lnSpc>
            </a:pPr>
            <a:r>
              <a:rPr lang="ar-SA" sz="1600" dirty="0" smtClean="0"/>
              <a:t>   المبدأ الأساسي لهذا القانون هو تطبيق الاستقلال المالي للمؤسسات المالية وجعل البنوك التجارية كمساهم وشريك مالي بحصص كاملة في المؤسسات العمومية </a:t>
            </a:r>
            <a:r>
              <a:rPr lang="ar-SA" sz="1600" dirty="0" err="1" smtClean="0"/>
              <a:t>الإقتصادية</a:t>
            </a:r>
            <a:r>
              <a:rPr lang="ar-SA" sz="1600" dirty="0" smtClean="0"/>
              <a:t>، مع تمتعها بحرية التصرف في التمويل أو رفض ملفات القرض وفق معيار </a:t>
            </a:r>
            <a:r>
              <a:rPr lang="ar-SA" sz="1600" dirty="0" err="1" smtClean="0"/>
              <a:t>المردودية</a:t>
            </a:r>
            <a:r>
              <a:rPr lang="ar-SA" sz="1600" dirty="0" smtClean="0"/>
              <a:t>، كما أكد هذا القانون على الطابع التجاري للبنوك، التي تتميز بالشخصية المعنوية والالتزام والقدرة على إبرام العقود بكل استقلالية طبقا لقوانين التجارة والأحكام المعمول </a:t>
            </a:r>
            <a:r>
              <a:rPr lang="ar-SA" sz="1600" dirty="0" err="1" smtClean="0"/>
              <a:t>بها</a:t>
            </a:r>
            <a:r>
              <a:rPr lang="ar-SA" sz="1600" dirty="0" smtClean="0"/>
              <a:t>. ويأخذ البنك من الناحية القانونية صفة شركة مساهمة، يتكون رأسمالها من أسهم تقوم بتسييرها مجموعة من صناديق المساهمة ترجع ملكيتها للدولة</a:t>
            </a:r>
            <a:r>
              <a:rPr lang="fr-FR" sz="1600" dirty="0" smtClean="0"/>
              <a:t>.</a:t>
            </a:r>
            <a:endParaRPr lang="fr-FR" sz="1600" dirty="0"/>
          </a:p>
        </p:txBody>
      </p:sp>
      <p:sp>
        <p:nvSpPr>
          <p:cNvPr id="7" name="Rectangle 6"/>
          <p:cNvSpPr/>
          <p:nvPr/>
        </p:nvSpPr>
        <p:spPr>
          <a:xfrm>
            <a:off x="3636929" y="158697"/>
            <a:ext cx="5248274"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3</a:t>
            </a:r>
            <a:r>
              <a:rPr lang="ar-SA" sz="1600" b="1" dirty="0" smtClean="0"/>
              <a:t>- أهم </a:t>
            </a:r>
            <a:r>
              <a:rPr lang="ar-SA" sz="1600" b="1" dirty="0" err="1" smtClean="0"/>
              <a:t>الاصلاحات</a:t>
            </a:r>
            <a:r>
              <a:rPr lang="ar-SA" sz="1600" b="1" dirty="0" smtClean="0"/>
              <a:t> البنكية والمالية قبل صدور قانون النقد والقرض </a:t>
            </a:r>
            <a:r>
              <a:rPr lang="ar-DZ" sz="1600" b="1" dirty="0" smtClean="0"/>
              <a:t>90-10</a:t>
            </a:r>
            <a:r>
              <a:rPr lang="ar-SA" sz="1600" b="1" dirty="0" smtClean="0"/>
              <a:t>:</a:t>
            </a:r>
            <a:endParaRPr lang="fr-FR" sz="1600" b="1" dirty="0" smtClean="0"/>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sp>
        <p:nvSpPr>
          <p:cNvPr id="4" name="Rectangle 3"/>
          <p:cNvSpPr/>
          <p:nvPr/>
        </p:nvSpPr>
        <p:spPr>
          <a:xfrm>
            <a:off x="6353175" y="133974"/>
            <a:ext cx="2664163"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endParaRPr lang="fr-FR" sz="2400" dirty="0"/>
          </a:p>
        </p:txBody>
      </p:sp>
      <p:sp>
        <p:nvSpPr>
          <p:cNvPr id="9" name="Rectangle 8"/>
          <p:cNvSpPr/>
          <p:nvPr/>
        </p:nvSpPr>
        <p:spPr>
          <a:xfrm>
            <a:off x="340468" y="949789"/>
            <a:ext cx="8622557" cy="320857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a:lnSpc>
                <a:spcPct val="150000"/>
              </a:lnSpc>
            </a:pPr>
            <a:r>
              <a:rPr lang="ar-DZ" sz="1500" dirty="0" smtClean="0">
                <a:solidFill>
                  <a:srgbClr val="00B050"/>
                </a:solidFill>
              </a:rPr>
              <a:t>أ- </a:t>
            </a:r>
            <a:r>
              <a:rPr lang="ar-SA" sz="1500" b="1" dirty="0" smtClean="0">
                <a:solidFill>
                  <a:srgbClr val="00B050"/>
                </a:solidFill>
              </a:rPr>
              <a:t>مبادئ القانون: </a:t>
            </a:r>
            <a:r>
              <a:rPr lang="ar-SA" sz="1500" dirty="0" smtClean="0"/>
              <a:t>يمكن تحديد المبادئ والقواعد التي قام عليها قانون 88-06 في النقاط التالية:</a:t>
            </a:r>
            <a:endParaRPr lang="fr-FR" sz="1500" dirty="0" smtClean="0"/>
          </a:p>
          <a:p>
            <a:pPr algn="just" rtl="1">
              <a:lnSpc>
                <a:spcPct val="150000"/>
              </a:lnSpc>
            </a:pPr>
            <a:r>
              <a:rPr lang="ar-SA" sz="1500" dirty="0" smtClean="0"/>
              <a:t>- إعطاء الاستقلالية للبنوك في إطار التنظيم الجديد للاقتصاد والمؤسسات.</a:t>
            </a:r>
            <a:endParaRPr lang="fr-FR" sz="1500" dirty="0" smtClean="0"/>
          </a:p>
          <a:p>
            <a:pPr algn="just" rtl="1">
              <a:lnSpc>
                <a:spcPct val="150000"/>
              </a:lnSpc>
            </a:pPr>
            <a:r>
              <a:rPr lang="ar-SA" sz="1500" dirty="0" smtClean="0"/>
              <a:t>- التخلي عن مبدأ التوطين البنكي.</a:t>
            </a:r>
            <a:endParaRPr lang="fr-FR" sz="1500" dirty="0" smtClean="0"/>
          </a:p>
          <a:p>
            <a:pPr algn="just" rtl="1">
              <a:lnSpc>
                <a:spcPct val="150000"/>
              </a:lnSpc>
            </a:pPr>
            <a:r>
              <a:rPr lang="ar-SA" sz="1500" dirty="0" smtClean="0"/>
              <a:t>- يعتبر البنك شخصية تجارية تخضع لمبدأ الاستقلالية المالية والتوازن المحاسبي، وهذا يعني أن نشاط البنك يخضع ابتداء </a:t>
            </a:r>
            <a:r>
              <a:rPr lang="ar-DZ" sz="1500" dirty="0" smtClean="0"/>
              <a:t>من </a:t>
            </a:r>
            <a:r>
              <a:rPr lang="ar-SA" sz="1500" dirty="0" smtClean="0"/>
              <a:t>تاريخ إصدار هذا القانون إلى قواعد التجارة، ويجب أن يأخذ أثناء نشاطه بمبدأ الربحية </a:t>
            </a:r>
            <a:r>
              <a:rPr lang="ar-SA" sz="1500" dirty="0" err="1" smtClean="0"/>
              <a:t>والمردودية</a:t>
            </a:r>
            <a:r>
              <a:rPr lang="ar-SA" sz="1500" dirty="0" smtClean="0"/>
              <a:t>، ولكي يحقق ذلك يجب أن يكيف نشاطاته في هذا الاتجاه.</a:t>
            </a:r>
            <a:endParaRPr lang="fr-FR" sz="1500" dirty="0" smtClean="0"/>
          </a:p>
          <a:p>
            <a:pPr algn="just" rtl="1">
              <a:lnSpc>
                <a:spcPct val="150000"/>
              </a:lnSpc>
            </a:pPr>
            <a:r>
              <a:rPr lang="ar-SA" sz="1500" dirty="0" smtClean="0"/>
              <a:t>- يمكن للمؤسسات المالية غير البنكية أن تقوم بعمليات التوظيف المالي، كالحصول على أسهم أو سندات صادرة عن مؤسسات تعمل داخل التراب الوطني أو خارجه.</a:t>
            </a:r>
            <a:endParaRPr lang="fr-FR" sz="1500" dirty="0" smtClean="0"/>
          </a:p>
          <a:p>
            <a:pPr algn="just" rtl="1">
              <a:lnSpc>
                <a:spcPct val="150000"/>
              </a:lnSpc>
            </a:pPr>
            <a:r>
              <a:rPr lang="ar-SA" sz="1500" dirty="0" smtClean="0"/>
              <a:t>-  يمكن أيضا لمؤسسات القرض أن تلجأ إلى الجمهور من أجل الاقتراض على المدى الطويل، كما يمكنها أن تلجأ إلى طلب ديون خارجية.</a:t>
            </a:r>
            <a:endParaRPr lang="fr-FR" sz="1500" dirty="0" smtClean="0"/>
          </a:p>
          <a:p>
            <a:pPr algn="just" rtl="1">
              <a:lnSpc>
                <a:spcPct val="150000"/>
              </a:lnSpc>
            </a:pPr>
            <a:r>
              <a:rPr lang="ar-SA" sz="1500" dirty="0" smtClean="0"/>
              <a:t>- وعلى المستوى الكلي تم دعم دور البنك المركزي في تسيير السياسة النقدية</a:t>
            </a:r>
            <a:r>
              <a:rPr lang="fr-FR" sz="1500" dirty="0" smtClean="0"/>
              <a:t>.</a:t>
            </a:r>
            <a:endParaRPr lang="fr-FR" sz="1500" dirty="0"/>
          </a:p>
        </p:txBody>
      </p:sp>
      <p:sp>
        <p:nvSpPr>
          <p:cNvPr id="7" name="Rectangle 6"/>
          <p:cNvSpPr/>
          <p:nvPr/>
        </p:nvSpPr>
        <p:spPr>
          <a:xfrm>
            <a:off x="3714751" y="238125"/>
            <a:ext cx="5248274" cy="3385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DZ" sz="1600" b="1" dirty="0" smtClean="0"/>
              <a:t>3</a:t>
            </a:r>
            <a:r>
              <a:rPr lang="ar-SA" sz="1600" b="1" dirty="0" smtClean="0"/>
              <a:t>- أهم </a:t>
            </a:r>
            <a:r>
              <a:rPr lang="ar-SA" sz="1600" b="1" dirty="0" err="1" smtClean="0"/>
              <a:t>الاصلاحات</a:t>
            </a:r>
            <a:r>
              <a:rPr lang="ar-SA" sz="1600" b="1" dirty="0" smtClean="0"/>
              <a:t> البنكية والمالية قبل صدور قانون النقد والقرض </a:t>
            </a:r>
            <a:r>
              <a:rPr lang="ar-DZ" sz="1600" b="1" dirty="0" smtClean="0"/>
              <a:t>90-10</a:t>
            </a:r>
            <a:r>
              <a:rPr lang="ar-SA" sz="1600" b="1" dirty="0" smtClean="0"/>
              <a:t>:</a:t>
            </a:r>
            <a:endParaRPr lang="fr-FR" sz="1600" b="1" dirty="0" smtClean="0"/>
          </a:p>
        </p:txBody>
      </p:sp>
    </p:spTree>
    <p:extLst>
      <p:ext uri="{BB962C8B-B14F-4D97-AF65-F5344CB8AC3E}">
        <p14:creationId xmlns:p14="http://schemas.microsoft.com/office/powerpoint/2010/main" val="202874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7" grpId="0" animBg="1"/>
    </p:bldLst>
  </p:timing>
</p:sld>
</file>

<file path=ppt/theme/theme1.xml><?xml version="1.0" encoding="utf-8"?>
<a:theme xmlns:a="http://schemas.openxmlformats.org/drawingml/2006/main" name="Adnane">
  <a:themeElements>
    <a:clrScheme name="Simple Light">
      <a:dk1>
        <a:srgbClr val="434343"/>
      </a:dk1>
      <a:lt1>
        <a:srgbClr val="E9E6E1"/>
      </a:lt1>
      <a:dk2>
        <a:srgbClr val="0C2E3A"/>
      </a:dk2>
      <a:lt2>
        <a:srgbClr val="018790"/>
      </a:lt2>
      <a:accent1>
        <a:srgbClr val="FFD497"/>
      </a:accent1>
      <a:accent2>
        <a:srgbClr val="1DCDC3"/>
      </a:accent2>
      <a:accent3>
        <a:srgbClr val="78001B"/>
      </a:accent3>
      <a:accent4>
        <a:srgbClr val="F5340B"/>
      </a:accent4>
      <a:accent5>
        <a:srgbClr val="FF823B"/>
      </a:accent5>
      <a:accent6>
        <a:srgbClr val="FFA73B"/>
      </a:accent6>
      <a:hlink>
        <a:srgbClr val="1DCDC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Adnane</Template>
  <TotalTime>1518</TotalTime>
  <Words>1879</Words>
  <Application>Microsoft Office PowerPoint</Application>
  <PresentationFormat>Affichage à l'écran (16:9)</PresentationFormat>
  <Paragraphs>69</Paragraphs>
  <Slides>12</Slides>
  <Notes>10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12</vt:i4>
      </vt:variant>
    </vt:vector>
  </HeadingPairs>
  <TitlesOfParts>
    <vt:vector size="21" baseType="lpstr">
      <vt:lpstr>Agency FB</vt:lpstr>
      <vt:lpstr>Wingdings</vt:lpstr>
      <vt:lpstr>Barlow Condensed SemiBold</vt:lpstr>
      <vt:lpstr>Amatic SC</vt:lpstr>
      <vt:lpstr>Comic Sans MS</vt:lpstr>
      <vt:lpstr>Arial</vt:lpstr>
      <vt:lpstr>Andalus</vt:lpstr>
      <vt:lpstr>Arvo</vt:lpstr>
      <vt:lpstr>Adnane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Compte Microsoft</cp:lastModifiedBy>
  <cp:revision>212</cp:revision>
  <dcterms:modified xsi:type="dcterms:W3CDTF">2025-04-16T17:42:53Z</dcterms:modified>
</cp:coreProperties>
</file>