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1"/>
  </p:notesMasterIdLst>
  <p:sldIdLst>
    <p:sldId id="361" r:id="rId2"/>
    <p:sldId id="503" r:id="rId3"/>
    <p:sldId id="496" r:id="rId4"/>
    <p:sldId id="498" r:id="rId5"/>
    <p:sldId id="499" r:id="rId6"/>
    <p:sldId id="500" r:id="rId7"/>
    <p:sldId id="501" r:id="rId8"/>
    <p:sldId id="502" r:id="rId9"/>
    <p:sldId id="281" r:id="rId10"/>
  </p:sldIdLst>
  <p:sldSz cx="9144000" cy="5143500" type="screen16x9"/>
  <p:notesSz cx="6858000" cy="9144000"/>
  <p:embeddedFontLst>
    <p:embeddedFont>
      <p:font typeface="Agency FB" panose="020B0503020202020204" pitchFamily="34" charset="0"/>
      <p:regular r:id="rId12"/>
      <p:bold r:id="rId13"/>
    </p:embeddedFont>
    <p:embeddedFont>
      <p:font typeface="Arvo" panose="020B0604020202020204" charset="0"/>
      <p:regular r:id="rId14"/>
      <p:bold r:id="rId15"/>
      <p:italic r:id="rId16"/>
      <p:boldItalic r:id="rId17"/>
    </p:embeddedFont>
    <p:embeddedFont>
      <p:font typeface="Comic Sans MS" panose="030F0702030302020204" pitchFamily="66" charset="0"/>
      <p:regular r:id="rId18"/>
      <p:bold r:id="rId19"/>
      <p:italic r:id="rId20"/>
      <p:boldItalic r:id="rId21"/>
    </p:embeddedFont>
    <p:embeddedFont>
      <p:font typeface="Amatic SC" panose="020B0604020202020204" charset="-79"/>
      <p:regular r:id="rId22"/>
      <p:bold r:id="rId23"/>
    </p:embeddedFont>
    <p:embeddedFont>
      <p:font typeface="Barlow Condensed SemiBold" panose="020B0604020202020204" charset="0"/>
      <p:regular r:id="rId24"/>
      <p:bold r:id="rId25"/>
      <p:italic r:id="rId26"/>
      <p:boldItalic r:id="rId27"/>
    </p:embeddedFont>
    <p:embeddedFont>
      <p:font typeface="Andalus" panose="02020603050405020304" pitchFamily="18" charset="-78"/>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337F07-E825-43F2-8F80-F5B956A3D8F4}">
  <a:tblStyle styleId="{7B337F07-E825-43F2-8F80-F5B956A3D8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autoAdjust="0"/>
  </p:normalViewPr>
  <p:slideViewPr>
    <p:cSldViewPr snapToGrid="0">
      <p:cViewPr varScale="1">
        <p:scale>
          <a:sx n="98" d="100"/>
          <a:sy n="98" d="100"/>
        </p:scale>
        <p:origin x="56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5EF69-A09B-49B0-8A10-97B69EFAE3F3}"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fr-FR"/>
        </a:p>
      </dgm:t>
    </dgm:pt>
    <dgm:pt modelId="{C8F3D197-E3D8-4740-A683-CC408F379862}">
      <dgm:prSet phldrT="[Texte]" custT="1"/>
      <dgm:spPr/>
      <dgm:t>
        <a:bodyPr/>
        <a:lstStyle/>
        <a:p>
          <a:r>
            <a:rPr lang="ar-SA" sz="1200" b="1" dirty="0" smtClean="0">
              <a:solidFill>
                <a:schemeClr val="bg2">
                  <a:lumMod val="75000"/>
                  <a:lumOff val="25000"/>
                </a:schemeClr>
              </a:solidFill>
            </a:rPr>
            <a:t>تعديل قانون النقد والقرض 2001</a:t>
          </a:r>
          <a:endParaRPr lang="fr-FR" sz="1200" dirty="0">
            <a:solidFill>
              <a:schemeClr val="bg2">
                <a:lumMod val="75000"/>
                <a:lumOff val="25000"/>
              </a:schemeClr>
            </a:solidFill>
            <a:latin typeface="Comic Sans MS" panose="030F0702030302020204" pitchFamily="66" charset="0"/>
          </a:endParaRPr>
        </a:p>
      </dgm:t>
    </dgm:pt>
    <dgm:pt modelId="{B6485CE3-DD50-42B6-8EBD-1B327042DD12}" type="parTrans" cxnId="{FA46CF3F-6F6D-4D91-AE74-A1E94D721A1A}">
      <dgm:prSet/>
      <dgm:spPr/>
      <dgm:t>
        <a:bodyPr/>
        <a:lstStyle/>
        <a:p>
          <a:endParaRPr lang="fr-FR"/>
        </a:p>
      </dgm:t>
    </dgm:pt>
    <dgm:pt modelId="{C940706E-A5BA-45E8-AF25-F5716FFE25ED}" type="sibTrans" cxnId="{FA46CF3F-6F6D-4D91-AE74-A1E94D721A1A}">
      <dgm:prSet/>
      <dgm:spPr/>
      <dgm:t>
        <a:bodyPr/>
        <a:lstStyle/>
        <a:p>
          <a:endParaRPr lang="fr-FR"/>
        </a:p>
      </dgm:t>
    </dgm:pt>
    <dgm:pt modelId="{65EF8869-CF60-499C-B6B2-6CD3A5E31FA5}">
      <dgm:prSet phldrT="[Texte]" custT="1"/>
      <dgm:spPr/>
      <dgm:t>
        <a:bodyPr/>
        <a:lstStyle/>
        <a:p>
          <a:r>
            <a:rPr lang="ar-SA" sz="1200" b="1" dirty="0" smtClean="0">
              <a:solidFill>
                <a:srgbClr val="00B050"/>
              </a:solidFill>
            </a:rPr>
            <a:t>تعديل قانون النقد والقرض 2003</a:t>
          </a:r>
          <a:endParaRPr lang="fr-FR" sz="1200" dirty="0">
            <a:solidFill>
              <a:srgbClr val="00B050"/>
            </a:solidFill>
            <a:latin typeface="Comic Sans MS" panose="030F0702030302020204" pitchFamily="66" charset="0"/>
          </a:endParaRPr>
        </a:p>
      </dgm:t>
    </dgm:pt>
    <dgm:pt modelId="{5DABEBEB-69AE-416C-A080-88303ABD6FDF}" type="parTrans" cxnId="{6639E21F-0B0C-413A-8488-16B4AB37E309}">
      <dgm:prSet/>
      <dgm:spPr/>
      <dgm:t>
        <a:bodyPr/>
        <a:lstStyle/>
        <a:p>
          <a:endParaRPr lang="fr-FR"/>
        </a:p>
      </dgm:t>
    </dgm:pt>
    <dgm:pt modelId="{4E239635-A971-473E-9D66-89E11BAE8A9F}" type="sibTrans" cxnId="{6639E21F-0B0C-413A-8488-16B4AB37E309}">
      <dgm:prSet/>
      <dgm:spPr/>
      <dgm:t>
        <a:bodyPr/>
        <a:lstStyle/>
        <a:p>
          <a:endParaRPr lang="fr-FR"/>
        </a:p>
      </dgm:t>
    </dgm:pt>
    <dgm:pt modelId="{AEB73AE1-A8DA-42FD-A352-13A1528984D9}">
      <dgm:prSet phldrT="[Texte]" custT="1"/>
      <dgm:spPr/>
      <dgm:t>
        <a:bodyPr/>
        <a:lstStyle/>
        <a:p>
          <a:pPr algn="ctr"/>
          <a:r>
            <a:rPr lang="ar-SA" sz="1200" b="1" dirty="0" smtClean="0">
              <a:solidFill>
                <a:schemeClr val="accent1">
                  <a:lumMod val="75000"/>
                </a:schemeClr>
              </a:solidFill>
            </a:rPr>
            <a:t>تعديل قانون النقد والقرض 2010</a:t>
          </a:r>
          <a:endParaRPr lang="fr-FR" sz="1200" dirty="0">
            <a:solidFill>
              <a:schemeClr val="accent1">
                <a:lumMod val="75000"/>
              </a:schemeClr>
            </a:solidFill>
            <a:latin typeface="Comic Sans MS" panose="030F0702030302020204" pitchFamily="66" charset="0"/>
          </a:endParaRPr>
        </a:p>
      </dgm:t>
    </dgm:pt>
    <dgm:pt modelId="{DB28787F-D6E0-413A-B705-BB2A54AA4FD6}" type="parTrans" cxnId="{421858BA-6D23-45A9-9BD2-5BEA923E5786}">
      <dgm:prSet/>
      <dgm:spPr/>
      <dgm:t>
        <a:bodyPr/>
        <a:lstStyle/>
        <a:p>
          <a:endParaRPr lang="fr-FR"/>
        </a:p>
      </dgm:t>
    </dgm:pt>
    <dgm:pt modelId="{5BA55BF6-62D6-409E-BD08-F264CE11F3B2}" type="sibTrans" cxnId="{421858BA-6D23-45A9-9BD2-5BEA923E5786}">
      <dgm:prSet/>
      <dgm:spPr/>
      <dgm:t>
        <a:bodyPr/>
        <a:lstStyle/>
        <a:p>
          <a:endParaRPr lang="fr-FR"/>
        </a:p>
      </dgm:t>
    </dgm:pt>
    <dgm:pt modelId="{35502749-A323-432A-B7AC-C222D0A18EF7}" type="pres">
      <dgm:prSet presAssocID="{E635EF69-A09B-49B0-8A10-97B69EFAE3F3}" presName="Name0" presStyleCnt="0">
        <dgm:presLayoutVars>
          <dgm:chMax val="7"/>
          <dgm:chPref val="7"/>
          <dgm:dir/>
          <dgm:animLvl val="lvl"/>
        </dgm:presLayoutVars>
      </dgm:prSet>
      <dgm:spPr/>
      <dgm:t>
        <a:bodyPr/>
        <a:lstStyle/>
        <a:p>
          <a:endParaRPr lang="fr-FR"/>
        </a:p>
      </dgm:t>
    </dgm:pt>
    <dgm:pt modelId="{AD98F54B-6754-46CF-8305-A27A4A69A6FA}" type="pres">
      <dgm:prSet presAssocID="{C8F3D197-E3D8-4740-A683-CC408F379862}" presName="Accent1" presStyleCnt="0"/>
      <dgm:spPr/>
    </dgm:pt>
    <dgm:pt modelId="{BF99330D-3F1C-4452-8250-A58A0FCCC720}" type="pres">
      <dgm:prSet presAssocID="{C8F3D197-E3D8-4740-A683-CC408F379862}" presName="Accent" presStyleLbl="node1" presStyleIdx="0" presStyleCnt="3" custAng="581427" custScaleX="69683" custScaleY="64850" custLinFactNeighborX="-8911" custLinFactNeighborY="-19334"/>
      <dgm:spPr>
        <a:solidFill>
          <a:schemeClr val="bg2">
            <a:lumMod val="50000"/>
            <a:lumOff val="50000"/>
          </a:schemeClr>
        </a:solidFill>
      </dgm:spPr>
      <dgm:t>
        <a:bodyPr/>
        <a:lstStyle/>
        <a:p>
          <a:endParaRPr lang="fr-FR"/>
        </a:p>
      </dgm:t>
    </dgm:pt>
    <dgm:pt modelId="{5815361B-51B9-4F01-9650-A6EA9F1B9861}" type="pres">
      <dgm:prSet presAssocID="{C8F3D197-E3D8-4740-A683-CC408F379862}" presName="Parent1" presStyleLbl="revTx" presStyleIdx="0" presStyleCnt="3" custLinFactNeighborX="-17674" custLinFactNeighborY="-63260">
        <dgm:presLayoutVars>
          <dgm:chMax val="1"/>
          <dgm:chPref val="1"/>
          <dgm:bulletEnabled val="1"/>
        </dgm:presLayoutVars>
      </dgm:prSet>
      <dgm:spPr/>
      <dgm:t>
        <a:bodyPr/>
        <a:lstStyle/>
        <a:p>
          <a:endParaRPr lang="fr-FR"/>
        </a:p>
      </dgm:t>
    </dgm:pt>
    <dgm:pt modelId="{BC807626-B937-4898-92EB-CEB41EF064FA}" type="pres">
      <dgm:prSet presAssocID="{65EF8869-CF60-499C-B6B2-6CD3A5E31FA5}" presName="Accent2" presStyleCnt="0"/>
      <dgm:spPr/>
    </dgm:pt>
    <dgm:pt modelId="{E2EE580F-ECEC-4706-AAAD-A6C2B2C4F227}" type="pres">
      <dgm:prSet presAssocID="{65EF8869-CF60-499C-B6B2-6CD3A5E31FA5}" presName="Accent" presStyleLbl="node1" presStyleIdx="1" presStyleCnt="3" custAng="21067051" custScaleX="66976" custScaleY="67451" custLinFactNeighborX="-2456" custLinFactNeighborY="-32613"/>
      <dgm:spPr>
        <a:solidFill>
          <a:srgbClr val="00B050"/>
        </a:solidFill>
      </dgm:spPr>
      <dgm:t>
        <a:bodyPr/>
        <a:lstStyle/>
        <a:p>
          <a:endParaRPr lang="fr-FR"/>
        </a:p>
      </dgm:t>
    </dgm:pt>
    <dgm:pt modelId="{8837F739-D1D1-4B8B-B881-F2E83985C8AD}" type="pres">
      <dgm:prSet presAssocID="{65EF8869-CF60-499C-B6B2-6CD3A5E31FA5}" presName="Parent2" presStyleLbl="revTx" presStyleIdx="1" presStyleCnt="3" custScaleX="132859" custLinFactY="-9431" custLinFactNeighborX="17009" custLinFactNeighborY="-100000">
        <dgm:presLayoutVars>
          <dgm:chMax val="1"/>
          <dgm:chPref val="1"/>
          <dgm:bulletEnabled val="1"/>
        </dgm:presLayoutVars>
      </dgm:prSet>
      <dgm:spPr/>
      <dgm:t>
        <a:bodyPr/>
        <a:lstStyle/>
        <a:p>
          <a:endParaRPr lang="fr-FR"/>
        </a:p>
      </dgm:t>
    </dgm:pt>
    <dgm:pt modelId="{657CC942-142F-43E2-A43C-AAD0401A5B80}" type="pres">
      <dgm:prSet presAssocID="{AEB73AE1-A8DA-42FD-A352-13A1528984D9}" presName="Accent3" presStyleCnt="0"/>
      <dgm:spPr/>
    </dgm:pt>
    <dgm:pt modelId="{97CAE3C2-B02E-4751-ACE8-08020684315B}" type="pres">
      <dgm:prSet presAssocID="{AEB73AE1-A8DA-42FD-A352-13A1528984D9}" presName="Accent" presStyleLbl="node1" presStyleIdx="2" presStyleCnt="3" custFlipHor="1" custScaleX="50624" custScaleY="70529" custLinFactX="-100000" custLinFactY="-11240" custLinFactNeighborX="-130771" custLinFactNeighborY="-100000"/>
      <dgm:spPr>
        <a:noFill/>
      </dgm:spPr>
      <dgm:t>
        <a:bodyPr/>
        <a:lstStyle/>
        <a:p>
          <a:endParaRPr lang="fr-FR"/>
        </a:p>
      </dgm:t>
    </dgm:pt>
    <dgm:pt modelId="{DEE50168-6744-48EB-A036-15731458DEA2}" type="pres">
      <dgm:prSet presAssocID="{AEB73AE1-A8DA-42FD-A352-13A1528984D9}" presName="Parent3" presStyleLbl="revTx" presStyleIdx="2" presStyleCnt="3" custScaleX="139302" custLinFactY="-86021" custLinFactNeighborX="-39353" custLinFactNeighborY="-100000">
        <dgm:presLayoutVars>
          <dgm:chMax val="1"/>
          <dgm:chPref val="1"/>
          <dgm:bulletEnabled val="1"/>
        </dgm:presLayoutVars>
      </dgm:prSet>
      <dgm:spPr/>
      <dgm:t>
        <a:bodyPr/>
        <a:lstStyle/>
        <a:p>
          <a:endParaRPr lang="fr-FR"/>
        </a:p>
      </dgm:t>
    </dgm:pt>
  </dgm:ptLst>
  <dgm:cxnLst>
    <dgm:cxn modelId="{8A2A7FF7-1A04-4252-BC5A-571B06D6108C}" type="presOf" srcId="{C8F3D197-E3D8-4740-A683-CC408F379862}" destId="{5815361B-51B9-4F01-9650-A6EA9F1B9861}" srcOrd="0" destOrd="0" presId="urn:microsoft.com/office/officeart/2009/layout/CircleArrowProcess"/>
    <dgm:cxn modelId="{FA46CF3F-6F6D-4D91-AE74-A1E94D721A1A}" srcId="{E635EF69-A09B-49B0-8A10-97B69EFAE3F3}" destId="{C8F3D197-E3D8-4740-A683-CC408F379862}" srcOrd="0" destOrd="0" parTransId="{B6485CE3-DD50-42B6-8EBD-1B327042DD12}" sibTransId="{C940706E-A5BA-45E8-AF25-F5716FFE25ED}"/>
    <dgm:cxn modelId="{421858BA-6D23-45A9-9BD2-5BEA923E5786}" srcId="{E635EF69-A09B-49B0-8A10-97B69EFAE3F3}" destId="{AEB73AE1-A8DA-42FD-A352-13A1528984D9}" srcOrd="2" destOrd="0" parTransId="{DB28787F-D6E0-413A-B705-BB2A54AA4FD6}" sibTransId="{5BA55BF6-62D6-409E-BD08-F264CE11F3B2}"/>
    <dgm:cxn modelId="{6639E21F-0B0C-413A-8488-16B4AB37E309}" srcId="{E635EF69-A09B-49B0-8A10-97B69EFAE3F3}" destId="{65EF8869-CF60-499C-B6B2-6CD3A5E31FA5}" srcOrd="1" destOrd="0" parTransId="{5DABEBEB-69AE-416C-A080-88303ABD6FDF}" sibTransId="{4E239635-A971-473E-9D66-89E11BAE8A9F}"/>
    <dgm:cxn modelId="{E4D02DA9-C3C1-4A46-96B0-8E54B5EAB376}" type="presOf" srcId="{AEB73AE1-A8DA-42FD-A352-13A1528984D9}" destId="{DEE50168-6744-48EB-A036-15731458DEA2}" srcOrd="0" destOrd="0" presId="urn:microsoft.com/office/officeart/2009/layout/CircleArrowProcess"/>
    <dgm:cxn modelId="{A7E7DCBD-21EF-4C34-B4EC-E5DC39976B20}" type="presOf" srcId="{65EF8869-CF60-499C-B6B2-6CD3A5E31FA5}" destId="{8837F739-D1D1-4B8B-B881-F2E83985C8AD}" srcOrd="0" destOrd="0" presId="urn:microsoft.com/office/officeart/2009/layout/CircleArrowProcess"/>
    <dgm:cxn modelId="{1C6C0733-ACCE-410C-AF86-5803FCC9C51B}" type="presOf" srcId="{E635EF69-A09B-49B0-8A10-97B69EFAE3F3}" destId="{35502749-A323-432A-B7AC-C222D0A18EF7}" srcOrd="0" destOrd="0" presId="urn:microsoft.com/office/officeart/2009/layout/CircleArrowProcess"/>
    <dgm:cxn modelId="{32635F84-DAB0-4489-A181-4AA35A161D06}" type="presParOf" srcId="{35502749-A323-432A-B7AC-C222D0A18EF7}" destId="{AD98F54B-6754-46CF-8305-A27A4A69A6FA}" srcOrd="0" destOrd="0" presId="urn:microsoft.com/office/officeart/2009/layout/CircleArrowProcess"/>
    <dgm:cxn modelId="{7B9C343B-64F1-485D-B5FC-87569DFBA2DB}" type="presParOf" srcId="{AD98F54B-6754-46CF-8305-A27A4A69A6FA}" destId="{BF99330D-3F1C-4452-8250-A58A0FCCC720}" srcOrd="0" destOrd="0" presId="urn:microsoft.com/office/officeart/2009/layout/CircleArrowProcess"/>
    <dgm:cxn modelId="{F0D54FC6-B392-482A-A596-D4E128A47EB2}" type="presParOf" srcId="{35502749-A323-432A-B7AC-C222D0A18EF7}" destId="{5815361B-51B9-4F01-9650-A6EA9F1B9861}" srcOrd="1" destOrd="0" presId="urn:microsoft.com/office/officeart/2009/layout/CircleArrowProcess"/>
    <dgm:cxn modelId="{9E5E31AE-2565-4FFA-A1A8-5764E66D5B97}" type="presParOf" srcId="{35502749-A323-432A-B7AC-C222D0A18EF7}" destId="{BC807626-B937-4898-92EB-CEB41EF064FA}" srcOrd="2" destOrd="0" presId="urn:microsoft.com/office/officeart/2009/layout/CircleArrowProcess"/>
    <dgm:cxn modelId="{46185F14-DDE7-450C-B4E2-2E0B5AC3544B}" type="presParOf" srcId="{BC807626-B937-4898-92EB-CEB41EF064FA}" destId="{E2EE580F-ECEC-4706-AAAD-A6C2B2C4F227}" srcOrd="0" destOrd="0" presId="urn:microsoft.com/office/officeart/2009/layout/CircleArrowProcess"/>
    <dgm:cxn modelId="{58D55354-D10D-4B3A-80DE-9F31B7074471}" type="presParOf" srcId="{35502749-A323-432A-B7AC-C222D0A18EF7}" destId="{8837F739-D1D1-4B8B-B881-F2E83985C8AD}" srcOrd="3" destOrd="0" presId="urn:microsoft.com/office/officeart/2009/layout/CircleArrowProcess"/>
    <dgm:cxn modelId="{EA63E8BB-33CF-47CE-A090-6B361194EECA}" type="presParOf" srcId="{35502749-A323-432A-B7AC-C222D0A18EF7}" destId="{657CC942-142F-43E2-A43C-AAD0401A5B80}" srcOrd="4" destOrd="0" presId="urn:microsoft.com/office/officeart/2009/layout/CircleArrowProcess"/>
    <dgm:cxn modelId="{75F86E04-D77A-483E-986C-6ABE8B23A792}" type="presParOf" srcId="{657CC942-142F-43E2-A43C-AAD0401A5B80}" destId="{97CAE3C2-B02E-4751-ACE8-08020684315B}" srcOrd="0" destOrd="0" presId="urn:microsoft.com/office/officeart/2009/layout/CircleArrowProcess"/>
    <dgm:cxn modelId="{B6D9A609-7757-44C9-8EFF-F9CD3797E83E}" type="presParOf" srcId="{35502749-A323-432A-B7AC-C222D0A18EF7}" destId="{DEE50168-6744-48EB-A036-15731458DEA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9330D-3F1C-4452-8250-A58A0FCCC720}">
      <dsp:nvSpPr>
        <dsp:cNvPr id="0" name=""/>
        <dsp:cNvSpPr/>
      </dsp:nvSpPr>
      <dsp:spPr>
        <a:xfrm rot="581427">
          <a:off x="2503645" y="-87833"/>
          <a:ext cx="1451895" cy="1351401"/>
        </a:xfrm>
        <a:prstGeom prst="circularArrow">
          <a:avLst>
            <a:gd name="adj1" fmla="val 10980"/>
            <a:gd name="adj2" fmla="val 1142322"/>
            <a:gd name="adj3" fmla="val 4500000"/>
            <a:gd name="adj4" fmla="val 10800000"/>
            <a:gd name="adj5" fmla="val 12500"/>
          </a:avLst>
        </a:prstGeom>
        <a:solidFill>
          <a:schemeClr val="bg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5361B-51B9-4F01-9650-A6EA9F1B9861}">
      <dsp:nvSpPr>
        <dsp:cNvPr id="0" name=""/>
        <dsp:cNvSpPr/>
      </dsp:nvSpPr>
      <dsp:spPr>
        <a:xfrm>
          <a:off x="2629382" y="335044"/>
          <a:ext cx="1157800" cy="578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ar-SA" sz="1200" b="1" kern="1200" dirty="0" smtClean="0">
              <a:solidFill>
                <a:schemeClr val="bg2">
                  <a:lumMod val="75000"/>
                  <a:lumOff val="25000"/>
                </a:schemeClr>
              </a:solidFill>
            </a:rPr>
            <a:t>تعديل قانون النقد والقرض 2001</a:t>
          </a:r>
          <a:endParaRPr lang="fr-FR" sz="1200" kern="1200" dirty="0">
            <a:solidFill>
              <a:schemeClr val="bg2">
                <a:lumMod val="75000"/>
                <a:lumOff val="25000"/>
              </a:schemeClr>
            </a:solidFill>
            <a:latin typeface="Comic Sans MS" panose="030F0702030302020204" pitchFamily="66" charset="0"/>
          </a:endParaRPr>
        </a:p>
      </dsp:txBody>
      <dsp:txXfrm>
        <a:off x="2629382" y="335044"/>
        <a:ext cx="1157800" cy="578761"/>
      </dsp:txXfrm>
    </dsp:sp>
    <dsp:sp modelId="{E2EE580F-ECEC-4706-AAAD-A6C2B2C4F227}">
      <dsp:nvSpPr>
        <dsp:cNvPr id="0" name=""/>
        <dsp:cNvSpPr/>
      </dsp:nvSpPr>
      <dsp:spPr>
        <a:xfrm rot="21067051">
          <a:off x="2087636" y="805694"/>
          <a:ext cx="1395492" cy="1405603"/>
        </a:xfrm>
        <a:prstGeom prst="leftCircularArrow">
          <a:avLst>
            <a:gd name="adj1" fmla="val 10980"/>
            <a:gd name="adj2" fmla="val 1142322"/>
            <a:gd name="adj3" fmla="val 6300000"/>
            <a:gd name="adj4" fmla="val 189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7F739-D1D1-4B8B-B881-F2E83985C8AD}">
      <dsp:nvSpPr>
        <dsp:cNvPr id="0" name=""/>
        <dsp:cNvSpPr/>
      </dsp:nvSpPr>
      <dsp:spPr>
        <a:xfrm>
          <a:off x="2264364" y="1272098"/>
          <a:ext cx="1538242" cy="578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ar-SA" sz="1200" b="1" kern="1200" dirty="0" smtClean="0">
              <a:solidFill>
                <a:srgbClr val="00B050"/>
              </a:solidFill>
            </a:rPr>
            <a:t>تعديل قانون النقد والقرض 2003</a:t>
          </a:r>
          <a:endParaRPr lang="fr-FR" sz="1200" kern="1200" dirty="0">
            <a:solidFill>
              <a:srgbClr val="00B050"/>
            </a:solidFill>
            <a:latin typeface="Comic Sans MS" panose="030F0702030302020204" pitchFamily="66" charset="0"/>
          </a:endParaRPr>
        </a:p>
      </dsp:txBody>
      <dsp:txXfrm>
        <a:off x="2264364" y="1272098"/>
        <a:ext cx="1538242" cy="578761"/>
      </dsp:txXfrm>
    </dsp:sp>
    <dsp:sp modelId="{97CAE3C2-B02E-4751-ACE8-08020684315B}">
      <dsp:nvSpPr>
        <dsp:cNvPr id="0" name=""/>
        <dsp:cNvSpPr/>
      </dsp:nvSpPr>
      <dsp:spPr>
        <a:xfrm flipH="1">
          <a:off x="-453112" y="758572"/>
          <a:ext cx="906225" cy="1263053"/>
        </a:xfrm>
        <a:prstGeom prst="blockArc">
          <a:avLst>
            <a:gd name="adj1" fmla="val 13500000"/>
            <a:gd name="adj2" fmla="val 10800000"/>
            <a:gd name="adj3" fmla="val 1274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50168-6744-48EB-A036-15731458DEA2}">
      <dsp:nvSpPr>
        <dsp:cNvPr id="0" name=""/>
        <dsp:cNvSpPr/>
      </dsp:nvSpPr>
      <dsp:spPr>
        <a:xfrm>
          <a:off x="2153602" y="2034831"/>
          <a:ext cx="1612839" cy="578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ar-SA" sz="1200" b="1" kern="1200" dirty="0" smtClean="0">
              <a:solidFill>
                <a:schemeClr val="accent1">
                  <a:lumMod val="75000"/>
                </a:schemeClr>
              </a:solidFill>
            </a:rPr>
            <a:t>تعديل قانون النقد والقرض 2010</a:t>
          </a:r>
          <a:endParaRPr lang="fr-FR" sz="1200" kern="1200" dirty="0">
            <a:solidFill>
              <a:schemeClr val="accent1">
                <a:lumMod val="75000"/>
              </a:schemeClr>
            </a:solidFill>
            <a:latin typeface="Comic Sans MS" panose="030F0702030302020204" pitchFamily="66" charset="0"/>
          </a:endParaRPr>
        </a:p>
      </dsp:txBody>
      <dsp:txXfrm>
        <a:off x="2153602" y="2034831"/>
        <a:ext cx="1612839" cy="57876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80739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40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3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30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77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34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67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a3c05abd0c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a3c05abd0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74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4950" y="1243575"/>
            <a:ext cx="47463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smtClean="0"/>
              <a:t>Cliquez pour modifier le style du titre</a:t>
            </a:r>
            <a:endParaRPr/>
          </a:p>
        </p:txBody>
      </p:sp>
      <p:sp>
        <p:nvSpPr>
          <p:cNvPr id="10" name="Google Shape;10;p2"/>
          <p:cNvSpPr txBox="1">
            <a:spLocks noGrp="1"/>
          </p:cNvSpPr>
          <p:nvPr>
            <p:ph type="subTitle" idx="1"/>
          </p:nvPr>
        </p:nvSpPr>
        <p:spPr>
          <a:xfrm>
            <a:off x="2925950" y="3296175"/>
            <a:ext cx="3292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smtClean="0"/>
              <a:t>Cliquez pour modifier le style des sous-titres du masque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713225" y="978238"/>
            <a:ext cx="3147300" cy="22911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r>
              <a:rPr lang="fr-FR" smtClean="0"/>
              <a:t>Cliquez pour modifier le style du titre</a:t>
            </a:r>
            <a:endParaRPr/>
          </a:p>
        </p:txBody>
      </p:sp>
      <p:sp>
        <p:nvSpPr>
          <p:cNvPr id="306" name="Google Shape;306;p9"/>
          <p:cNvSpPr txBox="1">
            <a:spLocks noGrp="1"/>
          </p:cNvSpPr>
          <p:nvPr>
            <p:ph type="subTitle" idx="1"/>
          </p:nvPr>
        </p:nvSpPr>
        <p:spPr>
          <a:xfrm>
            <a:off x="713225" y="3357063"/>
            <a:ext cx="3147300" cy="80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r>
              <a:rPr lang="fr-FR" smtClean="0"/>
              <a:t>Cliquez pour modifier le style des sous-titres du masque</a:t>
            </a:r>
            <a:endParaRPr/>
          </a:p>
        </p:txBody>
      </p:sp>
      <p:grpSp>
        <p:nvGrpSpPr>
          <p:cNvPr id="2" name="Google Shape;307;p9"/>
          <p:cNvGrpSpPr/>
          <p:nvPr/>
        </p:nvGrpSpPr>
        <p:grpSpPr>
          <a:xfrm flipH="1">
            <a:off x="4743766" y="-1156952"/>
            <a:ext cx="4451259" cy="6129060"/>
            <a:chOff x="-37799" y="-227337"/>
            <a:chExt cx="1833529" cy="2524637"/>
          </a:xfrm>
        </p:grpSpPr>
        <p:sp>
          <p:nvSpPr>
            <p:cNvPr id="308" name="Google Shape;308;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10800000">
              <a:off x="-37799" y="811313"/>
              <a:ext cx="381833" cy="44126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484"/>
        <p:cNvGrpSpPr/>
        <p:nvPr/>
      </p:nvGrpSpPr>
      <p:grpSpPr>
        <a:xfrm>
          <a:off x="0" y="0"/>
          <a:ext cx="0" cy="0"/>
          <a:chOff x="0" y="0"/>
          <a:chExt cx="0" cy="0"/>
        </a:xfrm>
      </p:grpSpPr>
      <p:sp>
        <p:nvSpPr>
          <p:cNvPr id="1485" name="Google Shape;1485;p36"/>
          <p:cNvSpPr txBox="1">
            <a:spLocks noGrp="1"/>
          </p:cNvSpPr>
          <p:nvPr>
            <p:ph type="subTitle" idx="1"/>
          </p:nvPr>
        </p:nvSpPr>
        <p:spPr>
          <a:xfrm>
            <a:off x="1924300" y="1704900"/>
            <a:ext cx="5295300" cy="17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000"/>
            </a:lvl1pPr>
            <a:lvl2pPr lvl="1" rtl="0">
              <a:lnSpc>
                <a:spcPct val="100000"/>
              </a:lnSpc>
              <a:spcBef>
                <a:spcPts val="0"/>
              </a:spcBef>
              <a:spcAft>
                <a:spcPts val="0"/>
              </a:spcAft>
              <a:buSzPts val="3600"/>
              <a:buNone/>
              <a:defRPr sz="3600"/>
            </a:lvl2pPr>
            <a:lvl3pPr lvl="2" rtl="0">
              <a:lnSpc>
                <a:spcPct val="100000"/>
              </a:lnSpc>
              <a:spcBef>
                <a:spcPts val="0"/>
              </a:spcBef>
              <a:spcAft>
                <a:spcPts val="0"/>
              </a:spcAft>
              <a:buSzPts val="3600"/>
              <a:buNone/>
              <a:defRPr sz="3600"/>
            </a:lvl3pPr>
            <a:lvl4pPr lvl="3" rtl="0">
              <a:lnSpc>
                <a:spcPct val="100000"/>
              </a:lnSpc>
              <a:spcBef>
                <a:spcPts val="0"/>
              </a:spcBef>
              <a:spcAft>
                <a:spcPts val="0"/>
              </a:spcAft>
              <a:buSzPts val="3600"/>
              <a:buNone/>
              <a:defRPr sz="3600"/>
            </a:lvl4pPr>
            <a:lvl5pPr lvl="4" rtl="0">
              <a:lnSpc>
                <a:spcPct val="100000"/>
              </a:lnSpc>
              <a:spcBef>
                <a:spcPts val="0"/>
              </a:spcBef>
              <a:spcAft>
                <a:spcPts val="0"/>
              </a:spcAft>
              <a:buSzPts val="3600"/>
              <a:buNone/>
              <a:defRPr sz="3600"/>
            </a:lvl5pPr>
            <a:lvl6pPr lvl="5" rtl="0">
              <a:lnSpc>
                <a:spcPct val="100000"/>
              </a:lnSpc>
              <a:spcBef>
                <a:spcPts val="0"/>
              </a:spcBef>
              <a:spcAft>
                <a:spcPts val="0"/>
              </a:spcAft>
              <a:buSzPts val="3600"/>
              <a:buNone/>
              <a:defRPr sz="3600"/>
            </a:lvl6pPr>
            <a:lvl7pPr lvl="6" rtl="0">
              <a:lnSpc>
                <a:spcPct val="100000"/>
              </a:lnSpc>
              <a:spcBef>
                <a:spcPts val="0"/>
              </a:spcBef>
              <a:spcAft>
                <a:spcPts val="0"/>
              </a:spcAft>
              <a:buSzPts val="3600"/>
              <a:buNone/>
              <a:defRPr sz="3600"/>
            </a:lvl7pPr>
            <a:lvl8pPr lvl="7" rtl="0">
              <a:lnSpc>
                <a:spcPct val="100000"/>
              </a:lnSpc>
              <a:spcBef>
                <a:spcPts val="0"/>
              </a:spcBef>
              <a:spcAft>
                <a:spcPts val="0"/>
              </a:spcAft>
              <a:buSzPts val="3600"/>
              <a:buNone/>
              <a:defRPr sz="3600"/>
            </a:lvl8pPr>
            <a:lvl9pPr lvl="8" rtl="0">
              <a:lnSpc>
                <a:spcPct val="100000"/>
              </a:lnSpc>
              <a:spcBef>
                <a:spcPts val="0"/>
              </a:spcBef>
              <a:spcAft>
                <a:spcPts val="0"/>
              </a:spcAft>
              <a:buSzPts val="3600"/>
              <a:buNone/>
              <a:defRPr sz="3600"/>
            </a:lvl9pPr>
          </a:lstStyle>
          <a:p>
            <a:r>
              <a:rPr lang="fr-FR" smtClean="0"/>
              <a:t>Cliquez pour modifier le style des sous-titres du masque</a:t>
            </a:r>
            <a:endParaRPr/>
          </a:p>
        </p:txBody>
      </p:sp>
      <p:sp>
        <p:nvSpPr>
          <p:cNvPr id="1486" name="Google Shape;1486;p36"/>
          <p:cNvSpPr txBox="1">
            <a:spLocks noGrp="1"/>
          </p:cNvSpPr>
          <p:nvPr>
            <p:ph type="ctrTitle"/>
          </p:nvPr>
        </p:nvSpPr>
        <p:spPr>
          <a:xfrm>
            <a:off x="3272413" y="3663875"/>
            <a:ext cx="2599200" cy="6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4"/>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fr-FR" smtClean="0"/>
              <a:t>Cliquez pour modifier le style du titre</a:t>
            </a:r>
            <a:endParaRPr/>
          </a:p>
        </p:txBody>
      </p:sp>
      <p:grpSp>
        <p:nvGrpSpPr>
          <p:cNvPr id="2" name="Google Shape;1487;p36"/>
          <p:cNvGrpSpPr/>
          <p:nvPr/>
        </p:nvGrpSpPr>
        <p:grpSpPr>
          <a:xfrm rot="5400000" flipH="1">
            <a:off x="7613820" y="3611830"/>
            <a:ext cx="877851" cy="2209091"/>
            <a:chOff x="-26858" y="-227337"/>
            <a:chExt cx="1093215" cy="2757917"/>
          </a:xfrm>
        </p:grpSpPr>
        <p:sp>
          <p:nvSpPr>
            <p:cNvPr id="1488" name="Google Shape;1488;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10;p36"/>
          <p:cNvGrpSpPr/>
          <p:nvPr/>
        </p:nvGrpSpPr>
        <p:grpSpPr>
          <a:xfrm rot="-5400000" flipH="1">
            <a:off x="286059" y="-312722"/>
            <a:ext cx="1209907" cy="1782035"/>
            <a:chOff x="700771" y="-227337"/>
            <a:chExt cx="1458774" cy="2138784"/>
          </a:xfrm>
        </p:grpSpPr>
        <p:sp>
          <p:nvSpPr>
            <p:cNvPr id="1511" name="Google Shape;1511;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841"/>
        <p:cNvGrpSpPr/>
        <p:nvPr/>
      </p:nvGrpSpPr>
      <p:grpSpPr>
        <a:xfrm>
          <a:off x="0" y="0"/>
          <a:ext cx="0" cy="0"/>
          <a:chOff x="0" y="0"/>
          <a:chExt cx="0" cy="0"/>
        </a:xfrm>
      </p:grpSpPr>
      <p:grpSp>
        <p:nvGrpSpPr>
          <p:cNvPr id="2" name="Google Shape;1842;p46"/>
          <p:cNvGrpSpPr/>
          <p:nvPr/>
        </p:nvGrpSpPr>
        <p:grpSpPr>
          <a:xfrm>
            <a:off x="7099200" y="2933725"/>
            <a:ext cx="2044793" cy="2209776"/>
            <a:chOff x="1384075" y="241450"/>
            <a:chExt cx="4822625" cy="5215425"/>
          </a:xfrm>
        </p:grpSpPr>
        <p:sp>
          <p:nvSpPr>
            <p:cNvPr id="1843" name="Google Shape;1843;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87;p46"/>
          <p:cNvGrpSpPr/>
          <p:nvPr/>
        </p:nvGrpSpPr>
        <p:grpSpPr>
          <a:xfrm>
            <a:off x="-76200" y="-76200"/>
            <a:ext cx="2286103" cy="2895537"/>
            <a:chOff x="-26858" y="-227337"/>
            <a:chExt cx="2186403" cy="2757917"/>
          </a:xfrm>
        </p:grpSpPr>
        <p:sp>
          <p:nvSpPr>
            <p:cNvPr id="1888" name="Google Shape;1888;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928"/>
        <p:cNvGrpSpPr/>
        <p:nvPr/>
      </p:nvGrpSpPr>
      <p:grpSpPr>
        <a:xfrm>
          <a:off x="0" y="0"/>
          <a:ext cx="0" cy="0"/>
          <a:chOff x="0" y="0"/>
          <a:chExt cx="0" cy="0"/>
        </a:xfrm>
      </p:grpSpPr>
      <p:grpSp>
        <p:nvGrpSpPr>
          <p:cNvPr id="2" name="Google Shape;1929;p47"/>
          <p:cNvGrpSpPr/>
          <p:nvPr/>
        </p:nvGrpSpPr>
        <p:grpSpPr>
          <a:xfrm rot="5400000" flipH="1">
            <a:off x="7613820" y="3611830"/>
            <a:ext cx="877851" cy="2209091"/>
            <a:chOff x="-26858" y="-227337"/>
            <a:chExt cx="1093215" cy="2757917"/>
          </a:xfrm>
        </p:grpSpPr>
        <p:sp>
          <p:nvSpPr>
            <p:cNvPr id="1930" name="Google Shape;1930;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363347" y="4767265"/>
            <a:ext cx="2085975" cy="273844"/>
          </a:xfrm>
          <a:prstGeom prst="rect">
            <a:avLst/>
          </a:prstGeom>
        </p:spPr>
        <p:txBody>
          <a:bodyPr/>
          <a:lstStyle/>
          <a:p>
            <a:fld id="{6B259A4E-34A5-46FD-8473-E967B3813DF4}" type="datetime1">
              <a:rPr lang="fr-FR" smtClean="0"/>
              <a:pPr/>
              <a:t>16/04/2025</a:t>
            </a:fld>
            <a:endParaRPr lang="fr-FR" dirty="0"/>
          </a:p>
        </p:txBody>
      </p:sp>
      <p:sp>
        <p:nvSpPr>
          <p:cNvPr id="5" name="Footer Placeholder 4"/>
          <p:cNvSpPr>
            <a:spLocks noGrp="1"/>
          </p:cNvSpPr>
          <p:nvPr>
            <p:ph type="ftr" sz="quarter" idx="11"/>
          </p:nvPr>
        </p:nvSpPr>
        <p:spPr>
          <a:xfrm>
            <a:off x="659165" y="4767265"/>
            <a:ext cx="2847975" cy="273844"/>
          </a:xfrm>
          <a:prstGeom prst="rect">
            <a:avLst/>
          </a:prstGeom>
        </p:spPr>
        <p:txBody>
          <a:bodyPr/>
          <a:lstStyle/>
          <a:p>
            <a:endParaRPr lang="fr-FR" dirty="0"/>
          </a:p>
        </p:txBody>
      </p:sp>
      <p:sp>
        <p:nvSpPr>
          <p:cNvPr id="6" name="Slide Number Placeholder 5"/>
          <p:cNvSpPr>
            <a:spLocks noGrp="1"/>
          </p:cNvSpPr>
          <p:nvPr>
            <p:ph type="sldNum" sz="quarter" idx="12"/>
          </p:nvPr>
        </p:nvSpPr>
        <p:spPr>
          <a:xfrm>
            <a:off x="8543279" y="4767265"/>
            <a:ext cx="561975" cy="273844"/>
          </a:xfrm>
          <a:prstGeom prst="rect">
            <a:avLst/>
          </a:prstGeom>
        </p:spPr>
        <p:txBody>
          <a:bodyPr/>
          <a:lstStyle/>
          <a:p>
            <a:fld id="{AA715804-FBFB-424A-A51B-B91F286FE391}" type="slidenum">
              <a:rPr lang="fr-FR" smtClean="0"/>
              <a:pPr/>
              <a:t>‹N°›</a:t>
            </a:fld>
            <a:endParaRPr lang="fr-FR" dirty="0"/>
          </a:p>
        </p:txBody>
      </p:sp>
    </p:spTree>
    <p:extLst>
      <p:ext uri="{BB962C8B-B14F-4D97-AF65-F5344CB8AC3E}">
        <p14:creationId xmlns:p14="http://schemas.microsoft.com/office/powerpoint/2010/main" val="309169532"/>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1" r:id="rId3"/>
    <p:sldLayoutId id="2147483707" r:id="rId4"/>
    <p:sldLayoutId id="2147483708" r:id="rId5"/>
    <p:sldLayoutId id="2147483709" r:id="rId6"/>
    <p:sldLayoutId id="2147483710"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lasticWrap/>
                    </a14:imgEffect>
                    <a14:imgEffect>
                      <a14:brightnessContrast bright="20000" contrast="20000"/>
                    </a14:imgEffect>
                  </a14:imgLayer>
                </a14:imgProps>
              </a:ext>
              <a:ext uri="{28A0092B-C50C-407E-A947-70E740481C1C}">
                <a14:useLocalDpi xmlns:a14="http://schemas.microsoft.com/office/drawing/2010/main" val="0"/>
              </a:ext>
            </a:extLst>
          </a:blip>
          <a:srcRect l="12231" t="17354" r="10377" b="28075"/>
          <a:stretch/>
        </p:blipFill>
        <p:spPr bwMode="auto">
          <a:xfrm>
            <a:off x="419099" y="609600"/>
            <a:ext cx="45053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3616835540"/>
              </p:ext>
            </p:extLst>
          </p:nvPr>
        </p:nvGraphicFramePr>
        <p:xfrm>
          <a:off x="1215957" y="651753"/>
          <a:ext cx="6289505" cy="432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966938" y="169570"/>
            <a:ext cx="2957206"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DZ" sz="1800" b="1" dirty="0" smtClean="0">
                <a:solidFill>
                  <a:srgbClr val="FF0000"/>
                </a:solidFill>
              </a:rPr>
              <a:t>5</a:t>
            </a:r>
            <a:r>
              <a:rPr lang="ar-SA" sz="1800" b="1" dirty="0" smtClean="0">
                <a:solidFill>
                  <a:srgbClr val="FF0000"/>
                </a:solidFill>
              </a:rPr>
              <a:t>- </a:t>
            </a:r>
            <a:r>
              <a:rPr lang="ar-DZ" sz="1800" b="1" dirty="0" smtClean="0">
                <a:solidFill>
                  <a:srgbClr val="FF0000"/>
                </a:solidFill>
              </a:rPr>
              <a:t>تعديلات قانون النقد والقرض:</a:t>
            </a:r>
            <a:endParaRPr lang="fr-FR" sz="1800" b="1" dirty="0" smtClean="0">
              <a:solidFill>
                <a:srgbClr val="FF0000"/>
              </a:solidFill>
            </a:endParaRPr>
          </a:p>
        </p:txBody>
      </p:sp>
      <p:sp>
        <p:nvSpPr>
          <p:cNvPr id="11" name="Forme 10"/>
          <p:cNvSpPr/>
          <p:nvPr/>
        </p:nvSpPr>
        <p:spPr>
          <a:xfrm rot="20868717">
            <a:off x="3172872" y="3134451"/>
            <a:ext cx="1344945" cy="1409542"/>
          </a:xfrm>
          <a:prstGeom prst="leftCircularArrow">
            <a:avLst>
              <a:gd name="adj1" fmla="val 10980"/>
              <a:gd name="adj2" fmla="val 1142322"/>
              <a:gd name="adj3" fmla="val 6300000"/>
              <a:gd name="adj4" fmla="val 18900000"/>
              <a:gd name="adj5" fmla="val 12500"/>
            </a:avLst>
          </a:prstGeom>
          <a:solidFill>
            <a:srgbClr val="FF0000"/>
          </a:solidFill>
        </p:spPr>
        <p:style>
          <a:lnRef idx="2">
            <a:schemeClr val="lt1">
              <a:hueOff val="0"/>
              <a:satOff val="0"/>
              <a:lumOff val="0"/>
              <a:alphaOff val="0"/>
            </a:schemeClr>
          </a:lnRef>
          <a:fillRef idx="1">
            <a:scrgbClr r="0" g="0" b="0"/>
          </a:fillRef>
          <a:effectRef idx="0">
            <a:schemeClr val="accent5">
              <a:hueOff val="339798"/>
              <a:satOff val="0"/>
              <a:lumOff val="0"/>
              <a:alphaOff val="0"/>
            </a:schemeClr>
          </a:effectRef>
          <a:fontRef idx="minor">
            <a:schemeClr val="lt1"/>
          </a:fontRef>
        </p:style>
      </p:sp>
      <p:sp>
        <p:nvSpPr>
          <p:cNvPr id="12" name="Flèche en arc 11"/>
          <p:cNvSpPr/>
          <p:nvPr/>
        </p:nvSpPr>
        <p:spPr>
          <a:xfrm rot="2620240">
            <a:off x="3780880" y="2269632"/>
            <a:ext cx="1531984" cy="1475635"/>
          </a:xfrm>
          <a:prstGeom prst="circularArrow">
            <a:avLst>
              <a:gd name="adj1" fmla="val 10980"/>
              <a:gd name="adj2" fmla="val 1142322"/>
              <a:gd name="adj3" fmla="val 4500000"/>
              <a:gd name="adj4" fmla="val 10800000"/>
              <a:gd name="adj5" fmla="val 125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3" name="ZoneTexte 2"/>
          <p:cNvSpPr txBox="1"/>
          <p:nvPr/>
        </p:nvSpPr>
        <p:spPr>
          <a:xfrm>
            <a:off x="3698261" y="3677571"/>
            <a:ext cx="1222185" cy="461665"/>
          </a:xfrm>
          <a:prstGeom prst="rect">
            <a:avLst/>
          </a:prstGeom>
          <a:noFill/>
        </p:spPr>
        <p:txBody>
          <a:bodyPr wrap="square" rtlCol="0">
            <a:spAutoFit/>
          </a:bodyPr>
          <a:lstStyle/>
          <a:p>
            <a:r>
              <a:rPr lang="ar-DZ" sz="1200" b="1" dirty="0" smtClean="0">
                <a:solidFill>
                  <a:srgbClr val="FF0000"/>
                </a:solidFill>
                <a:latin typeface="+mn-lt"/>
              </a:rPr>
              <a:t>تعديل قانون النقد والقرض 2017</a:t>
            </a:r>
            <a:endParaRPr lang="fr-FR" sz="1200" b="1" dirty="0">
              <a:solidFill>
                <a:srgbClr val="FF0000"/>
              </a:solidFill>
              <a:latin typeface="+mn-lt"/>
            </a:endParaRPr>
          </a:p>
        </p:txBody>
      </p:sp>
    </p:spTree>
    <p:extLst>
      <p:ext uri="{BB962C8B-B14F-4D97-AF65-F5344CB8AC3E}">
        <p14:creationId xmlns:p14="http://schemas.microsoft.com/office/powerpoint/2010/main" val="372582542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311284" y="553750"/>
            <a:ext cx="8696529"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SA" sz="1500" b="1" dirty="0">
                <a:solidFill>
                  <a:srgbClr val="00B050"/>
                </a:solidFill>
              </a:rPr>
              <a:t>أولا</a:t>
            </a:r>
            <a:r>
              <a:rPr lang="fr-FR" sz="1500" b="1" dirty="0">
                <a:solidFill>
                  <a:srgbClr val="00B050"/>
                </a:solidFill>
              </a:rPr>
              <a:t>-</a:t>
            </a:r>
            <a:r>
              <a:rPr lang="ar-SA" sz="1500" b="1" dirty="0">
                <a:solidFill>
                  <a:srgbClr val="00B050"/>
                </a:solidFill>
              </a:rPr>
              <a:t> تعديل قانون النقد والقرض لسنة 2001</a:t>
            </a:r>
            <a:r>
              <a:rPr lang="ar-DZ" sz="1500" b="1" dirty="0" smtClean="0">
                <a:solidFill>
                  <a:srgbClr val="00B050"/>
                </a:solidFill>
              </a:rPr>
              <a:t>: </a:t>
            </a:r>
            <a:r>
              <a:rPr lang="ar-SA" sz="1500" dirty="0" smtClean="0"/>
              <a:t>بالرغم </a:t>
            </a:r>
            <a:r>
              <a:rPr lang="ar-SA" sz="1500" dirty="0"/>
              <a:t>من اعتبار قانون النقد والقرض 90-10 معلما هاما في الإصلاح الهيكلي البنكي وفي دعم السوق النقدية إلا أنه على المدى القصير بدا من الضروري العمل نحو تعزيز استقلالية السلطة النقدية، لذا تم سن الأمر رقم 01-01 المعدل والمتمم لأحكام القانون 90-10 وذلك بتاريخ 27 فيفري 2001 المتعلق بإدارة ورقابة بنك الجزائر وتعزيز استقلالية السلطة النقدية، لبلوغ هدفين هما:</a:t>
            </a:r>
            <a:endParaRPr lang="fr-FR" sz="1500" dirty="0"/>
          </a:p>
          <a:p>
            <a:pPr algn="just" rtl="1"/>
            <a:r>
              <a:rPr lang="ar-SA" sz="1500" dirty="0"/>
              <a:t>- التمكن من خلق الانسجام بين السلطة التنفيذية ومحافظ بنك الجزائر.</a:t>
            </a:r>
            <a:endParaRPr lang="fr-FR" sz="1500" dirty="0"/>
          </a:p>
          <a:p>
            <a:pPr algn="just" rtl="1"/>
            <a:r>
              <a:rPr lang="ar-SA" sz="1500" dirty="0"/>
              <a:t>- الفصل بين مجلس إدارة بنك الجزائر والسلطة النقدية قصد إرساء الاستقلالية النقدية.</a:t>
            </a:r>
            <a:endParaRPr lang="fr-FR" sz="1500" dirty="0"/>
          </a:p>
          <a:p>
            <a:pPr algn="just" rtl="1"/>
            <a:r>
              <a:rPr lang="ar-SA" sz="1500" dirty="0"/>
              <a:t>وبذلك فقد تم الفصل بين إدارة بنك الجزائر ومجلس النقد والقرض، حيث قسم هذا الأخير إلى هيئتين:</a:t>
            </a:r>
            <a:endParaRPr lang="fr-FR" sz="1500" dirty="0"/>
          </a:p>
          <a:p>
            <a:pPr algn="just" rtl="1"/>
            <a:r>
              <a:rPr lang="ar-SA" sz="1500" b="1" dirty="0"/>
              <a:t>1- مجلس الإدارة: </a:t>
            </a:r>
            <a:r>
              <a:rPr lang="ar-SA" sz="1500" dirty="0"/>
              <a:t>وهو الهيئة التي تتولى إدارة وتسيير البنك المركزي ومراقبته، ويتكون مجلس الإدارة من:</a:t>
            </a:r>
            <a:endParaRPr lang="fr-FR" sz="1500" dirty="0"/>
          </a:p>
          <a:p>
            <a:pPr algn="just" rtl="1"/>
            <a:r>
              <a:rPr lang="ar-SA" sz="1500" dirty="0"/>
              <a:t>- المحافظ رئيسا.</a:t>
            </a:r>
            <a:endParaRPr lang="fr-FR" sz="1500" dirty="0"/>
          </a:p>
          <a:p>
            <a:pPr algn="just" rtl="1"/>
            <a:r>
              <a:rPr lang="ar-SA" sz="1500" dirty="0"/>
              <a:t>- ثلاثة نواب.</a:t>
            </a:r>
            <a:endParaRPr lang="fr-FR" sz="1500" dirty="0"/>
          </a:p>
          <a:p>
            <a:pPr algn="just" rtl="1"/>
            <a:r>
              <a:rPr lang="ar-SA" sz="1500" dirty="0"/>
              <a:t>- ثلاثة موظفين سامين</a:t>
            </a:r>
            <a:r>
              <a:rPr lang="ar-SA" sz="1500" dirty="0" smtClean="0"/>
              <a:t>. </a:t>
            </a:r>
            <a:r>
              <a:rPr lang="ar-SA" sz="1500" dirty="0"/>
              <a:t>ومراقبين.</a:t>
            </a:r>
            <a:endParaRPr lang="fr-FR" sz="1500" dirty="0"/>
          </a:p>
          <a:p>
            <a:pPr algn="just" rtl="1"/>
            <a:r>
              <a:rPr lang="ar-SA" sz="1500" b="1" dirty="0"/>
              <a:t>2- مجلس النقد والقرض:</a:t>
            </a:r>
            <a:r>
              <a:rPr lang="ar-SA" sz="1500" dirty="0"/>
              <a:t> جاء الأمر 01-01 بتغيير في مجلس النقد والقرض وذلك على مستويين:</a:t>
            </a:r>
            <a:endParaRPr lang="fr-FR" sz="1500" dirty="0"/>
          </a:p>
          <a:p>
            <a:pPr algn="just" rtl="1"/>
            <a:r>
              <a:rPr lang="ar-SA" sz="1500" b="1" dirty="0"/>
              <a:t>2-1- على مستوى المهام:</a:t>
            </a:r>
            <a:r>
              <a:rPr lang="ar-SA" sz="1500" dirty="0"/>
              <a:t> لم تعد مهمة إدارة وتسيير بنك الجزائر من صلاحياته بل أصبحت من صلاحيات مجلس الإدارة.</a:t>
            </a:r>
            <a:endParaRPr lang="fr-FR" sz="1500" dirty="0"/>
          </a:p>
          <a:p>
            <a:pPr algn="just" rtl="1"/>
            <a:r>
              <a:rPr lang="ar-SA" sz="1500" b="1" dirty="0"/>
              <a:t>2-2- على مستوى التركيبة: </a:t>
            </a:r>
            <a:r>
              <a:rPr lang="ar-SA" sz="1500" dirty="0"/>
              <a:t>بالإضافة إلى مجلس الإدارة، هناك ثلاث شخصيات يختارهم رئيس الجمهورية بموجب مرسوم رئاسي وذلك بحكم كفاءتهم في المسائل الاقتصادية والنقدية وهكذا صار عدد أعضاء مجلس النقد والقرض 10 بدل 7 أعضاء، إن هذه التركيبة الجديدة مع الحفاظ على مبدأ استقلالية البنك المركزي ستخفض من </a:t>
            </a:r>
            <a:r>
              <a:rPr lang="ar-SA" sz="1500" dirty="0" err="1"/>
              <a:t>اللا</a:t>
            </a:r>
            <a:r>
              <a:rPr lang="ar-SA" sz="1500" dirty="0"/>
              <a:t> توازي الذي كان من قبل في غير صالح الحكومة.</a:t>
            </a:r>
            <a:endParaRPr lang="fr-FR" sz="1500" dirty="0"/>
          </a:p>
          <a:p>
            <a:pPr algn="just" rtl="1"/>
            <a:r>
              <a:rPr lang="ar-SA" sz="1500" dirty="0"/>
              <a:t>والملاحظ أنه رغم التعديلات التي جاء بها الأمر 01-01 إلى أنه لم ينتقص من صلاحيات محافظ بنك الجزائر الذي يبقى محافظا للبنك المركزي، ورئيسا لمجلس الإدارة، ورئيسا لمجلس النقد والقرض، ورئيسا للجنة الرقابة البنكية.</a:t>
            </a:r>
            <a:endParaRPr lang="fr-FR" sz="1500" dirty="0"/>
          </a:p>
        </p:txBody>
      </p:sp>
      <p:sp>
        <p:nvSpPr>
          <p:cNvPr id="3" name="Rectangle 2"/>
          <p:cNvSpPr/>
          <p:nvPr/>
        </p:nvSpPr>
        <p:spPr>
          <a:xfrm>
            <a:off x="6206249" y="125642"/>
            <a:ext cx="2640047"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800" b="1" dirty="0" smtClean="0">
                <a:solidFill>
                  <a:srgbClr val="FF0000"/>
                </a:solidFill>
              </a:rPr>
              <a:t>5</a:t>
            </a:r>
            <a:r>
              <a:rPr lang="ar-SA" sz="1800" b="1" dirty="0" smtClean="0">
                <a:solidFill>
                  <a:srgbClr val="FF0000"/>
                </a:solidFill>
              </a:rPr>
              <a:t>- </a:t>
            </a:r>
            <a:r>
              <a:rPr lang="ar-DZ" sz="1800" b="1" dirty="0" smtClean="0">
                <a:solidFill>
                  <a:srgbClr val="FF0000"/>
                </a:solidFill>
              </a:rPr>
              <a:t>تعديلات قانون النقد والقرض:</a:t>
            </a:r>
            <a:endParaRPr lang="fr-FR" sz="1800" b="1" dirty="0" smtClean="0">
              <a:solidFill>
                <a:srgbClr val="FF0000"/>
              </a:solidFill>
            </a:endParaRPr>
          </a:p>
        </p:txBody>
      </p:sp>
    </p:spTree>
    <p:extLst>
      <p:ext uri="{BB962C8B-B14F-4D97-AF65-F5344CB8AC3E}">
        <p14:creationId xmlns:p14="http://schemas.microsoft.com/office/powerpoint/2010/main" val="501745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291829" y="126742"/>
            <a:ext cx="8696529"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SA" sz="1600" b="1" dirty="0">
                <a:solidFill>
                  <a:srgbClr val="00B050"/>
                </a:solidFill>
              </a:rPr>
              <a:t>ثانيا- تعديل قانون النقد والقرض لسنة 2003:</a:t>
            </a:r>
            <a:endParaRPr lang="fr-FR" sz="1600" b="1" i="1" dirty="0">
              <a:solidFill>
                <a:srgbClr val="00B050"/>
              </a:solidFill>
            </a:endParaRPr>
          </a:p>
          <a:p>
            <a:pPr algn="just" rtl="1"/>
            <a:r>
              <a:rPr lang="ar-SA" sz="1600" dirty="0"/>
              <a:t>لم يكن للتعديل السابق الذي جاء به الأمر 01-01 أثر يذكر، ولم يأتي بأثر كبير في نشاط بنك الجزائر، وهو الأمر الذي أدى إلى الاستمرار في القيام بعمليات الإصلاح فجاء الأمر 03-11 الصادر بتاريخ 26 أوت 2003 المعدل والمتمم لقانون النقد والقرض 90-10، والذي أفرز جملة من التغييرات التي مست المحافظ ونوابه وصلاحيات مجلس النقد والقرض.</a:t>
            </a:r>
            <a:endParaRPr lang="fr-FR" sz="1600" dirty="0"/>
          </a:p>
          <a:p>
            <a:pPr algn="just" rtl="1"/>
            <a:r>
              <a:rPr lang="ar-SA" sz="1600" dirty="0"/>
              <a:t>وقد تم إصدار هذا القانون نتيجة لعدة عوامل أبرزها:</a:t>
            </a:r>
            <a:endParaRPr lang="fr-FR" sz="1600" dirty="0"/>
          </a:p>
          <a:p>
            <a:pPr algn="just" rtl="1"/>
            <a:r>
              <a:rPr lang="ar-SA" sz="1600" dirty="0"/>
              <a:t>- التطبيقات الخاطئة والمغلوطة لقانون النقد والقرض والتي حالت دون السير الحسن للنشاط البنكي والمالي في الجزائر.</a:t>
            </a:r>
            <a:endParaRPr lang="fr-FR" sz="1600" dirty="0"/>
          </a:p>
          <a:p>
            <a:pPr algn="just" rtl="1"/>
            <a:r>
              <a:rPr lang="ar-SA" sz="1600" dirty="0"/>
              <a:t>- عملية التطهير المالي التي عرفتها مختلف البنوك والمؤسسات المالية العمومية.</a:t>
            </a:r>
            <a:endParaRPr lang="fr-FR" sz="1600" dirty="0"/>
          </a:p>
          <a:p>
            <a:pPr algn="just" rtl="1"/>
            <a:r>
              <a:rPr lang="ar-SA" sz="1600" dirty="0"/>
              <a:t>- الانفتاح المتزايد للاقتصاد الجزائري، وتزايد التوجه نحو الانضمام لمنظمة التجارة العالمية وتحرير القطاع البنكي والمالي.</a:t>
            </a:r>
            <a:endParaRPr lang="fr-FR" sz="1600" dirty="0"/>
          </a:p>
          <a:p>
            <a:pPr algn="just" rtl="1"/>
            <a:r>
              <a:rPr lang="ar-SA" sz="1600" dirty="0"/>
              <a:t>- انفتاح الدولة على القطاع البنكي الخاص وما انجر عنه من أزمة البنوك الخاصة الجزائرية.</a:t>
            </a:r>
            <a:endParaRPr lang="fr-FR" sz="1600" dirty="0"/>
          </a:p>
          <a:p>
            <a:pPr algn="just" rtl="1"/>
            <a:r>
              <a:rPr lang="ar-SA" sz="1600" dirty="0"/>
              <a:t>- عدم نجاعة مختلف القوانين والأوامر السابقة المنظمة للقطاع البنكي الجزائري.</a:t>
            </a:r>
            <a:endParaRPr lang="fr-FR" sz="1600" dirty="0"/>
          </a:p>
          <a:p>
            <a:pPr algn="just" rtl="1"/>
            <a:r>
              <a:rPr lang="ar-SA" sz="1600" dirty="0"/>
              <a:t>ويهدف الأمر 03-01 عموما إلى:</a:t>
            </a:r>
            <a:endParaRPr lang="fr-FR" sz="1600" dirty="0"/>
          </a:p>
          <a:p>
            <a:pPr algn="just" rtl="1"/>
            <a:r>
              <a:rPr lang="ar-SA" sz="1600" b="1" dirty="0"/>
              <a:t>1- تمكين بنك الجزائر من ممارسة صلاحياته بشكل أفضل:</a:t>
            </a:r>
            <a:r>
              <a:rPr lang="ar-SA" sz="1600" dirty="0"/>
              <a:t> وذلك من خلال:</a:t>
            </a:r>
            <a:endParaRPr lang="fr-FR" sz="1600" dirty="0"/>
          </a:p>
          <a:p>
            <a:pPr algn="just" rtl="1"/>
            <a:r>
              <a:rPr lang="ar-DZ" sz="1600" dirty="0"/>
              <a:t>- </a:t>
            </a:r>
            <a:r>
              <a:rPr lang="ar-SA" sz="1600" dirty="0"/>
              <a:t>الفصل بين صلاحيات مجلس الإدارة وصلاحيات مجلس النقد والقرض.</a:t>
            </a:r>
            <a:endParaRPr lang="fr-FR" sz="1600" dirty="0"/>
          </a:p>
          <a:p>
            <a:pPr algn="just" rtl="1"/>
            <a:r>
              <a:rPr lang="ar-SA" sz="1600" dirty="0"/>
              <a:t>- توسيع مهام مجلس النقد والقرض كسلطة نقدية حيث نصت المادة 62 من الأمر 03-11 بتحديد مجلس النقد والقرض للسياسة النقدية والإشراف عليها، ومتابعتها وتقييمها، ولهذا يحدد المجلس الأهداف النقدية لاسيما فيما يتصل بتطور المجامع النقدية </a:t>
            </a:r>
            <a:r>
              <a:rPr lang="ar-SA" sz="1600" dirty="0" err="1"/>
              <a:t>والقرضية</a:t>
            </a:r>
            <a:r>
              <a:rPr lang="ar-SA" sz="1600" dirty="0"/>
              <a:t>، ويحدد استخدام النقد وكذا وضع قواعد الوقاية في السوق النقدية، ويتأكد من نشر معلومات في السوق ترمي إلى مخاطر الاختلال.</a:t>
            </a:r>
            <a:endParaRPr lang="fr-FR" sz="1600" dirty="0"/>
          </a:p>
          <a:p>
            <a:pPr algn="just" rtl="1"/>
            <a:r>
              <a:rPr lang="ar-SA" sz="1600" dirty="0"/>
              <a:t>- توسيع تركيبة مجلس النقد والقرض، وذلك بإضافة شخصين لهما خبرة ودراية بالمشاكل المالية، وذلك بموجب مرسوم رئاسي بالإضافة إلى المحافظ ونوابه الثلاثة، وثلاثة موظفين سامين.</a:t>
            </a:r>
            <a:endParaRPr lang="fr-FR" sz="1600" dirty="0"/>
          </a:p>
          <a:p>
            <a:pPr algn="just" rtl="1"/>
            <a:r>
              <a:rPr lang="ar-SA" sz="1600" dirty="0"/>
              <a:t>- تدعيم استقلالية لجنة الرقابة البنكية وتفعيل دورها في مراقبة أنشطة البنوك بإضافة أمانة عامة لها، وإمدادها بالوسائل والصلاحيات الكافية لممارسة مهامها على أحسن وجه</a:t>
            </a:r>
            <a:r>
              <a:rPr lang="ar-SA" sz="1600" dirty="0" smtClean="0"/>
              <a:t>.</a:t>
            </a:r>
            <a:endParaRPr lang="fr-FR" sz="1600" dirty="0"/>
          </a:p>
        </p:txBody>
      </p:sp>
    </p:spTree>
    <p:extLst>
      <p:ext uri="{BB962C8B-B14F-4D97-AF65-F5344CB8AC3E}">
        <p14:creationId xmlns:p14="http://schemas.microsoft.com/office/powerpoint/2010/main" val="1751812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272374" y="476937"/>
            <a:ext cx="8696529" cy="42780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SA" sz="1600" b="1" dirty="0"/>
              <a:t>2- تعزيز التشاور بين بنك الجزائر والحكومة في المجال المالي والبنكي:</a:t>
            </a:r>
            <a:r>
              <a:rPr lang="ar-SA" sz="1600" dirty="0"/>
              <a:t> وذلك عن طريق:</a:t>
            </a:r>
            <a:endParaRPr lang="fr-FR" sz="1600" dirty="0"/>
          </a:p>
          <a:p>
            <a:pPr algn="just" rtl="1"/>
            <a:r>
              <a:rPr lang="ar-SA" sz="1600" dirty="0"/>
              <a:t>- إنشاء لجنة مشتركة بين بنك الجزائر ووزارة المالية لإدارة وتسيير الأرصدة والديون الخارجية.</a:t>
            </a:r>
            <a:endParaRPr lang="fr-FR" sz="1600" dirty="0"/>
          </a:p>
          <a:p>
            <a:pPr algn="just" rtl="1"/>
            <a:r>
              <a:rPr lang="ar-SA" sz="1600" dirty="0"/>
              <a:t>- إثراء مضمون وشروط عرض التقارير الاقتصادية والمالية والتقارير المتمثلة بالتسيير، التي يرفعها بنك الجزائر إلى مختلف مؤسسات الدولة خصوصا رئيس الجمهورية.</a:t>
            </a:r>
            <a:endParaRPr lang="fr-FR" sz="1600" dirty="0"/>
          </a:p>
          <a:p>
            <a:pPr algn="just" rtl="1"/>
            <a:r>
              <a:rPr lang="ar-SA" sz="1600" dirty="0"/>
              <a:t>- تمويل عمليات إعادة البناء الناجمة عن الكوارث التي تقع في البلاد.</a:t>
            </a:r>
            <a:endParaRPr lang="fr-FR" sz="1600" dirty="0"/>
          </a:p>
          <a:p>
            <a:pPr algn="just" rtl="1"/>
            <a:r>
              <a:rPr lang="ar-SA" sz="1600" dirty="0"/>
              <a:t>- التداول الجيد للمعلومات الخاصة بالنشاط البنكي والمالي.</a:t>
            </a:r>
            <a:endParaRPr lang="fr-FR" sz="1600" dirty="0"/>
          </a:p>
          <a:p>
            <a:pPr algn="just" rtl="1"/>
            <a:r>
              <a:rPr lang="ar-SA" sz="1600" b="1" dirty="0"/>
              <a:t>3- توفير أحسن حماية للبنوك والمؤسسات المالية والزبائن:</a:t>
            </a:r>
            <a:r>
              <a:rPr lang="ar-SA" sz="1600" dirty="0"/>
              <a:t> وذلك عن طريق:</a:t>
            </a:r>
            <a:endParaRPr lang="fr-FR" sz="1600" dirty="0"/>
          </a:p>
          <a:p>
            <a:pPr algn="just" rtl="1"/>
            <a:r>
              <a:rPr lang="ar-SA" sz="1600" dirty="0"/>
              <a:t>- تعزيز شروط ومقاييس اعتماد البنوك ومسيريها، والعقوبات الجزائية التي يتعرض لها مرتكبو هذه المخالفات.</a:t>
            </a:r>
            <a:endParaRPr lang="fr-FR" sz="1600" dirty="0"/>
          </a:p>
          <a:p>
            <a:pPr algn="just" rtl="1"/>
            <a:r>
              <a:rPr lang="ar-SA" sz="1600" dirty="0"/>
              <a:t>- زيادة العقوبات التي يتعرض لها المخالفون للتشريع وللتنظيم القانوني المتعلق بممارسة النشاطات البنكية.</a:t>
            </a:r>
            <a:endParaRPr lang="fr-FR" sz="1600" dirty="0"/>
          </a:p>
          <a:p>
            <a:pPr algn="just" rtl="1"/>
            <a:r>
              <a:rPr lang="ar-SA" sz="1600" dirty="0"/>
              <a:t>- منع تمويل نشاطات المؤسسات التابعة لمؤسسي ومسيري البنك.</a:t>
            </a:r>
            <a:endParaRPr lang="fr-FR" sz="1600" dirty="0"/>
          </a:p>
          <a:p>
            <a:pPr algn="just" rtl="1"/>
            <a:r>
              <a:rPr lang="ar-SA" sz="1600" dirty="0"/>
              <a:t>- تعزيز صلاحيات جمعية البنوك والمؤسسات المالية التي تم إنشاؤها من خلال هذا الأمر، وكذا اعتماد القانون الأساسي لهذه الجمعية من بنك الجزائر.</a:t>
            </a:r>
            <a:endParaRPr lang="fr-FR" sz="1600" dirty="0"/>
          </a:p>
          <a:p>
            <a:pPr algn="just" rtl="1"/>
            <a:r>
              <a:rPr lang="ar-SA" sz="1600" dirty="0"/>
              <a:t>- توضيح وتعزيز شروط سير مركزية المخاطر.</a:t>
            </a:r>
            <a:endParaRPr lang="fr-FR" sz="1600" dirty="0"/>
          </a:p>
          <a:p>
            <a:pPr algn="just" rtl="1"/>
            <a:r>
              <a:rPr lang="ar-SA" sz="1600" dirty="0"/>
              <a:t>كما أن الهدف الأساسي من تعديل قانون النقد والقرض بالأمر 03-11 هو تقليص الصلاحيات التي كان يتمتع بها محافظ بنك الجزائر والتي تعد محل تنازع بينه وبين صلاحيات وزير المالية، وبالتالي تقليص استقلالية بنك الجزائر التي كان يتمتع بها وفقا لمحتوى القانون 90-10، هذا من جهة ومن جهة ثانية تدعيم الإشراف والرقابة وتطبيق قواعد الحذر في البنوك خاصة بعد حدوث أزمة البنوك الخاصة الجزائرية.</a:t>
            </a:r>
            <a:endParaRPr lang="fr-FR" sz="1600" dirty="0"/>
          </a:p>
        </p:txBody>
      </p:sp>
    </p:spTree>
    <p:extLst>
      <p:ext uri="{BB962C8B-B14F-4D97-AF65-F5344CB8AC3E}">
        <p14:creationId xmlns:p14="http://schemas.microsoft.com/office/powerpoint/2010/main" val="1239881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301557" y="146196"/>
            <a:ext cx="8696529" cy="47705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SA" sz="1600" b="1" dirty="0">
                <a:solidFill>
                  <a:srgbClr val="00B050"/>
                </a:solidFill>
              </a:rPr>
              <a:t>ثالثا- تعديل قانون النقد والقرض لسنة 2010:</a:t>
            </a:r>
            <a:endParaRPr lang="fr-FR" sz="1600" b="1" i="1" dirty="0">
              <a:solidFill>
                <a:srgbClr val="00B050"/>
              </a:solidFill>
            </a:endParaRPr>
          </a:p>
          <a:p>
            <a:pPr algn="just" rtl="1"/>
            <a:r>
              <a:rPr lang="ar-SA" sz="1600" dirty="0"/>
              <a:t>لقد تواصلت الإصلاحات البنكية في الجزائر سنة 2010 وذلك من خلال إصدار الأمر 10-04 بتاريخ 26 أوت 2010 المعدّل والمتمم للأمر 03-11 المتعلق بالنقد والقرض، وقد ركز هذا التعديل الجديد على ثلاثة نقاط أساسية هي:</a:t>
            </a:r>
            <a:endParaRPr lang="fr-FR" sz="1600" dirty="0"/>
          </a:p>
          <a:p>
            <a:pPr algn="just" rtl="1"/>
            <a:r>
              <a:rPr lang="ar-SA" sz="1600" dirty="0"/>
              <a:t>- أهمية النظام العام النقدي في أداء الاقتصاد الوطني وفي المحافظة على التوازنات الداخلية.</a:t>
            </a:r>
            <a:endParaRPr lang="fr-FR" sz="1600" dirty="0"/>
          </a:p>
          <a:p>
            <a:pPr algn="just" rtl="1"/>
            <a:r>
              <a:rPr lang="ar-SA" sz="1600" dirty="0"/>
              <a:t>- تنظيم حرية النفاذ إلى الأنشطة البنكية.</a:t>
            </a:r>
            <a:endParaRPr lang="fr-FR" sz="1600" dirty="0"/>
          </a:p>
          <a:p>
            <a:pPr algn="just" rtl="1"/>
            <a:r>
              <a:rPr lang="ar-SA" sz="1600" dirty="0"/>
              <a:t>- التعزيز الضروري للرقابة البنكية.</a:t>
            </a:r>
            <a:endParaRPr lang="fr-FR" sz="1600" dirty="0"/>
          </a:p>
          <a:p>
            <a:pPr algn="just" rtl="1"/>
            <a:r>
              <a:rPr lang="ar-SA" sz="1600" dirty="0"/>
              <a:t>ويمكن توضيح مضمون الأمر 10-04 من خلال تحليل مبادئ إصداره والمتمثلة في:</a:t>
            </a:r>
            <a:endParaRPr lang="fr-FR" sz="1600" dirty="0"/>
          </a:p>
          <a:p>
            <a:pPr algn="just" rtl="1"/>
            <a:r>
              <a:rPr lang="ar-SA" sz="1600" b="1" dirty="0"/>
              <a:t>1- توسيع صلاحيات بنك الجزائر:</a:t>
            </a:r>
            <a:r>
              <a:rPr lang="ar-SA" sz="1600" dirty="0"/>
              <a:t> وضمن هذا الصدد جاء هذا الأمر بغرض توسيع صلاحيات البنك المركزي لتشمل السعي نحو تحقيق استقرار الأسعار حيث تنص المادة 2 من الأمر 10-04 والمعدلة للمادة 35 من الأمر 03-11 على ما يلي: "تتمثل مهمة بنك الجزائر في الحرص على استقرار الأسعار باعتباره هدفا من أهداف السياسة النقدية، وفي توفير أفضل الشروط في مجال النقد والقرض والصرف والحفاظ عليها، لنمو سريع للاقتصاد مع السهر على الاستقرار النقدي والمالي، ولهذا الغرض يكلف بتنظيم الحركة النقدية، ويوجه ويراقب بكل الوسائل الملائمة، توزيع القرض وتنظيم السيولة، ويسهر على حسن تسيير التعهدات المالية اتجاه الخارج وضبط سوق الصرف والتأكد من سلامة النظام المصرفي وصلابته".</a:t>
            </a:r>
            <a:endParaRPr lang="fr-FR" sz="1600" dirty="0"/>
          </a:p>
          <a:p>
            <a:pPr algn="just" rtl="1"/>
            <a:r>
              <a:rPr lang="ar-SA" sz="1600" dirty="0"/>
              <a:t>كما تمت إضافة وتعديل بعض صلاحيات مجلس النقد والقرض من خلال المادة 06 من الأمر 10-04 المعدّلة والمتممة للمادة 62 من الأمر 03-11.</a:t>
            </a:r>
            <a:endParaRPr lang="fr-FR" sz="1600" dirty="0"/>
          </a:p>
          <a:p>
            <a:pPr algn="just" rtl="1"/>
            <a:r>
              <a:rPr lang="ar-SA" sz="1600" b="1" dirty="0"/>
              <a:t>2- إضافة بعض الخدمات الجديدة لمحفظة البنوك والمؤسسات المالية: </a:t>
            </a:r>
            <a:r>
              <a:rPr lang="ar-SA" sz="1600" dirty="0"/>
              <a:t>فمن خلال المادة 06 من الأمر 10-04 تم تعديل المواد 72، 80، 83 من الأمر 03-11 حيث تمت إضافة خدمات جديدة يمكن أن تقدمها البنوك التجارية والمؤسسات المالية والمتمثلة في الاستشارة والتسيير المالي والهندسة المالية وبشكل عام كل الخدمات الموجهة لتسهيل إنشاء المؤسسات والتجهيزات وإنمائها مع ضرورة مراعاة الأحكام القانونية في هذا المجال.</a:t>
            </a:r>
            <a:endParaRPr lang="fr-FR" sz="1600" dirty="0"/>
          </a:p>
        </p:txBody>
      </p:sp>
    </p:spTree>
    <p:extLst>
      <p:ext uri="{BB962C8B-B14F-4D97-AF65-F5344CB8AC3E}">
        <p14:creationId xmlns:p14="http://schemas.microsoft.com/office/powerpoint/2010/main" val="3188290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321012" y="434519"/>
            <a:ext cx="8696529"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SA" sz="1500" b="1" dirty="0"/>
              <a:t>3- تطبيق القانون المتعلق بالاستثمار الأجنبي على البنوك والمؤسسات المالية:</a:t>
            </a:r>
            <a:r>
              <a:rPr lang="ar-SA" sz="1500" dirty="0"/>
              <a:t> وذلك بغية تعزيز حماية مصالح الدولة من خلال النص على أن إنشاء أي بنك أو مؤسسة مالية في المستقبل من طرف مستثمر أجنبي يتطلب مساهمة وطنية في الرأسمال لا تقل عن 51%.(المادة 06، الأمر 10-04)</a:t>
            </a:r>
            <a:endParaRPr lang="fr-FR" sz="1500" dirty="0"/>
          </a:p>
          <a:p>
            <a:pPr algn="just" rtl="1"/>
            <a:r>
              <a:rPr lang="ar-SA" sz="1500" b="1" dirty="0"/>
              <a:t>4- توفير وإدارة وسائل الدفع: </a:t>
            </a:r>
            <a:r>
              <a:rPr lang="ar-SA" sz="1500" dirty="0"/>
              <a:t>حيث ينص الأمر 10-04 في مادته رقم 56 على ضرورة حرص بنك الجزائر على السير الحسن لنظم الدفع وفعالياتها وسلامتها، كما تنص المادة 119 من نفس الأمر على ضرورة التزام البنوك بوضع وسائل الدفع الملائمة تحت تصرف زبائنها في آجال معقولة، وإعلام الزبائن بطريقة دورية بوضعيتهم إزاء البنك الذي يلتزم بتزويدهم بكل معلومة مفيدة تتعلق بالشروط الخاصة بالبنك.</a:t>
            </a:r>
            <a:endParaRPr lang="fr-FR" sz="1500" dirty="0"/>
          </a:p>
          <a:p>
            <a:pPr algn="just" rtl="1"/>
            <a:r>
              <a:rPr lang="ar-SA" sz="1500" b="1" dirty="0"/>
              <a:t>5- تعزيز أمن وسلامة النظام البنكي: </a:t>
            </a:r>
            <a:r>
              <a:rPr lang="ar-SA" sz="1500" dirty="0"/>
              <a:t>وضمن هذا الصدد تنص المادة 97 من الأمر 10-04 على ضرورة </a:t>
            </a:r>
            <a:r>
              <a:rPr lang="ar-SA" sz="1500" dirty="0" err="1"/>
              <a:t>إلتزام</a:t>
            </a:r>
            <a:r>
              <a:rPr lang="ar-SA" sz="1500" dirty="0"/>
              <a:t> بنك الجزائر بالمهمة المتمثلة في السهر على ضمان سلامة وتماسك النظام البنكي من خلال إلزام البنوك والمؤسسات المالية بوضع جهاز رقابي داخلي ناجع. وفي إطار سلامة النظام البنكي وصلابته فرض بنك الجزائر على البنوك العاملة في الجزائر أن يكون لها حساب جاري دائن لديه لتلبية حاجيات عمليات التسديد بعنوان نظم الدفع، لكي يحرص على السير الحسن لهذه النظم.(المادة 04، الأمر 10-04)</a:t>
            </a:r>
            <a:endParaRPr lang="fr-FR" sz="1500" dirty="0"/>
          </a:p>
          <a:p>
            <a:pPr algn="just" rtl="1"/>
            <a:r>
              <a:rPr lang="ar-SA" sz="1500" b="1" dirty="0"/>
              <a:t>6- مركزية المخاطر: </a:t>
            </a:r>
            <a:r>
              <a:rPr lang="ar-SA" sz="1500" dirty="0"/>
              <a:t>تفاديا لخطر زيادة ديون العائلات نص الأمر 10-04 في المادة 98 على ضرورة الإنشاء الإجباري لمركزية خاصة بمخاطر العائلات، ومركزية أخرى خاصة بمخاطر الشركات.</a:t>
            </a:r>
            <a:endParaRPr lang="fr-FR" sz="1500" dirty="0"/>
          </a:p>
          <a:p>
            <a:pPr algn="just" rtl="1"/>
            <a:r>
              <a:rPr lang="ar-SA" sz="1500" b="1" dirty="0"/>
              <a:t>7- لجنة الرقابة البنكية:</a:t>
            </a:r>
            <a:r>
              <a:rPr lang="ar-SA" sz="1500" dirty="0"/>
              <a:t> وفقا لنص المادة 08 من الأمر 10-04 المعدلة للمادة 106 من الأمر 03-11 تتكون اللجنة البنكية من:</a:t>
            </a:r>
            <a:endParaRPr lang="fr-FR" sz="1500" dirty="0"/>
          </a:p>
          <a:p>
            <a:pPr algn="just" rtl="1"/>
            <a:r>
              <a:rPr lang="ar-SA" sz="1500" dirty="0"/>
              <a:t>- المحافظ رئيسا.</a:t>
            </a:r>
            <a:endParaRPr lang="fr-FR" sz="1500" dirty="0"/>
          </a:p>
          <a:p>
            <a:pPr algn="just" rtl="1"/>
            <a:r>
              <a:rPr lang="ar-SA" sz="1500" dirty="0"/>
              <a:t>- ثلاثة أعضاء يختارون بحكم كفاءتهم في المجال المصرفي والمالي والمحاسبي.</a:t>
            </a:r>
            <a:endParaRPr lang="fr-FR" sz="1500" dirty="0"/>
          </a:p>
          <a:p>
            <a:pPr algn="just" rtl="1"/>
            <a:r>
              <a:rPr lang="ar-SA" sz="1500" dirty="0"/>
              <a:t>- قاضيان اثنان ينتدب الأوّل من المحكمة العليا ويختاره رئيسها الأوّل وينتدب الثاني من مجلس الدولة ويختاره رئيس المجلس، بعد استشارة المجلس الأعلى للقضاء.</a:t>
            </a:r>
            <a:endParaRPr lang="fr-FR" sz="1500" dirty="0"/>
          </a:p>
          <a:p>
            <a:pPr algn="just" rtl="1"/>
            <a:r>
              <a:rPr lang="ar-SA" sz="1500" dirty="0"/>
              <a:t>- ممثل عن مجلس المحاسبة يختاره رئيس هذا المجلس من بين المستشارين الأولين.</a:t>
            </a:r>
            <a:endParaRPr lang="fr-FR" sz="1500" dirty="0"/>
          </a:p>
          <a:p>
            <a:pPr algn="just" rtl="1"/>
            <a:r>
              <a:rPr lang="ar-SA" sz="1500" dirty="0"/>
              <a:t>- ممثل عن الوزير المكلف بالمالية.</a:t>
            </a:r>
            <a:endParaRPr lang="fr-FR" sz="1500" dirty="0"/>
          </a:p>
          <a:p>
            <a:pPr algn="just" rtl="1"/>
            <a:r>
              <a:rPr lang="ar-SA" sz="1500" dirty="0"/>
              <a:t>كما يطلب من اللجنة البنكية أن تقدم تقريرا سنويا إلى رئيس الجمهورية.(المادة 116، الأمر 10-04)</a:t>
            </a:r>
            <a:endParaRPr lang="fr-FR" sz="1500" dirty="0"/>
          </a:p>
        </p:txBody>
      </p:sp>
    </p:spTree>
    <p:extLst>
      <p:ext uri="{BB962C8B-B14F-4D97-AF65-F5344CB8AC3E}">
        <p14:creationId xmlns:p14="http://schemas.microsoft.com/office/powerpoint/2010/main" val="4294525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214009" y="135592"/>
            <a:ext cx="8696529" cy="49398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SA" sz="1500" b="1" dirty="0">
                <a:solidFill>
                  <a:srgbClr val="00B050"/>
                </a:solidFill>
              </a:rPr>
              <a:t>رابعا-  تعديل قانون النقد والقرض لسنة 2017:</a:t>
            </a:r>
            <a:endParaRPr lang="fr-FR" sz="1500" dirty="0">
              <a:solidFill>
                <a:srgbClr val="00B050"/>
              </a:solidFill>
            </a:endParaRPr>
          </a:p>
          <a:p>
            <a:pPr algn="just" rtl="1"/>
            <a:r>
              <a:rPr lang="ar-SA" sz="1500" dirty="0"/>
              <a:t>نتيجة للأوضاع الصعبة التي شهدها الاقتصاد الجزائري خلال السنوات القليلة الماضية بفعل تراجع أسعار البترول في السوق الدولية منذ سنة 2014، فقد تم استهلاك كافة الاحتياطات العمومية، مما دفع بالخزينة إلى تعبئة موارد إضافية، وهكذا تم اللجوء إلى قرض سندي وطني، كما استفادت الخزينة من فوائد معتبرة تم اقتطاعها من نتائج بنك الجزائر، وعلى الرغم من كل هذه المساهمات بقيت الخزينة بالنسبة لسنة 2017 في حاجة إلى تمويل يفوق 500 مليار دج</a:t>
            </a:r>
            <a:r>
              <a:rPr lang="ar-SA" sz="1500" baseline="30000" dirty="0"/>
              <a:t>.</a:t>
            </a:r>
            <a:endParaRPr lang="fr-FR" sz="1500" dirty="0"/>
          </a:p>
          <a:p>
            <a:pPr algn="just" rtl="1"/>
            <a:r>
              <a:rPr lang="ar-SA" sz="1500" dirty="0"/>
              <a:t>ولذلك قامت السلطات العمومية بمنع اللجوء إلى المديونية الخارجية للاستعاضة عن الأزمة المالية التي تمر بها البلاد، ولهذه الأسباب قررت الحكومة اللجوء إلى أداة تمويل تم استعمالها هذه السنوات الأخيرة عبر العالم، والمعروفة تحت تسمية </a:t>
            </a:r>
            <a:r>
              <a:rPr lang="ar-SA" sz="1500" b="1" dirty="0">
                <a:solidFill>
                  <a:srgbClr val="FF0000"/>
                </a:solidFill>
              </a:rPr>
              <a:t>"التمويل غير التقليدي"</a:t>
            </a:r>
            <a:r>
              <a:rPr lang="ar-SA" sz="1500" b="1" dirty="0"/>
              <a:t> </a:t>
            </a:r>
            <a:r>
              <a:rPr lang="ar-SA" sz="1500" dirty="0"/>
              <a:t>أو </a:t>
            </a:r>
            <a:r>
              <a:rPr lang="ar-SA" sz="1500" b="1" dirty="0">
                <a:solidFill>
                  <a:srgbClr val="FF0000"/>
                </a:solidFill>
              </a:rPr>
              <a:t>"</a:t>
            </a:r>
            <a:r>
              <a:rPr lang="ar-SA" sz="1500" b="1" dirty="0" err="1">
                <a:solidFill>
                  <a:srgbClr val="FF0000"/>
                </a:solidFill>
              </a:rPr>
              <a:t>التسهيلة</a:t>
            </a:r>
            <a:r>
              <a:rPr lang="ar-SA" sz="1500" b="1" dirty="0">
                <a:solidFill>
                  <a:srgbClr val="FF0000"/>
                </a:solidFill>
              </a:rPr>
              <a:t> الكمية".</a:t>
            </a:r>
            <a:endParaRPr lang="fr-FR" sz="1500" b="1" dirty="0">
              <a:solidFill>
                <a:srgbClr val="FF0000"/>
              </a:solidFill>
            </a:endParaRPr>
          </a:p>
          <a:p>
            <a:pPr algn="just" rtl="1"/>
            <a:r>
              <a:rPr lang="ar-SA" sz="1500" dirty="0"/>
              <a:t>إن هذه الأداة التي ظهرت لأول مرة في اليابان في سنوات التسعينات، قد استعملت في الولايات المتحدة الأمريكية ثم في أوروبا، بعد الأزمة المالية العالمية التي ظهرت سنة 2007، وقصد إدراج أداة التمويل الجديدة هذه، تم تعديل قانون النقد والقرض  مؤخرا بتاريخ 11 أكتوبر 2017 وذلك عبر تعديل الأمر 03-11 المؤرخ في 26 أوت 2003 والمتعلق بالنقض والقرض، ويعد هذا التعديل الأخير تعديلا ذو طابع انتقالي يكون تنفيذه محدودا في الزمن، وقد تمت صياغة هذا التعديل ضمن مادة واحدة - وهي المادة رقم 45 مكرر – لا يؤثر في مضمون بقية أحكام قانون النقد والقرض، وعليه تنص المادة الأولى من القانون رقم 17-10 السابق الذكر على ما يلي: " بغض النظر عن كل الأحكام المخالفة، يقوم بنك الجزائر ابتداءً من دخول هذا الحكم حيز التنفيذ بشكل استثنائي ولمدة خمس سنوات، بشراء مباشرة عن الخزينة العمومية السندات المالية التي تصدرها هذه الأخيرة من أجل المساهمة على وجه الخصوص في: تغطية احتياجات تمويل الخزينة، تمويل الدين العمومي الداخلي، تمويل الصندوق الوطني للاستثمار".</a:t>
            </a:r>
            <a:endParaRPr lang="fr-FR" sz="1500" dirty="0"/>
          </a:p>
          <a:p>
            <a:pPr algn="just" rtl="1"/>
            <a:r>
              <a:rPr lang="ar-SA" sz="1500" dirty="0"/>
              <a:t>إن هذه الأداة غير التقليدية، والتي تهدف إلى السماح للخزينة بتعبئة تمويلات استثنائية، تكتسي طابعا انتقاليا محدودا في مدة خمس سنوات، يجب أن يكون استعمالها </a:t>
            </a:r>
            <a:r>
              <a:rPr lang="ar-SA" sz="1500" dirty="0" err="1"/>
              <a:t>مؤطرا</a:t>
            </a:r>
            <a:r>
              <a:rPr lang="ar-SA" sz="1500" dirty="0"/>
              <a:t> بشكل مضبوط وخاضعا لمتابعة متواصلة، كما سيتم مرافقة هذه الأداة ببرنامج إصلاحات اقتصادية وميزانية سيفضي بفضل عقلنة النفقات العمومية وتحسين تحصيل الموارد </a:t>
            </a:r>
            <a:r>
              <a:rPr lang="ar-SA" sz="1500" dirty="0" err="1"/>
              <a:t>الجبائية</a:t>
            </a:r>
            <a:r>
              <a:rPr lang="ar-SA" sz="1500" dirty="0"/>
              <a:t> إلى تحقيق التوازنات الاقتصادية الكلية والمالية وذلك في مدة خمس سنوات كأقصى </a:t>
            </a:r>
            <a:r>
              <a:rPr lang="ar-SA" sz="1500" dirty="0" smtClean="0"/>
              <a:t>تقدير.</a:t>
            </a:r>
            <a:r>
              <a:rPr lang="ar-DZ" sz="1500" dirty="0" smtClean="0"/>
              <a:t> </a:t>
            </a:r>
            <a:r>
              <a:rPr lang="ar-SA" sz="1500" dirty="0" smtClean="0"/>
              <a:t>جدير </a:t>
            </a:r>
            <a:r>
              <a:rPr lang="ar-SA" sz="1500" dirty="0"/>
              <a:t>بالذكر أنه تم توقيف استخدام أداة التيسير الكمي أو التمويل غير التقليدي في الجزائر ابتداءً من (23) جوان (2019) لعدة أسباب أبرزها المخاوف من التضخم</a:t>
            </a:r>
            <a:r>
              <a:rPr lang="ar-SA" sz="1500" dirty="0" smtClean="0"/>
              <a:t>.</a:t>
            </a:r>
            <a:endParaRPr lang="fr-FR" sz="1500" dirty="0"/>
          </a:p>
        </p:txBody>
      </p:sp>
    </p:spTree>
    <p:extLst>
      <p:ext uri="{BB962C8B-B14F-4D97-AF65-F5344CB8AC3E}">
        <p14:creationId xmlns:p14="http://schemas.microsoft.com/office/powerpoint/2010/main" val="1600202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sp>
        <p:nvSpPr>
          <p:cNvPr id="4" name="ZoneTexte 3"/>
          <p:cNvSpPr txBox="1"/>
          <p:nvPr/>
        </p:nvSpPr>
        <p:spPr>
          <a:xfrm>
            <a:off x="291223" y="1135980"/>
            <a:ext cx="4932676" cy="2616101"/>
          </a:xfrm>
          <a:prstGeom prst="rect">
            <a:avLst/>
          </a:prstGeom>
          <a:noFill/>
        </p:spPr>
        <p:txBody>
          <a:bodyPr wrap="square" rtlCol="0">
            <a:spAutoFit/>
          </a:bodyPr>
          <a:lstStyle/>
          <a:p>
            <a:pPr algn="ctr" rtl="1"/>
            <a:r>
              <a:rPr lang="ar-DZ" sz="6600" dirty="0" smtClean="0">
                <a:solidFill>
                  <a:srgbClr val="0070C0"/>
                </a:solidFill>
                <a:latin typeface="Agency FB" panose="020B0503020202020204" pitchFamily="34" charset="0"/>
                <a:cs typeface="Andalus" panose="02020603050405020304" pitchFamily="18" charset="-78"/>
              </a:rPr>
              <a:t>شكرا </a:t>
            </a:r>
            <a:r>
              <a:rPr lang="ar-DZ" sz="6600" dirty="0">
                <a:solidFill>
                  <a:srgbClr val="0070C0"/>
                </a:solidFill>
                <a:latin typeface="Agency FB" panose="020B0503020202020204" pitchFamily="34" charset="0"/>
                <a:cs typeface="Andalus" panose="02020603050405020304" pitchFamily="18" charset="-78"/>
              </a:rPr>
              <a:t>على حسن </a:t>
            </a:r>
            <a:r>
              <a:rPr lang="ar-DZ" sz="6600" dirty="0" smtClean="0">
                <a:solidFill>
                  <a:srgbClr val="0070C0"/>
                </a:solidFill>
                <a:latin typeface="Agency FB" panose="020B0503020202020204" pitchFamily="34" charset="0"/>
                <a:cs typeface="Andalus" panose="02020603050405020304" pitchFamily="18" charset="-78"/>
              </a:rPr>
              <a:t>المتابعة والإصغاء</a:t>
            </a:r>
            <a:endParaRPr lang="ar-DZ" sz="6600" dirty="0">
              <a:solidFill>
                <a:srgbClr val="0070C0"/>
              </a:solidFill>
              <a:latin typeface="Agency FB" panose="020B0503020202020204" pitchFamily="34" charset="0"/>
              <a:cs typeface="Andalus" panose="02020603050405020304" pitchFamily="18" charset="-78"/>
            </a:endParaRPr>
          </a:p>
          <a:p>
            <a:pPr algn="ctr"/>
            <a:r>
              <a:rPr lang="ar-DZ" sz="1600" dirty="0"/>
              <a:t/>
            </a:r>
            <a:br>
              <a:rPr lang="ar-DZ" sz="1600" dirty="0"/>
            </a:br>
            <a:endParaRPr lang="fr-FR" sz="1600" dirty="0">
              <a:latin typeface="+mj-lt"/>
              <a:cs typeface="Amatic SC" panose="020B0604020202020204" charset="-79"/>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dnane">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Adnane</Template>
  <TotalTime>1548</TotalTime>
  <Words>1898</Words>
  <Application>Microsoft Office PowerPoint</Application>
  <PresentationFormat>Affichage à l'écran (16:9)</PresentationFormat>
  <Paragraphs>71</Paragraphs>
  <Slides>9</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Agency FB</vt:lpstr>
      <vt:lpstr>Arvo</vt:lpstr>
      <vt:lpstr>Comic Sans MS</vt:lpstr>
      <vt:lpstr>Amatic SC</vt:lpstr>
      <vt:lpstr>Arial</vt:lpstr>
      <vt:lpstr>Barlow Condensed SemiBold</vt:lpstr>
      <vt:lpstr>Andalus</vt:lpstr>
      <vt:lpstr>Adnane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Compte Microsoft</cp:lastModifiedBy>
  <cp:revision>219</cp:revision>
  <dcterms:modified xsi:type="dcterms:W3CDTF">2025-04-16T16:37:55Z</dcterms:modified>
</cp:coreProperties>
</file>