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80" r:id="rId17"/>
    <p:sldId id="271" r:id="rId18"/>
    <p:sldId id="272" r:id="rId19"/>
    <p:sldId id="273" r:id="rId20"/>
    <p:sldId id="281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003300"/>
    <a:srgbClr val="FDAE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4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7F527-6134-478B-8878-F60F35B2BD3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C7BF-D515-4F70-9042-EA7ABA203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3E2E9F-DD09-4C08-AA3A-85252A6A3763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6B3BBB-D858-4F40-8FE3-EB41A8AAE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hq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2" name="Corde 21"/>
          <p:cNvSpPr/>
          <p:nvPr/>
        </p:nvSpPr>
        <p:spPr>
          <a:xfrm rot="1327294">
            <a:off x="5575893" y="819898"/>
            <a:ext cx="5300275" cy="4838081"/>
          </a:xfrm>
          <a:prstGeom prst="chord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940152" y="1772816"/>
            <a:ext cx="2880320" cy="2308324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r"/>
            <a:r>
              <a:rPr lang="ar-DZ" sz="36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المسؤولية الاجتماعية كدعامة للاقتصاد الدائري </a:t>
            </a:r>
            <a:endParaRPr lang="fr-FR" sz="36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43608" y="1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الجمهوريـــــــة الجزائريـــــــة الديمقراطيـــــــة الشعبيــــــــة </a:t>
            </a:r>
          </a:p>
          <a:p>
            <a:pPr algn="ct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وزارة التعليـــــم العالــــي و البحــث العلمــي </a:t>
            </a:r>
          </a:p>
          <a:p>
            <a:pPr algn="ct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جامعة باجي مختار ـ عنابة ـ</a:t>
            </a:r>
          </a:p>
          <a:p>
            <a:pPr algn="ct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العلوم الاقتصادية و التسيير و العلوم المالية و التجارة 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48064" y="6093297"/>
            <a:ext cx="3312368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السنة </a:t>
            </a:r>
            <a:r>
              <a:rPr lang="ar-D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الدراسية 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:2025/2024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arme 28"/>
          <p:cNvSpPr/>
          <p:nvPr/>
        </p:nvSpPr>
        <p:spPr>
          <a:xfrm>
            <a:off x="3275856" y="3140968"/>
            <a:ext cx="2304256" cy="2160240"/>
          </a:xfrm>
          <a:prstGeom prst="teardrop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تحت اشراف </a:t>
            </a:r>
            <a:r>
              <a:rPr lang="ar-DZ" sz="2000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الاستاذة </a:t>
            </a:r>
            <a:r>
              <a:rPr lang="ar-DZ" sz="20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:بدير </a:t>
            </a:r>
          </a:p>
          <a:p>
            <a:pPr algn="ctr"/>
            <a:r>
              <a:rPr lang="ar-DZ" sz="20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اعداد </a:t>
            </a:r>
            <a:r>
              <a:rPr lang="ar-DZ" sz="2000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الطالبتين </a:t>
            </a:r>
            <a:r>
              <a:rPr lang="ar-DZ" sz="20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ar-DZ" sz="2000" b="1" dirty="0" err="1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بالفراقي</a:t>
            </a:r>
            <a:r>
              <a:rPr lang="ar-DZ" sz="20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رانيا و زيادي فايزة </a:t>
            </a:r>
            <a:endParaRPr lang="fr-FR" sz="2000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39552" y="24928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 descr="d4682c00a39a952c54a3250a2ebbc5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Organigramme : Délai 7"/>
          <p:cNvSpPr/>
          <p:nvPr/>
        </p:nvSpPr>
        <p:spPr>
          <a:xfrm rot="5400000">
            <a:off x="4225652" y="-1813892"/>
            <a:ext cx="1124744" cy="4752528"/>
          </a:xfrm>
          <a:prstGeom prst="flowChartDela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87824" y="26064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أهمية المسؤولية الاجتماعية </a:t>
            </a:r>
            <a:endParaRPr lang="fr-FR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orde 9"/>
          <p:cNvSpPr/>
          <p:nvPr/>
        </p:nvSpPr>
        <p:spPr>
          <a:xfrm rot="20461147">
            <a:off x="856424" y="1660924"/>
            <a:ext cx="4410843" cy="4014183"/>
          </a:xfrm>
          <a:prstGeom prst="chord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rde 10"/>
          <p:cNvSpPr/>
          <p:nvPr/>
        </p:nvSpPr>
        <p:spPr>
          <a:xfrm rot="9669490">
            <a:off x="3058351" y="1347595"/>
            <a:ext cx="4117518" cy="4076397"/>
          </a:xfrm>
          <a:prstGeom prst="chord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115616" y="25649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بالنسبة </a:t>
            </a:r>
            <a:r>
              <a:rPr lang="ar-D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للمجتمع :</a:t>
            </a:r>
            <a:r>
              <a:rPr lang="ar-D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15616" y="3284984"/>
            <a:ext cx="27363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تعزيز الاستقرار الاجتماعي </a:t>
            </a:r>
          </a:p>
          <a:p>
            <a:pPr algn="r"/>
            <a:r>
              <a:rPr lang="ar-DZ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تحسين الخدمات المقدمة للمجتمع </a:t>
            </a:r>
          </a:p>
          <a:p>
            <a:pPr algn="r"/>
            <a:r>
              <a:rPr lang="ar-DZ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المساهمة في التنمية و زيادة الثقافة و الوعي الاجتماعي </a:t>
            </a:r>
            <a:r>
              <a:rPr lang="ar-DZ" sz="1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للافراد</a:t>
            </a:r>
            <a:r>
              <a:rPr lang="ar-DZ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1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DZ" sz="16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DZ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الاستقرار السياسي و الشعور بالعدالة الاجتماعية </a:t>
            </a:r>
          </a:p>
          <a:p>
            <a:pPr algn="r"/>
            <a:r>
              <a:rPr lang="ar-DZ" sz="1600" dirty="0" err="1" smtClean="0"/>
              <a:t>_</a:t>
            </a:r>
            <a:r>
              <a:rPr lang="ar-DZ" sz="1600" dirty="0" smtClean="0"/>
              <a:t> 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067944" y="15567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بالنسبة </a:t>
            </a:r>
            <a:r>
              <a:rPr lang="ar-D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للدولة :</a:t>
            </a:r>
            <a:r>
              <a:rPr lang="ar-D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r-F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79912" y="234888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_ تخفيف الأعباء على الدولة في تقديم خدماتها الصحي و التعليمية و الثقافية و </a:t>
            </a:r>
            <a:r>
              <a:rPr lang="ar-DZ" b="1" dirty="0" err="1" smtClean="0">
                <a:solidFill>
                  <a:schemeClr val="bg1">
                    <a:lumMod val="95000"/>
                  </a:schemeClr>
                </a:solidFill>
              </a:rPr>
              <a:t>الاجتمعية</a:t>
            </a:r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ar-DZ" b="1" dirty="0" err="1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_ تعزيز عوائد الدولة بسبب وعي </a:t>
            </a:r>
            <a:r>
              <a:rPr lang="ar-DZ" b="1" dirty="0" err="1" smtClean="0">
                <a:solidFill>
                  <a:schemeClr val="bg1">
                    <a:lumMod val="95000"/>
                  </a:schemeClr>
                </a:solidFill>
              </a:rPr>
              <a:t>المؤسسسات</a:t>
            </a:r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 بأهمية تحمل   المسؤولية </a:t>
            </a:r>
            <a:r>
              <a:rPr lang="ar-DZ" b="1" dirty="0" err="1" smtClean="0">
                <a:solidFill>
                  <a:schemeClr val="bg1">
                    <a:lumMod val="95000"/>
                  </a:schemeClr>
                </a:solidFill>
              </a:rPr>
              <a:t>الاجتماعية .</a:t>
            </a:r>
            <a:endParaRPr lang="ar-DZ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_المساهمة في التطور </a:t>
            </a:r>
          </a:p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التكنولوجي و الحد </a:t>
            </a:r>
          </a:p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    من الآفات</a:t>
            </a:r>
            <a:r>
              <a:rPr lang="ar-DZ" dirty="0" smtClean="0"/>
              <a:t>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pace-and-planet-wallpapers-for-i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251520" y="836712"/>
            <a:ext cx="3600400" cy="400110"/>
          </a:xfrm>
          <a:prstGeom prst="rect">
            <a:avLst/>
          </a:prstGeom>
          <a:ln/>
          <a:effectLst>
            <a:outerShdw blurRad="50800" dist="381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sz="2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متطلبات تطبيق المسؤولية </a:t>
            </a:r>
            <a:r>
              <a:rPr lang="ar-DZ" sz="20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الاجتماعية :</a:t>
            </a:r>
            <a:r>
              <a:rPr lang="ar-DZ" sz="2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20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3848" y="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solidFill>
                  <a:schemeClr val="bg1"/>
                </a:solidFill>
              </a:rPr>
              <a:t>الطلـــــب </a:t>
            </a:r>
            <a:r>
              <a:rPr lang="ar-DZ" b="1" dirty="0" err="1" smtClean="0">
                <a:solidFill>
                  <a:schemeClr val="bg1"/>
                </a:solidFill>
              </a:rPr>
              <a:t>الثالـــــــــــــث :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DZ" b="1" dirty="0" smtClean="0">
                <a:solidFill>
                  <a:schemeClr val="bg1"/>
                </a:solidFill>
              </a:rPr>
              <a:t>متطلبات تطبيـــق المسؤوليـــة </a:t>
            </a:r>
            <a:r>
              <a:rPr lang="ar-DZ" b="1" dirty="0" err="1" smtClean="0">
                <a:solidFill>
                  <a:schemeClr val="bg1"/>
                </a:solidFill>
              </a:rPr>
              <a:t>الاجتماعيــــتة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32240" y="18448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التوعية و التعليم </a:t>
            </a:r>
            <a:endParaRPr lang="fr-FR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04248" y="2420888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حملات توعية للأفراد و الشركات حول أهمية المسؤولية الاجتماعية و كيفية تطبيقها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60032" y="1844824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التعاون بين القطاع العام و الخاص</a:t>
            </a:r>
            <a:r>
              <a:rPr lang="ar-DZ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16016" y="2996952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شراكة فعالة بين الحكومة و القطاع </a:t>
            </a:r>
            <a:r>
              <a:rPr lang="ar-DZ" b="1" dirty="0" err="1" smtClean="0">
                <a:solidFill>
                  <a:schemeClr val="bg1"/>
                </a:solidFill>
              </a:rPr>
              <a:t>الخاص </a:t>
            </a:r>
            <a:r>
              <a:rPr lang="ar-DZ" b="1" dirty="0" smtClean="0">
                <a:solidFill>
                  <a:schemeClr val="bg1"/>
                </a:solidFill>
              </a:rPr>
              <a:t>، يمكن للحكومة أن توفر الدعم و التشجيع،بينما يمكن للشركات أن تساهم بالمبادرات الاجتماعية التي تنفع </a:t>
            </a:r>
            <a:r>
              <a:rPr lang="ar-DZ" b="1" dirty="0" err="1" smtClean="0">
                <a:solidFill>
                  <a:schemeClr val="bg1"/>
                </a:solidFill>
              </a:rPr>
              <a:t>المجتمع 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87824" y="1772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إطار قانوني و تنظيمي 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843808" y="2348880"/>
            <a:ext cx="15121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وضع الدولة لقوانين و تشريعات مشجعة للمسؤولية الاجتماعية فهذا يحفز الشركات التي تنفذ برامج </a:t>
            </a:r>
            <a:r>
              <a:rPr lang="ar-DZ" b="1" dirty="0" err="1" smtClean="0">
                <a:solidFill>
                  <a:schemeClr val="bg1"/>
                </a:solidFill>
              </a:rPr>
              <a:t>اجتماعية </a:t>
            </a:r>
            <a:r>
              <a:rPr lang="ar-DZ" b="1" dirty="0" smtClean="0">
                <a:solidFill>
                  <a:schemeClr val="bg1"/>
                </a:solidFill>
              </a:rPr>
              <a:t>، و فرض عقوبات اتجاه السلوكيات أو الافعال المضرة بالمسؤولية الاجتماعية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15616" y="18448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المشاركة المجتمعية 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971600" y="2564904"/>
            <a:ext cx="1512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دور المجتمع في تحديد القضايا التي تحتاج الى معالجة، يجب أن تشمل المبادرات الاجتماعية آراء و أفكار المجتمع لضمان تلبية الاحتياجات الفعلية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96a15bd67470cd456f9bcc81a8d8e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95936" y="692696"/>
            <a:ext cx="4608512" cy="324036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260648"/>
            <a:ext cx="37799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المبحث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الثانـــي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أثر المسؤوليــة الاجتماعيــة على أداء المؤسسات </a:t>
            </a:r>
          </a:p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تعريف المسؤولية الاجتماعية للمؤسسات و أهميتها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0" y="76470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0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1_ تعريف المسؤولية الاجتماعية للشركات </a:t>
            </a:r>
            <a:endParaRPr lang="fr-FR" sz="20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11960" y="1340768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أنها التزام وواجب المؤسسة بهدف خدمة الاقتصاد و التنمية معا عن طريق الاهتمام بالأطراف الداخلية للمؤسسـة كالعاملين و الأطراف الخارجية كأفراد المجتمع و البيئة معا في تحقيق </a:t>
            </a:r>
            <a:r>
              <a:rPr lang="ar-D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الأهداف.</a:t>
            </a:r>
            <a:r>
              <a:rPr lang="ar-D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ad4bec6d339046ab8fd1ae43f7e1f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Larme 9"/>
          <p:cNvSpPr/>
          <p:nvPr/>
        </p:nvSpPr>
        <p:spPr>
          <a:xfrm>
            <a:off x="1691680" y="0"/>
            <a:ext cx="7452320" cy="6165304"/>
          </a:xfrm>
          <a:prstGeom prst="teardrop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95936" y="40466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2_أهمية المسؤولية الاجتماعية بالنسبة للمؤسسة </a:t>
            </a:r>
            <a:endParaRPr lang="fr-FR" sz="2400" dirty="0">
              <a:ln w="18000">
                <a:solidFill>
                  <a:schemeClr val="bg1"/>
                </a:solidFill>
                <a:prstDash val="solid"/>
                <a:miter lim="800000"/>
              </a:ln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71800" y="105273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لمردود المادي و الأداء المتطور و القبول الاجتماعي مع المجتمع و غيرها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87824" y="155679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زيادة الفوائد الاستثمارية و الأرباح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15816" y="20608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استقطاب العمالة المميزة و الاحتفاظ بها،زيادة إنتاجية العاملين و كسب رضاهم و تحقيق </a:t>
            </a:r>
            <a:r>
              <a:rPr lang="ar-DZ" b="1" dirty="0" err="1" smtClean="0">
                <a:solidFill>
                  <a:schemeClr val="bg1"/>
                </a:solidFill>
              </a:rPr>
              <a:t>ولائهم.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699792" y="27809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تشكيل صورة ذهنية إيجابية عامة لدى أكبر عدد ممكن من العملاء و ضمان ولائهم للمؤسسة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27784" y="350100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تحسين علاقات المؤسسة مع عناصر البيئة الخارجية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6892bb66257ddf4c02a37c9b5a29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23728" y="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المطلـــــب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الثانـــــــــــــي :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DZ" b="1" dirty="0" smtClean="0">
                <a:solidFill>
                  <a:schemeClr val="bg1"/>
                </a:solidFill>
              </a:rPr>
              <a:t>مبادئ المسؤوليــة الاجتماعيــة للمؤسســات و أبعادهــا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95528" y="6206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مبادئ المسؤولية الاجتماعية للمؤسسات </a:t>
            </a:r>
            <a:endParaRPr lang="fr-FR" sz="2400" dirty="0">
              <a:ln w="18000">
                <a:solidFill>
                  <a:schemeClr val="bg1"/>
                </a:solidFill>
                <a:prstDash val="solid"/>
                <a:miter lim="800000"/>
              </a:ln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3995936" y="836712"/>
            <a:ext cx="10436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347864" y="83671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1196752"/>
            <a:ext cx="3024336" cy="576064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مبدأ احترام سيادة القانون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916832"/>
            <a:ext cx="2987824" cy="64807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مبدأ احترام الأعراف الدولية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708920"/>
            <a:ext cx="2987824" cy="64807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/>
              <a:t>مبدأ احترام أصحاب المصالح 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0" y="3501008"/>
            <a:ext cx="2987824" cy="64807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/>
              <a:t>مبدأ السلوك الأخلاقي 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0" y="4221088"/>
            <a:ext cx="2987824" cy="64807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/>
              <a:t>مبدأ القابلية للمسا </a:t>
            </a:r>
            <a:r>
              <a:rPr lang="ar-DZ" b="1" dirty="0" err="1" smtClean="0"/>
              <a:t>ئلة</a:t>
            </a:r>
            <a:r>
              <a:rPr lang="ar-DZ" b="1" dirty="0" smtClean="0"/>
              <a:t> 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0" y="4941168"/>
            <a:ext cx="2987824" cy="64807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/>
              <a:t>مبدأ الشفافية </a:t>
            </a:r>
            <a:endParaRPr lang="fr-FR" b="1" dirty="0"/>
          </a:p>
        </p:txBody>
      </p:sp>
      <p:sp>
        <p:nvSpPr>
          <p:cNvPr id="27" name="Rectangle 26"/>
          <p:cNvSpPr/>
          <p:nvPr/>
        </p:nvSpPr>
        <p:spPr>
          <a:xfrm>
            <a:off x="0" y="5805264"/>
            <a:ext cx="2987824" cy="576064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/>
              <a:t>مبدأ احترام الحقوق الانسانية 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9e937f88dbcb3b29af72bf3a136f2c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95536" y="26064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2_ أبعاد المسؤولية الاجتماعية للمؤسسات  </a:t>
            </a:r>
            <a:endParaRPr lang="fr-FR" sz="2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95736" y="2708920"/>
            <a:ext cx="3528392" cy="194421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المسؤولية الاقتصادية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67544" y="3789040"/>
            <a:ext cx="3528392" cy="194421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bg1"/>
                </a:solidFill>
              </a:rPr>
              <a:t>المسؤولية القانونية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83568" y="1988840"/>
            <a:ext cx="3528392" cy="16561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bg1"/>
                </a:solidFill>
              </a:rPr>
              <a:t>المسؤولية الأخلاقية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987824" y="4149080"/>
            <a:ext cx="3240360" cy="18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bg1"/>
                </a:solidFill>
              </a:rPr>
              <a:t>المسؤولية التطوعية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bb68bde49464436a70a1f6342e9a7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2051720" y="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solidFill>
                  <a:schemeClr val="bg1"/>
                </a:solidFill>
              </a:rPr>
              <a:t>المطلــــــــــب </a:t>
            </a:r>
            <a:r>
              <a:rPr lang="ar-DZ" b="1" dirty="0" err="1" smtClean="0">
                <a:solidFill>
                  <a:schemeClr val="bg1"/>
                </a:solidFill>
              </a:rPr>
              <a:t>الثالــــــــــــــث :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DZ" b="1" dirty="0" smtClean="0">
                <a:solidFill>
                  <a:schemeClr val="bg1"/>
                </a:solidFill>
              </a:rPr>
              <a:t>معوقات التي تمنع المؤسسات من تطبيق المسؤولية الاجتماعية </a:t>
            </a:r>
          </a:p>
        </p:txBody>
      </p:sp>
      <p:sp>
        <p:nvSpPr>
          <p:cNvPr id="7" name="Pentagone 6"/>
          <p:cNvSpPr/>
          <p:nvPr/>
        </p:nvSpPr>
        <p:spPr>
          <a:xfrm rot="10800000">
            <a:off x="2627784" y="908720"/>
            <a:ext cx="6516216" cy="194421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99384" y="980728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ar-D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 المعوقات </a:t>
            </a:r>
            <a:r>
              <a:rPr lang="ar-D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الادارية :</a:t>
            </a:r>
            <a:r>
              <a:rPr lang="ar-D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_عدم احتواء بعض المؤسسات على إدارة العلاقات العامة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_ نقص الخبرة لدى الذين يشغلون إدارات وأقسام المؤسسات فيما يتعلق بالأمور الاجتماعية والأخلاقية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_ ضعف الإحساس بالمسؤولية الاجتماعية والأخلاقية 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_ عدم وجود اتصال فعال من قبل الإدارات مع </a:t>
            </a:r>
            <a:r>
              <a:rPr lang="ar-DZ" b="1" dirty="0" err="1" smtClean="0">
                <a:solidFill>
                  <a:schemeClr val="bg1">
                    <a:lumMod val="85000"/>
                  </a:schemeClr>
                </a:solidFill>
              </a:rPr>
              <a:t>الجمهور.</a:t>
            </a:r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fr-FR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 rot="10800000">
            <a:off x="2483768" y="2996952"/>
            <a:ext cx="6660232" cy="172819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527376" y="2996952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2_ المعوقات </a:t>
            </a:r>
            <a:r>
              <a:rPr lang="ar-D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القانونية :</a:t>
            </a:r>
            <a:r>
              <a:rPr lang="ar-D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 الالتزام بنشاطات محددة تنص عليها القوانين </a:t>
            </a:r>
            <a:r>
              <a:rPr lang="ar-DZ" b="1" dirty="0" err="1" smtClean="0">
                <a:solidFill>
                  <a:schemeClr val="bg1">
                    <a:lumMod val="85000"/>
                  </a:schemeClr>
                </a:solidFill>
              </a:rPr>
              <a:t>والأنظم</a:t>
            </a:r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عدم وجود صيانة سياسية اجتماعية أخلاقية، التي هي وظيفة من وظائف التخطيط الاستراتيجي 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عدم احترام التشريعات والقوانين والأنظمة في سبيل تحقيق المكاسب المادي</a:t>
            </a:r>
          </a:p>
          <a:p>
            <a:pPr algn="r"/>
            <a:endParaRPr lang="ar-DZ" dirty="0" smtClean="0"/>
          </a:p>
          <a:p>
            <a:pPr algn="r"/>
            <a:endParaRPr lang="fr-FR" dirty="0"/>
          </a:p>
        </p:txBody>
      </p:sp>
      <p:sp>
        <p:nvSpPr>
          <p:cNvPr id="11" name="Pentagone 10"/>
          <p:cNvSpPr/>
          <p:nvPr/>
        </p:nvSpPr>
        <p:spPr>
          <a:xfrm rot="10800000">
            <a:off x="2123728" y="5013176"/>
            <a:ext cx="7020272" cy="184482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15816" y="5085184"/>
            <a:ext cx="6048672" cy="1772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3_ معوقات </a:t>
            </a:r>
            <a:r>
              <a:rPr lang="ar-D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مالية :</a:t>
            </a:r>
            <a:r>
              <a:rPr lang="ar-D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هدف بعض المؤسسات هو تعظيم الأرباح فقط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نقص الموارد المالية التي تحول دون الإسهام في نشاطات المسؤولية الاجتماعية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صعوبة الجمع بين العمل المربح وعمل المؤسسة المتجاوبة اجتماعيا.</a:t>
            </a:r>
          </a:p>
          <a:p>
            <a:pPr algn="r"/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لاعتقاد بأن </a:t>
            </a:r>
            <a:r>
              <a:rPr lang="ar-DZ" b="1" dirty="0" err="1" smtClean="0">
                <a:solidFill>
                  <a:schemeClr val="bg1">
                    <a:lumMod val="85000"/>
                  </a:schemeClr>
                </a:solidFill>
              </a:rPr>
              <a:t>ايلاء</a:t>
            </a:r>
            <a:r>
              <a:rPr lang="ar-DZ" b="1" dirty="0" smtClean="0">
                <a:solidFill>
                  <a:schemeClr val="bg1">
                    <a:lumMod val="85000"/>
                  </a:schemeClr>
                </a:solidFill>
              </a:rPr>
              <a:t> الاهتمام بالمسؤولية الاجتماعية يؤدي إلى تخفيض أرباح المؤسسة</a:t>
            </a:r>
            <a:r>
              <a:rPr lang="ar-DZ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64b01283e67eb25ae6067b260c35b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51520" y="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المبحـــــــــث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الثالــــــــــــــــث: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D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استراتيجيات المسؤولية الاجتماعية للمؤسسات في سياق الاقتصاد الدائري </a:t>
            </a:r>
            <a:endParaRPr lang="ar-D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7704" y="6206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المطلـــب </a:t>
            </a:r>
            <a:r>
              <a:rPr lang="ar-DZ" b="1" dirty="0" err="1" smtClean="0">
                <a:solidFill>
                  <a:schemeClr val="bg1"/>
                </a:solidFill>
              </a:rPr>
              <a:t>الأول </a:t>
            </a:r>
            <a:r>
              <a:rPr lang="ar-DZ" b="1" dirty="0" smtClean="0">
                <a:solidFill>
                  <a:schemeClr val="bg1"/>
                </a:solidFill>
              </a:rPr>
              <a:t>: تصميم </a:t>
            </a:r>
            <a:r>
              <a:rPr lang="ar-DZ" b="1" dirty="0" err="1" smtClean="0">
                <a:solidFill>
                  <a:schemeClr val="bg1"/>
                </a:solidFill>
              </a:rPr>
              <a:t>المنتج </a:t>
            </a:r>
            <a:r>
              <a:rPr lang="ar-DZ" b="1" dirty="0" smtClean="0">
                <a:solidFill>
                  <a:schemeClr val="bg1"/>
                </a:solidFill>
              </a:rPr>
              <a:t>، ادارة النفايات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Secteurs 9"/>
          <p:cNvSpPr/>
          <p:nvPr/>
        </p:nvSpPr>
        <p:spPr>
          <a:xfrm>
            <a:off x="323528" y="2348880"/>
            <a:ext cx="4932040" cy="4509120"/>
          </a:xfrm>
          <a:prstGeom prst="pi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chemeClr val="tx1"/>
                </a:solidFill>
              </a:rPr>
              <a:t>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28529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</a:rPr>
              <a:t>1 تصميم المنتج </a:t>
            </a:r>
            <a:endParaRPr lang="fr-FR" sz="2400" dirty="0">
              <a:ln w="18000">
                <a:solidFill>
                  <a:schemeClr val="bg1"/>
                </a:solidFill>
                <a:prstDash val="solid"/>
                <a:miter lim="800000"/>
              </a:ln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3861048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_ اطالة عمر المنتج 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_ النمطية و قابلية الاصلاح </a:t>
            </a:r>
          </a:p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3568" y="49411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solidFill>
                  <a:schemeClr val="bg1"/>
                </a:solidFill>
              </a:rPr>
              <a:t>_اختيار المواد </a:t>
            </a:r>
          </a:p>
        </p:txBody>
      </p:sp>
      <p:sp>
        <p:nvSpPr>
          <p:cNvPr id="9" name="Corde 8"/>
          <p:cNvSpPr/>
          <p:nvPr/>
        </p:nvSpPr>
        <p:spPr>
          <a:xfrm rot="6728748">
            <a:off x="2882812" y="1201023"/>
            <a:ext cx="4752658" cy="4680520"/>
          </a:xfrm>
          <a:prstGeom prst="chor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67944" y="15567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2_ ادارة النفايات </a:t>
            </a:r>
            <a:endParaRPr lang="fr-FR" sz="2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19872" y="227687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_ أنظمة الحلقة المغلقة 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_ ادارة النفايات الالكترونية 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_ اعادة التدوير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5abdfb72e72fd8b4e79600207937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267744" y="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المطلــــــــب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الثانـــــــــــي: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D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إشراك أصحــاب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المصلحـة 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اعداد التقارير و الشفافية </a:t>
            </a:r>
            <a:endParaRPr lang="ar-D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395536" y="1196752"/>
            <a:ext cx="3312368" cy="1512168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التوعية </a:t>
            </a:r>
            <a:r>
              <a:rPr lang="ar-D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المجتمعية 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يمكن لبرامج المسؤولية الاجتماعية للشركات أن تفيد المجتمعات المحلية </a:t>
            </a:r>
            <a:endParaRPr lang="ar-D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5364088" y="1268760"/>
            <a:ext cx="3456384" cy="151216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</a:rPr>
              <a:t>اشراك </a:t>
            </a:r>
            <a:r>
              <a:rPr lang="ar-DZ" b="1" dirty="0" err="1" smtClean="0">
                <a:solidFill>
                  <a:schemeClr val="tx1"/>
                </a:solidFill>
              </a:rPr>
              <a:t>الموظفين </a:t>
            </a:r>
            <a:r>
              <a:rPr lang="ar-DZ" b="1" dirty="0" smtClean="0">
                <a:solidFill>
                  <a:schemeClr val="tx1"/>
                </a:solidFill>
              </a:rPr>
              <a:t>: اشراك الموظفين في مبادرات الاستدامة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Pentagone régulier 10"/>
          <p:cNvSpPr/>
          <p:nvPr/>
        </p:nvSpPr>
        <p:spPr>
          <a:xfrm>
            <a:off x="1619672" y="2852936"/>
            <a:ext cx="5328592" cy="3312368"/>
          </a:xfrm>
          <a:prstGeom prst="pent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تقارير </a:t>
            </a:r>
            <a:r>
              <a:rPr lang="ar-D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الاستدامة 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نشر </a:t>
            </a:r>
            <a:r>
              <a:rPr lang="ar-D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بانتضام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تقارير تتضمن تفاصيل جهود المسؤولية الاجتماعية للشركات </a:t>
            </a:r>
          </a:p>
          <a:p>
            <a:pPr algn="r"/>
            <a:r>
              <a:rPr lang="ar-D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الشهادات 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البحث عن شهادات </a:t>
            </a:r>
            <a:r>
              <a:rPr lang="ar-D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لاثبات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الالتزام بالممارسات الدائرية  </a:t>
            </a:r>
          </a:p>
          <a:p>
            <a:pPr algn="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88424" y="404664"/>
            <a:ext cx="755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6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sz="66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12160" y="7647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اشراك أصحاب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المصلحة :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95928" y="2996952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4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fr-FR" sz="4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28184" y="32129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اعداد التقارير و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الشفافية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 animBg="1"/>
      <p:bldP spid="14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3ffb6e7e7dcda14d127f995b6d48f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55576" y="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المطلــــــــــــــب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الثالـــــــــــــث :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D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على التكامل الناجح بين المسؤولية الاجتماعية للشركات و الاقتصاد الدائري </a:t>
            </a:r>
            <a:endParaRPr lang="ar-D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35488" y="47667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تركز </a:t>
            </a:r>
            <a:r>
              <a:rPr lang="ar-DZ" b="1" dirty="0" smtClean="0"/>
              <a:t>شركة الأثاث العملاقة على التصميم الدائري، وتقدم منتجات تحتوي على مكونات معيارية وأدلة </a:t>
            </a:r>
            <a:r>
              <a:rPr lang="ar-DZ" b="1" dirty="0" err="1" smtClean="0"/>
              <a:t>إصلاح.</a:t>
            </a:r>
            <a:r>
              <a:rPr lang="ar-DZ" b="1" dirty="0" smtClean="0"/>
              <a:t> كما أنها تستثمر في الطاقة المتجددة والمواد المستدامة</a:t>
            </a:r>
            <a:r>
              <a:rPr lang="ar-DZ" dirty="0" smtClean="0"/>
              <a:t>.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508104" y="1412776"/>
            <a:ext cx="241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fr-FR" b="1" dirty="0" err="1" smtClean="0">
                <a:solidFill>
                  <a:schemeClr val="bg2">
                    <a:lumMod val="25000"/>
                  </a:schemeClr>
                </a:solidFill>
              </a:rPr>
              <a:t>unilever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DZ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07696" y="1886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1ikea</a:t>
            </a:r>
            <a:endParaRPr lang="fr-FR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92080" y="1844824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خطة تهدف للمعيشة المستدامة على موائمة المسؤولية الاجتماعية للشركات مع </a:t>
            </a:r>
            <a:r>
              <a:rPr lang="ar-DZ" b="1" dirty="0" err="1" smtClean="0"/>
              <a:t>التدوير </a:t>
            </a:r>
            <a:r>
              <a:rPr lang="ar-DZ" b="1" dirty="0" smtClean="0"/>
              <a:t>، يهدفون لجعل جميع عبواتهم البلاستيكية قابلة </a:t>
            </a:r>
            <a:r>
              <a:rPr lang="ar-DZ" b="1" dirty="0" err="1" smtClean="0"/>
              <a:t>لاعادة</a:t>
            </a:r>
            <a:r>
              <a:rPr lang="ar-DZ" b="1" dirty="0" smtClean="0"/>
              <a:t> الاستخدام أو اعادة التدوير او تحويلها لسماد مع حلول 2025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 descr="3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3" name="ZoneTexte 52"/>
          <p:cNvSpPr txBox="1"/>
          <p:nvPr/>
        </p:nvSpPr>
        <p:spPr>
          <a:xfrm>
            <a:off x="1691680" y="404664"/>
            <a:ext cx="3096344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الخطة :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51712" y="1628800"/>
            <a:ext cx="2592288" cy="41764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170080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المبحث </a:t>
            </a:r>
            <a:r>
              <a:rPr lang="ar-DZ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الأول </a:t>
            </a:r>
            <a:r>
              <a:rPr lang="ar-DZ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ar-D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الاطار النظري للمسؤولية الاجتماعية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6695728" y="2492896"/>
            <a:ext cx="24482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الاول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الأسباب التي أدت الى بروز المسؤولية الاجتماعية و تعريفها 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911752" y="3501009"/>
            <a:ext cx="22322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:أنواع المسؤولية الاجتماعية و أهدافها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911752" y="4653137"/>
            <a:ext cx="22322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متطلبات تطبيق المسؤولية الاجتماعية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75856" y="1628800"/>
            <a:ext cx="2808312" cy="41044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2987824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347864" y="17728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المبحث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 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أثر المسؤولية الاجتماعية على أداء المؤسسات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635896" y="2564904"/>
            <a:ext cx="24482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الاول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تعريف المسؤولية الاجتماعية للمؤسسات و أهميتها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563888" y="3645024"/>
            <a:ext cx="25202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مبادئ المسؤولية الاجتماعية للمؤسسات و أبعادها 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3563888" y="4797153"/>
            <a:ext cx="25202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الثالث: المعوقات التي تمنع المؤسسات من ممارسة المسؤولية الاجتماعية 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1628800"/>
            <a:ext cx="2699792" cy="41764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179512" y="1628800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المبحث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 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استراتيجيات المسؤولية الاجتماعية للشركات في سياق الاقتصاد الدائري 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0" y="2564904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0" name="ZoneTexte 69"/>
          <p:cNvSpPr txBox="1"/>
          <p:nvPr/>
        </p:nvSpPr>
        <p:spPr>
          <a:xfrm>
            <a:off x="323528" y="2924945"/>
            <a:ext cx="23397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الاول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:تصميم المنتج و ادارة النفايات </a:t>
            </a:r>
            <a:endParaRPr lang="fr-FR" dirty="0"/>
          </a:p>
        </p:txBody>
      </p:sp>
      <p:sp>
        <p:nvSpPr>
          <p:cNvPr id="71" name="ZoneTexte 70"/>
          <p:cNvSpPr txBox="1"/>
          <p:nvPr/>
        </p:nvSpPr>
        <p:spPr>
          <a:xfrm>
            <a:off x="0" y="350100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2" name="ZoneTexte 71"/>
          <p:cNvSpPr txBox="1"/>
          <p:nvPr/>
        </p:nvSpPr>
        <p:spPr>
          <a:xfrm>
            <a:off x="323528" y="3645024"/>
            <a:ext cx="23397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المطلب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الثاني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:اشراك أصحاب المصلحة و اعداد التقارير و الشفافية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323528" y="4581129"/>
            <a:ext cx="2339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المطلي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 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:أمثلة على التكامل الناجح بين المسؤولية الاجتماعية للشركات و الاقتصاد الدائري 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3275856" y="1052737"/>
            <a:ext cx="2808312" cy="46166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ar-DZ" sz="2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مقدمة :</a:t>
            </a:r>
            <a:endParaRPr lang="fr-FR" sz="2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131840" y="6021289"/>
            <a:ext cx="2952328" cy="46166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ar-DZ" sz="2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الخاتمة :</a:t>
            </a:r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2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3" grpId="0"/>
      <p:bldP spid="64" grpId="0" animBg="1"/>
      <p:bldP spid="65" grpId="0" animBg="1"/>
      <p:bldP spid="66" grpId="0" animBg="1"/>
      <p:bldP spid="68" grpId="0"/>
      <p:bldP spid="70" grpId="0" animBg="1"/>
      <p:bldP spid="72" grpId="0" animBg="1"/>
      <p:bldP spid="73" grpId="0" animBg="1"/>
      <p:bldP spid="75" grpId="0"/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64ec637579616e346f3f94fa84d02a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683568" y="764704"/>
            <a:ext cx="4248472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DZ" b="1" dirty="0" err="1" smtClean="0">
                <a:solidFill>
                  <a:schemeClr val="bg2">
                    <a:lumMod val="50000"/>
                  </a:schemeClr>
                </a:solidFill>
              </a:rPr>
              <a:t>الواجهة </a:t>
            </a:r>
            <a:r>
              <a:rPr lang="ar-DZ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ar-DZ" b="1" dirty="0" smtClean="0"/>
              <a:t> تحولت الشركة المصنعة للسجاد من نماذج الأعمال الخطية إلى نماذج الأعمال الدائرية تقوم شبكة </a:t>
            </a:r>
          </a:p>
          <a:p>
            <a:pPr algn="r"/>
            <a:r>
              <a:rPr lang="fr-FR" b="1" dirty="0" err="1" smtClean="0"/>
              <a:t>Net-works</a:t>
            </a:r>
            <a:endParaRPr lang="fr-FR" b="1" dirty="0" smtClean="0"/>
          </a:p>
          <a:p>
            <a:pPr algn="r"/>
            <a:r>
              <a:rPr lang="ar-DZ" b="1" dirty="0" smtClean="0"/>
              <a:t>الخاصة بهم بجمع شباك الصيد المهملة وتحويلها إلى بلاط سجاد</a:t>
            </a:r>
            <a:r>
              <a:rPr lang="ar-DZ" dirty="0" smtClean="0"/>
              <a:t>.</a:t>
            </a:r>
            <a:endParaRPr lang="fr-FR" b="1" dirty="0" smtClean="0"/>
          </a:p>
          <a:p>
            <a:pPr algn="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35896" y="4365104"/>
            <a:ext cx="5040560" cy="10156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DZ" sz="2000" b="1" dirty="0" smtClean="0">
                <a:solidFill>
                  <a:schemeClr val="bg2">
                    <a:lumMod val="50000"/>
                  </a:schemeClr>
                </a:solidFill>
              </a:rPr>
              <a:t>نستله: </a:t>
            </a:r>
            <a:r>
              <a:rPr lang="ar-DZ" sz="2000" b="1" dirty="0" smtClean="0"/>
              <a:t>تلتزم شركة نستله بجعل جميع عبواتها </a:t>
            </a:r>
            <a:r>
              <a:rPr lang="ar-DZ" sz="2000" b="1" dirty="0" smtClean="0"/>
              <a:t>قابلة </a:t>
            </a:r>
            <a:r>
              <a:rPr lang="ar-DZ" sz="2000" b="1" dirty="0" err="1" smtClean="0"/>
              <a:t>لاعادة</a:t>
            </a:r>
            <a:r>
              <a:rPr lang="ar-DZ" sz="2000" b="1" dirty="0" smtClean="0"/>
              <a:t> التدوير </a:t>
            </a:r>
            <a:r>
              <a:rPr lang="ar-DZ" sz="2000" b="1" dirty="0" smtClean="0"/>
              <a:t> أو قابلة لإعادة الاستخدام بحلول عام </a:t>
            </a:r>
            <a:r>
              <a:rPr lang="ar-DZ" sz="2000" b="1" dirty="0" err="1" smtClean="0"/>
              <a:t>2025.</a:t>
            </a:r>
            <a:r>
              <a:rPr lang="ar-DZ" sz="2000" b="1" dirty="0" smtClean="0"/>
              <a:t> وهي تشارك بنشاط في </a:t>
            </a:r>
            <a:r>
              <a:rPr lang="ar-DZ" sz="2000" b="1" dirty="0" smtClean="0"/>
              <a:t>ممارسات سلسلة التوريد </a:t>
            </a:r>
            <a:r>
              <a:rPr lang="ar-DZ" sz="2000" b="1" dirty="0" smtClean="0"/>
              <a:t> الدائرية.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e13fa3d611534addf17235258808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Organigramme : Délai 4"/>
          <p:cNvSpPr/>
          <p:nvPr/>
        </p:nvSpPr>
        <p:spPr>
          <a:xfrm rot="5400000">
            <a:off x="2699792" y="-1944216"/>
            <a:ext cx="3816424" cy="7704856"/>
          </a:xfrm>
          <a:prstGeom prst="flowChartDelay">
            <a:avLst/>
          </a:prstGeom>
          <a:solidFill>
            <a:srgbClr val="FFFF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69269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في </a:t>
            </a:r>
            <a:r>
              <a:rPr lang="ar-DZ" b="1" dirty="0" err="1" smtClean="0">
                <a:solidFill>
                  <a:schemeClr val="bg1"/>
                </a:solidFill>
              </a:rPr>
              <a:t>الختام </a:t>
            </a:r>
            <a:r>
              <a:rPr lang="ar-DZ" b="1" dirty="0" smtClean="0">
                <a:solidFill>
                  <a:schemeClr val="bg1"/>
                </a:solidFill>
              </a:rPr>
              <a:t>، </a:t>
            </a:r>
            <a:r>
              <a:rPr lang="ar-DZ" b="1" dirty="0" smtClean="0">
                <a:solidFill>
                  <a:schemeClr val="bg1"/>
                </a:solidFill>
              </a:rPr>
              <a:t>يمكن القول أن المسؤولية الاجتماعية تلعب دور محوري في جميع </a:t>
            </a:r>
            <a:r>
              <a:rPr lang="ar-DZ" b="1" dirty="0" err="1" smtClean="0">
                <a:solidFill>
                  <a:schemeClr val="bg1"/>
                </a:solidFill>
              </a:rPr>
              <a:t>الميادين </a:t>
            </a:r>
            <a:r>
              <a:rPr lang="ar-DZ" b="1" dirty="0" smtClean="0">
                <a:solidFill>
                  <a:schemeClr val="bg1"/>
                </a:solidFill>
              </a:rPr>
              <a:t>، كما تحقق التطور المجتمعي و ازدهار </a:t>
            </a:r>
            <a:r>
              <a:rPr lang="ar-DZ" b="1" dirty="0" err="1" smtClean="0">
                <a:solidFill>
                  <a:schemeClr val="bg1"/>
                </a:solidFill>
              </a:rPr>
              <a:t>الدول </a:t>
            </a:r>
            <a:r>
              <a:rPr lang="ar-DZ" b="1" dirty="0" smtClean="0">
                <a:solidFill>
                  <a:schemeClr val="bg1"/>
                </a:solidFill>
              </a:rPr>
              <a:t>، </a:t>
            </a:r>
            <a:r>
              <a:rPr lang="ar-DZ" b="1" dirty="0" err="1" smtClean="0">
                <a:solidFill>
                  <a:schemeClr val="bg1"/>
                </a:solidFill>
              </a:rPr>
              <a:t>بالاضافة</a:t>
            </a:r>
            <a:r>
              <a:rPr lang="ar-DZ" b="1" dirty="0" smtClean="0">
                <a:solidFill>
                  <a:schemeClr val="bg1"/>
                </a:solidFill>
              </a:rPr>
              <a:t> الى المساهمة في التنمية المستدامة للمؤسسات و تحسين صورتها و المساهمة في الاقتصاد الدائري فان دمج المسؤولية الاجتماعية للشركات مع مبادئ الاقتصاد الدائري يخلق وضع مربح </a:t>
            </a:r>
            <a:r>
              <a:rPr lang="ar-DZ" b="1" dirty="0" err="1" smtClean="0">
                <a:solidFill>
                  <a:schemeClr val="bg1"/>
                </a:solidFill>
              </a:rPr>
              <a:t>للجانبين </a:t>
            </a:r>
            <a:r>
              <a:rPr lang="ar-DZ" b="1" dirty="0" smtClean="0">
                <a:solidFill>
                  <a:schemeClr val="bg1"/>
                </a:solidFill>
              </a:rPr>
              <a:t>،تزدهر الشركات بينما تساهم في عالم أكثر استدامة و </a:t>
            </a:r>
            <a:r>
              <a:rPr lang="ar-DZ" b="1" dirty="0" err="1" smtClean="0">
                <a:solidFill>
                  <a:schemeClr val="bg1"/>
                </a:solidFill>
              </a:rPr>
              <a:t>انصاف </a:t>
            </a:r>
            <a:r>
              <a:rPr lang="ar-DZ" b="1" dirty="0" smtClean="0">
                <a:solidFill>
                  <a:schemeClr val="bg1"/>
                </a:solidFill>
              </a:rPr>
              <a:t>، و من خلال اعتماد الدائرية </a:t>
            </a:r>
            <a:r>
              <a:rPr lang="ar-DZ" b="1" dirty="0" smtClean="0">
                <a:solidFill>
                  <a:schemeClr val="bg1"/>
                </a:solidFill>
              </a:rPr>
              <a:t>يمكن للمؤسسات تقليل النفايات والحفاظ على الموارد والتأثير </a:t>
            </a:r>
            <a:r>
              <a:rPr lang="ar-DZ" b="1" dirty="0" smtClean="0">
                <a:solidFill>
                  <a:schemeClr val="bg1"/>
                </a:solidFill>
              </a:rPr>
              <a:t>بشكل ايجابي على المجتمع و </a:t>
            </a:r>
            <a:r>
              <a:rPr lang="ar-DZ" b="1" dirty="0" err="1" smtClean="0">
                <a:solidFill>
                  <a:schemeClr val="bg1"/>
                </a:solidFill>
              </a:rPr>
              <a:t>البيئة .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  <a:endParaRPr lang="ar-DZ" b="1" dirty="0" smtClean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51720" y="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0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الخاتمة :</a:t>
            </a:r>
            <a:r>
              <a:rPr lang="ar-DZ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40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07704" y="33265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قائمة </a:t>
            </a:r>
            <a:r>
              <a:rPr lang="ar-D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المراجع :</a:t>
            </a:r>
            <a:r>
              <a:rPr lang="ar-D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05273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1_ </a:t>
            </a:r>
            <a:r>
              <a:rPr lang="ar-DZ" b="1" dirty="0" err="1" smtClean="0"/>
              <a:t>مقال </a:t>
            </a:r>
            <a:r>
              <a:rPr lang="ar-DZ" b="1" dirty="0" smtClean="0"/>
              <a:t>،المسؤولية </a:t>
            </a:r>
            <a:r>
              <a:rPr lang="ar-DZ" b="1" dirty="0" err="1" smtClean="0"/>
              <a:t>الاجتماعية </a:t>
            </a:r>
            <a:r>
              <a:rPr lang="ar-DZ" b="1" dirty="0" smtClean="0"/>
              <a:t>، الشبكة العربية للتميز و الاستدامة </a:t>
            </a:r>
          </a:p>
          <a:p>
            <a:pPr algn="r"/>
            <a:r>
              <a:rPr lang="ar-DZ" b="1" dirty="0" smtClean="0"/>
              <a:t>2_ محمد عاطف </a:t>
            </a:r>
            <a:r>
              <a:rPr lang="ar-DZ" b="1" dirty="0" err="1" smtClean="0"/>
              <a:t>غيث </a:t>
            </a:r>
            <a:r>
              <a:rPr lang="ar-DZ" b="1" dirty="0" smtClean="0"/>
              <a:t>، قاموس علم </a:t>
            </a:r>
            <a:r>
              <a:rPr lang="ar-DZ" b="1" dirty="0" err="1" smtClean="0"/>
              <a:t>الاجتماع </a:t>
            </a:r>
            <a:r>
              <a:rPr lang="ar-DZ" b="1" dirty="0" smtClean="0"/>
              <a:t>، دار المعرفة الجامعية،</a:t>
            </a:r>
            <a:r>
              <a:rPr lang="ar-DZ" b="1" dirty="0" err="1" smtClean="0"/>
              <a:t>الأزارطية</a:t>
            </a:r>
            <a:r>
              <a:rPr lang="ar-DZ" b="1" dirty="0" smtClean="0"/>
              <a:t> الاسكندرية 2006 الصفحة 63</a:t>
            </a:r>
          </a:p>
          <a:p>
            <a:pPr algn="r"/>
            <a:r>
              <a:rPr lang="ar-DZ" b="1" dirty="0" smtClean="0"/>
              <a:t>3_ </a:t>
            </a:r>
            <a:r>
              <a:rPr lang="ar-DZ" b="1" dirty="0" err="1" smtClean="0"/>
              <a:t>ططاهر</a:t>
            </a:r>
            <a:r>
              <a:rPr lang="ar-DZ" b="1" dirty="0" smtClean="0"/>
              <a:t> محسن منصور </a:t>
            </a:r>
            <a:r>
              <a:rPr lang="ar-DZ" b="1" dirty="0" err="1" smtClean="0"/>
              <a:t>الغالبي </a:t>
            </a:r>
            <a:r>
              <a:rPr lang="ar-DZ" b="1" dirty="0" smtClean="0"/>
              <a:t>، صالح </a:t>
            </a:r>
            <a:r>
              <a:rPr lang="ar-DZ" b="1" dirty="0" err="1" smtClean="0"/>
              <a:t>مهدي </a:t>
            </a:r>
            <a:r>
              <a:rPr lang="ar-DZ" b="1" dirty="0" smtClean="0"/>
              <a:t>، المسؤولية الاجتماعية و أخلاقيات الأعمال، دار وائل للنشر و </a:t>
            </a:r>
            <a:r>
              <a:rPr lang="ar-DZ" b="1" dirty="0" err="1" smtClean="0"/>
              <a:t>التوزيع </a:t>
            </a:r>
            <a:r>
              <a:rPr lang="ar-DZ" b="1" dirty="0" smtClean="0"/>
              <a:t>، الصفحة 48، 49</a:t>
            </a:r>
          </a:p>
          <a:p>
            <a:pPr algn="r"/>
            <a:r>
              <a:rPr lang="ar-DZ" b="1" dirty="0" smtClean="0"/>
              <a:t>4_ </a:t>
            </a:r>
            <a:r>
              <a:rPr lang="ar-DZ" b="1" dirty="0" err="1" smtClean="0"/>
              <a:t>مقال </a:t>
            </a:r>
            <a:r>
              <a:rPr lang="ar-DZ" b="1" dirty="0" smtClean="0"/>
              <a:t>، كيفية تطبيق نهج الاقتصاد الدائري مع المسؤولية </a:t>
            </a:r>
            <a:r>
              <a:rPr lang="ar-DZ" b="1" dirty="0" err="1" smtClean="0"/>
              <a:t>الاجتماعية </a:t>
            </a:r>
            <a:r>
              <a:rPr lang="ar-DZ" b="1" dirty="0" smtClean="0"/>
              <a:t>، شركة 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2132856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FASTER CAPITAL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91880" y="25649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/>
              <a:t>24 جوان 2024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lanets-4k-picture-hd-wallpaper-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259632" y="692696"/>
            <a:ext cx="7560840" cy="452431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ان للاقتصاد الدائري تأثير فعال على البيئة و </a:t>
            </a:r>
            <a:r>
              <a:rPr lang="ar-DZ" b="1" dirty="0" err="1" smtClean="0">
                <a:solidFill>
                  <a:schemeClr val="bg1"/>
                </a:solidFill>
              </a:rPr>
              <a:t>المجتمع </a:t>
            </a:r>
            <a:r>
              <a:rPr lang="ar-DZ" b="1" dirty="0" smtClean="0">
                <a:solidFill>
                  <a:schemeClr val="bg1"/>
                </a:solidFill>
              </a:rPr>
              <a:t>، بحيث يهدف إلى </a:t>
            </a:r>
            <a:r>
              <a:rPr lang="ar-DZ" b="1" dirty="0" err="1" smtClean="0">
                <a:solidFill>
                  <a:schemeClr val="bg1"/>
                </a:solidFill>
              </a:rPr>
              <a:t>التلخص</a:t>
            </a:r>
            <a:r>
              <a:rPr lang="ar-DZ" b="1" dirty="0" smtClean="0">
                <a:solidFill>
                  <a:schemeClr val="bg1"/>
                </a:solidFill>
              </a:rPr>
              <a:t> من النفايات بإعادة تدويرها وكذا إعادة تدوير المكونات فاتبعاه هذا الفرع من الاقتصاد تنتج عنه منافع عدة  </a:t>
            </a:r>
            <a:r>
              <a:rPr lang="ar-DZ" b="1" dirty="0" err="1" smtClean="0">
                <a:solidFill>
                  <a:schemeClr val="bg1"/>
                </a:solidFill>
              </a:rPr>
              <a:t>سواءا</a:t>
            </a:r>
            <a:r>
              <a:rPr lang="ar-DZ" b="1" dirty="0" smtClean="0">
                <a:solidFill>
                  <a:schemeClr val="bg1"/>
                </a:solidFill>
              </a:rPr>
              <a:t> على البيئة أو </a:t>
            </a:r>
            <a:r>
              <a:rPr lang="ar-DZ" b="1" dirty="0" err="1" smtClean="0">
                <a:solidFill>
                  <a:schemeClr val="bg1"/>
                </a:solidFill>
              </a:rPr>
              <a:t>المجتمع .</a:t>
            </a:r>
            <a:r>
              <a:rPr lang="ar-DZ" b="1" dirty="0" smtClean="0">
                <a:solidFill>
                  <a:schemeClr val="bg1"/>
                </a:solidFill>
              </a:rPr>
              <a:t> ومن المتعارف عليه أن المنظمة نظام </a:t>
            </a:r>
            <a:r>
              <a:rPr lang="ar-DZ" b="1" dirty="0" err="1" smtClean="0">
                <a:solidFill>
                  <a:schemeClr val="bg1"/>
                </a:solidFill>
              </a:rPr>
              <a:t>مفتوح </a:t>
            </a:r>
            <a:r>
              <a:rPr lang="ar-DZ" b="1" dirty="0" smtClean="0">
                <a:solidFill>
                  <a:schemeClr val="bg1"/>
                </a:solidFill>
              </a:rPr>
              <a:t>، أي أنها تأثر و تتأثر بالبيئة المحيطة </a:t>
            </a:r>
            <a:r>
              <a:rPr lang="ar-DZ" b="1" dirty="0" err="1" smtClean="0">
                <a:solidFill>
                  <a:schemeClr val="bg1"/>
                </a:solidFill>
              </a:rPr>
              <a:t>بها </a:t>
            </a:r>
            <a:r>
              <a:rPr lang="ar-DZ" b="1" dirty="0" smtClean="0">
                <a:solidFill>
                  <a:schemeClr val="bg1"/>
                </a:solidFill>
              </a:rPr>
              <a:t>، و هذا ما يجعلها تتكيف مع </a:t>
            </a:r>
            <a:r>
              <a:rPr lang="ar-DZ" b="1" dirty="0" err="1" smtClean="0">
                <a:solidFill>
                  <a:schemeClr val="bg1"/>
                </a:solidFill>
              </a:rPr>
              <a:t>المستجدات .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و من أهم هذه المتغيرات اللتي ظهرت بشكل ملفت </a:t>
            </a:r>
            <a:r>
              <a:rPr lang="ar-DZ" b="1" dirty="0" err="1" smtClean="0">
                <a:solidFill>
                  <a:schemeClr val="bg1"/>
                </a:solidFill>
              </a:rPr>
              <a:t>مؤخرا </a:t>
            </a:r>
            <a:r>
              <a:rPr lang="ar-DZ" b="1" dirty="0" smtClean="0">
                <a:solidFill>
                  <a:schemeClr val="bg1"/>
                </a:solidFill>
              </a:rPr>
              <a:t>، مفاهيم ترتبط بضرورة </a:t>
            </a:r>
            <a:r>
              <a:rPr lang="ar-DZ" b="1" dirty="0" err="1" smtClean="0">
                <a:solidFill>
                  <a:schemeClr val="bg1"/>
                </a:solidFill>
              </a:rPr>
              <a:t>مراعات</a:t>
            </a:r>
            <a:r>
              <a:rPr lang="ar-DZ" b="1" dirty="0" smtClean="0">
                <a:solidFill>
                  <a:schemeClr val="bg1"/>
                </a:solidFill>
              </a:rPr>
              <a:t> المنظمات للجانب الأخلاقي و الاجتماعي في </a:t>
            </a:r>
            <a:r>
              <a:rPr lang="ar-DZ" b="1" dirty="0" err="1" smtClean="0">
                <a:solidFill>
                  <a:schemeClr val="bg1"/>
                </a:solidFill>
              </a:rPr>
              <a:t>نشاطاتها </a:t>
            </a:r>
            <a:r>
              <a:rPr lang="ar-DZ" b="1" dirty="0" smtClean="0">
                <a:solidFill>
                  <a:schemeClr val="bg1"/>
                </a:solidFill>
              </a:rPr>
              <a:t>، و </a:t>
            </a:r>
            <a:r>
              <a:rPr lang="ar-DZ" b="1" dirty="0" err="1" smtClean="0">
                <a:solidFill>
                  <a:schemeClr val="bg1"/>
                </a:solidFill>
              </a:rPr>
              <a:t>مراعات</a:t>
            </a:r>
            <a:r>
              <a:rPr lang="ar-DZ" b="1" dirty="0" smtClean="0">
                <a:solidFill>
                  <a:schemeClr val="bg1"/>
                </a:solidFill>
              </a:rPr>
              <a:t> عدم تأثير الجانب الربحي  على دورها الاجتماعي اتجاه كل الاطراف في </a:t>
            </a:r>
            <a:r>
              <a:rPr lang="ar-DZ" b="1" dirty="0" err="1" smtClean="0">
                <a:solidFill>
                  <a:schemeClr val="bg1"/>
                </a:solidFill>
              </a:rPr>
              <a:t>المجتمع .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و للتعبير عن اهتمام المنظمات بالجانب الاجتماعي ظهر مفهوم المسؤولية </a:t>
            </a:r>
            <a:r>
              <a:rPr lang="ar-DZ" b="1" dirty="0" err="1" smtClean="0">
                <a:solidFill>
                  <a:schemeClr val="bg1"/>
                </a:solidFill>
              </a:rPr>
              <a:t>الاجتماعية </a:t>
            </a:r>
            <a:r>
              <a:rPr lang="ar-DZ" b="1" dirty="0" smtClean="0">
                <a:solidFill>
                  <a:schemeClr val="bg1"/>
                </a:solidFill>
              </a:rPr>
              <a:t>، من خلال اعتبار المنظمة طرفا فعالا في البيئة اللتي تتواجد </a:t>
            </a:r>
            <a:r>
              <a:rPr lang="ar-DZ" b="1" dirty="0" err="1" smtClean="0">
                <a:solidFill>
                  <a:schemeClr val="bg1"/>
                </a:solidFill>
              </a:rPr>
              <a:t>بها .</a:t>
            </a:r>
            <a:r>
              <a:rPr lang="ar-DZ" b="1" dirty="0" smtClean="0">
                <a:solidFill>
                  <a:schemeClr val="bg1"/>
                </a:solidFill>
              </a:rPr>
              <a:t>  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و تعد المسؤولية الاجتماعية معيار من معايير تحقيق تنافسية </a:t>
            </a:r>
            <a:r>
              <a:rPr lang="ar-DZ" b="1" dirty="0" err="1" smtClean="0">
                <a:solidFill>
                  <a:schemeClr val="bg1"/>
                </a:solidFill>
              </a:rPr>
              <a:t>مستدامة </a:t>
            </a:r>
            <a:r>
              <a:rPr lang="ar-DZ" b="1" dirty="0" smtClean="0">
                <a:solidFill>
                  <a:schemeClr val="bg1"/>
                </a:solidFill>
              </a:rPr>
              <a:t>، لذا تعمل المؤسسات الاقتصادية جاهدة على دمج الاهتمامات الاجتماعية في </a:t>
            </a:r>
            <a:r>
              <a:rPr lang="ar-DZ" b="1" dirty="0" err="1" smtClean="0">
                <a:solidFill>
                  <a:schemeClr val="bg1"/>
                </a:solidFill>
              </a:rPr>
              <a:t>استيراتيجياتها</a:t>
            </a:r>
            <a:r>
              <a:rPr lang="ar-DZ" b="1" dirty="0" smtClean="0">
                <a:solidFill>
                  <a:schemeClr val="bg1"/>
                </a:solidFill>
              </a:rPr>
              <a:t> ، و هذا من أجل ضمان </a:t>
            </a:r>
            <a:r>
              <a:rPr lang="ar-DZ" b="1" dirty="0" err="1" smtClean="0">
                <a:solidFill>
                  <a:schemeClr val="bg1"/>
                </a:solidFill>
              </a:rPr>
              <a:t>استمراريتها</a:t>
            </a:r>
            <a:r>
              <a:rPr lang="ar-DZ" b="1" dirty="0" smtClean="0">
                <a:solidFill>
                  <a:schemeClr val="bg1"/>
                </a:solidFill>
              </a:rPr>
              <a:t> وتحسين أدائها </a:t>
            </a:r>
            <a:r>
              <a:rPr lang="ar-DZ" b="1" dirty="0" err="1" smtClean="0">
                <a:solidFill>
                  <a:schemeClr val="bg1"/>
                </a:solidFill>
              </a:rPr>
              <a:t>الاقتصادي .</a:t>
            </a:r>
            <a:endParaRPr lang="ar-DZ" b="1" dirty="0" smtClean="0">
              <a:solidFill>
                <a:schemeClr val="bg1"/>
              </a:solidFill>
            </a:endParaRPr>
          </a:p>
          <a:p>
            <a:pPr algn="ctr"/>
            <a:r>
              <a:rPr lang="ar-DZ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الاشكالية :</a:t>
            </a:r>
            <a:r>
              <a:rPr lang="ar-D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</a:rPr>
              <a:t>  من خلال ما تطرقنا اليه من الأثر الفعال للاقتصاد الدائري على البيئة و </a:t>
            </a:r>
            <a:r>
              <a:rPr lang="ar-DZ" b="1" dirty="0" err="1" smtClean="0">
                <a:solidFill>
                  <a:schemeClr val="bg1"/>
                </a:solidFill>
              </a:rPr>
              <a:t>المجتمع </a:t>
            </a:r>
            <a:r>
              <a:rPr lang="ar-DZ" b="1" dirty="0" smtClean="0">
                <a:solidFill>
                  <a:schemeClr val="bg1"/>
                </a:solidFill>
              </a:rPr>
              <a:t>، و ظهور لمفهوم  جديد ألا و هو المسؤولية الاجتماعية في المؤسسات نطرح الاشكالية </a:t>
            </a:r>
            <a:r>
              <a:rPr lang="ar-DZ" b="1" dirty="0" err="1" smtClean="0">
                <a:solidFill>
                  <a:schemeClr val="bg1"/>
                </a:solidFill>
              </a:rPr>
              <a:t>التالية </a:t>
            </a:r>
            <a:r>
              <a:rPr lang="ar-DZ" b="1" dirty="0" err="1" smtClean="0"/>
              <a:t>:</a:t>
            </a:r>
            <a:endParaRPr lang="ar-DZ" b="1" dirty="0" smtClean="0"/>
          </a:p>
          <a:p>
            <a:pPr algn="r"/>
            <a:r>
              <a:rPr lang="ar-DZ" b="1" dirty="0" smtClean="0"/>
              <a:t>  </a:t>
            </a:r>
            <a:endParaRPr lang="ar-DZ" b="1" dirty="0" smtClean="0">
              <a:ln w="18000">
                <a:solidFill>
                  <a:schemeClr val="bg1"/>
                </a:solidFill>
                <a:prstDash val="solid"/>
                <a:miter lim="800000"/>
              </a:ln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63688" y="53012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259632" y="5877273"/>
            <a:ext cx="7488832" cy="46166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r"/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</a:rPr>
              <a:t>كيف تساهم  المسؤولية الاجتماعية في دعم الاقتصاد </a:t>
            </a:r>
            <a:r>
              <a:rPr lang="ar-DZ" sz="2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</a:rPr>
              <a:t>الدائري ؟</a:t>
            </a:r>
            <a:endParaRPr lang="fr-FR" sz="2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59832" y="1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2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مقدمة  :</a:t>
            </a:r>
            <a:r>
              <a:rPr lang="ar-DZ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32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bb3ca3f6340cc3c79ac58eaf59c1fd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0445" y="0"/>
            <a:ext cx="48035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Pentagone 14"/>
          <p:cNvSpPr/>
          <p:nvPr/>
        </p:nvSpPr>
        <p:spPr>
          <a:xfrm>
            <a:off x="0" y="1268760"/>
            <a:ext cx="4139952" cy="792088"/>
          </a:xfrm>
          <a:prstGeom prst="homePlate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1_ ما هو مفهوم المسؤولية الاجتماعية و فيما تكمن أهميتها و </a:t>
            </a:r>
            <a:r>
              <a:rPr lang="ar-D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أهدافها ؟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/>
          </a:p>
        </p:txBody>
      </p:sp>
      <p:sp>
        <p:nvSpPr>
          <p:cNvPr id="16" name="Pentagone 15"/>
          <p:cNvSpPr/>
          <p:nvPr/>
        </p:nvSpPr>
        <p:spPr>
          <a:xfrm>
            <a:off x="0" y="2564904"/>
            <a:ext cx="4139952" cy="792088"/>
          </a:xfrm>
          <a:prstGeom prst="homePlate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2_ ما الأثر الذي تولده المسؤولية الاجتماعية على أداء </a:t>
            </a:r>
            <a:r>
              <a:rPr lang="ar-D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المؤسسات ؟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0" y="4005064"/>
            <a:ext cx="4139952" cy="864096"/>
          </a:xfrm>
          <a:prstGeom prst="homePlate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ar-D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ما هي الاستراتيجيات المطبقة للمسؤولية في الاجتماعية للمؤسسات  في سياق الاقتصاد الدائري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9552" y="33265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الأسئلة </a:t>
            </a:r>
            <a:r>
              <a:rPr lang="ar-DZ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الفرعية :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  <p:bldP spid="1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404664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sp>
        <p:nvSpPr>
          <p:cNvPr id="4" name="Organigramme : Délai 3"/>
          <p:cNvSpPr/>
          <p:nvPr/>
        </p:nvSpPr>
        <p:spPr>
          <a:xfrm rot="10800000">
            <a:off x="1907704" y="332656"/>
            <a:ext cx="7236296" cy="6048672"/>
          </a:xfrm>
          <a:prstGeom prst="flowChartDelay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35896" y="908720"/>
            <a:ext cx="5508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dirty="0" err="1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الفرضية :</a:t>
            </a:r>
            <a:r>
              <a:rPr lang="ar-DZ" sz="24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DZ" sz="2000" b="1" dirty="0" smtClean="0"/>
              <a:t>  تؤثر المسؤولية الاجتماعية في المؤسسة بشكل ايجابي على سمعة الشركة و </a:t>
            </a:r>
            <a:r>
              <a:rPr lang="ar-DZ" sz="2000" b="1" dirty="0" err="1" smtClean="0"/>
              <a:t>أدائها .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491880" y="2204864"/>
            <a:ext cx="56521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أهداف </a:t>
            </a:r>
            <a:r>
              <a:rPr lang="ar-DZ" sz="2000" b="1" dirty="0" err="1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البحث :</a:t>
            </a:r>
            <a:r>
              <a:rPr lang="ar-DZ" sz="2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يهدف هذا البحث الى استكشاف الدور اللذي تلعبه الشركات في تعزيز التنمية  المستدامة من خلال تبني ممارسات المسؤولية الاجتماعية في إطار الاقتصاد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الدائري .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بيان أهمية المسؤولية الاجتماعية داخل </a:t>
            </a:r>
            <a:r>
              <a:rPr lang="ar-D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المؤسسة .</a:t>
            </a:r>
            <a:r>
              <a:rPr lang="ar-D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491880" y="3933056"/>
            <a:ext cx="5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منهج </a:t>
            </a:r>
            <a:r>
              <a:rPr lang="ar-DZ" b="1" dirty="0" err="1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البحث :</a:t>
            </a:r>
            <a:r>
              <a:rPr lang="ar-DZ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DZ" dirty="0" smtClean="0"/>
              <a:t> </a:t>
            </a:r>
            <a:r>
              <a:rPr lang="ar-DZ" b="1" dirty="0" smtClean="0"/>
              <a:t>اتباع المنهج التحليلي الوصفي من خلال التعريف بالمسؤولية الاجتماعية و بيان أهدافها و دورها اتجاه </a:t>
            </a:r>
            <a:r>
              <a:rPr lang="ar-DZ" b="1" dirty="0" err="1" smtClean="0"/>
              <a:t>المؤسسات </a:t>
            </a:r>
            <a:r>
              <a:rPr lang="ar-DZ" b="1" dirty="0" smtClean="0"/>
              <a:t>،</a:t>
            </a:r>
            <a:r>
              <a:rPr lang="ar-DZ" b="1" dirty="0" err="1" smtClean="0"/>
              <a:t>بالاضافة</a:t>
            </a:r>
            <a:r>
              <a:rPr lang="ar-DZ" b="1" dirty="0" smtClean="0"/>
              <a:t> الى دور الاقتصاد الدائري في تعزيز المسؤولية </a:t>
            </a:r>
            <a:r>
              <a:rPr lang="ar-DZ" b="1" dirty="0" err="1" smtClean="0"/>
              <a:t>الاجتماعية .</a:t>
            </a:r>
            <a:r>
              <a:rPr lang="ar-DZ" b="1" dirty="0" smtClean="0"/>
              <a:t>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7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6f99ec192b8322034a7ba07a165b30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3923928" y="332656"/>
            <a:ext cx="4968552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r"/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الأسباب اللتي أدت  لبروز المسؤولية الاجتماعية </a:t>
            </a:r>
            <a:endParaRPr lang="fr-FR" sz="2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Organigramme : Données stockées 6"/>
          <p:cNvSpPr/>
          <p:nvPr/>
        </p:nvSpPr>
        <p:spPr>
          <a:xfrm>
            <a:off x="5111552" y="1484784"/>
            <a:ext cx="4032448" cy="576064"/>
          </a:xfrm>
          <a:prstGeom prst="flowChartOnlineStorag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العولمـــــــــــــــــــــــــــة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rganigramme : Données stockées 7"/>
          <p:cNvSpPr/>
          <p:nvPr/>
        </p:nvSpPr>
        <p:spPr>
          <a:xfrm>
            <a:off x="5292080" y="2348880"/>
            <a:ext cx="3851920" cy="648072"/>
          </a:xfrm>
          <a:prstGeom prst="flowChartOnlineStorag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تزايــــد الضغوط الحكوميــــة و الشعبية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rganigramme : Données stockées 8"/>
          <p:cNvSpPr/>
          <p:nvPr/>
        </p:nvSpPr>
        <p:spPr>
          <a:xfrm>
            <a:off x="5580112" y="3284984"/>
            <a:ext cx="3563888" cy="648072"/>
          </a:xfrm>
          <a:prstGeom prst="flowChartOnlineStorag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الكوارث و الفضائــــح الأخلاقيــــــــة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rganigramme : Données stockées 9"/>
          <p:cNvSpPr/>
          <p:nvPr/>
        </p:nvSpPr>
        <p:spPr>
          <a:xfrm>
            <a:off x="5796136" y="4293096"/>
            <a:ext cx="3347864" cy="648072"/>
          </a:xfrm>
          <a:prstGeom prst="flowChartOnlineStorag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التطورات التكنولوجيـــة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المتسارعة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0"/>
            <a:ext cx="3312368" cy="12003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المبحث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الاول 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الاطار النظري للمسؤولية الاجتماعية </a:t>
            </a:r>
          </a:p>
          <a:p>
            <a:pPr algn="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المطلب </a:t>
            </a:r>
            <a:r>
              <a:rPr lang="ar-D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 </a:t>
            </a:r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الأسباب التي أدت لبروز المسؤولية الاجتماعية و تعريفها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9a75143814db96532a6af63e42fbc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" name="Organigramme : Délai 16"/>
          <p:cNvSpPr/>
          <p:nvPr/>
        </p:nvSpPr>
        <p:spPr>
          <a:xfrm>
            <a:off x="0" y="332656"/>
            <a:ext cx="6444208" cy="5976664"/>
          </a:xfrm>
          <a:prstGeom prst="flowChartDelay">
            <a:avLst/>
          </a:prstGeom>
          <a:solidFill>
            <a:srgbClr val="FF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23528" y="836712"/>
            <a:ext cx="3600400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r"/>
            <a:r>
              <a:rPr lang="ar-DZ" sz="2800" b="1" dirty="0" smtClean="0">
                <a:ln w="18000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تعريف المسؤولية الاجتماعية </a:t>
            </a:r>
            <a:endParaRPr lang="fr-FR" sz="2800" b="1" dirty="0">
              <a:ln w="18000">
                <a:solidFill>
                  <a:schemeClr val="bg2">
                    <a:lumMod val="9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1520" y="1412776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DZ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 المسؤولية </a:t>
            </a:r>
            <a:r>
              <a:rPr lang="ar-DZ" sz="2400" b="1" dirty="0" smtClean="0"/>
              <a:t>تعني الالتزام أو الواجب الذي يقع على عاتق شخص ما اتجاه </a:t>
            </a:r>
            <a:r>
              <a:rPr lang="ar-DZ" sz="2400" b="1" dirty="0" err="1" smtClean="0"/>
              <a:t>شئ</a:t>
            </a:r>
            <a:r>
              <a:rPr lang="ar-DZ" sz="2400" b="1" dirty="0" smtClean="0"/>
              <a:t> أو شخص </a:t>
            </a:r>
            <a:r>
              <a:rPr lang="ar-DZ" sz="2400" b="1" dirty="0" err="1" smtClean="0"/>
              <a:t>آخر .</a:t>
            </a:r>
            <a:r>
              <a:rPr lang="ar-DZ" sz="2400" b="1" dirty="0" smtClean="0"/>
              <a:t> </a:t>
            </a:r>
          </a:p>
          <a:p>
            <a:pPr algn="r"/>
            <a:r>
              <a:rPr lang="ar-DZ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2_ المسؤولية الاجتماعية </a:t>
            </a:r>
            <a:r>
              <a:rPr lang="ar-DZ" sz="2400" b="1" dirty="0" smtClean="0"/>
              <a:t>تعد المسؤولية الاجتماعية نظرية أخلاقية تقوم على فكرة أن أي كيان، سواء كان فردًا أو منظمة، يتحمل</a:t>
            </a:r>
            <a:r>
              <a:rPr lang="ar-DZ" sz="2400" dirty="0" smtClean="0"/>
              <a:t> </a:t>
            </a:r>
            <a:r>
              <a:rPr lang="ar-DZ" sz="2400" b="1" dirty="0" err="1" smtClean="0"/>
              <a:t>يالمسؤولية</a:t>
            </a:r>
            <a:r>
              <a:rPr lang="ar-DZ" sz="2400" b="1" dirty="0" smtClean="0"/>
              <a:t> تجاه المجتمع </a:t>
            </a:r>
            <a:r>
              <a:rPr lang="ar-DZ" sz="2400" b="1" dirty="0" err="1" smtClean="0"/>
              <a:t>بأكمله</a:t>
            </a:r>
            <a:r>
              <a:rPr lang="ar-DZ" sz="24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DZ" sz="2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</a:t>
            </a: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DZ" sz="2400" b="1" dirty="0" smtClean="0"/>
              <a:t>عود أصل مفهومها الى ديننا الحنيف </a:t>
            </a:r>
            <a:r>
              <a:rPr lang="ar-DZ" sz="2400" b="1" dirty="0" err="1" smtClean="0"/>
              <a:t>فلاسلام</a:t>
            </a:r>
            <a:r>
              <a:rPr lang="ar-DZ" sz="2400" b="1" dirty="0" smtClean="0"/>
              <a:t> دين الحياة و أساسها و قد حث بصفة خاصة على التكافل الاجتماعي و الانفاق و بذل الخير بكافة سبله و العمل بما ينفع الناس و </a:t>
            </a:r>
            <a:r>
              <a:rPr lang="ar-DZ" sz="2400" b="1" dirty="0" err="1" smtClean="0"/>
              <a:t>المجتمع .</a:t>
            </a:r>
            <a:r>
              <a:rPr lang="ar-DZ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q72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115616" y="476672"/>
            <a:ext cx="4392488" cy="83099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r"/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أبرز المفاهيم للمسؤولية الاجتماعية في القرآن الكريم و السنة </a:t>
            </a:r>
            <a:r>
              <a:rPr lang="ar-DZ" sz="24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النبوية.</a:t>
            </a:r>
            <a:r>
              <a:rPr lang="ar-DZ" sz="24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24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170080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قال الله </a:t>
            </a:r>
            <a:r>
              <a:rPr lang="ar-DZ" b="1" dirty="0" err="1" smtClean="0">
                <a:solidFill>
                  <a:schemeClr val="bg1"/>
                </a:solidFill>
              </a:rPr>
              <a:t>تعالى:</a:t>
            </a:r>
            <a:r>
              <a:rPr lang="ar-DZ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292494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قول الرسول عليه  الصلاة و </a:t>
            </a:r>
            <a:r>
              <a:rPr lang="ar-DZ" b="1" dirty="0" err="1" smtClean="0">
                <a:solidFill>
                  <a:schemeClr val="bg1"/>
                </a:solidFill>
              </a:rPr>
              <a:t>السلام : </a:t>
            </a:r>
            <a:r>
              <a:rPr lang="ar-DZ" b="1" dirty="0" smtClean="0">
                <a:solidFill>
                  <a:schemeClr val="bg1"/>
                </a:solidFill>
              </a:rPr>
              <a:t>” كلكم راع و </a:t>
            </a:r>
            <a:r>
              <a:rPr lang="ar-DZ" b="1" dirty="0" err="1" smtClean="0">
                <a:solidFill>
                  <a:schemeClr val="bg1"/>
                </a:solidFill>
              </a:rPr>
              <a:t>مسؤول</a:t>
            </a:r>
            <a:r>
              <a:rPr lang="ar-DZ" b="1" dirty="0" smtClean="0">
                <a:solidFill>
                  <a:schemeClr val="bg1"/>
                </a:solidFill>
              </a:rPr>
              <a:t> عن </a:t>
            </a:r>
            <a:r>
              <a:rPr lang="ar-DZ" b="1" dirty="0" err="1" smtClean="0">
                <a:solidFill>
                  <a:schemeClr val="bg1"/>
                </a:solidFill>
              </a:rPr>
              <a:t>رعيته </a:t>
            </a:r>
            <a:r>
              <a:rPr lang="ar-DZ" b="1" dirty="0" smtClean="0">
                <a:solidFill>
                  <a:schemeClr val="bg1"/>
                </a:solidFill>
              </a:rPr>
              <a:t>، </a:t>
            </a:r>
            <a:r>
              <a:rPr lang="ar-DZ" b="1" dirty="0" err="1" smtClean="0">
                <a:solidFill>
                  <a:schemeClr val="bg1"/>
                </a:solidFill>
              </a:rPr>
              <a:t>فالامام</a:t>
            </a:r>
            <a:r>
              <a:rPr lang="ar-DZ" b="1" dirty="0" smtClean="0">
                <a:solidFill>
                  <a:schemeClr val="bg1"/>
                </a:solidFill>
              </a:rPr>
              <a:t> راع و </a:t>
            </a:r>
            <a:r>
              <a:rPr lang="ar-DZ" b="1" dirty="0" err="1" smtClean="0">
                <a:solidFill>
                  <a:schemeClr val="bg1"/>
                </a:solidFill>
              </a:rPr>
              <a:t>مسؤول</a:t>
            </a:r>
            <a:r>
              <a:rPr lang="ar-DZ" b="1" dirty="0" smtClean="0">
                <a:solidFill>
                  <a:schemeClr val="bg1"/>
                </a:solidFill>
              </a:rPr>
              <a:t> عن رعيته، و المرأة راعية في بيت زوجها و </a:t>
            </a:r>
            <a:r>
              <a:rPr lang="ar-DZ" b="1" dirty="0" err="1" smtClean="0">
                <a:solidFill>
                  <a:schemeClr val="bg1"/>
                </a:solidFill>
              </a:rPr>
              <a:t>مسؤولة</a:t>
            </a:r>
            <a:r>
              <a:rPr lang="ar-DZ" b="1" dirty="0" smtClean="0">
                <a:solidFill>
                  <a:schemeClr val="bg1"/>
                </a:solidFill>
              </a:rPr>
              <a:t> عن </a:t>
            </a:r>
            <a:r>
              <a:rPr lang="ar-DZ" b="1" dirty="0" err="1" smtClean="0">
                <a:solidFill>
                  <a:schemeClr val="bg1"/>
                </a:solidFill>
              </a:rPr>
              <a:t>رعيتها </a:t>
            </a:r>
            <a:r>
              <a:rPr lang="ar-DZ" b="1" dirty="0" smtClean="0">
                <a:solidFill>
                  <a:schemeClr val="bg1"/>
                </a:solidFill>
              </a:rPr>
              <a:t>، و العبد راع في مال سيده و </a:t>
            </a:r>
            <a:r>
              <a:rPr lang="ar-DZ" b="1" dirty="0" err="1" smtClean="0">
                <a:solidFill>
                  <a:schemeClr val="bg1"/>
                </a:solidFill>
              </a:rPr>
              <a:t>مسؤول</a:t>
            </a:r>
            <a:r>
              <a:rPr lang="ar-DZ" b="1" dirty="0" smtClean="0">
                <a:solidFill>
                  <a:schemeClr val="bg1"/>
                </a:solidFill>
              </a:rPr>
              <a:t> عن </a:t>
            </a:r>
            <a:r>
              <a:rPr lang="ar-DZ" b="1" dirty="0" err="1" smtClean="0">
                <a:solidFill>
                  <a:schemeClr val="bg1"/>
                </a:solidFill>
              </a:rPr>
              <a:t>رعيته </a:t>
            </a:r>
            <a:r>
              <a:rPr lang="ar-DZ" dirty="0" err="1" smtClean="0">
                <a:solidFill>
                  <a:schemeClr val="bg1"/>
                </a:solidFill>
              </a:rPr>
              <a:t>”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9552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﴿ وَهُوَ الَّذِي يَتَوَفَّاكُم بِاللَّيْلِ وَيَعْلَمُ مَا جَرَحْتُم بِالنَّهَارِ ثُمَّ يَبْعَثُكُمْ فِيهِ لِيُقْضَىٰ أَجَلٌ </a:t>
            </a:r>
            <a:r>
              <a:rPr lang="ar-DZ" b="1" dirty="0" err="1" smtClean="0">
                <a:solidFill>
                  <a:schemeClr val="bg1"/>
                </a:solidFill>
              </a:rPr>
              <a:t>مُّسَمًّى </a:t>
            </a:r>
            <a:r>
              <a:rPr lang="ar-DZ" b="1" dirty="0" smtClean="0">
                <a:solidFill>
                  <a:schemeClr val="bg1"/>
                </a:solidFill>
              </a:rPr>
              <a:t>ۖ ثُمَّ إِلَيْهِ مَرْجِعُكُمْ ثُمَّ يُنَبِّئُكُم بِمَا كُنتُمْ  تَعْمَلُونَ﴾ سورة الأنعام الآية 60</a:t>
            </a:r>
            <a:endParaRPr lang="ar-D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2b731c019098cb31be8cd038e4dfdc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2" name="Larme 11"/>
          <p:cNvSpPr/>
          <p:nvPr/>
        </p:nvSpPr>
        <p:spPr>
          <a:xfrm rot="16200000">
            <a:off x="355476" y="-355476"/>
            <a:ext cx="2780928" cy="3491880"/>
          </a:xfrm>
          <a:prstGeom prst="teardrop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-540568" y="62068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أنواع المسؤولية </a:t>
            </a:r>
            <a:r>
              <a:rPr lang="ar-DZ" sz="2800" b="1" dirty="0" err="1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الإجتماعية</a:t>
            </a:r>
            <a:r>
              <a:rPr lang="ar-DZ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endParaRPr lang="fr-FR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63888" y="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المطلـــــب </a:t>
            </a:r>
            <a:r>
              <a:rPr lang="ar-DZ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الثانــــــي  :</a:t>
            </a:r>
            <a:endParaRPr lang="ar-DZ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ar-D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أنواع المسؤوليــة الاجتماعيــة و أهدافهــــا </a:t>
            </a:r>
            <a:endParaRPr lang="ar-DZ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D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304" y="2852936"/>
            <a:ext cx="1835696" cy="4005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984" y="2924944"/>
            <a:ext cx="1800200" cy="3933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339752" y="2924944"/>
            <a:ext cx="1584176" cy="3933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0" y="2924944"/>
            <a:ext cx="1547664" cy="3933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524328" y="299695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الأخلاقية  :</a:t>
            </a:r>
            <a:r>
              <a:rPr lang="ar-D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fr-F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40352" y="3645024"/>
            <a:ext cx="1080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تتعلق بتحمل المسؤولية تجاه القيم والأخلاق الحميدة والعمل على تعزيزها في المجتمع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0" y="31409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الدينية :</a:t>
            </a:r>
            <a:r>
              <a:rPr lang="ar-D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fr-F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16016" y="3789040"/>
            <a:ext cx="122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تعني التزام الفرد بأوامر دينه واجتناب المحرمات وفقًا لمبادئ العقيدة والعبادة.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83768" y="31409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التعليمية:</a:t>
            </a:r>
            <a:r>
              <a:rPr lang="ar-D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fr-F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67744" y="3861048"/>
            <a:ext cx="1584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تشمل مسؤولية المجتمع في توفير التعليم وتعزيزه بين أفراده، وتنمية قيم المسؤولية المجتمعية لدى الأفراد من خلال نشر المعرفة ورفع مستوى الوعي</a:t>
            </a:r>
            <a:r>
              <a:rPr lang="ar-DZ" dirty="0" smtClean="0"/>
              <a:t>.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0" y="3140968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المهنية:</a:t>
            </a:r>
            <a:r>
              <a:rPr lang="ar-D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fr-F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3717032"/>
            <a:ext cx="1403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chemeClr val="bg1">
                    <a:lumMod val="95000"/>
                  </a:schemeClr>
                </a:solidFill>
              </a:rPr>
              <a:t>تتعلق بمسؤولية الأفراد في مجالات عملهم ومهنهم، حيث يجب أن يلتزموا بأخلاقيات المهنة والعمل بمصلحة المجتمع وتحقيق التنمية </a:t>
            </a:r>
            <a:r>
              <a:rPr lang="ar-DZ" b="1" dirty="0" err="1" smtClean="0">
                <a:solidFill>
                  <a:schemeClr val="bg1">
                    <a:lumMod val="95000"/>
                  </a:schemeClr>
                </a:solidFill>
              </a:rPr>
              <a:t>المستدامة .</a:t>
            </a:r>
            <a:r>
              <a:rPr lang="ar-DZ" dirty="0" err="1" smtClean="0"/>
              <a:t>.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2" grpId="0"/>
      <p:bldP spid="23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1922</TotalTime>
  <Words>1675</Words>
  <Application>Microsoft Office PowerPoint</Application>
  <PresentationFormat>Affichage à l'écran (4:3)</PresentationFormat>
  <Paragraphs>177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Rotonde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HP</cp:lastModifiedBy>
  <cp:revision>50</cp:revision>
  <dcterms:created xsi:type="dcterms:W3CDTF">2024-11-01T15:15:25Z</dcterms:created>
  <dcterms:modified xsi:type="dcterms:W3CDTF">2024-12-10T14:13:52Z</dcterms:modified>
</cp:coreProperties>
</file>