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itchFamily="34" charset="0"/>
      <p:regular r:id="rId11"/>
      <p:bold r:id="rId12"/>
      <p:italic r:id="rId13"/>
      <p:boldItalic r:id="rId14"/>
    </p:embeddedFont>
    <p:embeddedFont>
      <p:font typeface="Montserrat Medium" charset="0"/>
      <p:regular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566" y="-86"/>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451610"/>
            <a:ext cx="7415927" cy="2271236"/>
          </a:xfrm>
          <a:prstGeom prst="rect">
            <a:avLst/>
          </a:prstGeom>
          <a:noFill/>
          <a:ln/>
        </p:spPr>
        <p:txBody>
          <a:bodyPr wrap="square" lIns="0" tIns="0" rIns="0" bIns="0" rtlCol="0" anchor="t"/>
          <a:lstStyle/>
          <a:p>
            <a:pPr marL="0" indent="0">
              <a:lnSpc>
                <a:spcPts val="8900"/>
              </a:lnSpc>
              <a:buNone/>
            </a:pPr>
            <a:r>
              <a:rPr lang="en-US" sz="7150" b="1" dirty="0">
                <a:solidFill>
                  <a:srgbClr val="FFB393"/>
                </a:solidFill>
                <a:latin typeface="Brygada 1918 Bold" pitchFamily="34" charset="0"/>
                <a:ea typeface="Brygada 1918 Bold" pitchFamily="34" charset="-122"/>
                <a:cs typeface="Brygada 1918 Bold" pitchFamily="34" charset="-120"/>
              </a:rPr>
              <a:t>تحليل وتوصيف الوظائف</a:t>
            </a:r>
            <a:endParaRPr lang="en-US" sz="7150" dirty="0"/>
          </a:p>
        </p:txBody>
      </p:sp>
      <p:sp>
        <p:nvSpPr>
          <p:cNvPr id="4" name="Text 1"/>
          <p:cNvSpPr/>
          <p:nvPr/>
        </p:nvSpPr>
        <p:spPr>
          <a:xfrm>
            <a:off x="864037" y="4093131"/>
            <a:ext cx="7415927" cy="1975247"/>
          </a:xfrm>
          <a:prstGeom prst="rect">
            <a:avLst/>
          </a:prstGeom>
          <a:noFill/>
          <a:ln/>
        </p:spPr>
        <p:txBody>
          <a:bodyPr wrap="square" lIns="0" tIns="0" rIns="0" bIns="0" rtlCol="0" anchor="t"/>
          <a:lstStyle/>
          <a:p>
            <a:pPr marL="0" indent="0" algn="r" rtl="1">
              <a:lnSpc>
                <a:spcPts val="3100"/>
              </a:lnSpc>
              <a:buNone/>
            </a:pPr>
            <a:r>
              <a:rPr lang="en-US" sz="1900" dirty="0">
                <a:solidFill>
                  <a:srgbClr val="F4CAB8"/>
                </a:solidFill>
                <a:latin typeface="Montserrat Medium" pitchFamily="34" charset="0"/>
                <a:ea typeface="Montserrat Medium" pitchFamily="34" charset="-122"/>
                <a:cs typeface="Montserrat Medium" pitchFamily="34" charset="-120"/>
              </a:rPr>
              <a:t>تعتبر عملية تحليل وتوصيف الوظائف الحجر الأساس لأداء معظم وظائف وأنشطة إدارة الموارد البشرية. تتضمن هذه العملية دراسة وجمع الحقائق والمعلومات المتعلقة بالعمليات والمسؤوليات المرتبطة بالوظائف، لغرض تحديد وتوضيح مواصفات العمل ومحدداته وشروطه. تساهم هذه العملية في توفير الأساس الموضوعي لأداء وظائف المؤسسة وفهم شامل للوظائف.</a:t>
            </a:r>
            <a:endParaRPr lang="en-US" sz="1900" dirty="0"/>
          </a:p>
        </p:txBody>
      </p:sp>
      <p:sp>
        <p:nvSpPr>
          <p:cNvPr id="6" name="Text 3"/>
          <p:cNvSpPr/>
          <p:nvPr/>
        </p:nvSpPr>
        <p:spPr>
          <a:xfrm>
            <a:off x="982266" y="6513195"/>
            <a:ext cx="15847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Montserrat Medium" pitchFamily="34" charset="0"/>
                <a:ea typeface="Montserrat Medium" pitchFamily="34" charset="-122"/>
                <a:cs typeface="Montserrat Medium" pitchFamily="34" charset="-120"/>
              </a:rPr>
              <a:t>hh</a:t>
            </a:r>
            <a:endParaRPr lang="en-US" sz="750" dirty="0"/>
          </a:p>
        </p:txBody>
      </p:sp>
      <p:sp>
        <p:nvSpPr>
          <p:cNvPr id="7" name="Text 4"/>
          <p:cNvSpPr/>
          <p:nvPr/>
        </p:nvSpPr>
        <p:spPr>
          <a:xfrm>
            <a:off x="1382316" y="6346031"/>
            <a:ext cx="2378512" cy="431959"/>
          </a:xfrm>
          <a:prstGeom prst="rect">
            <a:avLst/>
          </a:prstGeom>
          <a:noFill/>
          <a:ln/>
        </p:spPr>
        <p:txBody>
          <a:bodyPr wrap="none" lIns="0" tIns="0" rIns="0" bIns="0" rtlCol="0" anchor="t"/>
          <a:lstStyle/>
          <a:p>
            <a:pPr marL="0" indent="0" algn="l">
              <a:lnSpc>
                <a:spcPts val="3400"/>
              </a:lnSpc>
              <a:buNone/>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371243"/>
            <a:ext cx="8195191" cy="822960"/>
          </a:xfrm>
          <a:prstGeom prst="rect">
            <a:avLst/>
          </a:prstGeom>
          <a:noFill/>
          <a:ln/>
        </p:spPr>
        <p:txBody>
          <a:bodyPr wrap="none" lIns="0" tIns="0" rIns="0" bIns="0" rtlCol="0" anchor="t"/>
          <a:lstStyle/>
          <a:p>
            <a:pPr marL="0" indent="0">
              <a:lnSpc>
                <a:spcPts val="6450"/>
              </a:lnSpc>
              <a:buNone/>
            </a:pPr>
            <a:r>
              <a:rPr lang="en-US" sz="5150" b="1" dirty="0">
                <a:solidFill>
                  <a:srgbClr val="FFB393"/>
                </a:solidFill>
                <a:latin typeface="Brygada 1918 Bold" pitchFamily="34" charset="0"/>
                <a:ea typeface="Brygada 1918 Bold" pitchFamily="34" charset="-122"/>
                <a:cs typeface="Brygada 1918 Bold" pitchFamily="34" charset="-120"/>
              </a:rPr>
              <a:t>تعريف تحليل وتوصيف الوظائف</a:t>
            </a:r>
            <a:endParaRPr lang="en-US" sz="5150" dirty="0"/>
          </a:p>
        </p:txBody>
      </p:sp>
      <p:sp>
        <p:nvSpPr>
          <p:cNvPr id="3" name="Text 1"/>
          <p:cNvSpPr/>
          <p:nvPr/>
        </p:nvSpPr>
        <p:spPr>
          <a:xfrm>
            <a:off x="864037" y="2687955"/>
            <a:ext cx="12902327" cy="1580198"/>
          </a:xfrm>
          <a:prstGeom prst="rect">
            <a:avLst/>
          </a:prstGeom>
          <a:noFill/>
          <a:ln/>
        </p:spPr>
        <p:txBody>
          <a:bodyPr wrap="square" lIns="0" tIns="0" rIns="0" bIns="0" rtlCol="0" anchor="t"/>
          <a:lstStyle/>
          <a:p>
            <a:pPr marL="0" indent="0" algn="r" rtl="1">
              <a:lnSpc>
                <a:spcPts val="3100"/>
              </a:lnSpc>
              <a:buNone/>
            </a:pPr>
            <a:r>
              <a:rPr lang="en-US" sz="1900" dirty="0">
                <a:solidFill>
                  <a:srgbClr val="F4CAB8"/>
                </a:solidFill>
                <a:latin typeface="Montserrat Medium" pitchFamily="34" charset="0"/>
                <a:ea typeface="Montserrat Medium" pitchFamily="34" charset="-122"/>
                <a:cs typeface="Montserrat Medium" pitchFamily="34" charset="-120"/>
              </a:rPr>
              <a:t>تحليل وتوصيف الوظائف هو عملية تحديد محتوى العمل، وما يتضمنه من واجبات ومسؤوليات وصلاحيات واتصالات ومخاطر. يشمل ذلك تحديد الآلات المستخدمة، والظروف التي يؤدى بها العمل، وما يتطلبه الفرد من مهارات ومعارف وخبرات للقيام به بشكل ناجح. الغاية الأساسية هي الإجابة على أسئلة مثل: ما هي الأعمال التي يقوم بها الفرد؟ كيف يقوم بتأدية تلك الأعمال؟ وما هي المؤهلات والقدرات المطلوبة؟</a:t>
            </a:r>
            <a:endParaRPr lang="en-US" sz="1900" dirty="0"/>
          </a:p>
        </p:txBody>
      </p:sp>
      <p:sp>
        <p:nvSpPr>
          <p:cNvPr id="4" name="Text 2"/>
          <p:cNvSpPr/>
          <p:nvPr/>
        </p:nvSpPr>
        <p:spPr>
          <a:xfrm>
            <a:off x="864037" y="4792623"/>
            <a:ext cx="3291840" cy="411480"/>
          </a:xfrm>
          <a:prstGeom prst="rect">
            <a:avLst/>
          </a:prstGeom>
          <a:noFill/>
          <a:ln/>
        </p:spPr>
        <p:txBody>
          <a:bodyPr wrap="none" lIns="0" tIns="0" rIns="0" bIns="0" rtlCol="0" anchor="t"/>
          <a:lstStyle/>
          <a:p>
            <a:pPr marL="0" indent="0">
              <a:lnSpc>
                <a:spcPts val="3200"/>
              </a:lnSpc>
              <a:buNone/>
            </a:pPr>
            <a:r>
              <a:rPr lang="en-US" sz="2550" b="1" dirty="0">
                <a:solidFill>
                  <a:srgbClr val="FFB393"/>
                </a:solidFill>
                <a:latin typeface="Brygada 1918 Bold" pitchFamily="34" charset="0"/>
                <a:ea typeface="Brygada 1918 Bold" pitchFamily="34" charset="-122"/>
                <a:cs typeface="Brygada 1918 Bold" pitchFamily="34" charset="-120"/>
              </a:rPr>
              <a:t>وصف الوظيفة</a:t>
            </a:r>
            <a:endParaRPr lang="en-US" sz="2550" dirty="0"/>
          </a:p>
        </p:txBody>
      </p:sp>
      <p:sp>
        <p:nvSpPr>
          <p:cNvPr id="5" name="Text 3"/>
          <p:cNvSpPr/>
          <p:nvPr/>
        </p:nvSpPr>
        <p:spPr>
          <a:xfrm>
            <a:off x="864037" y="5450919"/>
            <a:ext cx="6150054" cy="1185148"/>
          </a:xfrm>
          <a:prstGeom prst="rect">
            <a:avLst/>
          </a:prstGeom>
          <a:noFill/>
          <a:ln/>
        </p:spPr>
        <p:txBody>
          <a:bodyPr wrap="square" lIns="0" tIns="0" rIns="0" bIns="0" rtlCol="0" anchor="t"/>
          <a:lstStyle/>
          <a:p>
            <a:pPr marL="0" indent="0" algn="r" rtl="1">
              <a:lnSpc>
                <a:spcPts val="3100"/>
              </a:lnSpc>
              <a:buNone/>
            </a:pPr>
            <a:r>
              <a:rPr lang="en-US" sz="1900" dirty="0">
                <a:solidFill>
                  <a:srgbClr val="F4CAB8"/>
                </a:solidFill>
                <a:latin typeface="Montserrat Medium" pitchFamily="34" charset="0"/>
                <a:ea typeface="Montserrat Medium" pitchFamily="34" charset="-122"/>
                <a:cs typeface="Montserrat Medium" pitchFamily="34" charset="-120"/>
              </a:rPr>
              <a:t>يركز على إعطاء وصف للوظيفة وكيف تؤدى حالياً، ويشمل مسمى الوظيفة، الأعمال والواجبات، السلطات والمسؤوليات، والظروف المحيطة.</a:t>
            </a:r>
            <a:endParaRPr lang="en-US" sz="1900" dirty="0"/>
          </a:p>
        </p:txBody>
      </p:sp>
      <p:sp>
        <p:nvSpPr>
          <p:cNvPr id="6" name="Text 4"/>
          <p:cNvSpPr/>
          <p:nvPr/>
        </p:nvSpPr>
        <p:spPr>
          <a:xfrm>
            <a:off x="7623929" y="4792623"/>
            <a:ext cx="3291840" cy="411480"/>
          </a:xfrm>
          <a:prstGeom prst="rect">
            <a:avLst/>
          </a:prstGeom>
          <a:noFill/>
          <a:ln/>
        </p:spPr>
        <p:txBody>
          <a:bodyPr wrap="none" lIns="0" tIns="0" rIns="0" bIns="0" rtlCol="0" anchor="t"/>
          <a:lstStyle/>
          <a:p>
            <a:pPr marL="0" indent="0">
              <a:lnSpc>
                <a:spcPts val="3200"/>
              </a:lnSpc>
              <a:buNone/>
            </a:pPr>
            <a:r>
              <a:rPr lang="en-US" sz="2550" b="1" dirty="0">
                <a:solidFill>
                  <a:srgbClr val="FFB393"/>
                </a:solidFill>
                <a:latin typeface="Brygada 1918 Bold" pitchFamily="34" charset="0"/>
                <a:ea typeface="Brygada 1918 Bold" pitchFamily="34" charset="-122"/>
                <a:cs typeface="Brygada 1918 Bold" pitchFamily="34" charset="-120"/>
              </a:rPr>
              <a:t>مواصفات شاغل الوظيفة</a:t>
            </a:r>
            <a:endParaRPr lang="en-US" sz="2550" dirty="0"/>
          </a:p>
        </p:txBody>
      </p:sp>
      <p:sp>
        <p:nvSpPr>
          <p:cNvPr id="7" name="Text 5"/>
          <p:cNvSpPr/>
          <p:nvPr/>
        </p:nvSpPr>
        <p:spPr>
          <a:xfrm>
            <a:off x="7623929" y="5450919"/>
            <a:ext cx="6150054" cy="790099"/>
          </a:xfrm>
          <a:prstGeom prst="rect">
            <a:avLst/>
          </a:prstGeom>
          <a:noFill/>
          <a:ln/>
        </p:spPr>
        <p:txBody>
          <a:bodyPr wrap="square" lIns="0" tIns="0" rIns="0" bIns="0" rtlCol="0" anchor="t"/>
          <a:lstStyle/>
          <a:p>
            <a:pPr marL="0" indent="0" algn="r" rtl="1">
              <a:lnSpc>
                <a:spcPts val="3100"/>
              </a:lnSpc>
              <a:buNone/>
            </a:pPr>
            <a:r>
              <a:rPr lang="en-US" sz="1900" dirty="0">
                <a:solidFill>
                  <a:srgbClr val="F4CAB8"/>
                </a:solidFill>
                <a:latin typeface="Montserrat Medium" pitchFamily="34" charset="0"/>
                <a:ea typeface="Montserrat Medium" pitchFamily="34" charset="-122"/>
                <a:cs typeface="Montserrat Medium" pitchFamily="34" charset="-120"/>
              </a:rPr>
              <a:t>تركز على الخصائص المطلوب توفرها في شاغل الوظيفة، مثل مستوى التعليم، الخبرة، التدريب، المهارات، والقدرات.</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97893" y="517922"/>
            <a:ext cx="3897630" cy="487204"/>
          </a:xfrm>
          <a:prstGeom prst="rect">
            <a:avLst/>
          </a:prstGeom>
          <a:noFill/>
          <a:ln/>
        </p:spPr>
        <p:txBody>
          <a:bodyPr wrap="none" lIns="0" tIns="0" rIns="0" bIns="0" rtlCol="0" anchor="t"/>
          <a:lstStyle/>
          <a:p>
            <a:pPr marL="0" indent="0">
              <a:lnSpc>
                <a:spcPts val="3800"/>
              </a:lnSpc>
              <a:buNone/>
            </a:pPr>
            <a:r>
              <a:rPr lang="en-US" sz="3050" b="1" dirty="0">
                <a:solidFill>
                  <a:srgbClr val="FFB393"/>
                </a:solidFill>
                <a:latin typeface="Brygada 1918 Bold" pitchFamily="34" charset="0"/>
                <a:ea typeface="Brygada 1918 Bold" pitchFamily="34" charset="-122"/>
                <a:cs typeface="Brygada 1918 Bold" pitchFamily="34" charset="-120"/>
              </a:rPr>
              <a:t>أهمية تحليل الوظائف</a:t>
            </a:r>
            <a:endParaRPr lang="en-US" sz="3050" dirty="0"/>
          </a:p>
        </p:txBody>
      </p:sp>
      <p:sp>
        <p:nvSpPr>
          <p:cNvPr id="4" name="Text 1"/>
          <p:cNvSpPr/>
          <p:nvPr/>
        </p:nvSpPr>
        <p:spPr>
          <a:xfrm>
            <a:off x="5997893" y="1224320"/>
            <a:ext cx="8121015" cy="701516"/>
          </a:xfrm>
          <a:prstGeom prst="rect">
            <a:avLst/>
          </a:prstGeom>
          <a:noFill/>
          <a:ln/>
        </p:spPr>
        <p:txBody>
          <a:bodyPr wrap="square" lIns="0" tIns="0" rIns="0" bIns="0" rtlCol="0" anchor="t"/>
          <a:lstStyle/>
          <a:p>
            <a:pPr marL="0" indent="0" algn="r" rtl="1">
              <a:lnSpc>
                <a:spcPts val="1800"/>
              </a:lnSpc>
              <a:buNone/>
            </a:pPr>
            <a:r>
              <a:rPr lang="en-US" b="1" dirty="0">
                <a:solidFill>
                  <a:srgbClr val="F4CAB8"/>
                </a:solidFill>
                <a:latin typeface="Montserrat Medium" pitchFamily="34" charset="0"/>
                <a:ea typeface="Montserrat Medium" pitchFamily="34" charset="-122"/>
                <a:cs typeface="Montserrat Medium" pitchFamily="34" charset="-120"/>
              </a:rPr>
              <a:t>تساهم عملية تحليل الوظائف في توفير الأساس الموضوعي لأداء وظائف المؤسسة. فهي توفر البيانات والمعلومات حول الوظيفة، وطبيعة العمل، ومسؤولياتها، مما يؤدي إلى فهم شامل للوظائف. تنبع أهميتها من استخداماتها في مجالات إدارة الموارد البشرية المختلفة، مثل الاختيار والتعيين، تقييم الأداء، تحديد الأجور والرواتب، التدريب والتطوير، والنقل والترقية</a:t>
            </a:r>
            <a:r>
              <a:rPr lang="en-US" sz="1150" dirty="0">
                <a:solidFill>
                  <a:srgbClr val="F4CAB8"/>
                </a:solidFill>
                <a:latin typeface="Montserrat Medium" pitchFamily="34" charset="0"/>
                <a:ea typeface="Montserrat Medium" pitchFamily="34" charset="-122"/>
                <a:cs typeface="Montserrat Medium" pitchFamily="34" charset="-120"/>
              </a:rPr>
              <a:t>.</a:t>
            </a:r>
            <a:endParaRPr lang="en-US" sz="1150" dirty="0"/>
          </a:p>
        </p:txBody>
      </p:sp>
      <p:pic>
        <p:nvPicPr>
          <p:cNvPr id="5" name="Image 1" descr="preencoded.png"/>
          <p:cNvPicPr>
            <a:picLocks noChangeAspect="1"/>
          </p:cNvPicPr>
          <p:nvPr/>
        </p:nvPicPr>
        <p:blipFill>
          <a:blip r:embed="rId4"/>
          <a:stretch>
            <a:fillRect/>
          </a:stretch>
        </p:blipFill>
        <p:spPr>
          <a:xfrm>
            <a:off x="5997893" y="2090261"/>
            <a:ext cx="365403" cy="365403"/>
          </a:xfrm>
          <a:prstGeom prst="rect">
            <a:avLst/>
          </a:prstGeom>
        </p:spPr>
      </p:pic>
      <p:sp>
        <p:nvSpPr>
          <p:cNvPr id="6" name="Text 2"/>
          <p:cNvSpPr/>
          <p:nvPr/>
        </p:nvSpPr>
        <p:spPr>
          <a:xfrm>
            <a:off x="5997893" y="2601754"/>
            <a:ext cx="1948815" cy="243602"/>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الاختيار والتعيين</a:t>
            </a:r>
            <a:endParaRPr lang="en-US" sz="1500" dirty="0"/>
          </a:p>
        </p:txBody>
      </p:sp>
      <p:sp>
        <p:nvSpPr>
          <p:cNvPr id="7" name="Text 3"/>
          <p:cNvSpPr/>
          <p:nvPr/>
        </p:nvSpPr>
        <p:spPr>
          <a:xfrm>
            <a:off x="5997893" y="2932986"/>
            <a:ext cx="8121015" cy="233839"/>
          </a:xfrm>
          <a:prstGeom prst="rect">
            <a:avLst/>
          </a:prstGeom>
          <a:noFill/>
          <a:ln/>
        </p:spPr>
        <p:txBody>
          <a:bodyPr wrap="none" lIns="0" tIns="0" rIns="0" bIns="0" rtlCol="0" anchor="t"/>
          <a:lstStyle/>
          <a:p>
            <a:pPr marL="0" indent="0" algn="l">
              <a:lnSpc>
                <a:spcPts val="1800"/>
              </a:lnSpc>
              <a:buNone/>
            </a:pPr>
            <a:r>
              <a:rPr lang="en-US" sz="1150" dirty="0">
                <a:solidFill>
                  <a:srgbClr val="F4CAB8"/>
                </a:solidFill>
                <a:latin typeface="Montserrat Medium" pitchFamily="34" charset="0"/>
                <a:ea typeface="Montserrat Medium" pitchFamily="34" charset="-122"/>
                <a:cs typeface="Montserrat Medium" pitchFamily="34" charset="-120"/>
              </a:rPr>
              <a:t>تساعد في تحديد المؤهلات المطلوبة للوظائف</a:t>
            </a:r>
            <a:endParaRPr lang="en-US" sz="1150" dirty="0"/>
          </a:p>
        </p:txBody>
      </p:sp>
      <p:pic>
        <p:nvPicPr>
          <p:cNvPr id="8" name="Image 2" descr="preencoded.png"/>
          <p:cNvPicPr>
            <a:picLocks noChangeAspect="1"/>
          </p:cNvPicPr>
          <p:nvPr/>
        </p:nvPicPr>
        <p:blipFill>
          <a:blip r:embed="rId5"/>
          <a:stretch>
            <a:fillRect/>
          </a:stretch>
        </p:blipFill>
        <p:spPr>
          <a:xfrm>
            <a:off x="5997893" y="3605213"/>
            <a:ext cx="365403" cy="365403"/>
          </a:xfrm>
          <a:prstGeom prst="rect">
            <a:avLst/>
          </a:prstGeom>
        </p:spPr>
      </p:pic>
      <p:sp>
        <p:nvSpPr>
          <p:cNvPr id="9" name="Text 4"/>
          <p:cNvSpPr/>
          <p:nvPr/>
        </p:nvSpPr>
        <p:spPr>
          <a:xfrm>
            <a:off x="5997893" y="4116705"/>
            <a:ext cx="1948815" cy="243602"/>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تقييم الأداء</a:t>
            </a:r>
            <a:endParaRPr lang="en-US" sz="1500" dirty="0"/>
          </a:p>
        </p:txBody>
      </p:sp>
      <p:sp>
        <p:nvSpPr>
          <p:cNvPr id="10" name="Text 5"/>
          <p:cNvSpPr/>
          <p:nvPr/>
        </p:nvSpPr>
        <p:spPr>
          <a:xfrm>
            <a:off x="5997893" y="4447937"/>
            <a:ext cx="8121015" cy="233839"/>
          </a:xfrm>
          <a:prstGeom prst="rect">
            <a:avLst/>
          </a:prstGeom>
          <a:noFill/>
          <a:ln/>
        </p:spPr>
        <p:txBody>
          <a:bodyPr wrap="none" lIns="0" tIns="0" rIns="0" bIns="0" rtlCol="0" anchor="t"/>
          <a:lstStyle/>
          <a:p>
            <a:pPr marL="0" indent="0" algn="l">
              <a:lnSpc>
                <a:spcPts val="1800"/>
              </a:lnSpc>
              <a:buNone/>
            </a:pPr>
            <a:r>
              <a:rPr lang="en-US" sz="1150" dirty="0">
                <a:solidFill>
                  <a:srgbClr val="F4CAB8"/>
                </a:solidFill>
                <a:latin typeface="Montserrat Medium" pitchFamily="34" charset="0"/>
                <a:ea typeface="Montserrat Medium" pitchFamily="34" charset="-122"/>
                <a:cs typeface="Montserrat Medium" pitchFamily="34" charset="-120"/>
              </a:rPr>
              <a:t>توفر معايير لقياس أداء الموظفين</a:t>
            </a:r>
            <a:endParaRPr lang="en-US" sz="1150" dirty="0"/>
          </a:p>
        </p:txBody>
      </p:sp>
      <p:pic>
        <p:nvPicPr>
          <p:cNvPr id="11" name="Image 3" descr="preencoded.png"/>
          <p:cNvPicPr>
            <a:picLocks noChangeAspect="1"/>
          </p:cNvPicPr>
          <p:nvPr/>
        </p:nvPicPr>
        <p:blipFill>
          <a:blip r:embed="rId6"/>
          <a:stretch>
            <a:fillRect/>
          </a:stretch>
        </p:blipFill>
        <p:spPr>
          <a:xfrm>
            <a:off x="5997893" y="5120164"/>
            <a:ext cx="365403" cy="365403"/>
          </a:xfrm>
          <a:prstGeom prst="rect">
            <a:avLst/>
          </a:prstGeom>
        </p:spPr>
      </p:pic>
      <p:sp>
        <p:nvSpPr>
          <p:cNvPr id="12" name="Text 6"/>
          <p:cNvSpPr/>
          <p:nvPr/>
        </p:nvSpPr>
        <p:spPr>
          <a:xfrm>
            <a:off x="5997893" y="5631656"/>
            <a:ext cx="1948815" cy="243602"/>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تحديد الأجور</a:t>
            </a:r>
            <a:endParaRPr lang="en-US" sz="1500" dirty="0"/>
          </a:p>
        </p:txBody>
      </p:sp>
      <p:sp>
        <p:nvSpPr>
          <p:cNvPr id="13" name="Text 7"/>
          <p:cNvSpPr/>
          <p:nvPr/>
        </p:nvSpPr>
        <p:spPr>
          <a:xfrm>
            <a:off x="5997893" y="5962888"/>
            <a:ext cx="8121015" cy="233839"/>
          </a:xfrm>
          <a:prstGeom prst="rect">
            <a:avLst/>
          </a:prstGeom>
          <a:noFill/>
          <a:ln/>
        </p:spPr>
        <p:txBody>
          <a:bodyPr wrap="none" lIns="0" tIns="0" rIns="0" bIns="0" rtlCol="0" anchor="t"/>
          <a:lstStyle/>
          <a:p>
            <a:pPr marL="0" indent="0" algn="l">
              <a:lnSpc>
                <a:spcPts val="1800"/>
              </a:lnSpc>
              <a:buNone/>
            </a:pPr>
            <a:r>
              <a:rPr lang="en-US" sz="1150" dirty="0">
                <a:solidFill>
                  <a:srgbClr val="F4CAB8"/>
                </a:solidFill>
                <a:latin typeface="Montserrat Medium" pitchFamily="34" charset="0"/>
                <a:ea typeface="Montserrat Medium" pitchFamily="34" charset="-122"/>
                <a:cs typeface="Montserrat Medium" pitchFamily="34" charset="-120"/>
              </a:rPr>
              <a:t>تساهم في وضع هيكل عادل للرواتب</a:t>
            </a:r>
            <a:endParaRPr lang="en-US" sz="1150" dirty="0"/>
          </a:p>
        </p:txBody>
      </p:sp>
      <p:pic>
        <p:nvPicPr>
          <p:cNvPr id="14" name="Image 4" descr="preencoded.png"/>
          <p:cNvPicPr>
            <a:picLocks noChangeAspect="1"/>
          </p:cNvPicPr>
          <p:nvPr/>
        </p:nvPicPr>
        <p:blipFill>
          <a:blip r:embed="rId7"/>
          <a:stretch>
            <a:fillRect/>
          </a:stretch>
        </p:blipFill>
        <p:spPr>
          <a:xfrm>
            <a:off x="5997893" y="6635115"/>
            <a:ext cx="365403" cy="365403"/>
          </a:xfrm>
          <a:prstGeom prst="rect">
            <a:avLst/>
          </a:prstGeom>
        </p:spPr>
      </p:pic>
      <p:sp>
        <p:nvSpPr>
          <p:cNvPr id="15" name="Text 8"/>
          <p:cNvSpPr/>
          <p:nvPr/>
        </p:nvSpPr>
        <p:spPr>
          <a:xfrm>
            <a:off x="5997893" y="7146608"/>
            <a:ext cx="1948815" cy="243602"/>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التدريب والتطوير</a:t>
            </a:r>
            <a:endParaRPr lang="en-US" sz="1500" dirty="0"/>
          </a:p>
        </p:txBody>
      </p:sp>
      <p:sp>
        <p:nvSpPr>
          <p:cNvPr id="16" name="Text 9"/>
          <p:cNvSpPr/>
          <p:nvPr/>
        </p:nvSpPr>
        <p:spPr>
          <a:xfrm>
            <a:off x="5997893" y="7477839"/>
            <a:ext cx="8121015" cy="233839"/>
          </a:xfrm>
          <a:prstGeom prst="rect">
            <a:avLst/>
          </a:prstGeom>
          <a:noFill/>
          <a:ln/>
        </p:spPr>
        <p:txBody>
          <a:bodyPr wrap="none" lIns="0" tIns="0" rIns="0" bIns="0" rtlCol="0" anchor="t"/>
          <a:lstStyle/>
          <a:p>
            <a:pPr marL="0" indent="0" algn="l">
              <a:lnSpc>
                <a:spcPts val="1800"/>
              </a:lnSpc>
              <a:buNone/>
            </a:pPr>
            <a:r>
              <a:rPr lang="en-US" sz="1150" dirty="0">
                <a:solidFill>
                  <a:srgbClr val="F4CAB8"/>
                </a:solidFill>
                <a:latin typeface="Montserrat Medium" pitchFamily="34" charset="0"/>
                <a:ea typeface="Montserrat Medium" pitchFamily="34" charset="-122"/>
                <a:cs typeface="Montserrat Medium" pitchFamily="34" charset="-120"/>
              </a:rPr>
              <a:t>تحدد الاحتياجات التدريبية للموظفين</a:t>
            </a:r>
            <a:endParaRPr lang="en-US" sz="11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03052" y="612219"/>
            <a:ext cx="5277445" cy="574238"/>
          </a:xfrm>
          <a:prstGeom prst="rect">
            <a:avLst/>
          </a:prstGeom>
          <a:noFill/>
          <a:ln/>
        </p:spPr>
        <p:txBody>
          <a:bodyPr wrap="none" lIns="0" tIns="0" rIns="0" bIns="0" rtlCol="0" anchor="t"/>
          <a:lstStyle/>
          <a:p>
            <a:pPr marL="0" indent="0">
              <a:lnSpc>
                <a:spcPts val="4500"/>
              </a:lnSpc>
              <a:buNone/>
            </a:pPr>
            <a:r>
              <a:rPr lang="en-US" sz="3600" b="1" dirty="0">
                <a:solidFill>
                  <a:srgbClr val="FFB393"/>
                </a:solidFill>
                <a:latin typeface="Brygada 1918 Bold" pitchFamily="34" charset="0"/>
                <a:ea typeface="Brygada 1918 Bold" pitchFamily="34" charset="-122"/>
                <a:cs typeface="Brygada 1918 Bold" pitchFamily="34" charset="-120"/>
              </a:rPr>
              <a:t>خطوات عملية تحليل الوظائف</a:t>
            </a:r>
            <a:endParaRPr lang="en-US" sz="3600" dirty="0"/>
          </a:p>
        </p:txBody>
      </p:sp>
      <p:sp>
        <p:nvSpPr>
          <p:cNvPr id="3" name="Text 1"/>
          <p:cNvSpPr/>
          <p:nvPr/>
        </p:nvSpPr>
        <p:spPr>
          <a:xfrm>
            <a:off x="603052" y="1531025"/>
            <a:ext cx="13424297" cy="551259"/>
          </a:xfrm>
          <a:prstGeom prst="rect">
            <a:avLst/>
          </a:prstGeom>
          <a:noFill/>
          <a:ln/>
        </p:spPr>
        <p:txBody>
          <a:bodyPr wrap="square" lIns="0" tIns="0" rIns="0" bIns="0" rtlCol="0" anchor="t"/>
          <a:lstStyle/>
          <a:p>
            <a:pPr marL="0" indent="0" algn="r" rtl="1">
              <a:lnSpc>
                <a:spcPts val="2150"/>
              </a:lnSpc>
              <a:buNone/>
            </a:pPr>
            <a:r>
              <a:rPr lang="en-US" b="1" dirty="0">
                <a:solidFill>
                  <a:srgbClr val="F4CAB8"/>
                </a:solidFill>
                <a:latin typeface="Montserrat Medium" pitchFamily="34" charset="0"/>
                <a:ea typeface="Montserrat Medium" pitchFamily="34" charset="-122"/>
                <a:cs typeface="Montserrat Medium" pitchFamily="34" charset="-120"/>
              </a:rPr>
              <a:t>تتضمن عملية تحليل الوظائف عدة خطوات أساسية. أولاً، تحديد الهدف من التحليل. ثانياً، تحديد الوظائف المطلوب تحليلها. ثالثاً، شرح عملية التحليل للعاملين وتحديد مستوى مشاركتهم. رابعاً، اختيار طريقة مناسبة لجمع المعلومات. خامساً، معالجة البيانات والمعلومات وتحويلها إلى صيغة يمكن الاستفادة منها. أخيراً، المراجعة والتحديث المستمر للمعلومات عن الوظائف.</a:t>
            </a:r>
            <a:endParaRPr lang="en-US" b="1" dirty="0"/>
          </a:p>
        </p:txBody>
      </p:sp>
      <p:sp>
        <p:nvSpPr>
          <p:cNvPr id="4" name="Shape 2"/>
          <p:cNvSpPr/>
          <p:nvPr/>
        </p:nvSpPr>
        <p:spPr>
          <a:xfrm>
            <a:off x="7303770" y="2276118"/>
            <a:ext cx="22860" cy="5341144"/>
          </a:xfrm>
          <a:prstGeom prst="roundRect">
            <a:avLst>
              <a:gd name="adj" fmla="val 113066"/>
            </a:avLst>
          </a:prstGeom>
          <a:solidFill>
            <a:srgbClr val="662E42"/>
          </a:solidFill>
          <a:ln/>
        </p:spPr>
      </p:sp>
      <p:sp>
        <p:nvSpPr>
          <p:cNvPr id="5" name="Shape 3"/>
          <p:cNvSpPr/>
          <p:nvPr/>
        </p:nvSpPr>
        <p:spPr>
          <a:xfrm>
            <a:off x="6541175" y="2652355"/>
            <a:ext cx="603052" cy="22860"/>
          </a:xfrm>
          <a:prstGeom prst="roundRect">
            <a:avLst>
              <a:gd name="adj" fmla="val 113066"/>
            </a:avLst>
          </a:prstGeom>
          <a:solidFill>
            <a:srgbClr val="662E42"/>
          </a:solidFill>
          <a:ln/>
        </p:spPr>
      </p:sp>
      <p:sp>
        <p:nvSpPr>
          <p:cNvPr id="6" name="Shape 4"/>
          <p:cNvSpPr/>
          <p:nvPr/>
        </p:nvSpPr>
        <p:spPr>
          <a:xfrm>
            <a:off x="7121366" y="2469952"/>
            <a:ext cx="387668" cy="387668"/>
          </a:xfrm>
          <a:prstGeom prst="roundRect">
            <a:avLst>
              <a:gd name="adj" fmla="val 6667"/>
            </a:avLst>
          </a:prstGeom>
          <a:solidFill>
            <a:srgbClr val="4D1529"/>
          </a:solidFill>
          <a:ln/>
        </p:spPr>
      </p:sp>
      <p:sp>
        <p:nvSpPr>
          <p:cNvPr id="7" name="Text 5"/>
          <p:cNvSpPr/>
          <p:nvPr/>
        </p:nvSpPr>
        <p:spPr>
          <a:xfrm>
            <a:off x="7246263" y="2525911"/>
            <a:ext cx="137874" cy="275749"/>
          </a:xfrm>
          <a:prstGeom prst="rect">
            <a:avLst/>
          </a:prstGeom>
          <a:noFill/>
          <a:ln/>
        </p:spPr>
        <p:txBody>
          <a:bodyPr wrap="none" lIns="0" tIns="0" rIns="0" bIns="0" rtlCol="0" anchor="t"/>
          <a:lstStyle/>
          <a:p>
            <a:pPr marL="0" indent="0" algn="ctr">
              <a:lnSpc>
                <a:spcPts val="2150"/>
              </a:lnSpc>
              <a:buNone/>
            </a:pPr>
            <a:r>
              <a:rPr lang="en-US" sz="2150" b="1" dirty="0">
                <a:solidFill>
                  <a:srgbClr val="F4CAB8"/>
                </a:solidFill>
                <a:latin typeface="Brygada 1918 Bold" pitchFamily="34" charset="0"/>
                <a:ea typeface="Brygada 1918 Bold" pitchFamily="34" charset="-122"/>
                <a:cs typeface="Brygada 1918 Bold" pitchFamily="34" charset="-120"/>
              </a:rPr>
              <a:t>1</a:t>
            </a:r>
            <a:endParaRPr lang="en-US" sz="2150" dirty="0"/>
          </a:p>
        </p:txBody>
      </p:sp>
      <p:sp>
        <p:nvSpPr>
          <p:cNvPr id="8" name="Text 6"/>
          <p:cNvSpPr/>
          <p:nvPr/>
        </p:nvSpPr>
        <p:spPr>
          <a:xfrm>
            <a:off x="4070152" y="2448401"/>
            <a:ext cx="2297430" cy="287179"/>
          </a:xfrm>
          <a:prstGeom prst="rect">
            <a:avLst/>
          </a:prstGeom>
          <a:noFill/>
          <a:ln/>
        </p:spPr>
        <p:txBody>
          <a:bodyPr wrap="none" lIns="0" tIns="0" rIns="0" bIns="0" rtlCol="0" anchor="t"/>
          <a:lstStyle/>
          <a:p>
            <a:pPr marL="0" indent="0" algn="r">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تحديد الهدف</a:t>
            </a:r>
            <a:endParaRPr lang="en-US" sz="1800" dirty="0"/>
          </a:p>
        </p:txBody>
      </p:sp>
      <p:sp>
        <p:nvSpPr>
          <p:cNvPr id="9" name="Text 7"/>
          <p:cNvSpPr/>
          <p:nvPr/>
        </p:nvSpPr>
        <p:spPr>
          <a:xfrm>
            <a:off x="603052" y="2838926"/>
            <a:ext cx="5764530" cy="275630"/>
          </a:xfrm>
          <a:prstGeom prst="rect">
            <a:avLst/>
          </a:prstGeom>
          <a:noFill/>
          <a:ln/>
        </p:spPr>
        <p:txBody>
          <a:bodyPr wrap="none" lIns="0" tIns="0" rIns="0" bIns="0" rtlCol="0" anchor="t"/>
          <a:lstStyle/>
          <a:p>
            <a:pPr marL="0" indent="0" algn="r">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تحديد الأهداف المطلوب تحقيقها من عملية تحليل الوظائف</a:t>
            </a:r>
            <a:endParaRPr lang="en-US" sz="1350" dirty="0"/>
          </a:p>
        </p:txBody>
      </p:sp>
      <p:sp>
        <p:nvSpPr>
          <p:cNvPr id="10" name="Shape 8"/>
          <p:cNvSpPr/>
          <p:nvPr/>
        </p:nvSpPr>
        <p:spPr>
          <a:xfrm>
            <a:off x="7486174" y="3513773"/>
            <a:ext cx="603052" cy="22860"/>
          </a:xfrm>
          <a:prstGeom prst="roundRect">
            <a:avLst>
              <a:gd name="adj" fmla="val 113066"/>
            </a:avLst>
          </a:prstGeom>
          <a:solidFill>
            <a:srgbClr val="662E42"/>
          </a:solidFill>
          <a:ln/>
        </p:spPr>
      </p:sp>
      <p:sp>
        <p:nvSpPr>
          <p:cNvPr id="11" name="Shape 9"/>
          <p:cNvSpPr/>
          <p:nvPr/>
        </p:nvSpPr>
        <p:spPr>
          <a:xfrm>
            <a:off x="7121366" y="3331369"/>
            <a:ext cx="387668" cy="387668"/>
          </a:xfrm>
          <a:prstGeom prst="roundRect">
            <a:avLst>
              <a:gd name="adj" fmla="val 6667"/>
            </a:avLst>
          </a:prstGeom>
          <a:solidFill>
            <a:srgbClr val="4D1529"/>
          </a:solidFill>
          <a:ln/>
        </p:spPr>
      </p:sp>
      <p:sp>
        <p:nvSpPr>
          <p:cNvPr id="12" name="Text 10"/>
          <p:cNvSpPr/>
          <p:nvPr/>
        </p:nvSpPr>
        <p:spPr>
          <a:xfrm>
            <a:off x="7236619" y="3387328"/>
            <a:ext cx="157163" cy="275749"/>
          </a:xfrm>
          <a:prstGeom prst="rect">
            <a:avLst/>
          </a:prstGeom>
          <a:noFill/>
          <a:ln/>
        </p:spPr>
        <p:txBody>
          <a:bodyPr wrap="none" lIns="0" tIns="0" rIns="0" bIns="0" rtlCol="0" anchor="t"/>
          <a:lstStyle/>
          <a:p>
            <a:pPr marL="0" indent="0" algn="ctr">
              <a:lnSpc>
                <a:spcPts val="2150"/>
              </a:lnSpc>
              <a:buNone/>
            </a:pPr>
            <a:r>
              <a:rPr lang="en-US" sz="2150" b="1" dirty="0">
                <a:solidFill>
                  <a:srgbClr val="F4CAB8"/>
                </a:solidFill>
                <a:latin typeface="Brygada 1918 Bold" pitchFamily="34" charset="0"/>
                <a:ea typeface="Brygada 1918 Bold" pitchFamily="34" charset="-122"/>
                <a:cs typeface="Brygada 1918 Bold" pitchFamily="34" charset="-120"/>
              </a:rPr>
              <a:t>2</a:t>
            </a:r>
            <a:endParaRPr lang="en-US" sz="2150" dirty="0"/>
          </a:p>
        </p:txBody>
      </p:sp>
      <p:sp>
        <p:nvSpPr>
          <p:cNvPr id="13" name="Text 11"/>
          <p:cNvSpPr/>
          <p:nvPr/>
        </p:nvSpPr>
        <p:spPr>
          <a:xfrm>
            <a:off x="8262818" y="3309818"/>
            <a:ext cx="2297430" cy="287179"/>
          </a:xfrm>
          <a:prstGeom prst="rect">
            <a:avLst/>
          </a:prstGeom>
          <a:noFill/>
          <a:ln/>
        </p:spPr>
        <p:txBody>
          <a:bodyPr wrap="none" lIns="0" tIns="0" rIns="0" bIns="0" rtlCol="0" anchor="t"/>
          <a:lstStyle/>
          <a:p>
            <a:pPr marL="0" indent="0" algn="l">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تحديد الوظائف</a:t>
            </a:r>
            <a:endParaRPr lang="en-US" sz="1800" dirty="0"/>
          </a:p>
        </p:txBody>
      </p:sp>
      <p:sp>
        <p:nvSpPr>
          <p:cNvPr id="14" name="Text 12"/>
          <p:cNvSpPr/>
          <p:nvPr/>
        </p:nvSpPr>
        <p:spPr>
          <a:xfrm>
            <a:off x="8262818" y="3700343"/>
            <a:ext cx="5764530" cy="275630"/>
          </a:xfrm>
          <a:prstGeom prst="rect">
            <a:avLst/>
          </a:prstGeom>
          <a:noFill/>
          <a:ln/>
        </p:spPr>
        <p:txBody>
          <a:bodyPr wrap="none" lIns="0" tIns="0" rIns="0" bIns="0" rtlCol="0" anchor="t"/>
          <a:lstStyle/>
          <a:p>
            <a:pPr marL="0" indent="0" algn="l">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تشخيص وتعيين الوظائف التي تحتاج إلى تحليل</a:t>
            </a:r>
            <a:endParaRPr lang="en-US" sz="1350" dirty="0"/>
          </a:p>
        </p:txBody>
      </p:sp>
      <p:sp>
        <p:nvSpPr>
          <p:cNvPr id="15" name="Shape 13"/>
          <p:cNvSpPr/>
          <p:nvPr/>
        </p:nvSpPr>
        <p:spPr>
          <a:xfrm>
            <a:off x="6541175" y="4289108"/>
            <a:ext cx="603052" cy="22860"/>
          </a:xfrm>
          <a:prstGeom prst="roundRect">
            <a:avLst>
              <a:gd name="adj" fmla="val 113066"/>
            </a:avLst>
          </a:prstGeom>
          <a:solidFill>
            <a:srgbClr val="662E42"/>
          </a:solidFill>
          <a:ln/>
        </p:spPr>
      </p:sp>
      <p:sp>
        <p:nvSpPr>
          <p:cNvPr id="16" name="Shape 14"/>
          <p:cNvSpPr/>
          <p:nvPr/>
        </p:nvSpPr>
        <p:spPr>
          <a:xfrm>
            <a:off x="7121366" y="4106704"/>
            <a:ext cx="387668" cy="387668"/>
          </a:xfrm>
          <a:prstGeom prst="roundRect">
            <a:avLst>
              <a:gd name="adj" fmla="val 6667"/>
            </a:avLst>
          </a:prstGeom>
          <a:solidFill>
            <a:srgbClr val="4D1529"/>
          </a:solidFill>
          <a:ln/>
        </p:spPr>
      </p:sp>
      <p:sp>
        <p:nvSpPr>
          <p:cNvPr id="17" name="Text 15"/>
          <p:cNvSpPr/>
          <p:nvPr/>
        </p:nvSpPr>
        <p:spPr>
          <a:xfrm>
            <a:off x="7231023" y="4162663"/>
            <a:ext cx="168235" cy="275749"/>
          </a:xfrm>
          <a:prstGeom prst="rect">
            <a:avLst/>
          </a:prstGeom>
          <a:noFill/>
          <a:ln/>
        </p:spPr>
        <p:txBody>
          <a:bodyPr wrap="none" lIns="0" tIns="0" rIns="0" bIns="0" rtlCol="0" anchor="t"/>
          <a:lstStyle/>
          <a:p>
            <a:pPr marL="0" indent="0" algn="ctr">
              <a:lnSpc>
                <a:spcPts val="2150"/>
              </a:lnSpc>
              <a:buNone/>
            </a:pPr>
            <a:r>
              <a:rPr lang="en-US" sz="2150" b="1" dirty="0">
                <a:solidFill>
                  <a:srgbClr val="F4CAB8"/>
                </a:solidFill>
                <a:latin typeface="Brygada 1918 Bold" pitchFamily="34" charset="0"/>
                <a:ea typeface="Brygada 1918 Bold" pitchFamily="34" charset="-122"/>
                <a:cs typeface="Brygada 1918 Bold" pitchFamily="34" charset="-120"/>
              </a:rPr>
              <a:t>3</a:t>
            </a:r>
            <a:endParaRPr lang="en-US" sz="2150" dirty="0"/>
          </a:p>
        </p:txBody>
      </p:sp>
      <p:sp>
        <p:nvSpPr>
          <p:cNvPr id="18" name="Text 16"/>
          <p:cNvSpPr/>
          <p:nvPr/>
        </p:nvSpPr>
        <p:spPr>
          <a:xfrm>
            <a:off x="4070152" y="4085153"/>
            <a:ext cx="2297430" cy="287179"/>
          </a:xfrm>
          <a:prstGeom prst="rect">
            <a:avLst/>
          </a:prstGeom>
          <a:noFill/>
          <a:ln/>
        </p:spPr>
        <p:txBody>
          <a:bodyPr wrap="none" lIns="0" tIns="0" rIns="0" bIns="0" rtlCol="0" anchor="t"/>
          <a:lstStyle/>
          <a:p>
            <a:pPr marL="0" indent="0" algn="r">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شرح العملية</a:t>
            </a:r>
            <a:endParaRPr lang="en-US" sz="1800" dirty="0"/>
          </a:p>
        </p:txBody>
      </p:sp>
      <p:sp>
        <p:nvSpPr>
          <p:cNvPr id="19" name="Text 17"/>
          <p:cNvSpPr/>
          <p:nvPr/>
        </p:nvSpPr>
        <p:spPr>
          <a:xfrm>
            <a:off x="603052" y="4475678"/>
            <a:ext cx="5764530" cy="275630"/>
          </a:xfrm>
          <a:prstGeom prst="rect">
            <a:avLst/>
          </a:prstGeom>
          <a:noFill/>
          <a:ln/>
        </p:spPr>
        <p:txBody>
          <a:bodyPr wrap="none" lIns="0" tIns="0" rIns="0" bIns="0" rtlCol="0" anchor="t"/>
          <a:lstStyle/>
          <a:p>
            <a:pPr marL="0" indent="0" algn="r">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شرح عملية التحليل للعاملين وتحديد مستوى مشاركتهم</a:t>
            </a:r>
            <a:endParaRPr lang="en-US" sz="1350" dirty="0"/>
          </a:p>
        </p:txBody>
      </p:sp>
      <p:sp>
        <p:nvSpPr>
          <p:cNvPr id="20" name="Shape 18"/>
          <p:cNvSpPr/>
          <p:nvPr/>
        </p:nvSpPr>
        <p:spPr>
          <a:xfrm>
            <a:off x="7486174" y="5064443"/>
            <a:ext cx="603052" cy="22860"/>
          </a:xfrm>
          <a:prstGeom prst="roundRect">
            <a:avLst>
              <a:gd name="adj" fmla="val 113066"/>
            </a:avLst>
          </a:prstGeom>
          <a:solidFill>
            <a:srgbClr val="662E42"/>
          </a:solidFill>
          <a:ln/>
        </p:spPr>
      </p:sp>
      <p:sp>
        <p:nvSpPr>
          <p:cNvPr id="21" name="Shape 19"/>
          <p:cNvSpPr/>
          <p:nvPr/>
        </p:nvSpPr>
        <p:spPr>
          <a:xfrm>
            <a:off x="7121366" y="4882039"/>
            <a:ext cx="387668" cy="387668"/>
          </a:xfrm>
          <a:prstGeom prst="roundRect">
            <a:avLst>
              <a:gd name="adj" fmla="val 6667"/>
            </a:avLst>
          </a:prstGeom>
          <a:solidFill>
            <a:srgbClr val="4D1529"/>
          </a:solidFill>
          <a:ln/>
        </p:spPr>
      </p:sp>
      <p:sp>
        <p:nvSpPr>
          <p:cNvPr id="22" name="Text 20"/>
          <p:cNvSpPr/>
          <p:nvPr/>
        </p:nvSpPr>
        <p:spPr>
          <a:xfrm>
            <a:off x="7228284" y="4937998"/>
            <a:ext cx="173712" cy="275749"/>
          </a:xfrm>
          <a:prstGeom prst="rect">
            <a:avLst/>
          </a:prstGeom>
          <a:noFill/>
          <a:ln/>
        </p:spPr>
        <p:txBody>
          <a:bodyPr wrap="none" lIns="0" tIns="0" rIns="0" bIns="0" rtlCol="0" anchor="t"/>
          <a:lstStyle/>
          <a:p>
            <a:pPr marL="0" indent="0" algn="ctr">
              <a:lnSpc>
                <a:spcPts val="2150"/>
              </a:lnSpc>
              <a:buNone/>
            </a:pPr>
            <a:r>
              <a:rPr lang="en-US" sz="2150" b="1" dirty="0">
                <a:solidFill>
                  <a:srgbClr val="F4CAB8"/>
                </a:solidFill>
                <a:latin typeface="Brygada 1918 Bold" pitchFamily="34" charset="0"/>
                <a:ea typeface="Brygada 1918 Bold" pitchFamily="34" charset="-122"/>
                <a:cs typeface="Brygada 1918 Bold" pitchFamily="34" charset="-120"/>
              </a:rPr>
              <a:t>4</a:t>
            </a:r>
            <a:endParaRPr lang="en-US" sz="2150" dirty="0"/>
          </a:p>
        </p:txBody>
      </p:sp>
      <p:sp>
        <p:nvSpPr>
          <p:cNvPr id="23" name="Text 21"/>
          <p:cNvSpPr/>
          <p:nvPr/>
        </p:nvSpPr>
        <p:spPr>
          <a:xfrm>
            <a:off x="8262818" y="4860488"/>
            <a:ext cx="2297430" cy="287179"/>
          </a:xfrm>
          <a:prstGeom prst="rect">
            <a:avLst/>
          </a:prstGeom>
          <a:noFill/>
          <a:ln/>
        </p:spPr>
        <p:txBody>
          <a:bodyPr wrap="none" lIns="0" tIns="0" rIns="0" bIns="0" rtlCol="0" anchor="t"/>
          <a:lstStyle/>
          <a:p>
            <a:pPr marL="0" indent="0" algn="l">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جمع المعلومات</a:t>
            </a:r>
            <a:endParaRPr lang="en-US" sz="1800" dirty="0"/>
          </a:p>
        </p:txBody>
      </p:sp>
      <p:sp>
        <p:nvSpPr>
          <p:cNvPr id="24" name="Text 22"/>
          <p:cNvSpPr/>
          <p:nvPr/>
        </p:nvSpPr>
        <p:spPr>
          <a:xfrm>
            <a:off x="8262818" y="5251013"/>
            <a:ext cx="5764530" cy="275630"/>
          </a:xfrm>
          <a:prstGeom prst="rect">
            <a:avLst/>
          </a:prstGeom>
          <a:noFill/>
          <a:ln/>
        </p:spPr>
        <p:txBody>
          <a:bodyPr wrap="none" lIns="0" tIns="0" rIns="0" bIns="0" rtlCol="0" anchor="t"/>
          <a:lstStyle/>
          <a:p>
            <a:pPr marL="0" indent="0" algn="l">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اختيار الطريقة الأكثر ملاءمة لجمع المعلومات</a:t>
            </a:r>
            <a:endParaRPr lang="en-US" sz="1350" dirty="0"/>
          </a:p>
        </p:txBody>
      </p:sp>
      <p:sp>
        <p:nvSpPr>
          <p:cNvPr id="25" name="Shape 23"/>
          <p:cNvSpPr/>
          <p:nvPr/>
        </p:nvSpPr>
        <p:spPr>
          <a:xfrm>
            <a:off x="6541175" y="5839778"/>
            <a:ext cx="603052" cy="22860"/>
          </a:xfrm>
          <a:prstGeom prst="roundRect">
            <a:avLst>
              <a:gd name="adj" fmla="val 113066"/>
            </a:avLst>
          </a:prstGeom>
          <a:solidFill>
            <a:srgbClr val="662E42"/>
          </a:solidFill>
          <a:ln/>
        </p:spPr>
      </p:sp>
      <p:sp>
        <p:nvSpPr>
          <p:cNvPr id="26" name="Shape 24"/>
          <p:cNvSpPr/>
          <p:nvPr/>
        </p:nvSpPr>
        <p:spPr>
          <a:xfrm>
            <a:off x="7121366" y="5657374"/>
            <a:ext cx="387668" cy="387668"/>
          </a:xfrm>
          <a:prstGeom prst="roundRect">
            <a:avLst>
              <a:gd name="adj" fmla="val 6667"/>
            </a:avLst>
          </a:prstGeom>
          <a:solidFill>
            <a:srgbClr val="4D1529"/>
          </a:solidFill>
          <a:ln/>
        </p:spPr>
      </p:sp>
      <p:sp>
        <p:nvSpPr>
          <p:cNvPr id="27" name="Text 25"/>
          <p:cNvSpPr/>
          <p:nvPr/>
        </p:nvSpPr>
        <p:spPr>
          <a:xfrm>
            <a:off x="7232452" y="5713333"/>
            <a:ext cx="165497" cy="275749"/>
          </a:xfrm>
          <a:prstGeom prst="rect">
            <a:avLst/>
          </a:prstGeom>
          <a:noFill/>
          <a:ln/>
        </p:spPr>
        <p:txBody>
          <a:bodyPr wrap="none" lIns="0" tIns="0" rIns="0" bIns="0" rtlCol="0" anchor="t"/>
          <a:lstStyle/>
          <a:p>
            <a:pPr marL="0" indent="0" algn="ctr">
              <a:lnSpc>
                <a:spcPts val="2150"/>
              </a:lnSpc>
              <a:buNone/>
            </a:pPr>
            <a:r>
              <a:rPr lang="en-US" sz="2150" b="1" dirty="0">
                <a:solidFill>
                  <a:srgbClr val="F4CAB8"/>
                </a:solidFill>
                <a:latin typeface="Brygada 1918 Bold" pitchFamily="34" charset="0"/>
                <a:ea typeface="Brygada 1918 Bold" pitchFamily="34" charset="-122"/>
                <a:cs typeface="Brygada 1918 Bold" pitchFamily="34" charset="-120"/>
              </a:rPr>
              <a:t>5</a:t>
            </a:r>
            <a:endParaRPr lang="en-US" sz="2150" dirty="0"/>
          </a:p>
        </p:txBody>
      </p:sp>
      <p:sp>
        <p:nvSpPr>
          <p:cNvPr id="28" name="Text 26"/>
          <p:cNvSpPr/>
          <p:nvPr/>
        </p:nvSpPr>
        <p:spPr>
          <a:xfrm>
            <a:off x="4070152" y="5635823"/>
            <a:ext cx="2297430" cy="287179"/>
          </a:xfrm>
          <a:prstGeom prst="rect">
            <a:avLst/>
          </a:prstGeom>
          <a:noFill/>
          <a:ln/>
        </p:spPr>
        <p:txBody>
          <a:bodyPr wrap="none" lIns="0" tIns="0" rIns="0" bIns="0" rtlCol="0" anchor="t"/>
          <a:lstStyle/>
          <a:p>
            <a:pPr marL="0" indent="0" algn="r">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معالجة البيانات</a:t>
            </a:r>
            <a:endParaRPr lang="en-US" sz="1800" dirty="0"/>
          </a:p>
        </p:txBody>
      </p:sp>
      <p:sp>
        <p:nvSpPr>
          <p:cNvPr id="29" name="Text 27"/>
          <p:cNvSpPr/>
          <p:nvPr/>
        </p:nvSpPr>
        <p:spPr>
          <a:xfrm>
            <a:off x="603052" y="6026348"/>
            <a:ext cx="5764530" cy="275630"/>
          </a:xfrm>
          <a:prstGeom prst="rect">
            <a:avLst/>
          </a:prstGeom>
          <a:noFill/>
          <a:ln/>
        </p:spPr>
        <p:txBody>
          <a:bodyPr wrap="none" lIns="0" tIns="0" rIns="0" bIns="0" rtlCol="0" anchor="t"/>
          <a:lstStyle/>
          <a:p>
            <a:pPr marL="0" indent="0" algn="r">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تحويل المعلومات إلى صيغة يمكن الاستفادة منها</a:t>
            </a:r>
            <a:endParaRPr lang="en-US" sz="1350" dirty="0"/>
          </a:p>
        </p:txBody>
      </p:sp>
      <p:sp>
        <p:nvSpPr>
          <p:cNvPr id="30" name="Shape 28"/>
          <p:cNvSpPr/>
          <p:nvPr/>
        </p:nvSpPr>
        <p:spPr>
          <a:xfrm>
            <a:off x="7486174" y="6615113"/>
            <a:ext cx="603052" cy="22860"/>
          </a:xfrm>
          <a:prstGeom prst="roundRect">
            <a:avLst>
              <a:gd name="adj" fmla="val 113066"/>
            </a:avLst>
          </a:prstGeom>
          <a:solidFill>
            <a:srgbClr val="662E42"/>
          </a:solidFill>
          <a:ln/>
        </p:spPr>
      </p:sp>
      <p:sp>
        <p:nvSpPr>
          <p:cNvPr id="31" name="Shape 29"/>
          <p:cNvSpPr/>
          <p:nvPr/>
        </p:nvSpPr>
        <p:spPr>
          <a:xfrm>
            <a:off x="7121366" y="6432709"/>
            <a:ext cx="387668" cy="387668"/>
          </a:xfrm>
          <a:prstGeom prst="roundRect">
            <a:avLst>
              <a:gd name="adj" fmla="val 6667"/>
            </a:avLst>
          </a:prstGeom>
          <a:solidFill>
            <a:srgbClr val="4D1529"/>
          </a:solidFill>
          <a:ln/>
        </p:spPr>
      </p:sp>
      <p:sp>
        <p:nvSpPr>
          <p:cNvPr id="32" name="Text 30"/>
          <p:cNvSpPr/>
          <p:nvPr/>
        </p:nvSpPr>
        <p:spPr>
          <a:xfrm>
            <a:off x="7229713" y="6488668"/>
            <a:ext cx="170974" cy="275749"/>
          </a:xfrm>
          <a:prstGeom prst="rect">
            <a:avLst/>
          </a:prstGeom>
          <a:noFill/>
          <a:ln/>
        </p:spPr>
        <p:txBody>
          <a:bodyPr wrap="none" lIns="0" tIns="0" rIns="0" bIns="0" rtlCol="0" anchor="t"/>
          <a:lstStyle/>
          <a:p>
            <a:pPr marL="0" indent="0" algn="ctr">
              <a:lnSpc>
                <a:spcPts val="2150"/>
              </a:lnSpc>
              <a:buNone/>
            </a:pPr>
            <a:r>
              <a:rPr lang="en-US" sz="2150" b="1" dirty="0">
                <a:solidFill>
                  <a:srgbClr val="F4CAB8"/>
                </a:solidFill>
                <a:latin typeface="Brygada 1918 Bold" pitchFamily="34" charset="0"/>
                <a:ea typeface="Brygada 1918 Bold" pitchFamily="34" charset="-122"/>
                <a:cs typeface="Brygada 1918 Bold" pitchFamily="34" charset="-120"/>
              </a:rPr>
              <a:t>6</a:t>
            </a:r>
            <a:endParaRPr lang="en-US" sz="2150" dirty="0"/>
          </a:p>
        </p:txBody>
      </p:sp>
      <p:sp>
        <p:nvSpPr>
          <p:cNvPr id="33" name="Text 31"/>
          <p:cNvSpPr/>
          <p:nvPr/>
        </p:nvSpPr>
        <p:spPr>
          <a:xfrm>
            <a:off x="8262818" y="6411158"/>
            <a:ext cx="2297430" cy="287179"/>
          </a:xfrm>
          <a:prstGeom prst="rect">
            <a:avLst/>
          </a:prstGeom>
          <a:noFill/>
          <a:ln/>
        </p:spPr>
        <p:txBody>
          <a:bodyPr wrap="none" lIns="0" tIns="0" rIns="0" bIns="0" rtlCol="0" anchor="t"/>
          <a:lstStyle/>
          <a:p>
            <a:pPr marL="0" indent="0" algn="l">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المراجعة والتحديث</a:t>
            </a:r>
            <a:endParaRPr lang="en-US" sz="1800" dirty="0"/>
          </a:p>
        </p:txBody>
      </p:sp>
      <p:sp>
        <p:nvSpPr>
          <p:cNvPr id="34" name="Text 32"/>
          <p:cNvSpPr/>
          <p:nvPr/>
        </p:nvSpPr>
        <p:spPr>
          <a:xfrm>
            <a:off x="8262818" y="6801683"/>
            <a:ext cx="5764530" cy="275630"/>
          </a:xfrm>
          <a:prstGeom prst="rect">
            <a:avLst/>
          </a:prstGeom>
          <a:noFill/>
          <a:ln/>
        </p:spPr>
        <p:txBody>
          <a:bodyPr wrap="none" lIns="0" tIns="0" rIns="0" bIns="0" rtlCol="0" anchor="t"/>
          <a:lstStyle/>
          <a:p>
            <a:pPr marL="0" indent="0" algn="l">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مراجعة مستمرة وتحديث المعلومات عن الوظائف</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2237" y="790813"/>
            <a:ext cx="6752511" cy="716399"/>
          </a:xfrm>
          <a:prstGeom prst="rect">
            <a:avLst/>
          </a:prstGeom>
          <a:noFill/>
          <a:ln/>
        </p:spPr>
        <p:txBody>
          <a:bodyPr wrap="none" lIns="0" tIns="0" rIns="0" bIns="0" rtlCol="0" anchor="t"/>
          <a:lstStyle/>
          <a:p>
            <a:pPr marL="0" indent="0">
              <a:lnSpc>
                <a:spcPts val="5600"/>
              </a:lnSpc>
              <a:buNone/>
            </a:pPr>
            <a:r>
              <a:rPr lang="en-US" sz="4500" b="1" dirty="0">
                <a:solidFill>
                  <a:srgbClr val="FFB393"/>
                </a:solidFill>
                <a:latin typeface="Brygada 1918 Bold" pitchFamily="34" charset="0"/>
                <a:ea typeface="Brygada 1918 Bold" pitchFamily="34" charset="-122"/>
                <a:cs typeface="Brygada 1918 Bold" pitchFamily="34" charset="-120"/>
              </a:rPr>
              <a:t>طرق تحليل الوظائف: الملاحظة</a:t>
            </a:r>
            <a:endParaRPr lang="en-US" sz="4500" dirty="0"/>
          </a:p>
        </p:txBody>
      </p:sp>
      <p:sp>
        <p:nvSpPr>
          <p:cNvPr id="4" name="Text 1"/>
          <p:cNvSpPr/>
          <p:nvPr/>
        </p:nvSpPr>
        <p:spPr>
          <a:xfrm>
            <a:off x="752237" y="1829633"/>
            <a:ext cx="7639526" cy="1719263"/>
          </a:xfrm>
          <a:prstGeom prst="rect">
            <a:avLst/>
          </a:prstGeom>
          <a:noFill/>
          <a:ln/>
        </p:spPr>
        <p:txBody>
          <a:bodyPr wrap="square" lIns="0" tIns="0" rIns="0" bIns="0" rtlCol="0" anchor="t"/>
          <a:lstStyle/>
          <a:p>
            <a:pPr marL="0" indent="0" algn="r" rtl="1">
              <a:lnSpc>
                <a:spcPts val="2700"/>
              </a:lnSpc>
              <a:buNone/>
            </a:pPr>
            <a:r>
              <a:rPr lang="en-US" sz="1650" dirty="0">
                <a:solidFill>
                  <a:srgbClr val="F4CAB8"/>
                </a:solidFill>
                <a:latin typeface="Montserrat Medium" pitchFamily="34" charset="0"/>
                <a:ea typeface="Montserrat Medium" pitchFamily="34" charset="-122"/>
                <a:cs typeface="Montserrat Medium" pitchFamily="34" charset="-120"/>
              </a:rPr>
              <a:t>تعد طريقة الملاحظة إحدى الطرق المستخدمة في تحليل الوظائف. تتم عملية الملاحظة الشخصية بتتبع شاغل الوظيفة وملاحظة إجراءاتها وخطواتها وعلاقاتها بغيرها من الوظائف. تتيح هذه الطريقة للمحلل فرصة ملاحظة عدد من الوظائف في الوقت نفسه. ومع ذلك، فإن هذا الأسلوب يصلح بشكل أفضل للوظائف التي يغلب عليها السلوك الظاهر وذات الطابع الجسماني المتكرر، مثل الوظائف الفنية التي تنطوي على عمليات يدوية.</a:t>
            </a:r>
            <a:endParaRPr lang="en-US" sz="1650" dirty="0"/>
          </a:p>
        </p:txBody>
      </p:sp>
      <p:sp>
        <p:nvSpPr>
          <p:cNvPr id="5" name="Shape 2"/>
          <p:cNvSpPr/>
          <p:nvPr/>
        </p:nvSpPr>
        <p:spPr>
          <a:xfrm>
            <a:off x="752237" y="4032528"/>
            <a:ext cx="483632" cy="483632"/>
          </a:xfrm>
          <a:prstGeom prst="roundRect">
            <a:avLst>
              <a:gd name="adj" fmla="val 6667"/>
            </a:avLst>
          </a:prstGeom>
          <a:solidFill>
            <a:srgbClr val="4D1529"/>
          </a:solidFill>
          <a:ln/>
        </p:spPr>
      </p:sp>
      <p:sp>
        <p:nvSpPr>
          <p:cNvPr id="6" name="Text 3"/>
          <p:cNvSpPr/>
          <p:nvPr/>
        </p:nvSpPr>
        <p:spPr>
          <a:xfrm>
            <a:off x="908090" y="4102298"/>
            <a:ext cx="171926" cy="343972"/>
          </a:xfrm>
          <a:prstGeom prst="rect">
            <a:avLst/>
          </a:prstGeom>
          <a:noFill/>
          <a:ln/>
        </p:spPr>
        <p:txBody>
          <a:bodyPr wrap="none" lIns="0" tIns="0" rIns="0" bIns="0" rtlCol="0" anchor="t"/>
          <a:lstStyle/>
          <a:p>
            <a:pPr marL="0" indent="0" algn="ctr">
              <a:lnSpc>
                <a:spcPts val="2700"/>
              </a:lnSpc>
              <a:buNone/>
            </a:pPr>
            <a:r>
              <a:rPr lang="en-US" sz="2700" b="1" dirty="0">
                <a:solidFill>
                  <a:srgbClr val="F4CAB8"/>
                </a:solidFill>
                <a:latin typeface="Brygada 1918 Bold" pitchFamily="34" charset="0"/>
                <a:ea typeface="Brygada 1918 Bold" pitchFamily="34" charset="-122"/>
                <a:cs typeface="Brygada 1918 Bold" pitchFamily="34" charset="-120"/>
              </a:rPr>
              <a:t>1</a:t>
            </a:r>
            <a:endParaRPr lang="en-US" sz="2700" dirty="0"/>
          </a:p>
        </p:txBody>
      </p:sp>
      <p:sp>
        <p:nvSpPr>
          <p:cNvPr id="7" name="Text 4"/>
          <p:cNvSpPr/>
          <p:nvPr/>
        </p:nvSpPr>
        <p:spPr>
          <a:xfrm>
            <a:off x="1450777" y="4032528"/>
            <a:ext cx="2865953" cy="358140"/>
          </a:xfrm>
          <a:prstGeom prst="rect">
            <a:avLst/>
          </a:prstGeom>
          <a:noFill/>
          <a:ln/>
        </p:spPr>
        <p:txBody>
          <a:bodyPr wrap="none" lIns="0" tIns="0" rIns="0" bIns="0" rtlCol="0" anchor="t"/>
          <a:lstStyle/>
          <a:p>
            <a:pPr marL="0" indent="0">
              <a:lnSpc>
                <a:spcPts val="2800"/>
              </a:lnSpc>
              <a:buNone/>
            </a:pPr>
            <a:r>
              <a:rPr lang="en-US" sz="2250" b="1" dirty="0">
                <a:solidFill>
                  <a:srgbClr val="F4CAB8"/>
                </a:solidFill>
                <a:latin typeface="Brygada 1918 Bold" pitchFamily="34" charset="0"/>
                <a:ea typeface="Brygada 1918 Bold" pitchFamily="34" charset="-122"/>
                <a:cs typeface="Brygada 1918 Bold" pitchFamily="34" charset="-120"/>
              </a:rPr>
              <a:t>مزايا طريقة الملاحظة</a:t>
            </a:r>
            <a:endParaRPr lang="en-US" sz="2250" dirty="0"/>
          </a:p>
        </p:txBody>
      </p:sp>
      <p:sp>
        <p:nvSpPr>
          <p:cNvPr id="8" name="Text 5"/>
          <p:cNvSpPr/>
          <p:nvPr/>
        </p:nvSpPr>
        <p:spPr>
          <a:xfrm>
            <a:off x="1450777" y="4519613"/>
            <a:ext cx="6940987" cy="343853"/>
          </a:xfrm>
          <a:prstGeom prst="rect">
            <a:avLst/>
          </a:prstGeom>
          <a:noFill/>
          <a:ln/>
        </p:spPr>
        <p:txBody>
          <a:bodyPr wrap="none" lIns="0" tIns="0" rIns="0" bIns="0" rtlCol="0" anchor="t"/>
          <a:lstStyle/>
          <a:p>
            <a:pPr marL="0" indent="0">
              <a:lnSpc>
                <a:spcPts val="2700"/>
              </a:lnSpc>
              <a:buNone/>
            </a:pPr>
            <a:r>
              <a:rPr lang="en-US" sz="1650" dirty="0">
                <a:solidFill>
                  <a:srgbClr val="F4CAB8"/>
                </a:solidFill>
                <a:latin typeface="Montserrat Medium" pitchFamily="34" charset="0"/>
                <a:ea typeface="Montserrat Medium" pitchFamily="34" charset="-122"/>
                <a:cs typeface="Montserrat Medium" pitchFamily="34" charset="-120"/>
              </a:rPr>
              <a:t>تتيح ملاحظة مباشرة للإجراءات والخطوات الفعلية للوظيفة</a:t>
            </a:r>
            <a:endParaRPr lang="en-US" sz="1650" dirty="0"/>
          </a:p>
        </p:txBody>
      </p:sp>
      <p:sp>
        <p:nvSpPr>
          <p:cNvPr id="9" name="Shape 6"/>
          <p:cNvSpPr/>
          <p:nvPr/>
        </p:nvSpPr>
        <p:spPr>
          <a:xfrm>
            <a:off x="752237" y="5320189"/>
            <a:ext cx="483632" cy="483632"/>
          </a:xfrm>
          <a:prstGeom prst="roundRect">
            <a:avLst>
              <a:gd name="adj" fmla="val 6667"/>
            </a:avLst>
          </a:prstGeom>
          <a:solidFill>
            <a:srgbClr val="4D1529"/>
          </a:solidFill>
          <a:ln/>
        </p:spPr>
      </p:sp>
      <p:sp>
        <p:nvSpPr>
          <p:cNvPr id="10" name="Text 7"/>
          <p:cNvSpPr/>
          <p:nvPr/>
        </p:nvSpPr>
        <p:spPr>
          <a:xfrm>
            <a:off x="895945" y="5389959"/>
            <a:ext cx="196096" cy="343972"/>
          </a:xfrm>
          <a:prstGeom prst="rect">
            <a:avLst/>
          </a:prstGeom>
          <a:noFill/>
          <a:ln/>
        </p:spPr>
        <p:txBody>
          <a:bodyPr wrap="none" lIns="0" tIns="0" rIns="0" bIns="0" rtlCol="0" anchor="t"/>
          <a:lstStyle/>
          <a:p>
            <a:pPr marL="0" indent="0" algn="ctr">
              <a:lnSpc>
                <a:spcPts val="2700"/>
              </a:lnSpc>
              <a:buNone/>
            </a:pPr>
            <a:r>
              <a:rPr lang="en-US" sz="2700" b="1" dirty="0">
                <a:solidFill>
                  <a:srgbClr val="F4CAB8"/>
                </a:solidFill>
                <a:latin typeface="Brygada 1918 Bold" pitchFamily="34" charset="0"/>
                <a:ea typeface="Brygada 1918 Bold" pitchFamily="34" charset="-122"/>
                <a:cs typeface="Brygada 1918 Bold" pitchFamily="34" charset="-120"/>
              </a:rPr>
              <a:t>2</a:t>
            </a:r>
            <a:endParaRPr lang="en-US" sz="2700" dirty="0"/>
          </a:p>
        </p:txBody>
      </p:sp>
      <p:sp>
        <p:nvSpPr>
          <p:cNvPr id="11" name="Text 8"/>
          <p:cNvSpPr/>
          <p:nvPr/>
        </p:nvSpPr>
        <p:spPr>
          <a:xfrm>
            <a:off x="1450777" y="5320189"/>
            <a:ext cx="2865953" cy="358140"/>
          </a:xfrm>
          <a:prstGeom prst="rect">
            <a:avLst/>
          </a:prstGeom>
          <a:noFill/>
          <a:ln/>
        </p:spPr>
        <p:txBody>
          <a:bodyPr wrap="none" lIns="0" tIns="0" rIns="0" bIns="0" rtlCol="0" anchor="t"/>
          <a:lstStyle/>
          <a:p>
            <a:pPr marL="0" indent="0">
              <a:lnSpc>
                <a:spcPts val="2800"/>
              </a:lnSpc>
              <a:buNone/>
            </a:pPr>
            <a:r>
              <a:rPr lang="en-US" sz="2250" b="1" dirty="0">
                <a:solidFill>
                  <a:srgbClr val="F4CAB8"/>
                </a:solidFill>
                <a:latin typeface="Brygada 1918 Bold" pitchFamily="34" charset="0"/>
                <a:ea typeface="Brygada 1918 Bold" pitchFamily="34" charset="-122"/>
                <a:cs typeface="Brygada 1918 Bold" pitchFamily="34" charset="-120"/>
              </a:rPr>
              <a:t>عيوب طريقة الملاحظة</a:t>
            </a:r>
            <a:endParaRPr lang="en-US" sz="2250" dirty="0"/>
          </a:p>
        </p:txBody>
      </p:sp>
      <p:sp>
        <p:nvSpPr>
          <p:cNvPr id="12" name="Text 9"/>
          <p:cNvSpPr/>
          <p:nvPr/>
        </p:nvSpPr>
        <p:spPr>
          <a:xfrm>
            <a:off x="1450777" y="5807273"/>
            <a:ext cx="6940987" cy="343853"/>
          </a:xfrm>
          <a:prstGeom prst="rect">
            <a:avLst/>
          </a:prstGeom>
          <a:noFill/>
          <a:ln/>
        </p:spPr>
        <p:txBody>
          <a:bodyPr wrap="none" lIns="0" tIns="0" rIns="0" bIns="0" rtlCol="0" anchor="t"/>
          <a:lstStyle/>
          <a:p>
            <a:pPr marL="0" indent="0">
              <a:lnSpc>
                <a:spcPts val="2700"/>
              </a:lnSpc>
              <a:buNone/>
            </a:pPr>
            <a:r>
              <a:rPr lang="en-US" sz="1650" dirty="0">
                <a:solidFill>
                  <a:srgbClr val="F4CAB8"/>
                </a:solidFill>
                <a:latin typeface="Montserrat Medium" pitchFamily="34" charset="0"/>
                <a:ea typeface="Montserrat Medium" pitchFamily="34" charset="-122"/>
                <a:cs typeface="Montserrat Medium" pitchFamily="34" charset="-120"/>
              </a:rPr>
              <a:t>قد لا تكون مناسبة للوظائف الذهنية أو الإدارية العليا</a:t>
            </a:r>
            <a:endParaRPr lang="en-US" sz="1650" dirty="0"/>
          </a:p>
        </p:txBody>
      </p:sp>
      <p:sp>
        <p:nvSpPr>
          <p:cNvPr id="13" name="Shape 10"/>
          <p:cNvSpPr/>
          <p:nvPr/>
        </p:nvSpPr>
        <p:spPr>
          <a:xfrm>
            <a:off x="752237" y="6607850"/>
            <a:ext cx="483632" cy="483632"/>
          </a:xfrm>
          <a:prstGeom prst="roundRect">
            <a:avLst>
              <a:gd name="adj" fmla="val 6667"/>
            </a:avLst>
          </a:prstGeom>
          <a:solidFill>
            <a:srgbClr val="4D1529"/>
          </a:solidFill>
          <a:ln/>
        </p:spPr>
      </p:sp>
      <p:sp>
        <p:nvSpPr>
          <p:cNvPr id="14" name="Text 11"/>
          <p:cNvSpPr/>
          <p:nvPr/>
        </p:nvSpPr>
        <p:spPr>
          <a:xfrm>
            <a:off x="889159" y="6677620"/>
            <a:ext cx="209788" cy="343972"/>
          </a:xfrm>
          <a:prstGeom prst="rect">
            <a:avLst/>
          </a:prstGeom>
          <a:noFill/>
          <a:ln/>
        </p:spPr>
        <p:txBody>
          <a:bodyPr wrap="none" lIns="0" tIns="0" rIns="0" bIns="0" rtlCol="0" anchor="t"/>
          <a:lstStyle/>
          <a:p>
            <a:pPr marL="0" indent="0" algn="ctr">
              <a:lnSpc>
                <a:spcPts val="2700"/>
              </a:lnSpc>
              <a:buNone/>
            </a:pPr>
            <a:r>
              <a:rPr lang="en-US" sz="2700" b="1" dirty="0">
                <a:solidFill>
                  <a:srgbClr val="F4CAB8"/>
                </a:solidFill>
                <a:latin typeface="Brygada 1918 Bold" pitchFamily="34" charset="0"/>
                <a:ea typeface="Brygada 1918 Bold" pitchFamily="34" charset="-122"/>
                <a:cs typeface="Brygada 1918 Bold" pitchFamily="34" charset="-120"/>
              </a:rPr>
              <a:t>3</a:t>
            </a:r>
            <a:endParaRPr lang="en-US" sz="2700" dirty="0"/>
          </a:p>
        </p:txBody>
      </p:sp>
      <p:sp>
        <p:nvSpPr>
          <p:cNvPr id="15" name="Text 12"/>
          <p:cNvSpPr/>
          <p:nvPr/>
        </p:nvSpPr>
        <p:spPr>
          <a:xfrm>
            <a:off x="1450777" y="6607850"/>
            <a:ext cx="2865953" cy="358140"/>
          </a:xfrm>
          <a:prstGeom prst="rect">
            <a:avLst/>
          </a:prstGeom>
          <a:noFill/>
          <a:ln/>
        </p:spPr>
        <p:txBody>
          <a:bodyPr wrap="none" lIns="0" tIns="0" rIns="0" bIns="0" rtlCol="0" anchor="t"/>
          <a:lstStyle/>
          <a:p>
            <a:pPr marL="0" indent="0">
              <a:lnSpc>
                <a:spcPts val="2800"/>
              </a:lnSpc>
              <a:buNone/>
            </a:pPr>
            <a:r>
              <a:rPr lang="en-US" sz="2250" b="1" dirty="0">
                <a:solidFill>
                  <a:srgbClr val="F4CAB8"/>
                </a:solidFill>
                <a:latin typeface="Brygada 1918 Bold" pitchFamily="34" charset="0"/>
                <a:ea typeface="Brygada 1918 Bold" pitchFamily="34" charset="-122"/>
                <a:cs typeface="Brygada 1918 Bold" pitchFamily="34" charset="-120"/>
              </a:rPr>
              <a:t>مجالات التطبيق المثالية</a:t>
            </a:r>
            <a:endParaRPr lang="en-US" sz="2250" dirty="0"/>
          </a:p>
        </p:txBody>
      </p:sp>
      <p:sp>
        <p:nvSpPr>
          <p:cNvPr id="16" name="Text 13"/>
          <p:cNvSpPr/>
          <p:nvPr/>
        </p:nvSpPr>
        <p:spPr>
          <a:xfrm>
            <a:off x="1450777" y="7094934"/>
            <a:ext cx="6940987" cy="343853"/>
          </a:xfrm>
          <a:prstGeom prst="rect">
            <a:avLst/>
          </a:prstGeom>
          <a:noFill/>
          <a:ln/>
        </p:spPr>
        <p:txBody>
          <a:bodyPr wrap="none" lIns="0" tIns="0" rIns="0" bIns="0" rtlCol="0" anchor="t"/>
          <a:lstStyle/>
          <a:p>
            <a:pPr marL="0" indent="0">
              <a:lnSpc>
                <a:spcPts val="2700"/>
              </a:lnSpc>
              <a:buNone/>
            </a:pPr>
            <a:r>
              <a:rPr lang="en-US" sz="1650" dirty="0">
                <a:solidFill>
                  <a:srgbClr val="F4CAB8"/>
                </a:solidFill>
                <a:latin typeface="Montserrat Medium" pitchFamily="34" charset="0"/>
                <a:ea typeface="Montserrat Medium" pitchFamily="34" charset="-122"/>
                <a:cs typeface="Montserrat Medium" pitchFamily="34" charset="-120"/>
              </a:rPr>
              <a:t>تناسب الوظائف الفنية واليدوية ذات الطابع المتكرر</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4623" y="804624"/>
            <a:ext cx="7554754" cy="1513522"/>
          </a:xfrm>
          <a:prstGeom prst="rect">
            <a:avLst/>
          </a:prstGeom>
          <a:noFill/>
          <a:ln/>
        </p:spPr>
        <p:txBody>
          <a:bodyPr wrap="square" lIns="0" tIns="0" rIns="0" bIns="0" rtlCol="0" anchor="t"/>
          <a:lstStyle/>
          <a:p>
            <a:pPr marL="0" indent="0">
              <a:lnSpc>
                <a:spcPts val="5950"/>
              </a:lnSpc>
              <a:buNone/>
            </a:pPr>
            <a:r>
              <a:rPr lang="en-US" sz="4750" b="1" dirty="0">
                <a:solidFill>
                  <a:srgbClr val="FFB393"/>
                </a:solidFill>
                <a:latin typeface="Brygada 1918 Bold" pitchFamily="34" charset="0"/>
                <a:ea typeface="Brygada 1918 Bold" pitchFamily="34" charset="-122"/>
                <a:cs typeface="Brygada 1918 Bold" pitchFamily="34" charset="-120"/>
              </a:rPr>
              <a:t>طرق تحليل الوظائف: المقابلة والاستبيان</a:t>
            </a:r>
            <a:endParaRPr lang="en-US" sz="4750" dirty="0"/>
          </a:p>
        </p:txBody>
      </p:sp>
      <p:sp>
        <p:nvSpPr>
          <p:cNvPr id="4" name="Text 1"/>
          <p:cNvSpPr/>
          <p:nvPr/>
        </p:nvSpPr>
        <p:spPr>
          <a:xfrm>
            <a:off x="794623" y="2658666"/>
            <a:ext cx="7554754" cy="1816298"/>
          </a:xfrm>
          <a:prstGeom prst="rect">
            <a:avLst/>
          </a:prstGeom>
          <a:noFill/>
          <a:ln/>
        </p:spPr>
        <p:txBody>
          <a:bodyPr wrap="square" lIns="0" tIns="0" rIns="0" bIns="0" rtlCol="0" anchor="t"/>
          <a:lstStyle/>
          <a:p>
            <a:pPr marL="0" indent="0" algn="r" rtl="1">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تعتبر المقابلة الشخصية والاستبيان الكتابي من الطرق الشائعة في تحليل الوظائف. المقابلات قد تكون فردية مع الموظفين أو جماعية مع المجموعات ذوي الوظائف المتشابهة. تتميز بإمكانية الحصول على معلومات مفصلة ومناقشة جوانب الوظيفة المختلفة. أما الاستبيان الكتابي فيعد من أكثر الأساليب شيوعاً لسهولته وانخفاض تكلفته، حيث يجيب شاغل الوظيفة عن مجموعة من الأسئلة المعدة مسبقاً.</a:t>
            </a:r>
            <a:endParaRPr lang="en-US" sz="1750" dirty="0"/>
          </a:p>
        </p:txBody>
      </p:sp>
      <p:sp>
        <p:nvSpPr>
          <p:cNvPr id="5" name="Shape 2"/>
          <p:cNvSpPr/>
          <p:nvPr/>
        </p:nvSpPr>
        <p:spPr>
          <a:xfrm>
            <a:off x="794623" y="4730353"/>
            <a:ext cx="7554754" cy="2694503"/>
          </a:xfrm>
          <a:prstGeom prst="roundRect">
            <a:avLst>
              <a:gd name="adj" fmla="val 1264"/>
            </a:avLst>
          </a:prstGeom>
          <a:noFill/>
          <a:ln w="7620">
            <a:solidFill>
              <a:srgbClr val="FFFFFF">
                <a:alpha val="24000"/>
              </a:srgbClr>
            </a:solidFill>
            <a:prstDash val="solid"/>
          </a:ln>
        </p:spPr>
      </p:sp>
      <p:sp>
        <p:nvSpPr>
          <p:cNvPr id="6" name="Shape 3"/>
          <p:cNvSpPr/>
          <p:nvPr/>
        </p:nvSpPr>
        <p:spPr>
          <a:xfrm>
            <a:off x="802243" y="4737973"/>
            <a:ext cx="7538680" cy="650915"/>
          </a:xfrm>
          <a:prstGeom prst="rect">
            <a:avLst/>
          </a:prstGeom>
          <a:solidFill>
            <a:srgbClr val="FFFFFF">
              <a:alpha val="4000"/>
            </a:srgbClr>
          </a:solidFill>
          <a:ln/>
        </p:spPr>
      </p:sp>
      <p:sp>
        <p:nvSpPr>
          <p:cNvPr id="7" name="Text 4"/>
          <p:cNvSpPr/>
          <p:nvPr/>
        </p:nvSpPr>
        <p:spPr>
          <a:xfrm>
            <a:off x="1030129" y="4881801"/>
            <a:ext cx="2054900" cy="363260"/>
          </a:xfrm>
          <a:prstGeom prst="rect">
            <a:avLst/>
          </a:prstGeom>
          <a:noFill/>
          <a:ln/>
        </p:spPr>
        <p:txBody>
          <a:bodyPr wrap="non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الطريقة</a:t>
            </a:r>
            <a:endParaRPr lang="en-US" sz="1750" dirty="0"/>
          </a:p>
        </p:txBody>
      </p:sp>
      <p:sp>
        <p:nvSpPr>
          <p:cNvPr id="8" name="Text 5"/>
          <p:cNvSpPr/>
          <p:nvPr/>
        </p:nvSpPr>
        <p:spPr>
          <a:xfrm>
            <a:off x="3546515" y="4881801"/>
            <a:ext cx="2051090" cy="363260"/>
          </a:xfrm>
          <a:prstGeom prst="rect">
            <a:avLst/>
          </a:prstGeom>
          <a:noFill/>
          <a:ln/>
        </p:spPr>
        <p:txBody>
          <a:bodyPr wrap="non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المزايا</a:t>
            </a:r>
            <a:endParaRPr lang="en-US" sz="1750" dirty="0"/>
          </a:p>
        </p:txBody>
      </p:sp>
      <p:sp>
        <p:nvSpPr>
          <p:cNvPr id="9" name="Text 6"/>
          <p:cNvSpPr/>
          <p:nvPr/>
        </p:nvSpPr>
        <p:spPr>
          <a:xfrm>
            <a:off x="6059091" y="4881801"/>
            <a:ext cx="2054900" cy="363260"/>
          </a:xfrm>
          <a:prstGeom prst="rect">
            <a:avLst/>
          </a:prstGeom>
          <a:noFill/>
          <a:ln/>
        </p:spPr>
        <p:txBody>
          <a:bodyPr wrap="non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العيوب</a:t>
            </a:r>
            <a:endParaRPr lang="en-US" sz="1750" dirty="0"/>
          </a:p>
        </p:txBody>
      </p:sp>
      <p:sp>
        <p:nvSpPr>
          <p:cNvPr id="10" name="Shape 7"/>
          <p:cNvSpPr/>
          <p:nvPr/>
        </p:nvSpPr>
        <p:spPr>
          <a:xfrm>
            <a:off x="802243" y="5388888"/>
            <a:ext cx="7538680" cy="1014174"/>
          </a:xfrm>
          <a:prstGeom prst="rect">
            <a:avLst/>
          </a:prstGeom>
          <a:solidFill>
            <a:srgbClr val="000000">
              <a:alpha val="4000"/>
            </a:srgbClr>
          </a:solidFill>
          <a:ln/>
        </p:spPr>
      </p:sp>
      <p:sp>
        <p:nvSpPr>
          <p:cNvPr id="11" name="Text 8"/>
          <p:cNvSpPr/>
          <p:nvPr/>
        </p:nvSpPr>
        <p:spPr>
          <a:xfrm>
            <a:off x="1030129" y="5532715"/>
            <a:ext cx="2054900" cy="363260"/>
          </a:xfrm>
          <a:prstGeom prst="rect">
            <a:avLst/>
          </a:prstGeom>
          <a:noFill/>
          <a:ln/>
        </p:spPr>
        <p:txBody>
          <a:bodyPr wrap="non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المقابلة الشخصية</a:t>
            </a:r>
            <a:endParaRPr lang="en-US" sz="1750" dirty="0"/>
          </a:p>
        </p:txBody>
      </p:sp>
      <p:sp>
        <p:nvSpPr>
          <p:cNvPr id="12" name="Text 9"/>
          <p:cNvSpPr/>
          <p:nvPr/>
        </p:nvSpPr>
        <p:spPr>
          <a:xfrm>
            <a:off x="3546515" y="5532715"/>
            <a:ext cx="2051090" cy="726519"/>
          </a:xfrm>
          <a:prstGeom prst="rect">
            <a:avLst/>
          </a:prstGeom>
          <a:noFill/>
          <a:ln/>
        </p:spPr>
        <p:txBody>
          <a:bodyPr wrap="squar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تسمح بالحصول على معلومات مفصلة</a:t>
            </a:r>
            <a:endParaRPr lang="en-US" sz="1750" dirty="0"/>
          </a:p>
        </p:txBody>
      </p:sp>
      <p:sp>
        <p:nvSpPr>
          <p:cNvPr id="13" name="Text 10"/>
          <p:cNvSpPr/>
          <p:nvPr/>
        </p:nvSpPr>
        <p:spPr>
          <a:xfrm>
            <a:off x="6059091" y="5532715"/>
            <a:ext cx="2054900" cy="363260"/>
          </a:xfrm>
          <a:prstGeom prst="rect">
            <a:avLst/>
          </a:prstGeom>
          <a:noFill/>
          <a:ln/>
        </p:spPr>
        <p:txBody>
          <a:bodyPr wrap="non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تستغرق وقتاً طويلاً</a:t>
            </a:r>
            <a:endParaRPr lang="en-US" sz="1750" dirty="0"/>
          </a:p>
        </p:txBody>
      </p:sp>
      <p:sp>
        <p:nvSpPr>
          <p:cNvPr id="14" name="Shape 11"/>
          <p:cNvSpPr/>
          <p:nvPr/>
        </p:nvSpPr>
        <p:spPr>
          <a:xfrm>
            <a:off x="802243" y="6403062"/>
            <a:ext cx="7538680" cy="1014174"/>
          </a:xfrm>
          <a:prstGeom prst="rect">
            <a:avLst/>
          </a:prstGeom>
          <a:solidFill>
            <a:srgbClr val="FFFFFF">
              <a:alpha val="4000"/>
            </a:srgbClr>
          </a:solidFill>
          <a:ln/>
        </p:spPr>
      </p:sp>
      <p:sp>
        <p:nvSpPr>
          <p:cNvPr id="15" name="Text 12"/>
          <p:cNvSpPr/>
          <p:nvPr/>
        </p:nvSpPr>
        <p:spPr>
          <a:xfrm>
            <a:off x="1030129" y="6546890"/>
            <a:ext cx="2054900" cy="363260"/>
          </a:xfrm>
          <a:prstGeom prst="rect">
            <a:avLst/>
          </a:prstGeom>
          <a:noFill/>
          <a:ln/>
        </p:spPr>
        <p:txBody>
          <a:bodyPr wrap="non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الاستبيان الكتابي</a:t>
            </a:r>
            <a:endParaRPr lang="en-US" sz="1750" dirty="0"/>
          </a:p>
        </p:txBody>
      </p:sp>
      <p:sp>
        <p:nvSpPr>
          <p:cNvPr id="16" name="Text 13"/>
          <p:cNvSpPr/>
          <p:nvPr/>
        </p:nvSpPr>
        <p:spPr>
          <a:xfrm>
            <a:off x="3546515" y="6546890"/>
            <a:ext cx="2051090" cy="363260"/>
          </a:xfrm>
          <a:prstGeom prst="rect">
            <a:avLst/>
          </a:prstGeom>
          <a:noFill/>
          <a:ln/>
        </p:spPr>
        <p:txBody>
          <a:bodyPr wrap="non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سهل وقليل التكلفة</a:t>
            </a:r>
            <a:endParaRPr lang="en-US" sz="1750" dirty="0"/>
          </a:p>
        </p:txBody>
      </p:sp>
      <p:sp>
        <p:nvSpPr>
          <p:cNvPr id="17" name="Text 14"/>
          <p:cNvSpPr/>
          <p:nvPr/>
        </p:nvSpPr>
        <p:spPr>
          <a:xfrm>
            <a:off x="6059091" y="6546890"/>
            <a:ext cx="2054900" cy="726519"/>
          </a:xfrm>
          <a:prstGeom prst="rect">
            <a:avLst/>
          </a:prstGeom>
          <a:noFill/>
          <a:ln/>
        </p:spPr>
        <p:txBody>
          <a:bodyPr wrap="square" lIns="0" tIns="0" rIns="0" bIns="0" rtlCol="0" anchor="t"/>
          <a:lstStyle/>
          <a:p>
            <a:pPr marL="0" indent="0">
              <a:lnSpc>
                <a:spcPts val="2850"/>
              </a:lnSpc>
              <a:buNone/>
            </a:pPr>
            <a:r>
              <a:rPr lang="en-US" sz="1750" dirty="0">
                <a:solidFill>
                  <a:srgbClr val="F4CAB8"/>
                </a:solidFill>
                <a:latin typeface="Montserrat Medium" pitchFamily="34" charset="0"/>
                <a:ea typeface="Montserrat Medium" pitchFamily="34" charset="-122"/>
                <a:cs typeface="Montserrat Medium" pitchFamily="34" charset="-120"/>
              </a:rPr>
              <a:t>قد تكون الإجابات غير دقيقة</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07444" y="514588"/>
            <a:ext cx="5543788" cy="483394"/>
          </a:xfrm>
          <a:prstGeom prst="rect">
            <a:avLst/>
          </a:prstGeom>
          <a:noFill/>
          <a:ln/>
        </p:spPr>
        <p:txBody>
          <a:bodyPr wrap="none" lIns="0" tIns="0" rIns="0" bIns="0" rtlCol="0" anchor="t"/>
          <a:lstStyle/>
          <a:p>
            <a:pPr marL="0" indent="0">
              <a:lnSpc>
                <a:spcPts val="3800"/>
              </a:lnSpc>
              <a:buNone/>
            </a:pPr>
            <a:r>
              <a:rPr lang="en-US" sz="3000" b="1" dirty="0">
                <a:solidFill>
                  <a:srgbClr val="FFB393"/>
                </a:solidFill>
                <a:latin typeface="Brygada 1918 Bold" pitchFamily="34" charset="0"/>
                <a:ea typeface="Brygada 1918 Bold" pitchFamily="34" charset="-122"/>
                <a:cs typeface="Brygada 1918 Bold" pitchFamily="34" charset="-120"/>
              </a:rPr>
              <a:t>عوامل نجاح تحليل وتوصيف الوظائف</a:t>
            </a:r>
            <a:endParaRPr lang="en-US" sz="3000" dirty="0"/>
          </a:p>
        </p:txBody>
      </p:sp>
      <p:sp>
        <p:nvSpPr>
          <p:cNvPr id="3" name="Text 1"/>
          <p:cNvSpPr/>
          <p:nvPr/>
        </p:nvSpPr>
        <p:spPr>
          <a:xfrm>
            <a:off x="507444" y="1287899"/>
            <a:ext cx="13615511" cy="463868"/>
          </a:xfrm>
          <a:prstGeom prst="rect">
            <a:avLst/>
          </a:prstGeom>
          <a:noFill/>
          <a:ln/>
        </p:spPr>
        <p:txBody>
          <a:bodyPr wrap="square" lIns="0" tIns="0" rIns="0" bIns="0" rtlCol="0" anchor="t"/>
          <a:lstStyle/>
          <a:p>
            <a:pPr marL="0" indent="0" algn="r" rtl="1">
              <a:lnSpc>
                <a:spcPts val="1800"/>
              </a:lnSpc>
              <a:buNone/>
            </a:pPr>
            <a:r>
              <a:rPr lang="en-US" sz="1600" b="1" dirty="0">
                <a:solidFill>
                  <a:srgbClr val="F4CAB8"/>
                </a:solidFill>
                <a:latin typeface="Montserrat Medium" pitchFamily="34" charset="0"/>
                <a:ea typeface="Montserrat Medium" pitchFamily="34" charset="-122"/>
                <a:cs typeface="Montserrat Medium" pitchFamily="34" charset="-120"/>
              </a:rPr>
              <a:t>لضمان نجاح عملية تحليل وتوصيف الوظائف، يجب مراعاة عدة عوامل أساسية. أولاً، يجب أن تتعلق المعلومات بالوظيفة ذاتها وليس بالفرد الذي يشغلها. ثانياً، يجب أن يتم التحليل كما هو في الواقع القائم بالمؤسسة. ثالثاً، يجب أن تكون المعلومات كافية لتمييز الوظيفة عن غيرها. رابعاً، يجب أن تكون المعلومات وافية لوضع صورة واضحة عن مهمات الوظيفة. أخيراً، يجب أن تكون المعلومات متناسقة مع متطلبات الوظائف الأخرى.</a:t>
            </a:r>
            <a:endParaRPr lang="en-US" sz="1600" b="1" dirty="0"/>
          </a:p>
        </p:txBody>
      </p:sp>
      <p:pic>
        <p:nvPicPr>
          <p:cNvPr id="4" name="Image 0" descr="preencoded.png"/>
          <p:cNvPicPr>
            <a:picLocks noChangeAspect="1"/>
          </p:cNvPicPr>
          <p:nvPr/>
        </p:nvPicPr>
        <p:blipFill>
          <a:blip r:embed="rId3"/>
          <a:stretch>
            <a:fillRect/>
          </a:stretch>
        </p:blipFill>
        <p:spPr>
          <a:xfrm>
            <a:off x="507444" y="1914882"/>
            <a:ext cx="724972" cy="1160026"/>
          </a:xfrm>
          <a:prstGeom prst="rect">
            <a:avLst/>
          </a:prstGeom>
        </p:spPr>
      </p:pic>
      <p:sp>
        <p:nvSpPr>
          <p:cNvPr id="5" name="Text 2"/>
          <p:cNvSpPr/>
          <p:nvPr/>
        </p:nvSpPr>
        <p:spPr>
          <a:xfrm>
            <a:off x="1449824" y="2059781"/>
            <a:ext cx="1933456" cy="241697"/>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التركيز على الوظيفة</a:t>
            </a:r>
            <a:endParaRPr lang="en-US" sz="1500" dirty="0"/>
          </a:p>
        </p:txBody>
      </p:sp>
      <p:sp>
        <p:nvSpPr>
          <p:cNvPr id="6" name="Text 3"/>
          <p:cNvSpPr/>
          <p:nvPr/>
        </p:nvSpPr>
        <p:spPr>
          <a:xfrm>
            <a:off x="1449824" y="2388394"/>
            <a:ext cx="12673132" cy="231934"/>
          </a:xfrm>
          <a:prstGeom prst="rect">
            <a:avLst/>
          </a:prstGeom>
          <a:noFill/>
          <a:ln/>
        </p:spPr>
        <p:txBody>
          <a:bodyPr wrap="none" lIns="0" tIns="0" rIns="0" bIns="0" rtlCol="0" anchor="t"/>
          <a:lstStyle/>
          <a:p>
            <a:pPr marL="0" indent="0" algn="l">
              <a:lnSpc>
                <a:spcPts val="1800"/>
              </a:lnSpc>
              <a:buNone/>
            </a:pPr>
            <a:r>
              <a:rPr lang="en-US" sz="1100" dirty="0">
                <a:solidFill>
                  <a:srgbClr val="F4CAB8"/>
                </a:solidFill>
                <a:latin typeface="Montserrat Medium" pitchFamily="34" charset="0"/>
                <a:ea typeface="Montserrat Medium" pitchFamily="34" charset="-122"/>
                <a:cs typeface="Montserrat Medium" pitchFamily="34" charset="-120"/>
              </a:rPr>
              <a:t>جمع معلومات عن الوظيفة وليس شاغلها</a:t>
            </a:r>
            <a:endParaRPr lang="en-US" sz="1100" dirty="0"/>
          </a:p>
        </p:txBody>
      </p:sp>
      <p:pic>
        <p:nvPicPr>
          <p:cNvPr id="7" name="Image 1" descr="preencoded.png"/>
          <p:cNvPicPr>
            <a:picLocks noChangeAspect="1"/>
          </p:cNvPicPr>
          <p:nvPr/>
        </p:nvPicPr>
        <p:blipFill>
          <a:blip r:embed="rId4"/>
          <a:stretch>
            <a:fillRect/>
          </a:stretch>
        </p:blipFill>
        <p:spPr>
          <a:xfrm>
            <a:off x="507444" y="3074908"/>
            <a:ext cx="724972" cy="1160026"/>
          </a:xfrm>
          <a:prstGeom prst="rect">
            <a:avLst/>
          </a:prstGeom>
        </p:spPr>
      </p:pic>
      <p:sp>
        <p:nvSpPr>
          <p:cNvPr id="8" name="Text 4"/>
          <p:cNvSpPr/>
          <p:nvPr/>
        </p:nvSpPr>
        <p:spPr>
          <a:xfrm>
            <a:off x="1449824" y="3219807"/>
            <a:ext cx="1933456" cy="241697"/>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الواقعية</a:t>
            </a:r>
            <a:endParaRPr lang="en-US" sz="1500" dirty="0"/>
          </a:p>
        </p:txBody>
      </p:sp>
      <p:sp>
        <p:nvSpPr>
          <p:cNvPr id="9" name="Text 5"/>
          <p:cNvSpPr/>
          <p:nvPr/>
        </p:nvSpPr>
        <p:spPr>
          <a:xfrm>
            <a:off x="1449824" y="3548420"/>
            <a:ext cx="12673132" cy="231934"/>
          </a:xfrm>
          <a:prstGeom prst="rect">
            <a:avLst/>
          </a:prstGeom>
          <a:noFill/>
          <a:ln/>
        </p:spPr>
        <p:txBody>
          <a:bodyPr wrap="none" lIns="0" tIns="0" rIns="0" bIns="0" rtlCol="0" anchor="t"/>
          <a:lstStyle/>
          <a:p>
            <a:pPr marL="0" indent="0" algn="l">
              <a:lnSpc>
                <a:spcPts val="1800"/>
              </a:lnSpc>
              <a:buNone/>
            </a:pPr>
            <a:r>
              <a:rPr lang="en-US" sz="1100" dirty="0">
                <a:solidFill>
                  <a:srgbClr val="F4CAB8"/>
                </a:solidFill>
                <a:latin typeface="Montserrat Medium" pitchFamily="34" charset="0"/>
                <a:ea typeface="Montserrat Medium" pitchFamily="34" charset="-122"/>
                <a:cs typeface="Montserrat Medium" pitchFamily="34" charset="-120"/>
              </a:rPr>
              <a:t>تحليل الوظيفة كما هي في الواقع</a:t>
            </a:r>
            <a:endParaRPr lang="en-US" sz="1100" dirty="0"/>
          </a:p>
        </p:txBody>
      </p:sp>
      <p:pic>
        <p:nvPicPr>
          <p:cNvPr id="10" name="Image 2" descr="preencoded.png"/>
          <p:cNvPicPr>
            <a:picLocks noChangeAspect="1"/>
          </p:cNvPicPr>
          <p:nvPr/>
        </p:nvPicPr>
        <p:blipFill>
          <a:blip r:embed="rId5"/>
          <a:stretch>
            <a:fillRect/>
          </a:stretch>
        </p:blipFill>
        <p:spPr>
          <a:xfrm>
            <a:off x="507444" y="4234934"/>
            <a:ext cx="724972" cy="1160026"/>
          </a:xfrm>
          <a:prstGeom prst="rect">
            <a:avLst/>
          </a:prstGeom>
        </p:spPr>
      </p:pic>
      <p:sp>
        <p:nvSpPr>
          <p:cNvPr id="11" name="Text 6"/>
          <p:cNvSpPr/>
          <p:nvPr/>
        </p:nvSpPr>
        <p:spPr>
          <a:xfrm>
            <a:off x="1449824" y="4379833"/>
            <a:ext cx="1933456" cy="241697"/>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التمييز</a:t>
            </a:r>
            <a:endParaRPr lang="en-US" sz="1500" dirty="0"/>
          </a:p>
        </p:txBody>
      </p:sp>
      <p:sp>
        <p:nvSpPr>
          <p:cNvPr id="12" name="Text 7"/>
          <p:cNvSpPr/>
          <p:nvPr/>
        </p:nvSpPr>
        <p:spPr>
          <a:xfrm>
            <a:off x="1449824" y="4708446"/>
            <a:ext cx="12673132" cy="231934"/>
          </a:xfrm>
          <a:prstGeom prst="rect">
            <a:avLst/>
          </a:prstGeom>
          <a:noFill/>
          <a:ln/>
        </p:spPr>
        <p:txBody>
          <a:bodyPr wrap="none" lIns="0" tIns="0" rIns="0" bIns="0" rtlCol="0" anchor="t"/>
          <a:lstStyle/>
          <a:p>
            <a:pPr marL="0" indent="0" algn="l">
              <a:lnSpc>
                <a:spcPts val="1800"/>
              </a:lnSpc>
              <a:buNone/>
            </a:pPr>
            <a:r>
              <a:rPr lang="en-US" sz="1100" dirty="0">
                <a:solidFill>
                  <a:srgbClr val="F4CAB8"/>
                </a:solidFill>
                <a:latin typeface="Montserrat Medium" pitchFamily="34" charset="0"/>
                <a:ea typeface="Montserrat Medium" pitchFamily="34" charset="-122"/>
                <a:cs typeface="Montserrat Medium" pitchFamily="34" charset="-120"/>
              </a:rPr>
              <a:t>تمييز الوظيفة عن غيرها من الوظائف</a:t>
            </a:r>
            <a:endParaRPr lang="en-US" sz="1100" dirty="0"/>
          </a:p>
        </p:txBody>
      </p:sp>
      <p:pic>
        <p:nvPicPr>
          <p:cNvPr id="13" name="Image 3" descr="preencoded.png"/>
          <p:cNvPicPr>
            <a:picLocks noChangeAspect="1"/>
          </p:cNvPicPr>
          <p:nvPr/>
        </p:nvPicPr>
        <p:blipFill>
          <a:blip r:embed="rId6"/>
          <a:stretch>
            <a:fillRect/>
          </a:stretch>
        </p:blipFill>
        <p:spPr>
          <a:xfrm>
            <a:off x="507444" y="5394960"/>
            <a:ext cx="724972" cy="1160026"/>
          </a:xfrm>
          <a:prstGeom prst="rect">
            <a:avLst/>
          </a:prstGeom>
        </p:spPr>
      </p:pic>
      <p:sp>
        <p:nvSpPr>
          <p:cNvPr id="14" name="Text 8"/>
          <p:cNvSpPr/>
          <p:nvPr/>
        </p:nvSpPr>
        <p:spPr>
          <a:xfrm>
            <a:off x="1449824" y="5539859"/>
            <a:ext cx="1933456" cy="241697"/>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الشمولية</a:t>
            </a:r>
            <a:endParaRPr lang="en-US" sz="1500" dirty="0"/>
          </a:p>
        </p:txBody>
      </p:sp>
      <p:sp>
        <p:nvSpPr>
          <p:cNvPr id="15" name="Text 9"/>
          <p:cNvSpPr/>
          <p:nvPr/>
        </p:nvSpPr>
        <p:spPr>
          <a:xfrm>
            <a:off x="1449824" y="5868472"/>
            <a:ext cx="12673132" cy="231934"/>
          </a:xfrm>
          <a:prstGeom prst="rect">
            <a:avLst/>
          </a:prstGeom>
          <a:noFill/>
          <a:ln/>
        </p:spPr>
        <p:txBody>
          <a:bodyPr wrap="none" lIns="0" tIns="0" rIns="0" bIns="0" rtlCol="0" anchor="t"/>
          <a:lstStyle/>
          <a:p>
            <a:pPr marL="0" indent="0" algn="l">
              <a:lnSpc>
                <a:spcPts val="1800"/>
              </a:lnSpc>
              <a:buNone/>
            </a:pPr>
            <a:r>
              <a:rPr lang="en-US" sz="1100" dirty="0">
                <a:solidFill>
                  <a:srgbClr val="F4CAB8"/>
                </a:solidFill>
                <a:latin typeface="Montserrat Medium" pitchFamily="34" charset="0"/>
                <a:ea typeface="Montserrat Medium" pitchFamily="34" charset="-122"/>
                <a:cs typeface="Montserrat Medium" pitchFamily="34" charset="-120"/>
              </a:rPr>
              <a:t>جمع معلومات وافية عن مهمات الوظيفة</a:t>
            </a:r>
            <a:endParaRPr lang="en-US" sz="1100" dirty="0"/>
          </a:p>
        </p:txBody>
      </p:sp>
      <p:pic>
        <p:nvPicPr>
          <p:cNvPr id="16" name="Image 4" descr="preencoded.png"/>
          <p:cNvPicPr>
            <a:picLocks noChangeAspect="1"/>
          </p:cNvPicPr>
          <p:nvPr/>
        </p:nvPicPr>
        <p:blipFill>
          <a:blip r:embed="rId7"/>
          <a:stretch>
            <a:fillRect/>
          </a:stretch>
        </p:blipFill>
        <p:spPr>
          <a:xfrm>
            <a:off x="507444" y="6554986"/>
            <a:ext cx="724972" cy="1160026"/>
          </a:xfrm>
          <a:prstGeom prst="rect">
            <a:avLst/>
          </a:prstGeom>
        </p:spPr>
      </p:pic>
      <p:sp>
        <p:nvSpPr>
          <p:cNvPr id="17" name="Text 10"/>
          <p:cNvSpPr/>
          <p:nvPr/>
        </p:nvSpPr>
        <p:spPr>
          <a:xfrm>
            <a:off x="1449824" y="6699885"/>
            <a:ext cx="1933456" cy="241697"/>
          </a:xfrm>
          <a:prstGeom prst="rect">
            <a:avLst/>
          </a:prstGeom>
          <a:noFill/>
          <a:ln/>
        </p:spPr>
        <p:txBody>
          <a:bodyPr wrap="none" lIns="0" tIns="0" rIns="0" bIns="0" rtlCol="0" anchor="t"/>
          <a:lstStyle/>
          <a:p>
            <a:pPr marL="0" indent="0" algn="l">
              <a:lnSpc>
                <a:spcPts val="1900"/>
              </a:lnSpc>
              <a:buNone/>
            </a:pPr>
            <a:r>
              <a:rPr lang="en-US" sz="1500" b="1" dirty="0">
                <a:solidFill>
                  <a:srgbClr val="F4CAB8"/>
                </a:solidFill>
                <a:latin typeface="Brygada 1918 Bold" pitchFamily="34" charset="0"/>
                <a:ea typeface="Brygada 1918 Bold" pitchFamily="34" charset="-122"/>
                <a:cs typeface="Brygada 1918 Bold" pitchFamily="34" charset="-120"/>
              </a:rPr>
              <a:t>التناسق</a:t>
            </a:r>
            <a:endParaRPr lang="en-US" sz="1500" dirty="0"/>
          </a:p>
        </p:txBody>
      </p:sp>
      <p:sp>
        <p:nvSpPr>
          <p:cNvPr id="18" name="Text 11"/>
          <p:cNvSpPr/>
          <p:nvPr/>
        </p:nvSpPr>
        <p:spPr>
          <a:xfrm>
            <a:off x="1449824" y="7028498"/>
            <a:ext cx="12673132" cy="231934"/>
          </a:xfrm>
          <a:prstGeom prst="rect">
            <a:avLst/>
          </a:prstGeom>
          <a:noFill/>
          <a:ln/>
        </p:spPr>
        <p:txBody>
          <a:bodyPr wrap="none" lIns="0" tIns="0" rIns="0" bIns="0" rtlCol="0" anchor="t"/>
          <a:lstStyle/>
          <a:p>
            <a:pPr marL="0" indent="0" algn="l">
              <a:lnSpc>
                <a:spcPts val="1800"/>
              </a:lnSpc>
              <a:buNone/>
            </a:pPr>
            <a:r>
              <a:rPr lang="en-US" sz="1100" dirty="0">
                <a:solidFill>
                  <a:srgbClr val="F4CAB8"/>
                </a:solidFill>
                <a:latin typeface="Montserrat Medium" pitchFamily="34" charset="0"/>
                <a:ea typeface="Montserrat Medium" pitchFamily="34" charset="-122"/>
                <a:cs typeface="Montserrat Medium" pitchFamily="34" charset="-120"/>
              </a:rPr>
              <a:t>تناسق المعلومات مع متطلبات الوظائف الأخرى</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3621" y="636389"/>
            <a:ext cx="5930979" cy="597337"/>
          </a:xfrm>
          <a:prstGeom prst="rect">
            <a:avLst/>
          </a:prstGeom>
          <a:noFill/>
          <a:ln/>
        </p:spPr>
        <p:txBody>
          <a:bodyPr wrap="none" lIns="0" tIns="0" rIns="0" bIns="0" rtlCol="0" anchor="t"/>
          <a:lstStyle/>
          <a:p>
            <a:pPr marL="0" indent="0">
              <a:lnSpc>
                <a:spcPts val="4700"/>
              </a:lnSpc>
              <a:buNone/>
            </a:pPr>
            <a:r>
              <a:rPr lang="en-US" sz="3750" b="1" dirty="0">
                <a:solidFill>
                  <a:srgbClr val="FFB393"/>
                </a:solidFill>
                <a:latin typeface="Brygada 1918 Bold" pitchFamily="34" charset="0"/>
                <a:ea typeface="Brygada 1918 Bold" pitchFamily="34" charset="-122"/>
                <a:cs typeface="Brygada 1918 Bold" pitchFamily="34" charset="-120"/>
              </a:rPr>
              <a:t>خلاصة تحليل وتوصيف الوظائف</a:t>
            </a:r>
            <a:endParaRPr lang="en-US" sz="3750" dirty="0"/>
          </a:p>
        </p:txBody>
      </p:sp>
      <p:sp>
        <p:nvSpPr>
          <p:cNvPr id="4" name="Text 1"/>
          <p:cNvSpPr/>
          <p:nvPr/>
        </p:nvSpPr>
        <p:spPr>
          <a:xfrm>
            <a:off x="6113621" y="1502450"/>
            <a:ext cx="7889558" cy="1146810"/>
          </a:xfrm>
          <a:prstGeom prst="rect">
            <a:avLst/>
          </a:prstGeom>
          <a:noFill/>
          <a:ln/>
        </p:spPr>
        <p:txBody>
          <a:bodyPr wrap="square" lIns="0" tIns="0" rIns="0" bIns="0" rtlCol="0" anchor="t"/>
          <a:lstStyle/>
          <a:p>
            <a:pPr marL="0" indent="0" algn="r" rtl="1">
              <a:lnSpc>
                <a:spcPts val="2250"/>
              </a:lnSpc>
              <a:buNone/>
            </a:pPr>
            <a:r>
              <a:rPr lang="en-US" sz="1600" b="1" dirty="0">
                <a:solidFill>
                  <a:srgbClr val="F4CAB8"/>
                </a:solidFill>
                <a:latin typeface="Montserrat Medium" pitchFamily="34" charset="0"/>
                <a:ea typeface="Montserrat Medium" pitchFamily="34" charset="-122"/>
                <a:cs typeface="Montserrat Medium" pitchFamily="34" charset="-120"/>
              </a:rPr>
              <a:t>إن عملية تحليل الوظائف ليست مجرد عملية روتينية، بل هي عملية تحليلية تتطلب التفكير والإبداع والربط والمقارنة بين الوظائف المختلفة في أقسام المؤسسة. رغم أن إجراءات التحليل قد تكون متشابهة، إلا أن مشاكل التحليل تختلف من وظيفة إلى أخرى. لذلك، من الضروري جمع معلومات دقيقة وواضحة تحدد معالم كل وظيفة على حدة. هذه العملية تشكل الأساس لمعظم وظائف إدارة الموارد البشرية وتساهم في تحسين أداء المؤسسة ككل.</a:t>
            </a:r>
            <a:endParaRPr lang="en-US" sz="1600" b="1" dirty="0"/>
          </a:p>
        </p:txBody>
      </p:sp>
      <p:sp>
        <p:nvSpPr>
          <p:cNvPr id="5" name="Shape 2"/>
          <p:cNvSpPr/>
          <p:nvPr/>
        </p:nvSpPr>
        <p:spPr>
          <a:xfrm>
            <a:off x="6113621" y="2850833"/>
            <a:ext cx="7889558" cy="1051203"/>
          </a:xfrm>
          <a:prstGeom prst="roundRect">
            <a:avLst>
              <a:gd name="adj" fmla="val 2557"/>
            </a:avLst>
          </a:prstGeom>
          <a:solidFill>
            <a:srgbClr val="4D1529"/>
          </a:solidFill>
          <a:ln/>
        </p:spPr>
      </p:sp>
      <p:sp>
        <p:nvSpPr>
          <p:cNvPr id="6" name="Text 3"/>
          <p:cNvSpPr/>
          <p:nvPr/>
        </p:nvSpPr>
        <p:spPr>
          <a:xfrm>
            <a:off x="6292810" y="3030022"/>
            <a:ext cx="2389346" cy="298609"/>
          </a:xfrm>
          <a:prstGeom prst="rect">
            <a:avLst/>
          </a:prstGeom>
          <a:noFill/>
          <a:ln/>
        </p:spPr>
        <p:txBody>
          <a:bodyPr wrap="none" lIns="0" tIns="0" rIns="0" bIns="0" rtlCol="0" anchor="t"/>
          <a:lstStyle/>
          <a:p>
            <a:pPr marL="0" indent="0">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أهمية التحليل</a:t>
            </a:r>
            <a:endParaRPr lang="en-US" sz="1850" dirty="0"/>
          </a:p>
        </p:txBody>
      </p:sp>
      <p:sp>
        <p:nvSpPr>
          <p:cNvPr id="7" name="Text 4"/>
          <p:cNvSpPr/>
          <p:nvPr/>
        </p:nvSpPr>
        <p:spPr>
          <a:xfrm>
            <a:off x="6292810" y="3436144"/>
            <a:ext cx="7531179" cy="286703"/>
          </a:xfrm>
          <a:prstGeom prst="rect">
            <a:avLst/>
          </a:prstGeom>
          <a:noFill/>
          <a:ln/>
        </p:spPr>
        <p:txBody>
          <a:bodyPr wrap="none" lIns="0" tIns="0" rIns="0" bIns="0" rtlCol="0" anchor="t"/>
          <a:lstStyle/>
          <a:p>
            <a:pPr marL="0" indent="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يوفر الأساس لوظائف الموارد البشرية</a:t>
            </a:r>
            <a:endParaRPr lang="en-US" sz="1400" dirty="0"/>
          </a:p>
        </p:txBody>
      </p:sp>
      <p:sp>
        <p:nvSpPr>
          <p:cNvPr id="8" name="Shape 5"/>
          <p:cNvSpPr/>
          <p:nvPr/>
        </p:nvSpPr>
        <p:spPr>
          <a:xfrm>
            <a:off x="6113621" y="4081224"/>
            <a:ext cx="7889558" cy="1051203"/>
          </a:xfrm>
          <a:prstGeom prst="roundRect">
            <a:avLst>
              <a:gd name="adj" fmla="val 2557"/>
            </a:avLst>
          </a:prstGeom>
          <a:solidFill>
            <a:srgbClr val="4D1529"/>
          </a:solidFill>
          <a:ln/>
        </p:spPr>
      </p:sp>
      <p:sp>
        <p:nvSpPr>
          <p:cNvPr id="9" name="Text 6"/>
          <p:cNvSpPr/>
          <p:nvPr/>
        </p:nvSpPr>
        <p:spPr>
          <a:xfrm>
            <a:off x="6292810" y="4260413"/>
            <a:ext cx="2389346" cy="298609"/>
          </a:xfrm>
          <a:prstGeom prst="rect">
            <a:avLst/>
          </a:prstGeom>
          <a:noFill/>
          <a:ln/>
        </p:spPr>
        <p:txBody>
          <a:bodyPr wrap="none" lIns="0" tIns="0" rIns="0" bIns="0" rtlCol="0" anchor="t"/>
          <a:lstStyle/>
          <a:p>
            <a:pPr marL="0" indent="0">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التحدي</a:t>
            </a:r>
            <a:endParaRPr lang="en-US" sz="1850" dirty="0"/>
          </a:p>
        </p:txBody>
      </p:sp>
      <p:sp>
        <p:nvSpPr>
          <p:cNvPr id="10" name="Text 7"/>
          <p:cNvSpPr/>
          <p:nvPr/>
        </p:nvSpPr>
        <p:spPr>
          <a:xfrm>
            <a:off x="6292810" y="4666536"/>
            <a:ext cx="7531179" cy="286703"/>
          </a:xfrm>
          <a:prstGeom prst="rect">
            <a:avLst/>
          </a:prstGeom>
          <a:noFill/>
          <a:ln/>
        </p:spPr>
        <p:txBody>
          <a:bodyPr wrap="none" lIns="0" tIns="0" rIns="0" bIns="0" rtlCol="0" anchor="t"/>
          <a:lstStyle/>
          <a:p>
            <a:pPr marL="0" indent="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تختلف مشاكل التحليل بين الوظائف</a:t>
            </a:r>
            <a:endParaRPr lang="en-US" sz="1400" dirty="0"/>
          </a:p>
        </p:txBody>
      </p:sp>
      <p:sp>
        <p:nvSpPr>
          <p:cNvPr id="11" name="Shape 8"/>
          <p:cNvSpPr/>
          <p:nvPr/>
        </p:nvSpPr>
        <p:spPr>
          <a:xfrm>
            <a:off x="6113621" y="5311616"/>
            <a:ext cx="7889558" cy="1051203"/>
          </a:xfrm>
          <a:prstGeom prst="roundRect">
            <a:avLst>
              <a:gd name="adj" fmla="val 2557"/>
            </a:avLst>
          </a:prstGeom>
          <a:solidFill>
            <a:srgbClr val="4D1529"/>
          </a:solidFill>
          <a:ln/>
        </p:spPr>
      </p:sp>
      <p:sp>
        <p:nvSpPr>
          <p:cNvPr id="12" name="Text 9"/>
          <p:cNvSpPr/>
          <p:nvPr/>
        </p:nvSpPr>
        <p:spPr>
          <a:xfrm>
            <a:off x="6292810" y="5490805"/>
            <a:ext cx="2389346" cy="298609"/>
          </a:xfrm>
          <a:prstGeom prst="rect">
            <a:avLst/>
          </a:prstGeom>
          <a:noFill/>
          <a:ln/>
        </p:spPr>
        <p:txBody>
          <a:bodyPr wrap="none" lIns="0" tIns="0" rIns="0" bIns="0" rtlCol="0" anchor="t"/>
          <a:lstStyle/>
          <a:p>
            <a:pPr marL="0" indent="0">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الدقة</a:t>
            </a:r>
            <a:endParaRPr lang="en-US" sz="1850" dirty="0"/>
          </a:p>
        </p:txBody>
      </p:sp>
      <p:sp>
        <p:nvSpPr>
          <p:cNvPr id="13" name="Text 10"/>
          <p:cNvSpPr/>
          <p:nvPr/>
        </p:nvSpPr>
        <p:spPr>
          <a:xfrm>
            <a:off x="6292810" y="5896928"/>
            <a:ext cx="7531179" cy="286703"/>
          </a:xfrm>
          <a:prstGeom prst="rect">
            <a:avLst/>
          </a:prstGeom>
          <a:noFill/>
          <a:ln/>
        </p:spPr>
        <p:txBody>
          <a:bodyPr wrap="none" lIns="0" tIns="0" rIns="0" bIns="0" rtlCol="0" anchor="t"/>
          <a:lstStyle/>
          <a:p>
            <a:pPr marL="0" indent="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ضرورة جمع معلومات دقيقة وواضحة</a:t>
            </a:r>
            <a:endParaRPr lang="en-US" sz="1400" dirty="0"/>
          </a:p>
        </p:txBody>
      </p:sp>
      <p:sp>
        <p:nvSpPr>
          <p:cNvPr id="14" name="Shape 11"/>
          <p:cNvSpPr/>
          <p:nvPr/>
        </p:nvSpPr>
        <p:spPr>
          <a:xfrm>
            <a:off x="6113621" y="6542008"/>
            <a:ext cx="7889558" cy="1051203"/>
          </a:xfrm>
          <a:prstGeom prst="roundRect">
            <a:avLst>
              <a:gd name="adj" fmla="val 2557"/>
            </a:avLst>
          </a:prstGeom>
          <a:solidFill>
            <a:srgbClr val="4D1529"/>
          </a:solidFill>
          <a:ln/>
        </p:spPr>
      </p:sp>
      <p:sp>
        <p:nvSpPr>
          <p:cNvPr id="15" name="Text 12"/>
          <p:cNvSpPr/>
          <p:nvPr/>
        </p:nvSpPr>
        <p:spPr>
          <a:xfrm>
            <a:off x="6292810" y="6721197"/>
            <a:ext cx="2389346" cy="298609"/>
          </a:xfrm>
          <a:prstGeom prst="rect">
            <a:avLst/>
          </a:prstGeom>
          <a:noFill/>
          <a:ln/>
        </p:spPr>
        <p:txBody>
          <a:bodyPr wrap="none" lIns="0" tIns="0" rIns="0" bIns="0" rtlCol="0" anchor="t"/>
          <a:lstStyle/>
          <a:p>
            <a:pPr marL="0" indent="0">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التأثير</a:t>
            </a:r>
            <a:endParaRPr lang="en-US" sz="1850" dirty="0"/>
          </a:p>
        </p:txBody>
      </p:sp>
      <p:sp>
        <p:nvSpPr>
          <p:cNvPr id="16" name="Text 13"/>
          <p:cNvSpPr/>
          <p:nvPr/>
        </p:nvSpPr>
        <p:spPr>
          <a:xfrm>
            <a:off x="6292810" y="7127319"/>
            <a:ext cx="7531179" cy="286703"/>
          </a:xfrm>
          <a:prstGeom prst="rect">
            <a:avLst/>
          </a:prstGeom>
          <a:noFill/>
          <a:ln/>
        </p:spPr>
        <p:txBody>
          <a:bodyPr wrap="none" lIns="0" tIns="0" rIns="0" bIns="0" rtlCol="0" anchor="t"/>
          <a:lstStyle/>
          <a:p>
            <a:pPr marL="0" indent="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يساهم في تحسين أداء المؤسسة ككل</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818</Words>
  <Application>Microsoft Office PowerPoint</Application>
  <PresentationFormat>Personnalisé</PresentationFormat>
  <Paragraphs>91</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Brygada 1918 Bold</vt:lpstr>
      <vt:lpstr>Calibri</vt:lpstr>
      <vt:lpstr>Montserrat Medium</vt: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quantum</cp:lastModifiedBy>
  <cp:revision>3</cp:revision>
  <dcterms:created xsi:type="dcterms:W3CDTF">2024-11-03T20:22:06Z</dcterms:created>
  <dcterms:modified xsi:type="dcterms:W3CDTF">2024-11-03T20:27:34Z</dcterms:modified>
</cp:coreProperties>
</file>