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311" r:id="rId3"/>
    <p:sldId id="257" r:id="rId4"/>
    <p:sldId id="312" r:id="rId5"/>
    <p:sldId id="259" r:id="rId6"/>
    <p:sldId id="260" r:id="rId7"/>
    <p:sldId id="261" r:id="rId8"/>
    <p:sldId id="262" r:id="rId9"/>
    <p:sldId id="263" r:id="rId10"/>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91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5C3E26-9841-4961-9EEA-A807150E0FFB}" type="doc">
      <dgm:prSet loTypeId="urn:microsoft.com/office/officeart/2005/8/layout/pyramid2" loCatId="list" qsTypeId="urn:microsoft.com/office/officeart/2005/8/quickstyle/simple1" qsCatId="simple" csTypeId="urn:microsoft.com/office/officeart/2005/8/colors/accent1_5" csCatId="accent1" phldr="1"/>
      <dgm:spPr/>
    </dgm:pt>
    <dgm:pt modelId="{2D14BEA0-A11A-4074-ABBD-9619F6B18F2E}">
      <dgm:prSet phldrT="[Texte]" custT="1"/>
      <dgm:spPr/>
      <dgm:t>
        <a:bodyPr/>
        <a:lstStyle/>
        <a:p>
          <a:r>
            <a:rPr lang="ar-SA" sz="2400" b="1" dirty="0">
              <a:cs typeface="+mj-cs"/>
            </a:rPr>
            <a:t>تكلفة تهيئة مكان الانتظار </a:t>
          </a:r>
          <a:endParaRPr lang="fr-DZ" sz="2400" b="1" dirty="0">
            <a:cs typeface="+mj-cs"/>
          </a:endParaRPr>
        </a:p>
      </dgm:t>
    </dgm:pt>
    <dgm:pt modelId="{AAD6D1E2-94C0-4056-B156-9410A113F898}" type="parTrans" cxnId="{957F1A09-0D6C-4B3C-8506-306C28EA22D8}">
      <dgm:prSet/>
      <dgm:spPr/>
      <dgm:t>
        <a:bodyPr/>
        <a:lstStyle/>
        <a:p>
          <a:endParaRPr lang="fr-DZ" sz="2400" b="1">
            <a:cs typeface="+mj-cs"/>
          </a:endParaRPr>
        </a:p>
      </dgm:t>
    </dgm:pt>
    <dgm:pt modelId="{130B8FA0-5078-4B40-B0C3-551C8EAE6B78}" type="sibTrans" cxnId="{957F1A09-0D6C-4B3C-8506-306C28EA22D8}">
      <dgm:prSet/>
      <dgm:spPr/>
      <dgm:t>
        <a:bodyPr/>
        <a:lstStyle/>
        <a:p>
          <a:endParaRPr lang="fr-DZ" sz="2400" b="1">
            <a:cs typeface="+mj-cs"/>
          </a:endParaRPr>
        </a:p>
      </dgm:t>
    </dgm:pt>
    <dgm:pt modelId="{B817DCA4-6EE4-444D-9F00-34856D52301E}">
      <dgm:prSet phldrT="[Texte]" custT="1"/>
      <dgm:spPr/>
      <dgm:t>
        <a:bodyPr/>
        <a:lstStyle/>
        <a:p>
          <a:r>
            <a:rPr lang="ar-SA" sz="2400" b="1" dirty="0">
              <a:cs typeface="+mj-cs"/>
            </a:rPr>
            <a:t>احتمال فقدان عملاء</a:t>
          </a:r>
          <a:endParaRPr lang="fr-DZ" sz="2400" b="1" dirty="0">
            <a:cs typeface="+mj-cs"/>
          </a:endParaRPr>
        </a:p>
      </dgm:t>
    </dgm:pt>
    <dgm:pt modelId="{C97242DC-7971-4003-96A4-7135FB52A417}" type="parTrans" cxnId="{CC5D0973-28C2-4B2F-B010-6FE7947F6019}">
      <dgm:prSet/>
      <dgm:spPr/>
      <dgm:t>
        <a:bodyPr/>
        <a:lstStyle/>
        <a:p>
          <a:endParaRPr lang="fr-DZ" sz="2400" b="1">
            <a:cs typeface="+mj-cs"/>
          </a:endParaRPr>
        </a:p>
      </dgm:t>
    </dgm:pt>
    <dgm:pt modelId="{EBA84C23-26BF-4CA6-A1D4-39C2EB94C9DA}" type="sibTrans" cxnId="{CC5D0973-28C2-4B2F-B010-6FE7947F6019}">
      <dgm:prSet/>
      <dgm:spPr/>
      <dgm:t>
        <a:bodyPr/>
        <a:lstStyle/>
        <a:p>
          <a:endParaRPr lang="fr-DZ" sz="2400" b="1">
            <a:cs typeface="+mj-cs"/>
          </a:endParaRPr>
        </a:p>
      </dgm:t>
    </dgm:pt>
    <dgm:pt modelId="{8013CA54-CCC6-490D-AAA0-4746EA9888DA}">
      <dgm:prSet phldrT="[Texte]" custT="1"/>
      <dgm:spPr/>
      <dgm:t>
        <a:bodyPr/>
        <a:lstStyle/>
        <a:p>
          <a:r>
            <a:rPr lang="ar-SA" sz="2400" b="1" dirty="0">
              <a:cs typeface="+mj-cs"/>
            </a:rPr>
            <a:t>سوء سمعة العلامة التجارية</a:t>
          </a:r>
        </a:p>
      </dgm:t>
    </dgm:pt>
    <dgm:pt modelId="{39E35785-6BAA-47C5-8382-EE34A436E714}" type="parTrans" cxnId="{C4EBF14F-E759-4E1A-B7B5-F665B09531DC}">
      <dgm:prSet/>
      <dgm:spPr/>
      <dgm:t>
        <a:bodyPr/>
        <a:lstStyle/>
        <a:p>
          <a:endParaRPr lang="fr-DZ" sz="2400" b="1">
            <a:cs typeface="+mj-cs"/>
          </a:endParaRPr>
        </a:p>
      </dgm:t>
    </dgm:pt>
    <dgm:pt modelId="{EE1A1E54-F107-4683-B509-4DE6E34C16A7}" type="sibTrans" cxnId="{C4EBF14F-E759-4E1A-B7B5-F665B09531DC}">
      <dgm:prSet/>
      <dgm:spPr/>
      <dgm:t>
        <a:bodyPr/>
        <a:lstStyle/>
        <a:p>
          <a:endParaRPr lang="fr-DZ" sz="2400" b="1">
            <a:cs typeface="+mj-cs"/>
          </a:endParaRPr>
        </a:p>
      </dgm:t>
    </dgm:pt>
    <dgm:pt modelId="{AB11CA4E-8857-48C3-9EDE-0D156127F57F}">
      <dgm:prSet phldrT="[Texte]" custT="1"/>
      <dgm:spPr/>
      <dgm:t>
        <a:bodyPr/>
        <a:lstStyle/>
        <a:p>
          <a:r>
            <a:rPr lang="ar-SA" sz="2400" b="1" dirty="0">
              <a:cs typeface="+mj-cs"/>
            </a:rPr>
            <a:t>عدم رضا العميل</a:t>
          </a:r>
        </a:p>
      </dgm:t>
    </dgm:pt>
    <dgm:pt modelId="{01F67DAC-2150-4BAA-B29F-AACCCE8C0DD3}" type="parTrans" cxnId="{31F866D4-EF66-4D90-8CD6-4610C84AACCA}">
      <dgm:prSet/>
      <dgm:spPr/>
      <dgm:t>
        <a:bodyPr/>
        <a:lstStyle/>
        <a:p>
          <a:endParaRPr lang="fr-DZ" sz="2400" b="1">
            <a:cs typeface="+mj-cs"/>
          </a:endParaRPr>
        </a:p>
      </dgm:t>
    </dgm:pt>
    <dgm:pt modelId="{5C6C75DC-281F-48AE-8483-8AEDEFF1FBCF}" type="sibTrans" cxnId="{31F866D4-EF66-4D90-8CD6-4610C84AACCA}">
      <dgm:prSet/>
      <dgm:spPr/>
      <dgm:t>
        <a:bodyPr/>
        <a:lstStyle/>
        <a:p>
          <a:endParaRPr lang="fr-DZ" sz="2400" b="1">
            <a:cs typeface="+mj-cs"/>
          </a:endParaRPr>
        </a:p>
      </dgm:t>
    </dgm:pt>
    <dgm:pt modelId="{A48C1558-A05B-466D-9AA6-301E44363A47}" type="pres">
      <dgm:prSet presAssocID="{525C3E26-9841-4961-9EEA-A807150E0FFB}" presName="compositeShape" presStyleCnt="0">
        <dgm:presLayoutVars>
          <dgm:dir/>
          <dgm:resizeHandles/>
        </dgm:presLayoutVars>
      </dgm:prSet>
      <dgm:spPr/>
    </dgm:pt>
    <dgm:pt modelId="{DA4F30B4-74DF-4ECF-AA12-C4DDD5DBBD7D}" type="pres">
      <dgm:prSet presAssocID="{525C3E26-9841-4961-9EEA-A807150E0FFB}" presName="pyramid" presStyleLbl="node1" presStyleIdx="0" presStyleCnt="1"/>
      <dgm:spPr>
        <a:solidFill>
          <a:schemeClr val="bg1">
            <a:alpha val="90000"/>
          </a:schemeClr>
        </a:solidFill>
        <a:ln>
          <a:solidFill>
            <a:schemeClr val="bg1"/>
          </a:solidFill>
        </a:ln>
      </dgm:spPr>
    </dgm:pt>
    <dgm:pt modelId="{F6B40567-D44E-48C0-A20A-3806C6DE5B78}" type="pres">
      <dgm:prSet presAssocID="{525C3E26-9841-4961-9EEA-A807150E0FFB}" presName="theList" presStyleCnt="0"/>
      <dgm:spPr/>
    </dgm:pt>
    <dgm:pt modelId="{88C65B4D-D43D-406F-84D8-17779CDC9B6A}" type="pres">
      <dgm:prSet presAssocID="{2D14BEA0-A11A-4074-ABBD-9619F6B18F2E}" presName="aNode" presStyleLbl="fgAcc1" presStyleIdx="0" presStyleCnt="4">
        <dgm:presLayoutVars>
          <dgm:bulletEnabled val="1"/>
        </dgm:presLayoutVars>
      </dgm:prSet>
      <dgm:spPr/>
    </dgm:pt>
    <dgm:pt modelId="{850C1672-173B-4169-91BB-AC7E0A95FFF1}" type="pres">
      <dgm:prSet presAssocID="{2D14BEA0-A11A-4074-ABBD-9619F6B18F2E}" presName="aSpace" presStyleCnt="0"/>
      <dgm:spPr/>
    </dgm:pt>
    <dgm:pt modelId="{18308D16-90C9-4426-BBF2-F36190C37DC9}" type="pres">
      <dgm:prSet presAssocID="{B817DCA4-6EE4-444D-9F00-34856D52301E}" presName="aNode" presStyleLbl="fgAcc1" presStyleIdx="1" presStyleCnt="4">
        <dgm:presLayoutVars>
          <dgm:bulletEnabled val="1"/>
        </dgm:presLayoutVars>
      </dgm:prSet>
      <dgm:spPr/>
    </dgm:pt>
    <dgm:pt modelId="{CF678815-67D0-4D6F-9C14-1412755D10AF}" type="pres">
      <dgm:prSet presAssocID="{B817DCA4-6EE4-444D-9F00-34856D52301E}" presName="aSpace" presStyleCnt="0"/>
      <dgm:spPr/>
    </dgm:pt>
    <dgm:pt modelId="{9DA55E16-77BA-4E34-AF62-EBAAE6C7DD77}" type="pres">
      <dgm:prSet presAssocID="{8013CA54-CCC6-490D-AAA0-4746EA9888DA}" presName="aNode" presStyleLbl="fgAcc1" presStyleIdx="2" presStyleCnt="4">
        <dgm:presLayoutVars>
          <dgm:bulletEnabled val="1"/>
        </dgm:presLayoutVars>
      </dgm:prSet>
      <dgm:spPr/>
    </dgm:pt>
    <dgm:pt modelId="{AC2E57F9-28F1-4F09-87DD-A6BB2603E979}" type="pres">
      <dgm:prSet presAssocID="{8013CA54-CCC6-490D-AAA0-4746EA9888DA}" presName="aSpace" presStyleCnt="0"/>
      <dgm:spPr/>
    </dgm:pt>
    <dgm:pt modelId="{FA800687-7AF6-468C-938B-FB82D2A3715A}" type="pres">
      <dgm:prSet presAssocID="{AB11CA4E-8857-48C3-9EDE-0D156127F57F}" presName="aNode" presStyleLbl="fgAcc1" presStyleIdx="3" presStyleCnt="4">
        <dgm:presLayoutVars>
          <dgm:bulletEnabled val="1"/>
        </dgm:presLayoutVars>
      </dgm:prSet>
      <dgm:spPr/>
    </dgm:pt>
    <dgm:pt modelId="{D11E9C31-7555-4C8E-8C07-158595F0F3B2}" type="pres">
      <dgm:prSet presAssocID="{AB11CA4E-8857-48C3-9EDE-0D156127F57F}" presName="aSpace" presStyleCnt="0"/>
      <dgm:spPr/>
    </dgm:pt>
  </dgm:ptLst>
  <dgm:cxnLst>
    <dgm:cxn modelId="{957F1A09-0D6C-4B3C-8506-306C28EA22D8}" srcId="{525C3E26-9841-4961-9EEA-A807150E0FFB}" destId="{2D14BEA0-A11A-4074-ABBD-9619F6B18F2E}" srcOrd="0" destOrd="0" parTransId="{AAD6D1E2-94C0-4056-B156-9410A113F898}" sibTransId="{130B8FA0-5078-4B40-B0C3-551C8EAE6B78}"/>
    <dgm:cxn modelId="{C4EBF14F-E759-4E1A-B7B5-F665B09531DC}" srcId="{525C3E26-9841-4961-9EEA-A807150E0FFB}" destId="{8013CA54-CCC6-490D-AAA0-4746EA9888DA}" srcOrd="2" destOrd="0" parTransId="{39E35785-6BAA-47C5-8382-EE34A436E714}" sibTransId="{EE1A1E54-F107-4683-B509-4DE6E34C16A7}"/>
    <dgm:cxn modelId="{CC5D0973-28C2-4B2F-B010-6FE7947F6019}" srcId="{525C3E26-9841-4961-9EEA-A807150E0FFB}" destId="{B817DCA4-6EE4-444D-9F00-34856D52301E}" srcOrd="1" destOrd="0" parTransId="{C97242DC-7971-4003-96A4-7135FB52A417}" sibTransId="{EBA84C23-26BF-4CA6-A1D4-39C2EB94C9DA}"/>
    <dgm:cxn modelId="{89C5EA92-905D-472E-9587-AA26E862F71D}" type="presOf" srcId="{525C3E26-9841-4961-9EEA-A807150E0FFB}" destId="{A48C1558-A05B-466D-9AA6-301E44363A47}" srcOrd="0" destOrd="0" presId="urn:microsoft.com/office/officeart/2005/8/layout/pyramid2"/>
    <dgm:cxn modelId="{4C2FF397-251D-4CD2-9ECC-FA359334A9F0}" type="presOf" srcId="{2D14BEA0-A11A-4074-ABBD-9619F6B18F2E}" destId="{88C65B4D-D43D-406F-84D8-17779CDC9B6A}" srcOrd="0" destOrd="0" presId="urn:microsoft.com/office/officeart/2005/8/layout/pyramid2"/>
    <dgm:cxn modelId="{4E4E6AA5-DE14-49F4-9CB6-B3EEB5155D16}" type="presOf" srcId="{AB11CA4E-8857-48C3-9EDE-0D156127F57F}" destId="{FA800687-7AF6-468C-938B-FB82D2A3715A}" srcOrd="0" destOrd="0" presId="urn:microsoft.com/office/officeart/2005/8/layout/pyramid2"/>
    <dgm:cxn modelId="{97736EAA-0F96-4D5D-B150-D30C5CC24474}" type="presOf" srcId="{8013CA54-CCC6-490D-AAA0-4746EA9888DA}" destId="{9DA55E16-77BA-4E34-AF62-EBAAE6C7DD77}" srcOrd="0" destOrd="0" presId="urn:microsoft.com/office/officeart/2005/8/layout/pyramid2"/>
    <dgm:cxn modelId="{31F866D4-EF66-4D90-8CD6-4610C84AACCA}" srcId="{525C3E26-9841-4961-9EEA-A807150E0FFB}" destId="{AB11CA4E-8857-48C3-9EDE-0D156127F57F}" srcOrd="3" destOrd="0" parTransId="{01F67DAC-2150-4BAA-B29F-AACCCE8C0DD3}" sibTransId="{5C6C75DC-281F-48AE-8483-8AEDEFF1FBCF}"/>
    <dgm:cxn modelId="{BE3EC7E6-4047-44DD-A6F6-8B05135650DB}" type="presOf" srcId="{B817DCA4-6EE4-444D-9F00-34856D52301E}" destId="{18308D16-90C9-4426-BBF2-F36190C37DC9}" srcOrd="0" destOrd="0" presId="urn:microsoft.com/office/officeart/2005/8/layout/pyramid2"/>
    <dgm:cxn modelId="{FC8467F8-D5FF-4234-8C53-D5D4FD82E8CC}" type="presParOf" srcId="{A48C1558-A05B-466D-9AA6-301E44363A47}" destId="{DA4F30B4-74DF-4ECF-AA12-C4DDD5DBBD7D}" srcOrd="0" destOrd="0" presId="urn:microsoft.com/office/officeart/2005/8/layout/pyramid2"/>
    <dgm:cxn modelId="{D2ADF09B-9ABA-44CC-80AD-D78369D32CBC}" type="presParOf" srcId="{A48C1558-A05B-466D-9AA6-301E44363A47}" destId="{F6B40567-D44E-48C0-A20A-3806C6DE5B78}" srcOrd="1" destOrd="0" presId="urn:microsoft.com/office/officeart/2005/8/layout/pyramid2"/>
    <dgm:cxn modelId="{82291BCF-858C-43A8-9B25-DCAA779E7E19}" type="presParOf" srcId="{F6B40567-D44E-48C0-A20A-3806C6DE5B78}" destId="{88C65B4D-D43D-406F-84D8-17779CDC9B6A}" srcOrd="0" destOrd="0" presId="urn:microsoft.com/office/officeart/2005/8/layout/pyramid2"/>
    <dgm:cxn modelId="{D7B31562-792A-427A-8B50-8A984B1B870F}" type="presParOf" srcId="{F6B40567-D44E-48C0-A20A-3806C6DE5B78}" destId="{850C1672-173B-4169-91BB-AC7E0A95FFF1}" srcOrd="1" destOrd="0" presId="urn:microsoft.com/office/officeart/2005/8/layout/pyramid2"/>
    <dgm:cxn modelId="{74902DD6-9361-4E05-A9F6-71CE8F961033}" type="presParOf" srcId="{F6B40567-D44E-48C0-A20A-3806C6DE5B78}" destId="{18308D16-90C9-4426-BBF2-F36190C37DC9}" srcOrd="2" destOrd="0" presId="urn:microsoft.com/office/officeart/2005/8/layout/pyramid2"/>
    <dgm:cxn modelId="{4E50C6DE-F891-44D1-99FA-8E73DE8919EB}" type="presParOf" srcId="{F6B40567-D44E-48C0-A20A-3806C6DE5B78}" destId="{CF678815-67D0-4D6F-9C14-1412755D10AF}" srcOrd="3" destOrd="0" presId="urn:microsoft.com/office/officeart/2005/8/layout/pyramid2"/>
    <dgm:cxn modelId="{E0A6690F-6A61-4091-BDE0-4DECDFF31B92}" type="presParOf" srcId="{F6B40567-D44E-48C0-A20A-3806C6DE5B78}" destId="{9DA55E16-77BA-4E34-AF62-EBAAE6C7DD77}" srcOrd="4" destOrd="0" presId="urn:microsoft.com/office/officeart/2005/8/layout/pyramid2"/>
    <dgm:cxn modelId="{EC498F14-22A2-4CCA-A0EB-849422964B1B}" type="presParOf" srcId="{F6B40567-D44E-48C0-A20A-3806C6DE5B78}" destId="{AC2E57F9-28F1-4F09-87DD-A6BB2603E979}" srcOrd="5" destOrd="0" presId="urn:microsoft.com/office/officeart/2005/8/layout/pyramid2"/>
    <dgm:cxn modelId="{503B0AC8-DA43-40E2-BFC1-0DADD7252996}" type="presParOf" srcId="{F6B40567-D44E-48C0-A20A-3806C6DE5B78}" destId="{FA800687-7AF6-468C-938B-FB82D2A3715A}" srcOrd="6" destOrd="0" presId="urn:microsoft.com/office/officeart/2005/8/layout/pyramid2"/>
    <dgm:cxn modelId="{3AB5C3AF-021B-4615-9B31-6B4FE3E40448}" type="presParOf" srcId="{F6B40567-D44E-48C0-A20A-3806C6DE5B78}" destId="{D11E9C31-7555-4C8E-8C07-158595F0F3B2}"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E92A4B-5214-4728-B53A-C51FEC6F2CA2}" type="doc">
      <dgm:prSet loTypeId="urn:microsoft.com/office/officeart/2005/8/layout/funnel1" loCatId="process" qsTypeId="urn:microsoft.com/office/officeart/2005/8/quickstyle/simple1" qsCatId="simple" csTypeId="urn:microsoft.com/office/officeart/2005/8/colors/accent1_1" csCatId="accent1" phldr="1"/>
      <dgm:spPr/>
      <dgm:t>
        <a:bodyPr/>
        <a:lstStyle/>
        <a:p>
          <a:endParaRPr lang="fr-DZ"/>
        </a:p>
      </dgm:t>
    </dgm:pt>
    <dgm:pt modelId="{19CD942F-4367-4C22-A28B-06069AD17F89}">
      <dgm:prSet phldrT="[Texte]"/>
      <dgm:spPr/>
      <dgm:t>
        <a:bodyPr/>
        <a:lstStyle/>
        <a:p>
          <a:r>
            <a:rPr lang="ar-SA" b="1" dirty="0">
              <a:cs typeface="+mj-cs"/>
            </a:rPr>
            <a:t>العميل (طالب الخدمة)</a:t>
          </a:r>
          <a:endParaRPr lang="fr-DZ" b="1" dirty="0">
            <a:cs typeface="+mj-cs"/>
          </a:endParaRPr>
        </a:p>
      </dgm:t>
    </dgm:pt>
    <dgm:pt modelId="{1DD86E3D-BBAD-49FE-813A-EB4F3D3985FF}" type="parTrans" cxnId="{15D54873-9C09-4480-8B4B-F70C8DD630CD}">
      <dgm:prSet/>
      <dgm:spPr/>
      <dgm:t>
        <a:bodyPr/>
        <a:lstStyle/>
        <a:p>
          <a:endParaRPr lang="fr-DZ"/>
        </a:p>
      </dgm:t>
    </dgm:pt>
    <dgm:pt modelId="{1E312522-C8AE-4288-BC5B-BF5AB45888B1}" type="sibTrans" cxnId="{15D54873-9C09-4480-8B4B-F70C8DD630CD}">
      <dgm:prSet/>
      <dgm:spPr/>
      <dgm:t>
        <a:bodyPr/>
        <a:lstStyle/>
        <a:p>
          <a:endParaRPr lang="fr-DZ"/>
        </a:p>
      </dgm:t>
    </dgm:pt>
    <dgm:pt modelId="{062CC6BA-506F-4BA0-9A0C-704FCCF7AAB9}">
      <dgm:prSet phldrT="[Texte]"/>
      <dgm:spPr/>
      <dgm:t>
        <a:bodyPr/>
        <a:lstStyle/>
        <a:p>
          <a:r>
            <a:rPr lang="ar-SA" b="1" dirty="0">
              <a:cs typeface="+mj-cs"/>
            </a:rPr>
            <a:t>الطابور (خط الانتظار)</a:t>
          </a:r>
          <a:endParaRPr lang="fr-DZ" b="1" dirty="0">
            <a:cs typeface="+mj-cs"/>
          </a:endParaRPr>
        </a:p>
      </dgm:t>
    </dgm:pt>
    <dgm:pt modelId="{4EE6EC55-23E7-414A-8581-DD62F1772B5C}" type="parTrans" cxnId="{A5726D16-A675-49F2-B4DD-6ADEC8B477A6}">
      <dgm:prSet/>
      <dgm:spPr/>
      <dgm:t>
        <a:bodyPr/>
        <a:lstStyle/>
        <a:p>
          <a:endParaRPr lang="fr-DZ"/>
        </a:p>
      </dgm:t>
    </dgm:pt>
    <dgm:pt modelId="{541E82C7-8C68-4757-B452-40888E877A88}" type="sibTrans" cxnId="{A5726D16-A675-49F2-B4DD-6ADEC8B477A6}">
      <dgm:prSet/>
      <dgm:spPr/>
      <dgm:t>
        <a:bodyPr/>
        <a:lstStyle/>
        <a:p>
          <a:endParaRPr lang="fr-DZ"/>
        </a:p>
      </dgm:t>
    </dgm:pt>
    <dgm:pt modelId="{64C69047-196D-404B-BFCA-9F81783256A0}">
      <dgm:prSet phldrT="[Texte]"/>
      <dgm:spPr/>
      <dgm:t>
        <a:bodyPr/>
        <a:lstStyle/>
        <a:p>
          <a:r>
            <a:rPr lang="ar-SA" b="1" dirty="0">
              <a:cs typeface="+mj-cs"/>
            </a:rPr>
            <a:t>مقدم الخدمة</a:t>
          </a:r>
          <a:endParaRPr lang="fr-DZ" b="1" dirty="0">
            <a:cs typeface="+mj-cs"/>
          </a:endParaRPr>
        </a:p>
      </dgm:t>
    </dgm:pt>
    <dgm:pt modelId="{6834EA5F-681A-45B5-94A1-44D28048B3F6}" type="parTrans" cxnId="{B1B5CDED-371D-4E76-8479-9E3F6750CDD0}">
      <dgm:prSet/>
      <dgm:spPr/>
      <dgm:t>
        <a:bodyPr/>
        <a:lstStyle/>
        <a:p>
          <a:endParaRPr lang="fr-DZ"/>
        </a:p>
      </dgm:t>
    </dgm:pt>
    <dgm:pt modelId="{6AC6DC7E-53EC-43DC-AF45-A751ADF670BA}" type="sibTrans" cxnId="{B1B5CDED-371D-4E76-8479-9E3F6750CDD0}">
      <dgm:prSet/>
      <dgm:spPr/>
      <dgm:t>
        <a:bodyPr/>
        <a:lstStyle/>
        <a:p>
          <a:endParaRPr lang="fr-DZ"/>
        </a:p>
      </dgm:t>
    </dgm:pt>
    <dgm:pt modelId="{DF92E4EB-A765-4D4A-92EE-2AF05E0E50E3}">
      <dgm:prSet phldrT="[Texte]" custT="1"/>
      <dgm:spPr/>
      <dgm:t>
        <a:bodyPr/>
        <a:lstStyle/>
        <a:p>
          <a:r>
            <a:rPr lang="ar-SA" sz="4000" b="1" dirty="0">
              <a:cs typeface="+mj-cs"/>
            </a:rPr>
            <a:t>عناصر نظرية خطوط الانتظار</a:t>
          </a:r>
          <a:endParaRPr lang="fr-DZ" sz="4000" b="1" dirty="0">
            <a:cs typeface="+mj-cs"/>
          </a:endParaRPr>
        </a:p>
      </dgm:t>
    </dgm:pt>
    <dgm:pt modelId="{825CFC85-F399-4BE9-BDEF-412B84E832E7}" type="parTrans" cxnId="{DBA36452-FE0F-4BC5-AB5E-6888F21CEAB0}">
      <dgm:prSet/>
      <dgm:spPr/>
      <dgm:t>
        <a:bodyPr/>
        <a:lstStyle/>
        <a:p>
          <a:endParaRPr lang="fr-DZ"/>
        </a:p>
      </dgm:t>
    </dgm:pt>
    <dgm:pt modelId="{494C11A4-3BA6-49C0-A09E-661FED296CF7}" type="sibTrans" cxnId="{DBA36452-FE0F-4BC5-AB5E-6888F21CEAB0}">
      <dgm:prSet/>
      <dgm:spPr/>
      <dgm:t>
        <a:bodyPr/>
        <a:lstStyle/>
        <a:p>
          <a:endParaRPr lang="fr-DZ"/>
        </a:p>
      </dgm:t>
    </dgm:pt>
    <dgm:pt modelId="{99AEF200-A532-4DA1-A4F2-483BAF854987}" type="pres">
      <dgm:prSet presAssocID="{51E92A4B-5214-4728-B53A-C51FEC6F2CA2}" presName="Name0" presStyleCnt="0">
        <dgm:presLayoutVars>
          <dgm:chMax val="4"/>
          <dgm:resizeHandles val="exact"/>
        </dgm:presLayoutVars>
      </dgm:prSet>
      <dgm:spPr/>
    </dgm:pt>
    <dgm:pt modelId="{4F3C7346-070D-494C-9D07-DEC5B1398047}" type="pres">
      <dgm:prSet presAssocID="{51E92A4B-5214-4728-B53A-C51FEC6F2CA2}" presName="ellipse" presStyleLbl="trBgShp" presStyleIdx="0" presStyleCnt="1"/>
      <dgm:spPr/>
    </dgm:pt>
    <dgm:pt modelId="{F1A1C091-580F-4AE1-9D1B-5C0217FEB8A3}" type="pres">
      <dgm:prSet presAssocID="{51E92A4B-5214-4728-B53A-C51FEC6F2CA2}" presName="arrow1" presStyleLbl="fgShp" presStyleIdx="0" presStyleCnt="1"/>
      <dgm:spPr/>
    </dgm:pt>
    <dgm:pt modelId="{C5F3E0C1-EE7F-4002-B381-783858AF87E2}" type="pres">
      <dgm:prSet presAssocID="{51E92A4B-5214-4728-B53A-C51FEC6F2CA2}" presName="rectangle" presStyleLbl="revTx" presStyleIdx="0" presStyleCnt="1" custScaleX="169551">
        <dgm:presLayoutVars>
          <dgm:bulletEnabled val="1"/>
        </dgm:presLayoutVars>
      </dgm:prSet>
      <dgm:spPr/>
    </dgm:pt>
    <dgm:pt modelId="{505104D5-3CEA-44C7-A0D1-356632F04E54}" type="pres">
      <dgm:prSet presAssocID="{062CC6BA-506F-4BA0-9A0C-704FCCF7AAB9}" presName="item1" presStyleLbl="node1" presStyleIdx="0" presStyleCnt="3">
        <dgm:presLayoutVars>
          <dgm:bulletEnabled val="1"/>
        </dgm:presLayoutVars>
      </dgm:prSet>
      <dgm:spPr/>
    </dgm:pt>
    <dgm:pt modelId="{D690F329-829D-4A7C-9DEC-81158A2A58A8}" type="pres">
      <dgm:prSet presAssocID="{64C69047-196D-404B-BFCA-9F81783256A0}" presName="item2" presStyleLbl="node1" presStyleIdx="1" presStyleCnt="3">
        <dgm:presLayoutVars>
          <dgm:bulletEnabled val="1"/>
        </dgm:presLayoutVars>
      </dgm:prSet>
      <dgm:spPr/>
    </dgm:pt>
    <dgm:pt modelId="{62828D0F-2F81-4626-AF38-50305D737AC8}" type="pres">
      <dgm:prSet presAssocID="{DF92E4EB-A765-4D4A-92EE-2AF05E0E50E3}" presName="item3" presStyleLbl="node1" presStyleIdx="2" presStyleCnt="3">
        <dgm:presLayoutVars>
          <dgm:bulletEnabled val="1"/>
        </dgm:presLayoutVars>
      </dgm:prSet>
      <dgm:spPr/>
    </dgm:pt>
    <dgm:pt modelId="{6F59E68A-4621-4B39-8377-0E1BACD5105D}" type="pres">
      <dgm:prSet presAssocID="{51E92A4B-5214-4728-B53A-C51FEC6F2CA2}" presName="funnel" presStyleLbl="trAlignAcc1" presStyleIdx="0" presStyleCnt="1"/>
      <dgm:spPr>
        <a:ln>
          <a:solidFill>
            <a:schemeClr val="tx1"/>
          </a:solidFill>
        </a:ln>
      </dgm:spPr>
    </dgm:pt>
  </dgm:ptLst>
  <dgm:cxnLst>
    <dgm:cxn modelId="{A5726D16-A675-49F2-B4DD-6ADEC8B477A6}" srcId="{51E92A4B-5214-4728-B53A-C51FEC6F2CA2}" destId="{062CC6BA-506F-4BA0-9A0C-704FCCF7AAB9}" srcOrd="1" destOrd="0" parTransId="{4EE6EC55-23E7-414A-8581-DD62F1772B5C}" sibTransId="{541E82C7-8C68-4757-B452-40888E877A88}"/>
    <dgm:cxn modelId="{3476272B-B229-4F7F-A7C7-695E8FA6229A}" type="presOf" srcId="{062CC6BA-506F-4BA0-9A0C-704FCCF7AAB9}" destId="{D690F329-829D-4A7C-9DEC-81158A2A58A8}" srcOrd="0" destOrd="0" presId="urn:microsoft.com/office/officeart/2005/8/layout/funnel1"/>
    <dgm:cxn modelId="{DBA36452-FE0F-4BC5-AB5E-6888F21CEAB0}" srcId="{51E92A4B-5214-4728-B53A-C51FEC6F2CA2}" destId="{DF92E4EB-A765-4D4A-92EE-2AF05E0E50E3}" srcOrd="3" destOrd="0" parTransId="{825CFC85-F399-4BE9-BDEF-412B84E832E7}" sibTransId="{494C11A4-3BA6-49C0-A09E-661FED296CF7}"/>
    <dgm:cxn modelId="{15D54873-9C09-4480-8B4B-F70C8DD630CD}" srcId="{51E92A4B-5214-4728-B53A-C51FEC6F2CA2}" destId="{19CD942F-4367-4C22-A28B-06069AD17F89}" srcOrd="0" destOrd="0" parTransId="{1DD86E3D-BBAD-49FE-813A-EB4F3D3985FF}" sibTransId="{1E312522-C8AE-4288-BC5B-BF5AB45888B1}"/>
    <dgm:cxn modelId="{68149F80-A127-4787-A20E-D13B28BFCF6A}" type="presOf" srcId="{19CD942F-4367-4C22-A28B-06069AD17F89}" destId="{62828D0F-2F81-4626-AF38-50305D737AC8}" srcOrd="0" destOrd="0" presId="urn:microsoft.com/office/officeart/2005/8/layout/funnel1"/>
    <dgm:cxn modelId="{EFC648C2-A128-469E-8083-0DF4EE07744E}" type="presOf" srcId="{DF92E4EB-A765-4D4A-92EE-2AF05E0E50E3}" destId="{C5F3E0C1-EE7F-4002-B381-783858AF87E2}" srcOrd="0" destOrd="0" presId="urn:microsoft.com/office/officeart/2005/8/layout/funnel1"/>
    <dgm:cxn modelId="{0A7A74D1-0C36-4AE2-AC1A-482BFBD576C7}" type="presOf" srcId="{64C69047-196D-404B-BFCA-9F81783256A0}" destId="{505104D5-3CEA-44C7-A0D1-356632F04E54}" srcOrd="0" destOrd="0" presId="urn:microsoft.com/office/officeart/2005/8/layout/funnel1"/>
    <dgm:cxn modelId="{7EA767EB-916E-4F69-9288-1A9186C1F275}" type="presOf" srcId="{51E92A4B-5214-4728-B53A-C51FEC6F2CA2}" destId="{99AEF200-A532-4DA1-A4F2-483BAF854987}" srcOrd="0" destOrd="0" presId="urn:microsoft.com/office/officeart/2005/8/layout/funnel1"/>
    <dgm:cxn modelId="{B1B5CDED-371D-4E76-8479-9E3F6750CDD0}" srcId="{51E92A4B-5214-4728-B53A-C51FEC6F2CA2}" destId="{64C69047-196D-404B-BFCA-9F81783256A0}" srcOrd="2" destOrd="0" parTransId="{6834EA5F-681A-45B5-94A1-44D28048B3F6}" sibTransId="{6AC6DC7E-53EC-43DC-AF45-A751ADF670BA}"/>
    <dgm:cxn modelId="{BC72E8BF-89C7-42E4-965A-4221C5108F9B}" type="presParOf" srcId="{99AEF200-A532-4DA1-A4F2-483BAF854987}" destId="{4F3C7346-070D-494C-9D07-DEC5B1398047}" srcOrd="0" destOrd="0" presId="urn:microsoft.com/office/officeart/2005/8/layout/funnel1"/>
    <dgm:cxn modelId="{7B1BCD40-A300-447F-8991-A2163FC5F475}" type="presParOf" srcId="{99AEF200-A532-4DA1-A4F2-483BAF854987}" destId="{F1A1C091-580F-4AE1-9D1B-5C0217FEB8A3}" srcOrd="1" destOrd="0" presId="urn:microsoft.com/office/officeart/2005/8/layout/funnel1"/>
    <dgm:cxn modelId="{541158AA-503A-4C52-8386-2D4745F439C2}" type="presParOf" srcId="{99AEF200-A532-4DA1-A4F2-483BAF854987}" destId="{C5F3E0C1-EE7F-4002-B381-783858AF87E2}" srcOrd="2" destOrd="0" presId="urn:microsoft.com/office/officeart/2005/8/layout/funnel1"/>
    <dgm:cxn modelId="{00C91002-FDDD-4A58-A42C-9C63F7A38B7B}" type="presParOf" srcId="{99AEF200-A532-4DA1-A4F2-483BAF854987}" destId="{505104D5-3CEA-44C7-A0D1-356632F04E54}" srcOrd="3" destOrd="0" presId="urn:microsoft.com/office/officeart/2005/8/layout/funnel1"/>
    <dgm:cxn modelId="{56FAC271-AD8F-4A9A-8BD8-56E51B3B0127}" type="presParOf" srcId="{99AEF200-A532-4DA1-A4F2-483BAF854987}" destId="{D690F329-829D-4A7C-9DEC-81158A2A58A8}" srcOrd="4" destOrd="0" presId="urn:microsoft.com/office/officeart/2005/8/layout/funnel1"/>
    <dgm:cxn modelId="{6D0DBDC8-957C-4958-908B-70664A799700}" type="presParOf" srcId="{99AEF200-A532-4DA1-A4F2-483BAF854987}" destId="{62828D0F-2F81-4626-AF38-50305D737AC8}" srcOrd="5" destOrd="0" presId="urn:microsoft.com/office/officeart/2005/8/layout/funnel1"/>
    <dgm:cxn modelId="{5138D3E7-BCDA-468C-8516-1B566C9A40E8}" type="presParOf" srcId="{99AEF200-A532-4DA1-A4F2-483BAF854987}" destId="{6F59E68A-4621-4B39-8377-0E1BACD5105D}"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4F30B4-74DF-4ECF-AA12-C4DDD5DBBD7D}">
      <dsp:nvSpPr>
        <dsp:cNvPr id="0" name=""/>
        <dsp:cNvSpPr/>
      </dsp:nvSpPr>
      <dsp:spPr>
        <a:xfrm>
          <a:off x="2757606" y="0"/>
          <a:ext cx="4348163" cy="4348163"/>
        </a:xfrm>
        <a:prstGeom prst="triangle">
          <a:avLst/>
        </a:prstGeom>
        <a:solidFill>
          <a:schemeClr val="bg1">
            <a:alpha val="90000"/>
          </a:schemeClr>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C65B4D-D43D-406F-84D8-17779CDC9B6A}">
      <dsp:nvSpPr>
        <dsp:cNvPr id="0" name=""/>
        <dsp:cNvSpPr/>
      </dsp:nvSpPr>
      <dsp:spPr>
        <a:xfrm>
          <a:off x="4931687" y="435240"/>
          <a:ext cx="2826305" cy="772818"/>
        </a:xfrm>
        <a:prstGeom prst="roundRect">
          <a:avLst/>
        </a:prstGeom>
        <a:solidFill>
          <a:schemeClr val="lt1">
            <a:alpha val="9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b="1" kern="1200" dirty="0">
              <a:cs typeface="+mj-cs"/>
            </a:rPr>
            <a:t>تكلفة تهيئة مكان الانتظار </a:t>
          </a:r>
          <a:endParaRPr lang="fr-DZ" sz="2400" b="1" kern="1200" dirty="0">
            <a:cs typeface="+mj-cs"/>
          </a:endParaRPr>
        </a:p>
      </dsp:txBody>
      <dsp:txXfrm>
        <a:off x="4969413" y="472966"/>
        <a:ext cx="2750853" cy="697366"/>
      </dsp:txXfrm>
    </dsp:sp>
    <dsp:sp modelId="{18308D16-90C9-4426-BBF2-F36190C37DC9}">
      <dsp:nvSpPr>
        <dsp:cNvPr id="0" name=""/>
        <dsp:cNvSpPr/>
      </dsp:nvSpPr>
      <dsp:spPr>
        <a:xfrm>
          <a:off x="4931687" y="1304661"/>
          <a:ext cx="2826305" cy="772818"/>
        </a:xfrm>
        <a:prstGeom prst="roundRect">
          <a:avLst/>
        </a:prstGeom>
        <a:solidFill>
          <a:schemeClr val="lt1">
            <a:alpha val="90000"/>
            <a:hueOff val="0"/>
            <a:satOff val="0"/>
            <a:lumOff val="0"/>
            <a:alphaOff val="0"/>
          </a:schemeClr>
        </a:solidFill>
        <a:ln w="12700" cap="flat" cmpd="sng" algn="ctr">
          <a:solidFill>
            <a:schemeClr val="accent1">
              <a:alpha val="90000"/>
              <a:hueOff val="0"/>
              <a:satOff val="0"/>
              <a:lumOff val="0"/>
              <a:alphaOff val="-13333"/>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b="1" kern="1200" dirty="0">
              <a:cs typeface="+mj-cs"/>
            </a:rPr>
            <a:t>احتمال فقدان عملاء</a:t>
          </a:r>
          <a:endParaRPr lang="fr-DZ" sz="2400" b="1" kern="1200" dirty="0">
            <a:cs typeface="+mj-cs"/>
          </a:endParaRPr>
        </a:p>
      </dsp:txBody>
      <dsp:txXfrm>
        <a:off x="4969413" y="1342387"/>
        <a:ext cx="2750853" cy="697366"/>
      </dsp:txXfrm>
    </dsp:sp>
    <dsp:sp modelId="{9DA55E16-77BA-4E34-AF62-EBAAE6C7DD77}">
      <dsp:nvSpPr>
        <dsp:cNvPr id="0" name=""/>
        <dsp:cNvSpPr/>
      </dsp:nvSpPr>
      <dsp:spPr>
        <a:xfrm>
          <a:off x="4931687" y="2174081"/>
          <a:ext cx="2826305" cy="772818"/>
        </a:xfrm>
        <a:prstGeom prst="roundRect">
          <a:avLst/>
        </a:prstGeom>
        <a:solidFill>
          <a:schemeClr val="lt1">
            <a:alpha val="90000"/>
            <a:hueOff val="0"/>
            <a:satOff val="0"/>
            <a:lumOff val="0"/>
            <a:alphaOff val="0"/>
          </a:schemeClr>
        </a:solidFill>
        <a:ln w="12700" cap="flat" cmpd="sng" algn="ctr">
          <a:solidFill>
            <a:schemeClr val="accent1">
              <a:alpha val="90000"/>
              <a:hueOff val="0"/>
              <a:satOff val="0"/>
              <a:lumOff val="0"/>
              <a:alphaOff val="-26667"/>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b="1" kern="1200" dirty="0">
              <a:cs typeface="+mj-cs"/>
            </a:rPr>
            <a:t>سوء سمعة العلامة التجارية</a:t>
          </a:r>
        </a:p>
      </dsp:txBody>
      <dsp:txXfrm>
        <a:off x="4969413" y="2211807"/>
        <a:ext cx="2750853" cy="697366"/>
      </dsp:txXfrm>
    </dsp:sp>
    <dsp:sp modelId="{FA800687-7AF6-468C-938B-FB82D2A3715A}">
      <dsp:nvSpPr>
        <dsp:cNvPr id="0" name=""/>
        <dsp:cNvSpPr/>
      </dsp:nvSpPr>
      <dsp:spPr>
        <a:xfrm>
          <a:off x="4931687" y="3043501"/>
          <a:ext cx="2826305" cy="772818"/>
        </a:xfrm>
        <a:prstGeom prst="roundRect">
          <a:avLst/>
        </a:prstGeom>
        <a:solidFill>
          <a:schemeClr val="lt1">
            <a:alpha val="90000"/>
            <a:hueOff val="0"/>
            <a:satOff val="0"/>
            <a:lumOff val="0"/>
            <a:alphaOff val="0"/>
          </a:schemeClr>
        </a:solidFill>
        <a:ln w="12700" cap="flat" cmpd="sng" algn="ctr">
          <a:solidFill>
            <a:schemeClr val="accent1">
              <a:alpha val="90000"/>
              <a:hueOff val="0"/>
              <a:satOff val="0"/>
              <a:lumOff val="0"/>
              <a:alphaOff val="-4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b="1" kern="1200" dirty="0">
              <a:cs typeface="+mj-cs"/>
            </a:rPr>
            <a:t>عدم رضا العميل</a:t>
          </a:r>
        </a:p>
      </dsp:txBody>
      <dsp:txXfrm>
        <a:off x="4969413" y="3081227"/>
        <a:ext cx="2750853" cy="6973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C7346-070D-494C-9D07-DEC5B1398047}">
      <dsp:nvSpPr>
        <dsp:cNvPr id="0" name=""/>
        <dsp:cNvSpPr/>
      </dsp:nvSpPr>
      <dsp:spPr>
        <a:xfrm>
          <a:off x="3388825" y="265747"/>
          <a:ext cx="5274065" cy="1831613"/>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A1C091-580F-4AE1-9D1B-5C0217FEB8A3}">
      <dsp:nvSpPr>
        <dsp:cNvPr id="0" name=""/>
        <dsp:cNvSpPr/>
      </dsp:nvSpPr>
      <dsp:spPr>
        <a:xfrm>
          <a:off x="5522982" y="4750746"/>
          <a:ext cx="1022105" cy="654147"/>
        </a:xfrm>
        <a:prstGeom prst="down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F3E0C1-EE7F-4002-B381-783858AF87E2}">
      <dsp:nvSpPr>
        <dsp:cNvPr id="0" name=""/>
        <dsp:cNvSpPr/>
      </dsp:nvSpPr>
      <dsp:spPr>
        <a:xfrm>
          <a:off x="1874858" y="5274065"/>
          <a:ext cx="8318353" cy="12265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284480" rIns="284480" bIns="284480" numCol="1" spcCol="1270" anchor="ctr" anchorCtr="0">
          <a:noAutofit/>
        </a:bodyPr>
        <a:lstStyle/>
        <a:p>
          <a:pPr marL="0" lvl="0" indent="0" algn="ctr" defTabSz="1778000">
            <a:lnSpc>
              <a:spcPct val="90000"/>
            </a:lnSpc>
            <a:spcBef>
              <a:spcPct val="0"/>
            </a:spcBef>
            <a:spcAft>
              <a:spcPct val="35000"/>
            </a:spcAft>
            <a:buNone/>
          </a:pPr>
          <a:r>
            <a:rPr lang="ar-SA" sz="4000" b="1" kern="1200" dirty="0">
              <a:cs typeface="+mj-cs"/>
            </a:rPr>
            <a:t>عناصر نظرية خطوط الانتظار</a:t>
          </a:r>
          <a:endParaRPr lang="fr-DZ" sz="4000" b="1" kern="1200" dirty="0">
            <a:cs typeface="+mj-cs"/>
          </a:endParaRPr>
        </a:p>
      </dsp:txBody>
      <dsp:txXfrm>
        <a:off x="1874858" y="5274065"/>
        <a:ext cx="8318353" cy="1226526"/>
      </dsp:txXfrm>
    </dsp:sp>
    <dsp:sp modelId="{505104D5-3CEA-44C7-A0D1-356632F04E54}">
      <dsp:nvSpPr>
        <dsp:cNvPr id="0" name=""/>
        <dsp:cNvSpPr/>
      </dsp:nvSpPr>
      <dsp:spPr>
        <a:xfrm>
          <a:off x="5306295" y="2238820"/>
          <a:ext cx="1839790" cy="1839790"/>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ar-SA" sz="3000" b="1" kern="1200" dirty="0">
              <a:cs typeface="+mj-cs"/>
            </a:rPr>
            <a:t>مقدم الخدمة</a:t>
          </a:r>
          <a:endParaRPr lang="fr-DZ" sz="3000" b="1" kern="1200" dirty="0">
            <a:cs typeface="+mj-cs"/>
          </a:endParaRPr>
        </a:p>
      </dsp:txBody>
      <dsp:txXfrm>
        <a:off x="5575726" y="2508251"/>
        <a:ext cx="1300928" cy="1300928"/>
      </dsp:txXfrm>
    </dsp:sp>
    <dsp:sp modelId="{D690F329-829D-4A7C-9DEC-81158A2A58A8}">
      <dsp:nvSpPr>
        <dsp:cNvPr id="0" name=""/>
        <dsp:cNvSpPr/>
      </dsp:nvSpPr>
      <dsp:spPr>
        <a:xfrm>
          <a:off x="3989823" y="858568"/>
          <a:ext cx="1839790" cy="1839790"/>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ar-SA" sz="3000" b="1" kern="1200" dirty="0">
              <a:cs typeface="+mj-cs"/>
            </a:rPr>
            <a:t>الطابور (خط الانتظار)</a:t>
          </a:r>
          <a:endParaRPr lang="fr-DZ" sz="3000" b="1" kern="1200" dirty="0">
            <a:cs typeface="+mj-cs"/>
          </a:endParaRPr>
        </a:p>
      </dsp:txBody>
      <dsp:txXfrm>
        <a:off x="4259254" y="1127999"/>
        <a:ext cx="1300928" cy="1300928"/>
      </dsp:txXfrm>
    </dsp:sp>
    <dsp:sp modelId="{62828D0F-2F81-4626-AF38-50305D737AC8}">
      <dsp:nvSpPr>
        <dsp:cNvPr id="0" name=""/>
        <dsp:cNvSpPr/>
      </dsp:nvSpPr>
      <dsp:spPr>
        <a:xfrm>
          <a:off x="5870498" y="413748"/>
          <a:ext cx="1839790" cy="1839790"/>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ar-SA" sz="3000" b="1" kern="1200" dirty="0">
              <a:cs typeface="+mj-cs"/>
            </a:rPr>
            <a:t>العميل (طالب الخدمة)</a:t>
          </a:r>
          <a:endParaRPr lang="fr-DZ" sz="3000" b="1" kern="1200" dirty="0">
            <a:cs typeface="+mj-cs"/>
          </a:endParaRPr>
        </a:p>
      </dsp:txBody>
      <dsp:txXfrm>
        <a:off x="6139929" y="683179"/>
        <a:ext cx="1300928" cy="1300928"/>
      </dsp:txXfrm>
    </dsp:sp>
    <dsp:sp modelId="{6F59E68A-4621-4B39-8377-0E1BACD5105D}">
      <dsp:nvSpPr>
        <dsp:cNvPr id="0" name=""/>
        <dsp:cNvSpPr/>
      </dsp:nvSpPr>
      <dsp:spPr>
        <a:xfrm>
          <a:off x="3172139" y="40884"/>
          <a:ext cx="5723791" cy="4579033"/>
        </a:xfrm>
        <a:prstGeom prst="funnel">
          <a:avLst/>
        </a:prstGeom>
        <a:solidFill>
          <a:schemeClr val="accent1">
            <a:alpha val="40000"/>
            <a:tint val="40000"/>
            <a:hueOff val="0"/>
            <a:satOff val="0"/>
            <a:lumOff val="0"/>
            <a:alphaOff val="0"/>
          </a:schemeClr>
        </a:solidFill>
        <a:ln w="6350" cap="flat" cmpd="sng" algn="ctr">
          <a:solidFill>
            <a:schemeClr val="tx1"/>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D07051-2F76-47E7-9C7C-F9759EB613F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8E363464-0203-4213-BA11-DDDF64AE16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D265ECD0-B23E-48C9-B32C-A5525BC4FE96}"/>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A897478E-45BF-4F4F-9644-0CB04572AC3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40972FAC-3482-48EC-9F07-0272822A6B65}"/>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198805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961483-2C6F-4151-ACB9-D855DF6A1AC3}"/>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6BCD1907-C6AF-4D0D-AC58-5246424C65A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74F1BA8E-31E9-4CBA-BBFB-08440470AEEF}"/>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C3899F12-8DB4-4F76-A7F3-532AB7A41C10}"/>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ED5F4ECA-F48E-4D9E-8A55-14A6FA4E6292}"/>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4077513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DCF6133-1634-4F79-B10A-EF263E0FA9EA}"/>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D872999B-B607-47E9-8ED5-04889631533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FB2D8F3C-D848-45EB-BA10-ED8D851D0A7A}"/>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1A0A1082-A161-4AC9-B36A-B6AA31D447B4}"/>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D60AB75B-B499-4BDC-9158-4A2AA146480D}"/>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542836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76F66F-C386-433F-BE9D-0F2B7D2CD517}"/>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00CB6885-3C28-40E2-90E0-E0AEBC69F43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C8BB0158-A800-4C29-8C34-AAD660C4EEC4}"/>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583DA457-13A3-4EBD-99C3-80C9B329B3CE}"/>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C3926898-9F0D-409F-96AA-508E765BE4AE}"/>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221327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1ED62F-FEFB-437A-AC1A-B9118531919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76A7381B-A98F-4597-8B27-07C09116AA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32BA099-CC45-4776-8D69-782DD9881352}"/>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AEED53D0-5D1D-49EB-8015-93E3A548C942}"/>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E86857EA-6985-4858-8690-8AE3290F9F33}"/>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66895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21F4CA-A8FE-4D77-ADC7-E82A8FE0785B}"/>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BEFC0E2-D699-46B8-9CA1-7D94FB9E0CC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0A3DF7B3-237A-4BDD-8BB0-F15BBC71499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4C69844F-7561-459D-8197-04036A491D75}"/>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7588E83C-7957-4288-93B1-06EEA6A08677}"/>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581A94F8-0C37-4129-9A69-29C2C44CBDCB}"/>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201954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82220-339B-426A-9084-8BBC5C6D5711}"/>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2327F2C6-3626-4E60-9EFC-41C0FFC68C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C1BF7A4-6ACC-4239-9595-ABC7D019F53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87E8FA88-AE66-458C-B09E-473B63FA7F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6F77C5A-1649-4265-9FBB-25353B0BDEB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72EFFBCC-6D75-4159-91B4-45B6D18F0802}"/>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8" name="Espace réservé du pied de page 7">
            <a:extLst>
              <a:ext uri="{FF2B5EF4-FFF2-40B4-BE49-F238E27FC236}">
                <a16:creationId xmlns:a16="http://schemas.microsoft.com/office/drawing/2014/main" id="{870C8741-6E69-4B18-87B4-530E4901C8F7}"/>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CC213700-81A0-44D7-8F7A-02360648177F}"/>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399803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6A803A-DA96-486A-AB0E-7476F81120B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84AF9EC5-235C-4C30-95F1-E8C010D4B98D}"/>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4" name="Espace réservé du pied de page 3">
            <a:extLst>
              <a:ext uri="{FF2B5EF4-FFF2-40B4-BE49-F238E27FC236}">
                <a16:creationId xmlns:a16="http://schemas.microsoft.com/office/drawing/2014/main" id="{967F8E46-6919-4A7F-BE74-C231473A2384}"/>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BA5F62F6-C64D-4F52-864E-B0F7E6336532}"/>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3151246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D41CCD5-4321-4154-B5D9-AABE66F4D823}"/>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3" name="Espace réservé du pied de page 2">
            <a:extLst>
              <a:ext uri="{FF2B5EF4-FFF2-40B4-BE49-F238E27FC236}">
                <a16:creationId xmlns:a16="http://schemas.microsoft.com/office/drawing/2014/main" id="{3127BAFE-A99A-460C-9059-D53E4B4995E1}"/>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1B3F0DF9-9DAE-4AA2-9CCF-EFD57440AF40}"/>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656814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4369A9-2651-43A5-926D-F2B8100C6B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8A867977-3F3B-426C-98B0-FADD7B498B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792E64E8-DCF7-4245-9C8D-E3C40D8F6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3C96538-F9DC-46B1-9133-8DC12BBFCCF2}"/>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0229B538-3751-4FCC-8C14-CD689F8ED842}"/>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43B9405A-0886-4AAB-9B73-C51BD5FEDD38}"/>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402075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B7BBFB-9DC2-4582-A9C2-B8472F1AED9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B763CB77-9975-480B-87D2-CF38E2E177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B9669D5F-91BB-4392-85B1-F3703263AC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FDE4246C-3B8A-4E98-B08D-58315F43EF26}"/>
              </a:ext>
            </a:extLst>
          </p:cNvPr>
          <p:cNvSpPr>
            <a:spLocks noGrp="1"/>
          </p:cNvSpPr>
          <p:nvPr>
            <p:ph type="dt" sz="half" idx="10"/>
          </p:nvPr>
        </p:nvSpPr>
        <p:spPr/>
        <p:txBody>
          <a:bodyPr/>
          <a:lstStyle/>
          <a:p>
            <a:fld id="{4F5D9012-576C-42F8-A361-389C4E7788C4}" type="datetimeFigureOut">
              <a:rPr lang="fr-DZ" smtClean="0"/>
              <a:t>08/12/2024</a:t>
            </a:fld>
            <a:endParaRPr lang="fr-DZ"/>
          </a:p>
        </p:txBody>
      </p:sp>
      <p:sp>
        <p:nvSpPr>
          <p:cNvPr id="6" name="Espace réservé du pied de page 5">
            <a:extLst>
              <a:ext uri="{FF2B5EF4-FFF2-40B4-BE49-F238E27FC236}">
                <a16:creationId xmlns:a16="http://schemas.microsoft.com/office/drawing/2014/main" id="{5F4533E9-B9BF-4990-9543-676F6FA95C3E}"/>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7E9C21E4-DD23-408C-8F73-8D62CF751961}"/>
              </a:ext>
            </a:extLst>
          </p:cNvPr>
          <p:cNvSpPr>
            <a:spLocks noGrp="1"/>
          </p:cNvSpPr>
          <p:nvPr>
            <p:ph type="sldNum" sz="quarter" idx="12"/>
          </p:nvPr>
        </p:nvSpPr>
        <p:spPr/>
        <p:txBody>
          <a:bodyPr/>
          <a:lstStyle/>
          <a:p>
            <a:fld id="{F63DE8E2-D481-4F77-80B2-BC77A2F5C8B8}" type="slidenum">
              <a:rPr lang="fr-DZ" smtClean="0"/>
              <a:t>‹N°›</a:t>
            </a:fld>
            <a:endParaRPr lang="fr-DZ"/>
          </a:p>
        </p:txBody>
      </p:sp>
    </p:spTree>
    <p:extLst>
      <p:ext uri="{BB962C8B-B14F-4D97-AF65-F5344CB8AC3E}">
        <p14:creationId xmlns:p14="http://schemas.microsoft.com/office/powerpoint/2010/main" val="2673246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4680F22-DA57-4FFA-920C-D1FA8A087B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3E6FADD1-8278-4D51-93B0-20F83C8E39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6CC99EFC-E309-4EF8-B2A9-9588E9FB30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D9012-576C-42F8-A361-389C4E7788C4}" type="datetimeFigureOut">
              <a:rPr lang="fr-DZ" smtClean="0"/>
              <a:t>08/12/2024</a:t>
            </a:fld>
            <a:endParaRPr lang="fr-DZ"/>
          </a:p>
        </p:txBody>
      </p:sp>
      <p:sp>
        <p:nvSpPr>
          <p:cNvPr id="5" name="Espace réservé du pied de page 4">
            <a:extLst>
              <a:ext uri="{FF2B5EF4-FFF2-40B4-BE49-F238E27FC236}">
                <a16:creationId xmlns:a16="http://schemas.microsoft.com/office/drawing/2014/main" id="{38B8371C-2424-4985-92C1-B8A69BE3C5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EAC39005-831B-4307-AA3A-5B97B09171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3DE8E2-D481-4F77-80B2-BC77A2F5C8B8}" type="slidenum">
              <a:rPr lang="fr-DZ" smtClean="0"/>
              <a:t>‹N°›</a:t>
            </a:fld>
            <a:endParaRPr lang="fr-DZ"/>
          </a:p>
        </p:txBody>
      </p:sp>
    </p:spTree>
    <p:extLst>
      <p:ext uri="{BB962C8B-B14F-4D97-AF65-F5344CB8AC3E}">
        <p14:creationId xmlns:p14="http://schemas.microsoft.com/office/powerpoint/2010/main" val="3735753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FA380340-8A9F-4E45-932C-191E35195B40}"/>
              </a:ext>
            </a:extLst>
          </p:cNvPr>
          <p:cNvSpPr>
            <a:spLocks noGrp="1"/>
          </p:cNvSpPr>
          <p:nvPr>
            <p:ph type="subTitle" idx="1"/>
          </p:nvPr>
        </p:nvSpPr>
        <p:spPr>
          <a:xfrm>
            <a:off x="1524001" y="1557495"/>
            <a:ext cx="9164096" cy="3165858"/>
          </a:xfrm>
        </p:spPr>
        <p:txBody>
          <a:bodyPr>
            <a:normAutofit lnSpcReduction="10000"/>
          </a:bodyPr>
          <a:lstStyle/>
          <a:p>
            <a:endParaRPr lang="ar-SA" sz="4050" b="1" dirty="0">
              <a:solidFill>
                <a:srgbClr val="000000"/>
              </a:solidFill>
              <a:ea typeface="Calibri" panose="020F0502020204030204" pitchFamily="34" charset="0"/>
              <a:cs typeface="Times New Roman" panose="02020603050405020304" pitchFamily="18" charset="0"/>
            </a:endParaRPr>
          </a:p>
          <a:p>
            <a:r>
              <a:rPr lang="ar-SA" sz="4050" b="1" dirty="0">
                <a:solidFill>
                  <a:srgbClr val="000000"/>
                </a:solidFill>
                <a:ea typeface="Calibri" panose="020F0502020204030204" pitchFamily="34" charset="0"/>
                <a:cs typeface="Times New Roman" panose="02020603050405020304" pitchFamily="18" charset="0"/>
              </a:rPr>
              <a:t>الأساليب الكمية في التسويق 1</a:t>
            </a:r>
            <a:endParaRPr lang="fr-FR" sz="4050" b="1" dirty="0">
              <a:solidFill>
                <a:srgbClr val="000000"/>
              </a:solidFill>
              <a:ea typeface="Calibri" panose="020F0502020204030204" pitchFamily="34" charset="0"/>
              <a:cs typeface="Times New Roman" panose="02020603050405020304" pitchFamily="18" charset="0"/>
            </a:endParaRPr>
          </a:p>
          <a:p>
            <a:r>
              <a:rPr lang="fr-FR"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Méthodes Quantitatives en Marketing 1</a:t>
            </a:r>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ar-SA" sz="405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من إعداد: </a:t>
            </a:r>
            <a:r>
              <a:rPr lang="ar-SA" sz="3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د.بن</a:t>
            </a:r>
            <a:r>
              <a:rPr lang="ar-SA"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عيدة إيمان</a:t>
            </a:r>
            <a:endParaRPr lang="fr-FR" sz="3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4DEC6889-22A4-46CC-B8CD-561F93B43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6762" y="3605339"/>
            <a:ext cx="1223957" cy="1035117"/>
          </a:xfrm>
          <a:prstGeom prst="rect">
            <a:avLst/>
          </a:prstGeom>
        </p:spPr>
      </p:pic>
    </p:spTree>
    <p:extLst>
      <p:ext uri="{BB962C8B-B14F-4D97-AF65-F5344CB8AC3E}">
        <p14:creationId xmlns:p14="http://schemas.microsoft.com/office/powerpoint/2010/main" val="15763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416A0E-C192-4DD2-841A-89E1752D22CE}"/>
              </a:ext>
            </a:extLst>
          </p:cNvPr>
          <p:cNvSpPr>
            <a:spLocks noGrp="1"/>
          </p:cNvSpPr>
          <p:nvPr>
            <p:ph type="ctrTitle"/>
          </p:nvPr>
        </p:nvSpPr>
        <p:spPr>
          <a:xfrm>
            <a:off x="1353178" y="-977742"/>
            <a:ext cx="9144000" cy="2387600"/>
          </a:xfrm>
        </p:spPr>
        <p:txBody>
          <a:bodyPr/>
          <a:lstStyle/>
          <a:p>
            <a:r>
              <a:rPr lang="ar-SA" b="1" dirty="0"/>
              <a:t>نظرية خطوط الانتظار</a:t>
            </a:r>
            <a:endParaRPr lang="fr-DZ" b="1" dirty="0"/>
          </a:p>
        </p:txBody>
      </p:sp>
      <p:pic>
        <p:nvPicPr>
          <p:cNvPr id="1028" name="Picture 4" descr="نظرية طوابير الانتظار">
            <a:extLst>
              <a:ext uri="{FF2B5EF4-FFF2-40B4-BE49-F238E27FC236}">
                <a16:creationId xmlns:a16="http://schemas.microsoft.com/office/drawing/2014/main" id="{EE6680C7-D103-4683-9D14-7F8DCFA2F3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37399"/>
            <a:ext cx="12192000" cy="5320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69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405268AD-E6E7-4C88-8D05-5D52C2DFC343}"/>
              </a:ext>
            </a:extLst>
          </p:cNvPr>
          <p:cNvSpPr/>
          <p:nvPr/>
        </p:nvSpPr>
        <p:spPr>
          <a:xfrm>
            <a:off x="8641582" y="-1"/>
            <a:ext cx="1507253" cy="21101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3" name="Espace réservé du contenu 2">
            <a:extLst>
              <a:ext uri="{FF2B5EF4-FFF2-40B4-BE49-F238E27FC236}">
                <a16:creationId xmlns:a16="http://schemas.microsoft.com/office/drawing/2014/main" id="{A7D78368-FE5E-4BD8-8F5B-B5564A48B419}"/>
              </a:ext>
            </a:extLst>
          </p:cNvPr>
          <p:cNvSpPr>
            <a:spLocks noGrp="1"/>
          </p:cNvSpPr>
          <p:nvPr>
            <p:ph idx="1"/>
          </p:nvPr>
        </p:nvSpPr>
        <p:spPr>
          <a:xfrm>
            <a:off x="4742822" y="660016"/>
            <a:ext cx="7449178" cy="6092476"/>
          </a:xfrm>
        </p:spPr>
        <p:txBody>
          <a:bodyPr>
            <a:normAutofit fontScale="92500"/>
          </a:bodyPr>
          <a:lstStyle/>
          <a:p>
            <a:pPr marL="0" indent="0" algn="just" rtl="1">
              <a:lnSpc>
                <a:spcPct val="150000"/>
              </a:lnSpc>
              <a:buNone/>
            </a:pPr>
            <a:r>
              <a:rPr lang="ar-SA" sz="2400" dirty="0">
                <a:cs typeface="+mj-cs"/>
              </a:rPr>
              <a:t>ظهرت نظرية صفوف الانتظار سنة 1909 من المهندس الدنماركي </a:t>
            </a:r>
            <a:r>
              <a:rPr lang="ar-SA" sz="2400" dirty="0" err="1">
                <a:cs typeface="+mj-cs"/>
              </a:rPr>
              <a:t>إيرلنق</a:t>
            </a:r>
            <a:r>
              <a:rPr lang="ar-SA" sz="2400" dirty="0">
                <a:cs typeface="+mj-cs"/>
              </a:rPr>
              <a:t>، حيث أجرى تجاربه على مشكلة كثرة المكالمات الهاتفية، وتعرض طالبو هذه المكالمات إلى التأخير لعدم قدرة الموظفين على تنفيذ جميع الطلبات الواردة بنفس سرعة الاتصال، إذ عالج </a:t>
            </a:r>
            <a:r>
              <a:rPr lang="ar-SA" sz="2400" dirty="0" err="1">
                <a:cs typeface="+mj-cs"/>
              </a:rPr>
              <a:t>إيرلنق</a:t>
            </a:r>
            <a:r>
              <a:rPr lang="ar-SA" sz="2400" dirty="0">
                <a:cs typeface="+mj-cs"/>
              </a:rPr>
              <a:t> المشكلة بحساب التأخير بالنسبة للموظف الواحد في ذلك الحين، وفي 1917 تكرر البحث في تلك المشكلة لكن بالنسبة لأكثر من موظف واحد، ونشأت بذلك نظرية صفوف الانتظار وامتد استخدامها لحل العديد من المشكلات الإدارية المتشابهة، وتستخدم الآن هذه النظرية على نطاق واسع في جميع المنشآت الإنتاجية كوسيلة رياضية لخدمة الإدارة في اتخاذ أنسب القرارات حول هذه النوعية من المشكلات، أما في المجال التسويقي فالمجال الخدمي من أكثر المجالات التي تحتاج هذا النوع من النظريات لحساب عنصر المزيج التسويقي السابع العمليات، فكلما كانت مدة الانتظار أقل تكون الخدمة ذات جودة أكبر.</a:t>
            </a:r>
            <a:endParaRPr lang="fr-DZ" sz="2400" dirty="0">
              <a:cs typeface="+mj-cs"/>
            </a:endParaRPr>
          </a:p>
        </p:txBody>
      </p:sp>
      <p:sp>
        <p:nvSpPr>
          <p:cNvPr id="4" name="ZoneTexte 3">
            <a:extLst>
              <a:ext uri="{FF2B5EF4-FFF2-40B4-BE49-F238E27FC236}">
                <a16:creationId xmlns:a16="http://schemas.microsoft.com/office/drawing/2014/main" id="{60D9276B-085E-405E-8B7A-A16D49FA4869}"/>
              </a:ext>
            </a:extLst>
          </p:cNvPr>
          <p:cNvSpPr txBox="1"/>
          <p:nvPr/>
        </p:nvSpPr>
        <p:spPr>
          <a:xfrm>
            <a:off x="4742822" y="-1"/>
            <a:ext cx="7335297" cy="769441"/>
          </a:xfrm>
          <a:prstGeom prst="rect">
            <a:avLst/>
          </a:prstGeom>
          <a:noFill/>
        </p:spPr>
        <p:txBody>
          <a:bodyPr wrap="square" rtlCol="0">
            <a:spAutoFit/>
          </a:bodyPr>
          <a:lstStyle/>
          <a:p>
            <a:pPr algn="r"/>
            <a:r>
              <a:rPr lang="ar-SA" sz="4400" b="1" dirty="0">
                <a:cs typeface="+mj-cs"/>
              </a:rPr>
              <a:t>نشأة صفوف الانتظار</a:t>
            </a:r>
            <a:endParaRPr lang="fr-DZ" sz="4400" b="1" dirty="0">
              <a:cs typeface="+mj-cs"/>
            </a:endParaRPr>
          </a:p>
        </p:txBody>
      </p:sp>
      <p:sp>
        <p:nvSpPr>
          <p:cNvPr id="7" name="AutoShape 2" descr="ما علاقة شكل الطابور بطول الانتظار؟">
            <a:extLst>
              <a:ext uri="{FF2B5EF4-FFF2-40B4-BE49-F238E27FC236}">
                <a16:creationId xmlns:a16="http://schemas.microsoft.com/office/drawing/2014/main" id="{266196D3-7D74-44DE-9348-3395BE8FA690}"/>
              </a:ext>
            </a:extLst>
          </p:cNvPr>
          <p:cNvSpPr>
            <a:spLocks noChangeAspect="1" noChangeArrowheads="1"/>
          </p:cNvSpPr>
          <p:nvPr/>
        </p:nvSpPr>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8" name="AutoShape 4" descr="ما علاقة شكل الطابور بطول الانتظار؟">
            <a:extLst>
              <a:ext uri="{FF2B5EF4-FFF2-40B4-BE49-F238E27FC236}">
                <a16:creationId xmlns:a16="http://schemas.microsoft.com/office/drawing/2014/main" id="{6BA3CC22-8AAA-479C-9E50-3E62B6E2E58C}"/>
              </a:ext>
            </a:extLst>
          </p:cNvPr>
          <p:cNvSpPr>
            <a:spLocks noChangeAspect="1" noChangeArrowheads="1"/>
          </p:cNvSpPr>
          <p:nvPr/>
        </p:nvSpPr>
        <p:spPr bwMode="auto">
          <a:xfrm>
            <a:off x="152400" y="1539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9" name="AutoShape 6" descr="ما علاقة شكل الطابور بطول الانتظار؟">
            <a:extLst>
              <a:ext uri="{FF2B5EF4-FFF2-40B4-BE49-F238E27FC236}">
                <a16:creationId xmlns:a16="http://schemas.microsoft.com/office/drawing/2014/main" id="{F6088F6A-0228-4F0F-982B-8C5D58D061D2}"/>
              </a:ext>
            </a:extLst>
          </p:cNvPr>
          <p:cNvSpPr>
            <a:spLocks noChangeAspect="1" noChangeArrowheads="1"/>
          </p:cNvSpPr>
          <p:nvPr/>
        </p:nvSpPr>
        <p:spPr bwMode="auto">
          <a:xfrm>
            <a:off x="304800" y="3063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1032" name="Picture 8" descr="ما علاقة شكل الطابور بطول الانتظار؟">
            <a:extLst>
              <a:ext uri="{FF2B5EF4-FFF2-40B4-BE49-F238E27FC236}">
                <a16:creationId xmlns:a16="http://schemas.microsoft.com/office/drawing/2014/main" id="{971B362E-885A-4075-8ABF-35B188893B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74282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738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a:extLst>
              <a:ext uri="{FF2B5EF4-FFF2-40B4-BE49-F238E27FC236}">
                <a16:creationId xmlns:a16="http://schemas.microsoft.com/office/drawing/2014/main" id="{405268AD-E6E7-4C88-8D05-5D52C2DFC343}"/>
              </a:ext>
            </a:extLst>
          </p:cNvPr>
          <p:cNvSpPr/>
          <p:nvPr/>
        </p:nvSpPr>
        <p:spPr>
          <a:xfrm>
            <a:off x="8641582" y="-1"/>
            <a:ext cx="1507253" cy="21101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
        <p:nvSpPr>
          <p:cNvPr id="4" name="ZoneTexte 3">
            <a:extLst>
              <a:ext uri="{FF2B5EF4-FFF2-40B4-BE49-F238E27FC236}">
                <a16:creationId xmlns:a16="http://schemas.microsoft.com/office/drawing/2014/main" id="{60D9276B-085E-405E-8B7A-A16D49FA4869}"/>
              </a:ext>
            </a:extLst>
          </p:cNvPr>
          <p:cNvSpPr txBox="1"/>
          <p:nvPr/>
        </p:nvSpPr>
        <p:spPr>
          <a:xfrm>
            <a:off x="4742822" y="-1"/>
            <a:ext cx="7335297" cy="769441"/>
          </a:xfrm>
          <a:prstGeom prst="rect">
            <a:avLst/>
          </a:prstGeom>
          <a:noFill/>
        </p:spPr>
        <p:txBody>
          <a:bodyPr wrap="square" rtlCol="0">
            <a:spAutoFit/>
          </a:bodyPr>
          <a:lstStyle/>
          <a:p>
            <a:pPr algn="r"/>
            <a:r>
              <a:rPr lang="ar-SA" sz="4400" b="1" dirty="0">
                <a:cs typeface="+mj-cs"/>
              </a:rPr>
              <a:t>تعريف صفوف الانتظار</a:t>
            </a:r>
            <a:endParaRPr lang="fr-DZ" sz="4400" b="1" dirty="0">
              <a:cs typeface="+mj-cs"/>
            </a:endParaRPr>
          </a:p>
        </p:txBody>
      </p:sp>
      <p:sp>
        <p:nvSpPr>
          <p:cNvPr id="7" name="AutoShape 2" descr="ما علاقة شكل الطابور بطول الانتظار؟">
            <a:extLst>
              <a:ext uri="{FF2B5EF4-FFF2-40B4-BE49-F238E27FC236}">
                <a16:creationId xmlns:a16="http://schemas.microsoft.com/office/drawing/2014/main" id="{266196D3-7D74-44DE-9348-3395BE8FA690}"/>
              </a:ext>
            </a:extLst>
          </p:cNvPr>
          <p:cNvSpPr>
            <a:spLocks noChangeAspect="1" noChangeArrowheads="1"/>
          </p:cNvSpPr>
          <p:nvPr/>
        </p:nvSpPr>
        <p:spPr bwMode="auto">
          <a:xfrm>
            <a:off x="0" y="15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8" name="AutoShape 4" descr="ما علاقة شكل الطابور بطول الانتظار؟">
            <a:extLst>
              <a:ext uri="{FF2B5EF4-FFF2-40B4-BE49-F238E27FC236}">
                <a16:creationId xmlns:a16="http://schemas.microsoft.com/office/drawing/2014/main" id="{6BA3CC22-8AAA-479C-9E50-3E62B6E2E58C}"/>
              </a:ext>
            </a:extLst>
          </p:cNvPr>
          <p:cNvSpPr>
            <a:spLocks noChangeAspect="1" noChangeArrowheads="1"/>
          </p:cNvSpPr>
          <p:nvPr/>
        </p:nvSpPr>
        <p:spPr bwMode="auto">
          <a:xfrm>
            <a:off x="152400" y="1539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sp>
        <p:nvSpPr>
          <p:cNvPr id="9" name="AutoShape 6" descr="ما علاقة شكل الطابور بطول الانتظار؟">
            <a:extLst>
              <a:ext uri="{FF2B5EF4-FFF2-40B4-BE49-F238E27FC236}">
                <a16:creationId xmlns:a16="http://schemas.microsoft.com/office/drawing/2014/main" id="{F6088F6A-0228-4F0F-982B-8C5D58D061D2}"/>
              </a:ext>
            </a:extLst>
          </p:cNvPr>
          <p:cNvSpPr>
            <a:spLocks noChangeAspect="1" noChangeArrowheads="1"/>
          </p:cNvSpPr>
          <p:nvPr/>
        </p:nvSpPr>
        <p:spPr bwMode="auto">
          <a:xfrm>
            <a:off x="304800" y="306388"/>
            <a:ext cx="12192000" cy="68548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2050" name="Picture 2" descr="ما علاقة شكل الطابور بطول الانتظار؟">
            <a:extLst>
              <a:ext uri="{FF2B5EF4-FFF2-40B4-BE49-F238E27FC236}">
                <a16:creationId xmlns:a16="http://schemas.microsoft.com/office/drawing/2014/main" id="{8AD02886-5323-4A29-89F4-026C29FC54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589838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Légende : encadrée 1">
            <a:extLst>
              <a:ext uri="{FF2B5EF4-FFF2-40B4-BE49-F238E27FC236}">
                <a16:creationId xmlns:a16="http://schemas.microsoft.com/office/drawing/2014/main" id="{36DEEFAF-5CE8-4684-8B4C-E141F9F43E70}"/>
              </a:ext>
            </a:extLst>
          </p:cNvPr>
          <p:cNvSpPr/>
          <p:nvPr/>
        </p:nvSpPr>
        <p:spPr>
          <a:xfrm>
            <a:off x="7506119" y="1075174"/>
            <a:ext cx="4290646" cy="1024931"/>
          </a:xfrm>
          <a:prstGeom prst="borderCallout1">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000" b="1" dirty="0"/>
              <a:t>هي المعادلات والعلاقات الرياضية التي يمكن توظيفها من أجل تحديد خصائص تشغيل لخط انتظار معين.  </a:t>
            </a:r>
            <a:endParaRPr lang="fr-DZ" sz="2000" b="1" dirty="0"/>
          </a:p>
        </p:txBody>
      </p:sp>
      <p:sp>
        <p:nvSpPr>
          <p:cNvPr id="11" name="Légende : encadrée 10">
            <a:extLst>
              <a:ext uri="{FF2B5EF4-FFF2-40B4-BE49-F238E27FC236}">
                <a16:creationId xmlns:a16="http://schemas.microsoft.com/office/drawing/2014/main" id="{F6BF692D-7A88-43AB-8D50-C0C59B05FFC4}"/>
              </a:ext>
            </a:extLst>
          </p:cNvPr>
          <p:cNvSpPr/>
          <p:nvPr/>
        </p:nvSpPr>
        <p:spPr>
          <a:xfrm>
            <a:off x="7506119" y="2522225"/>
            <a:ext cx="4290646" cy="3898672"/>
          </a:xfrm>
          <a:prstGeom prst="borderCallout1">
            <a:avLst>
              <a:gd name="adj1" fmla="val 18750"/>
              <a:gd name="adj2" fmla="val -8333"/>
              <a:gd name="adj3" fmla="val 76674"/>
              <a:gd name="adj4" fmla="val -37396"/>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SA" sz="2000" b="1" dirty="0"/>
              <a:t>هي النظرية التي تهتم بوضع الأساليب الرياضية اللازمة لحل المشاكل المتعلقة بالمواقف التي تتسم بنقاط الاختناق، أو تشكل صفوف انتظار نتيجة لوصول الوحدات الطالبة للخدمة وانتظار دورها لتلقي الخدمة، على أن يكون الوصول إلى مكان أداء الخدمة عشوائيا يتبع توزيعا معينا، كما أن زمن أداء الخدمة لكل وحدة يمكن أن يأخذ صيغة عشوائية، كما تقدم قياسا لقدرة مركز الخدمة على تحقيق الغرض الذي أنشأ من أجله، ويكون ذلك عن طريق قياس رياضي دقيق لمتوسط وقت الانتظار للحصول على الخدمة.</a:t>
            </a:r>
            <a:endParaRPr lang="fr-DZ" sz="2000" b="1" dirty="0"/>
          </a:p>
        </p:txBody>
      </p:sp>
    </p:spTree>
    <p:extLst>
      <p:ext uri="{BB962C8B-B14F-4D97-AF65-F5344CB8AC3E}">
        <p14:creationId xmlns:p14="http://schemas.microsoft.com/office/powerpoint/2010/main" val="309846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18C693-AFB5-4298-B944-F92AEA7FD694}"/>
              </a:ext>
            </a:extLst>
          </p:cNvPr>
          <p:cNvSpPr>
            <a:spLocks noGrp="1"/>
          </p:cNvSpPr>
          <p:nvPr>
            <p:ph type="title"/>
          </p:nvPr>
        </p:nvSpPr>
        <p:spPr>
          <a:xfrm>
            <a:off x="838200" y="334980"/>
            <a:ext cx="10515600" cy="1325563"/>
          </a:xfrm>
        </p:spPr>
        <p:txBody>
          <a:bodyPr>
            <a:normAutofit/>
          </a:bodyPr>
          <a:lstStyle/>
          <a:p>
            <a:pPr algn="ctr" rtl="1"/>
            <a:r>
              <a:rPr lang="ar-SA" sz="3600" b="1" dirty="0"/>
              <a:t>أسباب مشكلة الانتظار</a:t>
            </a:r>
            <a:endParaRPr lang="fr-DZ" sz="3600" b="1" dirty="0"/>
          </a:p>
        </p:txBody>
      </p:sp>
      <p:sp>
        <p:nvSpPr>
          <p:cNvPr id="4" name="Rectangle 3">
            <a:extLst>
              <a:ext uri="{FF2B5EF4-FFF2-40B4-BE49-F238E27FC236}">
                <a16:creationId xmlns:a16="http://schemas.microsoft.com/office/drawing/2014/main" id="{FCA78DA1-FAEA-477B-92BB-72C5A0A73869}"/>
              </a:ext>
            </a:extLst>
          </p:cNvPr>
          <p:cNvSpPr/>
          <p:nvPr/>
        </p:nvSpPr>
        <p:spPr>
          <a:xfrm>
            <a:off x="8248021" y="1923422"/>
            <a:ext cx="3948165" cy="347673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SA" sz="3600" b="1" dirty="0">
                <a:cs typeface="+mj-cs"/>
              </a:rPr>
              <a:t>الحالة الأولى:</a:t>
            </a:r>
          </a:p>
          <a:p>
            <a:pPr algn="ctr"/>
            <a:r>
              <a:rPr lang="ar-SA" sz="3600" b="1" dirty="0">
                <a:cs typeface="+mj-cs"/>
              </a:rPr>
              <a:t>إذا كان معدل وصول العملاء طالبي الخدمة سريعا بدرجة تفوق معدل أداء الخدمة.</a:t>
            </a:r>
            <a:endParaRPr lang="fr-DZ" sz="3600" b="1" dirty="0">
              <a:cs typeface="+mj-cs"/>
            </a:endParaRPr>
          </a:p>
        </p:txBody>
      </p:sp>
      <p:sp>
        <p:nvSpPr>
          <p:cNvPr id="5" name="Rectangle 4">
            <a:extLst>
              <a:ext uri="{FF2B5EF4-FFF2-40B4-BE49-F238E27FC236}">
                <a16:creationId xmlns:a16="http://schemas.microsoft.com/office/drawing/2014/main" id="{3A399892-CD31-4514-AB9B-F4CD82EB5BB9}"/>
              </a:ext>
            </a:extLst>
          </p:cNvPr>
          <p:cNvSpPr/>
          <p:nvPr/>
        </p:nvSpPr>
        <p:spPr>
          <a:xfrm>
            <a:off x="-4186" y="1923422"/>
            <a:ext cx="3948165" cy="347673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SA" sz="3600" b="1" dirty="0">
                <a:cs typeface="+mj-cs"/>
              </a:rPr>
              <a:t>الحالة الثانية:</a:t>
            </a:r>
          </a:p>
          <a:p>
            <a:pPr algn="ctr"/>
            <a:r>
              <a:rPr lang="ar-SA" sz="3600" b="1" dirty="0">
                <a:cs typeface="+mj-cs"/>
              </a:rPr>
              <a:t>إذا كان معدل أداء الخدمة أسرع من معدل وصول العملاء.</a:t>
            </a:r>
            <a:endParaRPr lang="fr-DZ" sz="3600" b="1" dirty="0">
              <a:cs typeface="+mj-cs"/>
            </a:endParaRPr>
          </a:p>
        </p:txBody>
      </p:sp>
      <p:cxnSp>
        <p:nvCxnSpPr>
          <p:cNvPr id="7" name="Connecteur droit avec flèche 6">
            <a:extLst>
              <a:ext uri="{FF2B5EF4-FFF2-40B4-BE49-F238E27FC236}">
                <a16:creationId xmlns:a16="http://schemas.microsoft.com/office/drawing/2014/main" id="{2E2B5890-1958-41EE-B235-6A457642DA32}"/>
              </a:ext>
            </a:extLst>
          </p:cNvPr>
          <p:cNvCxnSpPr>
            <a:cxnSpLocks/>
            <a:endCxn id="4" idx="0"/>
          </p:cNvCxnSpPr>
          <p:nvPr/>
        </p:nvCxnSpPr>
        <p:spPr>
          <a:xfrm>
            <a:off x="6662057" y="1187407"/>
            <a:ext cx="3560047" cy="73601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Connecteur droit avec flèche 8">
            <a:extLst>
              <a:ext uri="{FF2B5EF4-FFF2-40B4-BE49-F238E27FC236}">
                <a16:creationId xmlns:a16="http://schemas.microsoft.com/office/drawing/2014/main" id="{B5912BB6-DBB0-4EB1-A9B0-ACDC86584B72}"/>
              </a:ext>
            </a:extLst>
          </p:cNvPr>
          <p:cNvCxnSpPr>
            <a:cxnSpLocks/>
          </p:cNvCxnSpPr>
          <p:nvPr/>
        </p:nvCxnSpPr>
        <p:spPr>
          <a:xfrm flipH="1">
            <a:off x="2823587" y="1187407"/>
            <a:ext cx="3016810" cy="73601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 name="AutoShape 2" descr="عشرات المواطنين يقفون في طابور أمام المصرف التجاري السوري وسط مدينة ...">
            <a:extLst>
              <a:ext uri="{FF2B5EF4-FFF2-40B4-BE49-F238E27FC236}">
                <a16:creationId xmlns:a16="http://schemas.microsoft.com/office/drawing/2014/main" id="{5C6E4F0E-4E0B-4766-BDB8-991EC180D45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DZ"/>
          </a:p>
        </p:txBody>
      </p:sp>
      <p:pic>
        <p:nvPicPr>
          <p:cNvPr id="3078" name="Picture 6" descr="عشرات المواطنين يقفون في طابور أمام المصرف التجاري السوري وسط مدينة ...">
            <a:extLst>
              <a:ext uri="{FF2B5EF4-FFF2-40B4-BE49-F238E27FC236}">
                <a16:creationId xmlns:a16="http://schemas.microsoft.com/office/drawing/2014/main" id="{6BDE3A4F-6A64-4C6A-802E-09984CDA26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3979" y="1923422"/>
            <a:ext cx="4304042" cy="4934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477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32BDFD-C70E-4CA7-8378-55CCDD60AFF1}"/>
              </a:ext>
            </a:extLst>
          </p:cNvPr>
          <p:cNvSpPr>
            <a:spLocks noGrp="1"/>
          </p:cNvSpPr>
          <p:nvPr>
            <p:ph type="title"/>
          </p:nvPr>
        </p:nvSpPr>
        <p:spPr/>
        <p:txBody>
          <a:bodyPr>
            <a:normAutofit/>
          </a:bodyPr>
          <a:lstStyle/>
          <a:p>
            <a:pPr algn="ctr"/>
            <a:r>
              <a:rPr lang="ar-SA" sz="4800" b="1" dirty="0"/>
              <a:t>أهمية صفوف الانتظار</a:t>
            </a:r>
            <a:endParaRPr lang="fr-DZ" sz="4800" b="1" dirty="0"/>
          </a:p>
        </p:txBody>
      </p:sp>
      <p:graphicFrame>
        <p:nvGraphicFramePr>
          <p:cNvPr id="4" name="Espace réservé du contenu 3">
            <a:extLst>
              <a:ext uri="{FF2B5EF4-FFF2-40B4-BE49-F238E27FC236}">
                <a16:creationId xmlns:a16="http://schemas.microsoft.com/office/drawing/2014/main" id="{350237AF-0302-4A35-B74B-3127E4893A67}"/>
              </a:ext>
            </a:extLst>
          </p:cNvPr>
          <p:cNvGraphicFramePr>
            <a:graphicFrameLocks noGrp="1"/>
          </p:cNvGraphicFramePr>
          <p:nvPr>
            <p:ph idx="1"/>
            <p:extLst>
              <p:ext uri="{D42A27DB-BD31-4B8C-83A1-F6EECF244321}">
                <p14:modId xmlns:p14="http://schemas.microsoft.com/office/powerpoint/2010/main" val="2094908701"/>
              </p:ext>
            </p:extLst>
          </p:nvPr>
        </p:nvGraphicFramePr>
        <p:xfrm>
          <a:off x="838200" y="1828799"/>
          <a:ext cx="10515600" cy="4348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igne de multiplication 2">
            <a:extLst>
              <a:ext uri="{FF2B5EF4-FFF2-40B4-BE49-F238E27FC236}">
                <a16:creationId xmlns:a16="http://schemas.microsoft.com/office/drawing/2014/main" id="{E54AA33B-518A-465E-9CB7-FCE405F4CC2B}"/>
              </a:ext>
            </a:extLst>
          </p:cNvPr>
          <p:cNvSpPr/>
          <p:nvPr/>
        </p:nvSpPr>
        <p:spPr>
          <a:xfrm>
            <a:off x="2468545" y="2401557"/>
            <a:ext cx="3627455" cy="2703006"/>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DZ"/>
          </a:p>
        </p:txBody>
      </p:sp>
    </p:spTree>
    <p:extLst>
      <p:ext uri="{BB962C8B-B14F-4D97-AF65-F5344CB8AC3E}">
        <p14:creationId xmlns:p14="http://schemas.microsoft.com/office/powerpoint/2010/main" val="232526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93CB2C71-D2BB-4387-84A1-3D1365A3464A}"/>
              </a:ext>
            </a:extLst>
          </p:cNvPr>
          <p:cNvGraphicFramePr>
            <a:graphicFrameLocks noGrp="1"/>
          </p:cNvGraphicFramePr>
          <p:nvPr>
            <p:ph idx="1"/>
            <p:extLst>
              <p:ext uri="{D42A27DB-BD31-4B8C-83A1-F6EECF244321}">
                <p14:modId xmlns:p14="http://schemas.microsoft.com/office/powerpoint/2010/main" val="2885580914"/>
              </p:ext>
            </p:extLst>
          </p:nvPr>
        </p:nvGraphicFramePr>
        <p:xfrm>
          <a:off x="0" y="211016"/>
          <a:ext cx="12068070" cy="6541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llipse 6">
            <a:extLst>
              <a:ext uri="{FF2B5EF4-FFF2-40B4-BE49-F238E27FC236}">
                <a16:creationId xmlns:a16="http://schemas.microsoft.com/office/drawing/2014/main" id="{6713EE6F-ECCB-4101-83C6-89184B8856F6}"/>
              </a:ext>
            </a:extLst>
          </p:cNvPr>
          <p:cNvSpPr/>
          <p:nvPr/>
        </p:nvSpPr>
        <p:spPr>
          <a:xfrm>
            <a:off x="5014129" y="7798"/>
            <a:ext cx="1436914" cy="134647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SA" sz="2800" b="1" dirty="0">
                <a:cs typeface="+mj-cs"/>
              </a:rPr>
              <a:t>نظام الخدمة</a:t>
            </a:r>
            <a:endParaRPr lang="fr-DZ" sz="2800" b="1" dirty="0">
              <a:cs typeface="+mj-cs"/>
            </a:endParaRPr>
          </a:p>
        </p:txBody>
      </p:sp>
    </p:spTree>
    <p:extLst>
      <p:ext uri="{BB962C8B-B14F-4D97-AF65-F5344CB8AC3E}">
        <p14:creationId xmlns:p14="http://schemas.microsoft.com/office/powerpoint/2010/main" val="222722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924693-B789-4560-8ACF-49309877F126}"/>
              </a:ext>
            </a:extLst>
          </p:cNvPr>
          <p:cNvSpPr>
            <a:spLocks noGrp="1"/>
          </p:cNvSpPr>
          <p:nvPr>
            <p:ph type="title"/>
          </p:nvPr>
        </p:nvSpPr>
        <p:spPr>
          <a:xfrm>
            <a:off x="832757" y="0"/>
            <a:ext cx="10526486" cy="1266092"/>
          </a:xfrm>
        </p:spPr>
        <p:txBody>
          <a:bodyPr>
            <a:normAutofit/>
          </a:bodyPr>
          <a:lstStyle/>
          <a:p>
            <a:pPr algn="ctr"/>
            <a:r>
              <a:rPr lang="ar-SA" sz="4000" b="1" dirty="0"/>
              <a:t>أهم المصطلحات المستخدمة في نظرية خطوط الانتظار</a:t>
            </a:r>
            <a:endParaRPr lang="fr-DZ" sz="4000" b="1" dirty="0"/>
          </a:p>
        </p:txBody>
      </p:sp>
      <mc:AlternateContent xmlns:mc="http://schemas.openxmlformats.org/markup-compatibility/2006" xmlns:a14="http://schemas.microsoft.com/office/drawing/2010/main">
        <mc:Choice Requires="a14">
          <p:sp>
            <p:nvSpPr>
              <p:cNvPr id="8" name="ZoneTexte 7">
                <a:extLst>
                  <a:ext uri="{FF2B5EF4-FFF2-40B4-BE49-F238E27FC236}">
                    <a16:creationId xmlns:a16="http://schemas.microsoft.com/office/drawing/2014/main" id="{DA9D0B32-E5DE-4870-B03B-2515B0560A91}"/>
                  </a:ext>
                </a:extLst>
              </p:cNvPr>
              <p:cNvSpPr txBox="1"/>
              <p:nvPr/>
            </p:nvSpPr>
            <p:spPr>
              <a:xfrm>
                <a:off x="345830" y="1115367"/>
                <a:ext cx="10014019" cy="5972982"/>
              </a:xfrm>
              <a:prstGeom prst="rect">
                <a:avLst/>
              </a:prstGeom>
              <a:noFill/>
            </p:spPr>
            <p:txBody>
              <a:bodyPr wrap="square" lIns="0" tIns="0" rIns="0" bIns="0" rtlCol="0">
                <a:spAutoFit/>
              </a:bodyPr>
              <a:lstStyle/>
              <a:p>
                <a:pPr algn="r" rtl="1">
                  <a:lnSpc>
                    <a:spcPct val="300000"/>
                  </a:lnSpc>
                </a:pPr>
                <a14:m>
                  <m:oMathPara xmlns:m="http://schemas.openxmlformats.org/officeDocument/2006/math">
                    <m:oMathParaPr>
                      <m:jc m:val="left"/>
                    </m:oMathParaPr>
                    <m:oMath xmlns:m="http://schemas.openxmlformats.org/officeDocument/2006/math">
                      <m:r>
                        <a:rPr lang="fr-DZ" sz="2400" b="1" i="1" smtClean="0">
                          <a:latin typeface="Cambria Math" panose="02040503050406030204" pitchFamily="18" charset="0"/>
                          <a:cs typeface="+mj-cs"/>
                        </a:rPr>
                        <m:t>𝝁</m:t>
                      </m:r>
                    </m:oMath>
                  </m:oMathPara>
                </a14:m>
                <a:endParaRPr lang="ar-SA" sz="2400" b="1" dirty="0">
                  <a:cs typeface="+mj-cs"/>
                </a:endParaRPr>
              </a:p>
              <a:p>
                <a:pPr>
                  <a:lnSpc>
                    <a:spcPct val="300000"/>
                  </a:lnSpc>
                </a:pPr>
                <a14:m>
                  <m:oMathPara xmlns:m="http://schemas.openxmlformats.org/officeDocument/2006/math">
                    <m:oMathParaPr>
                      <m:jc m:val="left"/>
                    </m:oMathParaPr>
                    <m:oMath xmlns:m="http://schemas.openxmlformats.org/officeDocument/2006/math">
                      <m:r>
                        <a:rPr lang="fr-DZ" sz="2400" b="1" i="1" dirty="0" smtClean="0">
                          <a:latin typeface="Cambria Math" panose="02040503050406030204" pitchFamily="18" charset="0"/>
                          <a:cs typeface="+mj-cs"/>
                        </a:rPr>
                        <m:t>𝝀</m:t>
                      </m:r>
                    </m:oMath>
                  </m:oMathPara>
                </a14:m>
                <a:endParaRPr lang="ar-SA" sz="2400" b="1" dirty="0">
                  <a:cs typeface="+mj-cs"/>
                </a:endParaRPr>
              </a:p>
              <a:p>
                <a:pPr>
                  <a:lnSpc>
                    <a:spcPct val="300000"/>
                  </a:lnSpc>
                </a:pPr>
                <a:r>
                  <a:rPr lang="fr-FR" sz="2400" b="1" dirty="0">
                    <a:cs typeface="+mj-cs"/>
                  </a:rPr>
                  <a:t>P </a:t>
                </a:r>
                <a14:m>
                  <m:oMath xmlns:m="http://schemas.openxmlformats.org/officeDocument/2006/math">
                    <m:r>
                      <a:rPr lang="en-US" sz="2400" b="1" i="1" smtClean="0">
                        <a:latin typeface="Cambria Math" panose="02040503050406030204" pitchFamily="18" charset="0"/>
                        <a:cs typeface="+mj-cs"/>
                      </a:rPr>
                      <m:t>=</m:t>
                    </m:r>
                    <m:f>
                      <m:fPr>
                        <m:ctrlPr>
                          <a:rPr lang="en-US" sz="2400" b="1" i="1" smtClean="0">
                            <a:latin typeface="Cambria Math" panose="02040503050406030204" pitchFamily="18" charset="0"/>
                            <a:cs typeface="+mj-cs"/>
                          </a:rPr>
                        </m:ctrlPr>
                      </m:fPr>
                      <m:num>
                        <m:r>
                          <a:rPr lang="fr-DZ" sz="2400" b="1" i="1" dirty="0" smtClean="0">
                            <a:latin typeface="Cambria Math" panose="02040503050406030204" pitchFamily="18" charset="0"/>
                            <a:cs typeface="+mj-cs"/>
                          </a:rPr>
                          <m:t>𝝀</m:t>
                        </m:r>
                      </m:num>
                      <m:den>
                        <m:r>
                          <a:rPr lang="fr-DZ" sz="2400" b="1" i="1" smtClean="0">
                            <a:latin typeface="Cambria Math" panose="02040503050406030204" pitchFamily="18" charset="0"/>
                            <a:cs typeface="+mj-cs"/>
                          </a:rPr>
                          <m:t>𝝁</m:t>
                        </m:r>
                      </m:den>
                    </m:f>
                  </m:oMath>
                </a14:m>
                <a:r>
                  <a:rPr lang="ar-SA" sz="2400" b="1" dirty="0">
                    <a:cs typeface="+mj-cs"/>
                  </a:rPr>
                  <a:t>  </a:t>
                </a:r>
              </a:p>
              <a:p>
                <a:pPr>
                  <a:lnSpc>
                    <a:spcPct val="300000"/>
                  </a:lnSpc>
                </a:pPr>
                <a14:m>
                  <m:oMathPara xmlns:m="http://schemas.openxmlformats.org/officeDocument/2006/math">
                    <m:oMathParaPr>
                      <m:jc m:val="left"/>
                    </m:oMathParaPr>
                    <m:oMath xmlns:m="http://schemas.openxmlformats.org/officeDocument/2006/math">
                      <m:sSub>
                        <m:sSubPr>
                          <m:ctrlPr>
                            <a:rPr lang="fr-DZ" sz="2400" b="1" i="1" dirty="0" smtClean="0">
                              <a:solidFill>
                                <a:srgbClr val="836967"/>
                              </a:solidFill>
                              <a:latin typeface="Cambria Math" panose="02040503050406030204" pitchFamily="18" charset="0"/>
                              <a:cs typeface="+mj-cs"/>
                            </a:rPr>
                          </m:ctrlPr>
                        </m:sSubPr>
                        <m:e>
                          <m:r>
                            <a:rPr lang="fr-DZ" sz="2400" b="1" i="1" dirty="0">
                              <a:latin typeface="Cambria Math" panose="02040503050406030204" pitchFamily="18" charset="0"/>
                              <a:cs typeface="+mj-cs"/>
                            </a:rPr>
                            <m:t>𝑷</m:t>
                          </m:r>
                        </m:e>
                        <m:sub>
                          <m:r>
                            <a:rPr lang="fr-DZ" sz="2400" b="1" i="0" dirty="0">
                              <a:latin typeface="Cambria Math" panose="02040503050406030204" pitchFamily="18" charset="0"/>
                              <a:cs typeface="+mj-cs"/>
                            </a:rPr>
                            <m:t>𝟎</m:t>
                          </m:r>
                        </m:sub>
                      </m:sSub>
                      <m:r>
                        <a:rPr lang="en-US" sz="2400" b="1" i="1" smtClean="0">
                          <a:latin typeface="Cambria Math" panose="02040503050406030204" pitchFamily="18" charset="0"/>
                          <a:cs typeface="+mj-cs"/>
                        </a:rPr>
                        <m:t>=</m:t>
                      </m:r>
                      <m:r>
                        <a:rPr lang="ar-SA" sz="2400" b="1" i="1" smtClean="0">
                          <a:latin typeface="Cambria Math" panose="02040503050406030204" pitchFamily="18" charset="0"/>
                          <a:cs typeface="+mj-cs"/>
                        </a:rPr>
                        <m:t>𝟏</m:t>
                      </m:r>
                      <m:r>
                        <a:rPr lang="ar-SA" sz="2400" b="1" i="1" smtClean="0">
                          <a:latin typeface="Cambria Math" panose="02040503050406030204" pitchFamily="18" charset="0"/>
                          <a:cs typeface="+mj-cs"/>
                        </a:rPr>
                        <m:t> −</m:t>
                      </m:r>
                      <m:r>
                        <a:rPr lang="fr-FR" sz="2400" b="1" i="1" smtClean="0">
                          <a:latin typeface="Cambria Math" panose="02040503050406030204" pitchFamily="18" charset="0"/>
                          <a:cs typeface="+mj-cs"/>
                        </a:rPr>
                        <m:t>𝑷</m:t>
                      </m:r>
                    </m:oMath>
                  </m:oMathPara>
                </a14:m>
                <a:endParaRPr lang="fr-FR" sz="2400" b="1" dirty="0">
                  <a:cs typeface="+mj-cs"/>
                </a:endParaRPr>
              </a:p>
              <a:p>
                <a:pPr>
                  <a:lnSpc>
                    <a:spcPct val="300000"/>
                  </a:lnSpc>
                </a:pPr>
                <a:endParaRPr lang="ar-SA" sz="2400" b="1" dirty="0">
                  <a:cs typeface="+mj-cs"/>
                </a:endParaRPr>
              </a:p>
            </p:txBody>
          </p:sp>
        </mc:Choice>
        <mc:Fallback xmlns="">
          <p:sp>
            <p:nvSpPr>
              <p:cNvPr id="8" name="ZoneTexte 7">
                <a:extLst>
                  <a:ext uri="{FF2B5EF4-FFF2-40B4-BE49-F238E27FC236}">
                    <a16:creationId xmlns:a16="http://schemas.microsoft.com/office/drawing/2014/main" id="{DA9D0B32-E5DE-4870-B03B-2515B0560A91}"/>
                  </a:ext>
                </a:extLst>
              </p:cNvPr>
              <p:cNvSpPr txBox="1">
                <a:spLocks noRot="1" noChangeAspect="1" noMove="1" noResize="1" noEditPoints="1" noAdjustHandles="1" noChangeArrowheads="1" noChangeShapeType="1" noTextEdit="1"/>
              </p:cNvSpPr>
              <p:nvPr/>
            </p:nvSpPr>
            <p:spPr>
              <a:xfrm>
                <a:off x="345830" y="1115367"/>
                <a:ext cx="10014019" cy="5972982"/>
              </a:xfrm>
              <a:prstGeom prst="rect">
                <a:avLst/>
              </a:prstGeom>
              <a:blipFill>
                <a:blip r:embed="rId2"/>
                <a:stretch>
                  <a:fillRect l="-1888"/>
                </a:stretch>
              </a:blipFill>
            </p:spPr>
            <p:txBody>
              <a:bodyPr/>
              <a:lstStyle/>
              <a:p>
                <a:r>
                  <a:rPr lang="fr-DZ">
                    <a:noFill/>
                  </a:rPr>
                  <a:t> </a:t>
                </a:r>
              </a:p>
            </p:txBody>
          </p:sp>
        </mc:Fallback>
      </mc:AlternateContent>
      <p:sp>
        <p:nvSpPr>
          <p:cNvPr id="9" name="Bulle narrative : rectangle à coins arrondis 8">
            <a:extLst>
              <a:ext uri="{FF2B5EF4-FFF2-40B4-BE49-F238E27FC236}">
                <a16:creationId xmlns:a16="http://schemas.microsoft.com/office/drawing/2014/main" id="{BA82AA7F-9BF3-42E0-BB62-49C079DA7156}"/>
              </a:ext>
            </a:extLst>
          </p:cNvPr>
          <p:cNvSpPr/>
          <p:nvPr/>
        </p:nvSpPr>
        <p:spPr>
          <a:xfrm>
            <a:off x="1294982" y="1647930"/>
            <a:ext cx="3467938" cy="733529"/>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000" b="1" dirty="0">
                <a:cs typeface="+mj-cs"/>
              </a:rPr>
              <a:t>تمثل معدل تقديم الخدمة (مقدم الخدمة)</a:t>
            </a:r>
            <a:endParaRPr lang="fr-DZ" sz="2000" b="1" dirty="0">
              <a:cs typeface="+mj-cs"/>
            </a:endParaRPr>
          </a:p>
        </p:txBody>
      </p:sp>
      <p:sp>
        <p:nvSpPr>
          <p:cNvPr id="10" name="Bulle narrative : rectangle à coins arrondis 9">
            <a:extLst>
              <a:ext uri="{FF2B5EF4-FFF2-40B4-BE49-F238E27FC236}">
                <a16:creationId xmlns:a16="http://schemas.microsoft.com/office/drawing/2014/main" id="{4862FAF8-D668-4DE6-89D9-DD831BF2F648}"/>
              </a:ext>
            </a:extLst>
          </p:cNvPr>
          <p:cNvSpPr/>
          <p:nvPr/>
        </p:nvSpPr>
        <p:spPr>
          <a:xfrm>
            <a:off x="1196173" y="2723103"/>
            <a:ext cx="3405972" cy="705897"/>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cs typeface="+mj-cs"/>
              </a:rPr>
              <a:t>تمثل معدل تلقي الخدمة (العميل)</a:t>
            </a:r>
            <a:endParaRPr lang="fr-DZ" sz="2400" b="1" dirty="0">
              <a:cs typeface="+mj-cs"/>
            </a:endParaRPr>
          </a:p>
        </p:txBody>
      </p:sp>
      <p:sp>
        <p:nvSpPr>
          <p:cNvPr id="11" name="Bulle narrative : rectangle à coins arrondis 10">
            <a:extLst>
              <a:ext uri="{FF2B5EF4-FFF2-40B4-BE49-F238E27FC236}">
                <a16:creationId xmlns:a16="http://schemas.microsoft.com/office/drawing/2014/main" id="{19E98AFD-C2D5-4D5D-9BB3-9AED555B86BE}"/>
              </a:ext>
            </a:extLst>
          </p:cNvPr>
          <p:cNvSpPr/>
          <p:nvPr/>
        </p:nvSpPr>
        <p:spPr>
          <a:xfrm>
            <a:off x="1832150" y="4149969"/>
            <a:ext cx="3483427" cy="708410"/>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800" b="1" dirty="0">
                <a:cs typeface="+mj-cs"/>
              </a:rPr>
              <a:t>تمثل احتمال وجود عملاء</a:t>
            </a:r>
            <a:endParaRPr lang="fr-DZ" sz="2800" b="1" dirty="0">
              <a:cs typeface="+mj-cs"/>
            </a:endParaRPr>
          </a:p>
        </p:txBody>
      </p:sp>
      <p:sp>
        <p:nvSpPr>
          <p:cNvPr id="12" name="Bulle narrative : rectangle à coins arrondis 11">
            <a:extLst>
              <a:ext uri="{FF2B5EF4-FFF2-40B4-BE49-F238E27FC236}">
                <a16:creationId xmlns:a16="http://schemas.microsoft.com/office/drawing/2014/main" id="{F1705049-035D-4E47-BC81-714F23E1D136}"/>
              </a:ext>
            </a:extLst>
          </p:cNvPr>
          <p:cNvSpPr/>
          <p:nvPr/>
        </p:nvSpPr>
        <p:spPr>
          <a:xfrm>
            <a:off x="2512508" y="5375868"/>
            <a:ext cx="3426068" cy="753627"/>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400" b="1" dirty="0">
                <a:cs typeface="+mj-cs"/>
              </a:rPr>
              <a:t>تمثل احتمال عدم وجود عملاء</a:t>
            </a:r>
            <a:endParaRPr lang="fr-DZ" sz="2400" b="1" dirty="0">
              <a:cs typeface="+mj-cs"/>
            </a:endParaRPr>
          </a:p>
        </p:txBody>
      </p:sp>
    </p:spTree>
    <p:extLst>
      <p:ext uri="{BB962C8B-B14F-4D97-AF65-F5344CB8AC3E}">
        <p14:creationId xmlns:p14="http://schemas.microsoft.com/office/powerpoint/2010/main" val="26527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ZoneTexte 4">
                <a:extLst>
                  <a:ext uri="{FF2B5EF4-FFF2-40B4-BE49-F238E27FC236}">
                    <a16:creationId xmlns:a16="http://schemas.microsoft.com/office/drawing/2014/main" id="{B5799477-8440-4B0B-AEF5-E5FEFE599860}"/>
                  </a:ext>
                </a:extLst>
              </p:cNvPr>
              <p:cNvSpPr txBox="1"/>
              <p:nvPr/>
            </p:nvSpPr>
            <p:spPr>
              <a:xfrm>
                <a:off x="1537398" y="-218345"/>
                <a:ext cx="8659166" cy="7294689"/>
              </a:xfrm>
              <a:prstGeom prst="rect">
                <a:avLst/>
              </a:prstGeom>
              <a:noFill/>
            </p:spPr>
            <p:txBody>
              <a:bodyPr wrap="square">
                <a:spAutoFit/>
              </a:bodyPr>
              <a:lstStyle/>
              <a:p>
                <a:pPr rtl="1">
                  <a:lnSpc>
                    <a:spcPct val="300000"/>
                  </a:lnSpc>
                </a:pPr>
                <a14:m>
                  <m:oMathPara xmlns:m="http://schemas.openxmlformats.org/officeDocument/2006/math">
                    <m:oMathParaPr>
                      <m:jc m:val="left"/>
                    </m:oMathParaPr>
                    <m:oMath xmlns:m="http://schemas.openxmlformats.org/officeDocument/2006/math">
                      <m:sSub>
                        <m:sSubPr>
                          <m:ctrlPr>
                            <a:rPr lang="fr-DZ" sz="1800" b="1" i="1" dirty="0" smtClean="0">
                              <a:solidFill>
                                <a:srgbClr val="836967"/>
                              </a:solidFill>
                              <a:latin typeface="Cambria Math" panose="02040503050406030204" pitchFamily="18" charset="0"/>
                              <a:cs typeface="+mj-cs"/>
                            </a:rPr>
                          </m:ctrlPr>
                        </m:sSubPr>
                        <m:e>
                          <m:r>
                            <a:rPr lang="fr-DZ" sz="1800" b="1" i="1" dirty="0">
                              <a:latin typeface="Cambria Math" panose="02040503050406030204" pitchFamily="18" charset="0"/>
                              <a:cs typeface="+mj-cs"/>
                            </a:rPr>
                            <m:t>𝑷</m:t>
                          </m:r>
                        </m:e>
                        <m:sub>
                          <m:r>
                            <a:rPr lang="fr-FR" sz="1800" b="1" i="0" dirty="0" smtClean="0">
                              <a:latin typeface="Cambria Math" panose="02040503050406030204" pitchFamily="18" charset="0"/>
                              <a:cs typeface="+mj-cs"/>
                            </a:rPr>
                            <m:t>𝐧</m:t>
                          </m:r>
                        </m:sub>
                      </m:sSub>
                      <m:r>
                        <a:rPr lang="ar-SA" sz="1800" b="1" i="1" dirty="0" smtClean="0">
                          <a:latin typeface="Cambria Math" panose="02040503050406030204" pitchFamily="18" charset="0"/>
                          <a:cs typeface="+mj-cs"/>
                        </a:rPr>
                        <m:t> </m:t>
                      </m:r>
                      <m:sSup>
                        <m:sSupPr>
                          <m:ctrlPr>
                            <a:rPr lang="fr-DZ" sz="1800" b="1" i="1" dirty="0" smtClean="0">
                              <a:solidFill>
                                <a:srgbClr val="836967"/>
                              </a:solidFill>
                              <a:latin typeface="Cambria Math" panose="02040503050406030204" pitchFamily="18" charset="0"/>
                              <a:cs typeface="+mj-cs"/>
                            </a:rPr>
                          </m:ctrlPr>
                        </m:sSupPr>
                        <m:e>
                          <m:r>
                            <a:rPr lang="ar-SA" sz="1800" b="1" i="1" dirty="0" smtClean="0">
                              <a:solidFill>
                                <a:srgbClr val="836967"/>
                              </a:solidFill>
                              <a:latin typeface="Cambria Math" panose="02040503050406030204" pitchFamily="18" charset="0"/>
                              <a:cs typeface="+mj-cs"/>
                            </a:rPr>
                            <m:t>=</m:t>
                          </m:r>
                          <m:r>
                            <a:rPr lang="fr-DZ" sz="1800" b="1" i="1" dirty="0">
                              <a:latin typeface="Cambria Math" panose="02040503050406030204" pitchFamily="18" charset="0"/>
                              <a:cs typeface="+mj-cs"/>
                            </a:rPr>
                            <m:t>𝑷</m:t>
                          </m:r>
                        </m:e>
                        <m:sup>
                          <m:r>
                            <a:rPr lang="fr-FR" sz="1800" b="1" i="0" dirty="0" smtClean="0">
                              <a:latin typeface="Cambria Math" panose="02040503050406030204" pitchFamily="18" charset="0"/>
                              <a:cs typeface="+mj-cs"/>
                            </a:rPr>
                            <m:t>𝐧</m:t>
                          </m:r>
                        </m:sup>
                      </m:sSup>
                      <m:sSub>
                        <m:sSubPr>
                          <m:ctrlPr>
                            <a:rPr lang="fr-DZ" sz="1800" b="1" i="1" dirty="0" smtClean="0">
                              <a:solidFill>
                                <a:srgbClr val="836967"/>
                              </a:solidFill>
                              <a:latin typeface="Cambria Math" panose="02040503050406030204" pitchFamily="18" charset="0"/>
                              <a:cs typeface="+mj-cs"/>
                            </a:rPr>
                          </m:ctrlPr>
                        </m:sSubPr>
                        <m:e>
                          <m:r>
                            <a:rPr lang="fr-DZ" sz="1800" b="1" i="1" dirty="0">
                              <a:latin typeface="Cambria Math" panose="02040503050406030204" pitchFamily="18" charset="0"/>
                              <a:cs typeface="+mj-cs"/>
                            </a:rPr>
                            <m:t>𝑷</m:t>
                          </m:r>
                        </m:e>
                        <m:sub>
                          <m:r>
                            <a:rPr lang="fr-DZ" sz="1800" b="1" i="0" dirty="0">
                              <a:latin typeface="Cambria Math" panose="02040503050406030204" pitchFamily="18" charset="0"/>
                              <a:cs typeface="+mj-cs"/>
                            </a:rPr>
                            <m:t>𝟎</m:t>
                          </m:r>
                        </m:sub>
                      </m:sSub>
                    </m:oMath>
                  </m:oMathPara>
                </a14:m>
                <a:endParaRPr lang="ar-SA" sz="1800" b="1" dirty="0">
                  <a:cs typeface="+mj-cs"/>
                </a:endParaRPr>
              </a:p>
              <a:p>
                <a:pPr rtl="1">
                  <a:lnSpc>
                    <a:spcPct val="300000"/>
                  </a:lnSpc>
                </a:pPr>
                <a14:m>
                  <m:oMath xmlns:m="http://schemas.openxmlformats.org/officeDocument/2006/math">
                    <m:sSub>
                      <m:sSubPr>
                        <m:ctrlPr>
                          <a:rPr lang="fr-DZ" sz="1800" b="1" i="1" dirty="0" smtClean="0">
                            <a:solidFill>
                              <a:srgbClr val="836967"/>
                            </a:solidFill>
                            <a:latin typeface="Cambria Math" panose="02040503050406030204" pitchFamily="18" charset="0"/>
                            <a:cs typeface="+mj-cs"/>
                          </a:rPr>
                        </m:ctrlPr>
                      </m:sSubPr>
                      <m:e>
                        <m:r>
                          <a:rPr lang="fr-DZ" sz="1800" b="1" i="1" dirty="0">
                            <a:latin typeface="Cambria Math" panose="02040503050406030204" pitchFamily="18" charset="0"/>
                            <a:cs typeface="+mj-cs"/>
                          </a:rPr>
                          <m:t>𝑳</m:t>
                        </m:r>
                      </m:e>
                      <m:sub>
                        <m:r>
                          <a:rPr lang="fr-DZ" sz="1800" b="1" i="1" dirty="0">
                            <a:latin typeface="Cambria Math" panose="02040503050406030204" pitchFamily="18" charset="0"/>
                            <a:cs typeface="+mj-cs"/>
                          </a:rPr>
                          <m:t>𝒔</m:t>
                        </m:r>
                      </m:sub>
                    </m:sSub>
                    <m:r>
                      <a:rPr lang="ar-SA" sz="1800" b="1" i="1" dirty="0" smtClean="0">
                        <a:latin typeface="Cambria Math" panose="02040503050406030204" pitchFamily="18" charset="0"/>
                        <a:cs typeface="+mj-cs"/>
                      </a:rPr>
                      <m:t>= </m:t>
                    </m:r>
                    <m:f>
                      <m:fPr>
                        <m:ctrlPr>
                          <a:rPr lang="en-US" sz="1800" b="1" i="1" smtClean="0">
                            <a:latin typeface="Cambria Math" panose="02040503050406030204" pitchFamily="18" charset="0"/>
                            <a:cs typeface="+mj-cs"/>
                          </a:rPr>
                        </m:ctrlPr>
                      </m:fPr>
                      <m:num>
                        <m:r>
                          <m:rPr>
                            <m:nor/>
                          </m:rPr>
                          <a:rPr lang="fr-FR" sz="1800" b="1" dirty="0" smtClean="0">
                            <a:cs typeface="+mj-cs"/>
                          </a:rPr>
                          <m:t>P</m:t>
                        </m:r>
                      </m:num>
                      <m:den>
                        <m:r>
                          <a:rPr lang="ar-SA" sz="1800" b="1" i="1" smtClean="0">
                            <a:latin typeface="Cambria Math" panose="02040503050406030204" pitchFamily="18" charset="0"/>
                            <a:cs typeface="+mj-cs"/>
                          </a:rPr>
                          <m:t>𝟏</m:t>
                        </m:r>
                        <m:r>
                          <a:rPr lang="ar-SA" sz="1800" b="1" i="1" smtClean="0">
                            <a:latin typeface="Cambria Math" panose="02040503050406030204" pitchFamily="18" charset="0"/>
                            <a:cs typeface="+mj-cs"/>
                          </a:rPr>
                          <m:t> −</m:t>
                        </m:r>
                        <m:r>
                          <a:rPr lang="fr-FR" sz="1800" b="1" i="1" smtClean="0">
                            <a:latin typeface="Cambria Math" panose="02040503050406030204" pitchFamily="18" charset="0"/>
                            <a:cs typeface="+mj-cs"/>
                          </a:rPr>
                          <m:t>𝑷</m:t>
                        </m:r>
                      </m:den>
                    </m:f>
                  </m:oMath>
                </a14:m>
                <a:r>
                  <a:rPr lang="ar-SA" sz="1800" b="1" dirty="0">
                    <a:cs typeface="+mj-cs"/>
                  </a:rPr>
                  <a:t> </a:t>
                </a:r>
              </a:p>
              <a:p>
                <a:pPr rtl="1">
                  <a:lnSpc>
                    <a:spcPct val="300000"/>
                  </a:lnSpc>
                </a:pPr>
                <a14:m>
                  <m:oMathPara xmlns:m="http://schemas.openxmlformats.org/officeDocument/2006/math">
                    <m:oMathParaPr>
                      <m:jc m:val="left"/>
                    </m:oMathParaPr>
                    <m:oMath xmlns:m="http://schemas.openxmlformats.org/officeDocument/2006/math">
                      <m:sSub>
                        <m:sSubPr>
                          <m:ctrlPr>
                            <a:rPr lang="fr-DZ" sz="1800" b="1" i="1" dirty="0" smtClean="0">
                              <a:solidFill>
                                <a:srgbClr val="836967"/>
                              </a:solidFill>
                              <a:latin typeface="Cambria Math" panose="02040503050406030204" pitchFamily="18" charset="0"/>
                              <a:cs typeface="+mj-cs"/>
                            </a:rPr>
                          </m:ctrlPr>
                        </m:sSubPr>
                        <m:e>
                          <m:r>
                            <a:rPr lang="fr-DZ" sz="1800" b="1" i="1" dirty="0">
                              <a:latin typeface="Cambria Math" panose="02040503050406030204" pitchFamily="18" charset="0"/>
                              <a:cs typeface="+mj-cs"/>
                            </a:rPr>
                            <m:t>𝑳</m:t>
                          </m:r>
                        </m:e>
                        <m:sub>
                          <m:r>
                            <a:rPr lang="fr-FR" sz="1800" b="1" i="0" dirty="0" smtClean="0">
                              <a:latin typeface="Cambria Math" panose="02040503050406030204" pitchFamily="18" charset="0"/>
                              <a:cs typeface="+mj-cs"/>
                            </a:rPr>
                            <m:t>𝐪</m:t>
                          </m:r>
                        </m:sub>
                      </m:sSub>
                      <m:r>
                        <a:rPr lang="fr-FR" sz="1800" b="1" i="1" dirty="0" smtClean="0">
                          <a:latin typeface="Cambria Math" panose="02040503050406030204" pitchFamily="18" charset="0"/>
                          <a:cs typeface="+mj-cs"/>
                        </a:rPr>
                        <m:t>= </m:t>
                      </m:r>
                      <m:f>
                        <m:fPr>
                          <m:ctrlPr>
                            <a:rPr lang="en-US" sz="1800" b="1" i="1" smtClean="0">
                              <a:latin typeface="Cambria Math" panose="02040503050406030204" pitchFamily="18" charset="0"/>
                              <a:cs typeface="+mj-cs"/>
                            </a:rPr>
                          </m:ctrlPr>
                        </m:fPr>
                        <m:num>
                          <m:sSup>
                            <m:sSupPr>
                              <m:ctrlPr>
                                <a:rPr lang="fr-DZ" sz="1800" b="1" i="1" dirty="0" smtClean="0">
                                  <a:solidFill>
                                    <a:srgbClr val="836967"/>
                                  </a:solidFill>
                                  <a:latin typeface="Cambria Math" panose="02040503050406030204" pitchFamily="18" charset="0"/>
                                  <a:cs typeface="+mj-cs"/>
                                </a:rPr>
                              </m:ctrlPr>
                            </m:sSupPr>
                            <m:e>
                              <m:r>
                                <a:rPr lang="fr-DZ" sz="1800" b="1" i="1" dirty="0">
                                  <a:latin typeface="Cambria Math" panose="02040503050406030204" pitchFamily="18" charset="0"/>
                                  <a:cs typeface="+mj-cs"/>
                                </a:rPr>
                                <m:t>𝑷</m:t>
                              </m:r>
                            </m:e>
                            <m:sup>
                              <m:r>
                                <a:rPr lang="fr-FR" sz="1800" b="1" i="0" dirty="0" smtClean="0">
                                  <a:latin typeface="Cambria Math" panose="02040503050406030204" pitchFamily="18" charset="0"/>
                                  <a:cs typeface="+mj-cs"/>
                                </a:rPr>
                                <m:t>𝟐</m:t>
                              </m:r>
                            </m:sup>
                          </m:sSup>
                        </m:num>
                        <m:den>
                          <m:r>
                            <a:rPr lang="ar-SA" sz="1800" b="1" i="1" smtClean="0">
                              <a:latin typeface="Cambria Math" panose="02040503050406030204" pitchFamily="18" charset="0"/>
                              <a:cs typeface="+mj-cs"/>
                            </a:rPr>
                            <m:t>𝟏</m:t>
                          </m:r>
                          <m:r>
                            <a:rPr lang="ar-SA" sz="1800" b="1" i="1" smtClean="0">
                              <a:latin typeface="Cambria Math" panose="02040503050406030204" pitchFamily="18" charset="0"/>
                              <a:cs typeface="+mj-cs"/>
                            </a:rPr>
                            <m:t> −</m:t>
                          </m:r>
                          <m:r>
                            <a:rPr lang="fr-FR" sz="1800" b="1" i="1" smtClean="0">
                              <a:latin typeface="Cambria Math" panose="02040503050406030204" pitchFamily="18" charset="0"/>
                              <a:cs typeface="+mj-cs"/>
                            </a:rPr>
                            <m:t>𝑷</m:t>
                          </m:r>
                        </m:den>
                      </m:f>
                    </m:oMath>
                  </m:oMathPara>
                </a14:m>
                <a:endParaRPr lang="fr-FR" sz="1800" b="1" dirty="0">
                  <a:cs typeface="+mj-cs"/>
                </a:endParaRPr>
              </a:p>
              <a:p>
                <a:pPr rtl="1">
                  <a:lnSpc>
                    <a:spcPct val="300000"/>
                  </a:lnSpc>
                </a:pPr>
                <a14:m>
                  <m:oMathPara xmlns:m="http://schemas.openxmlformats.org/officeDocument/2006/math">
                    <m:oMathParaPr>
                      <m:jc m:val="left"/>
                    </m:oMathParaPr>
                    <m:oMath xmlns:m="http://schemas.openxmlformats.org/officeDocument/2006/math">
                      <m:sSub>
                        <m:sSubPr>
                          <m:ctrlPr>
                            <a:rPr lang="ar-SA" sz="1800" b="1" i="1" smtClean="0">
                              <a:solidFill>
                                <a:srgbClr val="836967"/>
                              </a:solidFill>
                              <a:latin typeface="Cambria Math" panose="02040503050406030204" pitchFamily="18" charset="0"/>
                              <a:cs typeface="+mj-cs"/>
                            </a:rPr>
                          </m:ctrlPr>
                        </m:sSubPr>
                        <m:e>
                          <m:r>
                            <a:rPr lang="ar-SA" sz="1800" b="1" i="1" smtClean="0">
                              <a:latin typeface="Cambria Math" panose="02040503050406030204" pitchFamily="18" charset="0"/>
                              <a:cs typeface="+mj-cs"/>
                            </a:rPr>
                            <m:t>𝒘</m:t>
                          </m:r>
                        </m:e>
                        <m:sub>
                          <m:r>
                            <a:rPr lang="ar-SA" sz="1800" b="1" i="1" smtClean="0">
                              <a:latin typeface="Cambria Math" panose="02040503050406030204" pitchFamily="18" charset="0"/>
                              <a:cs typeface="+mj-cs"/>
                            </a:rPr>
                            <m:t>𝒔</m:t>
                          </m:r>
                        </m:sub>
                      </m:sSub>
                      <m:r>
                        <a:rPr lang="fr-FR" sz="1800" b="1" i="1" smtClean="0">
                          <a:latin typeface="Cambria Math" panose="02040503050406030204" pitchFamily="18" charset="0"/>
                          <a:cs typeface="+mj-cs"/>
                        </a:rPr>
                        <m:t>=</m:t>
                      </m:r>
                      <m:f>
                        <m:fPr>
                          <m:ctrlPr>
                            <a:rPr lang="en-US" sz="1800" b="1" i="1" smtClean="0">
                              <a:latin typeface="Cambria Math" panose="02040503050406030204" pitchFamily="18" charset="0"/>
                              <a:cs typeface="+mj-cs"/>
                            </a:rPr>
                          </m:ctrlPr>
                        </m:fPr>
                        <m:num>
                          <m:r>
                            <a:rPr lang="fr-FR" sz="1800" b="1" i="1" dirty="0" smtClean="0">
                              <a:solidFill>
                                <a:srgbClr val="836967"/>
                              </a:solidFill>
                              <a:latin typeface="Cambria Math" panose="02040503050406030204" pitchFamily="18" charset="0"/>
                              <a:cs typeface="+mj-cs"/>
                            </a:rPr>
                            <m:t>𝟏</m:t>
                          </m:r>
                        </m:num>
                        <m:den>
                          <m:r>
                            <a:rPr lang="fr-DZ" sz="1800" b="1" i="1" smtClean="0">
                              <a:latin typeface="Cambria Math" panose="02040503050406030204" pitchFamily="18" charset="0"/>
                              <a:cs typeface="+mj-cs"/>
                            </a:rPr>
                            <m:t>𝝁</m:t>
                          </m:r>
                          <m:r>
                            <a:rPr lang="fr-FR" sz="1800" b="1" i="1" smtClean="0">
                              <a:latin typeface="Cambria Math" panose="02040503050406030204" pitchFamily="18" charset="0"/>
                              <a:cs typeface="+mj-cs"/>
                            </a:rPr>
                            <m:t> −</m:t>
                          </m:r>
                          <m:r>
                            <a:rPr lang="fr-DZ" sz="1800" b="1" i="1" dirty="0" smtClean="0">
                              <a:latin typeface="Cambria Math" panose="02040503050406030204" pitchFamily="18" charset="0"/>
                              <a:cs typeface="+mj-cs"/>
                            </a:rPr>
                            <m:t>𝝀</m:t>
                          </m:r>
                        </m:den>
                      </m:f>
                    </m:oMath>
                  </m:oMathPara>
                </a14:m>
                <a:endParaRPr lang="fr-FR" sz="1800" b="1" dirty="0">
                  <a:cs typeface="+mj-cs"/>
                </a:endParaRPr>
              </a:p>
              <a:p>
                <a:pPr rtl="1">
                  <a:lnSpc>
                    <a:spcPct val="300000"/>
                  </a:lnSpc>
                </a:pPr>
                <a14:m>
                  <m:oMathPara xmlns:m="http://schemas.openxmlformats.org/officeDocument/2006/math">
                    <m:oMathParaPr>
                      <m:jc m:val="left"/>
                    </m:oMathParaPr>
                    <m:oMath xmlns:m="http://schemas.openxmlformats.org/officeDocument/2006/math">
                      <m:sSub>
                        <m:sSubPr>
                          <m:ctrlPr>
                            <a:rPr lang="ar-SA" sz="1800" b="1" i="1" smtClean="0">
                              <a:solidFill>
                                <a:srgbClr val="836967"/>
                              </a:solidFill>
                              <a:latin typeface="Cambria Math" panose="02040503050406030204" pitchFamily="18" charset="0"/>
                              <a:cs typeface="+mj-cs"/>
                            </a:rPr>
                          </m:ctrlPr>
                        </m:sSubPr>
                        <m:e>
                          <m:r>
                            <a:rPr lang="ar-SA" sz="1800" b="1" i="1" smtClean="0">
                              <a:latin typeface="Cambria Math" panose="02040503050406030204" pitchFamily="18" charset="0"/>
                              <a:cs typeface="+mj-cs"/>
                            </a:rPr>
                            <m:t>𝒘</m:t>
                          </m:r>
                        </m:e>
                        <m:sub>
                          <m:r>
                            <a:rPr lang="fr-FR" sz="1800" b="1" i="1" smtClean="0">
                              <a:latin typeface="Cambria Math" panose="02040503050406030204" pitchFamily="18" charset="0"/>
                              <a:cs typeface="+mj-cs"/>
                            </a:rPr>
                            <m:t>𝒒</m:t>
                          </m:r>
                        </m:sub>
                      </m:sSub>
                      <m:r>
                        <a:rPr lang="fr-FR" sz="1800" b="1" i="1" smtClean="0">
                          <a:latin typeface="Cambria Math" panose="02040503050406030204" pitchFamily="18" charset="0"/>
                          <a:cs typeface="+mj-cs"/>
                        </a:rPr>
                        <m:t>=</m:t>
                      </m:r>
                      <m:f>
                        <m:fPr>
                          <m:ctrlPr>
                            <a:rPr lang="en-US" sz="1800" b="1" i="1" smtClean="0">
                              <a:latin typeface="Cambria Math" panose="02040503050406030204" pitchFamily="18" charset="0"/>
                              <a:cs typeface="+mj-cs"/>
                            </a:rPr>
                          </m:ctrlPr>
                        </m:fPr>
                        <m:num>
                          <m:r>
                            <a:rPr lang="fr-FR" sz="1800" b="1" i="1" smtClean="0">
                              <a:latin typeface="Cambria Math" panose="02040503050406030204" pitchFamily="18" charset="0"/>
                              <a:cs typeface="+mj-cs"/>
                            </a:rPr>
                            <m:t>𝑷</m:t>
                          </m:r>
                        </m:num>
                        <m:den>
                          <m:r>
                            <a:rPr lang="fr-DZ" sz="1800" b="1" i="1" smtClean="0">
                              <a:latin typeface="Cambria Math" panose="02040503050406030204" pitchFamily="18" charset="0"/>
                              <a:cs typeface="+mj-cs"/>
                            </a:rPr>
                            <m:t>𝝁</m:t>
                          </m:r>
                          <m:r>
                            <a:rPr lang="fr-FR" sz="1800" b="1" i="1" smtClean="0">
                              <a:latin typeface="Cambria Math" panose="02040503050406030204" pitchFamily="18" charset="0"/>
                              <a:cs typeface="+mj-cs"/>
                            </a:rPr>
                            <m:t> ( </m:t>
                          </m:r>
                          <m:r>
                            <a:rPr lang="fr-FR" sz="1800" b="1" i="1" smtClean="0">
                              <a:latin typeface="Cambria Math" panose="02040503050406030204" pitchFamily="18" charset="0"/>
                              <a:cs typeface="+mj-cs"/>
                            </a:rPr>
                            <m:t>𝟏</m:t>
                          </m:r>
                          <m:r>
                            <a:rPr lang="fr-FR" sz="1800" b="1" i="1" smtClean="0">
                              <a:latin typeface="Cambria Math" panose="02040503050406030204" pitchFamily="18" charset="0"/>
                              <a:cs typeface="+mj-cs"/>
                            </a:rPr>
                            <m:t> −</m:t>
                          </m:r>
                          <m:r>
                            <a:rPr lang="fr-FR" sz="1800" b="1" i="1" smtClean="0">
                              <a:latin typeface="Cambria Math" panose="02040503050406030204" pitchFamily="18" charset="0"/>
                              <a:cs typeface="+mj-cs"/>
                            </a:rPr>
                            <m:t>𝑷</m:t>
                          </m:r>
                          <m:r>
                            <a:rPr lang="fr-FR" sz="1800" b="1" i="1" smtClean="0">
                              <a:latin typeface="Cambria Math" panose="02040503050406030204" pitchFamily="18" charset="0"/>
                              <a:cs typeface="+mj-cs"/>
                            </a:rPr>
                            <m:t>)</m:t>
                          </m:r>
                        </m:den>
                      </m:f>
                    </m:oMath>
                  </m:oMathPara>
                </a14:m>
                <a:endParaRPr lang="fr-DZ" sz="1800" b="1" dirty="0">
                  <a:cs typeface="+mj-cs"/>
                </a:endParaRPr>
              </a:p>
            </p:txBody>
          </p:sp>
        </mc:Choice>
        <mc:Fallback xmlns="">
          <p:sp>
            <p:nvSpPr>
              <p:cNvPr id="5" name="ZoneTexte 4">
                <a:extLst>
                  <a:ext uri="{FF2B5EF4-FFF2-40B4-BE49-F238E27FC236}">
                    <a16:creationId xmlns:a16="http://schemas.microsoft.com/office/drawing/2014/main" id="{B5799477-8440-4B0B-AEF5-E5FEFE599860}"/>
                  </a:ext>
                </a:extLst>
              </p:cNvPr>
              <p:cNvSpPr txBox="1">
                <a:spLocks noRot="1" noChangeAspect="1" noMove="1" noResize="1" noEditPoints="1" noAdjustHandles="1" noChangeArrowheads="1" noChangeShapeType="1" noTextEdit="1"/>
              </p:cNvSpPr>
              <p:nvPr/>
            </p:nvSpPr>
            <p:spPr>
              <a:xfrm>
                <a:off x="1537398" y="-218345"/>
                <a:ext cx="8659166" cy="7294689"/>
              </a:xfrm>
              <a:prstGeom prst="rect">
                <a:avLst/>
              </a:prstGeom>
              <a:blipFill>
                <a:blip r:embed="rId2"/>
                <a:stretch>
                  <a:fillRect l="-1196"/>
                </a:stretch>
              </a:blipFill>
            </p:spPr>
            <p:txBody>
              <a:bodyPr/>
              <a:lstStyle/>
              <a:p>
                <a:r>
                  <a:rPr lang="fr-DZ">
                    <a:noFill/>
                  </a:rPr>
                  <a:t> </a:t>
                </a:r>
              </a:p>
            </p:txBody>
          </p:sp>
        </mc:Fallback>
      </mc:AlternateContent>
      <p:sp>
        <p:nvSpPr>
          <p:cNvPr id="6" name="Bulle narrative : rectangle à coins arrondis 5">
            <a:extLst>
              <a:ext uri="{FF2B5EF4-FFF2-40B4-BE49-F238E27FC236}">
                <a16:creationId xmlns:a16="http://schemas.microsoft.com/office/drawing/2014/main" id="{22D0FC1A-BE81-40F0-A0D3-30D5B4290C59}"/>
              </a:ext>
            </a:extLst>
          </p:cNvPr>
          <p:cNvSpPr/>
          <p:nvPr/>
        </p:nvSpPr>
        <p:spPr>
          <a:xfrm>
            <a:off x="3535765" y="130629"/>
            <a:ext cx="3467938" cy="733529"/>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rtl="1"/>
            <a:r>
              <a:rPr lang="ar-SA" sz="2400" b="1" dirty="0">
                <a:cs typeface="+mj-cs"/>
              </a:rPr>
              <a:t>تمثل احتمال وجود </a:t>
            </a:r>
            <a:r>
              <a:rPr lang="fr-FR" sz="2400" b="1" dirty="0">
                <a:cs typeface="+mj-cs"/>
              </a:rPr>
              <a:t>n</a:t>
            </a:r>
            <a:r>
              <a:rPr lang="ar-SA" sz="2400" b="1" dirty="0">
                <a:cs typeface="+mj-cs"/>
              </a:rPr>
              <a:t> من العملاء</a:t>
            </a:r>
            <a:endParaRPr lang="fr-DZ" sz="2400" b="1" dirty="0">
              <a:cs typeface="+mj-cs"/>
            </a:endParaRPr>
          </a:p>
        </p:txBody>
      </p:sp>
      <p:sp>
        <p:nvSpPr>
          <p:cNvPr id="7" name="Bulle narrative : rectangle à coins arrondis 6">
            <a:extLst>
              <a:ext uri="{FF2B5EF4-FFF2-40B4-BE49-F238E27FC236}">
                <a16:creationId xmlns:a16="http://schemas.microsoft.com/office/drawing/2014/main" id="{9D9DC61E-F1B3-49E9-8570-1B2A80481976}"/>
              </a:ext>
            </a:extLst>
          </p:cNvPr>
          <p:cNvSpPr/>
          <p:nvPr/>
        </p:nvSpPr>
        <p:spPr>
          <a:xfrm>
            <a:off x="3334798" y="1235947"/>
            <a:ext cx="3427743" cy="710714"/>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1600" b="1" dirty="0">
                <a:cs typeface="+mj-cs"/>
              </a:rPr>
              <a:t>تمثل معدل عدد العملاء في النظام</a:t>
            </a:r>
          </a:p>
          <a:p>
            <a:pPr algn="ctr"/>
            <a:r>
              <a:rPr lang="ar-SA" sz="1600" b="1" dirty="0">
                <a:cs typeface="+mj-cs"/>
              </a:rPr>
              <a:t>(متوسط عدد العملاء طول عملية تلقي الخدمة)</a:t>
            </a:r>
            <a:r>
              <a:rPr lang="fr-FR" sz="1600" b="1" dirty="0">
                <a:cs typeface="+mj-cs"/>
              </a:rPr>
              <a:t> </a:t>
            </a:r>
            <a:endParaRPr lang="fr-DZ" sz="1600" b="1" dirty="0">
              <a:cs typeface="+mj-cs"/>
            </a:endParaRPr>
          </a:p>
        </p:txBody>
      </p:sp>
      <p:sp>
        <p:nvSpPr>
          <p:cNvPr id="8" name="Bulle narrative : rectangle à coins arrondis 7">
            <a:extLst>
              <a:ext uri="{FF2B5EF4-FFF2-40B4-BE49-F238E27FC236}">
                <a16:creationId xmlns:a16="http://schemas.microsoft.com/office/drawing/2014/main" id="{A49F2BAD-229E-4788-A622-A0C431C91DBE}"/>
              </a:ext>
            </a:extLst>
          </p:cNvPr>
          <p:cNvSpPr/>
          <p:nvPr/>
        </p:nvSpPr>
        <p:spPr>
          <a:xfrm>
            <a:off x="3535765" y="2679984"/>
            <a:ext cx="3467938" cy="733529"/>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000" b="1" dirty="0">
                <a:cs typeface="+mj-cs"/>
              </a:rPr>
              <a:t>تمثل معدل عدد العملاء في الصف</a:t>
            </a:r>
            <a:endParaRPr lang="fr-DZ" sz="2000" b="1" dirty="0">
              <a:cs typeface="+mj-cs"/>
            </a:endParaRPr>
          </a:p>
        </p:txBody>
      </p:sp>
      <p:sp>
        <p:nvSpPr>
          <p:cNvPr id="9" name="Bulle narrative : rectangle à coins arrondis 8">
            <a:extLst>
              <a:ext uri="{FF2B5EF4-FFF2-40B4-BE49-F238E27FC236}">
                <a16:creationId xmlns:a16="http://schemas.microsoft.com/office/drawing/2014/main" id="{60AF7944-E419-4A54-B5F4-E09A0E4970B5}"/>
              </a:ext>
            </a:extLst>
          </p:cNvPr>
          <p:cNvSpPr/>
          <p:nvPr/>
        </p:nvSpPr>
        <p:spPr>
          <a:xfrm>
            <a:off x="3636248" y="4411227"/>
            <a:ext cx="3467938" cy="733529"/>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000" b="1" dirty="0">
                <a:cs typeface="+mj-cs"/>
              </a:rPr>
              <a:t>تمثل معدل زمن الانتظار في النظام</a:t>
            </a:r>
            <a:endParaRPr lang="fr-DZ" sz="2000" b="1" dirty="0">
              <a:cs typeface="+mj-cs"/>
            </a:endParaRPr>
          </a:p>
        </p:txBody>
      </p:sp>
      <p:sp>
        <p:nvSpPr>
          <p:cNvPr id="10" name="Bulle narrative : rectangle à coins arrondis 9">
            <a:extLst>
              <a:ext uri="{FF2B5EF4-FFF2-40B4-BE49-F238E27FC236}">
                <a16:creationId xmlns:a16="http://schemas.microsoft.com/office/drawing/2014/main" id="{427C3F4E-98E5-433B-8965-0F7D99D65466}"/>
              </a:ext>
            </a:extLst>
          </p:cNvPr>
          <p:cNvSpPr/>
          <p:nvPr/>
        </p:nvSpPr>
        <p:spPr>
          <a:xfrm>
            <a:off x="3967843" y="5993842"/>
            <a:ext cx="3467938" cy="733529"/>
          </a:xfrm>
          <a:prstGeom prst="wedgeRoundRectCallout">
            <a:avLst>
              <a:gd name="adj1" fmla="val -64692"/>
              <a:gd name="adj2" fmla="val -9167"/>
              <a:gd name="adj3" fmla="val 1666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SA" sz="2000" b="1" dirty="0">
                <a:cs typeface="+mj-cs"/>
              </a:rPr>
              <a:t>تمثل معدل زمن الانتظار في الصف</a:t>
            </a:r>
            <a:endParaRPr lang="fr-DZ" sz="2000" b="1" dirty="0">
              <a:cs typeface="+mj-cs"/>
            </a:endParaRPr>
          </a:p>
        </p:txBody>
      </p:sp>
    </p:spTree>
    <p:extLst>
      <p:ext uri="{BB962C8B-B14F-4D97-AF65-F5344CB8AC3E}">
        <p14:creationId xmlns:p14="http://schemas.microsoft.com/office/powerpoint/2010/main" val="34981329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429</Words>
  <Application>Microsoft Office PowerPoint</Application>
  <PresentationFormat>Grand écran</PresentationFormat>
  <Paragraphs>46</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Calibri Light</vt:lpstr>
      <vt:lpstr>Cambria Math</vt:lpstr>
      <vt:lpstr>Times New Roman</vt:lpstr>
      <vt:lpstr>Thème Office</vt:lpstr>
      <vt:lpstr>Présentation PowerPoint</vt:lpstr>
      <vt:lpstr>نظرية خطوط الانتظار</vt:lpstr>
      <vt:lpstr>Présentation PowerPoint</vt:lpstr>
      <vt:lpstr>Présentation PowerPoint</vt:lpstr>
      <vt:lpstr>أسباب مشكلة الانتظار</vt:lpstr>
      <vt:lpstr>أهمية صفوف الانتظار</vt:lpstr>
      <vt:lpstr>Présentation PowerPoint</vt:lpstr>
      <vt:lpstr>أهم المصطلحات المستخدمة في نظرية خطوط الانتظار</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خطوط الانتظار</dc:title>
  <dc:creator>mehdi mendjel</dc:creator>
  <cp:lastModifiedBy>mehdi mendjel</cp:lastModifiedBy>
  <cp:revision>22</cp:revision>
  <dcterms:created xsi:type="dcterms:W3CDTF">2023-12-10T18:19:11Z</dcterms:created>
  <dcterms:modified xsi:type="dcterms:W3CDTF">2024-12-08T11:50:28Z</dcterms:modified>
</cp:coreProperties>
</file>