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4" r:id="rId6"/>
    <p:sldId id="265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D5D07-B035-4A03-A9FC-00E784A35B9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E9F9-0335-4935-9D53-33FF5590A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58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E9F9-0335-4935-9D53-33FF5590A98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61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8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7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040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2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671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44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96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6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0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1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1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2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797" y="1476687"/>
            <a:ext cx="7766936" cy="1646302"/>
          </a:xfrm>
        </p:spPr>
        <p:txBody>
          <a:bodyPr/>
          <a:lstStyle/>
          <a:p>
            <a:pPr algn="ctr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تدقيق دورة المشتريات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1"/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ماستر </a:t>
            </a:r>
            <a:r>
              <a:rPr lang="ar-D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مالية المؤسسة</a:t>
            </a:r>
          </a:p>
          <a:p>
            <a:pPr algn="l" rtl="1"/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الأستاذة الدكتورة بن قارة إيمان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96434" y="632012"/>
            <a:ext cx="4491593" cy="766482"/>
          </a:xfrm>
        </p:spPr>
        <p:txBody>
          <a:bodyPr/>
          <a:lstStyle/>
          <a:p>
            <a:pPr algn="r" rtl="1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ماذا تشمل دورة المشتريات ؟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1656" y="2725367"/>
            <a:ext cx="4096372" cy="181974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تشمل جميع الأنشطة المتعلقة با</a:t>
            </a: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لحصول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على ال</a:t>
            </a:r>
            <a:r>
              <a:rPr lang="ar-D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وارد الأولية، السلع و الخدمات و المدفوعات النقدية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73410" y="609600"/>
            <a:ext cx="450029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 هو الهدف من تدقيقها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؟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2743200" y="1270000"/>
            <a:ext cx="524435" cy="829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7494494" y="1698812"/>
            <a:ext cx="524435" cy="829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18565" y="2590799"/>
            <a:ext cx="4267474" cy="3877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Font typeface="Wingdings 3" charset="2"/>
              <a:buNone/>
            </a:pP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ضمان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التطبيق الصحيح لإ</a:t>
            </a: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جراءات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عملية الشراء،</a:t>
            </a:r>
          </a:p>
          <a:p>
            <a:pPr algn="just" rtl="1">
              <a:buFontTx/>
              <a:buChar char="-"/>
            </a:pP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ضمان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وجود </a:t>
            </a: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مبررات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صحيحة و منطقية لعمليات الشراء و تتلاءم مع طبيعة نشاط المؤسسة،</a:t>
            </a:r>
          </a:p>
          <a:p>
            <a:pPr algn="just" rtl="1">
              <a:buFontTx/>
              <a:buChar char="-"/>
            </a:pP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ضمان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أن </a:t>
            </a:r>
            <a:r>
              <a:rPr lang="ar-D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التسجيلات المحاسبية 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لعمليات الشراء صحيحة </a:t>
            </a:r>
          </a:p>
          <a:p>
            <a:pPr marL="0" indent="0" algn="just" rtl="1">
              <a:buFont typeface="Wingdings 3" charset="2"/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6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49470" y="177518"/>
            <a:ext cx="4666403" cy="766482"/>
          </a:xfrm>
        </p:spPr>
        <p:txBody>
          <a:bodyPr>
            <a:normAutofit/>
          </a:bodyPr>
          <a:lstStyle/>
          <a:p>
            <a:pPr algn="ctr" rtl="1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معلومات مرتبطة بعملية الشراء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83941" y="1606923"/>
            <a:ext cx="5836297" cy="3375211"/>
          </a:xfrm>
        </p:spPr>
        <p:txBody>
          <a:bodyPr>
            <a:normAutofit fontScale="92500" lnSpcReduction="20000"/>
          </a:bodyPr>
          <a:lstStyle/>
          <a:p>
            <a:pPr algn="just" rtl="1">
              <a:buFontTx/>
              <a:buChar char="-"/>
            </a:pP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لماذا؟ 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عند تحديد حاجة للشراء</a:t>
            </a:r>
          </a:p>
          <a:p>
            <a:pPr algn="just" rtl="1">
              <a:buFontTx/>
              <a:buChar char="-"/>
            </a:pP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ماذا؟ 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تحديد طبيعة المشتريات (سلع، مواد أولية...إلخ)</a:t>
            </a:r>
          </a:p>
          <a:p>
            <a:pPr algn="just" rtl="1">
              <a:buFontTx/>
              <a:buChar char="-"/>
            </a:pP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متى ؟ 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عند توفر معدل معقول للشراء</a:t>
            </a:r>
          </a:p>
          <a:p>
            <a:pPr algn="just" rtl="1">
              <a:buFontTx/>
              <a:buChar char="-"/>
            </a:pPr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من ؟ </a:t>
            </a:r>
            <a:r>
              <a:rPr lang="ar-D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المخول له</a:t>
            </a:r>
          </a:p>
          <a:p>
            <a:pPr algn="just" rtl="1">
              <a:buFontTx/>
              <a:buChar char="-"/>
            </a:pPr>
            <a:r>
              <a:rPr lang="ar-D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كيف؟ </a:t>
            </a:r>
            <a:r>
              <a:rPr lang="ar-D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اتباع إجراءات و مراحل عملية شراء</a:t>
            </a:r>
          </a:p>
          <a:p>
            <a:pPr algn="just" rtl="1">
              <a:buFontTx/>
              <a:buChar char="-"/>
            </a:pPr>
            <a:endParaRPr lang="ar-D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buFontTx/>
              <a:buChar char="-"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8182671" y="777592"/>
            <a:ext cx="524435" cy="829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510712" y="345375"/>
            <a:ext cx="4666403" cy="7664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الوظائف المرتبطة بعملية الشراء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2581695" y="944000"/>
            <a:ext cx="524435" cy="829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247323" y="1773331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المصلحة </a:t>
            </a:r>
            <a:r>
              <a:rPr lang="ar-DZ" dirty="0"/>
              <a:t> </a:t>
            </a:r>
            <a:r>
              <a:rPr lang="ar-DZ" dirty="0" smtClean="0"/>
              <a:t>التي طلب الشراء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683068" y="3067052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مصلحة الاستقبال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2722888" y="2190190"/>
            <a:ext cx="5244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683069" y="4470028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مصلحة التخزين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696657" y="1925731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مصلحة المشتريات</a:t>
            </a:r>
            <a:endParaRPr lang="fr-FR" dirty="0"/>
          </a:p>
        </p:txBody>
      </p:sp>
      <p:cxnSp>
        <p:nvCxnSpPr>
          <p:cNvPr id="18" name="Connecteur droit avec flèche 17"/>
          <p:cNvCxnSpPr>
            <a:stCxn id="17" idx="4"/>
            <a:endCxn id="12" idx="0"/>
          </p:cNvCxnSpPr>
          <p:nvPr/>
        </p:nvCxnSpPr>
        <p:spPr>
          <a:xfrm flipH="1">
            <a:off x="1738663" y="2759449"/>
            <a:ext cx="13589" cy="307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321280" y="5826500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مصلحة المالية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510712" y="5806102"/>
            <a:ext cx="2111189" cy="8337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مصلحة المحاسبة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1658265" y="3924022"/>
            <a:ext cx="40200" cy="499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1658265" y="5303746"/>
            <a:ext cx="40199" cy="522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648929" y="6298828"/>
            <a:ext cx="672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98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0611" y="392773"/>
            <a:ext cx="8601649" cy="708212"/>
          </a:xfrm>
        </p:spPr>
        <p:txBody>
          <a:bodyPr/>
          <a:lstStyle/>
          <a:p>
            <a:pPr algn="ctr" rtl="1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ماهي المستندات المرتبطة بدورة المشتريات؟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019564" y="1340223"/>
            <a:ext cx="1878120" cy="8471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طلب الشراء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avec flèche 5"/>
          <p:cNvCxnSpPr>
            <a:stCxn id="4" idx="2"/>
          </p:cNvCxnSpPr>
          <p:nvPr/>
        </p:nvCxnSpPr>
        <p:spPr>
          <a:xfrm flipH="1" flipV="1">
            <a:off x="6993105" y="1763804"/>
            <a:ext cx="10264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8019564" y="2610968"/>
            <a:ext cx="1878120" cy="8471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أمر الشراء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019564" y="3646393"/>
            <a:ext cx="1878120" cy="8471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وصل الاستلام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113693" y="4576478"/>
            <a:ext cx="1783991" cy="8471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الفاتورة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7143840" y="3019987"/>
            <a:ext cx="829273" cy="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8066628" y="5737408"/>
            <a:ext cx="1783991" cy="8471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مستند الصرف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 flipH="1" flipV="1">
            <a:off x="6993104" y="4069975"/>
            <a:ext cx="10264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7040169" y="6210293"/>
            <a:ext cx="10264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 flipV="1">
            <a:off x="7087234" y="5084101"/>
            <a:ext cx="10264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10071847" y="1540807"/>
            <a:ext cx="524435" cy="445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1</a:t>
            </a:r>
            <a:endParaRPr lang="fr-FR" dirty="0"/>
          </a:p>
        </p:txBody>
      </p:sp>
      <p:sp>
        <p:nvSpPr>
          <p:cNvPr id="28" name="Ellipse 27"/>
          <p:cNvSpPr/>
          <p:nvPr/>
        </p:nvSpPr>
        <p:spPr>
          <a:xfrm>
            <a:off x="9948581" y="5937993"/>
            <a:ext cx="524435" cy="445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5</a:t>
            </a:r>
            <a:endParaRPr lang="fr-FR" dirty="0"/>
          </a:p>
        </p:txBody>
      </p:sp>
      <p:sp>
        <p:nvSpPr>
          <p:cNvPr id="29" name="Ellipse 28"/>
          <p:cNvSpPr/>
          <p:nvPr/>
        </p:nvSpPr>
        <p:spPr>
          <a:xfrm>
            <a:off x="10076328" y="4777063"/>
            <a:ext cx="524435" cy="445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</a:t>
            </a:r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10114429" y="3801028"/>
            <a:ext cx="524435" cy="445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</a:t>
            </a:r>
            <a:endParaRPr lang="fr-FR" dirty="0"/>
          </a:p>
        </p:txBody>
      </p:sp>
      <p:sp>
        <p:nvSpPr>
          <p:cNvPr id="31" name="Ellipse 30"/>
          <p:cNvSpPr/>
          <p:nvPr/>
        </p:nvSpPr>
        <p:spPr>
          <a:xfrm>
            <a:off x="10224246" y="2811553"/>
            <a:ext cx="524435" cy="445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505224" y="1382241"/>
            <a:ext cx="6400800" cy="82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طلب يقدم من طرف المصلحة المعنية بالشراء يتضمن تفصيل البضاعة المطلوبة يرسل إلى مصلة المشتريات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932" y="2621611"/>
            <a:ext cx="6400800" cy="82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هو خطاب موجه من قبل مصلحة المشتريات إلى المورد (البائع) للحصول على السلعة و يتضمن تفاصيل الطلبية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 de commande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932" y="3667682"/>
            <a:ext cx="6400800" cy="82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وصل يبين تفاصيل </a:t>
            </a:r>
            <a:r>
              <a:rPr lang="ar-D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البضاعة المستلمة </a:t>
            </a:r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من المورد و يتضمن الكمية و الصنف و حالة البضاعة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 de réception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3093" y="4735034"/>
            <a:ext cx="6400800" cy="82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ترسل هذه الفاتورة من المورد مع الطلبية المرسلة حيث تتضمن الكميات المشحونة بالأسعار و القيم المطلوبة و شروط الدفع و تاريخه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9369" y="5934065"/>
            <a:ext cx="6400800" cy="82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يبين القيمة المدفوعة + تاريخ الدفع + الجهة المدفوع لها ، ومن هنا يتم التسجيل الرسمي للعملية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0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21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179294"/>
            <a:ext cx="8596668" cy="627529"/>
          </a:xfrm>
        </p:spPr>
        <p:txBody>
          <a:bodyPr>
            <a:normAutofit fontScale="90000"/>
          </a:bodyPr>
          <a:lstStyle/>
          <a:p>
            <a:pPr algn="ctr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إجراءات أو مراحل عملية شراء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165506"/>
            <a:ext cx="8596668" cy="4495705"/>
          </a:xfrm>
        </p:spPr>
        <p:txBody>
          <a:bodyPr>
            <a:noAutofit/>
          </a:bodyPr>
          <a:lstStyle/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تحديد الحاجة للشراء و اعداد طلب الشراء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التحقق من وجود الاحتياج للشراء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تحديد </a:t>
            </a:r>
            <a:r>
              <a:rPr lang="ar-D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 اختيار الموردين المتعامل معهم 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اعداد أمر الشراء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متابعة طلبية الشراء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استقبال المشتريات المرسلة من قبل المورد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مراقبة النوعية و الكمية 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مطابقة الفاتورة للطلبية و الكمية و النوعية المرسلة</a:t>
            </a:r>
          </a:p>
          <a:p>
            <a:pPr algn="r" rtl="1">
              <a:buAutoNum type="arabicParenR"/>
            </a:pP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تحويل وثائق الشراء للتسديد </a:t>
            </a: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 التسجيل </a:t>
            </a:r>
            <a:r>
              <a:rPr lang="ar-D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المحاسبي</a:t>
            </a:r>
          </a:p>
          <a:p>
            <a:pPr algn="r" rtl="1">
              <a:buAutoNum type="arabicParenR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392421"/>
              </p:ext>
            </p:extLst>
          </p:nvPr>
        </p:nvGraphicFramePr>
        <p:xfrm>
          <a:off x="1223683" y="711380"/>
          <a:ext cx="8437465" cy="5931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018"/>
                <a:gridCol w="2008149"/>
                <a:gridCol w="2008149"/>
                <a:gridCol w="2008149"/>
              </a:tblGrid>
              <a:tr h="821646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المالية</a:t>
                      </a:r>
                      <a:r>
                        <a:rPr lang="ar-DZ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و المحاسبة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المخازن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المورد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المشتريات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06618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20184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8193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Connecteur droit avec flèche 33"/>
          <p:cNvCxnSpPr>
            <a:stCxn id="36" idx="3"/>
          </p:cNvCxnSpPr>
          <p:nvPr/>
        </p:nvCxnSpPr>
        <p:spPr>
          <a:xfrm>
            <a:off x="9136370" y="2293274"/>
            <a:ext cx="161662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arré corné 34"/>
          <p:cNvSpPr/>
          <p:nvPr/>
        </p:nvSpPr>
        <p:spPr>
          <a:xfrm>
            <a:off x="10752992" y="2045496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طلب الشراء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arré corné 35"/>
          <p:cNvSpPr/>
          <p:nvPr/>
        </p:nvSpPr>
        <p:spPr>
          <a:xfrm>
            <a:off x="8323595" y="2000525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طلب الشراء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8728880" y="2581394"/>
            <a:ext cx="0" cy="831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rganigramme : Multidocument 40"/>
          <p:cNvSpPr/>
          <p:nvPr/>
        </p:nvSpPr>
        <p:spPr>
          <a:xfrm>
            <a:off x="7959763" y="3439361"/>
            <a:ext cx="1571089" cy="121394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أمر الشراء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Connecteur droit avec flèche 41"/>
          <p:cNvCxnSpPr>
            <a:endCxn id="47" idx="0"/>
          </p:cNvCxnSpPr>
          <p:nvPr/>
        </p:nvCxnSpPr>
        <p:spPr>
          <a:xfrm>
            <a:off x="6573580" y="2338245"/>
            <a:ext cx="18762" cy="14344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arré corné 44"/>
          <p:cNvSpPr/>
          <p:nvPr/>
        </p:nvSpPr>
        <p:spPr>
          <a:xfrm>
            <a:off x="6299484" y="1752747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أمر شراء 1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Carré corné 45"/>
          <p:cNvSpPr/>
          <p:nvPr/>
        </p:nvSpPr>
        <p:spPr>
          <a:xfrm>
            <a:off x="6198069" y="5163423"/>
            <a:ext cx="812775" cy="733417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الفاتورة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arré corné 46"/>
          <p:cNvSpPr/>
          <p:nvPr/>
        </p:nvSpPr>
        <p:spPr>
          <a:xfrm>
            <a:off x="6185954" y="3772671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وصل التسليم 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36496" y="329462"/>
            <a:ext cx="14292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المصلحة المعنية بطلب الشراء</a:t>
            </a:r>
            <a:endParaRPr lang="fr-F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Connecteur droit avec flèche 60"/>
          <p:cNvCxnSpPr>
            <a:stCxn id="47" idx="2"/>
          </p:cNvCxnSpPr>
          <p:nvPr/>
        </p:nvCxnSpPr>
        <p:spPr>
          <a:xfrm flipH="1">
            <a:off x="6592341" y="4358169"/>
            <a:ext cx="1" cy="8255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45" idx="3"/>
            <a:endCxn id="41" idx="1"/>
          </p:cNvCxnSpPr>
          <p:nvPr/>
        </p:nvCxnSpPr>
        <p:spPr>
          <a:xfrm>
            <a:off x="7112259" y="2045496"/>
            <a:ext cx="847504" cy="2000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72" idx="3"/>
          </p:cNvCxnSpPr>
          <p:nvPr/>
        </p:nvCxnSpPr>
        <p:spPr>
          <a:xfrm>
            <a:off x="5101925" y="1942108"/>
            <a:ext cx="2812306" cy="21592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Carré corné 71"/>
          <p:cNvSpPr/>
          <p:nvPr/>
        </p:nvSpPr>
        <p:spPr>
          <a:xfrm>
            <a:off x="4289150" y="1649359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أمر شراء 2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Carré corné 72"/>
          <p:cNvSpPr/>
          <p:nvPr/>
        </p:nvSpPr>
        <p:spPr>
          <a:xfrm>
            <a:off x="4317075" y="3772671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وصل التسليم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rganigramme : Multidocument 75"/>
          <p:cNvSpPr/>
          <p:nvPr/>
        </p:nvSpPr>
        <p:spPr>
          <a:xfrm>
            <a:off x="3969574" y="5701553"/>
            <a:ext cx="1226019" cy="86017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وصل الاستلام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Organigramme : Procédé prédéfini 76"/>
          <p:cNvSpPr/>
          <p:nvPr/>
        </p:nvSpPr>
        <p:spPr>
          <a:xfrm>
            <a:off x="3976558" y="2630994"/>
            <a:ext cx="1450299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مقارنة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Connecteur droit 63"/>
          <p:cNvCxnSpPr>
            <a:stCxn id="72" idx="2"/>
            <a:endCxn id="77" idx="0"/>
          </p:cNvCxnSpPr>
          <p:nvPr/>
        </p:nvCxnSpPr>
        <p:spPr>
          <a:xfrm>
            <a:off x="4695538" y="2234857"/>
            <a:ext cx="6170" cy="3961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4718319" y="3380723"/>
            <a:ext cx="3006" cy="3602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4681232" y="5183730"/>
            <a:ext cx="28609" cy="5178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0" name="Losange 89"/>
          <p:cNvSpPr/>
          <p:nvPr/>
        </p:nvSpPr>
        <p:spPr>
          <a:xfrm>
            <a:off x="4336070" y="4504984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1" name="Connecteur droit 90"/>
          <p:cNvCxnSpPr>
            <a:stCxn id="90" idx="3"/>
          </p:cNvCxnSpPr>
          <p:nvPr/>
        </p:nvCxnSpPr>
        <p:spPr>
          <a:xfrm>
            <a:off x="5100568" y="4844357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endCxn id="90" idx="0"/>
          </p:cNvCxnSpPr>
          <p:nvPr/>
        </p:nvCxnSpPr>
        <p:spPr>
          <a:xfrm flipH="1">
            <a:off x="4718319" y="4353099"/>
            <a:ext cx="5584" cy="1518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3234539" y="2020334"/>
            <a:ext cx="4941273" cy="14200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6" name="Carré corné 105"/>
          <p:cNvSpPr/>
          <p:nvPr/>
        </p:nvSpPr>
        <p:spPr>
          <a:xfrm>
            <a:off x="2414679" y="1757377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أمر شراء 3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Carré corné 110"/>
          <p:cNvSpPr/>
          <p:nvPr/>
        </p:nvSpPr>
        <p:spPr>
          <a:xfrm>
            <a:off x="2520819" y="4901441"/>
            <a:ext cx="843574" cy="80011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الفاتورة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Carré corné 112"/>
          <p:cNvSpPr/>
          <p:nvPr/>
        </p:nvSpPr>
        <p:spPr>
          <a:xfrm>
            <a:off x="2551618" y="3297932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وصل الاستلام 1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4" name="Connecteur droit avec flèche 113"/>
          <p:cNvCxnSpPr/>
          <p:nvPr/>
        </p:nvCxnSpPr>
        <p:spPr>
          <a:xfrm>
            <a:off x="3227454" y="5486940"/>
            <a:ext cx="2973711" cy="43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endCxn id="76" idx="1"/>
          </p:cNvCxnSpPr>
          <p:nvPr/>
        </p:nvCxnSpPr>
        <p:spPr>
          <a:xfrm>
            <a:off x="3012699" y="3889509"/>
            <a:ext cx="956875" cy="22421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4" name="Organigramme : Procédé prédéfini 123"/>
          <p:cNvSpPr/>
          <p:nvPr/>
        </p:nvSpPr>
        <p:spPr>
          <a:xfrm>
            <a:off x="1356164" y="2516901"/>
            <a:ext cx="981325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مقارنة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Connecteur droit 125"/>
          <p:cNvCxnSpPr/>
          <p:nvPr/>
        </p:nvCxnSpPr>
        <p:spPr>
          <a:xfrm>
            <a:off x="1210428" y="26309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 flipH="1">
            <a:off x="1698821" y="3247782"/>
            <a:ext cx="2570" cy="635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124" idx="0"/>
          </p:cNvCxnSpPr>
          <p:nvPr/>
        </p:nvCxnSpPr>
        <p:spPr>
          <a:xfrm flipH="1">
            <a:off x="1846827" y="2045496"/>
            <a:ext cx="567852" cy="471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 flipV="1">
            <a:off x="2016862" y="3244083"/>
            <a:ext cx="545765" cy="528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>
            <a:endCxn id="124" idx="2"/>
          </p:cNvCxnSpPr>
          <p:nvPr/>
        </p:nvCxnSpPr>
        <p:spPr>
          <a:xfrm flipH="1" flipV="1">
            <a:off x="1846827" y="3266409"/>
            <a:ext cx="686613" cy="2263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à coins arrondis 141"/>
          <p:cNvSpPr/>
          <p:nvPr/>
        </p:nvSpPr>
        <p:spPr>
          <a:xfrm>
            <a:off x="1252103" y="5919166"/>
            <a:ext cx="981325" cy="622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التسجيل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Flèche vers le bas 142"/>
          <p:cNvSpPr/>
          <p:nvPr/>
        </p:nvSpPr>
        <p:spPr>
          <a:xfrm rot="5400000">
            <a:off x="488853" y="5856264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Carré corné 144"/>
          <p:cNvSpPr/>
          <p:nvPr/>
        </p:nvSpPr>
        <p:spPr>
          <a:xfrm>
            <a:off x="1289542" y="4949785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مستند الصرف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6" name="Connecteur droit avec flèche 145"/>
          <p:cNvCxnSpPr/>
          <p:nvPr/>
        </p:nvCxnSpPr>
        <p:spPr>
          <a:xfrm flipH="1">
            <a:off x="1698821" y="5530131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5163914" y="5926952"/>
            <a:ext cx="3159681" cy="28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8" name="Carré corné 157"/>
          <p:cNvSpPr/>
          <p:nvPr/>
        </p:nvSpPr>
        <p:spPr>
          <a:xfrm>
            <a:off x="8338919" y="5486940"/>
            <a:ext cx="812775" cy="79103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وصل الاستلام 2</a:t>
            </a:r>
            <a:endParaRPr lang="fr-FR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5101925" y="4149416"/>
            <a:ext cx="1106325" cy="301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Losange 47"/>
          <p:cNvSpPr/>
          <p:nvPr/>
        </p:nvSpPr>
        <p:spPr>
          <a:xfrm>
            <a:off x="1327947" y="3905756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1702920" y="4579574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2072133" y="4245129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356164" y="119120"/>
            <a:ext cx="711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مخطط سير المعلومة 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Diagramme de circulation </a:t>
            </a:r>
          </a:p>
        </p:txBody>
      </p:sp>
    </p:spTree>
    <p:extLst>
      <p:ext uri="{BB962C8B-B14F-4D97-AF65-F5344CB8AC3E}">
        <p14:creationId xmlns:p14="http://schemas.microsoft.com/office/powerpoint/2010/main" val="25747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1" grpId="0" animBg="1"/>
      <p:bldP spid="45" grpId="0" animBg="1"/>
      <p:bldP spid="46" grpId="0" animBg="1"/>
      <p:bldP spid="47" grpId="0" animBg="1"/>
      <p:bldP spid="20" grpId="0"/>
      <p:bldP spid="72" grpId="0" animBg="1"/>
      <p:bldP spid="73" grpId="0" animBg="1"/>
      <p:bldP spid="76" grpId="0" animBg="1"/>
      <p:bldP spid="77" grpId="0" animBg="1"/>
      <p:bldP spid="90" grpId="0" animBg="1"/>
      <p:bldP spid="106" grpId="0" animBg="1"/>
      <p:bldP spid="111" grpId="0" animBg="1"/>
      <p:bldP spid="113" grpId="0" animBg="1"/>
      <p:bldP spid="124" grpId="0" animBg="1"/>
      <p:bldP spid="142" grpId="0" animBg="1"/>
      <p:bldP spid="143" grpId="0" animBg="1"/>
      <p:bldP spid="145" grpId="0" animBg="1"/>
      <p:bldP spid="158" grpId="0" animBg="1"/>
      <p:bldP spid="48" grpId="0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5215" y="14007"/>
            <a:ext cx="6051689" cy="546846"/>
          </a:xfrm>
        </p:spPr>
        <p:txBody>
          <a:bodyPr>
            <a:noAutofit/>
          </a:bodyPr>
          <a:lstStyle/>
          <a:p>
            <a:pPr algn="ctr" rtl="1"/>
            <a:r>
              <a:rPr lang="ar-D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الرقابة الداخلية للمشتريات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795231" y="516031"/>
            <a:ext cx="3671047" cy="927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تفعيل الوظائف الأساسية في المؤسسة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66007" y="725952"/>
            <a:ext cx="3665016" cy="927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وضع إجراءات رقابية أساسية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flipH="1">
            <a:off x="5244339" y="1541095"/>
            <a:ext cx="5159188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وضع قائمة بأسماء </a:t>
            </a:r>
            <a:r>
              <a:rPr lang="ar-DZ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الموردين المعتمدين </a:t>
            </a:r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للتعامل معهم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2868690" y="466054"/>
            <a:ext cx="510988" cy="322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499395" y="482038"/>
            <a:ext cx="591672" cy="322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Accolade fermante 12"/>
          <p:cNvSpPr/>
          <p:nvPr/>
        </p:nvSpPr>
        <p:spPr>
          <a:xfrm>
            <a:off x="4008404" y="1541095"/>
            <a:ext cx="904254" cy="4580324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ccolade fermante 13"/>
          <p:cNvSpPr/>
          <p:nvPr/>
        </p:nvSpPr>
        <p:spPr>
          <a:xfrm>
            <a:off x="10623356" y="1396138"/>
            <a:ext cx="708217" cy="535164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10499874" y="5411772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5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 flipH="1">
            <a:off x="5179338" y="2316543"/>
            <a:ext cx="5217460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وجوب وجود </a:t>
            </a:r>
            <a:r>
              <a:rPr lang="ar-DZ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تفويض</a:t>
            </a:r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بإعداد طلب الشراء و أوامر الشراء من جهة محددة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5139216" y="5229251"/>
            <a:ext cx="5257582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تسجيل الالتزامات: </a:t>
            </a:r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تتم هذه العملية اعتمادا على الفاتورة المرسلة من المورد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5123524" y="4073355"/>
            <a:ext cx="5294708" cy="1089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استلام البضاعة : </a:t>
            </a:r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الاستلام، 2) حفظها، 3) إعادة البضاعة الغير مطابقة للمواصفات بعد مقارنتها بأمر الشراء، 4) إعداد وصل الاستلام ويكون مرقم ، 5) ارسال البضاعة للمصلحة التي طلبتها بإعداد مستند صرف(خروج البضاعة) 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flipH="1">
            <a:off x="5178088" y="3068184"/>
            <a:ext cx="5145743" cy="860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إعداد </a:t>
            </a:r>
            <a:r>
              <a:rPr lang="ar-DZ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نسخ من أمر الشراء </a:t>
            </a:r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ترسل إلى :</a:t>
            </a:r>
          </a:p>
          <a:p>
            <a:pPr marL="342900" indent="-342900" algn="just" rtl="1">
              <a:buAutoNum type="arabicParenR"/>
            </a:pPr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المورد ، 2) قسم الاستلام ، 3) قسم المحاسبة ، 4) نسخة تبقى بمصلحة المشتريات</a:t>
            </a:r>
          </a:p>
        </p:txBody>
      </p:sp>
      <p:sp>
        <p:nvSpPr>
          <p:cNvPr id="20" name="Ellipse 19"/>
          <p:cNvSpPr/>
          <p:nvPr/>
        </p:nvSpPr>
        <p:spPr>
          <a:xfrm>
            <a:off x="10513810" y="4369188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10425917" y="3334756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10466278" y="1653799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10492376" y="2384970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 flipH="1">
            <a:off x="5139216" y="5955171"/>
            <a:ext cx="5273274" cy="792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تسديد قيمة البضاعة </a:t>
            </a:r>
            <a:r>
              <a:rPr lang="ar-DZ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المشتراة</a:t>
            </a:r>
            <a:r>
              <a:rPr lang="ar-DZ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تتم بعد إعداد كشف حسابات الدائنين حسب تاريخ الاستحقاق ويتم اعداد الشيكات حسب شروط السداد المتفق عليها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10492376" y="6121418"/>
            <a:ext cx="407894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6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 flipH="1">
            <a:off x="266006" y="1818898"/>
            <a:ext cx="3602265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التفويض بعملية الشراء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085401" y="5354308"/>
            <a:ext cx="284801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 flipH="1">
            <a:off x="218591" y="2594346"/>
            <a:ext cx="3642952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الفصل بين وظيفة حماية البضائع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باقي الوظائف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18591" y="5266777"/>
            <a:ext cx="3756231" cy="632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التفويض بالدفع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 flipH="1">
            <a:off x="182159" y="4326230"/>
            <a:ext cx="3696888" cy="716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الرقابة </a:t>
            </a:r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الداخلية المستمرة و المستقلة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flipH="1">
            <a:off x="236021" y="3348220"/>
            <a:ext cx="3592877" cy="860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تسجيل العمليات في الوقت المناسب</a:t>
            </a:r>
          </a:p>
        </p:txBody>
      </p:sp>
      <p:sp>
        <p:nvSpPr>
          <p:cNvPr id="32" name="Ellipse 31"/>
          <p:cNvSpPr/>
          <p:nvPr/>
        </p:nvSpPr>
        <p:spPr>
          <a:xfrm>
            <a:off x="4076486" y="4475114"/>
            <a:ext cx="284801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4013754" y="3612559"/>
            <a:ext cx="284801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4054115" y="1931602"/>
            <a:ext cx="284801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4080213" y="2662773"/>
            <a:ext cx="284801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63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2382" y="152400"/>
            <a:ext cx="8596668" cy="1320800"/>
          </a:xfrm>
        </p:spPr>
        <p:txBody>
          <a:bodyPr/>
          <a:lstStyle/>
          <a:p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كيف يتم تدقيق دورة المشتريات ؟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04977" y="1473200"/>
            <a:ext cx="4298590" cy="784316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D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من فعالية تطبيق الإجراءات الرقابية التي وضعتها الإدارة 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15470" y="1824412"/>
            <a:ext cx="42985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075148" y="751541"/>
            <a:ext cx="1008531" cy="8639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468035" y="699247"/>
            <a:ext cx="2084294" cy="7739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795738" y="1615491"/>
            <a:ext cx="4298590" cy="784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Wingdings 3" charset="2"/>
              <a:buNone/>
            </a:pPr>
            <a:r>
              <a:rPr lang="ar-D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من صحة الاختبارات الأساسية لعمليات الشراء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lèche vers le bas 12"/>
          <p:cNvSpPr/>
          <p:nvPr/>
        </p:nvSpPr>
        <p:spPr>
          <a:xfrm>
            <a:off x="9251577" y="2237647"/>
            <a:ext cx="510988" cy="787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2689539" y="2399807"/>
            <a:ext cx="510988" cy="462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63733" y="2862634"/>
            <a:ext cx="5822830" cy="38727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التأكد من أن المشتريات </a:t>
            </a:r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المسجلة </a:t>
            </a:r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هي حديثة الشراء (ليست عمليات وهمية وعدم تكرار تسجيلها)</a:t>
            </a:r>
          </a:p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التحقق من الاكتمال (عدم حذف أي عملية وتتبع تسجيل العملية)</a:t>
            </a:r>
          </a:p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التحقق من أن المشتريات مسجلة بشكل دقيق (مطابقة الأسعار      و الكميات و تسجيل القيود المحاسبية)</a:t>
            </a:r>
          </a:p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التأكد من أن المشتريات مصنفة بشكل سليم (فصل المشتريات النقدية عن الآجلة و مشتريات البضائع عن الاستثمارات)</a:t>
            </a:r>
          </a:p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التحقق من تسجيل العمليات في التواريخ الصحيحة (مطابقة تواريخ السداد مع الفواتير و مع الدفاتر)</a:t>
            </a:r>
          </a:p>
          <a:p>
            <a:pPr algn="just" rtl="1"/>
            <a:r>
              <a:rPr lang="ar-D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التحقق من ترحيل العمليات في الدفاتر(ترحيل العمليات الى حسابات صحيحة ومتابعة سدادها)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360716" y="3186953"/>
            <a:ext cx="5495365" cy="35365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rtl="1">
              <a:buAutoNum type="arabicParenR"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من وجود المستندات التي تثبت عملية الشراء (طلب الشراء+ أمر الشراء + وصل الاستلام)</a:t>
            </a:r>
          </a:p>
          <a:p>
            <a:pPr marL="457200" indent="-457200" algn="just" rtl="1">
              <a:buAutoNum type="arabicParenR"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توفر فواتير المشتريات ومطابقتها مع باقي المستندات</a:t>
            </a:r>
          </a:p>
          <a:p>
            <a:pPr marL="457200" indent="-457200" algn="just" rtl="1">
              <a:buAutoNum type="arabicParenR"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الفحص الداخلي للمستندات من خلال التأكد من تأشيرها و إمضائها من المفوض</a:t>
            </a:r>
          </a:p>
          <a:p>
            <a:pPr marL="457200" indent="-457200" algn="just" rtl="1">
              <a:buAutoNum type="arabicParenR"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من التسجيل المحاسبي لجميع الفواتير بشكل سليم</a:t>
            </a:r>
          </a:p>
          <a:p>
            <a:pPr marL="457200" indent="-457200" algn="just" rtl="1">
              <a:buAutoNum type="arabicParenR"/>
            </a:pP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من إلغاء المستندات الغير سليمة </a:t>
            </a:r>
          </a:p>
          <a:p>
            <a:pPr algn="just" rtl="1"/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30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65593" y="259977"/>
            <a:ext cx="8596668" cy="1320800"/>
          </a:xfrm>
        </p:spPr>
        <p:txBody>
          <a:bodyPr/>
          <a:lstStyle/>
          <a:p>
            <a:pPr algn="ctr"/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بعض مؤشرات ضعف الرقابة الداخلية على المشتريات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5593" y="1616731"/>
            <a:ext cx="8596668" cy="3880773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وجود عمليات تصريح بالشراء من قبل أشخاص غير مفوضين </a:t>
            </a:r>
          </a:p>
          <a:p>
            <a:pPr algn="r" rtl="1"/>
            <a:r>
              <a:rPr lang="ar-D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وجود أوامر </a:t>
            </a:r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شراء تزيد عن الحد المسموح به للشراء</a:t>
            </a:r>
          </a:p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أرقام وحسابات موردين غير موجودة</a:t>
            </a:r>
          </a:p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عمليات الشراء تمت دون أوامر شراء</a:t>
            </a:r>
          </a:p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فقدان معلومات تتعلق بتواريخ استحقاق فواتير الموردين</a:t>
            </a:r>
          </a:p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الاختلاف بين تاريخ الحصول على البضاعة و تسجيل المشتريات</a:t>
            </a:r>
          </a:p>
          <a:p>
            <a:pPr algn="r" rtl="1"/>
            <a:r>
              <a:rPr lang="ar-D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تكرار تسجيل نفس فواتير الموردين أكثر من مرة</a:t>
            </a:r>
          </a:p>
          <a:p>
            <a:pPr algn="r" rtl="1"/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4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</TotalTime>
  <Words>764</Words>
  <Application>Microsoft Office PowerPoint</Application>
  <PresentationFormat>Grand écran</PresentationFormat>
  <Paragraphs>122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Wingdings 3</vt:lpstr>
      <vt:lpstr>Facette</vt:lpstr>
      <vt:lpstr>تدقيق دورة المشتريات</vt:lpstr>
      <vt:lpstr>ماذا تشمل دورة المشتريات ؟</vt:lpstr>
      <vt:lpstr>معلومات مرتبطة بعملية الشراء</vt:lpstr>
      <vt:lpstr>ماهي المستندات المرتبطة بدورة المشتريات؟</vt:lpstr>
      <vt:lpstr>إجراءات أو مراحل عملية شراء</vt:lpstr>
      <vt:lpstr>Présentation PowerPoint</vt:lpstr>
      <vt:lpstr>الرقابة الداخلية للمشتريات</vt:lpstr>
      <vt:lpstr>كيف يتم تدقيق دورة المشتريات ؟</vt:lpstr>
      <vt:lpstr>بعض مؤشرات ضعف الرقابة الداخلية على المشتريات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25</cp:revision>
  <dcterms:created xsi:type="dcterms:W3CDTF">2021-04-24T23:00:21Z</dcterms:created>
  <dcterms:modified xsi:type="dcterms:W3CDTF">2024-11-12T16:25:30Z</dcterms:modified>
</cp:coreProperties>
</file>