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83F2F8-895B-4B01-B7A4-6D459B3F5C34}" type="doc">
      <dgm:prSet loTypeId="urn:microsoft.com/office/officeart/2008/layout/VerticalCircleList" loCatId="list" qsTypeId="urn:microsoft.com/office/officeart/2005/8/quickstyle/simple1" qsCatId="simple" csTypeId="urn:microsoft.com/office/officeart/2005/8/colors/colorful3" csCatId="colorful" phldr="1"/>
      <dgm:spPr/>
      <dgm:t>
        <a:bodyPr/>
        <a:lstStyle/>
        <a:p>
          <a:endParaRPr lang="fr-FR"/>
        </a:p>
      </dgm:t>
    </dgm:pt>
    <dgm:pt modelId="{60DD5C8B-3B87-4C58-BB16-3A29D6187ADD}">
      <dgm:prSet phldrT="[Texte]"/>
      <dgm:spPr/>
      <dgm:t>
        <a:bodyPr/>
        <a:lstStyle/>
        <a:p>
          <a:r>
            <a:rPr lang="ar-DZ" dirty="0" smtClean="0"/>
            <a:t>البيئة الخارجية العامة </a:t>
          </a:r>
          <a:endParaRPr lang="fr-FR" dirty="0"/>
        </a:p>
      </dgm:t>
    </dgm:pt>
    <dgm:pt modelId="{1DB7255C-5D5C-49C3-A9E1-79AF1D6375B8}" type="parTrans" cxnId="{93075006-CC5E-4856-8681-91245164E3D4}">
      <dgm:prSet/>
      <dgm:spPr/>
      <dgm:t>
        <a:bodyPr/>
        <a:lstStyle/>
        <a:p>
          <a:endParaRPr lang="fr-FR"/>
        </a:p>
      </dgm:t>
    </dgm:pt>
    <dgm:pt modelId="{EC44E8CB-67C2-4BF1-BE28-951735FAF58A}" type="sibTrans" cxnId="{93075006-CC5E-4856-8681-91245164E3D4}">
      <dgm:prSet/>
      <dgm:spPr/>
      <dgm:t>
        <a:bodyPr/>
        <a:lstStyle/>
        <a:p>
          <a:endParaRPr lang="fr-FR"/>
        </a:p>
      </dgm:t>
    </dgm:pt>
    <dgm:pt modelId="{C28AE6B8-A35F-46E0-890D-4321AAA5BF6C}">
      <dgm:prSet phldrT="[Texte]" custT="1"/>
      <dgm:spPr/>
      <dgm:t>
        <a:bodyPr/>
        <a:lstStyle/>
        <a:p>
          <a:r>
            <a:rPr lang="ar-DZ" sz="1400" b="1" dirty="0" smtClean="0"/>
            <a:t>البيئة الخارجية الخاصة</a:t>
          </a:r>
          <a:endParaRPr lang="fr-FR" sz="1400" dirty="0"/>
        </a:p>
      </dgm:t>
    </dgm:pt>
    <dgm:pt modelId="{2DF9E574-E86D-4B6C-99EB-EE559AFFF90E}" type="parTrans" cxnId="{17F831E8-A446-40B6-B833-5963C8BDE943}">
      <dgm:prSet/>
      <dgm:spPr/>
      <dgm:t>
        <a:bodyPr/>
        <a:lstStyle/>
        <a:p>
          <a:endParaRPr lang="fr-FR"/>
        </a:p>
      </dgm:t>
    </dgm:pt>
    <dgm:pt modelId="{91EACE2B-E98E-4713-8B54-BB0195AA0283}" type="sibTrans" cxnId="{17F831E8-A446-40B6-B833-5963C8BDE943}">
      <dgm:prSet/>
      <dgm:spPr/>
      <dgm:t>
        <a:bodyPr/>
        <a:lstStyle/>
        <a:p>
          <a:endParaRPr lang="fr-FR"/>
        </a:p>
      </dgm:t>
    </dgm:pt>
    <dgm:pt modelId="{79BBE2A3-F558-4C57-853D-106DE635F05C}" type="pres">
      <dgm:prSet presAssocID="{0D83F2F8-895B-4B01-B7A4-6D459B3F5C34}" presName="Name0" presStyleCnt="0">
        <dgm:presLayoutVars>
          <dgm:dir/>
        </dgm:presLayoutVars>
      </dgm:prSet>
      <dgm:spPr/>
    </dgm:pt>
    <dgm:pt modelId="{361C52D5-3314-4DF3-8EDC-29D5D58FB4EF}" type="pres">
      <dgm:prSet presAssocID="{60DD5C8B-3B87-4C58-BB16-3A29D6187ADD}" presName="noChildren" presStyleCnt="0"/>
      <dgm:spPr/>
    </dgm:pt>
    <dgm:pt modelId="{464E8D95-77E7-44CE-93FC-BF83918D76AD}" type="pres">
      <dgm:prSet presAssocID="{60DD5C8B-3B87-4C58-BB16-3A29D6187ADD}" presName="gap" presStyleCnt="0"/>
      <dgm:spPr/>
    </dgm:pt>
    <dgm:pt modelId="{6CFD0545-8765-4126-9ADA-CA0C7349DF00}" type="pres">
      <dgm:prSet presAssocID="{60DD5C8B-3B87-4C58-BB16-3A29D6187ADD}" presName="medCircle2" presStyleLbl="vennNode1" presStyleIdx="0" presStyleCnt="2" custScaleX="711094" custScaleY="322331" custLinFactX="35286" custLinFactNeighborX="100000" custLinFactNeighborY="35140"/>
      <dgm:spPr/>
    </dgm:pt>
    <dgm:pt modelId="{89A274D1-CA1C-4CEF-B276-2FC84ACEDF1E}" type="pres">
      <dgm:prSet presAssocID="{60DD5C8B-3B87-4C58-BB16-3A29D6187ADD}" presName="txLvlOnly1" presStyleLbl="revTx" presStyleIdx="0" presStyleCnt="2"/>
      <dgm:spPr/>
    </dgm:pt>
    <dgm:pt modelId="{BC38245C-3418-4C94-A928-520696452F9A}" type="pres">
      <dgm:prSet presAssocID="{C28AE6B8-A35F-46E0-890D-4321AAA5BF6C}" presName="noChildren" presStyleCnt="0"/>
      <dgm:spPr/>
    </dgm:pt>
    <dgm:pt modelId="{9626A5DB-E3CB-48FF-9C1C-11EA34757CCA}" type="pres">
      <dgm:prSet presAssocID="{C28AE6B8-A35F-46E0-890D-4321AAA5BF6C}" presName="gap" presStyleCnt="0"/>
      <dgm:spPr/>
    </dgm:pt>
    <dgm:pt modelId="{0826B563-61BB-4229-B92A-CA70C45313D6}" type="pres">
      <dgm:prSet presAssocID="{C28AE6B8-A35F-46E0-890D-4321AAA5BF6C}" presName="medCircle2" presStyleLbl="vennNode1" presStyleIdx="1" presStyleCnt="2" custScaleX="247851" custLinFactX="100000" custLinFactY="-4701" custLinFactNeighborX="145871" custLinFactNeighborY="-100000"/>
      <dgm:spPr/>
    </dgm:pt>
    <dgm:pt modelId="{AD34B7FF-5218-4DAE-951D-36A04C7850F4}" type="pres">
      <dgm:prSet presAssocID="{C28AE6B8-A35F-46E0-890D-4321AAA5BF6C}" presName="txLvlOnly1" presStyleLbl="revTx" presStyleIdx="1" presStyleCnt="2" custLinFactY="-6117" custLinFactNeighborX="23574" custLinFactNeighborY="-100000"/>
      <dgm:spPr/>
    </dgm:pt>
  </dgm:ptLst>
  <dgm:cxnLst>
    <dgm:cxn modelId="{93075006-CC5E-4856-8681-91245164E3D4}" srcId="{0D83F2F8-895B-4B01-B7A4-6D459B3F5C34}" destId="{60DD5C8B-3B87-4C58-BB16-3A29D6187ADD}" srcOrd="0" destOrd="0" parTransId="{1DB7255C-5D5C-49C3-A9E1-79AF1D6375B8}" sibTransId="{EC44E8CB-67C2-4BF1-BE28-951735FAF58A}"/>
    <dgm:cxn modelId="{17F831E8-A446-40B6-B833-5963C8BDE943}" srcId="{0D83F2F8-895B-4B01-B7A4-6D459B3F5C34}" destId="{C28AE6B8-A35F-46E0-890D-4321AAA5BF6C}" srcOrd="1" destOrd="0" parTransId="{2DF9E574-E86D-4B6C-99EB-EE559AFFF90E}" sibTransId="{91EACE2B-E98E-4713-8B54-BB0195AA0283}"/>
    <dgm:cxn modelId="{38789189-F148-4A1E-A048-19711129693D}" type="presOf" srcId="{60DD5C8B-3B87-4C58-BB16-3A29D6187ADD}" destId="{89A274D1-CA1C-4CEF-B276-2FC84ACEDF1E}" srcOrd="0" destOrd="0" presId="urn:microsoft.com/office/officeart/2008/layout/VerticalCircleList"/>
    <dgm:cxn modelId="{29EDBF9C-3241-4CF7-A8AA-B70ED3D5E952}" type="presOf" srcId="{0D83F2F8-895B-4B01-B7A4-6D459B3F5C34}" destId="{79BBE2A3-F558-4C57-853D-106DE635F05C}" srcOrd="0" destOrd="0" presId="urn:microsoft.com/office/officeart/2008/layout/VerticalCircleList"/>
    <dgm:cxn modelId="{E9F1F4D0-C51C-41A4-88E5-2E23C5F396A4}" type="presOf" srcId="{C28AE6B8-A35F-46E0-890D-4321AAA5BF6C}" destId="{AD34B7FF-5218-4DAE-951D-36A04C7850F4}" srcOrd="0" destOrd="0" presId="urn:microsoft.com/office/officeart/2008/layout/VerticalCircleList"/>
    <dgm:cxn modelId="{DB0E3109-9711-418E-8BB9-9413CD571009}" type="presParOf" srcId="{79BBE2A3-F558-4C57-853D-106DE635F05C}" destId="{361C52D5-3314-4DF3-8EDC-29D5D58FB4EF}" srcOrd="0" destOrd="0" presId="urn:microsoft.com/office/officeart/2008/layout/VerticalCircleList"/>
    <dgm:cxn modelId="{13D3D004-F397-4D22-9D6E-E124CAC1217E}" type="presParOf" srcId="{361C52D5-3314-4DF3-8EDC-29D5D58FB4EF}" destId="{464E8D95-77E7-44CE-93FC-BF83918D76AD}" srcOrd="0" destOrd="0" presId="urn:microsoft.com/office/officeart/2008/layout/VerticalCircleList"/>
    <dgm:cxn modelId="{DA558AA2-FD3E-4BE3-96AD-7E58CDA48DB9}" type="presParOf" srcId="{361C52D5-3314-4DF3-8EDC-29D5D58FB4EF}" destId="{6CFD0545-8765-4126-9ADA-CA0C7349DF00}" srcOrd="1" destOrd="0" presId="urn:microsoft.com/office/officeart/2008/layout/VerticalCircleList"/>
    <dgm:cxn modelId="{BEEF59E7-D86A-4D16-963E-A452C3BD979A}" type="presParOf" srcId="{361C52D5-3314-4DF3-8EDC-29D5D58FB4EF}" destId="{89A274D1-CA1C-4CEF-B276-2FC84ACEDF1E}" srcOrd="2" destOrd="0" presId="urn:microsoft.com/office/officeart/2008/layout/VerticalCircleList"/>
    <dgm:cxn modelId="{EE89C2AC-9655-435D-944B-BF4A837694AF}" type="presParOf" srcId="{79BBE2A3-F558-4C57-853D-106DE635F05C}" destId="{BC38245C-3418-4C94-A928-520696452F9A}" srcOrd="1" destOrd="0" presId="urn:microsoft.com/office/officeart/2008/layout/VerticalCircleList"/>
    <dgm:cxn modelId="{9AA1BBF8-348B-4DD0-98EF-1C236EA9689C}" type="presParOf" srcId="{BC38245C-3418-4C94-A928-520696452F9A}" destId="{9626A5DB-E3CB-48FF-9C1C-11EA34757CCA}" srcOrd="0" destOrd="0" presId="urn:microsoft.com/office/officeart/2008/layout/VerticalCircleList"/>
    <dgm:cxn modelId="{DE5615EC-038C-4584-8911-28C5726E584E}" type="presParOf" srcId="{BC38245C-3418-4C94-A928-520696452F9A}" destId="{0826B563-61BB-4229-B92A-CA70C45313D6}" srcOrd="1" destOrd="0" presId="urn:microsoft.com/office/officeart/2008/layout/VerticalCircleList"/>
    <dgm:cxn modelId="{19CE7188-BA57-4852-8239-433F2EC0D349}" type="presParOf" srcId="{BC38245C-3418-4C94-A928-520696452F9A}" destId="{AD34B7FF-5218-4DAE-951D-36A04C7850F4}"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FD0545-8765-4126-9ADA-CA0C7349DF00}">
      <dsp:nvSpPr>
        <dsp:cNvPr id="0" name=""/>
        <dsp:cNvSpPr/>
      </dsp:nvSpPr>
      <dsp:spPr>
        <a:xfrm>
          <a:off x="1237932" y="1100762"/>
          <a:ext cx="6498179" cy="2945552"/>
        </a:xfrm>
        <a:prstGeom prst="ellipse">
          <a:avLst/>
        </a:prstGeom>
        <a:solidFill>
          <a:schemeClr val="accent3">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9A274D1-CA1C-4CEF-B276-2FC84ACEDF1E}">
      <dsp:nvSpPr>
        <dsp:cNvPr id="0" name=""/>
        <dsp:cNvSpPr/>
      </dsp:nvSpPr>
      <dsp:spPr>
        <a:xfrm>
          <a:off x="3250740" y="1795505"/>
          <a:ext cx="4875609" cy="91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4610" rIns="0" bIns="54610" numCol="1" spcCol="1270" anchor="ctr" anchorCtr="0">
          <a:noAutofit/>
        </a:bodyPr>
        <a:lstStyle/>
        <a:p>
          <a:pPr lvl="0" algn="l" defTabSz="1911350">
            <a:lnSpc>
              <a:spcPct val="90000"/>
            </a:lnSpc>
            <a:spcBef>
              <a:spcPct val="0"/>
            </a:spcBef>
            <a:spcAft>
              <a:spcPct val="35000"/>
            </a:spcAft>
          </a:pPr>
          <a:r>
            <a:rPr lang="ar-DZ" sz="4300" kern="1200" dirty="0" smtClean="0"/>
            <a:t>البيئة الخارجية العامة </a:t>
          </a:r>
          <a:endParaRPr lang="fr-FR" sz="4300" kern="1200" dirty="0"/>
        </a:p>
      </dsp:txBody>
      <dsp:txXfrm>
        <a:off x="3250740" y="1795505"/>
        <a:ext cx="4875609" cy="913828"/>
      </dsp:txXfrm>
    </dsp:sp>
    <dsp:sp modelId="{0826B563-61BB-4229-B92A-CA70C45313D6}">
      <dsp:nvSpPr>
        <dsp:cNvPr id="0" name=""/>
        <dsp:cNvSpPr/>
      </dsp:nvSpPr>
      <dsp:spPr>
        <a:xfrm>
          <a:off x="3306801" y="2768407"/>
          <a:ext cx="2264933" cy="913828"/>
        </a:xfrm>
        <a:prstGeom prst="ellipse">
          <a:avLst/>
        </a:prstGeom>
        <a:solidFill>
          <a:schemeClr val="accent3">
            <a:alpha val="50000"/>
            <a:hueOff val="9855406"/>
            <a:satOff val="-53278"/>
            <a:lumOff val="-196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D34B7FF-5218-4DAE-951D-36A04C7850F4}">
      <dsp:nvSpPr>
        <dsp:cNvPr id="0" name=""/>
        <dsp:cNvSpPr/>
      </dsp:nvSpPr>
      <dsp:spPr>
        <a:xfrm>
          <a:off x="3252390" y="2755468"/>
          <a:ext cx="4875609" cy="91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a:lnSpc>
              <a:spcPct val="90000"/>
            </a:lnSpc>
            <a:spcBef>
              <a:spcPct val="0"/>
            </a:spcBef>
            <a:spcAft>
              <a:spcPct val="35000"/>
            </a:spcAft>
          </a:pPr>
          <a:r>
            <a:rPr lang="ar-DZ" sz="1400" b="1" kern="1200" dirty="0" smtClean="0"/>
            <a:t>البيئة الخارجية الخاصة</a:t>
          </a:r>
          <a:endParaRPr lang="fr-FR" sz="1400" kern="1200" dirty="0"/>
        </a:p>
      </dsp:txBody>
      <dsp:txXfrm>
        <a:off x="3252390" y="2755468"/>
        <a:ext cx="4875609" cy="91382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fr-FR" smtClean="0"/>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smtClean="0"/>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10/24/2024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المحاضرة الرابعة</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44514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9691" y="1284905"/>
            <a:ext cx="7912269" cy="584775"/>
          </a:xfrm>
          <a:prstGeom prst="rect">
            <a:avLst/>
          </a:prstGeom>
        </p:spPr>
        <p:txBody>
          <a:bodyPr wrap="square">
            <a:spAutoFit/>
          </a:bodyPr>
          <a:lstStyle/>
          <a:p>
            <a:pPr algn="r" rtl="1"/>
            <a:r>
              <a:rPr lang="ar-DZ" sz="3200" b="1" dirty="0">
                <a:ea typeface="Calibri" panose="020F0502020204030204" pitchFamily="34" charset="0"/>
                <a:cs typeface="Simplified Arabic" panose="02020603050405020304" pitchFamily="18" charset="-78"/>
              </a:rPr>
              <a:t>تحليل البيئة الخارجية </a:t>
            </a:r>
            <a:r>
              <a:rPr lang="ar-DZ" sz="3200" b="1" dirty="0" smtClean="0">
                <a:ea typeface="Calibri" panose="020F0502020204030204" pitchFamily="34" charset="0"/>
                <a:cs typeface="Simplified Arabic" panose="02020603050405020304" pitchFamily="18" charset="-78"/>
              </a:rPr>
              <a:t>والداخلية للمؤسسة</a:t>
            </a:r>
            <a:endParaRPr lang="fr-FR" sz="3200" dirty="0"/>
          </a:p>
        </p:txBody>
      </p:sp>
      <p:sp>
        <p:nvSpPr>
          <p:cNvPr id="3" name="Rectangle 2"/>
          <p:cNvSpPr/>
          <p:nvPr/>
        </p:nvSpPr>
        <p:spPr>
          <a:xfrm>
            <a:off x="940527" y="2416629"/>
            <a:ext cx="9535884" cy="2924390"/>
          </a:xfrm>
          <a:prstGeom prst="rect">
            <a:avLst/>
          </a:prstGeom>
        </p:spPr>
        <p:txBody>
          <a:bodyPr wrap="square">
            <a:spAutoFit/>
          </a:bodyPr>
          <a:lstStyle/>
          <a:p>
            <a:pPr algn="just" rtl="1">
              <a:lnSpc>
                <a:spcPct val="107000"/>
              </a:lnSpc>
              <a:spcAft>
                <a:spcPts val="0"/>
              </a:spcAft>
            </a:pPr>
            <a:r>
              <a:rPr lang="ar-SA" sz="3200" dirty="0">
                <a:latin typeface="Calibri" panose="020F0502020204030204" pitchFamily="34" charset="0"/>
                <a:ea typeface="Calibri" panose="020F0502020204030204" pitchFamily="34" charset="0"/>
                <a:cs typeface="Simplified Arabic" panose="02020603050405020304" pitchFamily="18" charset="-78"/>
              </a:rPr>
              <a:t>إ</a:t>
            </a:r>
            <a:r>
              <a:rPr lang="ar-SA" sz="2800" dirty="0">
                <a:latin typeface="Calibri" panose="020F0502020204030204" pitchFamily="34" charset="0"/>
                <a:ea typeface="Calibri" panose="020F0502020204030204" pitchFamily="34" charset="0"/>
                <a:cs typeface="Simplified Arabic" panose="02020603050405020304" pitchFamily="18" charset="-78"/>
              </a:rPr>
              <a:t>ن عملية التحليل البيئي والتي تسمى أيضا بالتحليل الاستراتيجي هي عملية دمج مختلف خصائص المؤسسة ومحيطها </a:t>
            </a:r>
            <a:endParaRPr lang="ar-DZ" sz="2800" dirty="0" smtClean="0">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07000"/>
              </a:lnSpc>
              <a:spcAft>
                <a:spcPts val="0"/>
              </a:spcAft>
            </a:pPr>
            <a:r>
              <a:rPr lang="ar-DZ" sz="2800" dirty="0" smtClean="0">
                <a:latin typeface="Calibri" panose="020F0502020204030204" pitchFamily="34" charset="0"/>
                <a:ea typeface="Calibri" panose="020F0502020204030204" pitchFamily="34" charset="0"/>
                <a:cs typeface="Simplified Arabic" panose="02020603050405020304" pitchFamily="18" charset="-78"/>
              </a:rPr>
              <a:t>و </a:t>
            </a:r>
            <a:r>
              <a:rPr lang="ar-SA" sz="2800" dirty="0" smtClean="0">
                <a:latin typeface="Calibri" panose="020F0502020204030204" pitchFamily="34" charset="0"/>
                <a:ea typeface="Calibri" panose="020F0502020204030204" pitchFamily="34" charset="0"/>
                <a:cs typeface="Simplified Arabic" panose="02020603050405020304" pitchFamily="18" charset="-78"/>
              </a:rPr>
              <a:t>هو </a:t>
            </a:r>
            <a:r>
              <a:rPr lang="ar-SA" sz="2800" dirty="0">
                <a:latin typeface="Calibri" panose="020F0502020204030204" pitchFamily="34" charset="0"/>
                <a:ea typeface="Calibri" panose="020F0502020204030204" pitchFamily="34" charset="0"/>
                <a:cs typeface="Simplified Arabic" panose="02020603050405020304" pitchFamily="18" charset="-78"/>
              </a:rPr>
              <a:t>مجموعة العمليات التي تؤدي إلى دراسة المحيط الداخلي للمؤسسة ومعرفة نقاط القوة والضعف من جهة، ودراسة </a:t>
            </a:r>
            <a:r>
              <a:rPr lang="ar-SA" sz="2800" dirty="0" smtClean="0">
                <a:latin typeface="Calibri" panose="020F0502020204030204" pitchFamily="34" charset="0"/>
                <a:ea typeface="Calibri" panose="020F0502020204030204" pitchFamily="34" charset="0"/>
                <a:cs typeface="Simplified Arabic" panose="02020603050405020304" pitchFamily="18" charset="-78"/>
              </a:rPr>
              <a:t>المحي</a:t>
            </a:r>
            <a:r>
              <a:rPr lang="ar-DZ" sz="2800" dirty="0" smtClean="0">
                <a:latin typeface="Calibri" panose="020F0502020204030204" pitchFamily="34" charset="0"/>
                <a:ea typeface="Calibri" panose="020F0502020204030204" pitchFamily="34" charset="0"/>
                <a:cs typeface="Simplified Arabic" panose="02020603050405020304" pitchFamily="18" charset="-78"/>
              </a:rPr>
              <a:t>ط</a:t>
            </a:r>
            <a:r>
              <a:rPr lang="ar-SA" sz="2800" dirty="0" smtClean="0">
                <a:latin typeface="Calibri" panose="020F0502020204030204" pitchFamily="34" charset="0"/>
                <a:ea typeface="Calibri" panose="020F0502020204030204" pitchFamily="34" charset="0"/>
                <a:cs typeface="Simplified Arabic" panose="02020603050405020304" pitchFamily="18" charset="-78"/>
              </a:rPr>
              <a:t> </a:t>
            </a:r>
            <a:r>
              <a:rPr lang="ar-SA" sz="2800" dirty="0">
                <a:latin typeface="Calibri" panose="020F0502020204030204" pitchFamily="34" charset="0"/>
                <a:ea typeface="Calibri" panose="020F0502020204030204" pitchFamily="34" charset="0"/>
                <a:cs typeface="Simplified Arabic" panose="02020603050405020304" pitchFamily="18" charset="-78"/>
              </a:rPr>
              <a:t>الخارجي ومعرفة الفرص والتهديدات من جهة أخرى، ثم استخراج البدائل الاستراتيجية المناسبة، وبعد </a:t>
            </a:r>
            <a:r>
              <a:rPr lang="ar-SA" sz="2800"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ذلك اختيار الاستراتيجية المناسبة.</a:t>
            </a:r>
            <a:endParaRPr lang="fr-FR" sz="2400" u="sng"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7658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29208" y="1262161"/>
            <a:ext cx="2188420" cy="388696"/>
          </a:xfrm>
          <a:prstGeom prst="rect">
            <a:avLst/>
          </a:prstGeom>
        </p:spPr>
        <p:txBody>
          <a:bodyPr wrap="none">
            <a:spAutoFit/>
          </a:bodyPr>
          <a:lstStyle/>
          <a:p>
            <a:pPr marL="228600" algn="r" rtl="1">
              <a:lnSpc>
                <a:spcPct val="107000"/>
              </a:lnSpc>
              <a:spcAft>
                <a:spcPts val="800"/>
              </a:spcAft>
            </a:pPr>
            <a:r>
              <a:rPr lang="ar-DZ" b="1" dirty="0">
                <a:latin typeface="Calibri" panose="020F0502020204030204" pitchFamily="34" charset="0"/>
                <a:ea typeface="Calibri" panose="020F0502020204030204" pitchFamily="34" charset="0"/>
                <a:cs typeface="Simplified Arabic" panose="02020603050405020304" pitchFamily="18" charset="-78"/>
              </a:rPr>
              <a:t>تعريف البيئة الخارجية</a:t>
            </a:r>
            <a:r>
              <a:rPr lang="ar-DZ" dirty="0">
                <a:latin typeface="Calibri" panose="020F0502020204030204" pitchFamily="34" charset="0"/>
                <a:ea typeface="Calibri" panose="020F0502020204030204" pitchFamily="34" charset="0"/>
                <a:cs typeface="Simplified Arabic" panose="02020603050405020304" pitchFamily="18" charset="-78"/>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3" name="Diagramme 2"/>
          <p:cNvGraphicFramePr/>
          <p:nvPr>
            <p:extLst>
              <p:ext uri="{D42A27DB-BD31-4B8C-83A1-F6EECF244321}">
                <p14:modId xmlns:p14="http://schemas.microsoft.com/office/powerpoint/2010/main" val="433712901"/>
              </p:ext>
            </p:extLst>
          </p:nvPr>
        </p:nvGraphicFramePr>
        <p:xfrm>
          <a:off x="2032000" y="98092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1144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94380" y="1027029"/>
            <a:ext cx="3591048" cy="1116972"/>
          </a:xfrm>
          <a:prstGeom prst="rect">
            <a:avLst/>
          </a:prstGeom>
        </p:spPr>
        <p:txBody>
          <a:bodyPr wrap="none">
            <a:spAutoFit/>
          </a:bodyPr>
          <a:lstStyle/>
          <a:p>
            <a:pPr algn="r" rtl="1">
              <a:lnSpc>
                <a:spcPct val="107000"/>
              </a:lnSpc>
              <a:spcAft>
                <a:spcPts val="800"/>
              </a:spcAft>
            </a:pPr>
            <a:r>
              <a:rPr lang="ar-DZ" sz="2800" b="1" dirty="0" smtClean="0">
                <a:latin typeface="Calibri" panose="020F0502020204030204" pitchFamily="34" charset="0"/>
                <a:ea typeface="Calibri" panose="020F0502020204030204" pitchFamily="34" charset="0"/>
                <a:cs typeface="Simplified Arabic" panose="02020603050405020304" pitchFamily="18" charset="-78"/>
              </a:rPr>
              <a:t>أولا.   البيئة </a:t>
            </a:r>
            <a:r>
              <a:rPr lang="ar-DZ" sz="2800" b="1" dirty="0">
                <a:latin typeface="Calibri" panose="020F0502020204030204" pitchFamily="34" charset="0"/>
                <a:ea typeface="Calibri" panose="020F0502020204030204" pitchFamily="34" charset="0"/>
                <a:cs typeface="Simplified Arabic" panose="02020603050405020304" pitchFamily="18" charset="-78"/>
              </a:rPr>
              <a:t>الخارجية العامة </a:t>
            </a:r>
            <a:endParaRPr lang="ar-DZ" sz="2800" b="1" dirty="0" smtClean="0">
              <a:latin typeface="Calibri" panose="020F0502020204030204" pitchFamily="34" charset="0"/>
              <a:ea typeface="Calibri" panose="020F0502020204030204" pitchFamily="34" charset="0"/>
              <a:cs typeface="Simplified Arabic" panose="02020603050405020304" pitchFamily="18" charset="-78"/>
            </a:endParaRPr>
          </a:p>
          <a:p>
            <a:pPr algn="r" rtl="1">
              <a:lnSpc>
                <a:spcPct val="107000"/>
              </a:lnSpc>
              <a:spcAft>
                <a:spcPts val="800"/>
              </a:spcAft>
            </a:pPr>
            <a:r>
              <a:rPr lang="ar-DZ" sz="28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تحليل </a:t>
            </a:r>
            <a:r>
              <a:rPr lang="fr-FR" sz="2800" b="1" dirty="0">
                <a:solidFill>
                  <a:srgbClr val="FF0000"/>
                </a:solidFill>
                <a:latin typeface="Simplified Arabic" panose="02020603050405020304" pitchFamily="18" charset="-78"/>
                <a:ea typeface="Calibri" panose="020F0502020204030204" pitchFamily="34" charset="0"/>
                <a:cs typeface="Arial" panose="020B0604020202020204" pitchFamily="34" charset="0"/>
              </a:rPr>
              <a:t>PESTEL</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901337" y="2338251"/>
            <a:ext cx="9575073" cy="2397451"/>
          </a:xfrm>
          <a:prstGeom prst="rect">
            <a:avLst/>
          </a:prstGeom>
        </p:spPr>
        <p:txBody>
          <a:bodyPr wrap="square">
            <a:spAutoFit/>
          </a:bodyPr>
          <a:lstStyle/>
          <a:p>
            <a:pPr algn="just"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تحليل </a:t>
            </a:r>
            <a:r>
              <a:rPr lang="fr-FR" sz="2800" dirty="0">
                <a:latin typeface="Simplified Arabic" panose="02020603050405020304" pitchFamily="18" charset="-78"/>
                <a:ea typeface="Calibri" panose="020F0502020204030204" pitchFamily="34" charset="0"/>
                <a:cs typeface="Arial" panose="020B0604020202020204" pitchFamily="34" charset="0"/>
              </a:rPr>
              <a:t>PESTEL</a:t>
            </a:r>
            <a:r>
              <a:rPr lang="ar-DZ" sz="2800" dirty="0">
                <a:latin typeface="Calibri" panose="020F0502020204030204" pitchFamily="34" charset="0"/>
                <a:ea typeface="Calibri" panose="020F0502020204030204" pitchFamily="34" charset="0"/>
                <a:cs typeface="Simplified Arabic" panose="02020603050405020304" pitchFamily="18" charset="-78"/>
              </a:rPr>
              <a:t> هو أداة تحليل استراتيجي تسمح للشركة بتحديد وقياس العناصر التي من المحتمل أن تؤثر على نشاطها وتطورها حيث أنه من الضروري دراسة عناصر التأثير التي يخضع لها مختلف الفاعلين في السوق. هذه هي البيئة الكلية والتي تجمع 6 عناصر تشكل الكلمة التذكيرية </a:t>
            </a:r>
            <a:r>
              <a:rPr lang="fr-FR" sz="2800" dirty="0">
                <a:latin typeface="Simplified Arabic" panose="02020603050405020304" pitchFamily="18" charset="-78"/>
                <a:ea typeface="Calibri" panose="020F0502020204030204" pitchFamily="34" charset="0"/>
                <a:cs typeface="Arial" panose="020B0604020202020204" pitchFamily="34" charset="0"/>
              </a:rPr>
              <a:t>PESTE</a:t>
            </a:r>
            <a:r>
              <a:rPr lang="ar-DZ" sz="2800" dirty="0">
                <a:latin typeface="Calibri" panose="020F0502020204030204" pitchFamily="34" charset="0"/>
                <a:ea typeface="Calibri" panose="020F0502020204030204" pitchFamily="34" charset="0"/>
                <a:cs typeface="Simplified Arabic" panose="02020603050405020304" pitchFamily="18" charset="-78"/>
              </a:rPr>
              <a:t> (أو </a:t>
            </a:r>
            <a:r>
              <a:rPr lang="fr-FR" sz="2800" dirty="0" err="1">
                <a:latin typeface="Simplified Arabic" panose="02020603050405020304" pitchFamily="18" charset="-78"/>
                <a:ea typeface="Calibri" panose="020F0502020204030204" pitchFamily="34" charset="0"/>
                <a:cs typeface="Arial" panose="020B0604020202020204" pitchFamily="34" charset="0"/>
              </a:rPr>
              <a:t>Pestel</a:t>
            </a:r>
            <a:r>
              <a:rPr lang="ar-DZ" sz="2800" dirty="0">
                <a:latin typeface="Calibri" panose="020F0502020204030204" pitchFamily="34" charset="0"/>
                <a:ea typeface="Calibri" panose="020F0502020204030204" pitchFamily="34" charset="0"/>
                <a:cs typeface="Simplified Arabic" panose="02020603050405020304" pitchFamily="18" charset="-78"/>
              </a:rPr>
              <a:t>).هي عبارة عن  عوامل خارجية بالنسبة للشركة وليس لها سلطة عليها، مثلها مثل الشركات الأخرى.</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1824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927463" y="391887"/>
            <a:ext cx="10175965" cy="6217920"/>
          </a:xfrm>
          <a:prstGeom prst="rect">
            <a:avLst/>
          </a:prstGeom>
        </p:spPr>
      </p:pic>
    </p:spTree>
    <p:extLst>
      <p:ext uri="{BB962C8B-B14F-4D97-AF65-F5344CB8AC3E}">
        <p14:creationId xmlns:p14="http://schemas.microsoft.com/office/powerpoint/2010/main" val="3232197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71927" y="1288286"/>
            <a:ext cx="2182009" cy="487506"/>
          </a:xfrm>
          <a:prstGeom prst="rect">
            <a:avLst/>
          </a:prstGeom>
        </p:spPr>
        <p:txBody>
          <a:bodyPr wrap="none">
            <a:spAutoFit/>
          </a:bodyPr>
          <a:lstStyle/>
          <a:p>
            <a:pPr marL="457200" algn="r" rtl="1">
              <a:lnSpc>
                <a:spcPct val="107000"/>
              </a:lnSpc>
              <a:spcAft>
                <a:spcPts val="800"/>
              </a:spcAft>
            </a:pPr>
            <a:r>
              <a:rPr lang="ar-DZ" sz="2400" b="1" dirty="0">
                <a:latin typeface="Calibri" panose="020F0502020204030204" pitchFamily="34" charset="0"/>
                <a:ea typeface="Calibri" panose="020F0502020204030204" pitchFamily="34" charset="0"/>
                <a:cs typeface="Simplified Arabic" panose="02020603050405020304" pitchFamily="18" charset="-78"/>
              </a:rPr>
              <a:t>العامل السياسي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123406" y="1775695"/>
            <a:ext cx="9862457" cy="882678"/>
          </a:xfrm>
          <a:prstGeom prst="rect">
            <a:avLst/>
          </a:prstGeom>
        </p:spPr>
        <p:txBody>
          <a:bodyPr wrap="square">
            <a:spAutoFit/>
          </a:bodyPr>
          <a:lstStyle/>
          <a:p>
            <a:pPr marL="53340" algn="r" rtl="1">
              <a:lnSpc>
                <a:spcPct val="107000"/>
              </a:lnSpc>
              <a:spcAft>
                <a:spcPts val="800"/>
              </a:spcAft>
            </a:pPr>
            <a:r>
              <a:rPr lang="fr-FR" sz="2400" dirty="0">
                <a:latin typeface="Simplified Arabic" panose="02020603050405020304" pitchFamily="18" charset="-78"/>
                <a:ea typeface="Calibri" panose="020F0502020204030204" pitchFamily="34" charset="0"/>
                <a:cs typeface="Arial" panose="020B0604020202020204" pitchFamily="34" charset="0"/>
              </a:rPr>
              <a:t> </a:t>
            </a:r>
            <a:r>
              <a:rPr lang="ar-SA" sz="2400" dirty="0">
                <a:solidFill>
                  <a:srgbClr val="050038"/>
                </a:solidFill>
                <a:latin typeface="Calibri" panose="020F0502020204030204" pitchFamily="34" charset="0"/>
                <a:ea typeface="Calibri" panose="020F0502020204030204" pitchFamily="34" charset="0"/>
                <a:cs typeface="Simplified Arabic" panose="02020603050405020304" pitchFamily="18" charset="-78"/>
              </a:rPr>
              <a:t>تتأثر الكثير من المؤسسات بعوامل سياسية، أو عوامل ذات دوافع سياسية. على سبيل المثال، سياسة الحكومة، أو عدم الاستقرار السياسي، أو الفساد، أو سياسة التجارة الخارجية، أو القيود التجاري</a:t>
            </a:r>
            <a:r>
              <a:rPr lang="ar-SA" sz="2400" dirty="0">
                <a:latin typeface="Calibri" panose="020F0502020204030204" pitchFamily="34" charset="0"/>
                <a:ea typeface="Calibri" panose="020F0502020204030204" pitchFamily="34" charset="0"/>
                <a:cs typeface="Simplified Arabic" panose="02020603050405020304" pitchFamily="18" charset="-78"/>
              </a:rPr>
              <a:t>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1005840" y="3000068"/>
            <a:ext cx="10071463" cy="2039020"/>
          </a:xfrm>
          <a:prstGeom prst="rect">
            <a:avLst/>
          </a:prstGeom>
        </p:spPr>
        <p:txBody>
          <a:bodyPr wrap="square">
            <a:spAutoFit/>
          </a:bodyPr>
          <a:lstStyle/>
          <a:p>
            <a:pPr algn="r" rtl="1">
              <a:lnSpc>
                <a:spcPct val="107000"/>
              </a:lnSpc>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العامل الاقتصادي</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يجب أن تؤخذ في الاعتبار الحالة الاقتصادية للبلد الذي يقع فيه السوق، لأن ذلك يؤثر على السوق المعني بشكل أو بآخر. ومن الضروري أيضًا أن نأخذ في الاعتبار معدل البطالة، وما إلى ذلك.</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00776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9714" y="792446"/>
            <a:ext cx="10345783" cy="1380443"/>
          </a:xfrm>
          <a:prstGeom prst="rect">
            <a:avLst/>
          </a:prstGeom>
        </p:spPr>
        <p:txBody>
          <a:bodyPr wrap="square">
            <a:spAutoFit/>
          </a:bodyPr>
          <a:lstStyle/>
          <a:p>
            <a:pPr algn="r" rtl="1">
              <a:lnSpc>
                <a:spcPct val="107000"/>
              </a:lnSpc>
              <a:spcAft>
                <a:spcPts val="800"/>
              </a:spcAft>
            </a:pPr>
            <a:r>
              <a:rPr lang="ar-DZ" sz="2400" b="1" dirty="0">
                <a:latin typeface="Calibri" panose="020F0502020204030204" pitchFamily="34" charset="0"/>
                <a:ea typeface="Calibri" panose="020F0502020204030204" pitchFamily="34" charset="0"/>
                <a:cs typeface="Simplified Arabic" panose="02020603050405020304" pitchFamily="18" charset="-78"/>
              </a:rPr>
              <a:t>العامل الاجتماعي </a:t>
            </a:r>
            <a:endParaRPr lang="fr-FR"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يتضمن ذلك دراسة عوامل قريبة من المستهلكين العوامل الديموغرافية والاجتماعية والثقافية: ما هي البنية الاجتماعية للمجتمع من حيث العمر، وحجم السكان، الجانب الديني ونسبة الرجال/ المرأة في المجتمع، الخ</a:t>
            </a:r>
            <a:r>
              <a:rPr lang="ar-DZ" dirty="0">
                <a:latin typeface="Calibri" panose="020F0502020204030204" pitchFamily="34" charset="0"/>
                <a:ea typeface="Calibri" panose="020F0502020204030204" pitchFamily="34" charset="0"/>
                <a:cs typeface="Simplified Arabic" panose="02020603050405020304" pitchFamily="18" charset="-78"/>
              </a:rPr>
              <a:t>.</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979714" y="2539334"/>
            <a:ext cx="10345783" cy="2039020"/>
          </a:xfrm>
          <a:prstGeom prst="rect">
            <a:avLst/>
          </a:prstGeom>
        </p:spPr>
        <p:txBody>
          <a:bodyPr wrap="square">
            <a:spAutoFit/>
          </a:bodyPr>
          <a:lstStyle/>
          <a:p>
            <a:pPr algn="r" rtl="1">
              <a:lnSpc>
                <a:spcPct val="107000"/>
              </a:lnSpc>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العامل التكنولوجي</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تتكون دراسة العامل التكنولوجي من تحديد الابتكارات التكنولوجية التي يمكن أن تؤدي إلى خلق أسواق جديدة أو تعطيل الأسواق القائمة، إلى استبدال المنتجات الحالية بطرق جديدة للاستهلاك</a:t>
            </a:r>
            <a:r>
              <a:rPr lang="ar-DZ" sz="2800" dirty="0" smtClean="0">
                <a:latin typeface="Calibri" panose="020F0502020204030204" pitchFamily="34" charset="0"/>
                <a:ea typeface="Calibri" panose="020F0502020204030204" pitchFamily="34" charset="0"/>
                <a:cs typeface="Simplified Arabic" panose="02020603050405020304" pitchFamily="18" charset="-78"/>
              </a:rPr>
              <a:t>.</a:t>
            </a:r>
            <a:endParaRPr lang="fr-FR"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230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447" y="1306286"/>
            <a:ext cx="11508376" cy="3166251"/>
          </a:xfrm>
          <a:prstGeom prst="rect">
            <a:avLst/>
          </a:prstGeom>
        </p:spPr>
        <p:txBody>
          <a:bodyPr wrap="square">
            <a:spAutoFit/>
          </a:bodyPr>
          <a:lstStyle/>
          <a:p>
            <a:pPr algn="r" rtl="1">
              <a:lnSpc>
                <a:spcPct val="107000"/>
              </a:lnSpc>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العامل البيئي</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إن أهمية البيئة تتزايد في المجتمع. يتضمن ذلك مراعاة العوامل البيئية التي يمكن أن تؤثر على السوق.</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العامل القانوني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r-FR" sz="2800" dirty="0">
                <a:solidFill>
                  <a:srgbClr val="050038"/>
                </a:solidFill>
                <a:latin typeface="Simplified Arabic" panose="02020603050405020304" pitchFamily="18" charset="-78"/>
                <a:ea typeface="Calibri" panose="020F0502020204030204" pitchFamily="34" charset="0"/>
                <a:cs typeface="Arial" panose="020B0604020202020204" pitchFamily="34" charset="0"/>
              </a:rPr>
              <a:t> </a:t>
            </a:r>
            <a:r>
              <a:rPr lang="ar-SA" sz="2800" dirty="0">
                <a:solidFill>
                  <a:srgbClr val="050038"/>
                </a:solidFill>
                <a:latin typeface="Calibri" panose="020F0502020204030204" pitchFamily="34" charset="0"/>
                <a:ea typeface="Calibri" panose="020F0502020204030204" pitchFamily="34" charset="0"/>
                <a:cs typeface="Simplified Arabic" panose="02020603050405020304" pitchFamily="18" charset="-78"/>
              </a:rPr>
              <a:t>فقد تؤثّر في المؤسسة كلٌ من قوانين المستهلك، وقوانين العمل، ومعايير السلامة. عند تقييم الجانب القانوني لتحليل</a:t>
            </a:r>
            <a:r>
              <a:rPr lang="fr-FR" sz="2800" dirty="0">
                <a:solidFill>
                  <a:srgbClr val="050038"/>
                </a:solidFill>
                <a:latin typeface="Simplified Arabic" panose="02020603050405020304" pitchFamily="18" charset="-78"/>
                <a:ea typeface="Calibri" panose="020F0502020204030204" pitchFamily="34" charset="0"/>
                <a:cs typeface="Arial" panose="020B0604020202020204" pitchFamily="34" charset="0"/>
              </a:rPr>
              <a:t> (PESTLE)</a:t>
            </a:r>
            <a:r>
              <a:rPr lang="ar-SA" sz="2800" dirty="0">
                <a:solidFill>
                  <a:srgbClr val="050038"/>
                </a:solidFill>
                <a:latin typeface="Calibri" panose="020F0502020204030204" pitchFamily="34" charset="0"/>
                <a:ea typeface="Calibri" panose="020F0502020204030204" pitchFamily="34" charset="0"/>
                <a:cs typeface="Simplified Arabic" panose="02020603050405020304" pitchFamily="18" charset="-78"/>
              </a:rPr>
              <a:t>، يجب أن تسأل: كيف يمكن أن تؤثّر الأُطُر القانونية الحالية أو المستقبلية في قدرة مؤسستنا على العمل؟</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7587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9714" y="1293223"/>
            <a:ext cx="10345783" cy="4376904"/>
          </a:xfrm>
          <a:prstGeom prst="rect">
            <a:avLst/>
          </a:prstGeom>
        </p:spPr>
        <p:txBody>
          <a:bodyPr wrap="square">
            <a:spAutoFit/>
          </a:bodyPr>
          <a:lstStyle/>
          <a:p>
            <a:pPr algn="r" rtl="1">
              <a:lnSpc>
                <a:spcPct val="107000"/>
              </a:lnSpc>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يمكن استخدام تحليل </a:t>
            </a:r>
            <a:r>
              <a:rPr lang="fr-FR" sz="2400" dirty="0">
                <a:latin typeface="Simplified Arabic" panose="02020603050405020304" pitchFamily="18" charset="-78"/>
                <a:ea typeface="Calibri" panose="020F0502020204030204" pitchFamily="34" charset="0"/>
                <a:cs typeface="Arial" panose="020B0604020202020204" pitchFamily="34" charset="0"/>
              </a:rPr>
              <a:t>PESTEL</a:t>
            </a:r>
            <a:r>
              <a:rPr lang="ar-DZ" sz="2400" dirty="0">
                <a:latin typeface="Calibri" panose="020F0502020204030204" pitchFamily="34" charset="0"/>
                <a:ea typeface="Calibri" panose="020F0502020204030204" pitchFamily="34" charset="0"/>
                <a:cs typeface="Simplified Arabic" panose="02020603050405020304" pitchFamily="18" charset="-78"/>
              </a:rPr>
              <a:t> في مجموعة متنوعة من المواقف، بما في ذلك:</a:t>
            </a:r>
            <a:endParaRPr lang="fr-FR"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DZ" sz="2400" dirty="0">
                <a:latin typeface="Calibri" panose="020F0502020204030204" pitchFamily="34" charset="0"/>
                <a:ea typeface="Calibri" panose="020F0502020204030204" pitchFamily="34" charset="0"/>
                <a:cs typeface="Simplified Arabic" panose="02020603050405020304" pitchFamily="18" charset="-78"/>
              </a:rPr>
              <a:t>تحديد الاستراتيجية: يساعد هذا التحليل على فهم السياق الذي تعمل فيه الشركة، حتى تتمكن من مواءمة استراتيجيتها وفقًا لذلك</a:t>
            </a:r>
            <a:endParaRPr lang="fr-FR"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DZ" sz="2400" dirty="0">
                <a:latin typeface="Calibri" panose="020F0502020204030204" pitchFamily="34" charset="0"/>
                <a:ea typeface="Calibri" panose="020F0502020204030204" pitchFamily="34" charset="0"/>
                <a:cs typeface="Simplified Arabic" panose="02020603050405020304" pitchFamily="18" charset="-78"/>
              </a:rPr>
              <a:t>دخول سوق جديد: سواء كان سوقًا جغرافيًا جديدًا أو قطاعًا جديدًا من السوق، يمكن أن تساعد هذه الطريقة في تقييم الفرص والمخاطر المحتملة</a:t>
            </a:r>
            <a:endParaRPr lang="fr-FR"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DZ" sz="2400" dirty="0">
                <a:latin typeface="Calibri" panose="020F0502020204030204" pitchFamily="34" charset="0"/>
                <a:ea typeface="Calibri" panose="020F0502020204030204" pitchFamily="34" charset="0"/>
                <a:cs typeface="Simplified Arabic" panose="02020603050405020304" pitchFamily="18" charset="-78"/>
              </a:rPr>
              <a:t>تحليل مخاطر المشروع: يتيح لك تحديد وتقييم التهديدات الخارجية التي من المحتمل أن تؤثر على إكمال المشروع ونجاحه</a:t>
            </a:r>
            <a:endParaRPr lang="fr-FR" sz="2000" dirty="0">
              <a:latin typeface="Calibri" panose="020F0502020204030204" pitchFamily="34" charset="0"/>
              <a:ea typeface="Calibri" panose="020F0502020204030204" pitchFamily="34" charset="0"/>
              <a:cs typeface="Arial" panose="020B0604020202020204" pitchFamily="34" charset="0"/>
            </a:endParaRPr>
          </a:p>
          <a:p>
            <a:pPr algn="r" rtl="1"/>
            <a:r>
              <a:rPr lang="ar-DZ" sz="2400" dirty="0">
                <a:ea typeface="Calibri" panose="020F0502020204030204" pitchFamily="34" charset="0"/>
                <a:cs typeface="Simplified Arabic" panose="02020603050405020304" pitchFamily="18" charset="-78"/>
              </a:rPr>
              <a:t>إجراء تحليل </a:t>
            </a:r>
            <a:r>
              <a:rPr lang="fr-FR" sz="2400" dirty="0">
                <a:latin typeface="Simplified Arabic" panose="02020603050405020304" pitchFamily="18" charset="-78"/>
                <a:ea typeface="Calibri" panose="020F0502020204030204" pitchFamily="34" charset="0"/>
              </a:rPr>
              <a:t>SWOT</a:t>
            </a:r>
            <a:r>
              <a:rPr lang="ar-DZ" sz="2400" dirty="0">
                <a:latin typeface="Simplified Arabic" panose="02020603050405020304" pitchFamily="18" charset="-78"/>
                <a:ea typeface="Calibri" panose="020F0502020204030204" pitchFamily="34" charset="0"/>
              </a:rPr>
              <a:t>: غالبًا ما يتم استخدام </a:t>
            </a:r>
            <a:r>
              <a:rPr lang="fr-FR" sz="2400" dirty="0">
                <a:latin typeface="Simplified Arabic" panose="02020603050405020304" pitchFamily="18" charset="-78"/>
                <a:ea typeface="Calibri" panose="020F0502020204030204" pitchFamily="34" charset="0"/>
              </a:rPr>
              <a:t>PESTEL</a:t>
            </a:r>
            <a:r>
              <a:rPr lang="ar-DZ" sz="2400" dirty="0">
                <a:latin typeface="Simplified Arabic" panose="02020603050405020304" pitchFamily="18" charset="-78"/>
                <a:ea typeface="Calibri" panose="020F0502020204030204" pitchFamily="34" charset="0"/>
              </a:rPr>
              <a:t> جنبًا إلى جنب مع تحليل </a:t>
            </a:r>
            <a:r>
              <a:rPr lang="fr-FR" sz="2400" dirty="0">
                <a:latin typeface="Simplified Arabic" panose="02020603050405020304" pitchFamily="18" charset="-78"/>
                <a:ea typeface="Calibri" panose="020F0502020204030204" pitchFamily="34" charset="0"/>
              </a:rPr>
              <a:t>SWOT</a:t>
            </a:r>
            <a:r>
              <a:rPr lang="ar-DZ" sz="2400" dirty="0">
                <a:latin typeface="Simplified Arabic" panose="02020603050405020304" pitchFamily="18" charset="-78"/>
                <a:ea typeface="Calibri" panose="020F0502020204030204" pitchFamily="34" charset="0"/>
              </a:rPr>
              <a:t> (نقاط القوة والضعف والفرص والتهديدات) لتقديم نظرة عامة على العوامل الداخلية والخارجية التي يمكن أن تؤثر على الأعمال التجارية</a:t>
            </a:r>
            <a:endParaRPr lang="fr-FR" sz="2400" dirty="0"/>
          </a:p>
        </p:txBody>
      </p:sp>
    </p:spTree>
    <p:extLst>
      <p:ext uri="{BB962C8B-B14F-4D97-AF65-F5344CB8AC3E}">
        <p14:creationId xmlns:p14="http://schemas.microsoft.com/office/powerpoint/2010/main" val="560615183"/>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16</TotalTime>
  <Words>432</Words>
  <Application>Microsoft Office PowerPoint</Application>
  <PresentationFormat>Grand écran</PresentationFormat>
  <Paragraphs>27</Paragraphs>
  <Slides>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Arial</vt:lpstr>
      <vt:lpstr>Calibri</vt:lpstr>
      <vt:lpstr>Corbel</vt:lpstr>
      <vt:lpstr>Simplified Arabic</vt:lpstr>
      <vt:lpstr>Symbol</vt:lpstr>
      <vt:lpstr>Tahoma</vt:lpstr>
      <vt:lpstr>Base</vt:lpstr>
      <vt:lpstr>المحاضرة الرابعة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ELIT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dc:title>
  <dc:creator>Administrateur</dc:creator>
  <cp:lastModifiedBy>Administrateur</cp:lastModifiedBy>
  <cp:revision>2</cp:revision>
  <dcterms:created xsi:type="dcterms:W3CDTF">2024-10-24T12:59:33Z</dcterms:created>
  <dcterms:modified xsi:type="dcterms:W3CDTF">2024-10-24T13:15:50Z</dcterms:modified>
</cp:coreProperties>
</file>