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78" r:id="rId3"/>
    <p:sldId id="279" r:id="rId4"/>
    <p:sldId id="283" r:id="rId5"/>
    <p:sldId id="288" r:id="rId6"/>
    <p:sldId id="284" r:id="rId7"/>
    <p:sldId id="285" r:id="rId8"/>
    <p:sldId id="286" r:id="rId9"/>
    <p:sldId id="287" r:id="rId10"/>
    <p:sldId id="277" r:id="rId11"/>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snapToGrid="0">
      <p:cViewPr varScale="1">
        <p:scale>
          <a:sx n="76" d="100"/>
          <a:sy n="76" d="100"/>
        </p:scale>
        <p:origin x="88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4EF37C-4066-4228-973F-8F4391EBBE1A}"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fr-DZ"/>
        </a:p>
      </dgm:t>
    </dgm:pt>
    <dgm:pt modelId="{C0166849-7BA2-432B-B852-C61A4FF43A08}">
      <dgm:prSet phldrT="[Texte]" custT="1"/>
      <dgm:spPr/>
      <dgm:t>
        <a:bodyPr/>
        <a:lstStyle/>
        <a:p>
          <a:r>
            <a:rPr lang="fr-FR" sz="1600" b="1" dirty="0">
              <a:latin typeface="Times New Roman" panose="02020603050405020304" pitchFamily="18" charset="0"/>
              <a:cs typeface="Times New Roman" panose="02020603050405020304" pitchFamily="18" charset="0"/>
            </a:rPr>
            <a:t>Marketing Mix</a:t>
          </a:r>
          <a:endParaRPr lang="fr-DZ" sz="1600" b="1" dirty="0">
            <a:latin typeface="Times New Roman" panose="02020603050405020304" pitchFamily="18" charset="0"/>
            <a:cs typeface="Times New Roman" panose="02020603050405020304" pitchFamily="18" charset="0"/>
          </a:endParaRPr>
        </a:p>
      </dgm:t>
    </dgm:pt>
    <dgm:pt modelId="{32B3E5E8-8D48-4C66-88DE-289BB590C401}" type="parTrans" cxnId="{72F7BE1C-8550-43A1-832F-2EBAF424D1F3}">
      <dgm:prSet/>
      <dgm:spPr/>
      <dgm:t>
        <a:bodyPr/>
        <a:lstStyle/>
        <a:p>
          <a:endParaRPr lang="fr-DZ" sz="2800" b="1">
            <a:latin typeface="Times New Roman" panose="02020603050405020304" pitchFamily="18" charset="0"/>
            <a:cs typeface="Times New Roman" panose="02020603050405020304" pitchFamily="18" charset="0"/>
          </a:endParaRPr>
        </a:p>
      </dgm:t>
    </dgm:pt>
    <dgm:pt modelId="{20083821-45C5-41CD-BAF9-D3C3A430CA27}" type="sibTrans" cxnId="{72F7BE1C-8550-43A1-832F-2EBAF424D1F3}">
      <dgm:prSet/>
      <dgm:spPr/>
      <dgm:t>
        <a:bodyPr/>
        <a:lstStyle/>
        <a:p>
          <a:endParaRPr lang="fr-DZ" sz="2800" b="1">
            <a:latin typeface="Times New Roman" panose="02020603050405020304" pitchFamily="18" charset="0"/>
            <a:cs typeface="Times New Roman" panose="02020603050405020304" pitchFamily="18" charset="0"/>
          </a:endParaRPr>
        </a:p>
      </dgm:t>
    </dgm:pt>
    <dgm:pt modelId="{4F4DC49A-8AF1-4B43-8017-513595603494}">
      <dgm:prSet phldrT="[Texte]" custT="1"/>
      <dgm:spPr/>
      <dgm:t>
        <a:bodyPr/>
        <a:lstStyle/>
        <a:p>
          <a:r>
            <a:rPr lang="fr-FR" sz="2000" b="1" dirty="0">
              <a:latin typeface="Times New Roman" panose="02020603050405020304" pitchFamily="18" charset="0"/>
              <a:cs typeface="Times New Roman" panose="02020603050405020304" pitchFamily="18" charset="0"/>
            </a:rPr>
            <a:t>Product</a:t>
          </a:r>
          <a:endParaRPr lang="fr-DZ" sz="2000" b="1" dirty="0">
            <a:latin typeface="Times New Roman" panose="02020603050405020304" pitchFamily="18" charset="0"/>
            <a:cs typeface="Times New Roman" panose="02020603050405020304" pitchFamily="18" charset="0"/>
          </a:endParaRPr>
        </a:p>
      </dgm:t>
    </dgm:pt>
    <dgm:pt modelId="{C020C1CE-FF14-4C28-82DB-340B83FC6905}" type="parTrans" cxnId="{E475F796-B4ED-43E1-97C3-0DB7880DA510}">
      <dgm:prSet custT="1"/>
      <dgm:spPr/>
      <dgm:t>
        <a:bodyPr/>
        <a:lstStyle/>
        <a:p>
          <a:endParaRPr lang="fr-DZ" sz="800" b="1">
            <a:latin typeface="Times New Roman" panose="02020603050405020304" pitchFamily="18" charset="0"/>
            <a:cs typeface="Times New Roman" panose="02020603050405020304" pitchFamily="18" charset="0"/>
          </a:endParaRPr>
        </a:p>
      </dgm:t>
    </dgm:pt>
    <dgm:pt modelId="{4D237D9C-96BA-405F-8A3D-D2508C820E02}" type="sibTrans" cxnId="{E475F796-B4ED-43E1-97C3-0DB7880DA510}">
      <dgm:prSet/>
      <dgm:spPr/>
      <dgm:t>
        <a:bodyPr/>
        <a:lstStyle/>
        <a:p>
          <a:endParaRPr lang="fr-DZ" sz="2800" b="1">
            <a:latin typeface="Times New Roman" panose="02020603050405020304" pitchFamily="18" charset="0"/>
            <a:cs typeface="Times New Roman" panose="02020603050405020304" pitchFamily="18" charset="0"/>
          </a:endParaRPr>
        </a:p>
      </dgm:t>
    </dgm:pt>
    <dgm:pt modelId="{E5226AF5-7C00-4D51-B743-62BDAF98E780}">
      <dgm:prSet phldrT="[Texte]" custT="1"/>
      <dgm:spPr/>
      <dgm:t>
        <a:bodyPr/>
        <a:lstStyle/>
        <a:p>
          <a:r>
            <a:rPr lang="fr-FR" sz="2000" b="1" dirty="0">
              <a:latin typeface="Times New Roman" panose="02020603050405020304" pitchFamily="18" charset="0"/>
              <a:cs typeface="Times New Roman" panose="02020603050405020304" pitchFamily="18" charset="0"/>
            </a:rPr>
            <a:t>Price</a:t>
          </a:r>
          <a:endParaRPr lang="fr-DZ" sz="2000" b="1" dirty="0">
            <a:latin typeface="Times New Roman" panose="02020603050405020304" pitchFamily="18" charset="0"/>
            <a:cs typeface="Times New Roman" panose="02020603050405020304" pitchFamily="18" charset="0"/>
          </a:endParaRPr>
        </a:p>
      </dgm:t>
    </dgm:pt>
    <dgm:pt modelId="{C5EEAD27-A505-4EB0-98F0-ABB754B25B07}" type="parTrans" cxnId="{AB82C6DD-B118-45C2-9C1A-D12C3A8147C0}">
      <dgm:prSet custT="1"/>
      <dgm:spPr/>
      <dgm:t>
        <a:bodyPr/>
        <a:lstStyle/>
        <a:p>
          <a:endParaRPr lang="fr-DZ" sz="800" b="1">
            <a:latin typeface="Times New Roman" panose="02020603050405020304" pitchFamily="18" charset="0"/>
            <a:cs typeface="Times New Roman" panose="02020603050405020304" pitchFamily="18" charset="0"/>
          </a:endParaRPr>
        </a:p>
      </dgm:t>
    </dgm:pt>
    <dgm:pt modelId="{CBE90D55-ED0C-474F-8696-5822135155EA}" type="sibTrans" cxnId="{AB82C6DD-B118-45C2-9C1A-D12C3A8147C0}">
      <dgm:prSet/>
      <dgm:spPr/>
      <dgm:t>
        <a:bodyPr/>
        <a:lstStyle/>
        <a:p>
          <a:endParaRPr lang="fr-DZ" sz="2800" b="1">
            <a:latin typeface="Times New Roman" panose="02020603050405020304" pitchFamily="18" charset="0"/>
            <a:cs typeface="Times New Roman" panose="02020603050405020304" pitchFamily="18" charset="0"/>
          </a:endParaRPr>
        </a:p>
      </dgm:t>
    </dgm:pt>
    <dgm:pt modelId="{16FBDD05-F4B7-4F4F-BDDE-BDCA01B6FAEF}">
      <dgm:prSet phldrT="[Texte]" custT="1"/>
      <dgm:spPr/>
      <dgm:t>
        <a:bodyPr/>
        <a:lstStyle/>
        <a:p>
          <a:r>
            <a:rPr lang="fr-FR" sz="2000" b="1" dirty="0">
              <a:latin typeface="Times New Roman" panose="02020603050405020304" pitchFamily="18" charset="0"/>
              <a:cs typeface="Times New Roman" panose="02020603050405020304" pitchFamily="18" charset="0"/>
            </a:rPr>
            <a:t>Place</a:t>
          </a:r>
          <a:endParaRPr lang="fr-DZ" sz="2000" b="1" dirty="0">
            <a:latin typeface="Times New Roman" panose="02020603050405020304" pitchFamily="18" charset="0"/>
            <a:cs typeface="Times New Roman" panose="02020603050405020304" pitchFamily="18" charset="0"/>
          </a:endParaRPr>
        </a:p>
      </dgm:t>
    </dgm:pt>
    <dgm:pt modelId="{417D44F4-6322-403A-B934-5C0BECDC0271}" type="parTrans" cxnId="{F1D33BFB-13D5-425D-AC61-CAE8E5684EBB}">
      <dgm:prSet custT="1"/>
      <dgm:spPr/>
      <dgm:t>
        <a:bodyPr/>
        <a:lstStyle/>
        <a:p>
          <a:endParaRPr lang="fr-DZ" sz="800" b="1">
            <a:latin typeface="Times New Roman" panose="02020603050405020304" pitchFamily="18" charset="0"/>
            <a:cs typeface="Times New Roman" panose="02020603050405020304" pitchFamily="18" charset="0"/>
          </a:endParaRPr>
        </a:p>
      </dgm:t>
    </dgm:pt>
    <dgm:pt modelId="{DBB74DB7-D689-42D7-BDAA-3623F0443E9A}" type="sibTrans" cxnId="{F1D33BFB-13D5-425D-AC61-CAE8E5684EBB}">
      <dgm:prSet/>
      <dgm:spPr/>
      <dgm:t>
        <a:bodyPr/>
        <a:lstStyle/>
        <a:p>
          <a:endParaRPr lang="fr-DZ" sz="2800" b="1">
            <a:latin typeface="Times New Roman" panose="02020603050405020304" pitchFamily="18" charset="0"/>
            <a:cs typeface="Times New Roman" panose="02020603050405020304" pitchFamily="18" charset="0"/>
          </a:endParaRPr>
        </a:p>
      </dgm:t>
    </dgm:pt>
    <dgm:pt modelId="{5FD5760E-CA96-437F-B9A3-9C463B247500}">
      <dgm:prSet phldrT="[Texte]" custT="1"/>
      <dgm:spPr/>
      <dgm:t>
        <a:bodyPr/>
        <a:lstStyle/>
        <a:p>
          <a:r>
            <a:rPr lang="fr-FR" sz="1600" b="1" dirty="0">
              <a:latin typeface="Times New Roman" panose="02020603050405020304" pitchFamily="18" charset="0"/>
              <a:cs typeface="Times New Roman" panose="02020603050405020304" pitchFamily="18" charset="0"/>
            </a:rPr>
            <a:t>Promotion</a:t>
          </a:r>
          <a:endParaRPr lang="fr-DZ" sz="1600" b="1" dirty="0">
            <a:latin typeface="Times New Roman" panose="02020603050405020304" pitchFamily="18" charset="0"/>
            <a:cs typeface="Times New Roman" panose="02020603050405020304" pitchFamily="18" charset="0"/>
          </a:endParaRPr>
        </a:p>
      </dgm:t>
    </dgm:pt>
    <dgm:pt modelId="{80C819C8-3ABE-424A-BCD3-4563D65A244A}" type="parTrans" cxnId="{4BC3A6C9-454F-4072-9864-9A329D81753D}">
      <dgm:prSet custT="1"/>
      <dgm:spPr/>
      <dgm:t>
        <a:bodyPr/>
        <a:lstStyle/>
        <a:p>
          <a:endParaRPr lang="fr-DZ" sz="800" b="1">
            <a:latin typeface="Times New Roman" panose="02020603050405020304" pitchFamily="18" charset="0"/>
            <a:cs typeface="Times New Roman" panose="02020603050405020304" pitchFamily="18" charset="0"/>
          </a:endParaRPr>
        </a:p>
      </dgm:t>
    </dgm:pt>
    <dgm:pt modelId="{E56A599D-3F74-4785-AA7F-327D97525CD5}" type="sibTrans" cxnId="{4BC3A6C9-454F-4072-9864-9A329D81753D}">
      <dgm:prSet/>
      <dgm:spPr/>
      <dgm:t>
        <a:bodyPr/>
        <a:lstStyle/>
        <a:p>
          <a:endParaRPr lang="fr-DZ" sz="2800" b="1">
            <a:latin typeface="Times New Roman" panose="02020603050405020304" pitchFamily="18" charset="0"/>
            <a:cs typeface="Times New Roman" panose="02020603050405020304" pitchFamily="18" charset="0"/>
          </a:endParaRPr>
        </a:p>
      </dgm:t>
    </dgm:pt>
    <dgm:pt modelId="{5450671A-FC9C-4449-8A43-212CE48ABAB7}" type="pres">
      <dgm:prSet presAssocID="{344EF37C-4066-4228-973F-8F4391EBBE1A}" presName="cycle" presStyleCnt="0">
        <dgm:presLayoutVars>
          <dgm:chMax val="1"/>
          <dgm:dir/>
          <dgm:animLvl val="ctr"/>
          <dgm:resizeHandles val="exact"/>
        </dgm:presLayoutVars>
      </dgm:prSet>
      <dgm:spPr/>
    </dgm:pt>
    <dgm:pt modelId="{1FDD6F3D-B8E1-40A4-882F-85C6D1F03624}" type="pres">
      <dgm:prSet presAssocID="{C0166849-7BA2-432B-B852-C61A4FF43A08}" presName="centerShape" presStyleLbl="node0" presStyleIdx="0" presStyleCnt="1"/>
      <dgm:spPr/>
    </dgm:pt>
    <dgm:pt modelId="{90ECA5D2-8E33-4992-B3CE-F3C055431521}" type="pres">
      <dgm:prSet presAssocID="{C020C1CE-FF14-4C28-82DB-340B83FC6905}" presName="Name9" presStyleLbl="parChTrans1D2" presStyleIdx="0" presStyleCnt="4"/>
      <dgm:spPr/>
    </dgm:pt>
    <dgm:pt modelId="{BDD142D3-BFF9-4FA3-9356-EA7C29F5E542}" type="pres">
      <dgm:prSet presAssocID="{C020C1CE-FF14-4C28-82DB-340B83FC6905}" presName="connTx" presStyleLbl="parChTrans1D2" presStyleIdx="0" presStyleCnt="4"/>
      <dgm:spPr/>
    </dgm:pt>
    <dgm:pt modelId="{EBF1C372-647C-4DC2-9043-F942AE65465B}" type="pres">
      <dgm:prSet presAssocID="{4F4DC49A-8AF1-4B43-8017-513595603494}" presName="node" presStyleLbl="node1" presStyleIdx="0" presStyleCnt="4">
        <dgm:presLayoutVars>
          <dgm:bulletEnabled val="1"/>
        </dgm:presLayoutVars>
      </dgm:prSet>
      <dgm:spPr/>
    </dgm:pt>
    <dgm:pt modelId="{7D4DD7D2-5C47-4EE6-8711-D7A302C224CD}" type="pres">
      <dgm:prSet presAssocID="{C5EEAD27-A505-4EB0-98F0-ABB754B25B07}" presName="Name9" presStyleLbl="parChTrans1D2" presStyleIdx="1" presStyleCnt="4"/>
      <dgm:spPr/>
    </dgm:pt>
    <dgm:pt modelId="{23503EE2-2342-45CC-BEDE-C138C01E1ADE}" type="pres">
      <dgm:prSet presAssocID="{C5EEAD27-A505-4EB0-98F0-ABB754B25B07}" presName="connTx" presStyleLbl="parChTrans1D2" presStyleIdx="1" presStyleCnt="4"/>
      <dgm:spPr/>
    </dgm:pt>
    <dgm:pt modelId="{2AB46978-3F7B-42E5-BEEF-DE15017251C1}" type="pres">
      <dgm:prSet presAssocID="{E5226AF5-7C00-4D51-B743-62BDAF98E780}" presName="node" presStyleLbl="node1" presStyleIdx="1" presStyleCnt="4">
        <dgm:presLayoutVars>
          <dgm:bulletEnabled val="1"/>
        </dgm:presLayoutVars>
      </dgm:prSet>
      <dgm:spPr/>
    </dgm:pt>
    <dgm:pt modelId="{56613F28-19A8-4C62-838C-70F927726C32}" type="pres">
      <dgm:prSet presAssocID="{417D44F4-6322-403A-B934-5C0BECDC0271}" presName="Name9" presStyleLbl="parChTrans1D2" presStyleIdx="2" presStyleCnt="4"/>
      <dgm:spPr/>
    </dgm:pt>
    <dgm:pt modelId="{1FC14D2A-4BF1-4A2F-B97F-8505B81ABD7E}" type="pres">
      <dgm:prSet presAssocID="{417D44F4-6322-403A-B934-5C0BECDC0271}" presName="connTx" presStyleLbl="parChTrans1D2" presStyleIdx="2" presStyleCnt="4"/>
      <dgm:spPr/>
    </dgm:pt>
    <dgm:pt modelId="{C4D74C19-3A7B-4179-AF80-8E8E12908472}" type="pres">
      <dgm:prSet presAssocID="{16FBDD05-F4B7-4F4F-BDDE-BDCA01B6FAEF}" presName="node" presStyleLbl="node1" presStyleIdx="2" presStyleCnt="4">
        <dgm:presLayoutVars>
          <dgm:bulletEnabled val="1"/>
        </dgm:presLayoutVars>
      </dgm:prSet>
      <dgm:spPr/>
    </dgm:pt>
    <dgm:pt modelId="{EC22ACA0-2C8E-4B73-9099-4882C08D588E}" type="pres">
      <dgm:prSet presAssocID="{80C819C8-3ABE-424A-BCD3-4563D65A244A}" presName="Name9" presStyleLbl="parChTrans1D2" presStyleIdx="3" presStyleCnt="4"/>
      <dgm:spPr/>
    </dgm:pt>
    <dgm:pt modelId="{DEC90991-448A-4E93-ABA8-7B4CA915E606}" type="pres">
      <dgm:prSet presAssocID="{80C819C8-3ABE-424A-BCD3-4563D65A244A}" presName="connTx" presStyleLbl="parChTrans1D2" presStyleIdx="3" presStyleCnt="4"/>
      <dgm:spPr/>
    </dgm:pt>
    <dgm:pt modelId="{AF6EB966-0510-44D4-A767-EDDBF53F045F}" type="pres">
      <dgm:prSet presAssocID="{5FD5760E-CA96-437F-B9A3-9C463B247500}" presName="node" presStyleLbl="node1" presStyleIdx="3" presStyleCnt="4">
        <dgm:presLayoutVars>
          <dgm:bulletEnabled val="1"/>
        </dgm:presLayoutVars>
      </dgm:prSet>
      <dgm:spPr/>
    </dgm:pt>
  </dgm:ptLst>
  <dgm:cxnLst>
    <dgm:cxn modelId="{18CC0617-70A8-4DC4-AB3F-F7D710FF18FA}" type="presOf" srcId="{80C819C8-3ABE-424A-BCD3-4563D65A244A}" destId="{EC22ACA0-2C8E-4B73-9099-4882C08D588E}" srcOrd="0" destOrd="0" presId="urn:microsoft.com/office/officeart/2005/8/layout/radial1"/>
    <dgm:cxn modelId="{72F7BE1C-8550-43A1-832F-2EBAF424D1F3}" srcId="{344EF37C-4066-4228-973F-8F4391EBBE1A}" destId="{C0166849-7BA2-432B-B852-C61A4FF43A08}" srcOrd="0" destOrd="0" parTransId="{32B3E5E8-8D48-4C66-88DE-289BB590C401}" sibTransId="{20083821-45C5-41CD-BAF9-D3C3A430CA27}"/>
    <dgm:cxn modelId="{7F16F12B-4797-4FE3-8EC3-9F2685B29DF6}" type="presOf" srcId="{16FBDD05-F4B7-4F4F-BDDE-BDCA01B6FAEF}" destId="{C4D74C19-3A7B-4179-AF80-8E8E12908472}" srcOrd="0" destOrd="0" presId="urn:microsoft.com/office/officeart/2005/8/layout/radial1"/>
    <dgm:cxn modelId="{F71DBF61-9B7C-4A78-A779-32DEE06D53F4}" type="presOf" srcId="{80C819C8-3ABE-424A-BCD3-4563D65A244A}" destId="{DEC90991-448A-4E93-ABA8-7B4CA915E606}" srcOrd="1" destOrd="0" presId="urn:microsoft.com/office/officeart/2005/8/layout/radial1"/>
    <dgm:cxn modelId="{4817BF55-6540-4B5E-AE5E-E09AD983ACE7}" type="presOf" srcId="{C5EEAD27-A505-4EB0-98F0-ABB754B25B07}" destId="{23503EE2-2342-45CC-BEDE-C138C01E1ADE}" srcOrd="1" destOrd="0" presId="urn:microsoft.com/office/officeart/2005/8/layout/radial1"/>
    <dgm:cxn modelId="{D1C2A358-CE36-482F-8B39-45B2D91D67A9}" type="presOf" srcId="{5FD5760E-CA96-437F-B9A3-9C463B247500}" destId="{AF6EB966-0510-44D4-A767-EDDBF53F045F}" srcOrd="0" destOrd="0" presId="urn:microsoft.com/office/officeart/2005/8/layout/radial1"/>
    <dgm:cxn modelId="{FC6DA680-4510-40DD-862C-75D38048F97A}" type="presOf" srcId="{C020C1CE-FF14-4C28-82DB-340B83FC6905}" destId="{90ECA5D2-8E33-4992-B3CE-F3C055431521}" srcOrd="0" destOrd="0" presId="urn:microsoft.com/office/officeart/2005/8/layout/radial1"/>
    <dgm:cxn modelId="{E475F796-B4ED-43E1-97C3-0DB7880DA510}" srcId="{C0166849-7BA2-432B-B852-C61A4FF43A08}" destId="{4F4DC49A-8AF1-4B43-8017-513595603494}" srcOrd="0" destOrd="0" parTransId="{C020C1CE-FF14-4C28-82DB-340B83FC6905}" sibTransId="{4D237D9C-96BA-405F-8A3D-D2508C820E02}"/>
    <dgm:cxn modelId="{169389A2-BDFA-480C-81A1-A56D5E8FEB1A}" type="presOf" srcId="{E5226AF5-7C00-4D51-B743-62BDAF98E780}" destId="{2AB46978-3F7B-42E5-BEEF-DE15017251C1}" srcOrd="0" destOrd="0" presId="urn:microsoft.com/office/officeart/2005/8/layout/radial1"/>
    <dgm:cxn modelId="{F7BC17B1-0E84-4225-ADB0-0312D9676076}" type="presOf" srcId="{4F4DC49A-8AF1-4B43-8017-513595603494}" destId="{EBF1C372-647C-4DC2-9043-F942AE65465B}" srcOrd="0" destOrd="0" presId="urn:microsoft.com/office/officeart/2005/8/layout/radial1"/>
    <dgm:cxn modelId="{80E142B2-4635-4BD1-A5CD-EA181932F7EC}" type="presOf" srcId="{417D44F4-6322-403A-B934-5C0BECDC0271}" destId="{56613F28-19A8-4C62-838C-70F927726C32}" srcOrd="0" destOrd="0" presId="urn:microsoft.com/office/officeart/2005/8/layout/radial1"/>
    <dgm:cxn modelId="{6B9E85C2-28B8-4E1F-B9E2-13E08B0891E0}" type="presOf" srcId="{C0166849-7BA2-432B-B852-C61A4FF43A08}" destId="{1FDD6F3D-B8E1-40A4-882F-85C6D1F03624}" srcOrd="0" destOrd="0" presId="urn:microsoft.com/office/officeart/2005/8/layout/radial1"/>
    <dgm:cxn modelId="{F171BBC2-E733-4A2B-95E3-087E55B513D8}" type="presOf" srcId="{344EF37C-4066-4228-973F-8F4391EBBE1A}" destId="{5450671A-FC9C-4449-8A43-212CE48ABAB7}" srcOrd="0" destOrd="0" presId="urn:microsoft.com/office/officeart/2005/8/layout/radial1"/>
    <dgm:cxn modelId="{4BC3A6C9-454F-4072-9864-9A329D81753D}" srcId="{C0166849-7BA2-432B-B852-C61A4FF43A08}" destId="{5FD5760E-CA96-437F-B9A3-9C463B247500}" srcOrd="3" destOrd="0" parTransId="{80C819C8-3ABE-424A-BCD3-4563D65A244A}" sibTransId="{E56A599D-3F74-4785-AA7F-327D97525CD5}"/>
    <dgm:cxn modelId="{44A247DD-FF83-4934-9277-82997D85EB87}" type="presOf" srcId="{C020C1CE-FF14-4C28-82DB-340B83FC6905}" destId="{BDD142D3-BFF9-4FA3-9356-EA7C29F5E542}" srcOrd="1" destOrd="0" presId="urn:microsoft.com/office/officeart/2005/8/layout/radial1"/>
    <dgm:cxn modelId="{AB82C6DD-B118-45C2-9C1A-D12C3A8147C0}" srcId="{C0166849-7BA2-432B-B852-C61A4FF43A08}" destId="{E5226AF5-7C00-4D51-B743-62BDAF98E780}" srcOrd="1" destOrd="0" parTransId="{C5EEAD27-A505-4EB0-98F0-ABB754B25B07}" sibTransId="{CBE90D55-ED0C-474F-8696-5822135155EA}"/>
    <dgm:cxn modelId="{B21660E8-6023-4BC3-9CA4-9A0E147AE981}" type="presOf" srcId="{C5EEAD27-A505-4EB0-98F0-ABB754B25B07}" destId="{7D4DD7D2-5C47-4EE6-8711-D7A302C224CD}" srcOrd="0" destOrd="0" presId="urn:microsoft.com/office/officeart/2005/8/layout/radial1"/>
    <dgm:cxn modelId="{F1D33BFB-13D5-425D-AC61-CAE8E5684EBB}" srcId="{C0166849-7BA2-432B-B852-C61A4FF43A08}" destId="{16FBDD05-F4B7-4F4F-BDDE-BDCA01B6FAEF}" srcOrd="2" destOrd="0" parTransId="{417D44F4-6322-403A-B934-5C0BECDC0271}" sibTransId="{DBB74DB7-D689-42D7-BDAA-3623F0443E9A}"/>
    <dgm:cxn modelId="{973BBFFD-25C3-4F68-8249-919158FA4B3D}" type="presOf" srcId="{417D44F4-6322-403A-B934-5C0BECDC0271}" destId="{1FC14D2A-4BF1-4A2F-B97F-8505B81ABD7E}" srcOrd="1" destOrd="0" presId="urn:microsoft.com/office/officeart/2005/8/layout/radial1"/>
    <dgm:cxn modelId="{44453DF7-1B7A-41CF-8B3F-D3133408C3AE}" type="presParOf" srcId="{5450671A-FC9C-4449-8A43-212CE48ABAB7}" destId="{1FDD6F3D-B8E1-40A4-882F-85C6D1F03624}" srcOrd="0" destOrd="0" presId="urn:microsoft.com/office/officeart/2005/8/layout/radial1"/>
    <dgm:cxn modelId="{CEEB4641-A541-4CB6-9779-282C8AF3877A}" type="presParOf" srcId="{5450671A-FC9C-4449-8A43-212CE48ABAB7}" destId="{90ECA5D2-8E33-4992-B3CE-F3C055431521}" srcOrd="1" destOrd="0" presId="urn:microsoft.com/office/officeart/2005/8/layout/radial1"/>
    <dgm:cxn modelId="{6127AD7B-F10E-49B8-825A-70F7BA822E3A}" type="presParOf" srcId="{90ECA5D2-8E33-4992-B3CE-F3C055431521}" destId="{BDD142D3-BFF9-4FA3-9356-EA7C29F5E542}" srcOrd="0" destOrd="0" presId="urn:microsoft.com/office/officeart/2005/8/layout/radial1"/>
    <dgm:cxn modelId="{3D4E2869-F0AD-4AA5-806A-B680DEE7DDB7}" type="presParOf" srcId="{5450671A-FC9C-4449-8A43-212CE48ABAB7}" destId="{EBF1C372-647C-4DC2-9043-F942AE65465B}" srcOrd="2" destOrd="0" presId="urn:microsoft.com/office/officeart/2005/8/layout/radial1"/>
    <dgm:cxn modelId="{799612B8-835A-4672-9C76-4095C9DC08B6}" type="presParOf" srcId="{5450671A-FC9C-4449-8A43-212CE48ABAB7}" destId="{7D4DD7D2-5C47-4EE6-8711-D7A302C224CD}" srcOrd="3" destOrd="0" presId="urn:microsoft.com/office/officeart/2005/8/layout/radial1"/>
    <dgm:cxn modelId="{3027A2B7-558D-4EF6-BD67-43EBAACF1B8E}" type="presParOf" srcId="{7D4DD7D2-5C47-4EE6-8711-D7A302C224CD}" destId="{23503EE2-2342-45CC-BEDE-C138C01E1ADE}" srcOrd="0" destOrd="0" presId="urn:microsoft.com/office/officeart/2005/8/layout/radial1"/>
    <dgm:cxn modelId="{E748F132-4FB3-4DFE-BF8B-0D84ADEAF446}" type="presParOf" srcId="{5450671A-FC9C-4449-8A43-212CE48ABAB7}" destId="{2AB46978-3F7B-42E5-BEEF-DE15017251C1}" srcOrd="4" destOrd="0" presId="urn:microsoft.com/office/officeart/2005/8/layout/radial1"/>
    <dgm:cxn modelId="{6E51F978-B82E-4B0D-826A-FFE42EC8690A}" type="presParOf" srcId="{5450671A-FC9C-4449-8A43-212CE48ABAB7}" destId="{56613F28-19A8-4C62-838C-70F927726C32}" srcOrd="5" destOrd="0" presId="urn:microsoft.com/office/officeart/2005/8/layout/radial1"/>
    <dgm:cxn modelId="{B55A2DEE-3217-48EB-B170-C4B5BD40066F}" type="presParOf" srcId="{56613F28-19A8-4C62-838C-70F927726C32}" destId="{1FC14D2A-4BF1-4A2F-B97F-8505B81ABD7E}" srcOrd="0" destOrd="0" presId="urn:microsoft.com/office/officeart/2005/8/layout/radial1"/>
    <dgm:cxn modelId="{B9418EBC-6886-48DA-A929-8AAB045FFCB0}" type="presParOf" srcId="{5450671A-FC9C-4449-8A43-212CE48ABAB7}" destId="{C4D74C19-3A7B-4179-AF80-8E8E12908472}" srcOrd="6" destOrd="0" presId="urn:microsoft.com/office/officeart/2005/8/layout/radial1"/>
    <dgm:cxn modelId="{D566CBA2-D3EF-4CE3-AD36-411BFBB443D4}" type="presParOf" srcId="{5450671A-FC9C-4449-8A43-212CE48ABAB7}" destId="{EC22ACA0-2C8E-4B73-9099-4882C08D588E}" srcOrd="7" destOrd="0" presId="urn:microsoft.com/office/officeart/2005/8/layout/radial1"/>
    <dgm:cxn modelId="{8147EE27-B68A-440E-9879-296533063722}" type="presParOf" srcId="{EC22ACA0-2C8E-4B73-9099-4882C08D588E}" destId="{DEC90991-448A-4E93-ABA8-7B4CA915E606}" srcOrd="0" destOrd="0" presId="urn:microsoft.com/office/officeart/2005/8/layout/radial1"/>
    <dgm:cxn modelId="{599E3938-51B4-4E86-BB4D-4A98A42E35F7}" type="presParOf" srcId="{5450671A-FC9C-4449-8A43-212CE48ABAB7}" destId="{AF6EB966-0510-44D4-A767-EDDBF53F045F}"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D6F3D-B8E1-40A4-882F-85C6D1F03624}">
      <dsp:nvSpPr>
        <dsp:cNvPr id="0" name=""/>
        <dsp:cNvSpPr/>
      </dsp:nvSpPr>
      <dsp:spPr>
        <a:xfrm>
          <a:off x="5331173" y="1967487"/>
          <a:ext cx="1496158" cy="14961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Times New Roman" panose="02020603050405020304" pitchFamily="18" charset="0"/>
              <a:cs typeface="Times New Roman" panose="02020603050405020304" pitchFamily="18" charset="0"/>
            </a:rPr>
            <a:t>Marketing Mix</a:t>
          </a:r>
          <a:endParaRPr lang="fr-DZ" sz="1600" b="1" kern="1200" dirty="0">
            <a:latin typeface="Times New Roman" panose="02020603050405020304" pitchFamily="18" charset="0"/>
            <a:cs typeface="Times New Roman" panose="02020603050405020304" pitchFamily="18" charset="0"/>
          </a:endParaRPr>
        </a:p>
      </dsp:txBody>
      <dsp:txXfrm>
        <a:off x="5550280" y="2186594"/>
        <a:ext cx="1057944" cy="1057944"/>
      </dsp:txXfrm>
    </dsp:sp>
    <dsp:sp modelId="{90ECA5D2-8E33-4992-B3CE-F3C055431521}">
      <dsp:nvSpPr>
        <dsp:cNvPr id="0" name=""/>
        <dsp:cNvSpPr/>
      </dsp:nvSpPr>
      <dsp:spPr>
        <a:xfrm rot="16200000">
          <a:off x="5853308" y="1730468"/>
          <a:ext cx="451888" cy="22149"/>
        </a:xfrm>
        <a:custGeom>
          <a:avLst/>
          <a:gdLst/>
          <a:ahLst/>
          <a:cxnLst/>
          <a:rect l="0" t="0" r="0" b="0"/>
          <a:pathLst>
            <a:path>
              <a:moveTo>
                <a:pt x="0" y="11074"/>
              </a:moveTo>
              <a:lnTo>
                <a:pt x="451888" y="1107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DZ" sz="800" b="1" kern="1200">
            <a:latin typeface="Times New Roman" panose="02020603050405020304" pitchFamily="18" charset="0"/>
            <a:cs typeface="Times New Roman" panose="02020603050405020304" pitchFamily="18" charset="0"/>
          </a:endParaRPr>
        </a:p>
      </dsp:txBody>
      <dsp:txXfrm>
        <a:off x="6067955" y="1730245"/>
        <a:ext cx="22594" cy="22594"/>
      </dsp:txXfrm>
    </dsp:sp>
    <dsp:sp modelId="{EBF1C372-647C-4DC2-9043-F942AE65465B}">
      <dsp:nvSpPr>
        <dsp:cNvPr id="0" name=""/>
        <dsp:cNvSpPr/>
      </dsp:nvSpPr>
      <dsp:spPr>
        <a:xfrm>
          <a:off x="5331173" y="19439"/>
          <a:ext cx="1496158" cy="149615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Times New Roman" panose="02020603050405020304" pitchFamily="18" charset="0"/>
              <a:cs typeface="Times New Roman" panose="02020603050405020304" pitchFamily="18" charset="0"/>
            </a:rPr>
            <a:t>Product</a:t>
          </a:r>
          <a:endParaRPr lang="fr-DZ" sz="2000" b="1" kern="1200" dirty="0">
            <a:latin typeface="Times New Roman" panose="02020603050405020304" pitchFamily="18" charset="0"/>
            <a:cs typeface="Times New Roman" panose="02020603050405020304" pitchFamily="18" charset="0"/>
          </a:endParaRPr>
        </a:p>
      </dsp:txBody>
      <dsp:txXfrm>
        <a:off x="5550280" y="238546"/>
        <a:ext cx="1057944" cy="1057944"/>
      </dsp:txXfrm>
    </dsp:sp>
    <dsp:sp modelId="{7D4DD7D2-5C47-4EE6-8711-D7A302C224CD}">
      <dsp:nvSpPr>
        <dsp:cNvPr id="0" name=""/>
        <dsp:cNvSpPr/>
      </dsp:nvSpPr>
      <dsp:spPr>
        <a:xfrm>
          <a:off x="6827331" y="2704492"/>
          <a:ext cx="451888" cy="22149"/>
        </a:xfrm>
        <a:custGeom>
          <a:avLst/>
          <a:gdLst/>
          <a:ahLst/>
          <a:cxnLst/>
          <a:rect l="0" t="0" r="0" b="0"/>
          <a:pathLst>
            <a:path>
              <a:moveTo>
                <a:pt x="0" y="11074"/>
              </a:moveTo>
              <a:lnTo>
                <a:pt x="451888" y="1107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DZ" sz="800" b="1" kern="1200">
            <a:latin typeface="Times New Roman" panose="02020603050405020304" pitchFamily="18" charset="0"/>
            <a:cs typeface="Times New Roman" panose="02020603050405020304" pitchFamily="18" charset="0"/>
          </a:endParaRPr>
        </a:p>
      </dsp:txBody>
      <dsp:txXfrm>
        <a:off x="7041979" y="2704269"/>
        <a:ext cx="22594" cy="22594"/>
      </dsp:txXfrm>
    </dsp:sp>
    <dsp:sp modelId="{2AB46978-3F7B-42E5-BEEF-DE15017251C1}">
      <dsp:nvSpPr>
        <dsp:cNvPr id="0" name=""/>
        <dsp:cNvSpPr/>
      </dsp:nvSpPr>
      <dsp:spPr>
        <a:xfrm>
          <a:off x="7279220" y="1967487"/>
          <a:ext cx="1496158" cy="149615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Times New Roman" panose="02020603050405020304" pitchFamily="18" charset="0"/>
              <a:cs typeface="Times New Roman" panose="02020603050405020304" pitchFamily="18" charset="0"/>
            </a:rPr>
            <a:t>Price</a:t>
          </a:r>
          <a:endParaRPr lang="fr-DZ" sz="2000" b="1" kern="1200" dirty="0">
            <a:latin typeface="Times New Roman" panose="02020603050405020304" pitchFamily="18" charset="0"/>
            <a:cs typeface="Times New Roman" panose="02020603050405020304" pitchFamily="18" charset="0"/>
          </a:endParaRPr>
        </a:p>
      </dsp:txBody>
      <dsp:txXfrm>
        <a:off x="7498327" y="2186594"/>
        <a:ext cx="1057944" cy="1057944"/>
      </dsp:txXfrm>
    </dsp:sp>
    <dsp:sp modelId="{56613F28-19A8-4C62-838C-70F927726C32}">
      <dsp:nvSpPr>
        <dsp:cNvPr id="0" name=""/>
        <dsp:cNvSpPr/>
      </dsp:nvSpPr>
      <dsp:spPr>
        <a:xfrm rot="5400000">
          <a:off x="5853308" y="3678515"/>
          <a:ext cx="451888" cy="22149"/>
        </a:xfrm>
        <a:custGeom>
          <a:avLst/>
          <a:gdLst/>
          <a:ahLst/>
          <a:cxnLst/>
          <a:rect l="0" t="0" r="0" b="0"/>
          <a:pathLst>
            <a:path>
              <a:moveTo>
                <a:pt x="0" y="11074"/>
              </a:moveTo>
              <a:lnTo>
                <a:pt x="451888" y="1107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DZ" sz="800" b="1" kern="1200">
            <a:latin typeface="Times New Roman" panose="02020603050405020304" pitchFamily="18" charset="0"/>
            <a:cs typeface="Times New Roman" panose="02020603050405020304" pitchFamily="18" charset="0"/>
          </a:endParaRPr>
        </a:p>
      </dsp:txBody>
      <dsp:txXfrm>
        <a:off x="6067955" y="3678293"/>
        <a:ext cx="22594" cy="22594"/>
      </dsp:txXfrm>
    </dsp:sp>
    <dsp:sp modelId="{C4D74C19-3A7B-4179-AF80-8E8E12908472}">
      <dsp:nvSpPr>
        <dsp:cNvPr id="0" name=""/>
        <dsp:cNvSpPr/>
      </dsp:nvSpPr>
      <dsp:spPr>
        <a:xfrm>
          <a:off x="5331173" y="3915535"/>
          <a:ext cx="1496158" cy="149615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Times New Roman" panose="02020603050405020304" pitchFamily="18" charset="0"/>
              <a:cs typeface="Times New Roman" panose="02020603050405020304" pitchFamily="18" charset="0"/>
            </a:rPr>
            <a:t>Place</a:t>
          </a:r>
          <a:endParaRPr lang="fr-DZ" sz="2000" b="1" kern="1200" dirty="0">
            <a:latin typeface="Times New Roman" panose="02020603050405020304" pitchFamily="18" charset="0"/>
            <a:cs typeface="Times New Roman" panose="02020603050405020304" pitchFamily="18" charset="0"/>
          </a:endParaRPr>
        </a:p>
      </dsp:txBody>
      <dsp:txXfrm>
        <a:off x="5550280" y="4134642"/>
        <a:ext cx="1057944" cy="1057944"/>
      </dsp:txXfrm>
    </dsp:sp>
    <dsp:sp modelId="{EC22ACA0-2C8E-4B73-9099-4882C08D588E}">
      <dsp:nvSpPr>
        <dsp:cNvPr id="0" name=""/>
        <dsp:cNvSpPr/>
      </dsp:nvSpPr>
      <dsp:spPr>
        <a:xfrm rot="10800000">
          <a:off x="4879284" y="2704492"/>
          <a:ext cx="451888" cy="22149"/>
        </a:xfrm>
        <a:custGeom>
          <a:avLst/>
          <a:gdLst/>
          <a:ahLst/>
          <a:cxnLst/>
          <a:rect l="0" t="0" r="0" b="0"/>
          <a:pathLst>
            <a:path>
              <a:moveTo>
                <a:pt x="0" y="11074"/>
              </a:moveTo>
              <a:lnTo>
                <a:pt x="451888" y="1107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DZ" sz="800" b="1" kern="1200">
            <a:latin typeface="Times New Roman" panose="02020603050405020304" pitchFamily="18" charset="0"/>
            <a:cs typeface="Times New Roman" panose="02020603050405020304" pitchFamily="18" charset="0"/>
          </a:endParaRPr>
        </a:p>
      </dsp:txBody>
      <dsp:txXfrm rot="10800000">
        <a:off x="5093931" y="2704269"/>
        <a:ext cx="22594" cy="22594"/>
      </dsp:txXfrm>
    </dsp:sp>
    <dsp:sp modelId="{AF6EB966-0510-44D4-A767-EDDBF53F045F}">
      <dsp:nvSpPr>
        <dsp:cNvPr id="0" name=""/>
        <dsp:cNvSpPr/>
      </dsp:nvSpPr>
      <dsp:spPr>
        <a:xfrm>
          <a:off x="3383125" y="1967487"/>
          <a:ext cx="1496158" cy="149615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Times New Roman" panose="02020603050405020304" pitchFamily="18" charset="0"/>
              <a:cs typeface="Times New Roman" panose="02020603050405020304" pitchFamily="18" charset="0"/>
            </a:rPr>
            <a:t>Promotion</a:t>
          </a:r>
          <a:endParaRPr lang="fr-DZ" sz="1600" b="1" kern="1200" dirty="0">
            <a:latin typeface="Times New Roman" panose="02020603050405020304" pitchFamily="18" charset="0"/>
            <a:cs typeface="Times New Roman" panose="02020603050405020304" pitchFamily="18" charset="0"/>
          </a:endParaRPr>
        </a:p>
      </dsp:txBody>
      <dsp:txXfrm>
        <a:off x="3602232" y="2186594"/>
        <a:ext cx="1057944" cy="105794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39FEF-4CC7-4DDD-A6DA-B26E18C22BC8}" type="datetimeFigureOut">
              <a:rPr lang="fr-DZ" smtClean="0"/>
              <a:t>13/10/2024</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8219F-5FFB-4E0D-9065-698B07E14D83}" type="slidenum">
              <a:rPr lang="fr-DZ" smtClean="0"/>
              <a:t>‹N°›</a:t>
            </a:fld>
            <a:endParaRPr lang="fr-DZ"/>
          </a:p>
        </p:txBody>
      </p:sp>
    </p:spTree>
    <p:extLst>
      <p:ext uri="{BB962C8B-B14F-4D97-AF65-F5344CB8AC3E}">
        <p14:creationId xmlns:p14="http://schemas.microsoft.com/office/powerpoint/2010/main" val="33520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4</a:t>
            </a:fld>
            <a:endParaRPr lang="fr-DZ"/>
          </a:p>
        </p:txBody>
      </p:sp>
    </p:spTree>
    <p:extLst>
      <p:ext uri="{BB962C8B-B14F-4D97-AF65-F5344CB8AC3E}">
        <p14:creationId xmlns:p14="http://schemas.microsoft.com/office/powerpoint/2010/main" val="2447959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F517E-4F3F-4905-800D-0CFAA9B460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66F938FD-22EC-4B32-88EE-60CCFC523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BD2C3C42-D24D-45F7-9899-BD1C9F325E27}"/>
              </a:ext>
            </a:extLst>
          </p:cNvPr>
          <p:cNvSpPr>
            <a:spLocks noGrp="1"/>
          </p:cNvSpPr>
          <p:nvPr>
            <p:ph type="dt" sz="half" idx="10"/>
          </p:nvPr>
        </p:nvSpPr>
        <p:spPr/>
        <p:txBody>
          <a:bodyPr/>
          <a:lstStyle/>
          <a:p>
            <a:fld id="{C8522454-9F52-42B1-8781-DAD330BA6A36}" type="datetimeFigureOut">
              <a:rPr lang="fr-DZ" smtClean="0"/>
              <a:t>13/10/2024</a:t>
            </a:fld>
            <a:endParaRPr lang="fr-DZ"/>
          </a:p>
        </p:txBody>
      </p:sp>
      <p:sp>
        <p:nvSpPr>
          <p:cNvPr id="5" name="Espace réservé du pied de page 4">
            <a:extLst>
              <a:ext uri="{FF2B5EF4-FFF2-40B4-BE49-F238E27FC236}">
                <a16:creationId xmlns:a16="http://schemas.microsoft.com/office/drawing/2014/main" id="{199F45C6-84F0-49FA-A8A5-90196A9372C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88354EA-44EA-48D8-80BD-3AED991A45A1}"/>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7322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F01F57-FE91-45D2-80FC-335EB1612B3E}"/>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AE553E59-DAB6-4234-9331-DD00B098041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A97B6F27-627A-4148-82B4-0A9717481817}"/>
              </a:ext>
            </a:extLst>
          </p:cNvPr>
          <p:cNvSpPr>
            <a:spLocks noGrp="1"/>
          </p:cNvSpPr>
          <p:nvPr>
            <p:ph type="dt" sz="half" idx="10"/>
          </p:nvPr>
        </p:nvSpPr>
        <p:spPr/>
        <p:txBody>
          <a:bodyPr/>
          <a:lstStyle/>
          <a:p>
            <a:fld id="{C8522454-9F52-42B1-8781-DAD330BA6A36}" type="datetimeFigureOut">
              <a:rPr lang="fr-DZ" smtClean="0"/>
              <a:t>13/10/2024</a:t>
            </a:fld>
            <a:endParaRPr lang="fr-DZ"/>
          </a:p>
        </p:txBody>
      </p:sp>
      <p:sp>
        <p:nvSpPr>
          <p:cNvPr id="5" name="Espace réservé du pied de page 4">
            <a:extLst>
              <a:ext uri="{FF2B5EF4-FFF2-40B4-BE49-F238E27FC236}">
                <a16:creationId xmlns:a16="http://schemas.microsoft.com/office/drawing/2014/main" id="{9DA2E306-D854-4E68-B595-B9B811C982A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75E425BD-0D7E-4F87-B69F-0BD07B4633F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84587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2607E5-B6D3-4817-AFBA-A1229A3D006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4B79D0CD-4A9F-4FD9-AEAF-D224C022383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F8FB75B-1D3B-4582-9484-50040B5AD962}"/>
              </a:ext>
            </a:extLst>
          </p:cNvPr>
          <p:cNvSpPr>
            <a:spLocks noGrp="1"/>
          </p:cNvSpPr>
          <p:nvPr>
            <p:ph type="dt" sz="half" idx="10"/>
          </p:nvPr>
        </p:nvSpPr>
        <p:spPr/>
        <p:txBody>
          <a:bodyPr/>
          <a:lstStyle/>
          <a:p>
            <a:fld id="{C8522454-9F52-42B1-8781-DAD330BA6A36}" type="datetimeFigureOut">
              <a:rPr lang="fr-DZ" smtClean="0"/>
              <a:t>13/10/2024</a:t>
            </a:fld>
            <a:endParaRPr lang="fr-DZ"/>
          </a:p>
        </p:txBody>
      </p:sp>
      <p:sp>
        <p:nvSpPr>
          <p:cNvPr id="5" name="Espace réservé du pied de page 4">
            <a:extLst>
              <a:ext uri="{FF2B5EF4-FFF2-40B4-BE49-F238E27FC236}">
                <a16:creationId xmlns:a16="http://schemas.microsoft.com/office/drawing/2014/main" id="{09EAAD8F-7882-45F2-B7D1-6701D62B3D1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DBEC0B8-8B40-4C74-8466-B420E0405E1A}"/>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10334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E9C42-6665-4A12-B891-7DC5BBC8217F}"/>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8348D47F-D28B-4F52-B1A4-1FE40BE347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88B0F51-F9A7-42A0-934A-3AEE7524C71B}"/>
              </a:ext>
            </a:extLst>
          </p:cNvPr>
          <p:cNvSpPr>
            <a:spLocks noGrp="1"/>
          </p:cNvSpPr>
          <p:nvPr>
            <p:ph type="dt" sz="half" idx="10"/>
          </p:nvPr>
        </p:nvSpPr>
        <p:spPr/>
        <p:txBody>
          <a:bodyPr/>
          <a:lstStyle/>
          <a:p>
            <a:fld id="{C8522454-9F52-42B1-8781-DAD330BA6A36}" type="datetimeFigureOut">
              <a:rPr lang="fr-DZ" smtClean="0"/>
              <a:t>13/10/2024</a:t>
            </a:fld>
            <a:endParaRPr lang="fr-DZ"/>
          </a:p>
        </p:txBody>
      </p:sp>
      <p:sp>
        <p:nvSpPr>
          <p:cNvPr id="5" name="Espace réservé du pied de page 4">
            <a:extLst>
              <a:ext uri="{FF2B5EF4-FFF2-40B4-BE49-F238E27FC236}">
                <a16:creationId xmlns:a16="http://schemas.microsoft.com/office/drawing/2014/main" id="{CEABD869-3233-4537-83B4-E0C36FB881C1}"/>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B0DEC35D-26FC-4173-9528-D63FB5EDFE4D}"/>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2883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48313-6DAA-468F-BF56-109CE8B8579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DDB13A16-1507-4C1C-B09C-9EE4D8F39F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0EC7BF6-E057-4F12-A2E1-B7BF97776887}"/>
              </a:ext>
            </a:extLst>
          </p:cNvPr>
          <p:cNvSpPr>
            <a:spLocks noGrp="1"/>
          </p:cNvSpPr>
          <p:nvPr>
            <p:ph type="dt" sz="half" idx="10"/>
          </p:nvPr>
        </p:nvSpPr>
        <p:spPr/>
        <p:txBody>
          <a:bodyPr/>
          <a:lstStyle/>
          <a:p>
            <a:fld id="{C8522454-9F52-42B1-8781-DAD330BA6A36}" type="datetimeFigureOut">
              <a:rPr lang="fr-DZ" smtClean="0"/>
              <a:t>13/10/2024</a:t>
            </a:fld>
            <a:endParaRPr lang="fr-DZ"/>
          </a:p>
        </p:txBody>
      </p:sp>
      <p:sp>
        <p:nvSpPr>
          <p:cNvPr id="5" name="Espace réservé du pied de page 4">
            <a:extLst>
              <a:ext uri="{FF2B5EF4-FFF2-40B4-BE49-F238E27FC236}">
                <a16:creationId xmlns:a16="http://schemas.microsoft.com/office/drawing/2014/main" id="{C3500C75-DA7C-405B-9621-B4DF20D9F42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5BCC1F60-4A06-4611-AD86-4E0E6C58AD8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206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48A81-437D-452F-89FF-41E88EBCB283}"/>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57BC3CA1-FE0E-4332-90A8-ADDE3E775EC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81C80630-E28E-40DB-A7E9-E48FF21B527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0AF64E65-F687-4C98-A6B5-A111C0900192}"/>
              </a:ext>
            </a:extLst>
          </p:cNvPr>
          <p:cNvSpPr>
            <a:spLocks noGrp="1"/>
          </p:cNvSpPr>
          <p:nvPr>
            <p:ph type="dt" sz="half" idx="10"/>
          </p:nvPr>
        </p:nvSpPr>
        <p:spPr/>
        <p:txBody>
          <a:bodyPr/>
          <a:lstStyle/>
          <a:p>
            <a:fld id="{C8522454-9F52-42B1-8781-DAD330BA6A36}" type="datetimeFigureOut">
              <a:rPr lang="fr-DZ" smtClean="0"/>
              <a:t>13/10/2024</a:t>
            </a:fld>
            <a:endParaRPr lang="fr-DZ"/>
          </a:p>
        </p:txBody>
      </p:sp>
      <p:sp>
        <p:nvSpPr>
          <p:cNvPr id="6" name="Espace réservé du pied de page 5">
            <a:extLst>
              <a:ext uri="{FF2B5EF4-FFF2-40B4-BE49-F238E27FC236}">
                <a16:creationId xmlns:a16="http://schemas.microsoft.com/office/drawing/2014/main" id="{4FE9284C-DAE1-4044-84F7-0F8DAFCE3388}"/>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41D8F1BB-88F5-4D2F-A765-2B3C97A49B76}"/>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2006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243D1-E6F1-444A-B6A5-82EC90DCE430}"/>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CDECAD1D-1B73-4F84-9113-B15624DB0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7028C7A-3C2B-48F1-AAAF-813BC7C3435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AC58DD4F-06BE-4C73-93C7-28010B173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0A41DB-9317-40D7-9A8B-E8201761B8F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D9DAFD4F-3C7D-4EDC-9354-3739E692BF5F}"/>
              </a:ext>
            </a:extLst>
          </p:cNvPr>
          <p:cNvSpPr>
            <a:spLocks noGrp="1"/>
          </p:cNvSpPr>
          <p:nvPr>
            <p:ph type="dt" sz="half" idx="10"/>
          </p:nvPr>
        </p:nvSpPr>
        <p:spPr/>
        <p:txBody>
          <a:bodyPr/>
          <a:lstStyle/>
          <a:p>
            <a:fld id="{C8522454-9F52-42B1-8781-DAD330BA6A36}" type="datetimeFigureOut">
              <a:rPr lang="fr-DZ" smtClean="0"/>
              <a:t>13/10/2024</a:t>
            </a:fld>
            <a:endParaRPr lang="fr-DZ"/>
          </a:p>
        </p:txBody>
      </p:sp>
      <p:sp>
        <p:nvSpPr>
          <p:cNvPr id="8" name="Espace réservé du pied de page 7">
            <a:extLst>
              <a:ext uri="{FF2B5EF4-FFF2-40B4-BE49-F238E27FC236}">
                <a16:creationId xmlns:a16="http://schemas.microsoft.com/office/drawing/2014/main" id="{818BD10C-4873-456D-83D1-7592DDD15B52}"/>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50BCE5D4-C478-4A53-9677-514A6A9E03A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09869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50FA9-8116-47EA-9ED4-91CD27A8F721}"/>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A3A09684-D768-48B6-9FCC-69C487EBFC13}"/>
              </a:ext>
            </a:extLst>
          </p:cNvPr>
          <p:cNvSpPr>
            <a:spLocks noGrp="1"/>
          </p:cNvSpPr>
          <p:nvPr>
            <p:ph type="dt" sz="half" idx="10"/>
          </p:nvPr>
        </p:nvSpPr>
        <p:spPr/>
        <p:txBody>
          <a:bodyPr/>
          <a:lstStyle/>
          <a:p>
            <a:fld id="{C8522454-9F52-42B1-8781-DAD330BA6A36}" type="datetimeFigureOut">
              <a:rPr lang="fr-DZ" smtClean="0"/>
              <a:t>13/10/2024</a:t>
            </a:fld>
            <a:endParaRPr lang="fr-DZ"/>
          </a:p>
        </p:txBody>
      </p:sp>
      <p:sp>
        <p:nvSpPr>
          <p:cNvPr id="4" name="Espace réservé du pied de page 3">
            <a:extLst>
              <a:ext uri="{FF2B5EF4-FFF2-40B4-BE49-F238E27FC236}">
                <a16:creationId xmlns:a16="http://schemas.microsoft.com/office/drawing/2014/main" id="{AB23972A-8CBB-47F9-8A9A-DEB2382B2B19}"/>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8993C269-E729-4CB2-8DBB-2D4EAC6FA919}"/>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18954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804D5DA-B3ED-46D7-886D-7BB0F05CBD33}"/>
              </a:ext>
            </a:extLst>
          </p:cNvPr>
          <p:cNvSpPr>
            <a:spLocks noGrp="1"/>
          </p:cNvSpPr>
          <p:nvPr>
            <p:ph type="dt" sz="half" idx="10"/>
          </p:nvPr>
        </p:nvSpPr>
        <p:spPr/>
        <p:txBody>
          <a:bodyPr/>
          <a:lstStyle/>
          <a:p>
            <a:fld id="{C8522454-9F52-42B1-8781-DAD330BA6A36}" type="datetimeFigureOut">
              <a:rPr lang="fr-DZ" smtClean="0"/>
              <a:t>13/10/2024</a:t>
            </a:fld>
            <a:endParaRPr lang="fr-DZ"/>
          </a:p>
        </p:txBody>
      </p:sp>
      <p:sp>
        <p:nvSpPr>
          <p:cNvPr id="3" name="Espace réservé du pied de page 2">
            <a:extLst>
              <a:ext uri="{FF2B5EF4-FFF2-40B4-BE49-F238E27FC236}">
                <a16:creationId xmlns:a16="http://schemas.microsoft.com/office/drawing/2014/main" id="{793F9536-4156-4910-9259-7CD0EE3C50F6}"/>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542BF150-075A-4D17-90B9-FE3943E7A1B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8560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050DD1-3C6F-4E5C-B3ED-66327E8315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D3610816-09B5-4051-963F-4F8F77A1A9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BFF9B09D-3844-431E-BE2C-364D82CB9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BB0E5B5-DB70-437E-9DE7-9D06D7D45780}"/>
              </a:ext>
            </a:extLst>
          </p:cNvPr>
          <p:cNvSpPr>
            <a:spLocks noGrp="1"/>
          </p:cNvSpPr>
          <p:nvPr>
            <p:ph type="dt" sz="half" idx="10"/>
          </p:nvPr>
        </p:nvSpPr>
        <p:spPr/>
        <p:txBody>
          <a:bodyPr/>
          <a:lstStyle/>
          <a:p>
            <a:fld id="{C8522454-9F52-42B1-8781-DAD330BA6A36}" type="datetimeFigureOut">
              <a:rPr lang="fr-DZ" smtClean="0"/>
              <a:t>13/10/2024</a:t>
            </a:fld>
            <a:endParaRPr lang="fr-DZ"/>
          </a:p>
        </p:txBody>
      </p:sp>
      <p:sp>
        <p:nvSpPr>
          <p:cNvPr id="6" name="Espace réservé du pied de page 5">
            <a:extLst>
              <a:ext uri="{FF2B5EF4-FFF2-40B4-BE49-F238E27FC236}">
                <a16:creationId xmlns:a16="http://schemas.microsoft.com/office/drawing/2014/main" id="{A3F2AB00-6E6D-4952-8AF5-9ABFA0BFCE04}"/>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E9EB4EFB-7996-4736-AEB6-2B949BE70FE2}"/>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61658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A803A3-3B81-4509-9ED1-41A1692BCB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D9417BD3-D495-43D5-B22B-8C52A4550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958E0ABE-32C3-4364-B37D-0719B24F1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61C92A-CAE2-4A28-A8FB-8696DB85BD22}"/>
              </a:ext>
            </a:extLst>
          </p:cNvPr>
          <p:cNvSpPr>
            <a:spLocks noGrp="1"/>
          </p:cNvSpPr>
          <p:nvPr>
            <p:ph type="dt" sz="half" idx="10"/>
          </p:nvPr>
        </p:nvSpPr>
        <p:spPr/>
        <p:txBody>
          <a:bodyPr/>
          <a:lstStyle/>
          <a:p>
            <a:fld id="{C8522454-9F52-42B1-8781-DAD330BA6A36}" type="datetimeFigureOut">
              <a:rPr lang="fr-DZ" smtClean="0"/>
              <a:t>13/10/2024</a:t>
            </a:fld>
            <a:endParaRPr lang="fr-DZ"/>
          </a:p>
        </p:txBody>
      </p:sp>
      <p:sp>
        <p:nvSpPr>
          <p:cNvPr id="6" name="Espace réservé du pied de page 5">
            <a:extLst>
              <a:ext uri="{FF2B5EF4-FFF2-40B4-BE49-F238E27FC236}">
                <a16:creationId xmlns:a16="http://schemas.microsoft.com/office/drawing/2014/main" id="{9F4FB3DA-1877-4348-A7F2-0F7BD337DBC1}"/>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91D1CA75-FA9E-4ED3-B1D6-31975870D60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52959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D6D0E9-AF1F-47B4-81D3-71476C9BE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28E18E32-F4D3-4885-8074-BB7080E84E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C551A8D-7D38-4A5B-AB17-76C11E2A4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22454-9F52-42B1-8781-DAD330BA6A36}" type="datetimeFigureOut">
              <a:rPr lang="fr-DZ" smtClean="0"/>
              <a:t>13/10/2024</a:t>
            </a:fld>
            <a:endParaRPr lang="fr-DZ"/>
          </a:p>
        </p:txBody>
      </p:sp>
      <p:sp>
        <p:nvSpPr>
          <p:cNvPr id="5" name="Espace réservé du pied de page 4">
            <a:extLst>
              <a:ext uri="{FF2B5EF4-FFF2-40B4-BE49-F238E27FC236}">
                <a16:creationId xmlns:a16="http://schemas.microsoft.com/office/drawing/2014/main" id="{143725E2-751F-46E5-BE6F-13EA542F8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323A71DF-EA3C-4695-B351-657560C246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57BB6-D412-4FB8-9644-98BCAF0044D4}" type="slidenum">
              <a:rPr lang="fr-DZ" smtClean="0"/>
              <a:t>‹N°›</a:t>
            </a:fld>
            <a:endParaRPr lang="fr-DZ"/>
          </a:p>
        </p:txBody>
      </p:sp>
    </p:spTree>
    <p:extLst>
      <p:ext uri="{BB962C8B-B14F-4D97-AF65-F5344CB8AC3E}">
        <p14:creationId xmlns:p14="http://schemas.microsoft.com/office/powerpoint/2010/main" val="55590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4220307"/>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r>
              <a:rPr lang="ar-DZ" sz="5400" b="1" dirty="0">
                <a:solidFill>
                  <a:srgbClr val="000000"/>
                </a:solidFill>
                <a:effectLst/>
                <a:ea typeface="Calibri" panose="020F0502020204030204" pitchFamily="34" charset="0"/>
                <a:cs typeface="Times New Roman" panose="02020603050405020304" pitchFamily="18" charset="0"/>
              </a:rPr>
              <a:t>التسويق في المؤسسات غير الربحية</a:t>
            </a:r>
            <a:endParaRPr lang="fr-FR" sz="5400" b="1" dirty="0">
              <a:solidFill>
                <a:srgbClr val="000000"/>
              </a:solidFill>
              <a:effectLst/>
              <a:ea typeface="Calibri" panose="020F0502020204030204" pitchFamily="34" charset="0"/>
              <a:cs typeface="Times New Roman" panose="02020603050405020304" pitchFamily="18" charset="0"/>
            </a:endParaRPr>
          </a:p>
          <a:p>
            <a:r>
              <a:rPr lang="fr-FR"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Non-profit Organizations</a:t>
            </a:r>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من إعداد: </a:t>
            </a:r>
            <a:r>
              <a:rPr lang="ar-SA"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د.بن</a:t>
            </a:r>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عيدة إيمان</a:t>
            </a:r>
            <a:endParaRPr lang="fr-FR"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4DEC6889-22A4-46CC-B8CD-561F93B43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347" y="3664117"/>
            <a:ext cx="1631943" cy="1380156"/>
          </a:xfrm>
          <a:prstGeom prst="rect">
            <a:avLst/>
          </a:prstGeom>
        </p:spPr>
      </p:pic>
    </p:spTree>
    <p:extLst>
      <p:ext uri="{BB962C8B-B14F-4D97-AF65-F5344CB8AC3E}">
        <p14:creationId xmlns:p14="http://schemas.microsoft.com/office/powerpoint/2010/main" val="15763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BAC0B-FDF5-4211-835C-DFDA637E0136}"/>
              </a:ext>
            </a:extLst>
          </p:cNvPr>
          <p:cNvSpPr>
            <a:spLocks noGrp="1"/>
          </p:cNvSpPr>
          <p:nvPr>
            <p:ph type="title"/>
          </p:nvPr>
        </p:nvSpPr>
        <p:spPr>
          <a:xfrm>
            <a:off x="13398" y="0"/>
            <a:ext cx="12192000" cy="1419383"/>
          </a:xfrm>
        </p:spPr>
        <p:txBody>
          <a:bodyPr>
            <a:normAutofit/>
          </a:bodyPr>
          <a:lstStyle/>
          <a:p>
            <a:pPr algn="ctr"/>
            <a:r>
              <a:rPr lang="ar-SA" sz="4000" b="1" dirty="0"/>
              <a:t>وأنت ما هي الاستراتيجية الناجحة للمزيج التسويقي للمؤسسات غير الربحية التي تعرفها؟</a:t>
            </a:r>
            <a:endParaRPr lang="fr-DZ" sz="4000" b="1" dirty="0"/>
          </a:p>
        </p:txBody>
      </p:sp>
      <p:pic>
        <p:nvPicPr>
          <p:cNvPr id="12290" name="Picture 2" descr="Stock Photography Question Mark Illustration Png Clipart Cartoon | My ...">
            <a:extLst>
              <a:ext uri="{FF2B5EF4-FFF2-40B4-BE49-F238E27FC236}">
                <a16:creationId xmlns:a16="http://schemas.microsoft.com/office/drawing/2014/main" id="{01C9796D-1D8D-4D06-860C-1798AAC98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9188" y="1215851"/>
            <a:ext cx="7586506" cy="564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05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1242646" y="0"/>
            <a:ext cx="9144000" cy="2682910"/>
          </a:xfrm>
        </p:spPr>
        <p:txBody>
          <a:bodyPr>
            <a:normAutofit/>
          </a:bodyPr>
          <a:lstStyle/>
          <a:p>
            <a:r>
              <a:rPr lang="ar-SA" b="1" dirty="0"/>
              <a:t>المحاضرة الثالثة:</a:t>
            </a:r>
            <a:br>
              <a:rPr lang="ar-SA" b="1" dirty="0"/>
            </a:br>
            <a:r>
              <a:rPr lang="ar-SA" b="1" dirty="0"/>
              <a:t> استراتيجيات المزيج التسويقي</a:t>
            </a:r>
            <a:endParaRPr lang="fr-DZ" dirty="0"/>
          </a:p>
        </p:txBody>
      </p:sp>
      <p:sp>
        <p:nvSpPr>
          <p:cNvPr id="7" name="AutoShape 2" descr="Qu’est-ce qu’un plan stratégique ?">
            <a:extLst>
              <a:ext uri="{FF2B5EF4-FFF2-40B4-BE49-F238E27FC236}">
                <a16:creationId xmlns:a16="http://schemas.microsoft.com/office/drawing/2014/main" id="{A4FF4040-D8C7-4070-9D22-515B9E4C9D5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sp>
        <p:nvSpPr>
          <p:cNvPr id="11" name="Rectangle 10">
            <a:extLst>
              <a:ext uri="{FF2B5EF4-FFF2-40B4-BE49-F238E27FC236}">
                <a16:creationId xmlns:a16="http://schemas.microsoft.com/office/drawing/2014/main" id="{14AD4365-5C68-48EB-8B84-60B682057C8C}"/>
              </a:ext>
            </a:extLst>
          </p:cNvPr>
          <p:cNvSpPr/>
          <p:nvPr/>
        </p:nvSpPr>
        <p:spPr>
          <a:xfrm>
            <a:off x="-100484" y="6270171"/>
            <a:ext cx="12292484" cy="587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pic>
        <p:nvPicPr>
          <p:cNvPr id="1026" name="Picture 2" descr="Les 4P du marketing-mix : définition">
            <a:extLst>
              <a:ext uri="{FF2B5EF4-FFF2-40B4-BE49-F238E27FC236}">
                <a16:creationId xmlns:a16="http://schemas.microsoft.com/office/drawing/2014/main" id="{46A05D44-E90B-4EE3-AAC5-C8B4A52E8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2910"/>
            <a:ext cx="12191999" cy="417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9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p:txBody>
          <a:bodyPr/>
          <a:lstStyle/>
          <a:p>
            <a:pPr algn="ctr" rtl="1"/>
            <a:r>
              <a:rPr lang="ar-SA" b="1" dirty="0"/>
              <a:t>المزيج التسويقي </a:t>
            </a:r>
            <a:r>
              <a:rPr lang="fr-FR" b="1" dirty="0"/>
              <a:t>Marketing Mix</a:t>
            </a:r>
            <a:endParaRPr lang="fr-DZ" b="1" dirty="0"/>
          </a:p>
        </p:txBody>
      </p:sp>
      <p:sp>
        <p:nvSpPr>
          <p:cNvPr id="3" name="Espace réservé du contenu 2">
            <a:extLst>
              <a:ext uri="{FF2B5EF4-FFF2-40B4-BE49-F238E27FC236}">
                <a16:creationId xmlns:a16="http://schemas.microsoft.com/office/drawing/2014/main" id="{B0461AE4-04EF-4540-9C0C-3AE09A72FBEB}"/>
              </a:ext>
            </a:extLst>
          </p:cNvPr>
          <p:cNvSpPr>
            <a:spLocks noGrp="1"/>
          </p:cNvSpPr>
          <p:nvPr>
            <p:ph idx="1"/>
          </p:nvPr>
        </p:nvSpPr>
        <p:spPr>
          <a:xfrm>
            <a:off x="838200" y="1517301"/>
            <a:ext cx="11249967" cy="4659662"/>
          </a:xfrm>
        </p:spPr>
        <p:txBody>
          <a:bodyPr/>
          <a:lstStyle/>
          <a:p>
            <a:pPr algn="just" rtl="1">
              <a:lnSpc>
                <a:spcPct val="150000"/>
              </a:lnSpc>
            </a:pP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يعرف </a:t>
            </a:r>
            <a:r>
              <a:rPr lang="ar-SA" sz="18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كوتلر </a:t>
            </a:r>
            <a:r>
              <a:rPr lang="fr-FR"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Kotler</a:t>
            </a:r>
            <a:r>
              <a:rPr lang="ar-SA"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المزيج التسويقي على أنه "مجموعة أدوات التسويق التي تستخدمها المنظمة وتتحكم فيها لمتابعة أهدافها التسويقية في السوق المستهدفة." </a:t>
            </a:r>
            <a:endParaRPr lang="fr-DZ" sz="18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50000"/>
              </a:lnSpc>
            </a:pP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وهناك من يصفه على أنه "مجموعة العناصر المكونة للنشاط التسويقي."</a:t>
            </a:r>
            <a:endParaRPr lang="fr-DZ" sz="18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50000"/>
              </a:lnSpc>
            </a:pP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الهدف الرئيسي من هذا المزيج هو تلبية إحتياجات ورغبات السوق المستهدفة، فهو يؤثر على الطلب من خلال تتبع إحتياجات ورغبات الزبائن الحاليين والمحتملين ليحولهم لزبائن للمنظمة فالتصور الإيجابي من جانب الزبائن يأتي من خلال المنتجات والخدمات التي تخلق قيمة لهم وتوفر لهم الرضا، مما يمنح المنظمة ميزة بارزة مقارنة بمنافسيها.</a:t>
            </a:r>
            <a:endParaRPr lang="fr-DZ" sz="1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0386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p:txBody>
          <a:bodyPr/>
          <a:lstStyle/>
          <a:p>
            <a:pPr algn="ctr" rtl="1"/>
            <a:r>
              <a:rPr lang="ar-SA" b="1" dirty="0"/>
              <a:t>المزيج التسويقي </a:t>
            </a:r>
            <a:r>
              <a:rPr lang="fr-FR" b="1" dirty="0"/>
              <a:t>Marketing Mix</a:t>
            </a:r>
            <a:endParaRPr lang="fr-DZ" b="1" dirty="0"/>
          </a:p>
        </p:txBody>
      </p:sp>
      <p:graphicFrame>
        <p:nvGraphicFramePr>
          <p:cNvPr id="4" name="Espace réservé du contenu 3">
            <a:extLst>
              <a:ext uri="{FF2B5EF4-FFF2-40B4-BE49-F238E27FC236}">
                <a16:creationId xmlns:a16="http://schemas.microsoft.com/office/drawing/2014/main" id="{382C6726-7E7D-4E06-8170-478806E323CF}"/>
              </a:ext>
            </a:extLst>
          </p:cNvPr>
          <p:cNvGraphicFramePr>
            <a:graphicFrameLocks noGrp="1"/>
          </p:cNvGraphicFramePr>
          <p:nvPr>
            <p:ph idx="1"/>
            <p:extLst>
              <p:ext uri="{D42A27DB-BD31-4B8C-83A1-F6EECF244321}">
                <p14:modId xmlns:p14="http://schemas.microsoft.com/office/powerpoint/2010/main" val="250429318"/>
              </p:ext>
            </p:extLst>
          </p:nvPr>
        </p:nvGraphicFramePr>
        <p:xfrm>
          <a:off x="-70338" y="1426866"/>
          <a:ext cx="12158505" cy="5431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5925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F1FDBE7B-F82E-44B0-A07B-933D69C95E23}"/>
              </a:ext>
            </a:extLst>
          </p:cNvPr>
          <p:cNvGrpSpPr/>
          <p:nvPr/>
        </p:nvGrpSpPr>
        <p:grpSpPr>
          <a:xfrm>
            <a:off x="3319462" y="120580"/>
            <a:ext cx="5553075" cy="6737420"/>
            <a:chOff x="0" y="0"/>
            <a:chExt cx="5553075" cy="4667250"/>
          </a:xfrm>
        </p:grpSpPr>
        <p:sp>
          <p:nvSpPr>
            <p:cNvPr id="5" name="Ellipse 4">
              <a:extLst>
                <a:ext uri="{FF2B5EF4-FFF2-40B4-BE49-F238E27FC236}">
                  <a16:creationId xmlns:a16="http://schemas.microsoft.com/office/drawing/2014/main" id="{57C75646-F6BA-4579-AC77-880C29A2A3BC}"/>
                </a:ext>
              </a:extLst>
            </p:cNvPr>
            <p:cNvSpPr/>
            <p:nvPr/>
          </p:nvSpPr>
          <p:spPr>
            <a:xfrm>
              <a:off x="2066925" y="0"/>
              <a:ext cx="1571625" cy="990600"/>
            </a:xfrm>
            <a:prstGeom prst="ellipse">
              <a:avLst/>
            </a:prstGeom>
            <a:solidFill>
              <a:srgbClr val="C00000"/>
            </a:solidFill>
            <a:ln>
              <a:solidFill>
                <a:srgbClr val="C00000"/>
              </a:solid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ar-DZ" sz="1400" b="1" dirty="0">
                  <a:effectLst/>
                  <a:ea typeface="Calibri" panose="020F0502020204030204" pitchFamily="34" charset="0"/>
                  <a:cs typeface="Simplified Arabic" panose="02020603050405020304" pitchFamily="18" charset="-78"/>
                </a:rPr>
                <a:t>المزيج التسويقي</a:t>
              </a:r>
              <a:endParaRPr lang="fr-DZ" sz="1100" dirty="0">
                <a:effectLst/>
                <a:ea typeface="Calibri" panose="020F0502020204030204" pitchFamily="34" charset="0"/>
                <a:cs typeface="Arial" panose="020B0604020202020204" pitchFamily="34" charset="0"/>
              </a:endParaRPr>
            </a:p>
            <a:p>
              <a:pPr algn="ctr">
                <a:lnSpc>
                  <a:spcPct val="106000"/>
                </a:lnSpc>
                <a:spcAft>
                  <a:spcPts val="800"/>
                </a:spcAft>
              </a:pPr>
              <a:r>
                <a:rPr lang="fr-FR" sz="1100" b="1" dirty="0">
                  <a:effectLst/>
                  <a:latin typeface="Times New Roman" panose="02020603050405020304" pitchFamily="18" charset="0"/>
                  <a:ea typeface="Calibri" panose="020F0502020204030204" pitchFamily="34" charset="0"/>
                  <a:cs typeface="Arial" panose="020B0604020202020204" pitchFamily="34" charset="0"/>
                </a:rPr>
                <a:t>Marketing mix</a:t>
              </a:r>
              <a:endParaRPr lang="fr-DZ" sz="1100" dirty="0">
                <a:effectLst/>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CBB8E48-3B86-4267-86AE-10915EA332B1}"/>
                </a:ext>
              </a:extLst>
            </p:cNvPr>
            <p:cNvSpPr/>
            <p:nvPr/>
          </p:nvSpPr>
          <p:spPr>
            <a:xfrm>
              <a:off x="0" y="1762125"/>
              <a:ext cx="1466850" cy="2905125"/>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6000"/>
                </a:lnSpc>
                <a:spcAft>
                  <a:spcPts val="800"/>
                </a:spcAft>
              </a:pPr>
              <a:r>
                <a:rPr lang="ar-DZ" sz="1400" b="1" u="sng">
                  <a:solidFill>
                    <a:srgbClr val="C00000"/>
                  </a:solidFill>
                  <a:effectLst/>
                  <a:ea typeface="Calibri" panose="020F0502020204030204" pitchFamily="34" charset="0"/>
                  <a:cs typeface="Simplified Arabic" panose="02020603050405020304" pitchFamily="18" charset="-78"/>
                </a:rPr>
                <a:t>المنتج</a:t>
              </a:r>
              <a:endParaRPr lang="fr-DZ" sz="1100">
                <a:effectLst/>
                <a:ea typeface="Calibri" panose="020F0502020204030204" pitchFamily="34" charset="0"/>
                <a:cs typeface="Arial" panose="020B0604020202020204" pitchFamily="34" charset="0"/>
              </a:endParaRPr>
            </a:p>
            <a:p>
              <a:pPr algn="ctr" rtl="1">
                <a:lnSpc>
                  <a:spcPct val="106000"/>
                </a:lnSpc>
                <a:spcAft>
                  <a:spcPts val="800"/>
                </a:spcAft>
              </a:pPr>
              <a:r>
                <a:rPr lang="fr-FR" sz="1400" b="1" u="sng">
                  <a:solidFill>
                    <a:srgbClr val="C00000"/>
                  </a:solidFill>
                  <a:effectLst/>
                  <a:latin typeface="Times New Roman" panose="02020603050405020304" pitchFamily="18" charset="0"/>
                  <a:ea typeface="Calibri" panose="020F0502020204030204" pitchFamily="34" charset="0"/>
                  <a:cs typeface="Arial" panose="020B0604020202020204" pitchFamily="34" charset="0"/>
                </a:rPr>
                <a:t>Product </a:t>
              </a:r>
              <a:endParaRPr lang="fr-DZ" sz="1100">
                <a:effectLst/>
                <a:ea typeface="Calibri" panose="020F0502020204030204" pitchFamily="34" charset="0"/>
                <a:cs typeface="Arial" panose="020B0604020202020204" pitchFamily="34" charset="0"/>
              </a:endParaRPr>
            </a:p>
            <a:p>
              <a:pPr marL="457200" indent="-228600" algn="r" rtl="1">
                <a:lnSpc>
                  <a:spcPct val="106000"/>
                </a:lnSpc>
              </a:pPr>
              <a:r>
                <a:rPr lang="ar-DZ" sz="1000" b="1">
                  <a:effectLst/>
                  <a:ea typeface="Calibri" panose="020F0502020204030204" pitchFamily="34" charset="0"/>
                  <a:cs typeface="Simplified Arabic" panose="02020603050405020304" pitchFamily="18" charset="-78"/>
                </a:rPr>
                <a:t>تنوع في المنتجات</a:t>
              </a:r>
              <a:endParaRPr lang="fr-DZ" sz="1100">
                <a:effectLst/>
                <a:ea typeface="Calibri" panose="020F0502020204030204" pitchFamily="34" charset="0"/>
                <a:cs typeface="Arial" panose="020B0604020202020204" pitchFamily="34" charset="0"/>
              </a:endParaRPr>
            </a:p>
            <a:p>
              <a:pPr marL="457200" indent="-228600" algn="r" rtl="1">
                <a:lnSpc>
                  <a:spcPct val="106000"/>
                </a:lnSpc>
              </a:pPr>
              <a:r>
                <a:rPr lang="ar-DZ" sz="1000" b="1">
                  <a:effectLst/>
                  <a:ea typeface="Calibri" panose="020F0502020204030204" pitchFamily="34" charset="0"/>
                  <a:cs typeface="Simplified Arabic" panose="02020603050405020304" pitchFamily="18" charset="-78"/>
                </a:rPr>
                <a:t>الجودة</a:t>
              </a:r>
              <a:endParaRPr lang="fr-DZ" sz="1100">
                <a:effectLst/>
                <a:ea typeface="Calibri" panose="020F0502020204030204" pitchFamily="34" charset="0"/>
                <a:cs typeface="Arial" panose="020B0604020202020204" pitchFamily="34" charset="0"/>
              </a:endParaRPr>
            </a:p>
            <a:p>
              <a:pPr marL="457200" indent="-228600" algn="r" rtl="1">
                <a:lnSpc>
                  <a:spcPct val="106000"/>
                </a:lnSpc>
              </a:pPr>
              <a:r>
                <a:rPr lang="ar-DZ" sz="1000" b="1">
                  <a:effectLst/>
                  <a:ea typeface="Calibri" panose="020F0502020204030204" pitchFamily="34" charset="0"/>
                  <a:cs typeface="Simplified Arabic" panose="02020603050405020304" pitchFamily="18" charset="-78"/>
                </a:rPr>
                <a:t>التصميم </a:t>
              </a:r>
              <a:endParaRPr lang="fr-DZ" sz="1100">
                <a:effectLst/>
                <a:ea typeface="Calibri" panose="020F0502020204030204" pitchFamily="34" charset="0"/>
                <a:cs typeface="Arial" panose="020B0604020202020204" pitchFamily="34" charset="0"/>
              </a:endParaRPr>
            </a:p>
            <a:p>
              <a:pPr marL="457200" indent="-228600" algn="r" rtl="1">
                <a:lnSpc>
                  <a:spcPct val="106000"/>
                </a:lnSpc>
              </a:pPr>
              <a:r>
                <a:rPr lang="ar-DZ" sz="1000" b="1">
                  <a:effectLst/>
                  <a:ea typeface="Calibri" panose="020F0502020204030204" pitchFamily="34" charset="0"/>
                  <a:cs typeface="Simplified Arabic" panose="02020603050405020304" pitchFamily="18" charset="-78"/>
                </a:rPr>
                <a:t>الميزات</a:t>
              </a:r>
              <a:endParaRPr lang="fr-DZ" sz="1100">
                <a:effectLst/>
                <a:ea typeface="Calibri" panose="020F0502020204030204" pitchFamily="34" charset="0"/>
                <a:cs typeface="Arial" panose="020B0604020202020204" pitchFamily="34" charset="0"/>
              </a:endParaRPr>
            </a:p>
            <a:p>
              <a:pPr marL="457200" indent="-228600" algn="r" rtl="1">
                <a:lnSpc>
                  <a:spcPct val="106000"/>
                </a:lnSpc>
              </a:pPr>
              <a:r>
                <a:rPr lang="ar-DZ" sz="1000" b="1">
                  <a:effectLst/>
                  <a:ea typeface="Calibri" panose="020F0502020204030204" pitchFamily="34" charset="0"/>
                  <a:cs typeface="Simplified Arabic" panose="02020603050405020304" pitchFamily="18" charset="-78"/>
                </a:rPr>
                <a:t>اسم العلامة</a:t>
              </a:r>
              <a:endParaRPr lang="fr-DZ" sz="1100">
                <a:effectLst/>
                <a:ea typeface="Calibri" panose="020F0502020204030204" pitchFamily="34" charset="0"/>
                <a:cs typeface="Arial" panose="020B0604020202020204" pitchFamily="34" charset="0"/>
              </a:endParaRPr>
            </a:p>
            <a:p>
              <a:pPr marL="457200" indent="-228600" algn="r" rtl="1">
                <a:lnSpc>
                  <a:spcPct val="106000"/>
                </a:lnSpc>
              </a:pPr>
              <a:r>
                <a:rPr lang="ar-DZ" sz="1000" b="1">
                  <a:effectLst/>
                  <a:ea typeface="Calibri" panose="020F0502020204030204" pitchFamily="34" charset="0"/>
                  <a:cs typeface="Simplified Arabic" panose="02020603050405020304" pitchFamily="18" charset="-78"/>
                </a:rPr>
                <a:t>التعبئة والتغليف</a:t>
              </a:r>
              <a:endParaRPr lang="fr-DZ" sz="1100">
                <a:effectLst/>
                <a:ea typeface="Calibri" panose="020F0502020204030204" pitchFamily="34" charset="0"/>
                <a:cs typeface="Arial" panose="020B0604020202020204" pitchFamily="34" charset="0"/>
              </a:endParaRPr>
            </a:p>
            <a:p>
              <a:pPr marL="457200" indent="-228600" algn="r" rtl="1">
                <a:lnSpc>
                  <a:spcPct val="106000"/>
                </a:lnSpc>
              </a:pPr>
              <a:r>
                <a:rPr lang="ar-DZ" sz="1000" b="1">
                  <a:effectLst/>
                  <a:ea typeface="Calibri" panose="020F0502020204030204" pitchFamily="34" charset="0"/>
                  <a:cs typeface="Simplified Arabic" panose="02020603050405020304" pitchFamily="18" charset="-78"/>
                </a:rPr>
                <a:t>الحجم</a:t>
              </a:r>
              <a:endParaRPr lang="fr-DZ" sz="1100">
                <a:effectLst/>
                <a:ea typeface="Calibri" panose="020F0502020204030204" pitchFamily="34" charset="0"/>
                <a:cs typeface="Arial" panose="020B0604020202020204" pitchFamily="34" charset="0"/>
              </a:endParaRPr>
            </a:p>
            <a:p>
              <a:pPr marL="457200" indent="-228600" algn="r" rtl="1">
                <a:lnSpc>
                  <a:spcPct val="106000"/>
                </a:lnSpc>
              </a:pPr>
              <a:r>
                <a:rPr lang="ar-DZ" sz="1000" b="1">
                  <a:effectLst/>
                  <a:ea typeface="Calibri" panose="020F0502020204030204" pitchFamily="34" charset="0"/>
                  <a:cs typeface="Simplified Arabic" panose="02020603050405020304" pitchFamily="18" charset="-78"/>
                </a:rPr>
                <a:t>الخدمات</a:t>
              </a:r>
              <a:endParaRPr lang="fr-DZ" sz="1100">
                <a:effectLst/>
                <a:ea typeface="Calibri" panose="020F0502020204030204" pitchFamily="34" charset="0"/>
                <a:cs typeface="Arial" panose="020B0604020202020204" pitchFamily="34" charset="0"/>
              </a:endParaRPr>
            </a:p>
            <a:p>
              <a:pPr marL="457200" indent="-228600" algn="r" rtl="1">
                <a:lnSpc>
                  <a:spcPct val="106000"/>
                </a:lnSpc>
              </a:pPr>
              <a:r>
                <a:rPr lang="ar-DZ" sz="1000" b="1">
                  <a:effectLst/>
                  <a:ea typeface="Calibri" panose="020F0502020204030204" pitchFamily="34" charset="0"/>
                  <a:cs typeface="Simplified Arabic" panose="02020603050405020304" pitchFamily="18" charset="-78"/>
                </a:rPr>
                <a:t>الضمانات</a:t>
              </a:r>
              <a:endParaRPr lang="fr-DZ" sz="1100">
                <a:effectLst/>
                <a:ea typeface="Calibri" panose="020F0502020204030204" pitchFamily="34" charset="0"/>
                <a:cs typeface="Arial" panose="020B0604020202020204" pitchFamily="34" charset="0"/>
              </a:endParaRPr>
            </a:p>
            <a:p>
              <a:pPr marL="457200" indent="-228600" algn="r" rtl="1">
                <a:lnSpc>
                  <a:spcPct val="106000"/>
                </a:lnSpc>
                <a:spcAft>
                  <a:spcPts val="800"/>
                </a:spcAft>
              </a:pPr>
              <a:r>
                <a:rPr lang="ar-DZ" sz="1000" b="1">
                  <a:effectLst/>
                  <a:ea typeface="Calibri" panose="020F0502020204030204" pitchFamily="34" charset="0"/>
                  <a:cs typeface="Simplified Arabic" panose="02020603050405020304" pitchFamily="18" charset="-78"/>
                </a:rPr>
                <a:t>العائدات</a:t>
              </a:r>
              <a:endParaRPr lang="fr-DZ" sz="1100">
                <a:effectLst/>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E117F25-5EBD-4830-AC79-8AFD8DBEC727}"/>
                </a:ext>
              </a:extLst>
            </p:cNvPr>
            <p:cNvSpPr/>
            <p:nvPr/>
          </p:nvSpPr>
          <p:spPr>
            <a:xfrm>
              <a:off x="1285875" y="2867025"/>
              <a:ext cx="1466850" cy="1790700"/>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6000"/>
                </a:lnSpc>
                <a:spcAft>
                  <a:spcPts val="800"/>
                </a:spcAft>
              </a:pPr>
              <a:r>
                <a:rPr lang="ar-DZ" sz="1400" b="1" u="sng">
                  <a:solidFill>
                    <a:srgbClr val="C00000"/>
                  </a:solidFill>
                  <a:effectLst/>
                  <a:ea typeface="Calibri" panose="020F0502020204030204" pitchFamily="34" charset="0"/>
                  <a:cs typeface="Simplified Arabic" panose="02020603050405020304" pitchFamily="18" charset="-78"/>
                </a:rPr>
                <a:t>السعر</a:t>
              </a:r>
              <a:endParaRPr lang="fr-DZ" sz="1100">
                <a:effectLst/>
                <a:ea typeface="Calibri" panose="020F0502020204030204" pitchFamily="34" charset="0"/>
                <a:cs typeface="Arial" panose="020B0604020202020204" pitchFamily="34" charset="0"/>
              </a:endParaRPr>
            </a:p>
            <a:p>
              <a:pPr algn="ctr" rtl="1">
                <a:lnSpc>
                  <a:spcPct val="106000"/>
                </a:lnSpc>
                <a:spcAft>
                  <a:spcPts val="800"/>
                </a:spcAft>
              </a:pPr>
              <a:r>
                <a:rPr lang="fr-FR" sz="1400" b="1" u="sng">
                  <a:solidFill>
                    <a:srgbClr val="C00000"/>
                  </a:solidFill>
                  <a:effectLst/>
                  <a:latin typeface="Times New Roman" panose="02020603050405020304" pitchFamily="18" charset="0"/>
                  <a:ea typeface="Calibri" panose="020F0502020204030204" pitchFamily="34" charset="0"/>
                  <a:cs typeface="Arial" panose="020B0604020202020204" pitchFamily="34" charset="0"/>
                </a:rPr>
                <a:t>Price </a:t>
              </a:r>
              <a:endParaRPr lang="fr-DZ" sz="1100">
                <a:effectLst/>
                <a:ea typeface="Calibri" panose="020F0502020204030204" pitchFamily="34" charset="0"/>
                <a:cs typeface="Arial" panose="020B0604020202020204" pitchFamily="34" charset="0"/>
              </a:endParaRPr>
            </a:p>
            <a:p>
              <a:pPr marL="457200" indent="-228600" algn="r" rtl="1">
                <a:lnSpc>
                  <a:spcPct val="106000"/>
                </a:lnSpc>
              </a:pPr>
              <a:r>
                <a:rPr lang="ar-DZ" sz="1000" b="1">
                  <a:effectLst/>
                  <a:ea typeface="Calibri" panose="020F0502020204030204" pitchFamily="34" charset="0"/>
                  <a:cs typeface="Simplified Arabic" panose="02020603050405020304" pitchFamily="18" charset="-78"/>
                </a:rPr>
                <a:t>قائمة الأسعار</a:t>
              </a:r>
              <a:endParaRPr lang="fr-DZ" sz="1100">
                <a:effectLst/>
                <a:ea typeface="Calibri" panose="020F0502020204030204" pitchFamily="34" charset="0"/>
                <a:cs typeface="Arial" panose="020B0604020202020204" pitchFamily="34" charset="0"/>
              </a:endParaRPr>
            </a:p>
            <a:p>
              <a:pPr marL="457200" indent="-228600" algn="r" rtl="1">
                <a:lnSpc>
                  <a:spcPct val="106000"/>
                </a:lnSpc>
              </a:pPr>
              <a:r>
                <a:rPr lang="ar-DZ" sz="1000" b="1">
                  <a:effectLst/>
                  <a:ea typeface="Calibri" panose="020F0502020204030204" pitchFamily="34" charset="0"/>
                  <a:cs typeface="Simplified Arabic" panose="02020603050405020304" pitchFamily="18" charset="-78"/>
                </a:rPr>
                <a:t>الخصومات</a:t>
              </a:r>
              <a:endParaRPr lang="fr-DZ" sz="1100">
                <a:effectLst/>
                <a:ea typeface="Calibri" panose="020F0502020204030204" pitchFamily="34" charset="0"/>
                <a:cs typeface="Arial" panose="020B0604020202020204" pitchFamily="34" charset="0"/>
              </a:endParaRPr>
            </a:p>
            <a:p>
              <a:pPr marL="457200" indent="-228600" algn="r" rtl="1">
                <a:lnSpc>
                  <a:spcPct val="106000"/>
                </a:lnSpc>
              </a:pPr>
              <a:r>
                <a:rPr lang="ar-DZ" sz="1000" b="1">
                  <a:effectLst/>
                  <a:ea typeface="Calibri" panose="020F0502020204030204" pitchFamily="34" charset="0"/>
                  <a:cs typeface="Simplified Arabic" panose="02020603050405020304" pitchFamily="18" charset="-78"/>
                </a:rPr>
                <a:t>البدائل</a:t>
              </a:r>
              <a:endParaRPr lang="fr-DZ" sz="1100">
                <a:effectLst/>
                <a:ea typeface="Calibri" panose="020F0502020204030204" pitchFamily="34" charset="0"/>
                <a:cs typeface="Arial" panose="020B0604020202020204" pitchFamily="34" charset="0"/>
              </a:endParaRPr>
            </a:p>
            <a:p>
              <a:pPr marL="457200" indent="-228600" algn="r" rtl="1">
                <a:lnSpc>
                  <a:spcPct val="106000"/>
                </a:lnSpc>
              </a:pPr>
              <a:r>
                <a:rPr lang="ar-DZ" sz="1000" b="1">
                  <a:effectLst/>
                  <a:ea typeface="Calibri" panose="020F0502020204030204" pitchFamily="34" charset="0"/>
                  <a:cs typeface="Simplified Arabic" panose="02020603050405020304" pitchFamily="18" charset="-78"/>
                </a:rPr>
                <a:t>فترة السداد</a:t>
              </a:r>
              <a:endParaRPr lang="fr-DZ" sz="1100">
                <a:effectLst/>
                <a:ea typeface="Calibri" panose="020F0502020204030204" pitchFamily="34" charset="0"/>
                <a:cs typeface="Arial" panose="020B0604020202020204" pitchFamily="34" charset="0"/>
              </a:endParaRPr>
            </a:p>
            <a:p>
              <a:pPr marL="457200" indent="-228600" algn="r" rtl="1">
                <a:lnSpc>
                  <a:spcPct val="106000"/>
                </a:lnSpc>
                <a:spcAft>
                  <a:spcPts val="800"/>
                </a:spcAft>
              </a:pPr>
              <a:r>
                <a:rPr lang="ar-DZ" sz="1000" b="1">
                  <a:effectLst/>
                  <a:ea typeface="Calibri" panose="020F0502020204030204" pitchFamily="34" charset="0"/>
                  <a:cs typeface="Simplified Arabic" panose="02020603050405020304" pitchFamily="18" charset="-78"/>
                </a:rPr>
                <a:t>شروط الائتمان</a:t>
              </a:r>
              <a:endParaRPr lang="fr-DZ" sz="1100">
                <a:effectLst/>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1C536A6-CAE8-475A-BCF1-28465EF62EE2}"/>
                </a:ext>
              </a:extLst>
            </p:cNvPr>
            <p:cNvSpPr/>
            <p:nvPr/>
          </p:nvSpPr>
          <p:spPr>
            <a:xfrm>
              <a:off x="2933700" y="2905125"/>
              <a:ext cx="1466850" cy="1733550"/>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6000"/>
                </a:lnSpc>
                <a:spcAft>
                  <a:spcPts val="800"/>
                </a:spcAft>
              </a:pPr>
              <a:r>
                <a:rPr lang="ar-DZ" sz="1400" b="1" u="sng" dirty="0">
                  <a:solidFill>
                    <a:srgbClr val="C00000"/>
                  </a:solidFill>
                  <a:effectLst/>
                  <a:ea typeface="Calibri" panose="020F0502020204030204" pitchFamily="34" charset="0"/>
                  <a:cs typeface="Simplified Arabic" panose="02020603050405020304" pitchFamily="18" charset="-78"/>
                </a:rPr>
                <a:t>الترويج</a:t>
              </a:r>
              <a:endParaRPr lang="fr-DZ" sz="1100" dirty="0">
                <a:effectLst/>
                <a:ea typeface="Calibri" panose="020F0502020204030204" pitchFamily="34" charset="0"/>
                <a:cs typeface="Arial" panose="020B0604020202020204" pitchFamily="34" charset="0"/>
              </a:endParaRPr>
            </a:p>
            <a:p>
              <a:pPr algn="ctr" rtl="1">
                <a:lnSpc>
                  <a:spcPct val="106000"/>
                </a:lnSpc>
                <a:spcAft>
                  <a:spcPts val="800"/>
                </a:spcAft>
              </a:pPr>
              <a:r>
                <a:rPr lang="fr-FR" sz="1400" b="1" u="sng"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Promotion</a:t>
              </a:r>
              <a:endParaRPr lang="fr-DZ" sz="1100" dirty="0">
                <a:effectLst/>
                <a:ea typeface="Calibri" panose="020F0502020204030204" pitchFamily="34" charset="0"/>
                <a:cs typeface="Arial" panose="020B0604020202020204" pitchFamily="34" charset="0"/>
              </a:endParaRPr>
            </a:p>
            <a:p>
              <a:pPr marL="457200" indent="-228600" algn="r" rtl="1">
                <a:lnSpc>
                  <a:spcPct val="106000"/>
                </a:lnSpc>
              </a:pPr>
              <a:r>
                <a:rPr lang="ar-DZ" sz="1000" b="1" dirty="0">
                  <a:effectLst/>
                  <a:ea typeface="Calibri" panose="020F0502020204030204" pitchFamily="34" charset="0"/>
                  <a:cs typeface="Simplified Arabic" panose="02020603050405020304" pitchFamily="18" charset="-78"/>
                </a:rPr>
                <a:t>تنشيط المبيعات</a:t>
              </a:r>
              <a:endParaRPr lang="fr-DZ" sz="1100" dirty="0">
                <a:effectLst/>
                <a:ea typeface="Calibri" panose="020F0502020204030204" pitchFamily="34" charset="0"/>
                <a:cs typeface="Arial" panose="020B0604020202020204" pitchFamily="34" charset="0"/>
              </a:endParaRPr>
            </a:p>
            <a:p>
              <a:pPr marL="457200" indent="-228600" algn="r" rtl="1">
                <a:lnSpc>
                  <a:spcPct val="106000"/>
                </a:lnSpc>
              </a:pPr>
              <a:r>
                <a:rPr lang="ar-DZ" sz="1000" b="1" dirty="0">
                  <a:effectLst/>
                  <a:ea typeface="Calibri" panose="020F0502020204030204" pitchFamily="34" charset="0"/>
                  <a:cs typeface="Simplified Arabic" panose="02020603050405020304" pitchFamily="18" charset="-78"/>
                </a:rPr>
                <a:t>الإعلان</a:t>
              </a:r>
              <a:endParaRPr lang="fr-DZ" sz="1100" dirty="0">
                <a:effectLst/>
                <a:ea typeface="Calibri" panose="020F0502020204030204" pitchFamily="34" charset="0"/>
                <a:cs typeface="Arial" panose="020B0604020202020204" pitchFamily="34" charset="0"/>
              </a:endParaRPr>
            </a:p>
            <a:p>
              <a:pPr marL="457200" indent="-228600" algn="r" rtl="1">
                <a:lnSpc>
                  <a:spcPct val="106000"/>
                </a:lnSpc>
              </a:pPr>
              <a:r>
                <a:rPr lang="ar-DZ" sz="1000" b="1" dirty="0">
                  <a:effectLst/>
                  <a:ea typeface="Calibri" panose="020F0502020204030204" pitchFamily="34" charset="0"/>
                  <a:cs typeface="Simplified Arabic" panose="02020603050405020304" pitchFamily="18" charset="-78"/>
                </a:rPr>
                <a:t>البيع الشخصي</a:t>
              </a:r>
              <a:endParaRPr lang="fr-DZ" sz="1100" dirty="0">
                <a:effectLst/>
                <a:ea typeface="Calibri" panose="020F0502020204030204" pitchFamily="34" charset="0"/>
                <a:cs typeface="Arial" panose="020B0604020202020204" pitchFamily="34" charset="0"/>
              </a:endParaRPr>
            </a:p>
            <a:p>
              <a:pPr marL="457200" indent="-228600" algn="r" rtl="1">
                <a:lnSpc>
                  <a:spcPct val="106000"/>
                </a:lnSpc>
              </a:pPr>
              <a:r>
                <a:rPr lang="ar-DZ" sz="1000" b="1" dirty="0">
                  <a:effectLst/>
                  <a:ea typeface="Calibri" panose="020F0502020204030204" pitchFamily="34" charset="0"/>
                  <a:cs typeface="Simplified Arabic" panose="02020603050405020304" pitchFamily="18" charset="-78"/>
                </a:rPr>
                <a:t>العلاقات العامة</a:t>
              </a:r>
              <a:endParaRPr lang="fr-DZ" sz="1100" dirty="0">
                <a:effectLst/>
                <a:ea typeface="Calibri" panose="020F0502020204030204" pitchFamily="34" charset="0"/>
                <a:cs typeface="Arial" panose="020B0604020202020204" pitchFamily="34" charset="0"/>
              </a:endParaRPr>
            </a:p>
            <a:p>
              <a:pPr marL="457200" indent="-228600" algn="r" rtl="1">
                <a:lnSpc>
                  <a:spcPct val="106000"/>
                </a:lnSpc>
                <a:spcAft>
                  <a:spcPts val="800"/>
                </a:spcAft>
              </a:pPr>
              <a:r>
                <a:rPr lang="ar-DZ" sz="1000" b="1" dirty="0">
                  <a:effectLst/>
                  <a:ea typeface="Calibri" panose="020F0502020204030204" pitchFamily="34" charset="0"/>
                  <a:cs typeface="Simplified Arabic" panose="02020603050405020304" pitchFamily="18" charset="-78"/>
                </a:rPr>
                <a:t>التسويق المباشر</a:t>
              </a:r>
              <a:endParaRPr lang="fr-DZ" sz="1100" dirty="0">
                <a:effectLst/>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C703A7E-2957-4ED1-83DF-D5731E2CA44D}"/>
                </a:ext>
              </a:extLst>
            </p:cNvPr>
            <p:cNvSpPr/>
            <p:nvPr/>
          </p:nvSpPr>
          <p:spPr>
            <a:xfrm>
              <a:off x="4086225" y="1857375"/>
              <a:ext cx="1466850" cy="205740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6000"/>
                </a:lnSpc>
                <a:spcAft>
                  <a:spcPts val="800"/>
                </a:spcAft>
              </a:pPr>
              <a:r>
                <a:rPr lang="ar-DZ" sz="1400" b="1" u="sng">
                  <a:solidFill>
                    <a:srgbClr val="C00000"/>
                  </a:solidFill>
                  <a:effectLst/>
                  <a:ea typeface="Calibri" panose="020F0502020204030204" pitchFamily="34" charset="0"/>
                  <a:cs typeface="Simplified Arabic" panose="02020603050405020304" pitchFamily="18" charset="-78"/>
                </a:rPr>
                <a:t>التوزيع</a:t>
              </a:r>
              <a:endParaRPr lang="fr-DZ" sz="1100">
                <a:effectLst/>
                <a:ea typeface="Calibri" panose="020F0502020204030204" pitchFamily="34" charset="0"/>
                <a:cs typeface="Arial" panose="020B0604020202020204" pitchFamily="34" charset="0"/>
              </a:endParaRPr>
            </a:p>
            <a:p>
              <a:pPr algn="ctr" rtl="1">
                <a:lnSpc>
                  <a:spcPct val="106000"/>
                </a:lnSpc>
                <a:spcAft>
                  <a:spcPts val="800"/>
                </a:spcAft>
              </a:pPr>
              <a:r>
                <a:rPr lang="fr-FR" sz="1400" b="1" u="sng">
                  <a:solidFill>
                    <a:srgbClr val="C00000"/>
                  </a:solidFill>
                  <a:effectLst/>
                  <a:latin typeface="Times New Roman" panose="02020603050405020304" pitchFamily="18" charset="0"/>
                  <a:ea typeface="Calibri" panose="020F0502020204030204" pitchFamily="34" charset="0"/>
                  <a:cs typeface="Arial" panose="020B0604020202020204" pitchFamily="34" charset="0"/>
                </a:rPr>
                <a:t>Place</a:t>
              </a:r>
              <a:endParaRPr lang="fr-DZ" sz="1100">
                <a:effectLst/>
                <a:ea typeface="Calibri" panose="020F0502020204030204" pitchFamily="34" charset="0"/>
                <a:cs typeface="Arial" panose="020B0604020202020204" pitchFamily="34" charset="0"/>
              </a:endParaRPr>
            </a:p>
            <a:p>
              <a:pPr marL="457200" indent="-228600" algn="r" rtl="1">
                <a:lnSpc>
                  <a:spcPct val="106000"/>
                </a:lnSpc>
              </a:pPr>
              <a:r>
                <a:rPr lang="ar-DZ" sz="1000" b="1">
                  <a:effectLst/>
                  <a:ea typeface="Calibri" panose="020F0502020204030204" pitchFamily="34" charset="0"/>
                  <a:cs typeface="Simplified Arabic" panose="02020603050405020304" pitchFamily="18" charset="-78"/>
                </a:rPr>
                <a:t>القنوات</a:t>
              </a:r>
              <a:endParaRPr lang="fr-DZ" sz="1100">
                <a:effectLst/>
                <a:ea typeface="Calibri" panose="020F0502020204030204" pitchFamily="34" charset="0"/>
                <a:cs typeface="Arial" panose="020B0604020202020204" pitchFamily="34" charset="0"/>
              </a:endParaRPr>
            </a:p>
            <a:p>
              <a:pPr marL="457200" indent="-228600" algn="r" rtl="1">
                <a:lnSpc>
                  <a:spcPct val="106000"/>
                </a:lnSpc>
              </a:pPr>
              <a:r>
                <a:rPr lang="ar-DZ" sz="1000" b="1">
                  <a:effectLst/>
                  <a:ea typeface="Calibri" panose="020F0502020204030204" pitchFamily="34" charset="0"/>
                  <a:cs typeface="Simplified Arabic" panose="02020603050405020304" pitchFamily="18" charset="-78"/>
                </a:rPr>
                <a:t>التغطية</a:t>
              </a:r>
              <a:endParaRPr lang="fr-DZ" sz="1100">
                <a:effectLst/>
                <a:ea typeface="Calibri" panose="020F0502020204030204" pitchFamily="34" charset="0"/>
                <a:cs typeface="Arial" panose="020B0604020202020204" pitchFamily="34" charset="0"/>
              </a:endParaRPr>
            </a:p>
            <a:p>
              <a:pPr marL="457200" indent="-228600" algn="r" rtl="1">
                <a:lnSpc>
                  <a:spcPct val="106000"/>
                </a:lnSpc>
              </a:pPr>
              <a:r>
                <a:rPr lang="ar-DZ" sz="1000" b="1">
                  <a:effectLst/>
                  <a:ea typeface="Calibri" panose="020F0502020204030204" pitchFamily="34" charset="0"/>
                  <a:cs typeface="Simplified Arabic" panose="02020603050405020304" pitchFamily="18" charset="-78"/>
                </a:rPr>
                <a:t>مجموعة منوعة</a:t>
              </a:r>
              <a:endParaRPr lang="fr-DZ" sz="1100">
                <a:effectLst/>
                <a:ea typeface="Calibri" panose="020F0502020204030204" pitchFamily="34" charset="0"/>
                <a:cs typeface="Arial" panose="020B0604020202020204" pitchFamily="34" charset="0"/>
              </a:endParaRPr>
            </a:p>
            <a:p>
              <a:pPr marL="457200" indent="-228600" algn="r" rtl="1">
                <a:lnSpc>
                  <a:spcPct val="106000"/>
                </a:lnSpc>
              </a:pPr>
              <a:r>
                <a:rPr lang="ar-DZ" sz="1000" b="1">
                  <a:effectLst/>
                  <a:ea typeface="Calibri" panose="020F0502020204030204" pitchFamily="34" charset="0"/>
                  <a:cs typeface="Simplified Arabic" panose="02020603050405020304" pitchFamily="18" charset="-78"/>
                </a:rPr>
                <a:t>الموقع</a:t>
              </a:r>
              <a:endParaRPr lang="fr-DZ" sz="1100">
                <a:effectLst/>
                <a:ea typeface="Calibri" panose="020F0502020204030204" pitchFamily="34" charset="0"/>
                <a:cs typeface="Arial" panose="020B0604020202020204" pitchFamily="34" charset="0"/>
              </a:endParaRPr>
            </a:p>
            <a:p>
              <a:pPr marL="457200" indent="-228600" algn="r" rtl="1">
                <a:lnSpc>
                  <a:spcPct val="106000"/>
                </a:lnSpc>
              </a:pPr>
              <a:r>
                <a:rPr lang="ar-DZ" sz="1000" b="1">
                  <a:effectLst/>
                  <a:ea typeface="Calibri" panose="020F0502020204030204" pitchFamily="34" charset="0"/>
                  <a:cs typeface="Simplified Arabic" panose="02020603050405020304" pitchFamily="18" charset="-78"/>
                </a:rPr>
                <a:t>المخازن</a:t>
              </a:r>
              <a:endParaRPr lang="fr-DZ" sz="1100">
                <a:effectLst/>
                <a:ea typeface="Calibri" panose="020F0502020204030204" pitchFamily="34" charset="0"/>
                <a:cs typeface="Arial" panose="020B0604020202020204" pitchFamily="34" charset="0"/>
              </a:endParaRPr>
            </a:p>
            <a:p>
              <a:pPr marL="457200" indent="-228600" algn="r" rtl="1">
                <a:lnSpc>
                  <a:spcPct val="106000"/>
                </a:lnSpc>
                <a:spcAft>
                  <a:spcPts val="800"/>
                </a:spcAft>
              </a:pPr>
              <a:r>
                <a:rPr lang="ar-DZ" sz="1000" b="1">
                  <a:effectLst/>
                  <a:ea typeface="Calibri" panose="020F0502020204030204" pitchFamily="34" charset="0"/>
                  <a:cs typeface="Simplified Arabic" panose="02020603050405020304" pitchFamily="18" charset="-78"/>
                </a:rPr>
                <a:t>وسائل النقل</a:t>
              </a:r>
              <a:endParaRPr lang="fr-DZ" sz="1100">
                <a:effectLst/>
                <a:ea typeface="Calibri" panose="020F0502020204030204" pitchFamily="34" charset="0"/>
                <a:cs typeface="Arial" panose="020B0604020202020204" pitchFamily="34" charset="0"/>
              </a:endParaRPr>
            </a:p>
          </p:txBody>
        </p:sp>
        <p:sp>
          <p:nvSpPr>
            <p:cNvPr id="10" name="Ellipse 9">
              <a:extLst>
                <a:ext uri="{FF2B5EF4-FFF2-40B4-BE49-F238E27FC236}">
                  <a16:creationId xmlns:a16="http://schemas.microsoft.com/office/drawing/2014/main" id="{AB25C33E-5797-4548-837B-E5DCE7F6FA13}"/>
                </a:ext>
              </a:extLst>
            </p:cNvPr>
            <p:cNvSpPr/>
            <p:nvPr/>
          </p:nvSpPr>
          <p:spPr>
            <a:xfrm>
              <a:off x="2419350" y="1762126"/>
              <a:ext cx="828675" cy="857250"/>
            </a:xfrm>
            <a:prstGeom prst="ellipse">
              <a:avLst/>
            </a:prstGeom>
            <a:solidFill>
              <a:srgbClr val="C00000"/>
            </a:solidFill>
            <a:ln>
              <a:solidFill>
                <a:srgbClr val="C00000"/>
              </a:solid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ar-DZ" sz="900" b="1">
                  <a:solidFill>
                    <a:srgbClr val="FFFFFF"/>
                  </a:solidFill>
                  <a:effectLst/>
                  <a:ea typeface="Calibri" panose="020F0502020204030204" pitchFamily="34" charset="0"/>
                  <a:cs typeface="Simplified Arabic" panose="02020603050405020304" pitchFamily="18" charset="-78"/>
                </a:rPr>
                <a:t>السوق المستهدف</a:t>
              </a:r>
              <a:endParaRPr lang="fr-DZ" sz="1100">
                <a:effectLst/>
                <a:ea typeface="Calibri" panose="020F0502020204030204" pitchFamily="34" charset="0"/>
                <a:cs typeface="Arial" panose="020B0604020202020204" pitchFamily="34" charset="0"/>
              </a:endParaRPr>
            </a:p>
          </p:txBody>
        </p:sp>
        <p:cxnSp>
          <p:nvCxnSpPr>
            <p:cNvPr id="11" name="Connecteur droit avec flèche 10">
              <a:extLst>
                <a:ext uri="{FF2B5EF4-FFF2-40B4-BE49-F238E27FC236}">
                  <a16:creationId xmlns:a16="http://schemas.microsoft.com/office/drawing/2014/main" id="{636237F5-60E3-40AB-844D-904D7D5F0701}"/>
                </a:ext>
              </a:extLst>
            </p:cNvPr>
            <p:cNvCxnSpPr/>
            <p:nvPr/>
          </p:nvCxnSpPr>
          <p:spPr>
            <a:xfrm flipH="1">
              <a:off x="1152525" y="990600"/>
              <a:ext cx="1704975" cy="143827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7119A5EE-B721-4D30-B789-E5C124C0F329}"/>
                </a:ext>
              </a:extLst>
            </p:cNvPr>
            <p:cNvCxnSpPr/>
            <p:nvPr/>
          </p:nvCxnSpPr>
          <p:spPr>
            <a:xfrm flipH="1">
              <a:off x="1990725" y="990600"/>
              <a:ext cx="866775" cy="212407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11F995E2-C8CE-4626-826E-3BE14A4AF098}"/>
                </a:ext>
              </a:extLst>
            </p:cNvPr>
            <p:cNvCxnSpPr/>
            <p:nvPr/>
          </p:nvCxnSpPr>
          <p:spPr>
            <a:xfrm>
              <a:off x="2857500" y="990600"/>
              <a:ext cx="781050" cy="212407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694D564C-D0F8-4E7E-8064-83BB85729060}"/>
                </a:ext>
              </a:extLst>
            </p:cNvPr>
            <p:cNvCxnSpPr/>
            <p:nvPr/>
          </p:nvCxnSpPr>
          <p:spPr>
            <a:xfrm>
              <a:off x="2857500" y="990600"/>
              <a:ext cx="1543050" cy="1371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193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E8661E88-FB53-45F6-B00B-F0AC7E82A2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0"/>
            <a:ext cx="12192000" cy="6772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845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29A589D-D55D-44A5-ADC0-D31F7EA6C4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30105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03B5D412-F006-495D-85F3-A9A0385937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0338"/>
            <a:ext cx="12108264" cy="6787661"/>
          </a:xfrm>
        </p:spPr>
      </p:pic>
    </p:spTree>
    <p:extLst>
      <p:ext uri="{BB962C8B-B14F-4D97-AF65-F5344CB8AC3E}">
        <p14:creationId xmlns:p14="http://schemas.microsoft.com/office/powerpoint/2010/main" val="415778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F9A3C5B6-8EBB-42E8-B3B1-C3FCB11F8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9908"/>
            <a:ext cx="12192000" cy="6893647"/>
          </a:xfrm>
        </p:spPr>
      </p:pic>
    </p:spTree>
    <p:extLst>
      <p:ext uri="{BB962C8B-B14F-4D97-AF65-F5344CB8AC3E}">
        <p14:creationId xmlns:p14="http://schemas.microsoft.com/office/powerpoint/2010/main" val="251512236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7121</TotalTime>
  <Words>193</Words>
  <Application>Microsoft Office PowerPoint</Application>
  <PresentationFormat>Grand écran</PresentationFormat>
  <Paragraphs>55</Paragraphs>
  <Slides>10</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Calibri</vt:lpstr>
      <vt:lpstr>Calibri Light</vt:lpstr>
      <vt:lpstr>Times New Roman</vt:lpstr>
      <vt:lpstr>Thème Office</vt:lpstr>
      <vt:lpstr>Présentation PowerPoint</vt:lpstr>
      <vt:lpstr>المحاضرة الثالثة:  استراتيجيات المزيج التسويقي</vt:lpstr>
      <vt:lpstr>المزيج التسويقي Marketing Mix</vt:lpstr>
      <vt:lpstr>المزيج التسويقي Marketing Mix</vt:lpstr>
      <vt:lpstr>Présentation PowerPoint</vt:lpstr>
      <vt:lpstr>Présentation PowerPoint</vt:lpstr>
      <vt:lpstr>Présentation PowerPoint</vt:lpstr>
      <vt:lpstr>Présentation PowerPoint</vt:lpstr>
      <vt:lpstr>Présentation PowerPoint</vt:lpstr>
      <vt:lpstr>وأنت ما هي الاستراتيجية الناجحة للمزيج التسويقي للمؤسسات غير الربحية التي تعرفها؟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mehdi mendjel</dc:creator>
  <cp:lastModifiedBy>mehdi mendjel</cp:lastModifiedBy>
  <cp:revision>133</cp:revision>
  <dcterms:created xsi:type="dcterms:W3CDTF">2024-09-27T14:01:48Z</dcterms:created>
  <dcterms:modified xsi:type="dcterms:W3CDTF">2024-10-15T13:26:39Z</dcterms:modified>
</cp:coreProperties>
</file>