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58" r:id="rId4"/>
    <p:sldId id="259" r:id="rId5"/>
    <p:sldId id="261" r:id="rId6"/>
    <p:sldId id="260"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890FDB-326B-475C-9608-965EFE335CBE}" type="doc">
      <dgm:prSet loTypeId="urn:microsoft.com/office/officeart/2005/8/layout/pyramid2" loCatId="pyramid" qsTypeId="urn:microsoft.com/office/officeart/2005/8/quickstyle/simple1" qsCatId="simple" csTypeId="urn:microsoft.com/office/officeart/2005/8/colors/accent1_2" csCatId="accent1" phldr="1"/>
      <dgm:spPr/>
    </dgm:pt>
    <dgm:pt modelId="{294653DD-8794-43B6-B420-0382138B6601}">
      <dgm:prSet phldrT="[Texte]"/>
      <dgm:spPr/>
      <dgm:t>
        <a:bodyPr/>
        <a:lstStyle/>
        <a:p>
          <a:pPr rtl="1"/>
          <a:r>
            <a:rPr lang="fr-FR" dirty="0" err="1" smtClean="0"/>
            <a:t>Taking</a:t>
          </a:r>
          <a:r>
            <a:rPr lang="fr-FR" dirty="0" smtClean="0"/>
            <a:t> </a:t>
          </a:r>
          <a:r>
            <a:rPr lang="fr-FR" dirty="0" err="1" smtClean="0"/>
            <a:t>Risks</a:t>
          </a:r>
          <a:r>
            <a:rPr lang="fr-FR" dirty="0" smtClean="0"/>
            <a:t> : </a:t>
          </a:r>
          <a:r>
            <a:rPr lang="fr-FR" dirty="0" err="1" smtClean="0"/>
            <a:t>Being</a:t>
          </a:r>
          <a:r>
            <a:rPr lang="fr-FR" dirty="0" smtClean="0"/>
            <a:t> </a:t>
          </a:r>
          <a:r>
            <a:rPr lang="fr-FR" dirty="0" err="1" smtClean="0"/>
            <a:t>Remarkable</a:t>
          </a:r>
          <a:endParaRPr lang="fr-FR" dirty="0"/>
        </a:p>
      </dgm:t>
    </dgm:pt>
    <dgm:pt modelId="{6CE9C9FB-F11C-430E-A7C6-9E6ECCE92F2E}" type="parTrans" cxnId="{50E55E30-E875-4A3E-B6B5-E20C8244BC93}">
      <dgm:prSet/>
      <dgm:spPr/>
      <dgm:t>
        <a:bodyPr/>
        <a:lstStyle/>
        <a:p>
          <a:endParaRPr lang="fr-FR"/>
        </a:p>
      </dgm:t>
    </dgm:pt>
    <dgm:pt modelId="{0476479E-22C8-4446-B0E1-5BC28A454F60}" type="sibTrans" cxnId="{50E55E30-E875-4A3E-B6B5-E20C8244BC93}">
      <dgm:prSet/>
      <dgm:spPr/>
      <dgm:t>
        <a:bodyPr/>
        <a:lstStyle/>
        <a:p>
          <a:endParaRPr lang="fr-FR"/>
        </a:p>
      </dgm:t>
    </dgm:pt>
    <dgm:pt modelId="{47F60972-B09C-43D5-93EE-F22FB37C7C93}">
      <dgm:prSet phldrT="[Texte]"/>
      <dgm:spPr/>
      <dgm:t>
        <a:bodyPr/>
        <a:lstStyle/>
        <a:p>
          <a:r>
            <a:rPr lang="fr-FR" dirty="0" err="1" smtClean="0"/>
            <a:t>Market</a:t>
          </a:r>
          <a:r>
            <a:rPr lang="fr-FR" dirty="0" smtClean="0"/>
            <a:t> to the right people</a:t>
          </a:r>
          <a:endParaRPr lang="fr-FR" dirty="0"/>
        </a:p>
      </dgm:t>
    </dgm:pt>
    <dgm:pt modelId="{8C8B68D6-5592-4AA4-A563-6B45BB48CCB1}" type="parTrans" cxnId="{485D44FD-4405-4196-B6D5-EE75B31ED5E0}">
      <dgm:prSet/>
      <dgm:spPr/>
      <dgm:t>
        <a:bodyPr/>
        <a:lstStyle/>
        <a:p>
          <a:endParaRPr lang="fr-FR"/>
        </a:p>
      </dgm:t>
    </dgm:pt>
    <dgm:pt modelId="{BCECB5C2-15D9-43D4-A66B-65074DE68C55}" type="sibTrans" cxnId="{485D44FD-4405-4196-B6D5-EE75B31ED5E0}">
      <dgm:prSet/>
      <dgm:spPr/>
      <dgm:t>
        <a:bodyPr/>
        <a:lstStyle/>
        <a:p>
          <a:endParaRPr lang="fr-FR"/>
        </a:p>
      </dgm:t>
    </dgm:pt>
    <dgm:pt modelId="{63F958DC-BC6E-40A4-8955-963184A190FD}">
      <dgm:prSet phldrT="[Texte]"/>
      <dgm:spPr/>
      <dgm:t>
        <a:bodyPr/>
        <a:lstStyle/>
        <a:p>
          <a:r>
            <a:rPr lang="fr-FR" dirty="0" smtClean="0"/>
            <a:t>Use a simple slogan </a:t>
          </a:r>
          <a:endParaRPr lang="fr-FR" dirty="0"/>
        </a:p>
      </dgm:t>
    </dgm:pt>
    <dgm:pt modelId="{E3C671C5-0B0C-4D27-A834-9521BA84DCA6}" type="parTrans" cxnId="{74DB8405-3A5B-4D41-BED5-A0CBB42FCC6A}">
      <dgm:prSet/>
      <dgm:spPr/>
      <dgm:t>
        <a:bodyPr/>
        <a:lstStyle/>
        <a:p>
          <a:endParaRPr lang="fr-FR"/>
        </a:p>
      </dgm:t>
    </dgm:pt>
    <dgm:pt modelId="{C85D1EC3-D98C-4B20-A91F-531B59AD280C}" type="sibTrans" cxnId="{74DB8405-3A5B-4D41-BED5-A0CBB42FCC6A}">
      <dgm:prSet/>
      <dgm:spPr/>
      <dgm:t>
        <a:bodyPr/>
        <a:lstStyle/>
        <a:p>
          <a:endParaRPr lang="fr-FR"/>
        </a:p>
      </dgm:t>
    </dgm:pt>
    <dgm:pt modelId="{EA5CBACA-C3BD-4610-9AC9-C7181F1E6005}" type="pres">
      <dgm:prSet presAssocID="{87890FDB-326B-475C-9608-965EFE335CBE}" presName="compositeShape" presStyleCnt="0">
        <dgm:presLayoutVars>
          <dgm:dir/>
          <dgm:resizeHandles/>
        </dgm:presLayoutVars>
      </dgm:prSet>
      <dgm:spPr/>
    </dgm:pt>
    <dgm:pt modelId="{8413579B-9E3F-4364-BCC8-A213CEF72CB2}" type="pres">
      <dgm:prSet presAssocID="{87890FDB-326B-475C-9608-965EFE335CBE}" presName="pyramid" presStyleLbl="node1" presStyleIdx="0" presStyleCnt="1"/>
      <dgm:spPr/>
    </dgm:pt>
    <dgm:pt modelId="{387C1117-4234-42EF-8CC3-710084B511DC}" type="pres">
      <dgm:prSet presAssocID="{87890FDB-326B-475C-9608-965EFE335CBE}" presName="theList" presStyleCnt="0"/>
      <dgm:spPr/>
    </dgm:pt>
    <dgm:pt modelId="{CBC39A0F-3FBB-416B-930A-2C9A0A600428}" type="pres">
      <dgm:prSet presAssocID="{294653DD-8794-43B6-B420-0382138B6601}" presName="aNode" presStyleLbl="fgAcc1" presStyleIdx="0" presStyleCnt="3">
        <dgm:presLayoutVars>
          <dgm:bulletEnabled val="1"/>
        </dgm:presLayoutVars>
      </dgm:prSet>
      <dgm:spPr/>
      <dgm:t>
        <a:bodyPr/>
        <a:lstStyle/>
        <a:p>
          <a:endParaRPr lang="fr-FR"/>
        </a:p>
      </dgm:t>
    </dgm:pt>
    <dgm:pt modelId="{4CDC5F34-81B4-4B38-BEAE-5550914241C1}" type="pres">
      <dgm:prSet presAssocID="{294653DD-8794-43B6-B420-0382138B6601}" presName="aSpace" presStyleCnt="0"/>
      <dgm:spPr/>
    </dgm:pt>
    <dgm:pt modelId="{6BAE65D8-47E5-4DBE-B3E3-5742BE7C26A6}" type="pres">
      <dgm:prSet presAssocID="{47F60972-B09C-43D5-93EE-F22FB37C7C93}" presName="aNode" presStyleLbl="fgAcc1" presStyleIdx="1" presStyleCnt="3">
        <dgm:presLayoutVars>
          <dgm:bulletEnabled val="1"/>
        </dgm:presLayoutVars>
      </dgm:prSet>
      <dgm:spPr/>
      <dgm:t>
        <a:bodyPr/>
        <a:lstStyle/>
        <a:p>
          <a:endParaRPr lang="fr-FR"/>
        </a:p>
      </dgm:t>
    </dgm:pt>
    <dgm:pt modelId="{63458676-8961-4B6D-8824-CF630216003F}" type="pres">
      <dgm:prSet presAssocID="{47F60972-B09C-43D5-93EE-F22FB37C7C93}" presName="aSpace" presStyleCnt="0"/>
      <dgm:spPr/>
    </dgm:pt>
    <dgm:pt modelId="{B44A3276-4CDA-4954-82E2-1A9718E31963}" type="pres">
      <dgm:prSet presAssocID="{63F958DC-BC6E-40A4-8955-963184A190FD}" presName="aNode" presStyleLbl="fgAcc1" presStyleIdx="2" presStyleCnt="3">
        <dgm:presLayoutVars>
          <dgm:bulletEnabled val="1"/>
        </dgm:presLayoutVars>
      </dgm:prSet>
      <dgm:spPr/>
      <dgm:t>
        <a:bodyPr/>
        <a:lstStyle/>
        <a:p>
          <a:endParaRPr lang="fr-FR"/>
        </a:p>
      </dgm:t>
    </dgm:pt>
    <dgm:pt modelId="{5F254AF1-0260-4DFC-AD4D-E1DB42410B3A}" type="pres">
      <dgm:prSet presAssocID="{63F958DC-BC6E-40A4-8955-963184A190FD}" presName="aSpace" presStyleCnt="0"/>
      <dgm:spPr/>
    </dgm:pt>
  </dgm:ptLst>
  <dgm:cxnLst>
    <dgm:cxn modelId="{50E55E30-E875-4A3E-B6B5-E20C8244BC93}" srcId="{87890FDB-326B-475C-9608-965EFE335CBE}" destId="{294653DD-8794-43B6-B420-0382138B6601}" srcOrd="0" destOrd="0" parTransId="{6CE9C9FB-F11C-430E-A7C6-9E6ECCE92F2E}" sibTransId="{0476479E-22C8-4446-B0E1-5BC28A454F60}"/>
    <dgm:cxn modelId="{15073E7B-9D84-41BF-B56F-BCB808207C27}" type="presOf" srcId="{47F60972-B09C-43D5-93EE-F22FB37C7C93}" destId="{6BAE65D8-47E5-4DBE-B3E3-5742BE7C26A6}" srcOrd="0" destOrd="0" presId="urn:microsoft.com/office/officeart/2005/8/layout/pyramid2"/>
    <dgm:cxn modelId="{74DB8405-3A5B-4D41-BED5-A0CBB42FCC6A}" srcId="{87890FDB-326B-475C-9608-965EFE335CBE}" destId="{63F958DC-BC6E-40A4-8955-963184A190FD}" srcOrd="2" destOrd="0" parTransId="{E3C671C5-0B0C-4D27-A834-9521BA84DCA6}" sibTransId="{C85D1EC3-D98C-4B20-A91F-531B59AD280C}"/>
    <dgm:cxn modelId="{B1901432-F7E8-460D-AE95-AEE292FD4E44}" type="presOf" srcId="{294653DD-8794-43B6-B420-0382138B6601}" destId="{CBC39A0F-3FBB-416B-930A-2C9A0A600428}" srcOrd="0" destOrd="0" presId="urn:microsoft.com/office/officeart/2005/8/layout/pyramid2"/>
    <dgm:cxn modelId="{25BF2C3C-9C78-4989-A4BC-5E9CA140FD3A}" type="presOf" srcId="{63F958DC-BC6E-40A4-8955-963184A190FD}" destId="{B44A3276-4CDA-4954-82E2-1A9718E31963}" srcOrd="0" destOrd="0" presId="urn:microsoft.com/office/officeart/2005/8/layout/pyramid2"/>
    <dgm:cxn modelId="{485D44FD-4405-4196-B6D5-EE75B31ED5E0}" srcId="{87890FDB-326B-475C-9608-965EFE335CBE}" destId="{47F60972-B09C-43D5-93EE-F22FB37C7C93}" srcOrd="1" destOrd="0" parTransId="{8C8B68D6-5592-4AA4-A563-6B45BB48CCB1}" sibTransId="{BCECB5C2-15D9-43D4-A66B-65074DE68C55}"/>
    <dgm:cxn modelId="{B5F90F72-23A3-40E8-8FEB-7D619298A3C7}" type="presOf" srcId="{87890FDB-326B-475C-9608-965EFE335CBE}" destId="{EA5CBACA-C3BD-4610-9AC9-C7181F1E6005}" srcOrd="0" destOrd="0" presId="urn:microsoft.com/office/officeart/2005/8/layout/pyramid2"/>
    <dgm:cxn modelId="{A7F17C31-CB67-476C-B8E9-B22F3FDE5521}" type="presParOf" srcId="{EA5CBACA-C3BD-4610-9AC9-C7181F1E6005}" destId="{8413579B-9E3F-4364-BCC8-A213CEF72CB2}" srcOrd="0" destOrd="0" presId="urn:microsoft.com/office/officeart/2005/8/layout/pyramid2"/>
    <dgm:cxn modelId="{8A18E8D6-8FB4-43C4-85BB-BED8C8EB569B}" type="presParOf" srcId="{EA5CBACA-C3BD-4610-9AC9-C7181F1E6005}" destId="{387C1117-4234-42EF-8CC3-710084B511DC}" srcOrd="1" destOrd="0" presId="urn:microsoft.com/office/officeart/2005/8/layout/pyramid2"/>
    <dgm:cxn modelId="{29D94269-7CC6-4E5B-AAE3-8D9082447B40}" type="presParOf" srcId="{387C1117-4234-42EF-8CC3-710084B511DC}" destId="{CBC39A0F-3FBB-416B-930A-2C9A0A600428}" srcOrd="0" destOrd="0" presId="urn:microsoft.com/office/officeart/2005/8/layout/pyramid2"/>
    <dgm:cxn modelId="{C9C534F6-9C54-46D5-BD15-3F530560F854}" type="presParOf" srcId="{387C1117-4234-42EF-8CC3-710084B511DC}" destId="{4CDC5F34-81B4-4B38-BEAE-5550914241C1}" srcOrd="1" destOrd="0" presId="urn:microsoft.com/office/officeart/2005/8/layout/pyramid2"/>
    <dgm:cxn modelId="{313DD08B-54DA-4A55-A63F-EB38E4601D75}" type="presParOf" srcId="{387C1117-4234-42EF-8CC3-710084B511DC}" destId="{6BAE65D8-47E5-4DBE-B3E3-5742BE7C26A6}" srcOrd="2" destOrd="0" presId="urn:microsoft.com/office/officeart/2005/8/layout/pyramid2"/>
    <dgm:cxn modelId="{9AD2612F-9810-488D-A90B-C35A0976CCE1}" type="presParOf" srcId="{387C1117-4234-42EF-8CC3-710084B511DC}" destId="{63458676-8961-4B6D-8824-CF630216003F}" srcOrd="3" destOrd="0" presId="urn:microsoft.com/office/officeart/2005/8/layout/pyramid2"/>
    <dgm:cxn modelId="{6B5BFEF6-B2B5-4AAE-9EE1-5F8F3F7A5728}" type="presParOf" srcId="{387C1117-4234-42EF-8CC3-710084B511DC}" destId="{B44A3276-4CDA-4954-82E2-1A9718E31963}" srcOrd="4" destOrd="0" presId="urn:microsoft.com/office/officeart/2005/8/layout/pyramid2"/>
    <dgm:cxn modelId="{6CB53C68-D66D-4380-915F-E04ED09AF3AB}" type="presParOf" srcId="{387C1117-4234-42EF-8CC3-710084B511DC}" destId="{5F254AF1-0260-4DFC-AD4D-E1DB42410B3A}"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13579B-9E3F-4364-BCC8-A213CEF72CB2}">
      <dsp:nvSpPr>
        <dsp:cNvPr id="0" name=""/>
        <dsp:cNvSpPr/>
      </dsp:nvSpPr>
      <dsp:spPr>
        <a:xfrm>
          <a:off x="948266" y="0"/>
          <a:ext cx="5418667" cy="5418667"/>
        </a:xfrm>
        <a:prstGeom prst="triangl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C39A0F-3FBB-416B-930A-2C9A0A600428}">
      <dsp:nvSpPr>
        <dsp:cNvPr id="0" name=""/>
        <dsp:cNvSpPr/>
      </dsp:nvSpPr>
      <dsp:spPr>
        <a:xfrm>
          <a:off x="3657599" y="544777"/>
          <a:ext cx="3522133" cy="1282700"/>
        </a:xfrm>
        <a:prstGeom prst="round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r-FR" sz="3200" kern="1200" dirty="0" err="1" smtClean="0"/>
            <a:t>Taking</a:t>
          </a:r>
          <a:r>
            <a:rPr lang="fr-FR" sz="3200" kern="1200" dirty="0" smtClean="0"/>
            <a:t> </a:t>
          </a:r>
          <a:r>
            <a:rPr lang="fr-FR" sz="3200" kern="1200" dirty="0" err="1" smtClean="0"/>
            <a:t>Risks</a:t>
          </a:r>
          <a:r>
            <a:rPr lang="fr-FR" sz="3200" kern="1200" dirty="0" smtClean="0"/>
            <a:t> : </a:t>
          </a:r>
          <a:r>
            <a:rPr lang="fr-FR" sz="3200" kern="1200" dirty="0" err="1" smtClean="0"/>
            <a:t>Being</a:t>
          </a:r>
          <a:r>
            <a:rPr lang="fr-FR" sz="3200" kern="1200" dirty="0" smtClean="0"/>
            <a:t> </a:t>
          </a:r>
          <a:r>
            <a:rPr lang="fr-FR" sz="3200" kern="1200" dirty="0" err="1" smtClean="0"/>
            <a:t>Remarkable</a:t>
          </a:r>
          <a:endParaRPr lang="fr-FR" sz="3200" kern="1200" dirty="0"/>
        </a:p>
      </dsp:txBody>
      <dsp:txXfrm>
        <a:off x="3720215" y="607393"/>
        <a:ext cx="3396901" cy="1157468"/>
      </dsp:txXfrm>
    </dsp:sp>
    <dsp:sp modelId="{6BAE65D8-47E5-4DBE-B3E3-5742BE7C26A6}">
      <dsp:nvSpPr>
        <dsp:cNvPr id="0" name=""/>
        <dsp:cNvSpPr/>
      </dsp:nvSpPr>
      <dsp:spPr>
        <a:xfrm>
          <a:off x="3657599" y="1987814"/>
          <a:ext cx="3522133" cy="1282700"/>
        </a:xfrm>
        <a:prstGeom prst="round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fr-FR" sz="3200" kern="1200" dirty="0" err="1" smtClean="0"/>
            <a:t>Market</a:t>
          </a:r>
          <a:r>
            <a:rPr lang="fr-FR" sz="3200" kern="1200" dirty="0" smtClean="0"/>
            <a:t> to the right people</a:t>
          </a:r>
          <a:endParaRPr lang="fr-FR" sz="3200" kern="1200" dirty="0"/>
        </a:p>
      </dsp:txBody>
      <dsp:txXfrm>
        <a:off x="3720215" y="2050430"/>
        <a:ext cx="3396901" cy="1157468"/>
      </dsp:txXfrm>
    </dsp:sp>
    <dsp:sp modelId="{B44A3276-4CDA-4954-82E2-1A9718E31963}">
      <dsp:nvSpPr>
        <dsp:cNvPr id="0" name=""/>
        <dsp:cNvSpPr/>
      </dsp:nvSpPr>
      <dsp:spPr>
        <a:xfrm>
          <a:off x="3657599" y="3430852"/>
          <a:ext cx="3522133" cy="1282700"/>
        </a:xfrm>
        <a:prstGeom prst="round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fr-FR" sz="3200" kern="1200" dirty="0" smtClean="0"/>
            <a:t>Use a simple slogan </a:t>
          </a:r>
          <a:endParaRPr lang="fr-FR" sz="3200" kern="1200" dirty="0"/>
        </a:p>
      </dsp:txBody>
      <dsp:txXfrm>
        <a:off x="3720215" y="3493468"/>
        <a:ext cx="3396901" cy="1157468"/>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fr-FR" smtClean="0"/>
              <a:t>Modifiez le style du titre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10/24/2024</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‹N°›</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fr-FR" smtClean="0"/>
              <a:t>Modifiez le style du titre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96DFF08F-DC6B-4601-B491-B0F83F6DD2DA}" type="datetimeFigureOut">
              <a:rPr lang="en-US" dirty="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10/24/2024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10/24/2024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10/24/2024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fr-FR" smtClean="0"/>
              <a:t>Modifiez le style du titre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96DFF08F-DC6B-4601-B491-B0F83F6DD2DA}" type="datetimeFigureOut">
              <a:rPr lang="en-US" dirty="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96DFF08F-DC6B-4601-B491-B0F83F6DD2DA}" type="datetimeFigureOut">
              <a:rPr lang="en-US" dirty="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10/24/2024</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المحاضرة الثالثة </a:t>
            </a:r>
            <a:endParaRPr lang="fr-FR" dirty="0"/>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3399610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62265" y="1105406"/>
            <a:ext cx="4232249" cy="487506"/>
          </a:xfrm>
          <a:prstGeom prst="rect">
            <a:avLst/>
          </a:prstGeom>
        </p:spPr>
        <p:txBody>
          <a:bodyPr wrap="none">
            <a:spAutoFit/>
          </a:bodyPr>
          <a:lstStyle/>
          <a:p>
            <a:pPr algn="just" rtl="1">
              <a:lnSpc>
                <a:spcPct val="107000"/>
              </a:lnSpc>
              <a:spcAft>
                <a:spcPts val="800"/>
              </a:spcAft>
            </a:pPr>
            <a:r>
              <a:rPr lang="ar-DZ" sz="2400" b="1" dirty="0">
                <a:latin typeface="Calibri" panose="020F0502020204030204" pitchFamily="34" charset="0"/>
                <a:ea typeface="Calibri" panose="020F0502020204030204" pitchFamily="34" charset="0"/>
                <a:cs typeface="Simplified Arabic" panose="02020603050405020304" pitchFamily="18" charset="-78"/>
              </a:rPr>
              <a:t>التسويق الاستراتيجي والتسويق التشغيلي </a:t>
            </a:r>
            <a:endParaRPr lang="fr-FR"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1071154" y="1592912"/>
            <a:ext cx="10097589" cy="3649076"/>
          </a:xfrm>
          <a:prstGeom prst="rect">
            <a:avLst/>
          </a:prstGeom>
        </p:spPr>
        <p:txBody>
          <a:bodyPr wrap="square">
            <a:spAutoFit/>
          </a:bodyPr>
          <a:lstStyle/>
          <a:p>
            <a:pPr algn="just" rtl="1">
              <a:lnSpc>
                <a:spcPct val="107000"/>
              </a:lnSpc>
              <a:spcAft>
                <a:spcPts val="800"/>
              </a:spcAft>
            </a:pPr>
            <a:r>
              <a:rPr lang="ar-DZ" sz="3600" dirty="0">
                <a:latin typeface="Calibri" panose="020F0502020204030204" pitchFamily="34" charset="0"/>
                <a:ea typeface="Calibri" panose="020F0502020204030204" pitchFamily="34" charset="0"/>
                <a:cs typeface="Simplified Arabic" panose="02020603050405020304" pitchFamily="18" charset="-78"/>
              </a:rPr>
              <a:t>التسويق التشغيلي هو تجسيد قرارات التوجيه المتخذة على المستوى الاستراتيجي ويتم التعبير عنه من خلال مفهوم </a:t>
            </a:r>
            <a:r>
              <a:rPr lang="ar-DZ" sz="3600" b="1" dirty="0">
                <a:latin typeface="Calibri" panose="020F0502020204030204" pitchFamily="34" charset="0"/>
                <a:ea typeface="Calibri" panose="020F0502020204030204" pitchFamily="34" charset="0"/>
                <a:cs typeface="Simplified Arabic" panose="02020603050405020304" pitchFamily="18" charset="-78"/>
              </a:rPr>
              <a:t>المزيج التسويقي  </a:t>
            </a:r>
            <a:r>
              <a:rPr lang="fr-FR" sz="3600" b="1" dirty="0">
                <a:latin typeface="Simplified Arabic" panose="02020603050405020304" pitchFamily="18" charset="-78"/>
                <a:ea typeface="Calibri" panose="020F0502020204030204" pitchFamily="34" charset="0"/>
                <a:cs typeface="Arial" panose="020B0604020202020204" pitchFamily="34" charset="0"/>
              </a:rPr>
              <a:t>marketing mix</a:t>
            </a:r>
            <a:r>
              <a:rPr lang="ar-DZ" sz="3600" dirty="0">
                <a:latin typeface="Calibri" panose="020F0502020204030204" pitchFamily="34" charset="0"/>
                <a:ea typeface="Calibri" panose="020F0502020204030204" pitchFamily="34" charset="0"/>
                <a:cs typeface="Simplified Arabic" panose="02020603050405020304" pitchFamily="18" charset="-78"/>
              </a:rPr>
              <a:t>. يحدد هذا المزيج التسويقي الأدوات التشغيلية التي يعتمد عليها التسويق لبناء العرض الذي سيتم بيعه للعملاء بشكل ملموس. يتم تنسيق إجراءات المزيج على مدار العام وفقًا للاستراتيجية المحددة مسبقا</a:t>
            </a:r>
            <a:r>
              <a:rPr lang="ar-DZ" dirty="0">
                <a:latin typeface="Calibri" panose="020F0502020204030204" pitchFamily="34" charset="0"/>
                <a:ea typeface="Calibri" panose="020F0502020204030204" pitchFamily="34" charset="0"/>
                <a:cs typeface="Simplified Arabic" panose="02020603050405020304" pitchFamily="18" charset="-78"/>
              </a:rPr>
              <a:t>.</a:t>
            </a:r>
            <a:endParaRPr lang="fr-FR"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41442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90718" y="1288286"/>
            <a:ext cx="2954655" cy="388696"/>
          </a:xfrm>
          <a:prstGeom prst="rect">
            <a:avLst/>
          </a:prstGeom>
        </p:spPr>
        <p:txBody>
          <a:bodyPr wrap="none">
            <a:spAutoFit/>
          </a:bodyPr>
          <a:lstStyle/>
          <a:p>
            <a:pPr algn="just" rtl="1">
              <a:lnSpc>
                <a:spcPct val="107000"/>
              </a:lnSpc>
              <a:spcAft>
                <a:spcPts val="800"/>
              </a:spcAft>
            </a:pPr>
            <a:r>
              <a:rPr lang="ar-DZ" b="1" dirty="0">
                <a:latin typeface="Calibri" panose="020F0502020204030204" pitchFamily="34" charset="0"/>
                <a:ea typeface="Calibri" panose="020F0502020204030204" pitchFamily="34" charset="0"/>
                <a:cs typeface="Simplified Arabic" panose="02020603050405020304" pitchFamily="18" charset="-78"/>
              </a:rPr>
              <a:t>المزيج التسويقي  </a:t>
            </a:r>
            <a:r>
              <a:rPr lang="fr-FR" b="1" dirty="0">
                <a:latin typeface="Simplified Arabic" panose="02020603050405020304" pitchFamily="18" charset="-78"/>
                <a:ea typeface="Calibri" panose="020F0502020204030204" pitchFamily="34" charset="0"/>
                <a:cs typeface="Arial" panose="020B0604020202020204" pitchFamily="34" charset="0"/>
              </a:rPr>
              <a:t>marketing mix</a:t>
            </a:r>
            <a:endParaRPr lang="fr-FR" sz="14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3" name="Tableau 2"/>
          <p:cNvGraphicFramePr>
            <a:graphicFrameLocks noGrp="1"/>
          </p:cNvGraphicFramePr>
          <p:nvPr>
            <p:extLst>
              <p:ext uri="{D42A27DB-BD31-4B8C-83A1-F6EECF244321}">
                <p14:modId xmlns:p14="http://schemas.microsoft.com/office/powerpoint/2010/main" val="3315223000"/>
              </p:ext>
            </p:extLst>
          </p:nvPr>
        </p:nvGraphicFramePr>
        <p:xfrm>
          <a:off x="627016" y="2024743"/>
          <a:ext cx="9470572" cy="3145790"/>
        </p:xfrm>
        <a:graphic>
          <a:graphicData uri="http://schemas.openxmlformats.org/drawingml/2006/table">
            <a:tbl>
              <a:tblPr rtl="1" firstRow="1" firstCol="1" bandRow="1">
                <a:tableStyleId>{5C22544A-7EE6-4342-B048-85BDC9FD1C3A}</a:tableStyleId>
              </a:tblPr>
              <a:tblGrid>
                <a:gridCol w="4735286">
                  <a:extLst>
                    <a:ext uri="{9D8B030D-6E8A-4147-A177-3AD203B41FA5}">
                      <a16:colId xmlns:a16="http://schemas.microsoft.com/office/drawing/2014/main" val="2315399662"/>
                    </a:ext>
                  </a:extLst>
                </a:gridCol>
                <a:gridCol w="4735286">
                  <a:extLst>
                    <a:ext uri="{9D8B030D-6E8A-4147-A177-3AD203B41FA5}">
                      <a16:colId xmlns:a16="http://schemas.microsoft.com/office/drawing/2014/main" val="2078581333"/>
                    </a:ext>
                  </a:extLst>
                </a:gridCol>
              </a:tblGrid>
              <a:tr h="379793">
                <a:tc>
                  <a:txBody>
                    <a:bodyPr/>
                    <a:lstStyle/>
                    <a:p>
                      <a:pPr algn="just" rtl="1">
                        <a:lnSpc>
                          <a:spcPct val="107000"/>
                        </a:lnSpc>
                        <a:spcAft>
                          <a:spcPts val="0"/>
                        </a:spcAft>
                      </a:pPr>
                      <a:r>
                        <a:rPr lang="ar-DZ" sz="2800">
                          <a:effectLst/>
                          <a:latin typeface="Agency FB" panose="020B0503020202020204" pitchFamily="34" charset="0"/>
                        </a:rPr>
                        <a:t>المزيج التسويقي التقليدي</a:t>
                      </a:r>
                      <a:endParaRPr lang="fr-FR" sz="2800">
                        <a:effectLst/>
                        <a:latin typeface="Agency FB" panose="020B0503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07000"/>
                        </a:lnSpc>
                        <a:spcAft>
                          <a:spcPts val="0"/>
                        </a:spcAft>
                      </a:pPr>
                      <a:r>
                        <a:rPr lang="ar-DZ" sz="2800">
                          <a:effectLst/>
                          <a:latin typeface="Agency FB" panose="020B0503020202020204" pitchFamily="34" charset="0"/>
                        </a:rPr>
                        <a:t>المزيج التسويقي الموسع </a:t>
                      </a:r>
                      <a:endParaRPr lang="fr-FR" sz="2800">
                        <a:effectLst/>
                        <a:latin typeface="Agency FB" panose="020B0503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93296041"/>
                  </a:ext>
                </a:extLst>
              </a:tr>
              <a:tr h="2470549">
                <a:tc>
                  <a:txBody>
                    <a:bodyPr/>
                    <a:lstStyle/>
                    <a:p>
                      <a:pPr algn="just" rtl="1">
                        <a:lnSpc>
                          <a:spcPct val="107000"/>
                        </a:lnSpc>
                        <a:spcAft>
                          <a:spcPts val="0"/>
                        </a:spcAft>
                      </a:pPr>
                      <a:r>
                        <a:rPr lang="ar-DZ" sz="2800">
                          <a:effectLst/>
                          <a:latin typeface="Agency FB" panose="020B0503020202020204" pitchFamily="34" charset="0"/>
                        </a:rPr>
                        <a:t>المنتج </a:t>
                      </a:r>
                      <a:r>
                        <a:rPr lang="fr-FR" sz="2800">
                          <a:effectLst/>
                          <a:latin typeface="Agency FB" panose="020B0503020202020204" pitchFamily="34" charset="0"/>
                        </a:rPr>
                        <a:t>Product</a:t>
                      </a:r>
                    </a:p>
                    <a:p>
                      <a:pPr algn="just" rtl="1">
                        <a:lnSpc>
                          <a:spcPct val="107000"/>
                        </a:lnSpc>
                        <a:spcAft>
                          <a:spcPts val="0"/>
                        </a:spcAft>
                      </a:pPr>
                      <a:r>
                        <a:rPr lang="ar-DZ" sz="2800">
                          <a:effectLst/>
                          <a:latin typeface="Agency FB" panose="020B0503020202020204" pitchFamily="34" charset="0"/>
                        </a:rPr>
                        <a:t>السعر </a:t>
                      </a:r>
                      <a:r>
                        <a:rPr lang="fr-FR" sz="2800">
                          <a:effectLst/>
                          <a:latin typeface="Agency FB" panose="020B0503020202020204" pitchFamily="34" charset="0"/>
                        </a:rPr>
                        <a:t>Price</a:t>
                      </a:r>
                    </a:p>
                    <a:p>
                      <a:pPr algn="just" rtl="1">
                        <a:lnSpc>
                          <a:spcPct val="107000"/>
                        </a:lnSpc>
                        <a:spcAft>
                          <a:spcPts val="0"/>
                        </a:spcAft>
                      </a:pPr>
                      <a:r>
                        <a:rPr lang="ar-DZ" sz="2800">
                          <a:effectLst/>
                          <a:latin typeface="Agency FB" panose="020B0503020202020204" pitchFamily="34" charset="0"/>
                        </a:rPr>
                        <a:t>التوزيع </a:t>
                      </a:r>
                      <a:r>
                        <a:rPr lang="fr-FR" sz="2800">
                          <a:effectLst/>
                          <a:latin typeface="Agency FB" panose="020B0503020202020204" pitchFamily="34" charset="0"/>
                        </a:rPr>
                        <a:t>Promotion</a:t>
                      </a:r>
                    </a:p>
                    <a:p>
                      <a:pPr algn="just" rtl="1">
                        <a:lnSpc>
                          <a:spcPct val="107000"/>
                        </a:lnSpc>
                        <a:spcAft>
                          <a:spcPts val="0"/>
                        </a:spcAft>
                      </a:pPr>
                      <a:r>
                        <a:rPr lang="ar-DZ" sz="2800">
                          <a:effectLst/>
                          <a:latin typeface="Agency FB" panose="020B0503020202020204" pitchFamily="34" charset="0"/>
                        </a:rPr>
                        <a:t>الترويج </a:t>
                      </a:r>
                      <a:r>
                        <a:rPr lang="fr-FR" sz="2800">
                          <a:effectLst/>
                          <a:latin typeface="Agency FB" panose="020B0503020202020204" pitchFamily="34" charset="0"/>
                        </a:rPr>
                        <a:t>Place</a:t>
                      </a:r>
                      <a:endParaRPr lang="fr-FR" sz="2800">
                        <a:effectLst/>
                        <a:latin typeface="Agency FB" panose="020B0503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r" rtl="1">
                        <a:lnSpc>
                          <a:spcPct val="107000"/>
                        </a:lnSpc>
                        <a:spcAft>
                          <a:spcPts val="800"/>
                        </a:spcAft>
                      </a:pPr>
                      <a:r>
                        <a:rPr lang="ar-SA" sz="2800" dirty="0">
                          <a:effectLst/>
                          <a:latin typeface="Agency FB" panose="020B0503020202020204" pitchFamily="34" charset="0"/>
                        </a:rPr>
                        <a:t>العملية</a:t>
                      </a:r>
                      <a:r>
                        <a:rPr lang="fr-FR" sz="2800" dirty="0">
                          <a:effectLst/>
                          <a:latin typeface="Agency FB" panose="020B0503020202020204" pitchFamily="34" charset="0"/>
                        </a:rPr>
                        <a:t> </a:t>
                      </a:r>
                      <a:r>
                        <a:rPr lang="fr-FR" sz="2800" dirty="0" err="1">
                          <a:effectLst/>
                          <a:latin typeface="Agency FB" panose="020B0503020202020204" pitchFamily="34" charset="0"/>
                        </a:rPr>
                        <a:t>Process</a:t>
                      </a:r>
                      <a:endParaRPr lang="fr-FR" sz="2800" dirty="0">
                        <a:effectLst/>
                        <a:latin typeface="Agency FB" panose="020B0503020202020204" pitchFamily="34" charset="0"/>
                      </a:endParaRPr>
                    </a:p>
                    <a:p>
                      <a:pPr algn="r" rtl="1">
                        <a:lnSpc>
                          <a:spcPct val="107000"/>
                        </a:lnSpc>
                        <a:spcAft>
                          <a:spcPts val="800"/>
                        </a:spcAft>
                      </a:pPr>
                      <a:r>
                        <a:rPr lang="ar-SA" sz="2800" dirty="0">
                          <a:effectLst/>
                          <a:latin typeface="Agency FB" panose="020B0503020202020204" pitchFamily="34" charset="0"/>
                        </a:rPr>
                        <a:t>الدليل المادي</a:t>
                      </a:r>
                      <a:r>
                        <a:rPr lang="fr-FR" sz="2800" dirty="0">
                          <a:effectLst/>
                          <a:latin typeface="Agency FB" panose="020B0503020202020204" pitchFamily="34" charset="0"/>
                        </a:rPr>
                        <a:t> Physical </a:t>
                      </a:r>
                      <a:r>
                        <a:rPr lang="fr-FR" sz="2800" dirty="0" err="1">
                          <a:effectLst/>
                          <a:latin typeface="Agency FB" panose="020B0503020202020204" pitchFamily="34" charset="0"/>
                        </a:rPr>
                        <a:t>evidence</a:t>
                      </a:r>
                      <a:endParaRPr lang="fr-FR" sz="2800" dirty="0">
                        <a:effectLst/>
                        <a:latin typeface="Agency FB" panose="020B0503020202020204" pitchFamily="34" charset="0"/>
                      </a:endParaRPr>
                    </a:p>
                    <a:p>
                      <a:pPr algn="r" rtl="1">
                        <a:lnSpc>
                          <a:spcPct val="107000"/>
                        </a:lnSpc>
                        <a:spcAft>
                          <a:spcPts val="800"/>
                        </a:spcAft>
                      </a:pPr>
                      <a:r>
                        <a:rPr lang="ar-SA" sz="2800" dirty="0">
                          <a:effectLst/>
                          <a:latin typeface="Agency FB" panose="020B0503020202020204" pitchFamily="34" charset="0"/>
                        </a:rPr>
                        <a:t>الموظفين</a:t>
                      </a:r>
                      <a:r>
                        <a:rPr lang="fr-FR" sz="2800" dirty="0">
                          <a:effectLst/>
                          <a:latin typeface="Agency FB" panose="020B0503020202020204" pitchFamily="34" charset="0"/>
                        </a:rPr>
                        <a:t> People</a:t>
                      </a:r>
                    </a:p>
                    <a:p>
                      <a:pPr marL="228600" algn="r" rtl="1">
                        <a:lnSpc>
                          <a:spcPct val="107000"/>
                        </a:lnSpc>
                        <a:spcAft>
                          <a:spcPts val="800"/>
                        </a:spcAft>
                      </a:pPr>
                      <a:r>
                        <a:rPr lang="fr-FR" sz="2800" dirty="0">
                          <a:effectLst/>
                          <a:latin typeface="Agency FB" panose="020B0503020202020204" pitchFamily="34" charset="0"/>
                        </a:rPr>
                        <a:t> </a:t>
                      </a:r>
                    </a:p>
                    <a:p>
                      <a:pPr algn="r" rtl="1">
                        <a:lnSpc>
                          <a:spcPct val="107000"/>
                        </a:lnSpc>
                        <a:spcAft>
                          <a:spcPts val="0"/>
                        </a:spcAft>
                      </a:pPr>
                      <a:r>
                        <a:rPr lang="ar-DZ" sz="2800" dirty="0">
                          <a:effectLst/>
                          <a:latin typeface="Agency FB" panose="020B0503020202020204" pitchFamily="34" charset="0"/>
                        </a:rPr>
                        <a:t> </a:t>
                      </a:r>
                      <a:endParaRPr lang="fr-FR" sz="2800" dirty="0">
                        <a:effectLst/>
                        <a:latin typeface="Agency FB" panose="020B0503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78951463"/>
                  </a:ext>
                </a:extLst>
              </a:tr>
            </a:tbl>
          </a:graphicData>
        </a:graphic>
      </p:graphicFrame>
    </p:spTree>
    <p:extLst>
      <p:ext uri="{BB962C8B-B14F-4D97-AF65-F5344CB8AC3E}">
        <p14:creationId xmlns:p14="http://schemas.microsoft.com/office/powerpoint/2010/main" val="1070229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2237971045"/>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4918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749042" y="2926080"/>
            <a:ext cx="4443222" cy="923330"/>
          </a:xfrm>
          <a:prstGeom prst="rect">
            <a:avLst/>
          </a:prstGeom>
          <a:noFill/>
        </p:spPr>
        <p:txBody>
          <a:bodyPr wrap="square" rtlCol="0">
            <a:spAutoFit/>
          </a:bodyPr>
          <a:lstStyle/>
          <a:p>
            <a:pPr algn="r" rtl="1"/>
            <a:r>
              <a:rPr lang="ar-DZ" sz="5400" dirty="0" smtClean="0"/>
              <a:t>مثال عملي </a:t>
            </a:r>
            <a:endParaRPr lang="fr-FR" sz="5400" dirty="0"/>
          </a:p>
        </p:txBody>
      </p:sp>
    </p:spTree>
    <p:extLst>
      <p:ext uri="{BB962C8B-B14F-4D97-AF65-F5344CB8AC3E}">
        <p14:creationId xmlns:p14="http://schemas.microsoft.com/office/powerpoint/2010/main" val="2540641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2594" y="1462088"/>
            <a:ext cx="9535887" cy="445538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rtl="1">
              <a:lnSpc>
                <a:spcPct val="107000"/>
              </a:lnSpc>
              <a:spcAft>
                <a:spcPts val="800"/>
              </a:spcAft>
            </a:pPr>
            <a:r>
              <a:rPr lang="ar-SA" sz="2000" dirty="0">
                <a:solidFill>
                  <a:srgbClr val="44546A"/>
                </a:solidFill>
                <a:effectLst/>
                <a:ea typeface="Calibri" panose="020F0502020204030204" pitchFamily="34" charset="0"/>
                <a:cs typeface="Arial" panose="020B0604020202020204" pitchFamily="34" charset="0"/>
              </a:rPr>
              <a:t>تم إعادة إطلاق </a:t>
            </a:r>
            <a:r>
              <a:rPr lang="fr-FR" sz="2000" dirty="0">
                <a:solidFill>
                  <a:srgbClr val="44546A"/>
                </a:solidFill>
                <a:effectLst/>
                <a:ea typeface="Calibri" panose="020F0502020204030204" pitchFamily="34" charset="0"/>
                <a:cs typeface="Arial" panose="020B0604020202020204" pitchFamily="34" charset="0"/>
              </a:rPr>
              <a:t>Les ballerines </a:t>
            </a:r>
            <a:r>
              <a:rPr lang="fr-FR" sz="2000" dirty="0" err="1">
                <a:solidFill>
                  <a:srgbClr val="44546A"/>
                </a:solidFill>
                <a:effectLst/>
                <a:ea typeface="Calibri" panose="020F0502020204030204" pitchFamily="34" charset="0"/>
                <a:cs typeface="Arial" panose="020B0604020202020204" pitchFamily="34" charset="0"/>
              </a:rPr>
              <a:t>Repetto</a:t>
            </a:r>
            <a:r>
              <a:rPr lang="fr-FR" sz="2000" dirty="0">
                <a:solidFill>
                  <a:srgbClr val="44546A"/>
                </a:solidFill>
                <a:effectLst/>
                <a:ea typeface="Calibri" panose="020F0502020204030204" pitchFamily="34" charset="0"/>
                <a:cs typeface="Arial" panose="020B0604020202020204" pitchFamily="34" charset="0"/>
              </a:rPr>
              <a:t> </a:t>
            </a:r>
            <a:r>
              <a:rPr lang="ar-SA" sz="2000" dirty="0">
                <a:solidFill>
                  <a:srgbClr val="44546A"/>
                </a:solidFill>
                <a:effectLst/>
                <a:ea typeface="Calibri" panose="020F0502020204030204" pitchFamily="34" charset="0"/>
                <a:cs typeface="Arial" panose="020B0604020202020204" pitchFamily="34" charset="0"/>
              </a:rPr>
              <a:t>، وهي دار مشهورة واجهت صعوبات مالية كبيرة في عام 1999، بمفهوم تسويقي قوي يسلط الضوء على جودة المنتجات وتقنية تصنيع محددة. قررت إدارة الشركة التركيز على</a:t>
            </a:r>
            <a:r>
              <a:rPr lang="fr-FR" sz="2000" dirty="0">
                <a:solidFill>
                  <a:srgbClr val="44546A"/>
                </a:solidFill>
                <a:effectLst/>
                <a:ea typeface="Calibri" panose="020F0502020204030204" pitchFamily="34" charset="0"/>
                <a:cs typeface="Arial" panose="020B0604020202020204" pitchFamily="34" charset="0"/>
              </a:rPr>
              <a:t>:</a:t>
            </a:r>
            <a:endParaRPr lang="fr-FR" sz="2000" dirty="0">
              <a:effectLst/>
              <a:ea typeface="Calibri" panose="020F0502020204030204" pitchFamily="34" charset="0"/>
              <a:cs typeface="Arial" panose="020B0604020202020204" pitchFamily="34" charset="0"/>
            </a:endParaRPr>
          </a:p>
          <a:p>
            <a:pPr algn="just" rtl="1">
              <a:lnSpc>
                <a:spcPct val="107000"/>
              </a:lnSpc>
              <a:spcAft>
                <a:spcPts val="800"/>
              </a:spcAft>
            </a:pPr>
            <a:r>
              <a:rPr lang="ar-SA" sz="2000" dirty="0">
                <a:solidFill>
                  <a:srgbClr val="44546A"/>
                </a:solidFill>
                <a:effectLst/>
                <a:ea typeface="Calibri" panose="020F0502020204030204" pitchFamily="34" charset="0"/>
                <a:cs typeface="Arial" panose="020B0604020202020204" pitchFamily="34" charset="0"/>
              </a:rPr>
              <a:t>السوق: الرقص والرفاهية؛</a:t>
            </a:r>
            <a:r>
              <a:rPr lang="fr-FR" sz="2800" dirty="0">
                <a:solidFill>
                  <a:srgbClr val="44546A"/>
                </a:solidFill>
                <a:effectLst/>
                <a:latin typeface="Simplified Arabic" panose="02020603050405020304" pitchFamily="18" charset="-78"/>
                <a:ea typeface="Calibri" panose="020F0502020204030204" pitchFamily="34" charset="0"/>
                <a:cs typeface="Arial" panose="020B0604020202020204" pitchFamily="34" charset="0"/>
              </a:rPr>
              <a:t> </a:t>
            </a:r>
            <a:endParaRPr lang="fr-FR" sz="2000" dirty="0">
              <a:effectLst/>
              <a:ea typeface="Calibri" panose="020F0502020204030204" pitchFamily="34" charset="0"/>
              <a:cs typeface="Arial" panose="020B0604020202020204" pitchFamily="34" charset="0"/>
            </a:endParaRPr>
          </a:p>
          <a:p>
            <a:pPr algn="just" rtl="1">
              <a:lnSpc>
                <a:spcPct val="107000"/>
              </a:lnSpc>
              <a:spcAft>
                <a:spcPts val="800"/>
              </a:spcAft>
            </a:pPr>
            <a:r>
              <a:rPr lang="ar-SA" sz="2000" dirty="0">
                <a:solidFill>
                  <a:srgbClr val="44546A"/>
                </a:solidFill>
                <a:effectLst/>
                <a:ea typeface="Calibri" panose="020F0502020204030204" pitchFamily="34" charset="0"/>
                <a:cs typeface="Arial" panose="020B0604020202020204" pitchFamily="34" charset="0"/>
              </a:rPr>
              <a:t>الهدف: يقتصر على المرأة الأنيقة والحضرية؛</a:t>
            </a:r>
            <a:endParaRPr lang="fr-FR" sz="2000" dirty="0">
              <a:effectLst/>
              <a:ea typeface="Calibri" panose="020F0502020204030204" pitchFamily="34" charset="0"/>
              <a:cs typeface="Arial" panose="020B0604020202020204" pitchFamily="34" charset="0"/>
            </a:endParaRPr>
          </a:p>
          <a:p>
            <a:pPr algn="just" rtl="1">
              <a:lnSpc>
                <a:spcPct val="107000"/>
              </a:lnSpc>
              <a:spcAft>
                <a:spcPts val="800"/>
              </a:spcAft>
            </a:pPr>
            <a:r>
              <a:rPr lang="ar-SA" sz="2000" dirty="0">
                <a:solidFill>
                  <a:srgbClr val="44546A"/>
                </a:solidFill>
                <a:effectLst/>
                <a:ea typeface="Calibri" panose="020F0502020204030204" pitchFamily="34" charset="0"/>
                <a:cs typeface="Arial" panose="020B0604020202020204" pitchFamily="34" charset="0"/>
              </a:rPr>
              <a:t>بعض عناصر المزيج التسويقي</a:t>
            </a:r>
            <a:r>
              <a:rPr lang="fr-FR" sz="2000" dirty="0">
                <a:solidFill>
                  <a:srgbClr val="44546A"/>
                </a:solidFill>
                <a:effectLst/>
                <a:ea typeface="Calibri" panose="020F0502020204030204" pitchFamily="34" charset="0"/>
                <a:cs typeface="Arial" panose="020B0604020202020204" pitchFamily="34" charset="0"/>
              </a:rPr>
              <a:t>:</a:t>
            </a:r>
            <a:endParaRPr lang="fr-FR" sz="2000" dirty="0">
              <a:effectLst/>
              <a:ea typeface="Calibri" panose="020F0502020204030204" pitchFamily="34" charset="0"/>
              <a:cs typeface="Arial" panose="020B0604020202020204" pitchFamily="34" charset="0"/>
            </a:endParaRPr>
          </a:p>
          <a:p>
            <a:pPr algn="just" rtl="1">
              <a:lnSpc>
                <a:spcPct val="107000"/>
              </a:lnSpc>
              <a:spcAft>
                <a:spcPts val="800"/>
              </a:spcAft>
            </a:pPr>
            <a:r>
              <a:rPr lang="ar-SA" sz="2000" dirty="0">
                <a:solidFill>
                  <a:srgbClr val="44546A"/>
                </a:solidFill>
                <a:effectLst/>
                <a:ea typeface="Calibri" panose="020F0502020204030204" pitchFamily="34" charset="0"/>
                <a:cs typeface="Arial" panose="020B0604020202020204" pitchFamily="34" charset="0"/>
              </a:rPr>
              <a:t>المنتج: حوالي ثلاثين منتجًا دائمًا ومنتجات جديدة كل شهرين؛</a:t>
            </a:r>
            <a:endParaRPr lang="fr-FR" sz="2000" dirty="0">
              <a:effectLst/>
              <a:ea typeface="Calibri" panose="020F0502020204030204" pitchFamily="34" charset="0"/>
              <a:cs typeface="Arial" panose="020B0604020202020204" pitchFamily="34" charset="0"/>
            </a:endParaRPr>
          </a:p>
          <a:p>
            <a:pPr algn="just" rtl="1">
              <a:lnSpc>
                <a:spcPct val="107000"/>
              </a:lnSpc>
              <a:spcAft>
                <a:spcPts val="800"/>
              </a:spcAft>
            </a:pPr>
            <a:r>
              <a:rPr lang="ar-SA" sz="2000" dirty="0">
                <a:solidFill>
                  <a:srgbClr val="44546A"/>
                </a:solidFill>
                <a:effectLst/>
                <a:ea typeface="Calibri" panose="020F0502020204030204" pitchFamily="34" charset="0"/>
                <a:cs typeface="Arial" panose="020B0604020202020204" pitchFamily="34" charset="0"/>
              </a:rPr>
              <a:t>السعر: بين </a:t>
            </a:r>
            <a:r>
              <a:rPr lang="fr-FR" sz="2000" dirty="0">
                <a:solidFill>
                  <a:srgbClr val="44546A"/>
                </a:solidFill>
                <a:effectLst/>
                <a:ea typeface="Calibri" panose="020F0502020204030204" pitchFamily="34" charset="0"/>
                <a:cs typeface="Arial" panose="020B0604020202020204" pitchFamily="34" charset="0"/>
              </a:rPr>
              <a:t>200 </a:t>
            </a:r>
            <a:r>
              <a:rPr lang="ar-DZ" sz="2000" dirty="0">
                <a:solidFill>
                  <a:srgbClr val="44546A"/>
                </a:solidFill>
                <a:effectLst/>
                <a:ea typeface="Calibri" panose="020F0502020204030204" pitchFamily="34" charset="0"/>
                <a:cs typeface="Arial" panose="020B0604020202020204" pitchFamily="34" charset="0"/>
              </a:rPr>
              <a:t>و 300</a:t>
            </a:r>
            <a:r>
              <a:rPr lang="ar-SA" sz="2000" dirty="0">
                <a:solidFill>
                  <a:srgbClr val="44546A"/>
                </a:solidFill>
                <a:effectLst/>
                <a:ea typeface="Calibri" panose="020F0502020204030204" pitchFamily="34" charset="0"/>
                <a:cs typeface="Arial" panose="020B0604020202020204" pitchFamily="34" charset="0"/>
              </a:rPr>
              <a:t> يورو، وهو من بين أعلى الأسعار في سوق راقصات الباليه؛</a:t>
            </a:r>
            <a:endParaRPr lang="fr-FR" sz="2000" dirty="0">
              <a:effectLst/>
              <a:ea typeface="Calibri" panose="020F0502020204030204" pitchFamily="34" charset="0"/>
              <a:cs typeface="Arial" panose="020B0604020202020204" pitchFamily="34" charset="0"/>
            </a:endParaRPr>
          </a:p>
          <a:p>
            <a:pPr algn="just" rtl="1">
              <a:lnSpc>
                <a:spcPct val="107000"/>
              </a:lnSpc>
              <a:spcAft>
                <a:spcPts val="800"/>
              </a:spcAft>
            </a:pPr>
            <a:r>
              <a:rPr lang="ar-SA" sz="2000" dirty="0">
                <a:solidFill>
                  <a:srgbClr val="44546A"/>
                </a:solidFill>
                <a:effectLst/>
                <a:ea typeface="Calibri" panose="020F0502020204030204" pitchFamily="34" charset="0"/>
                <a:cs typeface="Arial" panose="020B0604020202020204" pitchFamily="34" charset="0"/>
              </a:rPr>
              <a:t>الشراكات: تقوم شركة</a:t>
            </a:r>
            <a:r>
              <a:rPr lang="fr-FR" sz="2000" dirty="0">
                <a:solidFill>
                  <a:srgbClr val="44546A"/>
                </a:solidFill>
                <a:effectLst/>
                <a:ea typeface="Calibri" panose="020F0502020204030204" pitchFamily="34" charset="0"/>
                <a:cs typeface="Arial" panose="020B0604020202020204" pitchFamily="34" charset="0"/>
              </a:rPr>
              <a:t> </a:t>
            </a:r>
            <a:r>
              <a:rPr lang="fr-FR" sz="2000" dirty="0" err="1">
                <a:solidFill>
                  <a:srgbClr val="44546A"/>
                </a:solidFill>
                <a:effectLst/>
                <a:ea typeface="Calibri" panose="020F0502020204030204" pitchFamily="34" charset="0"/>
                <a:cs typeface="Arial" panose="020B0604020202020204" pitchFamily="34" charset="0"/>
              </a:rPr>
              <a:t>Repetto</a:t>
            </a:r>
            <a:r>
              <a:rPr lang="fr-FR" sz="2000" dirty="0">
                <a:solidFill>
                  <a:srgbClr val="44546A"/>
                </a:solidFill>
                <a:effectLst/>
                <a:ea typeface="Calibri" panose="020F0502020204030204" pitchFamily="34" charset="0"/>
                <a:cs typeface="Arial" panose="020B0604020202020204" pitchFamily="34" charset="0"/>
              </a:rPr>
              <a:t> </a:t>
            </a:r>
            <a:r>
              <a:rPr lang="ar-SA" sz="2000" dirty="0">
                <a:solidFill>
                  <a:srgbClr val="44546A"/>
                </a:solidFill>
                <a:effectLst/>
                <a:ea typeface="Calibri" panose="020F0502020204030204" pitchFamily="34" charset="0"/>
                <a:cs typeface="Arial" panose="020B0604020202020204" pitchFamily="34" charset="0"/>
              </a:rPr>
              <a:t>بتطوير مشاريع محددة بالتعاون مع شركات الأزياء الكبرى –</a:t>
            </a:r>
            <a:r>
              <a:rPr lang="fr-FR" sz="2000" dirty="0" smtClean="0">
                <a:solidFill>
                  <a:srgbClr val="44546A"/>
                </a:solidFill>
                <a:effectLst/>
                <a:ea typeface="Calibri" panose="020F0502020204030204" pitchFamily="34" charset="0"/>
                <a:cs typeface="Arial" panose="020B0604020202020204" pitchFamily="34" charset="0"/>
              </a:rPr>
              <a:t>I</a:t>
            </a:r>
            <a:r>
              <a:rPr lang="ar-SA" sz="2000" dirty="0" smtClean="0">
                <a:solidFill>
                  <a:srgbClr val="44546A"/>
                </a:solidFill>
                <a:effectLst/>
                <a:ea typeface="Calibri" panose="020F0502020204030204" pitchFamily="34" charset="0"/>
                <a:cs typeface="Arial" panose="020B0604020202020204" pitchFamily="34" charset="0"/>
              </a:rPr>
              <a:t>وتطلق </a:t>
            </a:r>
            <a:r>
              <a:rPr lang="ar-SA" sz="2000" dirty="0">
                <a:solidFill>
                  <a:srgbClr val="44546A"/>
                </a:solidFill>
                <a:effectLst/>
                <a:ea typeface="Calibri" panose="020F0502020204030204" pitchFamily="34" charset="0"/>
                <a:cs typeface="Arial" panose="020B0604020202020204" pitchFamily="34" charset="0"/>
              </a:rPr>
              <a:t>عطرًا بالإضافة إلى مجموعة من الملابس الجاهزة. هذا التنويع يجعل العلامة التجارية أقوى ويسمح لها بمواصلة النمو. بالإضافة إلى ذلك، تقوم العلامة التجارية بتصنيع حوالي مائة ألف زوج من الأحذية وتطوير أحذية الباليه المسطحة المصممة خصيصًا للراقصين المحترفين. وبالتالي فهو يعزز من سمعة خبرتها وصورتها الأنيقة</a:t>
            </a:r>
            <a:r>
              <a:rPr lang="fr-FR" sz="2000" dirty="0">
                <a:solidFill>
                  <a:srgbClr val="44546A"/>
                </a:solidFill>
                <a:effectLst/>
                <a:ea typeface="Calibri" panose="020F0502020204030204" pitchFamily="34" charset="0"/>
                <a:cs typeface="Arial" panose="020B0604020202020204" pitchFamily="34" charset="0"/>
              </a:rPr>
              <a:t>.</a:t>
            </a:r>
            <a:endParaRPr lang="fr-FR" sz="2000" dirty="0">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92845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4233953963"/>
              </p:ext>
            </p:extLst>
          </p:nvPr>
        </p:nvGraphicFramePr>
        <p:xfrm>
          <a:off x="1959429" y="1841866"/>
          <a:ext cx="8556171" cy="3265713"/>
        </p:xfrm>
        <a:graphic>
          <a:graphicData uri="http://schemas.openxmlformats.org/drawingml/2006/table">
            <a:tbl>
              <a:tblPr rtl="1" firstRow="1" firstCol="1" bandRow="1">
                <a:tableStyleId>{5C22544A-7EE6-4342-B048-85BDC9FD1C3A}</a:tableStyleId>
              </a:tblPr>
              <a:tblGrid>
                <a:gridCol w="1984339">
                  <a:extLst>
                    <a:ext uri="{9D8B030D-6E8A-4147-A177-3AD203B41FA5}">
                      <a16:colId xmlns:a16="http://schemas.microsoft.com/office/drawing/2014/main" val="3309858474"/>
                    </a:ext>
                  </a:extLst>
                </a:gridCol>
                <a:gridCol w="2777455">
                  <a:extLst>
                    <a:ext uri="{9D8B030D-6E8A-4147-A177-3AD203B41FA5}">
                      <a16:colId xmlns:a16="http://schemas.microsoft.com/office/drawing/2014/main" val="2682332044"/>
                    </a:ext>
                  </a:extLst>
                </a:gridCol>
                <a:gridCol w="3794377">
                  <a:extLst>
                    <a:ext uri="{9D8B030D-6E8A-4147-A177-3AD203B41FA5}">
                      <a16:colId xmlns:a16="http://schemas.microsoft.com/office/drawing/2014/main" val="845216967"/>
                    </a:ext>
                  </a:extLst>
                </a:gridCol>
              </a:tblGrid>
              <a:tr h="356100">
                <a:tc>
                  <a:txBody>
                    <a:bodyPr/>
                    <a:lstStyle/>
                    <a:p>
                      <a:pPr algn="just" rtl="1">
                        <a:lnSpc>
                          <a:spcPct val="107000"/>
                        </a:lnSpc>
                        <a:spcAft>
                          <a:spcPts val="0"/>
                        </a:spcAft>
                      </a:pPr>
                      <a:r>
                        <a:rPr lang="ar-DZ" sz="1800">
                          <a:effectLst/>
                        </a:rPr>
                        <a:t> </a:t>
                      </a:r>
                      <a:endParaRPr lang="fr-FR"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07000"/>
                        </a:lnSpc>
                        <a:spcAft>
                          <a:spcPts val="0"/>
                        </a:spcAft>
                      </a:pPr>
                      <a:r>
                        <a:rPr lang="ar-DZ" sz="1800">
                          <a:effectLst/>
                        </a:rPr>
                        <a:t>التسويق التشغيلي</a:t>
                      </a:r>
                      <a:endParaRPr lang="fr-FR"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07000"/>
                        </a:lnSpc>
                        <a:spcAft>
                          <a:spcPts val="0"/>
                        </a:spcAft>
                      </a:pPr>
                      <a:r>
                        <a:rPr lang="ar-DZ" sz="1800">
                          <a:effectLst/>
                        </a:rPr>
                        <a:t>التسويق الاستراتيجي</a:t>
                      </a:r>
                      <a:endParaRPr lang="fr-FR"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783336675"/>
                  </a:ext>
                </a:extLst>
              </a:tr>
              <a:tr h="356100">
                <a:tc>
                  <a:txBody>
                    <a:bodyPr/>
                    <a:lstStyle/>
                    <a:p>
                      <a:pPr algn="just" rtl="1">
                        <a:lnSpc>
                          <a:spcPct val="107000"/>
                        </a:lnSpc>
                        <a:spcAft>
                          <a:spcPts val="0"/>
                        </a:spcAft>
                      </a:pPr>
                      <a:r>
                        <a:rPr lang="ar-DZ" sz="1800">
                          <a:effectLst/>
                        </a:rPr>
                        <a:t>نوع النشاط</a:t>
                      </a:r>
                      <a:endParaRPr lang="fr-FR"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07000"/>
                        </a:lnSpc>
                        <a:spcAft>
                          <a:spcPts val="0"/>
                        </a:spcAft>
                      </a:pPr>
                      <a:r>
                        <a:rPr lang="ar-DZ" sz="1800">
                          <a:effectLst/>
                        </a:rPr>
                        <a:t>عملي</a:t>
                      </a:r>
                      <a:endParaRPr lang="fr-FR"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07000"/>
                        </a:lnSpc>
                        <a:spcAft>
                          <a:spcPts val="0"/>
                        </a:spcAft>
                      </a:pPr>
                      <a:r>
                        <a:rPr lang="ar-DZ" sz="1800">
                          <a:effectLst/>
                        </a:rPr>
                        <a:t>تحليلي </a:t>
                      </a:r>
                      <a:endParaRPr lang="fr-FR"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85713814"/>
                  </a:ext>
                </a:extLst>
              </a:tr>
              <a:tr h="732471">
                <a:tc>
                  <a:txBody>
                    <a:bodyPr/>
                    <a:lstStyle/>
                    <a:p>
                      <a:pPr algn="just" rtl="1">
                        <a:lnSpc>
                          <a:spcPct val="107000"/>
                        </a:lnSpc>
                        <a:spcAft>
                          <a:spcPts val="0"/>
                        </a:spcAft>
                      </a:pPr>
                      <a:r>
                        <a:rPr lang="ar-DZ" sz="1800">
                          <a:effectLst/>
                        </a:rPr>
                        <a:t>البحث عن الفرص </a:t>
                      </a:r>
                      <a:endParaRPr lang="fr-FR"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07000"/>
                        </a:lnSpc>
                        <a:spcAft>
                          <a:spcPts val="0"/>
                        </a:spcAft>
                      </a:pPr>
                      <a:r>
                        <a:rPr lang="ar-DZ" sz="1800">
                          <a:effectLst/>
                        </a:rPr>
                        <a:t>فرص موجودة </a:t>
                      </a:r>
                      <a:endParaRPr lang="fr-FR"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07000"/>
                        </a:lnSpc>
                        <a:spcAft>
                          <a:spcPts val="0"/>
                        </a:spcAft>
                      </a:pPr>
                      <a:r>
                        <a:rPr lang="ar-DZ" sz="1800">
                          <a:effectLst/>
                        </a:rPr>
                        <a:t>فرص جديدة </a:t>
                      </a:r>
                      <a:endParaRPr lang="fr-FR"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46603836"/>
                  </a:ext>
                </a:extLst>
              </a:tr>
              <a:tr h="356100">
                <a:tc>
                  <a:txBody>
                    <a:bodyPr/>
                    <a:lstStyle/>
                    <a:p>
                      <a:pPr algn="just" rtl="1">
                        <a:lnSpc>
                          <a:spcPct val="107000"/>
                        </a:lnSpc>
                        <a:spcAft>
                          <a:spcPts val="0"/>
                        </a:spcAft>
                      </a:pPr>
                      <a:r>
                        <a:rPr lang="ar-DZ" sz="1800">
                          <a:effectLst/>
                        </a:rPr>
                        <a:t>مجال النشاط</a:t>
                      </a:r>
                      <a:endParaRPr lang="fr-FR"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07000"/>
                        </a:lnSpc>
                        <a:spcAft>
                          <a:spcPts val="0"/>
                        </a:spcAft>
                      </a:pPr>
                      <a:r>
                        <a:rPr lang="ar-DZ" sz="1800">
                          <a:effectLst/>
                        </a:rPr>
                        <a:t>المنتج</a:t>
                      </a:r>
                      <a:endParaRPr lang="fr-FR"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07000"/>
                        </a:lnSpc>
                        <a:spcAft>
                          <a:spcPts val="0"/>
                        </a:spcAft>
                      </a:pPr>
                      <a:r>
                        <a:rPr lang="ar-DZ" sz="1800">
                          <a:effectLst/>
                        </a:rPr>
                        <a:t>المنتج و السوق </a:t>
                      </a:r>
                      <a:endParaRPr lang="fr-FR"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63282639"/>
                  </a:ext>
                </a:extLst>
              </a:tr>
              <a:tr h="732471">
                <a:tc>
                  <a:txBody>
                    <a:bodyPr/>
                    <a:lstStyle/>
                    <a:p>
                      <a:pPr algn="just" rtl="1">
                        <a:lnSpc>
                          <a:spcPct val="107000"/>
                        </a:lnSpc>
                        <a:spcAft>
                          <a:spcPts val="0"/>
                        </a:spcAft>
                      </a:pPr>
                      <a:r>
                        <a:rPr lang="ar-DZ" sz="1800">
                          <a:effectLst/>
                        </a:rPr>
                        <a:t>سلوك المؤسسة </a:t>
                      </a:r>
                      <a:endParaRPr lang="fr-FR"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07000"/>
                        </a:lnSpc>
                        <a:spcAft>
                          <a:spcPts val="0"/>
                        </a:spcAft>
                      </a:pPr>
                      <a:r>
                        <a:rPr lang="ar-DZ" sz="1800">
                          <a:effectLst/>
                        </a:rPr>
                        <a:t>رد الفعل</a:t>
                      </a:r>
                      <a:endParaRPr lang="fr-FR"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07000"/>
                        </a:lnSpc>
                        <a:spcAft>
                          <a:spcPts val="0"/>
                        </a:spcAft>
                      </a:pPr>
                      <a:r>
                        <a:rPr lang="fr-FR" sz="1800">
                          <a:effectLst/>
                        </a:rPr>
                        <a:t>  </a:t>
                      </a:r>
                      <a:r>
                        <a:rPr lang="ar-DZ" sz="1800">
                          <a:effectLst/>
                        </a:rPr>
                        <a:t>استباقي</a:t>
                      </a:r>
                      <a:endParaRPr lang="fr-FR"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527493210"/>
                  </a:ext>
                </a:extLst>
              </a:tr>
              <a:tr h="732471">
                <a:tc>
                  <a:txBody>
                    <a:bodyPr/>
                    <a:lstStyle/>
                    <a:p>
                      <a:pPr algn="just" rtl="1">
                        <a:lnSpc>
                          <a:spcPct val="107000"/>
                        </a:lnSpc>
                        <a:spcAft>
                          <a:spcPts val="0"/>
                        </a:spcAft>
                      </a:pPr>
                      <a:r>
                        <a:rPr lang="ar-DZ" sz="1800">
                          <a:effectLst/>
                        </a:rPr>
                        <a:t>المسؤول عن التسويق </a:t>
                      </a:r>
                      <a:endParaRPr lang="fr-FR"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07000"/>
                        </a:lnSpc>
                        <a:spcAft>
                          <a:spcPts val="0"/>
                        </a:spcAft>
                      </a:pPr>
                      <a:r>
                        <a:rPr lang="ar-DZ" sz="1800">
                          <a:effectLst/>
                        </a:rPr>
                        <a:t>قسم التسويق </a:t>
                      </a:r>
                      <a:endParaRPr lang="fr-FR"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1">
                        <a:lnSpc>
                          <a:spcPct val="107000"/>
                        </a:lnSpc>
                        <a:spcAft>
                          <a:spcPts val="0"/>
                        </a:spcAft>
                      </a:pPr>
                      <a:r>
                        <a:rPr lang="ar-DZ" sz="1800" dirty="0">
                          <a:effectLst/>
                        </a:rPr>
                        <a:t>تفاعل أقسام مختلفة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0508737"/>
                  </a:ext>
                </a:extLst>
              </a:tr>
            </a:tbl>
          </a:graphicData>
        </a:graphic>
      </p:graphicFrame>
    </p:spTree>
    <p:extLst>
      <p:ext uri="{BB962C8B-B14F-4D97-AF65-F5344CB8AC3E}">
        <p14:creationId xmlns:p14="http://schemas.microsoft.com/office/powerpoint/2010/main" val="1686195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p:nvPr/>
        </p:nvPicPr>
        <p:blipFill>
          <a:blip r:embed="rId2">
            <a:extLst>
              <a:ext uri="{28A0092B-C50C-407E-A947-70E740481C1C}">
                <a14:useLocalDpi xmlns:a14="http://schemas.microsoft.com/office/drawing/2010/main" val="0"/>
              </a:ext>
            </a:extLst>
          </a:blip>
          <a:srcRect/>
          <a:stretch>
            <a:fillRect/>
          </a:stretch>
        </p:blipFill>
        <p:spPr bwMode="auto">
          <a:xfrm>
            <a:off x="3443287" y="528320"/>
            <a:ext cx="5305425" cy="5801360"/>
          </a:xfrm>
          <a:prstGeom prst="rect">
            <a:avLst/>
          </a:prstGeom>
          <a:noFill/>
          <a:ln>
            <a:noFill/>
          </a:ln>
        </p:spPr>
      </p:pic>
    </p:spTree>
    <p:extLst>
      <p:ext uri="{BB962C8B-B14F-4D97-AF65-F5344CB8AC3E}">
        <p14:creationId xmlns:p14="http://schemas.microsoft.com/office/powerpoint/2010/main" val="1996617122"/>
      </p:ext>
    </p:extLst>
  </p:cSld>
  <p:clrMapOvr>
    <a:masterClrMapping/>
  </p:clrMapOvr>
</p:sld>
</file>

<file path=ppt/theme/theme1.xml><?xml version="1.0" encoding="utf-8"?>
<a:theme xmlns:a="http://schemas.openxmlformats.org/drawingml/2006/main" name="Base">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TM03457444[[fn=Base]]</Template>
  <TotalTime>9</TotalTime>
  <Words>201</Words>
  <Application>Microsoft Office PowerPoint</Application>
  <PresentationFormat>Grand écran</PresentationFormat>
  <Paragraphs>44</Paragraphs>
  <Slides>8</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8</vt:i4>
      </vt:variant>
    </vt:vector>
  </HeadingPairs>
  <TitlesOfParts>
    <vt:vector size="15" baseType="lpstr">
      <vt:lpstr>Agency FB</vt:lpstr>
      <vt:lpstr>Arial</vt:lpstr>
      <vt:lpstr>Calibri</vt:lpstr>
      <vt:lpstr>Corbel</vt:lpstr>
      <vt:lpstr>Simplified Arabic</vt:lpstr>
      <vt:lpstr>Tahoma</vt:lpstr>
      <vt:lpstr>Base</vt:lpstr>
      <vt:lpstr>المحاضرة الثالثة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ELIT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الثالثة </dc:title>
  <dc:creator>Administrateur</dc:creator>
  <cp:lastModifiedBy>Administrateur</cp:lastModifiedBy>
  <cp:revision>1</cp:revision>
  <dcterms:created xsi:type="dcterms:W3CDTF">2024-10-24T09:10:40Z</dcterms:created>
  <dcterms:modified xsi:type="dcterms:W3CDTF">2024-10-24T09:19:53Z</dcterms:modified>
</cp:coreProperties>
</file>