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86" r:id="rId1"/>
  </p:sldMasterIdLst>
  <p:sldIdLst>
    <p:sldId id="312" r:id="rId2"/>
    <p:sldId id="311" r:id="rId3"/>
    <p:sldId id="282" r:id="rId4"/>
    <p:sldId id="258" r:id="rId5"/>
    <p:sldId id="274" r:id="rId6"/>
    <p:sldId id="275" r:id="rId7"/>
    <p:sldId id="276" r:id="rId8"/>
    <p:sldId id="296" r:id="rId9"/>
    <p:sldId id="297" r:id="rId10"/>
    <p:sldId id="304" r:id="rId11"/>
    <p:sldId id="257" r:id="rId12"/>
    <p:sldId id="305" r:id="rId13"/>
    <p:sldId id="306" r:id="rId14"/>
    <p:sldId id="307" r:id="rId15"/>
    <p:sldId id="308" r:id="rId16"/>
    <p:sldId id="263" r:id="rId17"/>
    <p:sldId id="309" r:id="rId18"/>
  </p:sldIdLst>
  <p:sldSz cx="9144000" cy="6858000" type="screen4x3"/>
  <p:notesSz cx="6858000" cy="9144000"/>
  <p:defaultTextStyle>
    <a:defPPr>
      <a:defRPr lang="fr-D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Style clair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265" autoAdjust="0"/>
    <p:restoredTop sz="94660"/>
  </p:normalViewPr>
  <p:slideViewPr>
    <p:cSldViewPr>
      <p:cViewPr varScale="1">
        <p:scale>
          <a:sx n="76" d="100"/>
          <a:sy n="76" d="100"/>
        </p:scale>
        <p:origin x="1061" y="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C7F759C-9DCF-4DBE-9935-8CF7D14C2B36}"/>
              </a:ext>
            </a:extLst>
          </p:cNvPr>
          <p:cNvSpPr>
            <a:spLocks noGrp="1"/>
          </p:cNvSpPr>
          <p:nvPr>
            <p:ph type="ctrTitle"/>
          </p:nvPr>
        </p:nvSpPr>
        <p:spPr>
          <a:xfrm>
            <a:off x="1143000" y="1122363"/>
            <a:ext cx="6858000" cy="2387600"/>
          </a:xfrm>
        </p:spPr>
        <p:txBody>
          <a:bodyPr anchor="b"/>
          <a:lstStyle>
            <a:lvl1pPr algn="ctr">
              <a:defRPr sz="4500"/>
            </a:lvl1pPr>
          </a:lstStyle>
          <a:p>
            <a:r>
              <a:rPr lang="fr-FR"/>
              <a:t>Modifiez le style du titre</a:t>
            </a:r>
            <a:endParaRPr lang="fr-DZ"/>
          </a:p>
        </p:txBody>
      </p:sp>
      <p:sp>
        <p:nvSpPr>
          <p:cNvPr id="3" name="Sous-titre 2">
            <a:extLst>
              <a:ext uri="{FF2B5EF4-FFF2-40B4-BE49-F238E27FC236}">
                <a16:creationId xmlns:a16="http://schemas.microsoft.com/office/drawing/2014/main" id="{9C5549AB-AA76-489A-973E-D430CDB96008}"/>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endParaRPr lang="fr-DZ"/>
          </a:p>
        </p:txBody>
      </p:sp>
      <p:sp>
        <p:nvSpPr>
          <p:cNvPr id="4" name="Espace réservé de la date 3">
            <a:extLst>
              <a:ext uri="{FF2B5EF4-FFF2-40B4-BE49-F238E27FC236}">
                <a16:creationId xmlns:a16="http://schemas.microsoft.com/office/drawing/2014/main" id="{6831A84A-1185-440D-AA5D-1E8DDBC84BB1}"/>
              </a:ext>
            </a:extLst>
          </p:cNvPr>
          <p:cNvSpPr>
            <a:spLocks noGrp="1"/>
          </p:cNvSpPr>
          <p:nvPr>
            <p:ph type="dt" sz="half" idx="10"/>
          </p:nvPr>
        </p:nvSpPr>
        <p:spPr/>
        <p:txBody>
          <a:bodyPr/>
          <a:lstStyle/>
          <a:p>
            <a:fld id="{AD8AC283-2256-4A1B-8C86-2599EA1FA566}" type="datetimeFigureOut">
              <a:rPr lang="fr-FR" smtClean="0"/>
              <a:pPr/>
              <a:t>21/10/2025</a:t>
            </a:fld>
            <a:endParaRPr lang="fr-FR"/>
          </a:p>
        </p:txBody>
      </p:sp>
      <p:sp>
        <p:nvSpPr>
          <p:cNvPr id="5" name="Espace réservé du pied de page 4">
            <a:extLst>
              <a:ext uri="{FF2B5EF4-FFF2-40B4-BE49-F238E27FC236}">
                <a16:creationId xmlns:a16="http://schemas.microsoft.com/office/drawing/2014/main" id="{B755BBE1-9B00-470B-9F6E-0B0CEA9FC1D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F14334B-5C4B-4D35-BBCC-923CBB4FEF64}"/>
              </a:ext>
            </a:extLst>
          </p:cNvPr>
          <p:cNvSpPr>
            <a:spLocks noGrp="1"/>
          </p:cNvSpPr>
          <p:nvPr>
            <p:ph type="sldNum" sz="quarter" idx="12"/>
          </p:nvPr>
        </p:nvSpPr>
        <p:spPr/>
        <p:txBody>
          <a:bodyPr/>
          <a:lstStyle/>
          <a:p>
            <a:fld id="{98945E52-9BFE-4F9B-9F25-5A71850403DE}" type="slidenum">
              <a:rPr lang="fr-FR" smtClean="0"/>
              <a:pPr/>
              <a:t>‹N°›</a:t>
            </a:fld>
            <a:endParaRPr lang="fr-FR"/>
          </a:p>
        </p:txBody>
      </p:sp>
    </p:spTree>
    <p:extLst>
      <p:ext uri="{BB962C8B-B14F-4D97-AF65-F5344CB8AC3E}">
        <p14:creationId xmlns:p14="http://schemas.microsoft.com/office/powerpoint/2010/main" val="891686598"/>
      </p:ext>
    </p:extLst>
  </p:cSld>
  <p:clrMapOvr>
    <a:masterClrMapping/>
  </p:clrMapOvr>
  <p:transition spd="slow">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C2E4CB1-4A7D-4A43-933D-5DD85E17F8AE}"/>
              </a:ext>
            </a:extLst>
          </p:cNvPr>
          <p:cNvSpPr>
            <a:spLocks noGrp="1"/>
          </p:cNvSpPr>
          <p:nvPr>
            <p:ph type="title"/>
          </p:nvPr>
        </p:nvSpPr>
        <p:spPr/>
        <p:txBody>
          <a:bodyPr/>
          <a:lstStyle/>
          <a:p>
            <a:r>
              <a:rPr lang="fr-FR"/>
              <a:t>Modifiez le style du titre</a:t>
            </a:r>
            <a:endParaRPr lang="fr-DZ"/>
          </a:p>
        </p:txBody>
      </p:sp>
      <p:sp>
        <p:nvSpPr>
          <p:cNvPr id="3" name="Espace réservé du texte vertical 2">
            <a:extLst>
              <a:ext uri="{FF2B5EF4-FFF2-40B4-BE49-F238E27FC236}">
                <a16:creationId xmlns:a16="http://schemas.microsoft.com/office/drawing/2014/main" id="{F5AE8E95-8BFE-4905-97F4-20654AEC42EB}"/>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e la date 3">
            <a:extLst>
              <a:ext uri="{FF2B5EF4-FFF2-40B4-BE49-F238E27FC236}">
                <a16:creationId xmlns:a16="http://schemas.microsoft.com/office/drawing/2014/main" id="{842A094A-0384-483A-A492-C1A1B21D5302}"/>
              </a:ext>
            </a:extLst>
          </p:cNvPr>
          <p:cNvSpPr>
            <a:spLocks noGrp="1"/>
          </p:cNvSpPr>
          <p:nvPr>
            <p:ph type="dt" sz="half" idx="10"/>
          </p:nvPr>
        </p:nvSpPr>
        <p:spPr/>
        <p:txBody>
          <a:bodyPr/>
          <a:lstStyle/>
          <a:p>
            <a:fld id="{AD8AC283-2256-4A1B-8C86-2599EA1FA566}" type="datetimeFigureOut">
              <a:rPr lang="fr-FR" smtClean="0"/>
              <a:pPr/>
              <a:t>21/10/2025</a:t>
            </a:fld>
            <a:endParaRPr lang="fr-FR"/>
          </a:p>
        </p:txBody>
      </p:sp>
      <p:sp>
        <p:nvSpPr>
          <p:cNvPr id="5" name="Espace réservé du pied de page 4">
            <a:extLst>
              <a:ext uri="{FF2B5EF4-FFF2-40B4-BE49-F238E27FC236}">
                <a16:creationId xmlns:a16="http://schemas.microsoft.com/office/drawing/2014/main" id="{0651DEEA-0B04-4F74-855E-33970CF3223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78B6B3C-8CA5-483E-A29D-F816B02F5F89}"/>
              </a:ext>
            </a:extLst>
          </p:cNvPr>
          <p:cNvSpPr>
            <a:spLocks noGrp="1"/>
          </p:cNvSpPr>
          <p:nvPr>
            <p:ph type="sldNum" sz="quarter" idx="12"/>
          </p:nvPr>
        </p:nvSpPr>
        <p:spPr/>
        <p:txBody>
          <a:bodyPr/>
          <a:lstStyle/>
          <a:p>
            <a:fld id="{98945E52-9BFE-4F9B-9F25-5A71850403DE}" type="slidenum">
              <a:rPr lang="fr-FR" smtClean="0"/>
              <a:pPr/>
              <a:t>‹N°›</a:t>
            </a:fld>
            <a:endParaRPr lang="fr-FR"/>
          </a:p>
        </p:txBody>
      </p:sp>
    </p:spTree>
    <p:extLst>
      <p:ext uri="{BB962C8B-B14F-4D97-AF65-F5344CB8AC3E}">
        <p14:creationId xmlns:p14="http://schemas.microsoft.com/office/powerpoint/2010/main" val="2040353023"/>
      </p:ext>
    </p:extLst>
  </p:cSld>
  <p:clrMapOvr>
    <a:masterClrMapping/>
  </p:clrMapOvr>
  <p:transition spd="slow">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E1626218-3AF4-46DA-8503-03968F0B9465}"/>
              </a:ext>
            </a:extLst>
          </p:cNvPr>
          <p:cNvSpPr>
            <a:spLocks noGrp="1"/>
          </p:cNvSpPr>
          <p:nvPr>
            <p:ph type="title" orient="vert"/>
          </p:nvPr>
        </p:nvSpPr>
        <p:spPr>
          <a:xfrm>
            <a:off x="6543675" y="365125"/>
            <a:ext cx="1971675" cy="5811838"/>
          </a:xfrm>
        </p:spPr>
        <p:txBody>
          <a:bodyPr vert="eaVert"/>
          <a:lstStyle/>
          <a:p>
            <a:r>
              <a:rPr lang="fr-FR"/>
              <a:t>Modifiez le style du titre</a:t>
            </a:r>
            <a:endParaRPr lang="fr-DZ"/>
          </a:p>
        </p:txBody>
      </p:sp>
      <p:sp>
        <p:nvSpPr>
          <p:cNvPr id="3" name="Espace réservé du texte vertical 2">
            <a:extLst>
              <a:ext uri="{FF2B5EF4-FFF2-40B4-BE49-F238E27FC236}">
                <a16:creationId xmlns:a16="http://schemas.microsoft.com/office/drawing/2014/main" id="{CF1FFABF-94F6-4941-94A3-D434EBC25B48}"/>
              </a:ext>
            </a:extLst>
          </p:cNvPr>
          <p:cNvSpPr>
            <a:spLocks noGrp="1"/>
          </p:cNvSpPr>
          <p:nvPr>
            <p:ph type="body" orient="vert" idx="1"/>
          </p:nvPr>
        </p:nvSpPr>
        <p:spPr>
          <a:xfrm>
            <a:off x="628650" y="365125"/>
            <a:ext cx="5800725"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e la date 3">
            <a:extLst>
              <a:ext uri="{FF2B5EF4-FFF2-40B4-BE49-F238E27FC236}">
                <a16:creationId xmlns:a16="http://schemas.microsoft.com/office/drawing/2014/main" id="{98C54A92-3227-4478-ADE0-429F73D34F72}"/>
              </a:ext>
            </a:extLst>
          </p:cNvPr>
          <p:cNvSpPr>
            <a:spLocks noGrp="1"/>
          </p:cNvSpPr>
          <p:nvPr>
            <p:ph type="dt" sz="half" idx="10"/>
          </p:nvPr>
        </p:nvSpPr>
        <p:spPr/>
        <p:txBody>
          <a:bodyPr/>
          <a:lstStyle/>
          <a:p>
            <a:fld id="{AD8AC283-2256-4A1B-8C86-2599EA1FA566}" type="datetimeFigureOut">
              <a:rPr lang="fr-FR" smtClean="0"/>
              <a:pPr/>
              <a:t>21/10/2025</a:t>
            </a:fld>
            <a:endParaRPr lang="fr-FR"/>
          </a:p>
        </p:txBody>
      </p:sp>
      <p:sp>
        <p:nvSpPr>
          <p:cNvPr id="5" name="Espace réservé du pied de page 4">
            <a:extLst>
              <a:ext uri="{FF2B5EF4-FFF2-40B4-BE49-F238E27FC236}">
                <a16:creationId xmlns:a16="http://schemas.microsoft.com/office/drawing/2014/main" id="{FE0CF654-07AD-4044-8DCA-821D9DC1E87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A2663BE-AF15-4784-B843-7979D480CC41}"/>
              </a:ext>
            </a:extLst>
          </p:cNvPr>
          <p:cNvSpPr>
            <a:spLocks noGrp="1"/>
          </p:cNvSpPr>
          <p:nvPr>
            <p:ph type="sldNum" sz="quarter" idx="12"/>
          </p:nvPr>
        </p:nvSpPr>
        <p:spPr/>
        <p:txBody>
          <a:bodyPr/>
          <a:lstStyle/>
          <a:p>
            <a:fld id="{98945E52-9BFE-4F9B-9F25-5A71850403DE}" type="slidenum">
              <a:rPr lang="fr-FR" smtClean="0"/>
              <a:pPr/>
              <a:t>‹N°›</a:t>
            </a:fld>
            <a:endParaRPr lang="fr-FR"/>
          </a:p>
        </p:txBody>
      </p:sp>
    </p:spTree>
    <p:extLst>
      <p:ext uri="{BB962C8B-B14F-4D97-AF65-F5344CB8AC3E}">
        <p14:creationId xmlns:p14="http://schemas.microsoft.com/office/powerpoint/2010/main" val="2101617733"/>
      </p:ext>
    </p:extLst>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BE8957-B5AF-4FFE-9E23-E07B735B8104}"/>
              </a:ext>
            </a:extLst>
          </p:cNvPr>
          <p:cNvSpPr>
            <a:spLocks noGrp="1"/>
          </p:cNvSpPr>
          <p:nvPr>
            <p:ph type="title"/>
          </p:nvPr>
        </p:nvSpPr>
        <p:spPr/>
        <p:txBody>
          <a:bodyPr/>
          <a:lstStyle/>
          <a:p>
            <a:r>
              <a:rPr lang="fr-FR"/>
              <a:t>Modifiez le style du titre</a:t>
            </a:r>
            <a:endParaRPr lang="fr-DZ"/>
          </a:p>
        </p:txBody>
      </p:sp>
      <p:sp>
        <p:nvSpPr>
          <p:cNvPr id="3" name="Espace réservé du contenu 2">
            <a:extLst>
              <a:ext uri="{FF2B5EF4-FFF2-40B4-BE49-F238E27FC236}">
                <a16:creationId xmlns:a16="http://schemas.microsoft.com/office/drawing/2014/main" id="{66446E1C-55A6-4C8F-ABE0-039E995ABD03}"/>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e la date 3">
            <a:extLst>
              <a:ext uri="{FF2B5EF4-FFF2-40B4-BE49-F238E27FC236}">
                <a16:creationId xmlns:a16="http://schemas.microsoft.com/office/drawing/2014/main" id="{3A16AE0B-E472-4AE9-B5EC-AAEC324427AD}"/>
              </a:ext>
            </a:extLst>
          </p:cNvPr>
          <p:cNvSpPr>
            <a:spLocks noGrp="1"/>
          </p:cNvSpPr>
          <p:nvPr>
            <p:ph type="dt" sz="half" idx="10"/>
          </p:nvPr>
        </p:nvSpPr>
        <p:spPr/>
        <p:txBody>
          <a:bodyPr/>
          <a:lstStyle/>
          <a:p>
            <a:fld id="{AD8AC283-2256-4A1B-8C86-2599EA1FA566}" type="datetimeFigureOut">
              <a:rPr lang="fr-FR" smtClean="0"/>
              <a:pPr/>
              <a:t>21/10/2025</a:t>
            </a:fld>
            <a:endParaRPr lang="fr-FR"/>
          </a:p>
        </p:txBody>
      </p:sp>
      <p:sp>
        <p:nvSpPr>
          <p:cNvPr id="5" name="Espace réservé du pied de page 4">
            <a:extLst>
              <a:ext uri="{FF2B5EF4-FFF2-40B4-BE49-F238E27FC236}">
                <a16:creationId xmlns:a16="http://schemas.microsoft.com/office/drawing/2014/main" id="{61A643EA-0B8C-4639-99FD-3E34F2972D4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FB9D856-4FAE-4C7D-945E-CFC95299CD6C}"/>
              </a:ext>
            </a:extLst>
          </p:cNvPr>
          <p:cNvSpPr>
            <a:spLocks noGrp="1"/>
          </p:cNvSpPr>
          <p:nvPr>
            <p:ph type="sldNum" sz="quarter" idx="12"/>
          </p:nvPr>
        </p:nvSpPr>
        <p:spPr/>
        <p:txBody>
          <a:bodyPr/>
          <a:lstStyle/>
          <a:p>
            <a:fld id="{98945E52-9BFE-4F9B-9F25-5A71850403DE}" type="slidenum">
              <a:rPr lang="fr-FR" smtClean="0"/>
              <a:pPr/>
              <a:t>‹N°›</a:t>
            </a:fld>
            <a:endParaRPr lang="fr-FR"/>
          </a:p>
        </p:txBody>
      </p:sp>
    </p:spTree>
    <p:extLst>
      <p:ext uri="{BB962C8B-B14F-4D97-AF65-F5344CB8AC3E}">
        <p14:creationId xmlns:p14="http://schemas.microsoft.com/office/powerpoint/2010/main" val="3401515813"/>
      </p:ext>
    </p:extLst>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8B2674-B42C-45F9-8D17-E28F1C413166}"/>
              </a:ext>
            </a:extLst>
          </p:cNvPr>
          <p:cNvSpPr>
            <a:spLocks noGrp="1"/>
          </p:cNvSpPr>
          <p:nvPr>
            <p:ph type="title"/>
          </p:nvPr>
        </p:nvSpPr>
        <p:spPr>
          <a:xfrm>
            <a:off x="623888" y="1709739"/>
            <a:ext cx="7886700" cy="2852737"/>
          </a:xfrm>
        </p:spPr>
        <p:txBody>
          <a:bodyPr anchor="b"/>
          <a:lstStyle>
            <a:lvl1pPr>
              <a:defRPr sz="4500"/>
            </a:lvl1pPr>
          </a:lstStyle>
          <a:p>
            <a:r>
              <a:rPr lang="fr-FR"/>
              <a:t>Modifiez le style du titre</a:t>
            </a:r>
            <a:endParaRPr lang="fr-DZ"/>
          </a:p>
        </p:txBody>
      </p:sp>
      <p:sp>
        <p:nvSpPr>
          <p:cNvPr id="3" name="Espace réservé du texte 2">
            <a:extLst>
              <a:ext uri="{FF2B5EF4-FFF2-40B4-BE49-F238E27FC236}">
                <a16:creationId xmlns:a16="http://schemas.microsoft.com/office/drawing/2014/main" id="{FCAF26CC-48EA-4792-B88E-FB8145A663D7}"/>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90FC0362-C7E4-4BEA-8E5E-AAAB34463825}"/>
              </a:ext>
            </a:extLst>
          </p:cNvPr>
          <p:cNvSpPr>
            <a:spLocks noGrp="1"/>
          </p:cNvSpPr>
          <p:nvPr>
            <p:ph type="dt" sz="half" idx="10"/>
          </p:nvPr>
        </p:nvSpPr>
        <p:spPr/>
        <p:txBody>
          <a:bodyPr/>
          <a:lstStyle/>
          <a:p>
            <a:fld id="{AD8AC283-2256-4A1B-8C86-2599EA1FA566}" type="datetimeFigureOut">
              <a:rPr lang="fr-FR" smtClean="0"/>
              <a:pPr/>
              <a:t>21/10/2025</a:t>
            </a:fld>
            <a:endParaRPr lang="fr-FR"/>
          </a:p>
        </p:txBody>
      </p:sp>
      <p:sp>
        <p:nvSpPr>
          <p:cNvPr id="5" name="Espace réservé du pied de page 4">
            <a:extLst>
              <a:ext uri="{FF2B5EF4-FFF2-40B4-BE49-F238E27FC236}">
                <a16:creationId xmlns:a16="http://schemas.microsoft.com/office/drawing/2014/main" id="{A14396D4-F96E-4080-B1FA-E0097F4B2A0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F14A854-08C5-4985-9C39-350B8A73ECCE}"/>
              </a:ext>
            </a:extLst>
          </p:cNvPr>
          <p:cNvSpPr>
            <a:spLocks noGrp="1"/>
          </p:cNvSpPr>
          <p:nvPr>
            <p:ph type="sldNum" sz="quarter" idx="12"/>
          </p:nvPr>
        </p:nvSpPr>
        <p:spPr/>
        <p:txBody>
          <a:bodyPr/>
          <a:lstStyle/>
          <a:p>
            <a:fld id="{98945E52-9BFE-4F9B-9F25-5A71850403DE}" type="slidenum">
              <a:rPr lang="fr-FR" smtClean="0"/>
              <a:pPr/>
              <a:t>‹N°›</a:t>
            </a:fld>
            <a:endParaRPr lang="fr-FR"/>
          </a:p>
        </p:txBody>
      </p:sp>
    </p:spTree>
    <p:extLst>
      <p:ext uri="{BB962C8B-B14F-4D97-AF65-F5344CB8AC3E}">
        <p14:creationId xmlns:p14="http://schemas.microsoft.com/office/powerpoint/2010/main" val="756191960"/>
      </p:ext>
    </p:extLst>
  </p:cSld>
  <p:clrMapOvr>
    <a:masterClrMapping/>
  </p:clrMapOvr>
  <p:transition spd="slow">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82A3A20-C87C-4079-8B12-9CBE88FB9CC2}"/>
              </a:ext>
            </a:extLst>
          </p:cNvPr>
          <p:cNvSpPr>
            <a:spLocks noGrp="1"/>
          </p:cNvSpPr>
          <p:nvPr>
            <p:ph type="title"/>
          </p:nvPr>
        </p:nvSpPr>
        <p:spPr/>
        <p:txBody>
          <a:bodyPr/>
          <a:lstStyle/>
          <a:p>
            <a:r>
              <a:rPr lang="fr-FR"/>
              <a:t>Modifiez le style du titre</a:t>
            </a:r>
            <a:endParaRPr lang="fr-DZ"/>
          </a:p>
        </p:txBody>
      </p:sp>
      <p:sp>
        <p:nvSpPr>
          <p:cNvPr id="3" name="Espace réservé du contenu 2">
            <a:extLst>
              <a:ext uri="{FF2B5EF4-FFF2-40B4-BE49-F238E27FC236}">
                <a16:creationId xmlns:a16="http://schemas.microsoft.com/office/drawing/2014/main" id="{69C4E7B7-1932-46EE-A28A-BF0C1DF34B54}"/>
              </a:ext>
            </a:extLst>
          </p:cNvPr>
          <p:cNvSpPr>
            <a:spLocks noGrp="1"/>
          </p:cNvSpPr>
          <p:nvPr>
            <p:ph sz="half" idx="1"/>
          </p:nvPr>
        </p:nvSpPr>
        <p:spPr>
          <a:xfrm>
            <a:off x="6286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u contenu 3">
            <a:extLst>
              <a:ext uri="{FF2B5EF4-FFF2-40B4-BE49-F238E27FC236}">
                <a16:creationId xmlns:a16="http://schemas.microsoft.com/office/drawing/2014/main" id="{3E543B99-0E90-4B9D-86BD-930B52DBEBF1}"/>
              </a:ext>
            </a:extLst>
          </p:cNvPr>
          <p:cNvSpPr>
            <a:spLocks noGrp="1"/>
          </p:cNvSpPr>
          <p:nvPr>
            <p:ph sz="half" idx="2"/>
          </p:nvPr>
        </p:nvSpPr>
        <p:spPr>
          <a:xfrm>
            <a:off x="46291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5" name="Espace réservé de la date 4">
            <a:extLst>
              <a:ext uri="{FF2B5EF4-FFF2-40B4-BE49-F238E27FC236}">
                <a16:creationId xmlns:a16="http://schemas.microsoft.com/office/drawing/2014/main" id="{BE91D236-CB1B-43B6-9A5B-901A52C3C0E9}"/>
              </a:ext>
            </a:extLst>
          </p:cNvPr>
          <p:cNvSpPr>
            <a:spLocks noGrp="1"/>
          </p:cNvSpPr>
          <p:nvPr>
            <p:ph type="dt" sz="half" idx="10"/>
          </p:nvPr>
        </p:nvSpPr>
        <p:spPr/>
        <p:txBody>
          <a:bodyPr/>
          <a:lstStyle/>
          <a:p>
            <a:fld id="{AD8AC283-2256-4A1B-8C86-2599EA1FA566}" type="datetimeFigureOut">
              <a:rPr lang="fr-FR" smtClean="0"/>
              <a:pPr/>
              <a:t>21/10/2025</a:t>
            </a:fld>
            <a:endParaRPr lang="fr-FR"/>
          </a:p>
        </p:txBody>
      </p:sp>
      <p:sp>
        <p:nvSpPr>
          <p:cNvPr id="6" name="Espace réservé du pied de page 5">
            <a:extLst>
              <a:ext uri="{FF2B5EF4-FFF2-40B4-BE49-F238E27FC236}">
                <a16:creationId xmlns:a16="http://schemas.microsoft.com/office/drawing/2014/main" id="{CCCA4D7C-08C5-4216-8693-EBED2D1D374B}"/>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8E11B77E-C1DD-4622-A5C7-8A3A78BBF64D}"/>
              </a:ext>
            </a:extLst>
          </p:cNvPr>
          <p:cNvSpPr>
            <a:spLocks noGrp="1"/>
          </p:cNvSpPr>
          <p:nvPr>
            <p:ph type="sldNum" sz="quarter" idx="12"/>
          </p:nvPr>
        </p:nvSpPr>
        <p:spPr/>
        <p:txBody>
          <a:bodyPr/>
          <a:lstStyle/>
          <a:p>
            <a:fld id="{98945E52-9BFE-4F9B-9F25-5A71850403DE}" type="slidenum">
              <a:rPr lang="fr-FR" smtClean="0"/>
              <a:pPr/>
              <a:t>‹N°›</a:t>
            </a:fld>
            <a:endParaRPr lang="fr-FR"/>
          </a:p>
        </p:txBody>
      </p:sp>
    </p:spTree>
    <p:extLst>
      <p:ext uri="{BB962C8B-B14F-4D97-AF65-F5344CB8AC3E}">
        <p14:creationId xmlns:p14="http://schemas.microsoft.com/office/powerpoint/2010/main" val="3990022652"/>
      </p:ext>
    </p:extLst>
  </p:cSld>
  <p:clrMapOvr>
    <a:masterClrMapping/>
  </p:clrMapOvr>
  <p:transition spd="slow">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39EE49E-7FEB-40E5-B829-EC9CF821ACA0}"/>
              </a:ext>
            </a:extLst>
          </p:cNvPr>
          <p:cNvSpPr>
            <a:spLocks noGrp="1"/>
          </p:cNvSpPr>
          <p:nvPr>
            <p:ph type="title"/>
          </p:nvPr>
        </p:nvSpPr>
        <p:spPr>
          <a:xfrm>
            <a:off x="629841" y="365126"/>
            <a:ext cx="7886700" cy="1325563"/>
          </a:xfrm>
        </p:spPr>
        <p:txBody>
          <a:bodyPr/>
          <a:lstStyle/>
          <a:p>
            <a:r>
              <a:rPr lang="fr-FR"/>
              <a:t>Modifiez le style du titre</a:t>
            </a:r>
            <a:endParaRPr lang="fr-DZ"/>
          </a:p>
        </p:txBody>
      </p:sp>
      <p:sp>
        <p:nvSpPr>
          <p:cNvPr id="3" name="Espace réservé du texte 2">
            <a:extLst>
              <a:ext uri="{FF2B5EF4-FFF2-40B4-BE49-F238E27FC236}">
                <a16:creationId xmlns:a16="http://schemas.microsoft.com/office/drawing/2014/main" id="{403321F6-BE16-4483-9EB4-5F1E3D976FE2}"/>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36BF777A-B4FC-49B2-8CA2-E5D32B70457B}"/>
              </a:ext>
            </a:extLst>
          </p:cNvPr>
          <p:cNvSpPr>
            <a:spLocks noGrp="1"/>
          </p:cNvSpPr>
          <p:nvPr>
            <p:ph sz="half" idx="2"/>
          </p:nvPr>
        </p:nvSpPr>
        <p:spPr>
          <a:xfrm>
            <a:off x="629842" y="2505075"/>
            <a:ext cx="3868340"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5" name="Espace réservé du texte 4">
            <a:extLst>
              <a:ext uri="{FF2B5EF4-FFF2-40B4-BE49-F238E27FC236}">
                <a16:creationId xmlns:a16="http://schemas.microsoft.com/office/drawing/2014/main" id="{F30C0EEA-F312-454F-ABA5-9A9151967B29}"/>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43F23EAB-723F-45F0-99A2-160D614994A5}"/>
              </a:ext>
            </a:extLst>
          </p:cNvPr>
          <p:cNvSpPr>
            <a:spLocks noGrp="1"/>
          </p:cNvSpPr>
          <p:nvPr>
            <p:ph sz="quarter" idx="4"/>
          </p:nvPr>
        </p:nvSpPr>
        <p:spPr>
          <a:xfrm>
            <a:off x="4629150" y="2505075"/>
            <a:ext cx="3887391"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7" name="Espace réservé de la date 6">
            <a:extLst>
              <a:ext uri="{FF2B5EF4-FFF2-40B4-BE49-F238E27FC236}">
                <a16:creationId xmlns:a16="http://schemas.microsoft.com/office/drawing/2014/main" id="{829E7635-61E0-42EC-981D-4A16627E6853}"/>
              </a:ext>
            </a:extLst>
          </p:cNvPr>
          <p:cNvSpPr>
            <a:spLocks noGrp="1"/>
          </p:cNvSpPr>
          <p:nvPr>
            <p:ph type="dt" sz="half" idx="10"/>
          </p:nvPr>
        </p:nvSpPr>
        <p:spPr/>
        <p:txBody>
          <a:bodyPr/>
          <a:lstStyle/>
          <a:p>
            <a:fld id="{AD8AC283-2256-4A1B-8C86-2599EA1FA566}" type="datetimeFigureOut">
              <a:rPr lang="fr-FR" smtClean="0"/>
              <a:pPr/>
              <a:t>21/10/2025</a:t>
            </a:fld>
            <a:endParaRPr lang="fr-FR"/>
          </a:p>
        </p:txBody>
      </p:sp>
      <p:sp>
        <p:nvSpPr>
          <p:cNvPr id="8" name="Espace réservé du pied de page 7">
            <a:extLst>
              <a:ext uri="{FF2B5EF4-FFF2-40B4-BE49-F238E27FC236}">
                <a16:creationId xmlns:a16="http://schemas.microsoft.com/office/drawing/2014/main" id="{C1B4BD81-088D-400F-B4D6-82EE422CE387}"/>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3308A5C6-B88B-4C11-ACD3-98C4B922D2D6}"/>
              </a:ext>
            </a:extLst>
          </p:cNvPr>
          <p:cNvSpPr>
            <a:spLocks noGrp="1"/>
          </p:cNvSpPr>
          <p:nvPr>
            <p:ph type="sldNum" sz="quarter" idx="12"/>
          </p:nvPr>
        </p:nvSpPr>
        <p:spPr/>
        <p:txBody>
          <a:bodyPr/>
          <a:lstStyle/>
          <a:p>
            <a:fld id="{98945E52-9BFE-4F9B-9F25-5A71850403DE}" type="slidenum">
              <a:rPr lang="fr-FR" smtClean="0"/>
              <a:pPr/>
              <a:t>‹N°›</a:t>
            </a:fld>
            <a:endParaRPr lang="fr-FR"/>
          </a:p>
        </p:txBody>
      </p:sp>
    </p:spTree>
    <p:extLst>
      <p:ext uri="{BB962C8B-B14F-4D97-AF65-F5344CB8AC3E}">
        <p14:creationId xmlns:p14="http://schemas.microsoft.com/office/powerpoint/2010/main" val="1839622477"/>
      </p:ext>
    </p:extLst>
  </p:cSld>
  <p:clrMapOvr>
    <a:masterClrMapping/>
  </p:clrMapOvr>
  <p:transition spd="slow">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CECA89B-9F61-4FFA-BBB5-0CA4124C2AF8}"/>
              </a:ext>
            </a:extLst>
          </p:cNvPr>
          <p:cNvSpPr>
            <a:spLocks noGrp="1"/>
          </p:cNvSpPr>
          <p:nvPr>
            <p:ph type="title"/>
          </p:nvPr>
        </p:nvSpPr>
        <p:spPr/>
        <p:txBody>
          <a:bodyPr/>
          <a:lstStyle/>
          <a:p>
            <a:r>
              <a:rPr lang="fr-FR"/>
              <a:t>Modifiez le style du titre</a:t>
            </a:r>
            <a:endParaRPr lang="fr-DZ"/>
          </a:p>
        </p:txBody>
      </p:sp>
      <p:sp>
        <p:nvSpPr>
          <p:cNvPr id="3" name="Espace réservé de la date 2">
            <a:extLst>
              <a:ext uri="{FF2B5EF4-FFF2-40B4-BE49-F238E27FC236}">
                <a16:creationId xmlns:a16="http://schemas.microsoft.com/office/drawing/2014/main" id="{7AD91F98-D2D1-45E4-A801-A30DFDBA55C4}"/>
              </a:ext>
            </a:extLst>
          </p:cNvPr>
          <p:cNvSpPr>
            <a:spLocks noGrp="1"/>
          </p:cNvSpPr>
          <p:nvPr>
            <p:ph type="dt" sz="half" idx="10"/>
          </p:nvPr>
        </p:nvSpPr>
        <p:spPr/>
        <p:txBody>
          <a:bodyPr/>
          <a:lstStyle/>
          <a:p>
            <a:fld id="{AD8AC283-2256-4A1B-8C86-2599EA1FA566}" type="datetimeFigureOut">
              <a:rPr lang="fr-FR" smtClean="0"/>
              <a:pPr/>
              <a:t>21/10/2025</a:t>
            </a:fld>
            <a:endParaRPr lang="fr-FR"/>
          </a:p>
        </p:txBody>
      </p:sp>
      <p:sp>
        <p:nvSpPr>
          <p:cNvPr id="4" name="Espace réservé du pied de page 3">
            <a:extLst>
              <a:ext uri="{FF2B5EF4-FFF2-40B4-BE49-F238E27FC236}">
                <a16:creationId xmlns:a16="http://schemas.microsoft.com/office/drawing/2014/main" id="{7E4F03AB-0CC2-412C-9BA1-1E798083DD4D}"/>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2FCBA3CE-75A3-4364-A166-1FB8D2D4D53E}"/>
              </a:ext>
            </a:extLst>
          </p:cNvPr>
          <p:cNvSpPr>
            <a:spLocks noGrp="1"/>
          </p:cNvSpPr>
          <p:nvPr>
            <p:ph type="sldNum" sz="quarter" idx="12"/>
          </p:nvPr>
        </p:nvSpPr>
        <p:spPr/>
        <p:txBody>
          <a:bodyPr/>
          <a:lstStyle/>
          <a:p>
            <a:fld id="{98945E52-9BFE-4F9B-9F25-5A71850403DE}" type="slidenum">
              <a:rPr lang="fr-FR" smtClean="0"/>
              <a:pPr/>
              <a:t>‹N°›</a:t>
            </a:fld>
            <a:endParaRPr lang="fr-FR"/>
          </a:p>
        </p:txBody>
      </p:sp>
    </p:spTree>
    <p:extLst>
      <p:ext uri="{BB962C8B-B14F-4D97-AF65-F5344CB8AC3E}">
        <p14:creationId xmlns:p14="http://schemas.microsoft.com/office/powerpoint/2010/main" val="1869982301"/>
      </p:ext>
    </p:extLst>
  </p:cSld>
  <p:clrMapOvr>
    <a:masterClrMapping/>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5C2E1C06-257F-415E-9D97-B7E92CD74F46}"/>
              </a:ext>
            </a:extLst>
          </p:cNvPr>
          <p:cNvSpPr>
            <a:spLocks noGrp="1"/>
          </p:cNvSpPr>
          <p:nvPr>
            <p:ph type="dt" sz="half" idx="10"/>
          </p:nvPr>
        </p:nvSpPr>
        <p:spPr/>
        <p:txBody>
          <a:bodyPr/>
          <a:lstStyle/>
          <a:p>
            <a:fld id="{AD8AC283-2256-4A1B-8C86-2599EA1FA566}" type="datetimeFigureOut">
              <a:rPr lang="fr-FR" smtClean="0"/>
              <a:pPr/>
              <a:t>21/10/2025</a:t>
            </a:fld>
            <a:endParaRPr lang="fr-FR"/>
          </a:p>
        </p:txBody>
      </p:sp>
      <p:sp>
        <p:nvSpPr>
          <p:cNvPr id="3" name="Espace réservé du pied de page 2">
            <a:extLst>
              <a:ext uri="{FF2B5EF4-FFF2-40B4-BE49-F238E27FC236}">
                <a16:creationId xmlns:a16="http://schemas.microsoft.com/office/drawing/2014/main" id="{58E6AB8E-4FAE-4D26-B636-1EC16F27A94B}"/>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0C0CDF2C-E5CC-4D85-BE53-79F879192D20}"/>
              </a:ext>
            </a:extLst>
          </p:cNvPr>
          <p:cNvSpPr>
            <a:spLocks noGrp="1"/>
          </p:cNvSpPr>
          <p:nvPr>
            <p:ph type="sldNum" sz="quarter" idx="12"/>
          </p:nvPr>
        </p:nvSpPr>
        <p:spPr/>
        <p:txBody>
          <a:bodyPr/>
          <a:lstStyle/>
          <a:p>
            <a:fld id="{98945E52-9BFE-4F9B-9F25-5A71850403DE}" type="slidenum">
              <a:rPr lang="fr-FR" smtClean="0"/>
              <a:pPr/>
              <a:t>‹N°›</a:t>
            </a:fld>
            <a:endParaRPr lang="fr-FR"/>
          </a:p>
        </p:txBody>
      </p:sp>
    </p:spTree>
    <p:extLst>
      <p:ext uri="{BB962C8B-B14F-4D97-AF65-F5344CB8AC3E}">
        <p14:creationId xmlns:p14="http://schemas.microsoft.com/office/powerpoint/2010/main" val="2359995264"/>
      </p:ext>
    </p:extLst>
  </p:cSld>
  <p:clrMapOvr>
    <a:masterClrMapping/>
  </p:clrMapOvr>
  <p:transition spd="slow">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785DD16-91DB-4D43-B5EA-5D7883A1EFF1}"/>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endParaRPr lang="fr-DZ"/>
          </a:p>
        </p:txBody>
      </p:sp>
      <p:sp>
        <p:nvSpPr>
          <p:cNvPr id="3" name="Espace réservé du contenu 2">
            <a:extLst>
              <a:ext uri="{FF2B5EF4-FFF2-40B4-BE49-F238E27FC236}">
                <a16:creationId xmlns:a16="http://schemas.microsoft.com/office/drawing/2014/main" id="{2DDFBDEF-3FD0-4019-B7DD-0C7B7E702C9F}"/>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u texte 3">
            <a:extLst>
              <a:ext uri="{FF2B5EF4-FFF2-40B4-BE49-F238E27FC236}">
                <a16:creationId xmlns:a16="http://schemas.microsoft.com/office/drawing/2014/main" id="{7F6231BA-246C-4E5E-91CE-23BAD1099D52}"/>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70199982-673D-437A-A033-14F68034C403}"/>
              </a:ext>
            </a:extLst>
          </p:cNvPr>
          <p:cNvSpPr>
            <a:spLocks noGrp="1"/>
          </p:cNvSpPr>
          <p:nvPr>
            <p:ph type="dt" sz="half" idx="10"/>
          </p:nvPr>
        </p:nvSpPr>
        <p:spPr/>
        <p:txBody>
          <a:bodyPr/>
          <a:lstStyle/>
          <a:p>
            <a:fld id="{AD8AC283-2256-4A1B-8C86-2599EA1FA566}" type="datetimeFigureOut">
              <a:rPr lang="fr-FR" smtClean="0"/>
              <a:pPr/>
              <a:t>21/10/2025</a:t>
            </a:fld>
            <a:endParaRPr lang="fr-FR"/>
          </a:p>
        </p:txBody>
      </p:sp>
      <p:sp>
        <p:nvSpPr>
          <p:cNvPr id="6" name="Espace réservé du pied de page 5">
            <a:extLst>
              <a:ext uri="{FF2B5EF4-FFF2-40B4-BE49-F238E27FC236}">
                <a16:creationId xmlns:a16="http://schemas.microsoft.com/office/drawing/2014/main" id="{8466FB21-E275-4CF3-A82B-9C837DBC045A}"/>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2267B307-397E-4228-AFFF-85D118D46C27}"/>
              </a:ext>
            </a:extLst>
          </p:cNvPr>
          <p:cNvSpPr>
            <a:spLocks noGrp="1"/>
          </p:cNvSpPr>
          <p:nvPr>
            <p:ph type="sldNum" sz="quarter" idx="12"/>
          </p:nvPr>
        </p:nvSpPr>
        <p:spPr/>
        <p:txBody>
          <a:bodyPr/>
          <a:lstStyle/>
          <a:p>
            <a:fld id="{98945E52-9BFE-4F9B-9F25-5A71850403DE}" type="slidenum">
              <a:rPr lang="fr-FR" smtClean="0"/>
              <a:pPr/>
              <a:t>‹N°›</a:t>
            </a:fld>
            <a:endParaRPr lang="fr-FR"/>
          </a:p>
        </p:txBody>
      </p:sp>
    </p:spTree>
    <p:extLst>
      <p:ext uri="{BB962C8B-B14F-4D97-AF65-F5344CB8AC3E}">
        <p14:creationId xmlns:p14="http://schemas.microsoft.com/office/powerpoint/2010/main" val="1831179059"/>
      </p:ext>
    </p:extLst>
  </p:cSld>
  <p:clrMapOvr>
    <a:masterClrMapping/>
  </p:clrMapOvr>
  <p:transition spd="slow">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44D5793-9782-4115-92E5-B6127B485CE0}"/>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endParaRPr lang="fr-DZ"/>
          </a:p>
        </p:txBody>
      </p:sp>
      <p:sp>
        <p:nvSpPr>
          <p:cNvPr id="3" name="Espace réservé pour une image  2">
            <a:extLst>
              <a:ext uri="{FF2B5EF4-FFF2-40B4-BE49-F238E27FC236}">
                <a16:creationId xmlns:a16="http://schemas.microsoft.com/office/drawing/2014/main" id="{A07F5228-8FAA-4E20-9695-B4D205689C35}"/>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fr-DZ"/>
          </a:p>
        </p:txBody>
      </p:sp>
      <p:sp>
        <p:nvSpPr>
          <p:cNvPr id="4" name="Espace réservé du texte 3">
            <a:extLst>
              <a:ext uri="{FF2B5EF4-FFF2-40B4-BE49-F238E27FC236}">
                <a16:creationId xmlns:a16="http://schemas.microsoft.com/office/drawing/2014/main" id="{5334FD80-9B9C-4F70-8298-64D471B7FA9C}"/>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291E6040-5BF0-450D-A5E3-35291E6AF375}"/>
              </a:ext>
            </a:extLst>
          </p:cNvPr>
          <p:cNvSpPr>
            <a:spLocks noGrp="1"/>
          </p:cNvSpPr>
          <p:nvPr>
            <p:ph type="dt" sz="half" idx="10"/>
          </p:nvPr>
        </p:nvSpPr>
        <p:spPr/>
        <p:txBody>
          <a:bodyPr/>
          <a:lstStyle/>
          <a:p>
            <a:fld id="{AD8AC283-2256-4A1B-8C86-2599EA1FA566}" type="datetimeFigureOut">
              <a:rPr lang="fr-FR" smtClean="0"/>
              <a:pPr/>
              <a:t>21/10/2025</a:t>
            </a:fld>
            <a:endParaRPr lang="fr-FR"/>
          </a:p>
        </p:txBody>
      </p:sp>
      <p:sp>
        <p:nvSpPr>
          <p:cNvPr id="6" name="Espace réservé du pied de page 5">
            <a:extLst>
              <a:ext uri="{FF2B5EF4-FFF2-40B4-BE49-F238E27FC236}">
                <a16:creationId xmlns:a16="http://schemas.microsoft.com/office/drawing/2014/main" id="{04724F5F-6F88-4FC3-8E6F-AF30E4A6B6DD}"/>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E0413A14-168A-4011-A518-102EA1C2D365}"/>
              </a:ext>
            </a:extLst>
          </p:cNvPr>
          <p:cNvSpPr>
            <a:spLocks noGrp="1"/>
          </p:cNvSpPr>
          <p:nvPr>
            <p:ph type="sldNum" sz="quarter" idx="12"/>
          </p:nvPr>
        </p:nvSpPr>
        <p:spPr/>
        <p:txBody>
          <a:bodyPr/>
          <a:lstStyle/>
          <a:p>
            <a:fld id="{98945E52-9BFE-4F9B-9F25-5A71850403DE}" type="slidenum">
              <a:rPr lang="fr-FR" smtClean="0"/>
              <a:pPr/>
              <a:t>‹N°›</a:t>
            </a:fld>
            <a:endParaRPr lang="fr-FR"/>
          </a:p>
        </p:txBody>
      </p:sp>
    </p:spTree>
    <p:extLst>
      <p:ext uri="{BB962C8B-B14F-4D97-AF65-F5344CB8AC3E}">
        <p14:creationId xmlns:p14="http://schemas.microsoft.com/office/powerpoint/2010/main" val="2665023389"/>
      </p:ext>
    </p:extLst>
  </p:cSld>
  <p:clrMapOvr>
    <a:masterClrMapping/>
  </p:clrMapOvr>
  <p:transition spd="slow">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6C05487C-F263-4D09-A60D-67EF361AF3DF}"/>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fr-FR"/>
              <a:t>Modifiez le style du titre</a:t>
            </a:r>
            <a:endParaRPr lang="fr-DZ"/>
          </a:p>
        </p:txBody>
      </p:sp>
      <p:sp>
        <p:nvSpPr>
          <p:cNvPr id="3" name="Espace réservé du texte 2">
            <a:extLst>
              <a:ext uri="{FF2B5EF4-FFF2-40B4-BE49-F238E27FC236}">
                <a16:creationId xmlns:a16="http://schemas.microsoft.com/office/drawing/2014/main" id="{D2BE0AED-949D-432E-A2B9-8338F7891089}"/>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e la date 3">
            <a:extLst>
              <a:ext uri="{FF2B5EF4-FFF2-40B4-BE49-F238E27FC236}">
                <a16:creationId xmlns:a16="http://schemas.microsoft.com/office/drawing/2014/main" id="{39EF77C0-CF79-4B15-BA26-2FA13608EA01}"/>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AD8AC283-2256-4A1B-8C86-2599EA1FA566}" type="datetimeFigureOut">
              <a:rPr lang="fr-FR" smtClean="0"/>
              <a:pPr/>
              <a:t>21/10/2025</a:t>
            </a:fld>
            <a:endParaRPr lang="fr-FR"/>
          </a:p>
        </p:txBody>
      </p:sp>
      <p:sp>
        <p:nvSpPr>
          <p:cNvPr id="5" name="Espace réservé du pied de page 4">
            <a:extLst>
              <a:ext uri="{FF2B5EF4-FFF2-40B4-BE49-F238E27FC236}">
                <a16:creationId xmlns:a16="http://schemas.microsoft.com/office/drawing/2014/main" id="{1E02E863-6E9D-45F1-88B8-051D5058C39A}"/>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FB6048F2-68AC-4D4D-BF9B-96CC3B586A65}"/>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8945E52-9BFE-4F9B-9F25-5A71850403DE}" type="slidenum">
              <a:rPr lang="fr-FR" smtClean="0"/>
              <a:pPr/>
              <a:t>‹N°›</a:t>
            </a:fld>
            <a:endParaRPr lang="fr-FR"/>
          </a:p>
        </p:txBody>
      </p:sp>
    </p:spTree>
    <p:extLst>
      <p:ext uri="{BB962C8B-B14F-4D97-AF65-F5344CB8AC3E}">
        <p14:creationId xmlns:p14="http://schemas.microsoft.com/office/powerpoint/2010/main" val="1037462992"/>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transition spd="slow">
    <p:fade/>
  </p:transition>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fr-DZ"/>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FA380340-8A9F-4E45-932C-191E35195B40}"/>
              </a:ext>
            </a:extLst>
          </p:cNvPr>
          <p:cNvSpPr>
            <a:spLocks noGrp="1"/>
          </p:cNvSpPr>
          <p:nvPr>
            <p:ph type="subTitle" idx="1"/>
          </p:nvPr>
        </p:nvSpPr>
        <p:spPr>
          <a:xfrm>
            <a:off x="1" y="1558123"/>
            <a:ext cx="9144000" cy="3165230"/>
          </a:xfrm>
        </p:spPr>
        <p:txBody>
          <a:bodyPr>
            <a:normAutofit/>
          </a:bodyPr>
          <a:lstStyle/>
          <a:p>
            <a:endParaRPr lang="ar-SA" sz="4050" b="1" dirty="0">
              <a:solidFill>
                <a:srgbClr val="000000"/>
              </a:solidFill>
              <a:ea typeface="Calibri" panose="020F0502020204030204" pitchFamily="34" charset="0"/>
              <a:cs typeface="Times New Roman" panose="02020603050405020304" pitchFamily="18" charset="0"/>
            </a:endParaRPr>
          </a:p>
          <a:p>
            <a:r>
              <a:rPr lang="ar-SA" sz="4050" b="1" dirty="0">
                <a:solidFill>
                  <a:srgbClr val="000000"/>
                </a:solidFill>
                <a:ea typeface="Calibri" panose="020F0502020204030204" pitchFamily="34" charset="0"/>
                <a:cs typeface="Times New Roman" panose="02020603050405020304" pitchFamily="18" charset="0"/>
              </a:rPr>
              <a:t>الأساليب الكمية في التسويق 1</a:t>
            </a:r>
            <a:endParaRPr lang="fr-FR" sz="4050" b="1" dirty="0">
              <a:solidFill>
                <a:srgbClr val="000000"/>
              </a:solidFill>
              <a:ea typeface="Calibri" panose="020F0502020204030204" pitchFamily="34" charset="0"/>
              <a:cs typeface="Times New Roman" panose="02020603050405020304" pitchFamily="18" charset="0"/>
            </a:endParaRPr>
          </a:p>
          <a:p>
            <a:r>
              <a:rPr lang="fr-FR" sz="405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Méthodes Quantitatives en Marketing 1</a:t>
            </a:r>
            <a:endParaRPr lang="ar-SA" sz="405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endParaRPr lang="ar-SA" sz="405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r>
              <a:rPr lang="ar-SA" sz="30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من إعداد: </a:t>
            </a:r>
            <a:r>
              <a:rPr lang="ar-SA" sz="3000"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د.بن</a:t>
            </a:r>
            <a:r>
              <a:rPr lang="ar-SA" sz="30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عيدة إيمان</a:t>
            </a:r>
            <a:endParaRPr lang="fr-FR" sz="30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4" name="Image 3">
            <a:extLst>
              <a:ext uri="{FF2B5EF4-FFF2-40B4-BE49-F238E27FC236}">
                <a16:creationId xmlns:a16="http://schemas.microsoft.com/office/drawing/2014/main" id="{9B9DC314-7EC5-4D92-BFA0-9949C14067E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9660" y="3608425"/>
            <a:ext cx="2436019" cy="2262741"/>
          </a:xfrm>
          <a:prstGeom prst="rect">
            <a:avLst/>
          </a:prstGeom>
        </p:spPr>
      </p:pic>
    </p:spTree>
    <p:extLst>
      <p:ext uri="{BB962C8B-B14F-4D97-AF65-F5344CB8AC3E}">
        <p14:creationId xmlns:p14="http://schemas.microsoft.com/office/powerpoint/2010/main" val="423199558"/>
      </p:ext>
    </p:extLst>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214546" y="2214554"/>
            <a:ext cx="6172200" cy="1071570"/>
          </a:xfrm>
        </p:spPr>
        <p:txBody>
          <a:bodyPr>
            <a:normAutofit/>
          </a:bodyPr>
          <a:lstStyle/>
          <a:p>
            <a:pPr algn="justLow" rtl="1"/>
            <a:r>
              <a:rPr lang="ar-SA" sz="4800" dirty="0"/>
              <a:t>مقارنة بين أساليب التنبؤ</a:t>
            </a:r>
            <a:endParaRPr lang="fr-FR" sz="4800" dirty="0"/>
          </a:p>
        </p:txBody>
      </p:sp>
      <p:sp>
        <p:nvSpPr>
          <p:cNvPr id="4" name="Rectangle 3"/>
          <p:cNvSpPr/>
          <p:nvPr/>
        </p:nvSpPr>
        <p:spPr>
          <a:xfrm>
            <a:off x="3571565" y="3244334"/>
            <a:ext cx="184731" cy="830997"/>
          </a:xfrm>
          <a:prstGeom prst="rect">
            <a:avLst/>
          </a:prstGeom>
        </p:spPr>
        <p:txBody>
          <a:bodyPr wrap="none">
            <a:spAutoFit/>
          </a:bodyPr>
          <a:lstStyle/>
          <a:p>
            <a:endParaRPr lang="fr-FR" sz="4800" dirty="0"/>
          </a:p>
        </p:txBody>
      </p:sp>
    </p:spTree>
  </p:cSld>
  <p:clrMapOvr>
    <a:masterClrMapping/>
  </p:clrMapOvr>
  <p:transition spd="slow">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justLow" rtl="1">
              <a:lnSpc>
                <a:spcPct val="150000"/>
              </a:lnSpc>
              <a:buFont typeface="Wingdings" pitchFamily="2" charset="2"/>
              <a:buChar char="q"/>
            </a:pPr>
            <a:r>
              <a:rPr lang="ar-SY" dirty="0"/>
              <a:t>إن دراسة أساليب التنبؤ تشير إلى أن التطور يتجه نحو الأساليب الإحصائية والرياضية الأكثر تعقيداً، وهذه الأساليب بقدر ما تتطلب جهداً وكلفة عالية فإنها تتطلب خبرة أكبر من المديرين لتحقيق الاستفادة الأفضل منها. </a:t>
            </a:r>
            <a:endParaRPr lang="fr-FR" dirty="0"/>
          </a:p>
          <a:p>
            <a:pPr algn="justLow" rtl="1">
              <a:lnSpc>
                <a:spcPct val="150000"/>
              </a:lnSpc>
              <a:buFont typeface="Wingdings" pitchFamily="2" charset="2"/>
              <a:buChar char="q"/>
            </a:pPr>
            <a:r>
              <a:rPr lang="fr-FR" dirty="0"/>
              <a:t>          </a:t>
            </a:r>
            <a:r>
              <a:rPr lang="ar-SY" dirty="0"/>
              <a:t>ولعل في مقدمة المشكلات الناجمة عن تطور وتعدد أساليب التنبؤ هي مشكلة اختيار الأسلوب الملائم للتنبؤ، ويمكن أن نحدد العوامل التي تساعد على وصف وتمييز أساليب التنبؤ المتاحة من أجل اختيار الأسلوب الملائم بالآتي: </a:t>
            </a:r>
            <a:endParaRPr lang="fr-FR" dirty="0"/>
          </a:p>
          <a:p>
            <a:pPr algn="justLow">
              <a:lnSpc>
                <a:spcPct val="150000"/>
              </a:lnSpc>
              <a:buFont typeface="Wingdings" pitchFamily="2" charset="2"/>
              <a:buChar char="q"/>
            </a:pPr>
            <a:endParaRPr lang="fr-FR" dirty="0"/>
          </a:p>
        </p:txBody>
      </p:sp>
      <p:sp>
        <p:nvSpPr>
          <p:cNvPr id="4" name="Rectangle 3"/>
          <p:cNvSpPr/>
          <p:nvPr/>
        </p:nvSpPr>
        <p:spPr>
          <a:xfrm>
            <a:off x="1714480" y="500042"/>
            <a:ext cx="5336717" cy="769441"/>
          </a:xfrm>
          <a:prstGeom prst="rect">
            <a:avLst/>
          </a:prstGeom>
        </p:spPr>
        <p:txBody>
          <a:bodyPr wrap="none">
            <a:spAutoFit/>
          </a:bodyPr>
          <a:lstStyle/>
          <a:p>
            <a:r>
              <a:rPr lang="ar-SY" sz="4400" b="1" dirty="0">
                <a:solidFill>
                  <a:schemeClr val="accent1"/>
                </a:solidFill>
              </a:rPr>
              <a:t>اختيار الأسلوب الملائم للتنبؤ</a:t>
            </a:r>
            <a:endParaRPr lang="fr-FR" sz="4400" b="1" dirty="0">
              <a:solidFill>
                <a:schemeClr val="accent1"/>
              </a:solidFill>
            </a:endParaRPr>
          </a:p>
        </p:txBody>
      </p:sp>
    </p:spTree>
  </p:cSld>
  <p:clrMapOvr>
    <a:masterClrMapping/>
  </p:clrMapOvr>
  <p:transition spd="slow">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justLow" rtl="1">
              <a:lnSpc>
                <a:spcPct val="150000"/>
              </a:lnSpc>
              <a:buNone/>
            </a:pPr>
            <a:r>
              <a:rPr lang="fr-FR" dirty="0"/>
              <a:t> </a:t>
            </a:r>
            <a:r>
              <a:rPr lang="ar-SY" b="1" dirty="0"/>
              <a:t>أولاً: الأفق الزمني: </a:t>
            </a:r>
            <a:endParaRPr lang="fr-FR" dirty="0"/>
          </a:p>
          <a:p>
            <a:pPr algn="justLow" rtl="1">
              <a:lnSpc>
                <a:spcPct val="150000"/>
              </a:lnSpc>
              <a:buFont typeface="Wingdings" pitchFamily="2" charset="2"/>
              <a:buChar char="q"/>
            </a:pPr>
            <a:r>
              <a:rPr lang="fr-FR" dirty="0"/>
              <a:t>       </a:t>
            </a:r>
            <a:r>
              <a:rPr lang="ar-SY" dirty="0"/>
              <a:t>إن الأساليب النوعية تستخدم للتنبؤ طويل الأمد</a:t>
            </a:r>
            <a:endParaRPr lang="fr-FR" dirty="0"/>
          </a:p>
          <a:p>
            <a:pPr algn="justLow" rtl="1">
              <a:lnSpc>
                <a:spcPct val="150000"/>
              </a:lnSpc>
              <a:buFont typeface="Wingdings" pitchFamily="2" charset="2"/>
              <a:buChar char="q"/>
            </a:pPr>
            <a:r>
              <a:rPr lang="ar-SY" dirty="0"/>
              <a:t> بينما الأساليب الكمية تستخدم للتنبؤات قصيرة الأمد. </a:t>
            </a:r>
            <a:endParaRPr lang="fr-FR" dirty="0"/>
          </a:p>
          <a:p>
            <a:pPr algn="justLow" rtl="1">
              <a:lnSpc>
                <a:spcPct val="150000"/>
              </a:lnSpc>
              <a:buNone/>
            </a:pPr>
            <a:r>
              <a:rPr lang="ar-DZ" dirty="0"/>
              <a:t>حيث </a:t>
            </a:r>
            <a:r>
              <a:rPr lang="ar-SY" dirty="0"/>
              <a:t>أن نسبة متوسط الانحرافات المطلقة تتزايد مع طول الأفق الزمني للتنبؤ، وضمن الأفق الزمني الواحد فإن التنبؤ بمجموعة المنتجات يكون أكثر دقة من المنتج الواحد، لهذا فإن المستوى التنظيمي الأعلى (التنبؤ التجميعي ) يكون أكثر دقة من المستوى التنظيمي الأدنى (التنبؤ تفصيلي). </a:t>
            </a:r>
            <a:endParaRPr lang="fr-FR" dirty="0"/>
          </a:p>
        </p:txBody>
      </p:sp>
    </p:spTree>
  </p:cSld>
  <p:clrMapOvr>
    <a:masterClrMapping/>
  </p:clrMapOvr>
  <p:transition spd="slow">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1600200"/>
            <a:ext cx="7710518" cy="4873752"/>
          </a:xfrm>
        </p:spPr>
        <p:txBody>
          <a:bodyPr/>
          <a:lstStyle/>
          <a:p>
            <a:pPr algn="justLow" rtl="1">
              <a:lnSpc>
                <a:spcPct val="150000"/>
              </a:lnSpc>
              <a:buNone/>
            </a:pPr>
            <a:r>
              <a:rPr lang="ar-SY" b="1" dirty="0"/>
              <a:t>ثانياً: الكلفة: </a:t>
            </a:r>
            <a:endParaRPr lang="fr-FR" dirty="0"/>
          </a:p>
          <a:p>
            <a:pPr algn="justLow" rtl="1">
              <a:lnSpc>
                <a:spcPct val="150000"/>
              </a:lnSpc>
              <a:buNone/>
            </a:pPr>
            <a:r>
              <a:rPr lang="ar-SY" dirty="0"/>
              <a:t>هناك </a:t>
            </a:r>
            <a:r>
              <a:rPr lang="ar-DZ" dirty="0"/>
              <a:t>أربعة </a:t>
            </a:r>
            <a:r>
              <a:rPr lang="ar-SY" dirty="0"/>
              <a:t>عناصر مباشرة للكلفة يتم تحملها عند استخدام أسلوب التنبؤ هي:</a:t>
            </a:r>
            <a:endParaRPr lang="ar-DZ" dirty="0"/>
          </a:p>
          <a:p>
            <a:pPr algn="justLow" rtl="1">
              <a:lnSpc>
                <a:spcPct val="150000"/>
              </a:lnSpc>
              <a:buFont typeface="Wingdings" pitchFamily="2" charset="2"/>
              <a:buChar char="q"/>
            </a:pPr>
            <a:r>
              <a:rPr lang="ar-SY" dirty="0"/>
              <a:t>الاختبار والتطوير لأسلوب التنبؤ، </a:t>
            </a:r>
            <a:endParaRPr lang="ar-DZ" dirty="0"/>
          </a:p>
          <a:p>
            <a:pPr algn="justLow" rtl="1">
              <a:lnSpc>
                <a:spcPct val="150000"/>
              </a:lnSpc>
              <a:buFont typeface="Wingdings" pitchFamily="2" charset="2"/>
              <a:buChar char="q"/>
            </a:pPr>
            <a:r>
              <a:rPr lang="ar-SY" dirty="0"/>
              <a:t>إعداد وتوفير البيانات،</a:t>
            </a:r>
            <a:endParaRPr lang="ar-DZ" dirty="0"/>
          </a:p>
          <a:p>
            <a:pPr algn="justLow" rtl="1">
              <a:lnSpc>
                <a:spcPct val="150000"/>
              </a:lnSpc>
              <a:buFont typeface="Wingdings" pitchFamily="2" charset="2"/>
              <a:buChar char="q"/>
            </a:pPr>
            <a:r>
              <a:rPr lang="ar-SY" dirty="0"/>
              <a:t> والعملية الفعلية للتنبؤ، </a:t>
            </a:r>
            <a:endParaRPr lang="ar-DZ" dirty="0"/>
          </a:p>
          <a:p>
            <a:pPr algn="justLow" rtl="1">
              <a:lnSpc>
                <a:spcPct val="150000"/>
              </a:lnSpc>
              <a:buFont typeface="Wingdings" pitchFamily="2" charset="2"/>
              <a:buChar char="q"/>
            </a:pPr>
            <a:r>
              <a:rPr lang="ar-SY" dirty="0"/>
              <a:t>كلفة الفرصة البديلة لاستخدام أساليب أخرى لم يتم استخدامها، وقد كشفت الدراسات العديدة عن تأثير الكلفة في اختيار واستخدام هذه الأساليب. </a:t>
            </a:r>
            <a:endParaRPr lang="fr-FR" dirty="0"/>
          </a:p>
          <a:p>
            <a:pPr algn="justLow">
              <a:lnSpc>
                <a:spcPct val="150000"/>
              </a:lnSpc>
              <a:buNone/>
            </a:pPr>
            <a:endParaRPr lang="fr-FR" dirty="0"/>
          </a:p>
        </p:txBody>
      </p:sp>
    </p:spTree>
  </p:cSld>
  <p:clrMapOvr>
    <a:masterClrMapping/>
  </p:clrMapOvr>
  <p:transition spd="slow">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justLow" rtl="1">
              <a:lnSpc>
                <a:spcPct val="150000"/>
              </a:lnSpc>
            </a:pPr>
            <a:r>
              <a:rPr lang="ar-SY" b="1" dirty="0"/>
              <a:t>ثالثاً: البساطة وسهولة التطبيق: </a:t>
            </a:r>
            <a:endParaRPr lang="fr-FR" dirty="0"/>
          </a:p>
          <a:p>
            <a:pPr algn="justLow" rtl="1">
              <a:lnSpc>
                <a:spcPct val="150000"/>
              </a:lnSpc>
            </a:pPr>
            <a:r>
              <a:rPr lang="ar-SY" dirty="0"/>
              <a:t>إن المبدأ العام في مجال التنبؤ وتطبيق أساليبه هو أن الأساليب المستخدمة يجب أن تكون مفهومة من قبل صانع القرار، فلأن المدير </a:t>
            </a:r>
            <a:r>
              <a:rPr lang="ar-DZ" dirty="0"/>
              <a:t>هو </a:t>
            </a:r>
            <a:r>
              <a:rPr lang="ar-SY" dirty="0"/>
              <a:t>المسؤول عن قراراته لهذا فإن التنبؤات التي لا تكون مفهومة من قبله وثقته بها محدودة لا يمكن أن يعول عليها الكثير</a:t>
            </a:r>
            <a:r>
              <a:rPr lang="ar-DZ" dirty="0"/>
              <a:t>.</a:t>
            </a:r>
            <a:endParaRPr lang="fr-FR" dirty="0"/>
          </a:p>
        </p:txBody>
      </p:sp>
    </p:spTree>
  </p:cSld>
  <p:clrMapOvr>
    <a:masterClrMapping/>
  </p:clrMapOvr>
  <p:transition spd="slow">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justLow" rtl="1">
              <a:lnSpc>
                <a:spcPct val="150000"/>
              </a:lnSpc>
              <a:buNone/>
            </a:pPr>
            <a:r>
              <a:rPr lang="ar-SY" b="1" dirty="0"/>
              <a:t>رابعاً: الدقة: </a:t>
            </a:r>
            <a:endParaRPr lang="fr-FR" dirty="0"/>
          </a:p>
          <a:p>
            <a:pPr algn="justLow" rtl="1">
              <a:lnSpc>
                <a:spcPct val="150000"/>
              </a:lnSpc>
              <a:buNone/>
            </a:pPr>
            <a:r>
              <a:rPr lang="ar-DZ" dirty="0"/>
              <a:t>		</a:t>
            </a:r>
            <a:r>
              <a:rPr lang="ar-SY" dirty="0"/>
              <a:t>إن مما يرتبط بشكل وثيق بالتفاصيل المطلوبة في التنبؤ هو مستوى الدقة المطلوب، ففي بعض الحالات فإن خطأ التنبؤ (10%) قد يكون مقبولاً بينما في حالات أخرى فإن الخطأ (0.5%) قد يكون كارثة.</a:t>
            </a:r>
            <a:endParaRPr lang="fr-FR" dirty="0"/>
          </a:p>
          <a:p>
            <a:pPr algn="justLow">
              <a:lnSpc>
                <a:spcPct val="150000"/>
              </a:lnSpc>
              <a:buNone/>
            </a:pPr>
            <a:endParaRPr lang="fr-FR" dirty="0"/>
          </a:p>
        </p:txBody>
      </p:sp>
    </p:spTree>
  </p:cSld>
  <p:clrMapOvr>
    <a:masterClrMapping/>
  </p:clrMapOvr>
  <p:transition spd="slow">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rtl="1"/>
            <a:r>
              <a:rPr lang="ar-SA" b="1" dirty="0"/>
              <a:t>مقارنة بين أساليب التنبؤ</a:t>
            </a:r>
            <a:endParaRPr lang="fr-FR" dirty="0"/>
          </a:p>
        </p:txBody>
      </p:sp>
      <p:sp>
        <p:nvSpPr>
          <p:cNvPr id="3" name="Espace réservé du contenu 2"/>
          <p:cNvSpPr>
            <a:spLocks noGrp="1"/>
          </p:cNvSpPr>
          <p:nvPr>
            <p:ph idx="1"/>
          </p:nvPr>
        </p:nvSpPr>
        <p:spPr/>
        <p:txBody>
          <a:bodyPr/>
          <a:lstStyle/>
          <a:p>
            <a:pPr algn="just" rtl="1">
              <a:lnSpc>
                <a:spcPct val="150000"/>
              </a:lnSpc>
            </a:pPr>
            <a:r>
              <a:rPr lang="ar-SA" dirty="0"/>
              <a:t>يظهر الجدول التالي مقارنة لأهم أساليب التنبؤ المستخدمة في قطاع الأعمال من حيث الدقة التطبيق النموذجي لكل أسلوب والبيانات اللازمة لتطبيقه ومدى حاجته لتوف جهاز حاسوب والوقت اللازم للقيام </a:t>
            </a:r>
            <a:r>
              <a:rPr lang="ar-SA" dirty="0" err="1"/>
              <a:t>به</a:t>
            </a:r>
            <a:r>
              <a:rPr lang="ar-SA" dirty="0"/>
              <a:t>.</a:t>
            </a:r>
            <a:endParaRPr lang="fr-FR" dirty="0"/>
          </a:p>
          <a:p>
            <a:pPr algn="just" rtl="1">
              <a:lnSpc>
                <a:spcPct val="150000"/>
              </a:lnSpc>
            </a:pPr>
            <a:endParaRPr lang="fr-FR" dirty="0"/>
          </a:p>
        </p:txBody>
      </p:sp>
    </p:spTree>
  </p:cSld>
  <p:clrMapOvr>
    <a:masterClrMapping/>
  </p:clrMapOvr>
  <p:transition spd="slow">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extLst>
              <p:ext uri="{D42A27DB-BD31-4B8C-83A1-F6EECF244321}">
                <p14:modId xmlns:p14="http://schemas.microsoft.com/office/powerpoint/2010/main" val="371855112"/>
              </p:ext>
            </p:extLst>
          </p:nvPr>
        </p:nvGraphicFramePr>
        <p:xfrm>
          <a:off x="214279" y="225713"/>
          <a:ext cx="8501125" cy="6417997"/>
        </p:xfrm>
        <a:graphic>
          <a:graphicData uri="http://schemas.openxmlformats.org/drawingml/2006/table">
            <a:tbl>
              <a:tblPr rtl="1" firstRow="1" bandRow="1">
                <a:tableStyleId>{5940675A-B579-460E-94D1-54222C63F5DA}</a:tableStyleId>
              </a:tblPr>
              <a:tblGrid>
                <a:gridCol w="1700225">
                  <a:extLst>
                    <a:ext uri="{9D8B030D-6E8A-4147-A177-3AD203B41FA5}">
                      <a16:colId xmlns:a16="http://schemas.microsoft.com/office/drawing/2014/main" val="20000"/>
                    </a:ext>
                  </a:extLst>
                </a:gridCol>
                <a:gridCol w="1700225">
                  <a:extLst>
                    <a:ext uri="{9D8B030D-6E8A-4147-A177-3AD203B41FA5}">
                      <a16:colId xmlns:a16="http://schemas.microsoft.com/office/drawing/2014/main" val="20001"/>
                    </a:ext>
                  </a:extLst>
                </a:gridCol>
                <a:gridCol w="1700225">
                  <a:extLst>
                    <a:ext uri="{9D8B030D-6E8A-4147-A177-3AD203B41FA5}">
                      <a16:colId xmlns:a16="http://schemas.microsoft.com/office/drawing/2014/main" val="20002"/>
                    </a:ext>
                  </a:extLst>
                </a:gridCol>
                <a:gridCol w="1700225">
                  <a:extLst>
                    <a:ext uri="{9D8B030D-6E8A-4147-A177-3AD203B41FA5}">
                      <a16:colId xmlns:a16="http://schemas.microsoft.com/office/drawing/2014/main" val="20003"/>
                    </a:ext>
                  </a:extLst>
                </a:gridCol>
                <a:gridCol w="1700225">
                  <a:extLst>
                    <a:ext uri="{9D8B030D-6E8A-4147-A177-3AD203B41FA5}">
                      <a16:colId xmlns:a16="http://schemas.microsoft.com/office/drawing/2014/main" val="20004"/>
                    </a:ext>
                  </a:extLst>
                </a:gridCol>
              </a:tblGrid>
              <a:tr h="612493">
                <a:tc>
                  <a:txBody>
                    <a:bodyPr/>
                    <a:lstStyle/>
                    <a:p>
                      <a:pPr algn="r" rtl="1">
                        <a:lnSpc>
                          <a:spcPct val="75000"/>
                        </a:lnSpc>
                        <a:spcBef>
                          <a:spcPts val="1200"/>
                        </a:spcBef>
                        <a:spcAft>
                          <a:spcPts val="0"/>
                        </a:spcAft>
                      </a:pPr>
                      <a:r>
                        <a:rPr lang="ar-SA" sz="1800" b="1" dirty="0">
                          <a:latin typeface="Corbel" pitchFamily="34" charset="0"/>
                          <a:cs typeface="+mn-cs"/>
                        </a:rPr>
                        <a:t>أسلوب التنبؤ</a:t>
                      </a:r>
                      <a:endParaRPr lang="fr-FR" sz="1800" b="1" dirty="0">
                        <a:latin typeface="Corbel" pitchFamily="34" charset="0"/>
                        <a:ea typeface="Times New Roman"/>
                        <a:cs typeface="+mn-cs"/>
                      </a:endParaRPr>
                    </a:p>
                  </a:txBody>
                  <a:tcPr marL="68580" marR="68580" marT="0" marB="0" anchor="ctr"/>
                </a:tc>
                <a:tc>
                  <a:txBody>
                    <a:bodyPr/>
                    <a:lstStyle/>
                    <a:p>
                      <a:pPr algn="r" rtl="1">
                        <a:lnSpc>
                          <a:spcPct val="75000"/>
                        </a:lnSpc>
                        <a:spcBef>
                          <a:spcPts val="1200"/>
                        </a:spcBef>
                        <a:spcAft>
                          <a:spcPts val="0"/>
                        </a:spcAft>
                      </a:pPr>
                      <a:r>
                        <a:rPr lang="ar-SA" sz="1800" b="1" dirty="0">
                          <a:latin typeface="Corbel" pitchFamily="34" charset="0"/>
                          <a:cs typeface="+mn-cs"/>
                        </a:rPr>
                        <a:t>المتوسط المتحرك</a:t>
                      </a:r>
                      <a:endParaRPr lang="fr-FR" sz="1800" b="1" dirty="0">
                        <a:latin typeface="Corbel" pitchFamily="34" charset="0"/>
                        <a:ea typeface="Times New Roman"/>
                        <a:cs typeface="+mn-cs"/>
                      </a:endParaRPr>
                    </a:p>
                  </a:txBody>
                  <a:tcPr marL="68580" marR="68580" marT="0" marB="0" anchor="ctr"/>
                </a:tc>
                <a:tc>
                  <a:txBody>
                    <a:bodyPr/>
                    <a:lstStyle/>
                    <a:p>
                      <a:pPr algn="r" rtl="1">
                        <a:lnSpc>
                          <a:spcPct val="75000"/>
                        </a:lnSpc>
                        <a:spcBef>
                          <a:spcPts val="1200"/>
                        </a:spcBef>
                        <a:spcAft>
                          <a:spcPts val="0"/>
                        </a:spcAft>
                      </a:pPr>
                      <a:r>
                        <a:rPr lang="ar-SA" sz="1800" b="1" dirty="0">
                          <a:latin typeface="Corbel" pitchFamily="34" charset="0"/>
                          <a:cs typeface="+mn-cs"/>
                        </a:rPr>
                        <a:t>التسوية الآسية</a:t>
                      </a:r>
                      <a:endParaRPr lang="fr-FR" sz="1800" b="1" dirty="0">
                        <a:latin typeface="Corbel" pitchFamily="34" charset="0"/>
                        <a:ea typeface="Times New Roman"/>
                        <a:cs typeface="+mn-cs"/>
                      </a:endParaRPr>
                    </a:p>
                  </a:txBody>
                  <a:tcPr marL="68580" marR="68580" marT="0" marB="0" anchor="ctr"/>
                </a:tc>
                <a:tc>
                  <a:txBody>
                    <a:bodyPr/>
                    <a:lstStyle/>
                    <a:p>
                      <a:pPr algn="r" rtl="1">
                        <a:lnSpc>
                          <a:spcPct val="75000"/>
                        </a:lnSpc>
                        <a:spcBef>
                          <a:spcPts val="1200"/>
                        </a:spcBef>
                        <a:spcAft>
                          <a:spcPts val="0"/>
                        </a:spcAft>
                      </a:pPr>
                      <a:r>
                        <a:rPr lang="ar-SA" sz="1800" b="1" dirty="0">
                          <a:latin typeface="Corbel" pitchFamily="34" charset="0"/>
                          <a:cs typeface="+mn-cs"/>
                        </a:rPr>
                        <a:t>الاتجاه العام </a:t>
                      </a:r>
                      <a:endParaRPr lang="fr-FR" sz="1800" b="1" dirty="0">
                        <a:latin typeface="Corbel" pitchFamily="34" charset="0"/>
                        <a:ea typeface="Times New Roman"/>
                        <a:cs typeface="+mn-cs"/>
                      </a:endParaRPr>
                    </a:p>
                  </a:txBody>
                  <a:tcPr marL="68580" marR="68580" marT="0" marB="0" anchor="ctr"/>
                </a:tc>
                <a:tc>
                  <a:txBody>
                    <a:bodyPr/>
                    <a:lstStyle/>
                    <a:p>
                      <a:pPr algn="justLow" rtl="1">
                        <a:lnSpc>
                          <a:spcPct val="75000"/>
                        </a:lnSpc>
                        <a:spcBef>
                          <a:spcPts val="1200"/>
                        </a:spcBef>
                        <a:spcAft>
                          <a:spcPts val="0"/>
                        </a:spcAft>
                      </a:pPr>
                      <a:endParaRPr lang="ar-DZ" sz="1600" b="1" dirty="0">
                        <a:latin typeface="Arial" pitchFamily="34" charset="0"/>
                        <a:ea typeface="Times New Roman"/>
                        <a:cs typeface="Arial" pitchFamily="34" charset="0"/>
                      </a:endParaRPr>
                    </a:p>
                    <a:p>
                      <a:pPr algn="justLow" rtl="1">
                        <a:lnSpc>
                          <a:spcPct val="75000"/>
                        </a:lnSpc>
                        <a:spcBef>
                          <a:spcPts val="1200"/>
                        </a:spcBef>
                        <a:spcAft>
                          <a:spcPts val="0"/>
                        </a:spcAft>
                      </a:pPr>
                      <a:r>
                        <a:rPr lang="ar-SA" sz="1600" b="1" dirty="0">
                          <a:latin typeface="Arial" pitchFamily="34" charset="0"/>
                          <a:ea typeface="Times New Roman"/>
                          <a:cs typeface="Arial" pitchFamily="34" charset="0"/>
                        </a:rPr>
                        <a:t>طريقة دلفي </a:t>
                      </a:r>
                      <a:endParaRPr lang="fr-FR" sz="1600" dirty="0">
                        <a:latin typeface="Arial" pitchFamily="34" charset="0"/>
                        <a:ea typeface="Times New Roman"/>
                        <a:cs typeface="Arial" pitchFamily="34" charset="0"/>
                      </a:endParaRPr>
                    </a:p>
                  </a:txBody>
                  <a:tcPr marL="68580" marR="68580" marT="0" marB="0"/>
                </a:tc>
                <a:extLst>
                  <a:ext uri="{0D108BD9-81ED-4DB2-BD59-A6C34878D82A}">
                    <a16:rowId xmlns:a16="http://schemas.microsoft.com/office/drawing/2014/main" val="10000"/>
                  </a:ext>
                </a:extLst>
              </a:tr>
              <a:tr h="1605397">
                <a:tc>
                  <a:txBody>
                    <a:bodyPr/>
                    <a:lstStyle/>
                    <a:p>
                      <a:pPr algn="r" rtl="1">
                        <a:lnSpc>
                          <a:spcPct val="75000"/>
                        </a:lnSpc>
                        <a:spcBef>
                          <a:spcPts val="1200"/>
                        </a:spcBef>
                        <a:spcAft>
                          <a:spcPts val="0"/>
                        </a:spcAft>
                      </a:pPr>
                      <a:r>
                        <a:rPr lang="ar-SA" sz="1800" b="1" dirty="0">
                          <a:latin typeface="Corbel" pitchFamily="34" charset="0"/>
                          <a:cs typeface="+mn-cs"/>
                        </a:rPr>
                        <a:t>الوصف</a:t>
                      </a:r>
                      <a:endParaRPr lang="fr-FR" sz="1800" b="1" dirty="0">
                        <a:latin typeface="Corbel" pitchFamily="34" charset="0"/>
                        <a:ea typeface="Times New Roman"/>
                        <a:cs typeface="+mn-cs"/>
                      </a:endParaRPr>
                    </a:p>
                  </a:txBody>
                  <a:tcPr marL="68580" marR="68580" marT="0" marB="0" anchor="ctr"/>
                </a:tc>
                <a:tc>
                  <a:txBody>
                    <a:bodyPr/>
                    <a:lstStyle/>
                    <a:p>
                      <a:pPr algn="r" rtl="1">
                        <a:lnSpc>
                          <a:spcPct val="75000"/>
                        </a:lnSpc>
                        <a:spcBef>
                          <a:spcPts val="1200"/>
                        </a:spcBef>
                        <a:spcAft>
                          <a:spcPts val="0"/>
                        </a:spcAft>
                      </a:pPr>
                      <a:r>
                        <a:rPr lang="ar-SA" sz="1800" dirty="0">
                          <a:latin typeface="Corbel" pitchFamily="34" charset="0"/>
                          <a:cs typeface="+mn-cs"/>
                        </a:rPr>
                        <a:t>كل نقطة للمتوسط المتحرك لسلسلة زمنية هي المتوسط  الحسابي والمرجع لعدد من النقاط المتتابعة في السلسلة</a:t>
                      </a:r>
                      <a:endParaRPr lang="fr-FR" sz="1800" dirty="0">
                        <a:latin typeface="Corbel" pitchFamily="34" charset="0"/>
                        <a:ea typeface="Times New Roman"/>
                        <a:cs typeface="+mn-cs"/>
                      </a:endParaRPr>
                    </a:p>
                  </a:txBody>
                  <a:tcPr marL="68580" marR="68580" marT="0" marB="0" anchor="ctr"/>
                </a:tc>
                <a:tc>
                  <a:txBody>
                    <a:bodyPr/>
                    <a:lstStyle/>
                    <a:p>
                      <a:pPr algn="r" rtl="1">
                        <a:lnSpc>
                          <a:spcPct val="75000"/>
                        </a:lnSpc>
                        <a:spcBef>
                          <a:spcPts val="1200"/>
                        </a:spcBef>
                        <a:spcAft>
                          <a:spcPts val="0"/>
                        </a:spcAft>
                      </a:pPr>
                      <a:r>
                        <a:rPr lang="ar-SA" sz="1800" dirty="0">
                          <a:latin typeface="Corbel" pitchFamily="34" charset="0"/>
                          <a:cs typeface="+mn-cs"/>
                        </a:rPr>
                        <a:t>مشابهة للمتوسط المتحرك باستثناء أن البيانات الأحدث تعطى وزناً أكثر. </a:t>
                      </a:r>
                      <a:endParaRPr lang="fr-FR" sz="1800" dirty="0">
                        <a:latin typeface="Corbel" pitchFamily="34" charset="0"/>
                        <a:ea typeface="Times New Roman"/>
                        <a:cs typeface="+mn-cs"/>
                      </a:endParaRPr>
                    </a:p>
                  </a:txBody>
                  <a:tcPr marL="68580" marR="68580" marT="0" marB="0" anchor="ctr"/>
                </a:tc>
                <a:tc>
                  <a:txBody>
                    <a:bodyPr/>
                    <a:lstStyle/>
                    <a:p>
                      <a:pPr algn="r" rtl="1">
                        <a:lnSpc>
                          <a:spcPct val="75000"/>
                        </a:lnSpc>
                        <a:spcBef>
                          <a:spcPts val="1200"/>
                        </a:spcBef>
                        <a:spcAft>
                          <a:spcPts val="0"/>
                        </a:spcAft>
                      </a:pPr>
                      <a:r>
                        <a:rPr lang="ar-SA" sz="1800" dirty="0">
                          <a:latin typeface="Corbel" pitchFamily="34" charset="0"/>
                          <a:cs typeface="+mn-cs"/>
                        </a:rPr>
                        <a:t>تقوم بصياغة معادلة رياضية معينة ومن ثم التنبؤ بالمستقبل بواسطة هذه المعادلة</a:t>
                      </a:r>
                      <a:endParaRPr lang="fr-FR" sz="1800" dirty="0">
                        <a:latin typeface="Corbel" pitchFamily="34" charset="0"/>
                        <a:ea typeface="Times New Roman"/>
                        <a:cs typeface="+mn-cs"/>
                      </a:endParaRPr>
                    </a:p>
                  </a:txBody>
                  <a:tcPr marL="68580" marR="68580" marT="0" marB="0" anchor="ctr"/>
                </a:tc>
                <a:tc>
                  <a:txBody>
                    <a:bodyPr/>
                    <a:lstStyle/>
                    <a:p>
                      <a:pPr algn="justLow" rtl="1">
                        <a:lnSpc>
                          <a:spcPct val="75000"/>
                        </a:lnSpc>
                        <a:spcBef>
                          <a:spcPts val="1200"/>
                        </a:spcBef>
                        <a:spcAft>
                          <a:spcPts val="0"/>
                        </a:spcAft>
                      </a:pPr>
                      <a:r>
                        <a:rPr lang="ar-SA" sz="1600" dirty="0">
                          <a:latin typeface="Arial" pitchFamily="34" charset="0"/>
                          <a:ea typeface="Times New Roman"/>
                          <a:cs typeface="Arial" pitchFamily="34" charset="0"/>
                        </a:rPr>
                        <a:t>هيئة من الخبراء يتم استجوابهم بسلسلة من الاستبيانات التي تستعمل فيها إجابات الاستبيان الأول لعمل الاستبيان الثاني، تزيل هذه الطريقة تأثير القيد إلى رأي الأغلبية </a:t>
                      </a:r>
                      <a:endParaRPr lang="fr-FR" sz="1600" dirty="0">
                        <a:latin typeface="Arial" pitchFamily="34" charset="0"/>
                        <a:ea typeface="Times New Roman"/>
                        <a:cs typeface="Arial" pitchFamily="34" charset="0"/>
                      </a:endParaRPr>
                    </a:p>
                  </a:txBody>
                  <a:tcPr marL="68580" marR="68580" marT="0" marB="0"/>
                </a:tc>
                <a:extLst>
                  <a:ext uri="{0D108BD9-81ED-4DB2-BD59-A6C34878D82A}">
                    <a16:rowId xmlns:a16="http://schemas.microsoft.com/office/drawing/2014/main" val="10001"/>
                  </a:ext>
                </a:extLst>
              </a:tr>
              <a:tr h="1617843">
                <a:tc>
                  <a:txBody>
                    <a:bodyPr/>
                    <a:lstStyle/>
                    <a:p>
                      <a:pPr algn="r" rtl="1">
                        <a:lnSpc>
                          <a:spcPct val="75000"/>
                        </a:lnSpc>
                        <a:spcBef>
                          <a:spcPts val="1200"/>
                        </a:spcBef>
                        <a:spcAft>
                          <a:spcPts val="0"/>
                        </a:spcAft>
                      </a:pPr>
                      <a:r>
                        <a:rPr lang="ar-SA" sz="1800" b="1" dirty="0">
                          <a:latin typeface="Corbel" pitchFamily="34" charset="0"/>
                          <a:cs typeface="+mn-cs"/>
                        </a:rPr>
                        <a:t>الدقة مدى </a:t>
                      </a:r>
                      <a:r>
                        <a:rPr lang="ar-DZ" sz="1800" b="1" dirty="0">
                          <a:latin typeface="Corbel" pitchFamily="34" charset="0"/>
                          <a:cs typeface="+mn-cs"/>
                        </a:rPr>
                        <a:t>قصير</a:t>
                      </a:r>
                      <a:r>
                        <a:rPr lang="ar-SA" sz="1800" b="1" dirty="0">
                          <a:latin typeface="Corbel" pitchFamily="34" charset="0"/>
                          <a:cs typeface="+mn-cs"/>
                        </a:rPr>
                        <a:t>( أقل من 3أشهر </a:t>
                      </a:r>
                      <a:endParaRPr lang="fr-FR" sz="1800" b="1" dirty="0">
                        <a:latin typeface="Corbel" pitchFamily="34" charset="0"/>
                        <a:cs typeface="+mn-cs"/>
                      </a:endParaRPr>
                    </a:p>
                    <a:p>
                      <a:pPr algn="r" rtl="1">
                        <a:lnSpc>
                          <a:spcPct val="75000"/>
                        </a:lnSpc>
                        <a:spcBef>
                          <a:spcPts val="1200"/>
                        </a:spcBef>
                        <a:spcAft>
                          <a:spcPts val="0"/>
                        </a:spcAft>
                      </a:pPr>
                      <a:r>
                        <a:rPr lang="ar-SA" sz="1800" b="1" dirty="0">
                          <a:latin typeface="Corbel" pitchFamily="34" charset="0"/>
                          <a:cs typeface="+mn-cs"/>
                        </a:rPr>
                        <a:t>مدى متوسط (3-2 سنة) </a:t>
                      </a:r>
                      <a:endParaRPr lang="fr-FR" sz="1800" b="1" dirty="0">
                        <a:latin typeface="Corbel" pitchFamily="34" charset="0"/>
                        <a:cs typeface="+mn-cs"/>
                      </a:endParaRPr>
                    </a:p>
                    <a:p>
                      <a:pPr algn="r" rtl="1">
                        <a:lnSpc>
                          <a:spcPct val="75000"/>
                        </a:lnSpc>
                        <a:spcBef>
                          <a:spcPts val="1200"/>
                        </a:spcBef>
                        <a:spcAft>
                          <a:spcPts val="0"/>
                        </a:spcAft>
                      </a:pPr>
                      <a:r>
                        <a:rPr lang="ar-SA" sz="1800" b="1" dirty="0">
                          <a:latin typeface="Corbel" pitchFamily="34" charset="0"/>
                          <a:cs typeface="+mn-cs"/>
                        </a:rPr>
                        <a:t>مدى طويل (أكثر من 2 سنة) </a:t>
                      </a:r>
                      <a:endParaRPr lang="fr-FR" sz="1800" b="1" dirty="0">
                        <a:latin typeface="Corbel" pitchFamily="34" charset="0"/>
                        <a:ea typeface="Times New Roman"/>
                        <a:cs typeface="+mn-cs"/>
                      </a:endParaRPr>
                    </a:p>
                  </a:txBody>
                  <a:tcPr marL="68580" marR="68580" marT="0" marB="0" anchor="ctr"/>
                </a:tc>
                <a:tc>
                  <a:txBody>
                    <a:bodyPr/>
                    <a:lstStyle/>
                    <a:p>
                      <a:pPr algn="r" rtl="1">
                        <a:lnSpc>
                          <a:spcPct val="75000"/>
                        </a:lnSpc>
                        <a:spcBef>
                          <a:spcPts val="1200"/>
                        </a:spcBef>
                        <a:spcAft>
                          <a:spcPts val="0"/>
                        </a:spcAft>
                      </a:pPr>
                      <a:r>
                        <a:rPr lang="ar-SA" sz="1800" dirty="0">
                          <a:latin typeface="Corbel" pitchFamily="34" charset="0"/>
                          <a:cs typeface="+mn-cs"/>
                        </a:rPr>
                        <a:t>ضعيفة جيدة </a:t>
                      </a:r>
                      <a:endParaRPr lang="fr-FR" sz="1800" dirty="0">
                        <a:latin typeface="Corbel" pitchFamily="34" charset="0"/>
                        <a:cs typeface="+mn-cs"/>
                      </a:endParaRPr>
                    </a:p>
                    <a:p>
                      <a:pPr algn="r" rtl="1">
                        <a:lnSpc>
                          <a:spcPct val="75000"/>
                        </a:lnSpc>
                        <a:spcBef>
                          <a:spcPts val="1200"/>
                        </a:spcBef>
                        <a:spcAft>
                          <a:spcPts val="0"/>
                        </a:spcAft>
                      </a:pPr>
                      <a:r>
                        <a:rPr lang="ar-SA" sz="1800" dirty="0">
                          <a:latin typeface="Corbel" pitchFamily="34" charset="0"/>
                          <a:cs typeface="+mn-cs"/>
                        </a:rPr>
                        <a:t>ضعيفة </a:t>
                      </a:r>
                      <a:endParaRPr lang="fr-FR" sz="1800" dirty="0">
                        <a:latin typeface="Corbel" pitchFamily="34" charset="0"/>
                        <a:cs typeface="+mn-cs"/>
                      </a:endParaRPr>
                    </a:p>
                    <a:p>
                      <a:pPr algn="r" rtl="1">
                        <a:lnSpc>
                          <a:spcPct val="75000"/>
                        </a:lnSpc>
                        <a:spcBef>
                          <a:spcPts val="1200"/>
                        </a:spcBef>
                        <a:spcAft>
                          <a:spcPts val="0"/>
                        </a:spcAft>
                      </a:pPr>
                      <a:r>
                        <a:rPr lang="ar-SA" sz="1800" dirty="0">
                          <a:latin typeface="Corbel" pitchFamily="34" charset="0"/>
                          <a:cs typeface="+mn-cs"/>
                        </a:rPr>
                        <a:t>ضعيفة جداً </a:t>
                      </a:r>
                      <a:endParaRPr lang="fr-FR" sz="1800" dirty="0">
                        <a:latin typeface="Corbel" pitchFamily="34" charset="0"/>
                        <a:ea typeface="Times New Roman"/>
                        <a:cs typeface="+mn-cs"/>
                      </a:endParaRPr>
                    </a:p>
                  </a:txBody>
                  <a:tcPr marL="68580" marR="68580" marT="0" marB="0" anchor="ctr"/>
                </a:tc>
                <a:tc>
                  <a:txBody>
                    <a:bodyPr/>
                    <a:lstStyle/>
                    <a:p>
                      <a:pPr algn="r" rtl="1">
                        <a:lnSpc>
                          <a:spcPct val="75000"/>
                        </a:lnSpc>
                        <a:spcBef>
                          <a:spcPts val="1200"/>
                        </a:spcBef>
                        <a:spcAft>
                          <a:spcPts val="0"/>
                        </a:spcAft>
                      </a:pPr>
                      <a:r>
                        <a:rPr lang="ar-SA" sz="1800" dirty="0">
                          <a:latin typeface="Corbel" pitchFamily="34" charset="0"/>
                          <a:cs typeface="+mn-cs"/>
                        </a:rPr>
                        <a:t>مقبولة – جيدة جداً </a:t>
                      </a:r>
                      <a:endParaRPr lang="fr-FR" sz="1800" dirty="0">
                        <a:latin typeface="Corbel" pitchFamily="34" charset="0"/>
                        <a:cs typeface="+mn-cs"/>
                      </a:endParaRPr>
                    </a:p>
                    <a:p>
                      <a:pPr algn="r" rtl="1">
                        <a:lnSpc>
                          <a:spcPct val="75000"/>
                        </a:lnSpc>
                        <a:spcBef>
                          <a:spcPts val="1200"/>
                        </a:spcBef>
                        <a:spcAft>
                          <a:spcPts val="0"/>
                        </a:spcAft>
                      </a:pPr>
                      <a:r>
                        <a:rPr lang="ar-SA" sz="1800" dirty="0">
                          <a:latin typeface="Corbel" pitchFamily="34" charset="0"/>
                          <a:cs typeface="+mn-cs"/>
                        </a:rPr>
                        <a:t>ضعيفة – جيدة </a:t>
                      </a:r>
                      <a:endParaRPr lang="fr-FR" sz="1800" dirty="0">
                        <a:latin typeface="Corbel" pitchFamily="34" charset="0"/>
                        <a:cs typeface="+mn-cs"/>
                      </a:endParaRPr>
                    </a:p>
                    <a:p>
                      <a:pPr algn="r" rtl="1">
                        <a:lnSpc>
                          <a:spcPct val="75000"/>
                        </a:lnSpc>
                        <a:spcBef>
                          <a:spcPts val="1200"/>
                        </a:spcBef>
                        <a:spcAft>
                          <a:spcPts val="0"/>
                        </a:spcAft>
                      </a:pPr>
                      <a:r>
                        <a:rPr lang="ar-SA" sz="1800" dirty="0">
                          <a:latin typeface="Corbel" pitchFamily="34" charset="0"/>
                          <a:cs typeface="+mn-cs"/>
                        </a:rPr>
                        <a:t>ضعيفة جداً </a:t>
                      </a:r>
                      <a:endParaRPr lang="fr-FR" sz="1800" dirty="0">
                        <a:latin typeface="Corbel" pitchFamily="34" charset="0"/>
                        <a:ea typeface="Times New Roman"/>
                        <a:cs typeface="+mn-cs"/>
                      </a:endParaRPr>
                    </a:p>
                  </a:txBody>
                  <a:tcPr marL="68580" marR="68580" marT="0" marB="0" anchor="ctr"/>
                </a:tc>
                <a:tc>
                  <a:txBody>
                    <a:bodyPr/>
                    <a:lstStyle/>
                    <a:p>
                      <a:pPr algn="r" rtl="1">
                        <a:lnSpc>
                          <a:spcPct val="75000"/>
                        </a:lnSpc>
                        <a:spcBef>
                          <a:spcPts val="1200"/>
                        </a:spcBef>
                        <a:spcAft>
                          <a:spcPts val="0"/>
                        </a:spcAft>
                      </a:pPr>
                      <a:r>
                        <a:rPr lang="ar-SA" sz="1800" dirty="0">
                          <a:latin typeface="Corbel" pitchFamily="34" charset="0"/>
                          <a:cs typeface="+mn-cs"/>
                        </a:rPr>
                        <a:t>جيدة جداً </a:t>
                      </a:r>
                      <a:endParaRPr lang="fr-FR" sz="1800" dirty="0">
                        <a:latin typeface="Corbel" pitchFamily="34" charset="0"/>
                        <a:cs typeface="+mn-cs"/>
                      </a:endParaRPr>
                    </a:p>
                    <a:p>
                      <a:pPr algn="r" rtl="1">
                        <a:lnSpc>
                          <a:spcPct val="75000"/>
                        </a:lnSpc>
                        <a:spcBef>
                          <a:spcPts val="1200"/>
                        </a:spcBef>
                        <a:spcAft>
                          <a:spcPts val="0"/>
                        </a:spcAft>
                      </a:pPr>
                      <a:r>
                        <a:rPr lang="ar-SA" sz="1800" dirty="0">
                          <a:latin typeface="Corbel" pitchFamily="34" charset="0"/>
                          <a:cs typeface="+mn-cs"/>
                        </a:rPr>
                        <a:t>جيدة </a:t>
                      </a:r>
                      <a:endParaRPr lang="fr-FR" sz="1800" dirty="0">
                        <a:latin typeface="Corbel" pitchFamily="34" charset="0"/>
                        <a:cs typeface="+mn-cs"/>
                      </a:endParaRPr>
                    </a:p>
                    <a:p>
                      <a:pPr algn="r" rtl="1">
                        <a:lnSpc>
                          <a:spcPct val="75000"/>
                        </a:lnSpc>
                        <a:spcBef>
                          <a:spcPts val="1200"/>
                        </a:spcBef>
                        <a:spcAft>
                          <a:spcPts val="0"/>
                        </a:spcAft>
                      </a:pPr>
                      <a:r>
                        <a:rPr lang="ar-SA" sz="1800" dirty="0">
                          <a:latin typeface="Corbel" pitchFamily="34" charset="0"/>
                          <a:cs typeface="+mn-cs"/>
                        </a:rPr>
                        <a:t>جيدة </a:t>
                      </a:r>
                      <a:endParaRPr lang="fr-FR" sz="1800" dirty="0">
                        <a:latin typeface="Corbel" pitchFamily="34" charset="0"/>
                        <a:ea typeface="Times New Roman"/>
                        <a:cs typeface="+mn-cs"/>
                      </a:endParaRPr>
                    </a:p>
                  </a:txBody>
                  <a:tcPr marL="68580" marR="68580" marT="0" marB="0" anchor="ctr"/>
                </a:tc>
                <a:tc>
                  <a:txBody>
                    <a:bodyPr/>
                    <a:lstStyle/>
                    <a:p>
                      <a:pPr algn="justLow" rtl="1">
                        <a:lnSpc>
                          <a:spcPct val="75000"/>
                        </a:lnSpc>
                        <a:spcBef>
                          <a:spcPts val="1200"/>
                        </a:spcBef>
                        <a:spcAft>
                          <a:spcPts val="0"/>
                        </a:spcAft>
                      </a:pPr>
                      <a:endParaRPr lang="ar-DZ" sz="1600" dirty="0">
                        <a:latin typeface="Arial" pitchFamily="34" charset="0"/>
                        <a:ea typeface="Times New Roman"/>
                        <a:cs typeface="Arial" pitchFamily="34" charset="0"/>
                      </a:endParaRPr>
                    </a:p>
                    <a:p>
                      <a:pPr algn="justLow" rtl="1">
                        <a:lnSpc>
                          <a:spcPct val="75000"/>
                        </a:lnSpc>
                        <a:spcBef>
                          <a:spcPts val="1200"/>
                        </a:spcBef>
                        <a:spcAft>
                          <a:spcPts val="0"/>
                        </a:spcAft>
                      </a:pPr>
                      <a:r>
                        <a:rPr lang="ar-SA" sz="1600" dirty="0">
                          <a:latin typeface="Arial" pitchFamily="34" charset="0"/>
                          <a:ea typeface="Times New Roman"/>
                          <a:cs typeface="Arial" pitchFamily="34" charset="0"/>
                        </a:rPr>
                        <a:t>مقبولة – جيدة جداً </a:t>
                      </a:r>
                      <a:endParaRPr lang="fr-FR" sz="1600" dirty="0">
                        <a:latin typeface="Arial" pitchFamily="34" charset="0"/>
                        <a:ea typeface="Times New Roman"/>
                        <a:cs typeface="Arial" pitchFamily="34" charset="0"/>
                      </a:endParaRPr>
                    </a:p>
                    <a:p>
                      <a:pPr algn="justLow" rtl="1">
                        <a:lnSpc>
                          <a:spcPct val="75000"/>
                        </a:lnSpc>
                        <a:spcBef>
                          <a:spcPts val="1200"/>
                        </a:spcBef>
                        <a:spcAft>
                          <a:spcPts val="0"/>
                        </a:spcAft>
                      </a:pPr>
                      <a:r>
                        <a:rPr lang="ar-SA" sz="1600" dirty="0">
                          <a:latin typeface="Arial" pitchFamily="34" charset="0"/>
                          <a:ea typeface="Times New Roman"/>
                          <a:cs typeface="Arial" pitchFamily="34" charset="0"/>
                        </a:rPr>
                        <a:t>مقبولة – جيدة جداً </a:t>
                      </a:r>
                      <a:endParaRPr lang="fr-FR" sz="1600" dirty="0">
                        <a:latin typeface="Arial" pitchFamily="34" charset="0"/>
                        <a:ea typeface="Times New Roman"/>
                        <a:cs typeface="Arial" pitchFamily="34" charset="0"/>
                      </a:endParaRPr>
                    </a:p>
                    <a:p>
                      <a:pPr algn="justLow" rtl="1">
                        <a:lnSpc>
                          <a:spcPct val="75000"/>
                        </a:lnSpc>
                        <a:spcBef>
                          <a:spcPts val="1200"/>
                        </a:spcBef>
                        <a:spcAft>
                          <a:spcPts val="0"/>
                        </a:spcAft>
                      </a:pPr>
                      <a:r>
                        <a:rPr lang="ar-SA" sz="1600" dirty="0">
                          <a:latin typeface="Arial" pitchFamily="34" charset="0"/>
                          <a:ea typeface="Times New Roman"/>
                          <a:cs typeface="Arial" pitchFamily="34" charset="0"/>
                        </a:rPr>
                        <a:t>مقبولة – جيدة جداً</a:t>
                      </a:r>
                      <a:endParaRPr lang="fr-FR" sz="1600" dirty="0">
                        <a:latin typeface="Arial" pitchFamily="34" charset="0"/>
                        <a:ea typeface="Times New Roman"/>
                        <a:cs typeface="Arial" pitchFamily="34" charset="0"/>
                      </a:endParaRPr>
                    </a:p>
                  </a:txBody>
                  <a:tcPr marL="68580" marR="68580" marT="0" marB="0"/>
                </a:tc>
                <a:extLst>
                  <a:ext uri="{0D108BD9-81ED-4DB2-BD59-A6C34878D82A}">
                    <a16:rowId xmlns:a16="http://schemas.microsoft.com/office/drawing/2014/main" val="10002"/>
                  </a:ext>
                </a:extLst>
              </a:tr>
              <a:tr h="856227">
                <a:tc>
                  <a:txBody>
                    <a:bodyPr/>
                    <a:lstStyle/>
                    <a:p>
                      <a:pPr algn="r" rtl="1">
                        <a:lnSpc>
                          <a:spcPct val="75000"/>
                        </a:lnSpc>
                        <a:spcBef>
                          <a:spcPts val="1200"/>
                        </a:spcBef>
                        <a:spcAft>
                          <a:spcPts val="0"/>
                        </a:spcAft>
                      </a:pPr>
                      <a:r>
                        <a:rPr lang="ar-SA" sz="1800" b="1" dirty="0">
                          <a:latin typeface="Corbel" pitchFamily="34" charset="0"/>
                          <a:cs typeface="+mn-cs"/>
                        </a:rPr>
                        <a:t>التطبيق النموذجي </a:t>
                      </a:r>
                      <a:endParaRPr lang="fr-FR" sz="1800" b="1" dirty="0">
                        <a:latin typeface="Corbel" pitchFamily="34" charset="0"/>
                        <a:ea typeface="Times New Roman"/>
                        <a:cs typeface="+mn-cs"/>
                      </a:endParaRPr>
                    </a:p>
                  </a:txBody>
                  <a:tcPr marL="68580" marR="68580" marT="0" marB="0" anchor="ctr"/>
                </a:tc>
                <a:tc>
                  <a:txBody>
                    <a:bodyPr/>
                    <a:lstStyle/>
                    <a:p>
                      <a:pPr algn="r" rtl="1">
                        <a:lnSpc>
                          <a:spcPct val="75000"/>
                        </a:lnSpc>
                        <a:spcBef>
                          <a:spcPts val="1200"/>
                        </a:spcBef>
                        <a:spcAft>
                          <a:spcPts val="0"/>
                        </a:spcAft>
                      </a:pPr>
                      <a:r>
                        <a:rPr lang="ar-DZ" sz="1800" dirty="0">
                          <a:latin typeface="Corbel" pitchFamily="34" charset="0"/>
                          <a:cs typeface="+mn-cs"/>
                        </a:rPr>
                        <a:t>التنبؤ للمنتجات </a:t>
                      </a:r>
                      <a:r>
                        <a:rPr lang="ar-SA" sz="1800" dirty="0">
                          <a:latin typeface="Corbel" pitchFamily="34" charset="0"/>
                          <a:cs typeface="+mn-cs"/>
                        </a:rPr>
                        <a:t>قليلة الحجم </a:t>
                      </a:r>
                      <a:endParaRPr lang="fr-FR" sz="1800" dirty="0">
                        <a:latin typeface="Corbel" pitchFamily="34" charset="0"/>
                        <a:ea typeface="Times New Roman"/>
                        <a:cs typeface="+mn-cs"/>
                      </a:endParaRPr>
                    </a:p>
                  </a:txBody>
                  <a:tcPr marL="68580" marR="68580" marT="0" marB="0" anchor="ctr"/>
                </a:tc>
                <a:tc>
                  <a:txBody>
                    <a:bodyPr/>
                    <a:lstStyle/>
                    <a:p>
                      <a:pPr algn="r" rtl="1">
                        <a:lnSpc>
                          <a:spcPct val="75000"/>
                        </a:lnSpc>
                        <a:spcBef>
                          <a:spcPts val="1200"/>
                        </a:spcBef>
                        <a:spcAft>
                          <a:spcPts val="0"/>
                        </a:spcAft>
                      </a:pPr>
                      <a:r>
                        <a:rPr lang="ar-DZ" sz="1800" dirty="0">
                          <a:latin typeface="Corbel" pitchFamily="34" charset="0"/>
                          <a:cs typeface="+mn-cs"/>
                        </a:rPr>
                        <a:t>التنبؤ للمنتجات </a:t>
                      </a:r>
                      <a:r>
                        <a:rPr lang="ar-DZ" sz="1800">
                          <a:latin typeface="Corbel" pitchFamily="34" charset="0"/>
                          <a:cs typeface="+mn-cs"/>
                        </a:rPr>
                        <a:t>كبيرة وصغيرة </a:t>
                      </a:r>
                      <a:r>
                        <a:rPr lang="ar-DZ" sz="1800" dirty="0">
                          <a:latin typeface="Corbel" pitchFamily="34" charset="0"/>
                          <a:cs typeface="+mn-cs"/>
                        </a:rPr>
                        <a:t>الحجم</a:t>
                      </a:r>
                      <a:endParaRPr lang="fr-FR" sz="1800" dirty="0">
                        <a:latin typeface="Corbel" pitchFamily="34" charset="0"/>
                        <a:ea typeface="Times New Roman"/>
                        <a:cs typeface="+mn-cs"/>
                      </a:endParaRPr>
                    </a:p>
                  </a:txBody>
                  <a:tcPr marL="68580" marR="68580" marT="0" marB="0" anchor="ctr"/>
                </a:tc>
                <a:tc>
                  <a:txBody>
                    <a:bodyPr/>
                    <a:lstStyle/>
                    <a:p>
                      <a:pPr algn="r" rtl="1">
                        <a:lnSpc>
                          <a:spcPct val="75000"/>
                        </a:lnSpc>
                        <a:spcBef>
                          <a:spcPts val="1200"/>
                        </a:spcBef>
                        <a:spcAft>
                          <a:spcPts val="0"/>
                        </a:spcAft>
                      </a:pPr>
                      <a:r>
                        <a:rPr lang="ar-SA" sz="1800">
                          <a:latin typeface="Corbel" pitchFamily="34" charset="0"/>
                          <a:cs typeface="+mn-cs"/>
                        </a:rPr>
                        <a:t>التنبؤ للمنتجات الجديدة ( وخاصة في المدى المتوسط والبعيد) </a:t>
                      </a:r>
                      <a:endParaRPr lang="fr-FR" sz="1800">
                        <a:latin typeface="Corbel" pitchFamily="34" charset="0"/>
                        <a:ea typeface="Times New Roman"/>
                        <a:cs typeface="+mn-cs"/>
                      </a:endParaRPr>
                    </a:p>
                  </a:txBody>
                  <a:tcPr marL="68580" marR="68580" marT="0" marB="0" anchor="ctr"/>
                </a:tc>
                <a:tc>
                  <a:txBody>
                    <a:bodyPr/>
                    <a:lstStyle/>
                    <a:p>
                      <a:pPr algn="justLow" rtl="1">
                        <a:lnSpc>
                          <a:spcPct val="75000"/>
                        </a:lnSpc>
                        <a:spcBef>
                          <a:spcPts val="1200"/>
                        </a:spcBef>
                        <a:spcAft>
                          <a:spcPts val="0"/>
                        </a:spcAft>
                      </a:pPr>
                      <a:r>
                        <a:rPr lang="ar-SA" sz="1600" dirty="0">
                          <a:latin typeface="Arial" pitchFamily="34" charset="0"/>
                          <a:ea typeface="Times New Roman"/>
                          <a:cs typeface="Arial" pitchFamily="34" charset="0"/>
                        </a:rPr>
                        <a:t>التنبؤ بمبيعات المنتجات الجديدة في المدى البعيد والتنبؤ </a:t>
                      </a:r>
                      <a:r>
                        <a:rPr lang="ar-DZ" sz="1600">
                          <a:latin typeface="Arial" pitchFamily="34" charset="0"/>
                          <a:ea typeface="Times New Roman"/>
                          <a:cs typeface="Arial" pitchFamily="34" charset="0"/>
                        </a:rPr>
                        <a:t>بالمنتجات الحالية</a:t>
                      </a:r>
                      <a:endParaRPr lang="fr-FR" sz="1600" dirty="0">
                        <a:latin typeface="Arial" pitchFamily="34" charset="0"/>
                        <a:ea typeface="Times New Roman"/>
                        <a:cs typeface="Arial" pitchFamily="34" charset="0"/>
                      </a:endParaRPr>
                    </a:p>
                  </a:txBody>
                  <a:tcPr marL="68580" marR="68580" marT="0" marB="0"/>
                </a:tc>
                <a:extLst>
                  <a:ext uri="{0D108BD9-81ED-4DB2-BD59-A6C34878D82A}">
                    <a16:rowId xmlns:a16="http://schemas.microsoft.com/office/drawing/2014/main" val="10003"/>
                  </a:ext>
                </a:extLst>
              </a:tr>
              <a:tr h="856227">
                <a:tc>
                  <a:txBody>
                    <a:bodyPr/>
                    <a:lstStyle/>
                    <a:p>
                      <a:pPr algn="r" rtl="1">
                        <a:lnSpc>
                          <a:spcPct val="75000"/>
                        </a:lnSpc>
                        <a:spcBef>
                          <a:spcPts val="1200"/>
                        </a:spcBef>
                        <a:spcAft>
                          <a:spcPts val="0"/>
                        </a:spcAft>
                      </a:pPr>
                      <a:r>
                        <a:rPr lang="ar-SA" sz="1800" b="1" dirty="0">
                          <a:latin typeface="Corbel" pitchFamily="34" charset="0"/>
                          <a:cs typeface="+mn-cs"/>
                        </a:rPr>
                        <a:t>البيانات اللازمة </a:t>
                      </a:r>
                      <a:endParaRPr lang="fr-FR" sz="1800" b="1" dirty="0">
                        <a:latin typeface="Corbel" pitchFamily="34" charset="0"/>
                        <a:ea typeface="Times New Roman"/>
                        <a:cs typeface="+mn-cs"/>
                      </a:endParaRPr>
                    </a:p>
                  </a:txBody>
                  <a:tcPr marL="68580" marR="68580" marT="0" marB="0" anchor="ctr"/>
                </a:tc>
                <a:tc>
                  <a:txBody>
                    <a:bodyPr/>
                    <a:lstStyle/>
                    <a:p>
                      <a:pPr algn="r" rtl="1">
                        <a:lnSpc>
                          <a:spcPct val="75000"/>
                        </a:lnSpc>
                        <a:spcBef>
                          <a:spcPts val="1200"/>
                        </a:spcBef>
                        <a:spcAft>
                          <a:spcPts val="0"/>
                        </a:spcAft>
                      </a:pPr>
                      <a:r>
                        <a:rPr lang="ar-SA" sz="1800">
                          <a:latin typeface="Corbel" pitchFamily="34" charset="0"/>
                          <a:cs typeface="+mn-cs"/>
                        </a:rPr>
                        <a:t>سنتين على الأقل مع الفصول وكلما زادت الفترة التاريخية كان أفضل </a:t>
                      </a:r>
                      <a:endParaRPr lang="fr-FR" sz="1800">
                        <a:latin typeface="Corbel" pitchFamily="34" charset="0"/>
                        <a:ea typeface="Times New Roman"/>
                        <a:cs typeface="+mn-cs"/>
                      </a:endParaRPr>
                    </a:p>
                  </a:txBody>
                  <a:tcPr marL="68580" marR="68580" marT="0" marB="0" anchor="ctr"/>
                </a:tc>
                <a:tc>
                  <a:txBody>
                    <a:bodyPr/>
                    <a:lstStyle/>
                    <a:p>
                      <a:pPr algn="r" rtl="1">
                        <a:lnSpc>
                          <a:spcPct val="75000"/>
                        </a:lnSpc>
                        <a:spcBef>
                          <a:spcPts val="1200"/>
                        </a:spcBef>
                        <a:spcAft>
                          <a:spcPts val="0"/>
                        </a:spcAft>
                      </a:pPr>
                      <a:r>
                        <a:rPr lang="ar-SA" sz="1800">
                          <a:latin typeface="Corbel" pitchFamily="34" charset="0"/>
                          <a:cs typeface="+mn-cs"/>
                        </a:rPr>
                        <a:t>كما في المتوسط المتحرك</a:t>
                      </a:r>
                      <a:endParaRPr lang="fr-FR" sz="1800">
                        <a:latin typeface="Corbel" pitchFamily="34" charset="0"/>
                        <a:ea typeface="Times New Roman"/>
                        <a:cs typeface="+mn-cs"/>
                      </a:endParaRPr>
                    </a:p>
                  </a:txBody>
                  <a:tcPr marL="68580" marR="68580" marT="0" marB="0" anchor="ctr"/>
                </a:tc>
                <a:tc>
                  <a:txBody>
                    <a:bodyPr/>
                    <a:lstStyle/>
                    <a:p>
                      <a:pPr algn="r" rtl="1">
                        <a:lnSpc>
                          <a:spcPct val="75000"/>
                        </a:lnSpc>
                        <a:spcBef>
                          <a:spcPts val="1200"/>
                        </a:spcBef>
                        <a:spcAft>
                          <a:spcPts val="0"/>
                        </a:spcAft>
                      </a:pPr>
                      <a:r>
                        <a:rPr lang="ar-SA" sz="1800">
                          <a:latin typeface="Corbel" pitchFamily="34" charset="0"/>
                          <a:cs typeface="+mn-cs"/>
                        </a:rPr>
                        <a:t>خمس سنوات على الأقل </a:t>
                      </a:r>
                      <a:endParaRPr lang="fr-FR" sz="1800">
                        <a:latin typeface="Corbel" pitchFamily="34" charset="0"/>
                        <a:ea typeface="Times New Roman"/>
                        <a:cs typeface="+mn-cs"/>
                      </a:endParaRPr>
                    </a:p>
                  </a:txBody>
                  <a:tcPr marL="68580" marR="68580" marT="0" marB="0" anchor="ctr"/>
                </a:tc>
                <a:tc>
                  <a:txBody>
                    <a:bodyPr/>
                    <a:lstStyle/>
                    <a:p>
                      <a:pPr algn="justLow" rtl="1">
                        <a:lnSpc>
                          <a:spcPct val="75000"/>
                        </a:lnSpc>
                        <a:spcBef>
                          <a:spcPts val="1200"/>
                        </a:spcBef>
                        <a:spcAft>
                          <a:spcPts val="0"/>
                        </a:spcAft>
                      </a:pPr>
                      <a:r>
                        <a:rPr lang="ar-SA" sz="1600" dirty="0">
                          <a:latin typeface="Arial" pitchFamily="34" charset="0"/>
                          <a:ea typeface="Times New Roman"/>
                          <a:cs typeface="Arial" pitchFamily="34" charset="0"/>
                        </a:rPr>
                        <a:t>يقوم طاقم الموظفين بإعداد سلسلة من الاستبيانات ثم يدققون وينظمون الإجابات </a:t>
                      </a:r>
                      <a:endParaRPr lang="fr-FR" sz="1600" dirty="0">
                        <a:latin typeface="Arial" pitchFamily="34" charset="0"/>
                        <a:ea typeface="Times New Roman"/>
                        <a:cs typeface="Arial" pitchFamily="34" charset="0"/>
                      </a:endParaRPr>
                    </a:p>
                  </a:txBody>
                  <a:tcPr marL="68580" marR="68580" marT="0" marB="0"/>
                </a:tc>
                <a:extLst>
                  <a:ext uri="{0D108BD9-81ED-4DB2-BD59-A6C34878D82A}">
                    <a16:rowId xmlns:a16="http://schemas.microsoft.com/office/drawing/2014/main" val="10004"/>
                  </a:ext>
                </a:extLst>
              </a:tr>
              <a:tr h="434905">
                <a:tc>
                  <a:txBody>
                    <a:bodyPr/>
                    <a:lstStyle/>
                    <a:p>
                      <a:pPr algn="r" rtl="1">
                        <a:lnSpc>
                          <a:spcPct val="75000"/>
                        </a:lnSpc>
                        <a:spcBef>
                          <a:spcPts val="1200"/>
                        </a:spcBef>
                        <a:spcAft>
                          <a:spcPts val="0"/>
                        </a:spcAft>
                      </a:pPr>
                      <a:r>
                        <a:rPr lang="ar-SA" sz="1800" b="1" dirty="0">
                          <a:latin typeface="Corbel" pitchFamily="34" charset="0"/>
                          <a:cs typeface="+mn-cs"/>
                        </a:rPr>
                        <a:t>هل من الضروري وجود حاسوب </a:t>
                      </a:r>
                      <a:endParaRPr lang="fr-FR" sz="1800" b="1" dirty="0">
                        <a:latin typeface="Corbel" pitchFamily="34" charset="0"/>
                        <a:ea typeface="Times New Roman"/>
                        <a:cs typeface="+mn-cs"/>
                      </a:endParaRPr>
                    </a:p>
                  </a:txBody>
                  <a:tcPr marL="68580" marR="68580" marT="0" marB="0" anchor="ctr"/>
                </a:tc>
                <a:tc>
                  <a:txBody>
                    <a:bodyPr/>
                    <a:lstStyle/>
                    <a:p>
                      <a:pPr algn="r" rtl="1">
                        <a:lnSpc>
                          <a:spcPct val="75000"/>
                        </a:lnSpc>
                        <a:spcBef>
                          <a:spcPts val="1200"/>
                        </a:spcBef>
                        <a:spcAft>
                          <a:spcPts val="0"/>
                        </a:spcAft>
                      </a:pPr>
                      <a:r>
                        <a:rPr lang="ar-SA" sz="1800">
                          <a:latin typeface="Corbel" pitchFamily="34" charset="0"/>
                          <a:cs typeface="+mn-cs"/>
                        </a:rPr>
                        <a:t>لا </a:t>
                      </a:r>
                      <a:endParaRPr lang="fr-FR" sz="1800">
                        <a:latin typeface="Corbel" pitchFamily="34" charset="0"/>
                        <a:ea typeface="Times New Roman"/>
                        <a:cs typeface="+mn-cs"/>
                      </a:endParaRPr>
                    </a:p>
                  </a:txBody>
                  <a:tcPr marL="68580" marR="68580" marT="0" marB="0" anchor="ctr"/>
                </a:tc>
                <a:tc>
                  <a:txBody>
                    <a:bodyPr/>
                    <a:lstStyle/>
                    <a:p>
                      <a:pPr algn="r" rtl="1">
                        <a:lnSpc>
                          <a:spcPct val="75000"/>
                        </a:lnSpc>
                        <a:spcBef>
                          <a:spcPts val="1200"/>
                        </a:spcBef>
                        <a:spcAft>
                          <a:spcPts val="0"/>
                        </a:spcAft>
                      </a:pPr>
                      <a:r>
                        <a:rPr lang="ar-SA" sz="1800">
                          <a:latin typeface="Corbel" pitchFamily="34" charset="0"/>
                          <a:cs typeface="+mn-cs"/>
                        </a:rPr>
                        <a:t>لا </a:t>
                      </a:r>
                      <a:endParaRPr lang="fr-FR" sz="1800">
                        <a:latin typeface="Corbel" pitchFamily="34" charset="0"/>
                        <a:ea typeface="Times New Roman"/>
                        <a:cs typeface="+mn-cs"/>
                      </a:endParaRPr>
                    </a:p>
                  </a:txBody>
                  <a:tcPr marL="68580" marR="68580" marT="0" marB="0" anchor="ctr"/>
                </a:tc>
                <a:tc>
                  <a:txBody>
                    <a:bodyPr/>
                    <a:lstStyle/>
                    <a:p>
                      <a:pPr algn="r" rtl="1">
                        <a:lnSpc>
                          <a:spcPct val="75000"/>
                        </a:lnSpc>
                        <a:spcBef>
                          <a:spcPts val="1200"/>
                        </a:spcBef>
                        <a:spcAft>
                          <a:spcPts val="0"/>
                        </a:spcAft>
                      </a:pPr>
                      <a:r>
                        <a:rPr lang="ar-SA" sz="1800">
                          <a:latin typeface="Corbel" pitchFamily="34" charset="0"/>
                          <a:cs typeface="+mn-cs"/>
                        </a:rPr>
                        <a:t>لا </a:t>
                      </a:r>
                      <a:endParaRPr lang="fr-FR" sz="1800">
                        <a:latin typeface="Corbel" pitchFamily="34" charset="0"/>
                        <a:ea typeface="Times New Roman"/>
                        <a:cs typeface="+mn-cs"/>
                      </a:endParaRPr>
                    </a:p>
                  </a:txBody>
                  <a:tcPr marL="68580" marR="68580" marT="0" marB="0" anchor="ctr"/>
                </a:tc>
                <a:tc>
                  <a:txBody>
                    <a:bodyPr/>
                    <a:lstStyle/>
                    <a:p>
                      <a:pPr algn="justLow" rtl="1">
                        <a:lnSpc>
                          <a:spcPct val="75000"/>
                        </a:lnSpc>
                        <a:spcBef>
                          <a:spcPts val="1200"/>
                        </a:spcBef>
                        <a:spcAft>
                          <a:spcPts val="0"/>
                        </a:spcAft>
                      </a:pPr>
                      <a:r>
                        <a:rPr lang="ar-SA" sz="1600" dirty="0">
                          <a:latin typeface="Arial" pitchFamily="34" charset="0"/>
                          <a:ea typeface="Times New Roman"/>
                          <a:cs typeface="Arial" pitchFamily="34" charset="0"/>
                        </a:rPr>
                        <a:t>لا </a:t>
                      </a:r>
                      <a:endParaRPr lang="fr-FR" sz="1600" dirty="0">
                        <a:latin typeface="Arial" pitchFamily="34" charset="0"/>
                        <a:ea typeface="Times New Roman"/>
                        <a:cs typeface="Arial" pitchFamily="34" charset="0"/>
                      </a:endParaRPr>
                    </a:p>
                  </a:txBody>
                  <a:tcPr marL="68580" marR="68580" marT="0" marB="0"/>
                </a:tc>
                <a:extLst>
                  <a:ext uri="{0D108BD9-81ED-4DB2-BD59-A6C34878D82A}">
                    <a16:rowId xmlns:a16="http://schemas.microsoft.com/office/drawing/2014/main" val="10005"/>
                  </a:ext>
                </a:extLst>
              </a:tr>
              <a:tr h="434905">
                <a:tc>
                  <a:txBody>
                    <a:bodyPr/>
                    <a:lstStyle/>
                    <a:p>
                      <a:pPr algn="r" rtl="1">
                        <a:lnSpc>
                          <a:spcPct val="75000"/>
                        </a:lnSpc>
                        <a:spcBef>
                          <a:spcPts val="1200"/>
                        </a:spcBef>
                        <a:spcAft>
                          <a:spcPts val="0"/>
                        </a:spcAft>
                      </a:pPr>
                      <a:r>
                        <a:rPr lang="ar-SA" sz="1800" b="1" dirty="0">
                          <a:latin typeface="Corbel" pitchFamily="34" charset="0"/>
                          <a:cs typeface="+mn-cs"/>
                        </a:rPr>
                        <a:t>الوقت اللازم للقيام بالتطبيق والتنبؤ </a:t>
                      </a:r>
                      <a:endParaRPr lang="fr-FR" sz="1800" b="1" dirty="0">
                        <a:latin typeface="Corbel" pitchFamily="34" charset="0"/>
                        <a:ea typeface="Times New Roman"/>
                        <a:cs typeface="+mn-cs"/>
                      </a:endParaRPr>
                    </a:p>
                  </a:txBody>
                  <a:tcPr marL="68580" marR="68580" marT="0" marB="0" anchor="ctr"/>
                </a:tc>
                <a:tc>
                  <a:txBody>
                    <a:bodyPr/>
                    <a:lstStyle/>
                    <a:p>
                      <a:pPr algn="r" rtl="1">
                        <a:lnSpc>
                          <a:spcPct val="75000"/>
                        </a:lnSpc>
                        <a:spcBef>
                          <a:spcPts val="1200"/>
                        </a:spcBef>
                        <a:spcAft>
                          <a:spcPts val="0"/>
                        </a:spcAft>
                      </a:pPr>
                      <a:r>
                        <a:rPr lang="ar-SA" sz="1800">
                          <a:latin typeface="Corbel" pitchFamily="34" charset="0"/>
                          <a:cs typeface="+mn-cs"/>
                        </a:rPr>
                        <a:t>يوم واحد</a:t>
                      </a:r>
                      <a:endParaRPr lang="fr-FR" sz="1800">
                        <a:latin typeface="Corbel" pitchFamily="34" charset="0"/>
                        <a:ea typeface="Times New Roman"/>
                        <a:cs typeface="+mn-cs"/>
                      </a:endParaRPr>
                    </a:p>
                  </a:txBody>
                  <a:tcPr marL="68580" marR="68580" marT="0" marB="0" anchor="ctr"/>
                </a:tc>
                <a:tc>
                  <a:txBody>
                    <a:bodyPr/>
                    <a:lstStyle/>
                    <a:p>
                      <a:pPr algn="r" rtl="1">
                        <a:lnSpc>
                          <a:spcPct val="75000"/>
                        </a:lnSpc>
                        <a:spcBef>
                          <a:spcPts val="1200"/>
                        </a:spcBef>
                        <a:spcAft>
                          <a:spcPts val="0"/>
                        </a:spcAft>
                      </a:pPr>
                      <a:r>
                        <a:rPr lang="ar-SA" sz="1800" dirty="0">
                          <a:latin typeface="Corbel" pitchFamily="34" charset="0"/>
                          <a:cs typeface="+mn-cs"/>
                        </a:rPr>
                        <a:t>يوم واحد</a:t>
                      </a:r>
                      <a:endParaRPr lang="fr-FR" sz="1800" dirty="0">
                        <a:latin typeface="Corbel" pitchFamily="34" charset="0"/>
                        <a:ea typeface="Times New Roman"/>
                        <a:cs typeface="+mn-cs"/>
                      </a:endParaRPr>
                    </a:p>
                  </a:txBody>
                  <a:tcPr marL="68580" marR="68580" marT="0" marB="0" anchor="ctr"/>
                </a:tc>
                <a:tc>
                  <a:txBody>
                    <a:bodyPr/>
                    <a:lstStyle/>
                    <a:p>
                      <a:pPr algn="r" rtl="1">
                        <a:lnSpc>
                          <a:spcPct val="75000"/>
                        </a:lnSpc>
                        <a:spcBef>
                          <a:spcPts val="1200"/>
                        </a:spcBef>
                        <a:spcAft>
                          <a:spcPts val="0"/>
                        </a:spcAft>
                      </a:pPr>
                      <a:r>
                        <a:rPr lang="ar-SA" sz="1800" dirty="0">
                          <a:latin typeface="Corbel" pitchFamily="34" charset="0"/>
                          <a:cs typeface="+mn-cs"/>
                        </a:rPr>
                        <a:t>يوم </a:t>
                      </a:r>
                      <a:r>
                        <a:rPr lang="ar-SA" sz="1800" dirty="0" err="1">
                          <a:latin typeface="Corbel" pitchFamily="34" charset="0"/>
                          <a:cs typeface="+mn-cs"/>
                        </a:rPr>
                        <a:t>وا</a:t>
                      </a:r>
                      <a:r>
                        <a:rPr lang="ar-DZ" sz="1800" dirty="0">
                          <a:latin typeface="Corbel" pitchFamily="34" charset="0"/>
                          <a:cs typeface="+mn-cs"/>
                        </a:rPr>
                        <a:t>ح</a:t>
                      </a:r>
                      <a:r>
                        <a:rPr lang="ar-SA" sz="1800" dirty="0">
                          <a:latin typeface="Corbel" pitchFamily="34" charset="0"/>
                          <a:cs typeface="+mn-cs"/>
                        </a:rPr>
                        <a:t>د </a:t>
                      </a:r>
                      <a:endParaRPr lang="fr-FR" sz="1800" dirty="0">
                        <a:latin typeface="Corbel" pitchFamily="34" charset="0"/>
                        <a:ea typeface="Times New Roman"/>
                        <a:cs typeface="+mn-cs"/>
                      </a:endParaRPr>
                    </a:p>
                  </a:txBody>
                  <a:tcPr marL="68580" marR="68580" marT="0" marB="0" anchor="ctr"/>
                </a:tc>
                <a:tc>
                  <a:txBody>
                    <a:bodyPr/>
                    <a:lstStyle/>
                    <a:p>
                      <a:pPr algn="justLow" rtl="1">
                        <a:lnSpc>
                          <a:spcPct val="75000"/>
                        </a:lnSpc>
                        <a:spcBef>
                          <a:spcPts val="1200"/>
                        </a:spcBef>
                        <a:spcAft>
                          <a:spcPts val="0"/>
                        </a:spcAft>
                      </a:pPr>
                      <a:r>
                        <a:rPr lang="ar-SA" sz="1600" dirty="0">
                          <a:latin typeface="Arial" pitchFamily="34" charset="0"/>
                          <a:ea typeface="Times New Roman"/>
                          <a:cs typeface="Arial" pitchFamily="34" charset="0"/>
                        </a:rPr>
                        <a:t>شهرين فأكثر </a:t>
                      </a:r>
                      <a:endParaRPr lang="fr-FR" sz="1600" dirty="0">
                        <a:latin typeface="Arial" pitchFamily="34" charset="0"/>
                        <a:ea typeface="Times New Roman"/>
                        <a:cs typeface="Arial" pitchFamily="34" charset="0"/>
                      </a:endParaRPr>
                    </a:p>
                  </a:txBody>
                  <a:tcPr marL="68580" marR="68580" marT="0" marB="0"/>
                </a:tc>
                <a:extLst>
                  <a:ext uri="{0D108BD9-81ED-4DB2-BD59-A6C34878D82A}">
                    <a16:rowId xmlns:a16="http://schemas.microsoft.com/office/drawing/2014/main" val="10006"/>
                  </a:ext>
                </a:extLst>
              </a:tr>
            </a:tbl>
          </a:graphicData>
        </a:graphic>
      </p:graphicFrame>
    </p:spTree>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043608" y="908720"/>
            <a:ext cx="6858000" cy="2387600"/>
          </a:xfrm>
        </p:spPr>
        <p:txBody>
          <a:bodyPr>
            <a:noAutofit/>
          </a:bodyPr>
          <a:lstStyle/>
          <a:p>
            <a:pPr algn="ctr" rtl="1"/>
            <a:r>
              <a:rPr lang="ar-SA" sz="4000" b="1" dirty="0"/>
              <a:t>المحور الثاني: التنبؤ بمبيعات المنتجات الجديدة</a:t>
            </a:r>
            <a:br>
              <a:rPr lang="ar-SA" sz="4000" b="1" dirty="0"/>
            </a:br>
            <a:br>
              <a:rPr lang="ar-SA" sz="4000" b="1" dirty="0"/>
            </a:br>
            <a:r>
              <a:rPr lang="ar-SY" sz="4000" b="1" u="sng" dirty="0"/>
              <a:t>الأساليب الكمية: </a:t>
            </a:r>
            <a:br>
              <a:rPr lang="ar-SA" sz="4000" b="1" u="sng" dirty="0"/>
            </a:br>
            <a:r>
              <a:rPr lang="en-US" sz="4000" b="1" u="sng" dirty="0"/>
              <a:t>(Quantitative Methods)</a:t>
            </a:r>
            <a:endParaRPr lang="fr-FR" sz="4000" b="1" dirty="0"/>
          </a:p>
        </p:txBody>
      </p:sp>
      <p:pic>
        <p:nvPicPr>
          <p:cNvPr id="1028" name="Picture 4" descr="Résultat d’images pour methodes quanitative">
            <a:extLst>
              <a:ext uri="{FF2B5EF4-FFF2-40B4-BE49-F238E27FC236}">
                <a16:creationId xmlns:a16="http://schemas.microsoft.com/office/drawing/2014/main" id="{6C79340B-9667-49E6-A9FD-70EABD824DF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429001"/>
            <a:ext cx="9144000" cy="3429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09743733"/>
      </p:ext>
    </p:extLst>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rtl="1"/>
            <a:r>
              <a:rPr lang="ar-JO" sz="3200" b="1" dirty="0"/>
              <a:t>أسلوب التمهيد أو التسريح الآسي البسيط</a:t>
            </a:r>
            <a:br>
              <a:rPr lang="ar-JO" sz="3200" b="1" dirty="0"/>
            </a:br>
            <a:r>
              <a:rPr lang="en-US" sz="3200" b="1" dirty="0"/>
              <a:t>Simple exponential smoothing method</a:t>
            </a:r>
            <a:endParaRPr lang="fr-FR" b="1" dirty="0"/>
          </a:p>
        </p:txBody>
      </p:sp>
      <p:sp>
        <p:nvSpPr>
          <p:cNvPr id="3" name="Espace réservé du contenu 2"/>
          <p:cNvSpPr>
            <a:spLocks noGrp="1"/>
          </p:cNvSpPr>
          <p:nvPr>
            <p:ph idx="1"/>
          </p:nvPr>
        </p:nvSpPr>
        <p:spPr/>
        <p:txBody>
          <a:bodyPr>
            <a:normAutofit/>
          </a:bodyPr>
          <a:lstStyle/>
          <a:p>
            <a:pPr algn="just" rtl="1">
              <a:lnSpc>
                <a:spcPct val="150000"/>
              </a:lnSpc>
            </a:pPr>
            <a:r>
              <a:rPr lang="ar-DZ" dirty="0"/>
              <a:t>يعود تأسيسها للباحث </a:t>
            </a:r>
            <a:r>
              <a:rPr lang="fr-FR" dirty="0"/>
              <a:t>Holt </a:t>
            </a:r>
            <a:r>
              <a:rPr lang="ar-SA" dirty="0"/>
              <a:t> </a:t>
            </a:r>
            <a:r>
              <a:rPr lang="ar-DZ" dirty="0"/>
              <a:t>في سنة 1957 وكذلك للباحث </a:t>
            </a:r>
            <a:r>
              <a:rPr lang="fr-FR" dirty="0"/>
              <a:t>Brown </a:t>
            </a:r>
            <a:r>
              <a:rPr lang="ar-DZ" dirty="0"/>
              <a:t>سنة 1962. تعتبر هذه الطريقة من بين الأساليب الشائعة في الحياة العملية، وتعتمد على فكرة أن المعلومات القديمة أقل أهمية من المعلومات الحديثة ولهذا يجب أن تعطي وزنا أقل، بحيث يؤخذ التنبؤ الخاص بالفترة السابقة ويجرى عليه التعديل للحصول على التنبؤ الخاص بالفترة اللاحقة. يعبر هذا التعديل على خطأ التنبؤ في الفترة السابقة ويتم حسابه بضرب خطأ التنبؤ في الفترة السابقة في معامل ثابت يتراوح بين 0 و1.</a:t>
            </a:r>
            <a:endParaRPr lang="fr-FR" dirty="0"/>
          </a:p>
          <a:p>
            <a:pPr algn="just" rtl="1">
              <a:lnSpc>
                <a:spcPct val="150000"/>
              </a:lnSpc>
            </a:pPr>
            <a:endParaRPr lang="fr-FR" dirty="0"/>
          </a:p>
        </p:txBody>
      </p:sp>
    </p:spTree>
    <p:extLst>
      <p:ext uri="{BB962C8B-B14F-4D97-AF65-F5344CB8AC3E}">
        <p14:creationId xmlns:p14="http://schemas.microsoft.com/office/powerpoint/2010/main" val="433780322"/>
      </p:ext>
    </p:extLst>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4" name="Rectangle 3"/>
          <p:cNvSpPr>
            <a:spLocks noGrp="1" noChangeArrowheads="1"/>
          </p:cNvSpPr>
          <p:nvPr>
            <p:ph idx="1"/>
          </p:nvPr>
        </p:nvSpPr>
        <p:spPr>
          <a:xfrm>
            <a:off x="457200" y="390525"/>
            <a:ext cx="8229600" cy="5991225"/>
          </a:xfrm>
        </p:spPr>
        <p:txBody>
          <a:bodyPr/>
          <a:lstStyle/>
          <a:p>
            <a:pPr algn="r" rtl="1" eaLnBrk="1" hangingPunct="1">
              <a:lnSpc>
                <a:spcPct val="80000"/>
              </a:lnSpc>
            </a:pPr>
            <a:r>
              <a:rPr lang="ar-JO" sz="2400" dirty="0"/>
              <a:t>ويتم حسابه من خلال العلاقة التالية :</a:t>
            </a:r>
            <a:endParaRPr lang="fr-FR" sz="2400" dirty="0"/>
          </a:p>
          <a:p>
            <a:pPr marL="0" indent="0" algn="r" rtl="1" eaLnBrk="1" hangingPunct="1">
              <a:lnSpc>
                <a:spcPct val="80000"/>
              </a:lnSpc>
              <a:buNone/>
            </a:pPr>
            <a:endParaRPr lang="en-US" sz="2400" dirty="0"/>
          </a:p>
          <a:p>
            <a:pPr algn="ctr" rtl="1" eaLnBrk="1" hangingPunct="1">
              <a:lnSpc>
                <a:spcPct val="80000"/>
              </a:lnSpc>
              <a:buFontTx/>
              <a:buNone/>
            </a:pPr>
            <a:r>
              <a:rPr lang="ar-SA" sz="2800" b="1" dirty="0">
                <a:solidFill>
                  <a:srgbClr val="000000"/>
                </a:solidFill>
                <a:cs typeface="Times New Roman" pitchFamily="18" charset="0"/>
              </a:rPr>
              <a:t>(</a:t>
            </a:r>
            <a:r>
              <a:rPr lang="en-US" sz="2800" b="1" dirty="0">
                <a:solidFill>
                  <a:srgbClr val="000000"/>
                </a:solidFill>
                <a:cs typeface="Times New Roman" pitchFamily="18" charset="0"/>
              </a:rPr>
              <a:t>F</a:t>
            </a:r>
            <a:r>
              <a:rPr lang="en-US" sz="2800" b="1" baseline="-30000" dirty="0">
                <a:solidFill>
                  <a:srgbClr val="000000"/>
                </a:solidFill>
                <a:cs typeface="Times New Roman" pitchFamily="18" charset="0"/>
              </a:rPr>
              <a:t>t</a:t>
            </a:r>
            <a:r>
              <a:rPr lang="en-US" sz="2800" b="1" dirty="0">
                <a:solidFill>
                  <a:srgbClr val="000000"/>
                </a:solidFill>
                <a:cs typeface="Times New Roman" pitchFamily="18" charset="0"/>
              </a:rPr>
              <a:t>= F</a:t>
            </a:r>
            <a:r>
              <a:rPr lang="en-US" sz="2800" b="1" baseline="-30000" dirty="0">
                <a:solidFill>
                  <a:srgbClr val="000000"/>
                </a:solidFill>
                <a:cs typeface="Times New Roman" pitchFamily="18" charset="0"/>
              </a:rPr>
              <a:t>t-1 </a:t>
            </a:r>
            <a:r>
              <a:rPr lang="en-US" sz="2800" b="1" dirty="0">
                <a:solidFill>
                  <a:srgbClr val="000000"/>
                </a:solidFill>
                <a:cs typeface="Times New Roman" pitchFamily="18" charset="0"/>
              </a:rPr>
              <a:t>+ α (A</a:t>
            </a:r>
            <a:r>
              <a:rPr lang="en-US" sz="2800" b="1" baseline="-30000" dirty="0">
                <a:solidFill>
                  <a:srgbClr val="000000"/>
                </a:solidFill>
                <a:cs typeface="Times New Roman" pitchFamily="18" charset="0"/>
              </a:rPr>
              <a:t>t-1 </a:t>
            </a:r>
            <a:r>
              <a:rPr lang="en-US" sz="2800" b="1" dirty="0">
                <a:solidFill>
                  <a:srgbClr val="000000"/>
                </a:solidFill>
                <a:cs typeface="Times New Roman" pitchFamily="18" charset="0"/>
              </a:rPr>
              <a:t>- F</a:t>
            </a:r>
            <a:r>
              <a:rPr lang="en-US" sz="2800" b="1" baseline="-30000" dirty="0">
                <a:solidFill>
                  <a:srgbClr val="000000"/>
                </a:solidFill>
                <a:cs typeface="Times New Roman" pitchFamily="18" charset="0"/>
              </a:rPr>
              <a:t>t-1</a:t>
            </a:r>
            <a:r>
              <a:rPr lang="en-US" sz="2800" dirty="0"/>
              <a:t> </a:t>
            </a:r>
            <a:r>
              <a:rPr lang="ar-JO" sz="2800" dirty="0"/>
              <a:t> </a:t>
            </a:r>
          </a:p>
          <a:p>
            <a:pPr algn="r" rtl="1" eaLnBrk="1" hangingPunct="1">
              <a:lnSpc>
                <a:spcPct val="80000"/>
              </a:lnSpc>
              <a:buFontTx/>
              <a:buNone/>
            </a:pPr>
            <a:endParaRPr lang="fr-FR" sz="2400" dirty="0"/>
          </a:p>
          <a:p>
            <a:pPr algn="r" rtl="1" eaLnBrk="1" hangingPunct="1">
              <a:lnSpc>
                <a:spcPct val="80000"/>
              </a:lnSpc>
              <a:buFontTx/>
              <a:buNone/>
            </a:pPr>
            <a:r>
              <a:rPr lang="ar-JO" sz="2400" dirty="0"/>
              <a:t> حيث أنَ :</a:t>
            </a:r>
          </a:p>
          <a:p>
            <a:pPr algn="r" rtl="1" eaLnBrk="1" hangingPunct="1">
              <a:lnSpc>
                <a:spcPct val="80000"/>
              </a:lnSpc>
              <a:buFontTx/>
              <a:buNone/>
            </a:pPr>
            <a:r>
              <a:rPr lang="en-US" sz="2400" b="1" dirty="0">
                <a:solidFill>
                  <a:srgbClr val="000000"/>
                </a:solidFill>
                <a:cs typeface="Times New Roman" pitchFamily="18" charset="0"/>
              </a:rPr>
              <a:t>F</a:t>
            </a:r>
            <a:r>
              <a:rPr lang="en-US" sz="2400" b="1" baseline="-30000" dirty="0">
                <a:solidFill>
                  <a:srgbClr val="000000"/>
                </a:solidFill>
                <a:cs typeface="Times New Roman" pitchFamily="18" charset="0"/>
              </a:rPr>
              <a:t>t</a:t>
            </a:r>
            <a:r>
              <a:rPr lang="en-US" sz="2400" dirty="0"/>
              <a:t>     </a:t>
            </a:r>
            <a:r>
              <a:rPr lang="ar-JO" sz="2400" dirty="0"/>
              <a:t> يمثل التنبؤ للفترة  </a:t>
            </a:r>
            <a:r>
              <a:rPr lang="en-US" sz="2400" dirty="0"/>
              <a:t>t</a:t>
            </a:r>
          </a:p>
          <a:p>
            <a:pPr algn="r" rtl="1" eaLnBrk="1" hangingPunct="1">
              <a:lnSpc>
                <a:spcPct val="80000"/>
              </a:lnSpc>
              <a:buFontTx/>
              <a:buNone/>
            </a:pPr>
            <a:r>
              <a:rPr lang="en-US" sz="2400" b="1" dirty="0">
                <a:solidFill>
                  <a:srgbClr val="000000"/>
                </a:solidFill>
                <a:cs typeface="Times New Roman" pitchFamily="18" charset="0"/>
              </a:rPr>
              <a:t> </a:t>
            </a:r>
            <a:r>
              <a:rPr lang="ar-JO" sz="2400" b="1" dirty="0">
                <a:solidFill>
                  <a:srgbClr val="000000"/>
                </a:solidFill>
                <a:cs typeface="Times New Roman" pitchFamily="18" charset="0"/>
              </a:rPr>
              <a:t> </a:t>
            </a:r>
            <a:r>
              <a:rPr lang="en-US" sz="2400" b="1" dirty="0">
                <a:solidFill>
                  <a:srgbClr val="000000"/>
                </a:solidFill>
                <a:cs typeface="Times New Roman" pitchFamily="18" charset="0"/>
              </a:rPr>
              <a:t> F</a:t>
            </a:r>
            <a:r>
              <a:rPr lang="en-US" sz="2400" b="1" baseline="-30000" dirty="0">
                <a:solidFill>
                  <a:srgbClr val="000000"/>
                </a:solidFill>
                <a:cs typeface="Times New Roman" pitchFamily="18" charset="0"/>
              </a:rPr>
              <a:t>t-1</a:t>
            </a:r>
            <a:r>
              <a:rPr lang="en-US" sz="2400" dirty="0"/>
              <a:t> </a:t>
            </a:r>
            <a:r>
              <a:rPr lang="ar-JO" sz="2400" dirty="0"/>
              <a:t>يمثل</a:t>
            </a:r>
            <a:r>
              <a:rPr lang="en-US" sz="2400" dirty="0"/>
              <a:t> </a:t>
            </a:r>
            <a:r>
              <a:rPr lang="ar-JO" sz="2400" dirty="0"/>
              <a:t>التنبؤ للفترة الماضية</a:t>
            </a:r>
          </a:p>
          <a:p>
            <a:pPr algn="r" rtl="1" eaLnBrk="1" hangingPunct="1">
              <a:lnSpc>
                <a:spcPct val="80000"/>
              </a:lnSpc>
              <a:buFontTx/>
              <a:buNone/>
            </a:pPr>
            <a:r>
              <a:rPr lang="ar-JO" sz="2400" dirty="0"/>
              <a:t>  </a:t>
            </a:r>
            <a:r>
              <a:rPr lang="en-US" sz="2400" dirty="0"/>
              <a:t> </a:t>
            </a:r>
            <a:r>
              <a:rPr lang="en-US" sz="2400" b="1" dirty="0">
                <a:solidFill>
                  <a:srgbClr val="000000"/>
                </a:solidFill>
                <a:cs typeface="Times New Roman" pitchFamily="18" charset="0"/>
              </a:rPr>
              <a:t>A</a:t>
            </a:r>
            <a:r>
              <a:rPr lang="en-US" sz="2400" b="1" baseline="-30000" dirty="0">
                <a:solidFill>
                  <a:srgbClr val="000000"/>
                </a:solidFill>
                <a:cs typeface="Times New Roman" pitchFamily="18" charset="0"/>
              </a:rPr>
              <a:t>t-1 </a:t>
            </a:r>
            <a:r>
              <a:rPr lang="ar-JO" sz="2400" dirty="0"/>
              <a:t>يمثل الطلب الحقيقي للفترة الماضية</a:t>
            </a:r>
          </a:p>
          <a:p>
            <a:pPr algn="r" rtl="1" eaLnBrk="1" hangingPunct="1">
              <a:lnSpc>
                <a:spcPct val="80000"/>
              </a:lnSpc>
              <a:buFontTx/>
              <a:buNone/>
            </a:pPr>
            <a:r>
              <a:rPr lang="ar-JO" sz="2400" dirty="0"/>
              <a:t>   </a:t>
            </a:r>
            <a:r>
              <a:rPr lang="en-US" sz="2400" dirty="0"/>
              <a:t>  </a:t>
            </a:r>
            <a:r>
              <a:rPr lang="ar-JO" sz="2400" dirty="0"/>
              <a:t> </a:t>
            </a:r>
            <a:r>
              <a:rPr lang="en-US" sz="2400" b="1" dirty="0">
                <a:solidFill>
                  <a:srgbClr val="000000"/>
                </a:solidFill>
                <a:cs typeface="Times New Roman" pitchFamily="18" charset="0"/>
              </a:rPr>
              <a:t>α</a:t>
            </a:r>
            <a:r>
              <a:rPr lang="ar-JO" sz="2400" dirty="0"/>
              <a:t> يمثل ثابت التسريح الآسي   والذي يتراوح قيمته ما بين 0 و</a:t>
            </a:r>
            <a:r>
              <a:rPr lang="ar-SA" dirty="0"/>
              <a:t>1</a:t>
            </a:r>
            <a:r>
              <a:rPr lang="ar-JO" sz="2400" dirty="0"/>
              <a:t> ويمكن تحديده من خلال العلاقة التالية :</a:t>
            </a:r>
          </a:p>
          <a:p>
            <a:pPr algn="r" rtl="1" eaLnBrk="1" hangingPunct="1">
              <a:lnSpc>
                <a:spcPct val="80000"/>
              </a:lnSpc>
              <a:buFontTx/>
              <a:buNone/>
            </a:pPr>
            <a:r>
              <a:rPr lang="ar-JO" sz="2400" dirty="0"/>
              <a:t>     </a:t>
            </a:r>
            <a:endParaRPr lang="en-US" sz="2400" dirty="0"/>
          </a:p>
          <a:p>
            <a:pPr algn="r" rtl="1" eaLnBrk="1" hangingPunct="1">
              <a:lnSpc>
                <a:spcPct val="80000"/>
              </a:lnSpc>
              <a:buFontTx/>
              <a:buNone/>
            </a:pPr>
            <a:r>
              <a:rPr lang="ar-JO" sz="2400" dirty="0"/>
              <a:t>   حيث </a:t>
            </a:r>
            <a:r>
              <a:rPr lang="en-US" sz="2400" dirty="0"/>
              <a:t>n</a:t>
            </a:r>
            <a:r>
              <a:rPr lang="ar-JO" sz="2400" dirty="0"/>
              <a:t> يمثل عدد الفترات الزمنية     </a:t>
            </a:r>
          </a:p>
        </p:txBody>
      </p:sp>
      <p:sp>
        <p:nvSpPr>
          <p:cNvPr id="27655"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fr-FR"/>
          </a:p>
        </p:txBody>
      </p:sp>
      <p:sp>
        <p:nvSpPr>
          <p:cNvPr id="27656" name="Rectangle 5"/>
          <p:cNvSpPr>
            <a:spLocks noChangeArrowheads="1"/>
          </p:cNvSpPr>
          <p:nvPr/>
        </p:nvSpPr>
        <p:spPr bwMode="auto">
          <a:xfrm>
            <a:off x="0" y="390525"/>
            <a:ext cx="9144000" cy="0"/>
          </a:xfrm>
          <a:prstGeom prst="rect">
            <a:avLst/>
          </a:prstGeom>
          <a:noFill/>
          <a:ln w="9525">
            <a:noFill/>
            <a:miter lim="800000"/>
            <a:headEnd/>
            <a:tailEnd/>
          </a:ln>
        </p:spPr>
        <p:txBody>
          <a:bodyPr wrap="none" anchor="ctr">
            <a:spAutoFit/>
          </a:bodyPr>
          <a:lstStyle/>
          <a:p>
            <a:endParaRPr lang="fr-FR"/>
          </a:p>
        </p:txBody>
      </p:sp>
      <p:sp>
        <p:nvSpPr>
          <p:cNvPr id="27657" name="Rectangle 7"/>
          <p:cNvSpPr>
            <a:spLocks noChangeArrowheads="1"/>
          </p:cNvSpPr>
          <p:nvPr/>
        </p:nvSpPr>
        <p:spPr bwMode="auto">
          <a:xfrm>
            <a:off x="0" y="3624263"/>
            <a:ext cx="9144000" cy="0"/>
          </a:xfrm>
          <a:prstGeom prst="rect">
            <a:avLst/>
          </a:prstGeom>
          <a:noFill/>
          <a:ln w="9525">
            <a:noFill/>
            <a:miter lim="800000"/>
            <a:headEnd/>
            <a:tailEnd/>
          </a:ln>
        </p:spPr>
        <p:txBody>
          <a:bodyPr wrap="none" anchor="ctr">
            <a:spAutoFit/>
          </a:bodyPr>
          <a:lstStyle/>
          <a:p>
            <a:endParaRPr lang="fr-FR"/>
          </a:p>
        </p:txBody>
      </p:sp>
      <p:sp>
        <p:nvSpPr>
          <p:cNvPr id="27658"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fr-FR"/>
          </a:p>
        </p:txBody>
      </p:sp>
      <p:sp>
        <p:nvSpPr>
          <p:cNvPr id="27659" name="Rectangle 9"/>
          <p:cNvSpPr>
            <a:spLocks noChangeArrowheads="1"/>
          </p:cNvSpPr>
          <p:nvPr/>
        </p:nvSpPr>
        <p:spPr bwMode="auto">
          <a:xfrm>
            <a:off x="0" y="390525"/>
            <a:ext cx="9144000" cy="0"/>
          </a:xfrm>
          <a:prstGeom prst="rect">
            <a:avLst/>
          </a:prstGeom>
          <a:noFill/>
          <a:ln w="9525">
            <a:noFill/>
            <a:miter lim="800000"/>
            <a:headEnd/>
            <a:tailEnd/>
          </a:ln>
        </p:spPr>
        <p:txBody>
          <a:bodyPr wrap="none" anchor="ctr">
            <a:spAutoFit/>
          </a:bodyPr>
          <a:lstStyle/>
          <a:p>
            <a:endParaRPr lang="fr-FR"/>
          </a:p>
        </p:txBody>
      </p:sp>
      <p:grpSp>
        <p:nvGrpSpPr>
          <p:cNvPr id="2" name="Group 10"/>
          <p:cNvGrpSpPr>
            <a:grpSpLocks noChangeAspect="1"/>
          </p:cNvGrpSpPr>
          <p:nvPr/>
        </p:nvGrpSpPr>
        <p:grpSpPr bwMode="auto">
          <a:xfrm>
            <a:off x="4284663" y="5157788"/>
            <a:ext cx="1223962" cy="674687"/>
            <a:chOff x="2699" y="3248"/>
            <a:chExt cx="771" cy="425"/>
          </a:xfrm>
        </p:grpSpPr>
        <p:sp>
          <p:nvSpPr>
            <p:cNvPr id="27661" name="AutoShape 11"/>
            <p:cNvSpPr>
              <a:spLocks noChangeAspect="1" noChangeArrowheads="1" noTextEdit="1"/>
            </p:cNvSpPr>
            <p:nvPr/>
          </p:nvSpPr>
          <p:spPr bwMode="auto">
            <a:xfrm>
              <a:off x="2699" y="3248"/>
              <a:ext cx="771" cy="409"/>
            </a:xfrm>
            <a:prstGeom prst="rect">
              <a:avLst/>
            </a:prstGeom>
            <a:noFill/>
            <a:ln w="9525">
              <a:noFill/>
              <a:miter lim="800000"/>
              <a:headEnd/>
              <a:tailEnd/>
            </a:ln>
          </p:spPr>
          <p:txBody>
            <a:bodyPr/>
            <a:lstStyle/>
            <a:p>
              <a:endParaRPr lang="fr-FR"/>
            </a:p>
          </p:txBody>
        </p:sp>
        <p:sp>
          <p:nvSpPr>
            <p:cNvPr id="27662" name="Line 12"/>
            <p:cNvSpPr>
              <a:spLocks noChangeShapeType="1"/>
            </p:cNvSpPr>
            <p:nvPr/>
          </p:nvSpPr>
          <p:spPr bwMode="auto">
            <a:xfrm>
              <a:off x="3062" y="3459"/>
              <a:ext cx="362" cy="1"/>
            </a:xfrm>
            <a:prstGeom prst="line">
              <a:avLst/>
            </a:prstGeom>
            <a:noFill/>
            <a:ln w="12700">
              <a:solidFill>
                <a:srgbClr val="000000"/>
              </a:solidFill>
              <a:round/>
              <a:headEnd/>
              <a:tailEnd/>
            </a:ln>
          </p:spPr>
          <p:txBody>
            <a:bodyPr/>
            <a:lstStyle/>
            <a:p>
              <a:endParaRPr lang="fr-FR"/>
            </a:p>
          </p:txBody>
        </p:sp>
        <p:sp>
          <p:nvSpPr>
            <p:cNvPr id="27663" name="Rectangle 13"/>
            <p:cNvSpPr>
              <a:spLocks noChangeArrowheads="1"/>
            </p:cNvSpPr>
            <p:nvPr/>
          </p:nvSpPr>
          <p:spPr bwMode="auto">
            <a:xfrm>
              <a:off x="3334" y="3481"/>
              <a:ext cx="80" cy="192"/>
            </a:xfrm>
            <a:prstGeom prst="rect">
              <a:avLst/>
            </a:prstGeom>
            <a:noFill/>
            <a:ln w="9525">
              <a:noFill/>
              <a:miter lim="800000"/>
              <a:headEnd/>
              <a:tailEnd/>
            </a:ln>
          </p:spPr>
          <p:txBody>
            <a:bodyPr wrap="none" lIns="0" tIns="0" rIns="0" bIns="0">
              <a:spAutoFit/>
            </a:bodyPr>
            <a:lstStyle/>
            <a:p>
              <a:r>
                <a:rPr lang="en-US" sz="2000">
                  <a:solidFill>
                    <a:srgbClr val="000000"/>
                  </a:solidFill>
                  <a:latin typeface="Times New Roman" pitchFamily="18" charset="0"/>
                </a:rPr>
                <a:t>1</a:t>
              </a:r>
              <a:endParaRPr lang="en-US"/>
            </a:p>
          </p:txBody>
        </p:sp>
        <p:sp>
          <p:nvSpPr>
            <p:cNvPr id="27664" name="Rectangle 14"/>
            <p:cNvSpPr>
              <a:spLocks noChangeArrowheads="1"/>
            </p:cNvSpPr>
            <p:nvPr/>
          </p:nvSpPr>
          <p:spPr bwMode="auto">
            <a:xfrm>
              <a:off x="3197" y="3258"/>
              <a:ext cx="80" cy="192"/>
            </a:xfrm>
            <a:prstGeom prst="rect">
              <a:avLst/>
            </a:prstGeom>
            <a:noFill/>
            <a:ln w="9525">
              <a:noFill/>
              <a:miter lim="800000"/>
              <a:headEnd/>
              <a:tailEnd/>
            </a:ln>
          </p:spPr>
          <p:txBody>
            <a:bodyPr wrap="none" lIns="0" tIns="0" rIns="0" bIns="0">
              <a:spAutoFit/>
            </a:bodyPr>
            <a:lstStyle/>
            <a:p>
              <a:r>
                <a:rPr lang="en-US" sz="2000">
                  <a:solidFill>
                    <a:srgbClr val="000000"/>
                  </a:solidFill>
                  <a:latin typeface="Times New Roman" pitchFamily="18" charset="0"/>
                </a:rPr>
                <a:t>2</a:t>
              </a:r>
              <a:endParaRPr lang="en-US"/>
            </a:p>
          </p:txBody>
        </p:sp>
        <p:sp>
          <p:nvSpPr>
            <p:cNvPr id="27665" name="Rectangle 15"/>
            <p:cNvSpPr>
              <a:spLocks noChangeArrowheads="1"/>
            </p:cNvSpPr>
            <p:nvPr/>
          </p:nvSpPr>
          <p:spPr bwMode="auto">
            <a:xfrm>
              <a:off x="3210" y="3463"/>
              <a:ext cx="88" cy="192"/>
            </a:xfrm>
            <a:prstGeom prst="rect">
              <a:avLst/>
            </a:prstGeom>
            <a:noFill/>
            <a:ln w="9525">
              <a:noFill/>
              <a:miter lim="800000"/>
              <a:headEnd/>
              <a:tailEnd/>
            </a:ln>
          </p:spPr>
          <p:txBody>
            <a:bodyPr wrap="none" lIns="0" tIns="0" rIns="0" bIns="0">
              <a:spAutoFit/>
            </a:bodyPr>
            <a:lstStyle/>
            <a:p>
              <a:r>
                <a:rPr lang="en-US" sz="2000" dirty="0">
                  <a:solidFill>
                    <a:srgbClr val="000000"/>
                  </a:solidFill>
                  <a:latin typeface="Symbol" pitchFamily="18" charset="2"/>
                </a:rPr>
                <a:t>+</a:t>
              </a:r>
              <a:endParaRPr lang="en-US" dirty="0"/>
            </a:p>
          </p:txBody>
        </p:sp>
        <p:sp>
          <p:nvSpPr>
            <p:cNvPr id="27666" name="Rectangle 16"/>
            <p:cNvSpPr>
              <a:spLocks noChangeArrowheads="1"/>
            </p:cNvSpPr>
            <p:nvPr/>
          </p:nvSpPr>
          <p:spPr bwMode="auto">
            <a:xfrm>
              <a:off x="2905" y="3340"/>
              <a:ext cx="88" cy="192"/>
            </a:xfrm>
            <a:prstGeom prst="rect">
              <a:avLst/>
            </a:prstGeom>
            <a:noFill/>
            <a:ln w="9525">
              <a:noFill/>
              <a:miter lim="800000"/>
              <a:headEnd/>
              <a:tailEnd/>
            </a:ln>
          </p:spPr>
          <p:txBody>
            <a:bodyPr wrap="none" lIns="0" tIns="0" rIns="0" bIns="0">
              <a:spAutoFit/>
            </a:bodyPr>
            <a:lstStyle/>
            <a:p>
              <a:r>
                <a:rPr lang="en-US" sz="2000" b="1">
                  <a:solidFill>
                    <a:srgbClr val="000000"/>
                  </a:solidFill>
                  <a:latin typeface="Symbol" pitchFamily="18" charset="2"/>
                </a:rPr>
                <a:t>=</a:t>
              </a:r>
              <a:endParaRPr lang="en-US" b="1"/>
            </a:p>
          </p:txBody>
        </p:sp>
        <p:sp>
          <p:nvSpPr>
            <p:cNvPr id="27667" name="Rectangle 17"/>
            <p:cNvSpPr>
              <a:spLocks noChangeArrowheads="1"/>
            </p:cNvSpPr>
            <p:nvPr/>
          </p:nvSpPr>
          <p:spPr bwMode="auto">
            <a:xfrm>
              <a:off x="3075" y="3481"/>
              <a:ext cx="89" cy="192"/>
            </a:xfrm>
            <a:prstGeom prst="rect">
              <a:avLst/>
            </a:prstGeom>
            <a:noFill/>
            <a:ln w="9525">
              <a:noFill/>
              <a:miter lim="800000"/>
              <a:headEnd/>
              <a:tailEnd/>
            </a:ln>
          </p:spPr>
          <p:txBody>
            <a:bodyPr wrap="none" lIns="0" tIns="0" rIns="0" bIns="0">
              <a:spAutoFit/>
            </a:bodyPr>
            <a:lstStyle/>
            <a:p>
              <a:r>
                <a:rPr lang="en-US" sz="2000" b="1">
                  <a:solidFill>
                    <a:srgbClr val="000000"/>
                  </a:solidFill>
                  <a:latin typeface="Times New Roman" pitchFamily="18" charset="0"/>
                </a:rPr>
                <a:t>n</a:t>
              </a:r>
              <a:endParaRPr lang="en-US" b="1"/>
            </a:p>
          </p:txBody>
        </p:sp>
        <p:sp>
          <p:nvSpPr>
            <p:cNvPr id="27668" name="Rectangle 18"/>
            <p:cNvSpPr>
              <a:spLocks noChangeArrowheads="1"/>
            </p:cNvSpPr>
            <p:nvPr/>
          </p:nvSpPr>
          <p:spPr bwMode="auto">
            <a:xfrm>
              <a:off x="2713" y="3340"/>
              <a:ext cx="101" cy="192"/>
            </a:xfrm>
            <a:prstGeom prst="rect">
              <a:avLst/>
            </a:prstGeom>
            <a:noFill/>
            <a:ln w="9525">
              <a:noFill/>
              <a:miter lim="800000"/>
              <a:headEnd/>
              <a:tailEnd/>
            </a:ln>
          </p:spPr>
          <p:txBody>
            <a:bodyPr wrap="none" lIns="0" tIns="0" rIns="0" bIns="0">
              <a:spAutoFit/>
            </a:bodyPr>
            <a:lstStyle/>
            <a:p>
              <a:r>
                <a:rPr lang="en-US" sz="2000" b="1" i="1" dirty="0">
                  <a:solidFill>
                    <a:srgbClr val="000000"/>
                  </a:solidFill>
                  <a:latin typeface="Symbol" pitchFamily="18" charset="2"/>
                </a:rPr>
                <a:t>a</a:t>
              </a:r>
              <a:endParaRPr lang="en-US" b="1" dirty="0"/>
            </a:p>
          </p:txBody>
        </p:sp>
      </p:grpSp>
      <p:sp>
        <p:nvSpPr>
          <p:cNvPr id="17" name="Rectangle 16">
            <a:extLst>
              <a:ext uri="{FF2B5EF4-FFF2-40B4-BE49-F238E27FC236}">
                <a16:creationId xmlns:a16="http://schemas.microsoft.com/office/drawing/2014/main" id="{8B31BC99-E936-4642-BAEC-56D8E0A978FA}"/>
              </a:ext>
            </a:extLst>
          </p:cNvPr>
          <p:cNvSpPr/>
          <p:nvPr/>
        </p:nvSpPr>
        <p:spPr>
          <a:xfrm>
            <a:off x="2411760" y="795218"/>
            <a:ext cx="4248472" cy="936104"/>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DZ"/>
          </a:p>
        </p:txBody>
      </p:sp>
      <p:sp>
        <p:nvSpPr>
          <p:cNvPr id="18" name="Rectangle 17">
            <a:extLst>
              <a:ext uri="{FF2B5EF4-FFF2-40B4-BE49-F238E27FC236}">
                <a16:creationId xmlns:a16="http://schemas.microsoft.com/office/drawing/2014/main" id="{0D845902-9030-40E8-B1BD-D178472FC469}"/>
              </a:ext>
            </a:extLst>
          </p:cNvPr>
          <p:cNvSpPr/>
          <p:nvPr/>
        </p:nvSpPr>
        <p:spPr>
          <a:xfrm>
            <a:off x="4160118" y="5173500"/>
            <a:ext cx="1584176" cy="1079523"/>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DZ"/>
          </a:p>
        </p:txBody>
      </p:sp>
    </p:spTree>
  </p:cSld>
  <p:clrMapOvr>
    <a:masterClrMapping/>
  </p:clrMapOvr>
  <p:transition spd="slow">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357166"/>
            <a:ext cx="8501122" cy="6215106"/>
          </a:xfrm>
        </p:spPr>
        <p:txBody>
          <a:bodyPr>
            <a:normAutofit/>
          </a:bodyPr>
          <a:lstStyle/>
          <a:p>
            <a:pPr algn="ctr" rtl="1">
              <a:lnSpc>
                <a:spcPct val="150000"/>
              </a:lnSpc>
              <a:buNone/>
            </a:pPr>
            <a:r>
              <a:rPr lang="ar-DZ" b="1" dirty="0">
                <a:solidFill>
                  <a:schemeClr val="tx2"/>
                </a:solidFill>
              </a:rPr>
              <a:t>الأساليب(الحالات ) الملائمة لاختيار </a:t>
            </a:r>
            <a:r>
              <a:rPr lang="ar-SY" b="1" dirty="0">
                <a:solidFill>
                  <a:schemeClr val="tx2"/>
                </a:solidFill>
              </a:rPr>
              <a:t>ثابت التهدئة</a:t>
            </a:r>
            <a:endParaRPr lang="fr-FR" b="1" dirty="0">
              <a:solidFill>
                <a:schemeClr val="tx2"/>
              </a:solidFill>
            </a:endParaRPr>
          </a:p>
          <a:p>
            <a:pPr algn="just" rtl="1">
              <a:lnSpc>
                <a:spcPct val="150000"/>
              </a:lnSpc>
              <a:buNone/>
            </a:pPr>
            <a:r>
              <a:rPr lang="ar-SY" b="1" dirty="0">
                <a:solidFill>
                  <a:srgbClr val="FF0000"/>
                </a:solidFill>
              </a:rPr>
              <a:t>أولاً</a:t>
            </a:r>
            <a:r>
              <a:rPr lang="ar-SY" dirty="0"/>
              <a:t>:</a:t>
            </a:r>
            <a:endParaRPr lang="fr-FR" dirty="0"/>
          </a:p>
          <a:p>
            <a:pPr algn="just" rtl="1">
              <a:lnSpc>
                <a:spcPct val="150000"/>
              </a:lnSpc>
              <a:buFont typeface="Wingdings" pitchFamily="2" charset="2"/>
              <a:buChar char="q"/>
            </a:pPr>
            <a:r>
              <a:rPr lang="ar-SY" dirty="0"/>
              <a:t> في حالة </a:t>
            </a:r>
            <a:r>
              <a:rPr lang="ar-SY" b="1" dirty="0">
                <a:solidFill>
                  <a:srgbClr val="FF0000"/>
                </a:solidFill>
              </a:rPr>
              <a:t>التذبذبات الصغيرة </a:t>
            </a:r>
            <a:r>
              <a:rPr lang="ar-SY" dirty="0"/>
              <a:t>في بيانات الطلب يتم </a:t>
            </a:r>
            <a:r>
              <a:rPr lang="ar-SY" b="1" dirty="0">
                <a:solidFill>
                  <a:schemeClr val="accent1"/>
                </a:solidFill>
              </a:rPr>
              <a:t>استخدام ثابت تهدئة (α) ضئيل مثلا(0.1) أو (0.3) </a:t>
            </a:r>
            <a:endParaRPr lang="fr-FR" b="1" dirty="0">
              <a:solidFill>
                <a:schemeClr val="accent1"/>
              </a:solidFill>
            </a:endParaRPr>
          </a:p>
          <a:p>
            <a:pPr algn="just" rtl="1">
              <a:lnSpc>
                <a:spcPct val="150000"/>
              </a:lnSpc>
              <a:buFont typeface="Wingdings" pitchFamily="2" charset="2"/>
              <a:buChar char="q"/>
            </a:pPr>
            <a:r>
              <a:rPr lang="ar-SY" dirty="0"/>
              <a:t>وفي حالة </a:t>
            </a:r>
            <a:r>
              <a:rPr lang="ar-SY" b="1" dirty="0">
                <a:solidFill>
                  <a:srgbClr val="FF0000"/>
                </a:solidFill>
              </a:rPr>
              <a:t>التذبذبات الكبيرة </a:t>
            </a:r>
            <a:r>
              <a:rPr lang="ar-SY" dirty="0"/>
              <a:t>يستخدم </a:t>
            </a:r>
            <a:r>
              <a:rPr lang="ar-SY" b="1" dirty="0">
                <a:solidFill>
                  <a:schemeClr val="accent1"/>
                </a:solidFill>
              </a:rPr>
              <a:t>ثابت تهدئة كبير مثلاً (0.7)أو(0.9)</a:t>
            </a:r>
            <a:r>
              <a:rPr lang="ar-SY" dirty="0"/>
              <a:t>، والقائم بالتنبؤ يمكن أن يعدل ثابت التهدئة للوصول إلى قيمة ملائمة له لتحقيق الهدف في الوصول إلى التنبؤ الأدق. </a:t>
            </a:r>
            <a:endParaRPr lang="fr-FR" dirty="0"/>
          </a:p>
        </p:txBody>
      </p:sp>
    </p:spTree>
  </p:cSld>
  <p:clrMapOvr>
    <a:masterClrMapping/>
  </p:clrMapOvr>
  <p:transition spd="slow">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just" rtl="1">
              <a:lnSpc>
                <a:spcPct val="150000"/>
              </a:lnSpc>
              <a:buNone/>
            </a:pPr>
            <a:r>
              <a:rPr lang="ar-SY" b="1" dirty="0">
                <a:solidFill>
                  <a:srgbClr val="FF0000"/>
                </a:solidFill>
              </a:rPr>
              <a:t>ثانياً</a:t>
            </a:r>
            <a:r>
              <a:rPr lang="ar-SY" dirty="0"/>
              <a:t>:</a:t>
            </a:r>
            <a:endParaRPr lang="fr-FR" dirty="0"/>
          </a:p>
          <a:p>
            <a:pPr algn="just" rtl="1">
              <a:lnSpc>
                <a:spcPct val="150000"/>
              </a:lnSpc>
              <a:buNone/>
            </a:pPr>
            <a:r>
              <a:rPr lang="ar-SY" dirty="0"/>
              <a:t> في حالة </a:t>
            </a:r>
            <a:r>
              <a:rPr lang="ar-SY" b="1" dirty="0">
                <a:solidFill>
                  <a:srgbClr val="FF0000"/>
                </a:solidFill>
              </a:rPr>
              <a:t>إعطاء أهمية أكبر للبيانات الأحدث </a:t>
            </a:r>
            <a:r>
              <a:rPr lang="ar-SY" dirty="0"/>
              <a:t>يتم استخدام </a:t>
            </a:r>
            <a:r>
              <a:rPr lang="ar-SY" b="1" dirty="0">
                <a:solidFill>
                  <a:schemeClr val="accent1"/>
                </a:solidFill>
              </a:rPr>
              <a:t>ثابت تهدئة كبير </a:t>
            </a:r>
            <a:r>
              <a:rPr lang="ar-SY" dirty="0"/>
              <a:t>وهذا يعني </a:t>
            </a:r>
            <a:r>
              <a:rPr lang="ar-DZ" dirty="0"/>
              <a:t>ضمنيا</a:t>
            </a:r>
            <a:r>
              <a:rPr lang="ar-SY" dirty="0"/>
              <a:t> أهمية أدنى للبيانات الأقدم، </a:t>
            </a:r>
            <a:endParaRPr lang="ar-DZ" dirty="0"/>
          </a:p>
          <a:p>
            <a:pPr algn="just" rtl="1">
              <a:lnSpc>
                <a:spcPct val="150000"/>
              </a:lnSpc>
              <a:buNone/>
            </a:pPr>
            <a:r>
              <a:rPr lang="ar-SY" dirty="0"/>
              <a:t>وبالعكس عند إعطاء أهمية أقل للبيانات الحالية وأهمية أكبر للبيانات الماضية يستخدم ثابت تهدئة ضئيل. </a:t>
            </a:r>
            <a:endParaRPr lang="fr-FR" dirty="0"/>
          </a:p>
          <a:p>
            <a:endParaRPr lang="fr-FR" dirty="0"/>
          </a:p>
        </p:txBody>
      </p:sp>
    </p:spTree>
  </p:cSld>
  <p:clrMapOvr>
    <a:masterClrMapping/>
  </p:clrMapOvr>
  <p:transition spd="slow">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Espace réservé du contenu 2"/>
              <p:cNvSpPr>
                <a:spLocks noGrp="1"/>
              </p:cNvSpPr>
              <p:nvPr>
                <p:ph idx="1"/>
              </p:nvPr>
            </p:nvSpPr>
            <p:spPr>
              <a:xfrm>
                <a:off x="323528" y="1556792"/>
                <a:ext cx="7467600" cy="4873752"/>
              </a:xfrm>
            </p:spPr>
            <p:txBody>
              <a:bodyPr/>
              <a:lstStyle/>
              <a:p>
                <a:pPr algn="just" rtl="1">
                  <a:lnSpc>
                    <a:spcPct val="150000"/>
                  </a:lnSpc>
                </a:pPr>
                <a:r>
                  <a:rPr lang="ar-SY" b="1" dirty="0">
                    <a:solidFill>
                      <a:srgbClr val="FF0000"/>
                    </a:solidFill>
                  </a:rPr>
                  <a:t>ثالثاً: </a:t>
                </a:r>
                <a:endParaRPr lang="ar-DZ" b="1" dirty="0">
                  <a:solidFill>
                    <a:srgbClr val="FF0000"/>
                  </a:solidFill>
                </a:endParaRPr>
              </a:p>
              <a:p>
                <a:pPr algn="just" rtl="1">
                  <a:lnSpc>
                    <a:spcPct val="150000"/>
                  </a:lnSpc>
                  <a:buNone/>
                </a:pPr>
                <a:r>
                  <a:rPr lang="ar-SY" dirty="0"/>
                  <a:t>في الممارسة العملية إن </a:t>
                </a:r>
                <a:r>
                  <a:rPr lang="ar-SY" b="1" dirty="0">
                    <a:solidFill>
                      <a:srgbClr val="FF0000"/>
                    </a:solidFill>
                  </a:rPr>
                  <a:t>قيمة ثابت التهدئة (α) </a:t>
                </a:r>
                <a:r>
                  <a:rPr lang="ar-SY" dirty="0"/>
                  <a:t>يتم التوصل إليه من خلال التجربة على الفترات الماضية، واحتساب أخطاء التنبؤ يساعد على التعديل الملائم لقيمة (</a:t>
                </a:r>
                <a:r>
                  <a:rPr lang="ar-SY" b="1" dirty="0">
                    <a:solidFill>
                      <a:schemeClr val="accent1"/>
                    </a:solidFill>
                  </a:rPr>
                  <a:t>α</a:t>
                </a:r>
                <a:r>
                  <a:rPr lang="ar-SY" dirty="0"/>
                  <a:t>). </a:t>
                </a:r>
                <a:endParaRPr lang="ar-SA" dirty="0"/>
              </a:p>
              <a:p>
                <a:pPr algn="just" rtl="1">
                  <a:lnSpc>
                    <a:spcPct val="150000"/>
                  </a:lnSpc>
                  <a:buNone/>
                </a:pPr>
                <a:r>
                  <a:rPr lang="ar-SA" dirty="0"/>
                  <a:t>قانون حساب أخطاء التنبؤ </a:t>
                </a:r>
              </a:p>
              <a:p>
                <a:pPr algn="just" rtl="1">
                  <a:lnSpc>
                    <a:spcPct val="150000"/>
                  </a:lnSpc>
                  <a:buNone/>
                </a:pPr>
                <a14:m>
                  <m:oMathPara xmlns:m="http://schemas.openxmlformats.org/officeDocument/2006/math">
                    <m:oMathParaPr>
                      <m:jc m:val="centerGroup"/>
                    </m:oMathParaPr>
                    <m:oMath xmlns:m="http://schemas.openxmlformats.org/officeDocument/2006/math">
                      <m:r>
                        <a:rPr lang="fr-FR" b="1" i="1" smtClean="0">
                          <a:solidFill>
                            <a:schemeClr val="tx1"/>
                          </a:solidFill>
                          <a:latin typeface="Cambria Math" panose="02040503050406030204" pitchFamily="18" charset="0"/>
                          <a:sym typeface="Wingdings" panose="05000000000000000000" pitchFamily="2" charset="2"/>
                        </a:rPr>
                        <m:t>𝑴𝑬</m:t>
                      </m:r>
                      <m:r>
                        <a:rPr lang="en-US" b="1" i="1" smtClean="0">
                          <a:solidFill>
                            <a:schemeClr val="tx1"/>
                          </a:solidFill>
                          <a:latin typeface="Cambria Math" panose="02040503050406030204" pitchFamily="18" charset="0"/>
                          <a:sym typeface="Wingdings" panose="05000000000000000000" pitchFamily="2" charset="2"/>
                        </a:rPr>
                        <m:t>=</m:t>
                      </m:r>
                      <m:f>
                        <m:fPr>
                          <m:ctrlPr>
                            <a:rPr lang="en-US" b="1" i="1" smtClean="0">
                              <a:solidFill>
                                <a:schemeClr val="tx1"/>
                              </a:solidFill>
                              <a:latin typeface="Cambria Math" panose="02040503050406030204" pitchFamily="18" charset="0"/>
                              <a:sym typeface="Wingdings" panose="05000000000000000000" pitchFamily="2" charset="2"/>
                            </a:rPr>
                          </m:ctrlPr>
                        </m:fPr>
                        <m:num>
                          <m:r>
                            <a:rPr lang="en-US" b="1" i="1" smtClean="0">
                              <a:solidFill>
                                <a:schemeClr val="tx1"/>
                              </a:solidFill>
                              <a:latin typeface="Cambria Math" panose="02040503050406030204" pitchFamily="18" charset="0"/>
                              <a:sym typeface="Wingdings" panose="05000000000000000000" pitchFamily="2" charset="2"/>
                            </a:rPr>
                            <m:t>𝜮</m:t>
                          </m:r>
                          <m:r>
                            <a:rPr lang="fr-FR" b="1" i="1" smtClean="0">
                              <a:solidFill>
                                <a:schemeClr val="tx1"/>
                              </a:solidFill>
                              <a:latin typeface="Cambria Math" panose="02040503050406030204" pitchFamily="18" charset="0"/>
                              <a:sym typeface="Wingdings" panose="05000000000000000000" pitchFamily="2" charset="2"/>
                            </a:rPr>
                            <m:t>(</m:t>
                          </m:r>
                          <m:r>
                            <a:rPr lang="fr-FR" b="1" i="1" smtClean="0">
                              <a:solidFill>
                                <a:schemeClr val="tx1"/>
                              </a:solidFill>
                              <a:latin typeface="Cambria Math" panose="02040503050406030204" pitchFamily="18" charset="0"/>
                              <a:sym typeface="Wingdings" panose="05000000000000000000" pitchFamily="2" charset="2"/>
                            </a:rPr>
                            <m:t>𝑨</m:t>
                          </m:r>
                          <m:r>
                            <a:rPr lang="fr-FR" b="1" i="1" smtClean="0">
                              <a:solidFill>
                                <a:schemeClr val="tx1"/>
                              </a:solidFill>
                              <a:latin typeface="Cambria Math" panose="02040503050406030204" pitchFamily="18" charset="0"/>
                              <a:sym typeface="Wingdings" panose="05000000000000000000" pitchFamily="2" charset="2"/>
                            </a:rPr>
                            <m:t>−</m:t>
                          </m:r>
                          <m:r>
                            <a:rPr lang="fr-FR" b="1" i="1" smtClean="0">
                              <a:solidFill>
                                <a:schemeClr val="tx1"/>
                              </a:solidFill>
                              <a:latin typeface="Cambria Math" panose="02040503050406030204" pitchFamily="18" charset="0"/>
                              <a:sym typeface="Wingdings" panose="05000000000000000000" pitchFamily="2" charset="2"/>
                            </a:rPr>
                            <m:t>𝑭</m:t>
                          </m:r>
                          <m:r>
                            <a:rPr lang="fr-FR" b="1" i="1" smtClean="0">
                              <a:solidFill>
                                <a:schemeClr val="tx1"/>
                              </a:solidFill>
                              <a:latin typeface="Cambria Math" panose="02040503050406030204" pitchFamily="18" charset="0"/>
                              <a:sym typeface="Wingdings" panose="05000000000000000000" pitchFamily="2" charset="2"/>
                            </a:rPr>
                            <m:t>)</m:t>
                          </m:r>
                        </m:num>
                        <m:den>
                          <m:r>
                            <a:rPr lang="fr-FR" b="1" i="1" smtClean="0">
                              <a:solidFill>
                                <a:schemeClr val="tx1"/>
                              </a:solidFill>
                              <a:latin typeface="Cambria Math" panose="02040503050406030204" pitchFamily="18" charset="0"/>
                              <a:sym typeface="Wingdings" panose="05000000000000000000" pitchFamily="2" charset="2"/>
                            </a:rPr>
                            <m:t>𝒏</m:t>
                          </m:r>
                        </m:den>
                      </m:f>
                    </m:oMath>
                  </m:oMathPara>
                </a14:m>
                <a:endParaRPr lang="fr-FR" dirty="0"/>
              </a:p>
            </p:txBody>
          </p:sp>
        </mc:Choice>
        <mc:Fallback xmlns="">
          <p:sp>
            <p:nvSpPr>
              <p:cNvPr id="3" name="Espace réservé du contenu 2"/>
              <p:cNvSpPr>
                <a:spLocks noGrp="1" noRot="1" noChangeAspect="1" noMove="1" noResize="1" noEditPoints="1" noAdjustHandles="1" noChangeArrowheads="1" noChangeShapeType="1" noTextEdit="1"/>
              </p:cNvSpPr>
              <p:nvPr>
                <p:ph sz="quarter" idx="1"/>
              </p:nvPr>
            </p:nvSpPr>
            <p:spPr>
              <a:xfrm>
                <a:off x="323528" y="1556792"/>
                <a:ext cx="7467600" cy="4873752"/>
              </a:xfrm>
              <a:blipFill>
                <a:blip r:embed="rId2"/>
                <a:stretch>
                  <a:fillRect l="-2367" r="-1306"/>
                </a:stretch>
              </a:blipFill>
            </p:spPr>
            <p:txBody>
              <a:bodyPr/>
              <a:lstStyle/>
              <a:p>
                <a:r>
                  <a:rPr lang="fr-DZ">
                    <a:noFill/>
                  </a:rPr>
                  <a:t> </a:t>
                </a:r>
              </a:p>
            </p:txBody>
          </p:sp>
        </mc:Fallback>
      </mc:AlternateContent>
      <p:sp>
        <p:nvSpPr>
          <p:cNvPr id="4" name="Rectangle 3">
            <a:extLst>
              <a:ext uri="{FF2B5EF4-FFF2-40B4-BE49-F238E27FC236}">
                <a16:creationId xmlns:a16="http://schemas.microsoft.com/office/drawing/2014/main" id="{F412FF99-3A1C-4A5A-85D5-64EF88378B87}"/>
              </a:ext>
            </a:extLst>
          </p:cNvPr>
          <p:cNvSpPr/>
          <p:nvPr/>
        </p:nvSpPr>
        <p:spPr>
          <a:xfrm>
            <a:off x="2843808" y="3789040"/>
            <a:ext cx="2808312" cy="936104"/>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DZ">
              <a:solidFill>
                <a:schemeClr val="tx1"/>
              </a:solidFill>
            </a:endParaRPr>
          </a:p>
        </p:txBody>
      </p:sp>
    </p:spTree>
  </p:cSld>
  <p:clrMapOvr>
    <a:masterClrMapping/>
  </p:clrMapOvr>
  <p:transition spd="slow">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634082"/>
          </a:xfrm>
        </p:spPr>
        <p:txBody>
          <a:bodyPr>
            <a:normAutofit/>
          </a:bodyPr>
          <a:lstStyle/>
          <a:p>
            <a:pPr algn="ctr" rtl="1"/>
            <a:r>
              <a:rPr lang="ar-SA" sz="3200" b="1" dirty="0"/>
              <a:t>طريقة الإتجاه العام</a:t>
            </a:r>
            <a:endParaRPr lang="fr-FR" b="1" dirty="0"/>
          </a:p>
        </p:txBody>
      </p:sp>
      <mc:AlternateContent xmlns:mc="http://schemas.openxmlformats.org/markup-compatibility/2006" xmlns:a14="http://schemas.microsoft.com/office/drawing/2010/main">
        <mc:Choice Requires="a14">
          <p:sp>
            <p:nvSpPr>
              <p:cNvPr id="3" name="Espace réservé du contenu 2"/>
              <p:cNvSpPr>
                <a:spLocks noGrp="1"/>
              </p:cNvSpPr>
              <p:nvPr>
                <p:ph idx="1"/>
              </p:nvPr>
            </p:nvSpPr>
            <p:spPr>
              <a:xfrm>
                <a:off x="457200" y="1196752"/>
                <a:ext cx="8003232" cy="5277200"/>
              </a:xfrm>
            </p:spPr>
            <p:txBody>
              <a:bodyPr>
                <a:normAutofit/>
              </a:bodyPr>
              <a:lstStyle/>
              <a:p>
                <a:pPr algn="just" rtl="1">
                  <a:lnSpc>
                    <a:spcPct val="150000"/>
                  </a:lnSpc>
                </a:pPr>
                <a:r>
                  <a:rPr lang="ar-SA" dirty="0"/>
                  <a:t>الطريقة المطولة:</a:t>
                </a:r>
              </a:p>
              <a:p>
                <a:pPr marL="0" indent="0" algn="just" rtl="1">
                  <a:lnSpc>
                    <a:spcPct val="150000"/>
                  </a:lnSpc>
                  <a:buNone/>
                </a:pPr>
                <a:r>
                  <a:rPr lang="ar-SA" dirty="0"/>
                  <a:t>وتحسب بالقانون التالي:</a:t>
                </a:r>
              </a:p>
              <a:p>
                <a:pPr marL="0" indent="0" algn="ctr" rtl="1">
                  <a:lnSpc>
                    <a:spcPct val="150000"/>
                  </a:lnSpc>
                  <a:buNone/>
                </a:pPr>
                <a:r>
                  <a:rPr lang="en-US" sz="2800" b="1" dirty="0">
                    <a:solidFill>
                      <a:srgbClr val="000000"/>
                    </a:solidFill>
                    <a:cs typeface="Times New Roman" pitchFamily="18" charset="0"/>
                  </a:rPr>
                  <a:t>S</a:t>
                </a:r>
                <a:r>
                  <a:rPr lang="en-US" sz="2800" b="1" baseline="-30000" dirty="0">
                    <a:solidFill>
                      <a:srgbClr val="000000"/>
                    </a:solidFill>
                    <a:cs typeface="Times New Roman" pitchFamily="18" charset="0"/>
                  </a:rPr>
                  <a:t>n</a:t>
                </a:r>
                <a:r>
                  <a:rPr lang="en-US" sz="2800" b="1" dirty="0">
                    <a:solidFill>
                      <a:srgbClr val="000000"/>
                    </a:solidFill>
                    <a:cs typeface="Times New Roman" pitchFamily="18" charset="0"/>
                  </a:rPr>
                  <a:t>= a</a:t>
                </a:r>
                <a:r>
                  <a:rPr lang="en-US" sz="2800" b="1" baseline="-30000" dirty="0">
                    <a:solidFill>
                      <a:srgbClr val="000000"/>
                    </a:solidFill>
                    <a:cs typeface="Times New Roman" pitchFamily="18" charset="0"/>
                  </a:rPr>
                  <a:t> </a:t>
                </a:r>
                <a:r>
                  <a:rPr lang="en-US" sz="2800" b="1" dirty="0">
                    <a:solidFill>
                      <a:srgbClr val="000000"/>
                    </a:solidFill>
                    <a:cs typeface="Times New Roman" pitchFamily="18" charset="0"/>
                  </a:rPr>
                  <a:t>+ b . x</a:t>
                </a:r>
              </a:p>
              <a:p>
                <a:pPr marL="0" indent="0" algn="just" rtl="1">
                  <a:lnSpc>
                    <a:spcPct val="150000"/>
                  </a:lnSpc>
                  <a:buNone/>
                </a:pPr>
                <a14:m>
                  <m:oMath xmlns:m="http://schemas.openxmlformats.org/officeDocument/2006/math">
                    <m:r>
                      <a:rPr lang="en-US" b="1" i="1" smtClean="0">
                        <a:latin typeface="Cambria Math" panose="02040503050406030204" pitchFamily="18" charset="0"/>
                        <a:sym typeface="Wingdings" panose="05000000000000000000" pitchFamily="2" charset="2"/>
                      </a:rPr>
                      <m:t>𝜮</m:t>
                    </m:r>
                    <m:r>
                      <a:rPr lang="fr-FR" b="1" i="1" smtClean="0">
                        <a:latin typeface="Cambria Math" panose="02040503050406030204" pitchFamily="18" charset="0"/>
                        <a:sym typeface="Wingdings" panose="05000000000000000000" pitchFamily="2" charset="2"/>
                      </a:rPr>
                      <m:t>𝒔</m:t>
                    </m:r>
                    <m:r>
                      <a:rPr lang="fr-FR" b="1" i="1" smtClean="0">
                        <a:latin typeface="Cambria Math" panose="02040503050406030204" pitchFamily="18" charset="0"/>
                        <a:sym typeface="Wingdings" panose="05000000000000000000" pitchFamily="2" charset="2"/>
                      </a:rPr>
                      <m:t>=</m:t>
                    </m:r>
                    <m:r>
                      <a:rPr lang="fr-FR" b="1" i="1" smtClean="0">
                        <a:latin typeface="Cambria Math" panose="02040503050406030204" pitchFamily="18" charset="0"/>
                        <a:sym typeface="Wingdings" panose="05000000000000000000" pitchFamily="2" charset="2"/>
                      </a:rPr>
                      <m:t>𝒏</m:t>
                    </m:r>
                    <m:r>
                      <a:rPr lang="fr-FR" b="1" i="1" smtClean="0">
                        <a:latin typeface="Cambria Math" panose="02040503050406030204" pitchFamily="18" charset="0"/>
                        <a:sym typeface="Wingdings" panose="05000000000000000000" pitchFamily="2" charset="2"/>
                      </a:rPr>
                      <m:t>.</m:t>
                    </m:r>
                    <m:r>
                      <a:rPr lang="fr-FR" b="1" i="1" smtClean="0">
                        <a:latin typeface="Cambria Math" panose="02040503050406030204" pitchFamily="18" charset="0"/>
                        <a:sym typeface="Wingdings" panose="05000000000000000000" pitchFamily="2" charset="2"/>
                      </a:rPr>
                      <m:t>𝒂</m:t>
                    </m:r>
                    <m:r>
                      <a:rPr lang="fr-FR" b="1" i="1" smtClean="0">
                        <a:latin typeface="Cambria Math" panose="02040503050406030204" pitchFamily="18" charset="0"/>
                        <a:sym typeface="Wingdings" panose="05000000000000000000" pitchFamily="2" charset="2"/>
                      </a:rPr>
                      <m:t>+</m:t>
                    </m:r>
                    <m:r>
                      <a:rPr lang="fr-FR" b="1" i="1" smtClean="0">
                        <a:latin typeface="Cambria Math" panose="02040503050406030204" pitchFamily="18" charset="0"/>
                        <a:sym typeface="Wingdings" panose="05000000000000000000" pitchFamily="2" charset="2"/>
                      </a:rPr>
                      <m:t>𝒃</m:t>
                    </m:r>
                    <m:r>
                      <a:rPr lang="fr-FR" b="1" i="1" smtClean="0">
                        <a:latin typeface="Cambria Math" panose="02040503050406030204" pitchFamily="18" charset="0"/>
                        <a:sym typeface="Wingdings" panose="05000000000000000000" pitchFamily="2" charset="2"/>
                      </a:rPr>
                      <m:t>.</m:t>
                    </m:r>
                    <m:r>
                      <a:rPr lang="en-US" b="1" i="1">
                        <a:latin typeface="Cambria Math" panose="02040503050406030204" pitchFamily="18" charset="0"/>
                        <a:sym typeface="Wingdings" panose="05000000000000000000" pitchFamily="2" charset="2"/>
                      </a:rPr>
                      <m:t>𝜮</m:t>
                    </m:r>
                    <m:r>
                      <a:rPr lang="fr-FR" b="1" i="1">
                        <a:latin typeface="Cambria Math" panose="02040503050406030204" pitchFamily="18" charset="0"/>
                        <a:sym typeface="Wingdings" panose="05000000000000000000" pitchFamily="2" charset="2"/>
                      </a:rPr>
                      <m:t>𝒙</m:t>
                    </m:r>
                  </m:oMath>
                </a14:m>
                <a:r>
                  <a:rPr lang="en-US" sz="2400" b="1" dirty="0">
                    <a:solidFill>
                      <a:srgbClr val="000000"/>
                    </a:solidFill>
                    <a:cs typeface="Times New Roman" pitchFamily="18" charset="0"/>
                  </a:rPr>
                  <a:t>………………………………………1</a:t>
                </a:r>
              </a:p>
              <a:p>
                <a:pPr marL="0" indent="0" algn="just" rtl="1">
                  <a:lnSpc>
                    <a:spcPct val="150000"/>
                  </a:lnSpc>
                  <a:buNone/>
                </a:pPr>
                <a14:m>
                  <m:oMath xmlns:m="http://schemas.openxmlformats.org/officeDocument/2006/math">
                    <m:r>
                      <a:rPr lang="en-US" b="1" i="1" smtClean="0">
                        <a:latin typeface="Cambria Math" panose="02040503050406030204" pitchFamily="18" charset="0"/>
                        <a:sym typeface="Wingdings" panose="05000000000000000000" pitchFamily="2" charset="2"/>
                      </a:rPr>
                      <m:t>𝜮</m:t>
                    </m:r>
                    <m:r>
                      <a:rPr lang="fr-FR" b="1" i="1" smtClean="0">
                        <a:latin typeface="Cambria Math" panose="02040503050406030204" pitchFamily="18" charset="0"/>
                        <a:sym typeface="Wingdings" panose="05000000000000000000" pitchFamily="2" charset="2"/>
                      </a:rPr>
                      <m:t>𝑺𝑿</m:t>
                    </m:r>
                    <m:r>
                      <a:rPr lang="fr-FR" b="1" i="1" smtClean="0">
                        <a:latin typeface="Cambria Math" panose="02040503050406030204" pitchFamily="18" charset="0"/>
                        <a:sym typeface="Wingdings" panose="05000000000000000000" pitchFamily="2" charset="2"/>
                      </a:rPr>
                      <m:t>=</m:t>
                    </m:r>
                    <m:r>
                      <a:rPr lang="fr-FR" b="1" i="1" smtClean="0">
                        <a:latin typeface="Cambria Math" panose="02040503050406030204" pitchFamily="18" charset="0"/>
                        <a:sym typeface="Wingdings" panose="05000000000000000000" pitchFamily="2" charset="2"/>
                      </a:rPr>
                      <m:t>𝒂</m:t>
                    </m:r>
                    <m:r>
                      <a:rPr lang="fr-FR" b="1" i="1" smtClean="0">
                        <a:latin typeface="Cambria Math" panose="02040503050406030204" pitchFamily="18" charset="0"/>
                        <a:sym typeface="Wingdings" panose="05000000000000000000" pitchFamily="2" charset="2"/>
                      </a:rPr>
                      <m:t>.</m:t>
                    </m:r>
                    <m:r>
                      <a:rPr lang="en-US" b="1" i="1">
                        <a:latin typeface="Cambria Math" panose="02040503050406030204" pitchFamily="18" charset="0"/>
                        <a:sym typeface="Wingdings" panose="05000000000000000000" pitchFamily="2" charset="2"/>
                      </a:rPr>
                      <m:t>𝜮</m:t>
                    </m:r>
                    <m:r>
                      <a:rPr lang="fr-FR" b="1" i="1">
                        <a:latin typeface="Cambria Math" panose="02040503050406030204" pitchFamily="18" charset="0"/>
                        <a:sym typeface="Wingdings" panose="05000000000000000000" pitchFamily="2" charset="2"/>
                      </a:rPr>
                      <m:t>𝒙</m:t>
                    </m:r>
                  </m:oMath>
                </a14:m>
                <a:r>
                  <a:rPr lang="en-US" sz="2400" b="1" dirty="0">
                    <a:solidFill>
                      <a:srgbClr val="000000"/>
                    </a:solidFill>
                    <a:cs typeface="Times New Roman" pitchFamily="18" charset="0"/>
                  </a:rPr>
                  <a:t> + b. </a:t>
                </a:r>
                <a14:m>
                  <m:oMath xmlns:m="http://schemas.openxmlformats.org/officeDocument/2006/math">
                    <m:r>
                      <a:rPr lang="en-US" b="1" i="1">
                        <a:latin typeface="Cambria Math" panose="02040503050406030204" pitchFamily="18" charset="0"/>
                        <a:sym typeface="Wingdings" panose="05000000000000000000" pitchFamily="2" charset="2"/>
                      </a:rPr>
                      <m:t>𝜮</m:t>
                    </m:r>
                    <m:sSup>
                      <m:sSupPr>
                        <m:ctrlPr>
                          <a:rPr lang="fr-FR" b="1" i="1" smtClean="0">
                            <a:solidFill>
                              <a:srgbClr val="836967"/>
                            </a:solidFill>
                            <a:latin typeface="Cambria Math" panose="02040503050406030204" pitchFamily="18" charset="0"/>
                            <a:sym typeface="Wingdings" panose="05000000000000000000" pitchFamily="2" charset="2"/>
                          </a:rPr>
                        </m:ctrlPr>
                      </m:sSupPr>
                      <m:e>
                        <m:r>
                          <a:rPr lang="fr-FR" b="1" i="1">
                            <a:latin typeface="Cambria Math" panose="02040503050406030204" pitchFamily="18" charset="0"/>
                            <a:sym typeface="Wingdings" panose="05000000000000000000" pitchFamily="2" charset="2"/>
                          </a:rPr>
                          <m:t>𝑥</m:t>
                        </m:r>
                      </m:e>
                      <m:sup>
                        <m:r>
                          <a:rPr lang="fr-FR" b="1" i="1">
                            <a:latin typeface="Cambria Math" panose="02040503050406030204" pitchFamily="18" charset="0"/>
                            <a:sym typeface="Wingdings" panose="05000000000000000000" pitchFamily="2" charset="2"/>
                          </a:rPr>
                          <m:t>2</m:t>
                        </m:r>
                      </m:sup>
                    </m:sSup>
                    <m:r>
                      <a:rPr lang="fr-FR" b="1" i="1" smtClean="0">
                        <a:latin typeface="Cambria Math" panose="02040503050406030204" pitchFamily="18" charset="0"/>
                        <a:sym typeface="Wingdings" panose="05000000000000000000" pitchFamily="2" charset="2"/>
                      </a:rPr>
                      <m:t> ………..…………………………</m:t>
                    </m:r>
                    <m:r>
                      <a:rPr lang="fr-FR" b="1" i="1" smtClean="0">
                        <a:latin typeface="Cambria Math" panose="02040503050406030204" pitchFamily="18" charset="0"/>
                        <a:sym typeface="Wingdings" panose="05000000000000000000" pitchFamily="2" charset="2"/>
                      </a:rPr>
                      <m:t>𝟐</m:t>
                    </m:r>
                  </m:oMath>
                </a14:m>
                <a:endParaRPr lang="en-US" sz="2400" b="1" dirty="0">
                  <a:solidFill>
                    <a:srgbClr val="000000"/>
                  </a:solidFill>
                  <a:cs typeface="Times New Roman" pitchFamily="18" charset="0"/>
                </a:endParaRPr>
              </a:p>
              <a:p>
                <a:pPr marL="0" indent="0" algn="just" rtl="1">
                  <a:lnSpc>
                    <a:spcPct val="150000"/>
                  </a:lnSpc>
                  <a:buNone/>
                </a:pPr>
                <a:r>
                  <a:rPr lang="ar-SA" sz="2400" dirty="0">
                    <a:highlight>
                      <a:srgbClr val="FFFF00"/>
                    </a:highlight>
                  </a:rPr>
                  <a:t>حيث أن </a:t>
                </a:r>
                <a:r>
                  <a:rPr lang="fr-FR" sz="2400" dirty="0">
                    <a:highlight>
                      <a:srgbClr val="FFFF00"/>
                    </a:highlight>
                  </a:rPr>
                  <a:t>x</a:t>
                </a:r>
                <a:r>
                  <a:rPr lang="ar-SA" sz="2400" dirty="0">
                    <a:highlight>
                      <a:srgbClr val="FFFF00"/>
                    </a:highlight>
                  </a:rPr>
                  <a:t> يمثل عامل الزمن</a:t>
                </a:r>
                <a:endParaRPr lang="ar-JO" sz="2400" dirty="0">
                  <a:highlight>
                    <a:srgbClr val="FFFF00"/>
                  </a:highlight>
                </a:endParaRPr>
              </a:p>
              <a:p>
                <a:pPr marL="0" indent="0" algn="just" rtl="1">
                  <a:lnSpc>
                    <a:spcPct val="150000"/>
                  </a:lnSpc>
                  <a:buNone/>
                </a:pPr>
                <a:endParaRPr lang="ar-SA" dirty="0"/>
              </a:p>
              <a:p>
                <a:pPr marL="0" indent="0" algn="just" rtl="1">
                  <a:lnSpc>
                    <a:spcPct val="150000"/>
                  </a:lnSpc>
                  <a:buNone/>
                </a:pPr>
                <a:endParaRPr lang="fr-FR" dirty="0"/>
              </a:p>
            </p:txBody>
          </p:sp>
        </mc:Choice>
        <mc:Fallback xmlns="">
          <p:sp>
            <p:nvSpPr>
              <p:cNvPr id="3" name="Espace réservé du contenu 2"/>
              <p:cNvSpPr>
                <a:spLocks noGrp="1" noRot="1" noChangeAspect="1" noMove="1" noResize="1" noEditPoints="1" noAdjustHandles="1" noChangeArrowheads="1" noChangeShapeType="1" noTextEdit="1"/>
              </p:cNvSpPr>
              <p:nvPr>
                <p:ph sz="quarter" idx="1"/>
              </p:nvPr>
            </p:nvSpPr>
            <p:spPr>
              <a:xfrm>
                <a:off x="457200" y="1196752"/>
                <a:ext cx="8003232" cy="5277200"/>
              </a:xfrm>
              <a:blipFill>
                <a:blip r:embed="rId2"/>
                <a:stretch>
                  <a:fillRect r="-1219"/>
                </a:stretch>
              </a:blipFill>
            </p:spPr>
            <p:txBody>
              <a:bodyPr/>
              <a:lstStyle/>
              <a:p>
                <a:r>
                  <a:rPr lang="fr-DZ">
                    <a:noFill/>
                  </a:rPr>
                  <a:t> </a:t>
                </a:r>
              </a:p>
            </p:txBody>
          </p:sp>
        </mc:Fallback>
      </mc:AlternateContent>
      <p:sp>
        <p:nvSpPr>
          <p:cNvPr id="4" name="Rectangle 3">
            <a:extLst>
              <a:ext uri="{FF2B5EF4-FFF2-40B4-BE49-F238E27FC236}">
                <a16:creationId xmlns:a16="http://schemas.microsoft.com/office/drawing/2014/main" id="{33FA11C4-4949-40AE-9322-365F48F4AA96}"/>
              </a:ext>
            </a:extLst>
          </p:cNvPr>
          <p:cNvSpPr/>
          <p:nvPr/>
        </p:nvSpPr>
        <p:spPr>
          <a:xfrm>
            <a:off x="3211370" y="2348880"/>
            <a:ext cx="2721260" cy="864096"/>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DZ"/>
          </a:p>
        </p:txBody>
      </p:sp>
    </p:spTree>
    <p:extLst>
      <p:ext uri="{BB962C8B-B14F-4D97-AF65-F5344CB8AC3E}">
        <p14:creationId xmlns:p14="http://schemas.microsoft.com/office/powerpoint/2010/main" val="886605802"/>
      </p:ext>
    </p:extLst>
  </p:cSld>
  <p:clrMapOvr>
    <a:masterClrMapping/>
  </p:clrMapOvr>
  <p:transition spd="slow">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634082"/>
          </a:xfrm>
        </p:spPr>
        <p:txBody>
          <a:bodyPr>
            <a:normAutofit/>
          </a:bodyPr>
          <a:lstStyle/>
          <a:p>
            <a:pPr algn="ctr" rtl="1"/>
            <a:r>
              <a:rPr lang="ar-SA" sz="3200" b="1" dirty="0"/>
              <a:t>طريقة الإتجاه العام</a:t>
            </a:r>
            <a:endParaRPr lang="fr-FR" b="1" dirty="0"/>
          </a:p>
        </p:txBody>
      </p:sp>
      <mc:AlternateContent xmlns:mc="http://schemas.openxmlformats.org/markup-compatibility/2006" xmlns:a14="http://schemas.microsoft.com/office/drawing/2010/main">
        <mc:Choice Requires="a14">
          <p:sp>
            <p:nvSpPr>
              <p:cNvPr id="3" name="Espace réservé du contenu 2"/>
              <p:cNvSpPr>
                <a:spLocks noGrp="1"/>
              </p:cNvSpPr>
              <p:nvPr>
                <p:ph idx="1"/>
              </p:nvPr>
            </p:nvSpPr>
            <p:spPr>
              <a:xfrm>
                <a:off x="457200" y="1196752"/>
                <a:ext cx="8003232" cy="5277200"/>
              </a:xfrm>
            </p:spPr>
            <p:txBody>
              <a:bodyPr>
                <a:normAutofit/>
              </a:bodyPr>
              <a:lstStyle/>
              <a:p>
                <a:pPr algn="just" rtl="1">
                  <a:lnSpc>
                    <a:spcPct val="150000"/>
                  </a:lnSpc>
                </a:pPr>
                <a:r>
                  <a:rPr lang="ar-SA" dirty="0"/>
                  <a:t>الطريقة المختصرة:</a:t>
                </a:r>
              </a:p>
              <a:p>
                <a:pPr marL="0" indent="0" algn="just" rtl="1">
                  <a:lnSpc>
                    <a:spcPct val="150000"/>
                  </a:lnSpc>
                  <a:buNone/>
                </a:pPr>
                <a:r>
                  <a:rPr lang="ar-SA" dirty="0"/>
                  <a:t>وتحسب بالقانون التالي:</a:t>
                </a:r>
              </a:p>
              <a:p>
                <a:pPr marL="0" indent="0" algn="ctr" rtl="1">
                  <a:lnSpc>
                    <a:spcPct val="150000"/>
                  </a:lnSpc>
                  <a:buNone/>
                </a:pPr>
                <a:r>
                  <a:rPr lang="en-US" sz="2800" b="1" dirty="0">
                    <a:solidFill>
                      <a:srgbClr val="000000"/>
                    </a:solidFill>
                    <a:cs typeface="Times New Roman" pitchFamily="18" charset="0"/>
                  </a:rPr>
                  <a:t>S</a:t>
                </a:r>
                <a:r>
                  <a:rPr lang="en-US" sz="2800" b="1" baseline="-30000" dirty="0">
                    <a:solidFill>
                      <a:srgbClr val="000000"/>
                    </a:solidFill>
                    <a:cs typeface="Times New Roman" pitchFamily="18" charset="0"/>
                  </a:rPr>
                  <a:t>n</a:t>
                </a:r>
                <a:r>
                  <a:rPr lang="en-US" sz="2800" b="1" dirty="0">
                    <a:solidFill>
                      <a:srgbClr val="000000"/>
                    </a:solidFill>
                    <a:cs typeface="Times New Roman" pitchFamily="18" charset="0"/>
                  </a:rPr>
                  <a:t>= a</a:t>
                </a:r>
                <a:r>
                  <a:rPr lang="en-US" sz="2800" b="1" baseline="-30000" dirty="0">
                    <a:solidFill>
                      <a:srgbClr val="000000"/>
                    </a:solidFill>
                    <a:cs typeface="Times New Roman" pitchFamily="18" charset="0"/>
                  </a:rPr>
                  <a:t> </a:t>
                </a:r>
                <a:r>
                  <a:rPr lang="en-US" sz="2800" b="1" dirty="0">
                    <a:solidFill>
                      <a:srgbClr val="000000"/>
                    </a:solidFill>
                    <a:cs typeface="Times New Roman" pitchFamily="18" charset="0"/>
                  </a:rPr>
                  <a:t>+ b . x</a:t>
                </a:r>
              </a:p>
              <a:p>
                <a:pPr marL="0" indent="0" algn="just">
                  <a:lnSpc>
                    <a:spcPct val="150000"/>
                  </a:lnSpc>
                  <a:buNone/>
                </a:pPr>
                <a14:m>
                  <m:oMathPara xmlns:m="http://schemas.openxmlformats.org/officeDocument/2006/math">
                    <m:oMathParaPr>
                      <m:jc m:val="left"/>
                    </m:oMathParaPr>
                    <m:oMath xmlns:m="http://schemas.openxmlformats.org/officeDocument/2006/math">
                      <m:r>
                        <a:rPr lang="fr-FR" b="1" i="1">
                          <a:latin typeface="Cambria Math" panose="02040503050406030204" pitchFamily="18" charset="0"/>
                          <a:sym typeface="Wingdings" panose="05000000000000000000" pitchFamily="2" charset="2"/>
                        </a:rPr>
                        <m:t>𝒂</m:t>
                      </m:r>
                      <m:r>
                        <a:rPr lang="fr-FR" b="1" i="1" smtClean="0">
                          <a:latin typeface="Cambria Math" panose="02040503050406030204" pitchFamily="18" charset="0"/>
                          <a:sym typeface="Wingdings" panose="05000000000000000000" pitchFamily="2" charset="2"/>
                        </a:rPr>
                        <m:t>=</m:t>
                      </m:r>
                      <m:f>
                        <m:fPr>
                          <m:ctrlPr>
                            <a:rPr lang="en-US" b="1" i="1">
                              <a:latin typeface="Cambria Math" panose="02040503050406030204" pitchFamily="18" charset="0"/>
                              <a:sym typeface="Wingdings" panose="05000000000000000000" pitchFamily="2" charset="2"/>
                            </a:rPr>
                          </m:ctrlPr>
                        </m:fPr>
                        <m:num>
                          <m:r>
                            <a:rPr lang="en-US" b="1" i="1">
                              <a:latin typeface="Cambria Math" panose="02040503050406030204" pitchFamily="18" charset="0"/>
                              <a:sym typeface="Wingdings" panose="05000000000000000000" pitchFamily="2" charset="2"/>
                            </a:rPr>
                            <m:t>𝜮</m:t>
                          </m:r>
                          <m:r>
                            <a:rPr lang="fr-FR" b="1" i="1" smtClean="0">
                              <a:latin typeface="Cambria Math" panose="02040503050406030204" pitchFamily="18" charset="0"/>
                              <a:sym typeface="Wingdings" panose="05000000000000000000" pitchFamily="2" charset="2"/>
                            </a:rPr>
                            <m:t>𝒔</m:t>
                          </m:r>
                        </m:num>
                        <m:den>
                          <m:r>
                            <a:rPr lang="fr-FR" b="1" i="1">
                              <a:latin typeface="Cambria Math" panose="02040503050406030204" pitchFamily="18" charset="0"/>
                              <a:sym typeface="Wingdings" panose="05000000000000000000" pitchFamily="2" charset="2"/>
                            </a:rPr>
                            <m:t>𝒏</m:t>
                          </m:r>
                        </m:den>
                      </m:f>
                    </m:oMath>
                  </m:oMathPara>
                </a14:m>
                <a:endParaRPr lang="en-US" sz="2400" b="1" dirty="0">
                  <a:solidFill>
                    <a:srgbClr val="000000"/>
                  </a:solidFill>
                  <a:cs typeface="Times New Roman" pitchFamily="18" charset="0"/>
                </a:endParaRPr>
              </a:p>
              <a:p>
                <a:pPr marL="0" indent="0" algn="just">
                  <a:lnSpc>
                    <a:spcPct val="150000"/>
                  </a:lnSpc>
                  <a:buNone/>
                </a:pPr>
                <a:r>
                  <a:rPr lang="en-US" b="1" dirty="0">
                    <a:solidFill>
                      <a:srgbClr val="000000"/>
                    </a:solidFill>
                    <a:cs typeface="Times New Roman" pitchFamily="18" charset="0"/>
                  </a:rPr>
                  <a:t>b = </a:t>
                </a:r>
                <a14:m>
                  <m:oMath xmlns:m="http://schemas.openxmlformats.org/officeDocument/2006/math">
                    <m:f>
                      <m:fPr>
                        <m:ctrlPr>
                          <a:rPr lang="en-US" b="1" i="1" smtClean="0">
                            <a:latin typeface="Cambria Math" panose="02040503050406030204" pitchFamily="18" charset="0"/>
                            <a:sym typeface="Wingdings" panose="05000000000000000000" pitchFamily="2" charset="2"/>
                          </a:rPr>
                        </m:ctrlPr>
                      </m:fPr>
                      <m:num>
                        <m:r>
                          <a:rPr lang="en-US" b="1" i="1" smtClean="0">
                            <a:latin typeface="Cambria Math" panose="02040503050406030204" pitchFamily="18" charset="0"/>
                            <a:sym typeface="Wingdings" panose="05000000000000000000" pitchFamily="2" charset="2"/>
                          </a:rPr>
                          <m:t>𝜮</m:t>
                        </m:r>
                        <m:r>
                          <a:rPr lang="fr-FR" b="1" i="1" smtClean="0">
                            <a:latin typeface="Cambria Math" panose="02040503050406030204" pitchFamily="18" charset="0"/>
                            <a:sym typeface="Wingdings" panose="05000000000000000000" pitchFamily="2" charset="2"/>
                          </a:rPr>
                          <m:t>𝑺𝒙</m:t>
                        </m:r>
                      </m:num>
                      <m:den>
                        <m:r>
                          <a:rPr lang="en-US" b="1" i="1">
                            <a:latin typeface="Cambria Math" panose="02040503050406030204" pitchFamily="18" charset="0"/>
                            <a:sym typeface="Wingdings" panose="05000000000000000000" pitchFamily="2" charset="2"/>
                          </a:rPr>
                          <m:t>𝜮</m:t>
                        </m:r>
                        <m:sSup>
                          <m:sSupPr>
                            <m:ctrlPr>
                              <a:rPr lang="fr-FR" b="1" i="1">
                                <a:solidFill>
                                  <a:srgbClr val="836967"/>
                                </a:solidFill>
                                <a:latin typeface="Cambria Math" panose="02040503050406030204" pitchFamily="18" charset="0"/>
                                <a:sym typeface="Wingdings" panose="05000000000000000000" pitchFamily="2" charset="2"/>
                              </a:rPr>
                            </m:ctrlPr>
                          </m:sSupPr>
                          <m:e>
                            <m:r>
                              <a:rPr lang="fr-FR" b="1" i="1">
                                <a:latin typeface="Cambria Math" panose="02040503050406030204" pitchFamily="18" charset="0"/>
                                <a:sym typeface="Wingdings" panose="05000000000000000000" pitchFamily="2" charset="2"/>
                              </a:rPr>
                              <m:t>𝒙</m:t>
                            </m:r>
                          </m:e>
                          <m:sup>
                            <m:r>
                              <a:rPr lang="fr-FR" b="1" i="1">
                                <a:latin typeface="Cambria Math" panose="02040503050406030204" pitchFamily="18" charset="0"/>
                                <a:sym typeface="Wingdings" panose="05000000000000000000" pitchFamily="2" charset="2"/>
                              </a:rPr>
                              <m:t>𝟐</m:t>
                            </m:r>
                          </m:sup>
                        </m:sSup>
                      </m:den>
                    </m:f>
                  </m:oMath>
                </a14:m>
                <a:endParaRPr lang="en-US" sz="2400" b="1" dirty="0">
                  <a:solidFill>
                    <a:srgbClr val="000000"/>
                  </a:solidFill>
                  <a:cs typeface="Times New Roman" pitchFamily="18" charset="0"/>
                </a:endParaRPr>
              </a:p>
              <a:p>
                <a:pPr marL="0" indent="0" algn="just" rtl="1">
                  <a:lnSpc>
                    <a:spcPct val="150000"/>
                  </a:lnSpc>
                  <a:buNone/>
                </a:pPr>
                <a:r>
                  <a:rPr lang="ar-SA" sz="2400" dirty="0">
                    <a:highlight>
                      <a:srgbClr val="FFFF00"/>
                    </a:highlight>
                  </a:rPr>
                  <a:t>حيث أن </a:t>
                </a:r>
                <a:r>
                  <a:rPr lang="fr-FR" sz="2400" dirty="0">
                    <a:highlight>
                      <a:srgbClr val="FFFF00"/>
                    </a:highlight>
                  </a:rPr>
                  <a:t>x</a:t>
                </a:r>
                <a:r>
                  <a:rPr lang="ar-SA" sz="2400" dirty="0">
                    <a:highlight>
                      <a:srgbClr val="FFFF00"/>
                    </a:highlight>
                  </a:rPr>
                  <a:t> يمثل الوسط الإفتراضي ويجب أن يكون مجموعه 0</a:t>
                </a:r>
                <a:endParaRPr lang="ar-JO" sz="2400" dirty="0">
                  <a:highlight>
                    <a:srgbClr val="FFFF00"/>
                  </a:highlight>
                </a:endParaRPr>
              </a:p>
              <a:p>
                <a:pPr marL="0" indent="0" algn="just" rtl="1">
                  <a:lnSpc>
                    <a:spcPct val="150000"/>
                  </a:lnSpc>
                  <a:buNone/>
                </a:pPr>
                <a:endParaRPr lang="ar-SA" dirty="0"/>
              </a:p>
              <a:p>
                <a:pPr marL="0" indent="0" algn="just" rtl="1">
                  <a:lnSpc>
                    <a:spcPct val="150000"/>
                  </a:lnSpc>
                  <a:buNone/>
                </a:pPr>
                <a:endParaRPr lang="fr-FR" dirty="0"/>
              </a:p>
            </p:txBody>
          </p:sp>
        </mc:Choice>
        <mc:Fallback xmlns="">
          <p:sp>
            <p:nvSpPr>
              <p:cNvPr id="3" name="Espace réservé du contenu 2"/>
              <p:cNvSpPr>
                <a:spLocks noGrp="1" noRot="1" noChangeAspect="1" noMove="1" noResize="1" noEditPoints="1" noAdjustHandles="1" noChangeArrowheads="1" noChangeShapeType="1" noTextEdit="1"/>
              </p:cNvSpPr>
              <p:nvPr>
                <p:ph sz="quarter" idx="1"/>
              </p:nvPr>
            </p:nvSpPr>
            <p:spPr>
              <a:xfrm>
                <a:off x="457200" y="1196752"/>
                <a:ext cx="8003232" cy="5277200"/>
              </a:xfrm>
              <a:blipFill>
                <a:blip r:embed="rId2"/>
                <a:stretch>
                  <a:fillRect l="-1142" r="-1142"/>
                </a:stretch>
              </a:blipFill>
            </p:spPr>
            <p:txBody>
              <a:bodyPr/>
              <a:lstStyle/>
              <a:p>
                <a:r>
                  <a:rPr lang="fr-DZ">
                    <a:noFill/>
                  </a:rPr>
                  <a:t> </a:t>
                </a:r>
              </a:p>
            </p:txBody>
          </p:sp>
        </mc:Fallback>
      </mc:AlternateContent>
      <p:sp>
        <p:nvSpPr>
          <p:cNvPr id="4" name="Rectangle 3">
            <a:extLst>
              <a:ext uri="{FF2B5EF4-FFF2-40B4-BE49-F238E27FC236}">
                <a16:creationId xmlns:a16="http://schemas.microsoft.com/office/drawing/2014/main" id="{33FA11C4-4949-40AE-9322-365F48F4AA96}"/>
              </a:ext>
            </a:extLst>
          </p:cNvPr>
          <p:cNvSpPr/>
          <p:nvPr/>
        </p:nvSpPr>
        <p:spPr>
          <a:xfrm>
            <a:off x="3211370" y="2348880"/>
            <a:ext cx="2721260" cy="864096"/>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DZ"/>
          </a:p>
        </p:txBody>
      </p:sp>
    </p:spTree>
    <p:extLst>
      <p:ext uri="{BB962C8B-B14F-4D97-AF65-F5344CB8AC3E}">
        <p14:creationId xmlns:p14="http://schemas.microsoft.com/office/powerpoint/2010/main" val="190139028"/>
      </p:ext>
    </p:extLst>
  </p:cSld>
  <p:clrMapOvr>
    <a:masterClrMapping/>
  </p:clrMapOvr>
  <p:transition spd="slow">
    <p:fade/>
  </p:transition>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3746</TotalTime>
  <Words>987</Words>
  <Application>Microsoft Office PowerPoint</Application>
  <PresentationFormat>Affichage à l'écran (4:3)</PresentationFormat>
  <Paragraphs>117</Paragraphs>
  <Slides>17</Slides>
  <Notes>0</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17</vt:i4>
      </vt:variant>
    </vt:vector>
  </HeadingPairs>
  <TitlesOfParts>
    <vt:vector size="26" baseType="lpstr">
      <vt:lpstr>Arial</vt:lpstr>
      <vt:lpstr>Calibri</vt:lpstr>
      <vt:lpstr>Calibri Light</vt:lpstr>
      <vt:lpstr>Cambria Math</vt:lpstr>
      <vt:lpstr>Corbel</vt:lpstr>
      <vt:lpstr>Symbol</vt:lpstr>
      <vt:lpstr>Times New Roman</vt:lpstr>
      <vt:lpstr>Wingdings</vt:lpstr>
      <vt:lpstr>Thème Office</vt:lpstr>
      <vt:lpstr>Présentation PowerPoint</vt:lpstr>
      <vt:lpstr>المحور الثاني: التنبؤ بمبيعات المنتجات الجديدة  الأساليب الكمية:  (Quantitative Methods)</vt:lpstr>
      <vt:lpstr>أسلوب التمهيد أو التسريح الآسي البسيط Simple exponential smoothing method</vt:lpstr>
      <vt:lpstr>Présentation PowerPoint</vt:lpstr>
      <vt:lpstr>Présentation PowerPoint</vt:lpstr>
      <vt:lpstr>Présentation PowerPoint</vt:lpstr>
      <vt:lpstr>Présentation PowerPoint</vt:lpstr>
      <vt:lpstr>طريقة الإتجاه العام</vt:lpstr>
      <vt:lpstr>طريقة الإتجاه العام</vt:lpstr>
      <vt:lpstr>مقارنة بين أساليب التنبؤ</vt:lpstr>
      <vt:lpstr>Présentation PowerPoint</vt:lpstr>
      <vt:lpstr>Présentation PowerPoint</vt:lpstr>
      <vt:lpstr>Présentation PowerPoint</vt:lpstr>
      <vt:lpstr>Présentation PowerPoint</vt:lpstr>
      <vt:lpstr>Présentation PowerPoint</vt:lpstr>
      <vt:lpstr>مقارنة بين أساليب التنبؤ</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الأساليب الكمية: (Quantitative Methods):</dc:title>
  <dc:creator>SBI</dc:creator>
  <cp:lastModifiedBy>imene.benaida@outlook.fr</cp:lastModifiedBy>
  <cp:revision>119</cp:revision>
  <dcterms:created xsi:type="dcterms:W3CDTF">2014-10-22T15:45:06Z</dcterms:created>
  <dcterms:modified xsi:type="dcterms:W3CDTF">2025-10-21T19:55:58Z</dcterms:modified>
</cp:coreProperties>
</file>