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70588-38AD-4936-A480-9963F7046A12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B063-5288-456E-A494-A0E023ADA62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IAS 21-The </a:t>
            </a:r>
            <a:r>
              <a:rPr lang="fr-FR" b="1" dirty="0" err="1">
                <a:solidFill>
                  <a:srgbClr val="FF0000"/>
                </a:solidFill>
              </a:rPr>
              <a:t>Effects</a:t>
            </a:r>
            <a:r>
              <a:rPr lang="fr-FR" b="1" dirty="0">
                <a:solidFill>
                  <a:srgbClr val="FF0000"/>
                </a:solidFill>
              </a:rPr>
              <a:t> of Changes in </a:t>
            </a:r>
            <a:r>
              <a:rPr lang="fr-FR" b="1" dirty="0" err="1">
                <a:solidFill>
                  <a:srgbClr val="FF0000"/>
                </a:solidFill>
              </a:rPr>
              <a:t>Foreign</a:t>
            </a:r>
            <a:r>
              <a:rPr lang="fr-FR" b="1" dirty="0">
                <a:solidFill>
                  <a:srgbClr val="FF0000"/>
                </a:solidFill>
              </a:rPr>
              <a:t> Exchange </a:t>
            </a:r>
            <a:r>
              <a:rPr lang="fr-FR" b="1" dirty="0" smtClean="0">
                <a:solidFill>
                  <a:srgbClr val="FF0000"/>
                </a:solidFill>
              </a:rPr>
              <a:t>Rates</a:t>
            </a:r>
            <a:endParaRPr lang="ar-DZ" b="1" dirty="0" smtClean="0">
              <a:solidFill>
                <a:srgbClr val="FF0000"/>
              </a:solidFill>
            </a:endParaRPr>
          </a:p>
          <a:p>
            <a:pPr algn="l"/>
            <a:r>
              <a:rPr lang="fr-FR" b="1" dirty="0" err="1">
                <a:solidFill>
                  <a:srgbClr val="FF0000"/>
                </a:solidFill>
              </a:rPr>
              <a:t>Overview</a:t>
            </a:r>
            <a:r>
              <a:rPr lang="fr-FR" b="1" dirty="0">
                <a:solidFill>
                  <a:srgbClr val="FF0000"/>
                </a:solidFill>
              </a:rPr>
              <a:t> :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In April 2001 the International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Standards </a:t>
            </a:r>
            <a:r>
              <a:rPr lang="fr-FR" dirty="0" err="1">
                <a:solidFill>
                  <a:schemeClr val="tx1"/>
                </a:solidFill>
              </a:rPr>
              <a:t>Board</a:t>
            </a:r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dirty="0" err="1">
                <a:solidFill>
                  <a:schemeClr val="tx1"/>
                </a:solidFill>
              </a:rPr>
              <a:t>adopted</a:t>
            </a:r>
            <a:r>
              <a:rPr lang="fr-FR" dirty="0">
                <a:solidFill>
                  <a:schemeClr val="tx1"/>
                </a:solidFill>
              </a:rPr>
              <a:t> IAS 21 The </a:t>
            </a:r>
            <a:r>
              <a:rPr lang="fr-FR" dirty="0" err="1">
                <a:solidFill>
                  <a:schemeClr val="tx1"/>
                </a:solidFill>
              </a:rPr>
              <a:t>Effects</a:t>
            </a:r>
            <a:r>
              <a:rPr lang="fr-FR" dirty="0">
                <a:solidFill>
                  <a:schemeClr val="tx1"/>
                </a:solidFill>
              </a:rPr>
              <a:t> of Changes in </a:t>
            </a:r>
            <a:r>
              <a:rPr lang="fr-FR" dirty="0" err="1">
                <a:solidFill>
                  <a:schemeClr val="tx1"/>
                </a:solidFill>
              </a:rPr>
              <a:t>Foreign</a:t>
            </a:r>
            <a:r>
              <a:rPr lang="fr-FR" dirty="0">
                <a:solidFill>
                  <a:schemeClr val="tx1"/>
                </a:solidFill>
              </a:rPr>
              <a:t> Exchange Rates, </a:t>
            </a:r>
            <a:r>
              <a:rPr lang="fr-FR" dirty="0" err="1">
                <a:solidFill>
                  <a:schemeClr val="tx1"/>
                </a:solidFill>
              </a:rPr>
              <a:t>which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had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originally</a:t>
            </a:r>
            <a:r>
              <a:rPr lang="fr-FR" dirty="0">
                <a:solidFill>
                  <a:schemeClr val="tx1"/>
                </a:solidFill>
              </a:rPr>
              <a:t> been </a:t>
            </a:r>
            <a:r>
              <a:rPr lang="fr-FR" dirty="0" err="1">
                <a:solidFill>
                  <a:schemeClr val="tx1"/>
                </a:solidFill>
              </a:rPr>
              <a:t>issued</a:t>
            </a:r>
            <a:r>
              <a:rPr lang="fr-FR" dirty="0">
                <a:solidFill>
                  <a:schemeClr val="tx1"/>
                </a:solidFill>
              </a:rPr>
              <a:t> by the International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Standards </a:t>
            </a:r>
            <a:r>
              <a:rPr lang="fr-FR" dirty="0" err="1">
                <a:solidFill>
                  <a:schemeClr val="tx1"/>
                </a:solidFill>
              </a:rPr>
              <a:t>Committee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December</a:t>
            </a:r>
            <a:r>
              <a:rPr lang="fr-FR" dirty="0">
                <a:solidFill>
                  <a:schemeClr val="tx1"/>
                </a:solidFill>
              </a:rPr>
              <a:t> 1983. IAS 21 The </a:t>
            </a:r>
            <a:r>
              <a:rPr lang="fr-FR" dirty="0" err="1">
                <a:solidFill>
                  <a:schemeClr val="tx1"/>
                </a:solidFill>
              </a:rPr>
              <a:t>Effects</a:t>
            </a:r>
            <a:r>
              <a:rPr lang="fr-FR" dirty="0">
                <a:solidFill>
                  <a:schemeClr val="tx1"/>
                </a:solidFill>
              </a:rPr>
              <a:t> of Changes in </a:t>
            </a:r>
            <a:r>
              <a:rPr lang="fr-FR" dirty="0" err="1">
                <a:solidFill>
                  <a:schemeClr val="tx1"/>
                </a:solidFill>
              </a:rPr>
              <a:t>Foreign</a:t>
            </a:r>
            <a:r>
              <a:rPr lang="fr-FR" dirty="0">
                <a:solidFill>
                  <a:schemeClr val="tx1"/>
                </a:solidFill>
              </a:rPr>
              <a:t> Exchange Rates </a:t>
            </a:r>
            <a:r>
              <a:rPr lang="fr-FR" dirty="0" err="1">
                <a:solidFill>
                  <a:schemeClr val="tx1"/>
                </a:solidFill>
              </a:rPr>
              <a:t>replaced</a:t>
            </a:r>
            <a:r>
              <a:rPr lang="fr-FR" dirty="0">
                <a:solidFill>
                  <a:schemeClr val="tx1"/>
                </a:solidFill>
              </a:rPr>
              <a:t> IAS 21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for the </a:t>
            </a:r>
            <a:r>
              <a:rPr lang="fr-FR" dirty="0" err="1">
                <a:solidFill>
                  <a:schemeClr val="tx1"/>
                </a:solidFill>
              </a:rPr>
              <a:t>Effects</a:t>
            </a:r>
            <a:r>
              <a:rPr lang="fr-FR" dirty="0">
                <a:solidFill>
                  <a:schemeClr val="tx1"/>
                </a:solidFill>
              </a:rPr>
              <a:t> of Changes in </a:t>
            </a:r>
            <a:r>
              <a:rPr lang="fr-FR" dirty="0" err="1">
                <a:solidFill>
                  <a:schemeClr val="tx1"/>
                </a:solidFill>
              </a:rPr>
              <a:t>Foreign</a:t>
            </a:r>
            <a:r>
              <a:rPr lang="fr-FR" dirty="0">
                <a:solidFill>
                  <a:schemeClr val="tx1"/>
                </a:solidFill>
              </a:rPr>
              <a:t> Exchange Rates (</a:t>
            </a:r>
            <a:r>
              <a:rPr lang="fr-FR" dirty="0" err="1">
                <a:solidFill>
                  <a:schemeClr val="tx1"/>
                </a:solidFill>
              </a:rPr>
              <a:t>issued</a:t>
            </a:r>
            <a:r>
              <a:rPr lang="fr-FR" dirty="0">
                <a:solidFill>
                  <a:schemeClr val="tx1"/>
                </a:solidFill>
              </a:rPr>
              <a:t> in July 1983). In </a:t>
            </a:r>
            <a:r>
              <a:rPr lang="fr-FR" dirty="0" err="1">
                <a:solidFill>
                  <a:schemeClr val="tx1"/>
                </a:solidFill>
              </a:rPr>
              <a:t>December</a:t>
            </a:r>
            <a:r>
              <a:rPr lang="fr-FR" dirty="0">
                <a:solidFill>
                  <a:schemeClr val="tx1"/>
                </a:solidFill>
              </a:rPr>
              <a:t> 2003 the </a:t>
            </a:r>
            <a:r>
              <a:rPr lang="fr-FR" dirty="0" err="1">
                <a:solidFill>
                  <a:schemeClr val="tx1"/>
                </a:solidFill>
              </a:rPr>
              <a:t>Board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issued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revised</a:t>
            </a:r>
            <a:r>
              <a:rPr lang="fr-FR" dirty="0">
                <a:solidFill>
                  <a:schemeClr val="tx1"/>
                </a:solidFill>
              </a:rPr>
              <a:t> IAS 21 as part of </a:t>
            </a:r>
            <a:r>
              <a:rPr lang="fr-FR" dirty="0" err="1">
                <a:solidFill>
                  <a:schemeClr val="tx1"/>
                </a:solidFill>
              </a:rPr>
              <a:t>its</a:t>
            </a:r>
            <a:r>
              <a:rPr lang="fr-FR" dirty="0">
                <a:solidFill>
                  <a:schemeClr val="tx1"/>
                </a:solidFill>
              </a:rPr>
              <a:t> initial agenda of </a:t>
            </a:r>
            <a:r>
              <a:rPr lang="fr-FR" dirty="0" err="1">
                <a:solidFill>
                  <a:schemeClr val="tx1"/>
                </a:solidFill>
              </a:rPr>
              <a:t>technical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projects</a:t>
            </a:r>
            <a:r>
              <a:rPr lang="fr-FR" dirty="0">
                <a:solidFill>
                  <a:schemeClr val="tx1"/>
                </a:solidFill>
              </a:rPr>
              <a:t>. The </a:t>
            </a:r>
            <a:r>
              <a:rPr lang="fr-FR" dirty="0" err="1">
                <a:solidFill>
                  <a:schemeClr val="tx1"/>
                </a:solidFill>
              </a:rPr>
              <a:t>revised</a:t>
            </a:r>
            <a:r>
              <a:rPr lang="fr-FR" dirty="0">
                <a:solidFill>
                  <a:schemeClr val="tx1"/>
                </a:solidFill>
              </a:rPr>
              <a:t> IAS 21 </a:t>
            </a:r>
            <a:r>
              <a:rPr lang="fr-FR" dirty="0" err="1">
                <a:solidFill>
                  <a:schemeClr val="tx1"/>
                </a:solidFill>
              </a:rPr>
              <a:t>also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incorporated</a:t>
            </a:r>
            <a:r>
              <a:rPr lang="fr-FR" dirty="0">
                <a:solidFill>
                  <a:schemeClr val="tx1"/>
                </a:solidFill>
              </a:rPr>
              <a:t> the guidance </a:t>
            </a:r>
            <a:r>
              <a:rPr lang="fr-FR" dirty="0" err="1">
                <a:solidFill>
                  <a:schemeClr val="tx1"/>
                </a:solidFill>
              </a:rPr>
              <a:t>contained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three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related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Interpretations</a:t>
            </a:r>
            <a:r>
              <a:rPr lang="fr-FR" dirty="0">
                <a:solidFill>
                  <a:schemeClr val="tx1"/>
                </a:solidFill>
              </a:rPr>
              <a:t> (SIC-11 </a:t>
            </a:r>
            <a:r>
              <a:rPr lang="fr-FR" dirty="0" err="1">
                <a:solidFill>
                  <a:schemeClr val="tx1"/>
                </a:solidFill>
              </a:rPr>
              <a:t>Foreign</a:t>
            </a:r>
            <a:r>
              <a:rPr lang="fr-FR" dirty="0">
                <a:solidFill>
                  <a:schemeClr val="tx1"/>
                </a:solidFill>
              </a:rPr>
              <a:t> Exchange—Capitalisation of </a:t>
            </a:r>
            <a:r>
              <a:rPr lang="fr-FR" dirty="0" err="1">
                <a:solidFill>
                  <a:schemeClr val="tx1"/>
                </a:solidFill>
              </a:rPr>
              <a:t>Losses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Resulting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from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Severe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Currency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Devaluations</a:t>
            </a:r>
            <a:r>
              <a:rPr lang="fr-FR" dirty="0">
                <a:solidFill>
                  <a:schemeClr val="tx1"/>
                </a:solidFill>
              </a:rPr>
              <a:t>, SIC-19 </a:t>
            </a:r>
            <a:r>
              <a:rPr lang="fr-FR" dirty="0" err="1">
                <a:solidFill>
                  <a:schemeClr val="tx1"/>
                </a:solidFill>
              </a:rPr>
              <a:t>Reporting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Currency</a:t>
            </a:r>
            <a:r>
              <a:rPr lang="fr-FR" dirty="0">
                <a:solidFill>
                  <a:schemeClr val="tx1"/>
                </a:solidFill>
              </a:rPr>
              <a:t>—</a:t>
            </a:r>
            <a:r>
              <a:rPr lang="fr-FR" dirty="0" err="1">
                <a:solidFill>
                  <a:schemeClr val="tx1"/>
                </a:solidFill>
              </a:rPr>
              <a:t>Measurement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Presentation</a:t>
            </a:r>
            <a:r>
              <a:rPr lang="fr-FR" dirty="0">
                <a:solidFill>
                  <a:schemeClr val="tx1"/>
                </a:solidFill>
              </a:rPr>
              <a:t> of Financial </a:t>
            </a:r>
            <a:r>
              <a:rPr lang="fr-FR" dirty="0" err="1">
                <a:solidFill>
                  <a:schemeClr val="tx1"/>
                </a:solidFill>
              </a:rPr>
              <a:t>Statements</a:t>
            </a:r>
            <a:r>
              <a:rPr lang="fr-FR" dirty="0">
                <a:solidFill>
                  <a:schemeClr val="tx1"/>
                </a:solidFill>
              </a:rPr>
              <a:t> under IAS 21 and IAS 29 and SIC-30 </a:t>
            </a:r>
            <a:r>
              <a:rPr lang="fr-FR" dirty="0" err="1">
                <a:solidFill>
                  <a:schemeClr val="tx1"/>
                </a:solidFill>
              </a:rPr>
              <a:t>Reporting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Currency</a:t>
            </a:r>
            <a:r>
              <a:rPr lang="fr-FR" dirty="0">
                <a:solidFill>
                  <a:schemeClr val="tx1"/>
                </a:solidFill>
              </a:rPr>
              <a:t>—Translation </a:t>
            </a:r>
            <a:r>
              <a:rPr lang="fr-FR" dirty="0" err="1">
                <a:solidFill>
                  <a:schemeClr val="tx1"/>
                </a:solidFill>
              </a:rPr>
              <a:t>from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Measurement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Currency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Presentation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Currency</a:t>
            </a:r>
            <a:r>
              <a:rPr lang="fr-FR" dirty="0">
                <a:solidFill>
                  <a:schemeClr val="tx1"/>
                </a:solidFill>
              </a:rPr>
              <a:t>). The </a:t>
            </a:r>
            <a:r>
              <a:rPr lang="fr-FR" dirty="0" err="1">
                <a:solidFill>
                  <a:schemeClr val="tx1"/>
                </a:solidFill>
              </a:rPr>
              <a:t>Board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also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amended</a:t>
            </a:r>
            <a:r>
              <a:rPr lang="fr-FR" dirty="0">
                <a:solidFill>
                  <a:schemeClr val="tx1"/>
                </a:solidFill>
              </a:rPr>
              <a:t> SIC-7 Introduction of the Euro.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dirty="0" err="1">
                <a:solidFill>
                  <a:schemeClr val="tx1"/>
                </a:solidFill>
              </a:rPr>
              <a:t>Board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amended</a:t>
            </a:r>
            <a:r>
              <a:rPr lang="fr-FR" dirty="0">
                <a:solidFill>
                  <a:schemeClr val="tx1"/>
                </a:solidFill>
              </a:rPr>
              <a:t> IAS 21 in </a:t>
            </a:r>
            <a:r>
              <a:rPr lang="fr-FR" dirty="0" err="1">
                <a:solidFill>
                  <a:schemeClr val="tx1"/>
                </a:solidFill>
              </a:rPr>
              <a:t>December</a:t>
            </a:r>
            <a:r>
              <a:rPr lang="fr-FR" dirty="0">
                <a:solidFill>
                  <a:schemeClr val="tx1"/>
                </a:solidFill>
              </a:rPr>
              <a:t> 2005 to </a:t>
            </a:r>
            <a:r>
              <a:rPr lang="fr-FR" dirty="0" err="1">
                <a:solidFill>
                  <a:schemeClr val="tx1"/>
                </a:solidFill>
              </a:rPr>
              <a:t>require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some</a:t>
            </a:r>
            <a:r>
              <a:rPr lang="fr-FR" dirty="0">
                <a:solidFill>
                  <a:schemeClr val="tx1"/>
                </a:solidFill>
              </a:rPr>
              <a:t> types of exchange </a:t>
            </a:r>
            <a:r>
              <a:rPr lang="fr-FR" dirty="0" err="1">
                <a:solidFill>
                  <a:schemeClr val="tx1"/>
                </a:solidFill>
              </a:rPr>
              <a:t>differences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arising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from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monetary</a:t>
            </a:r>
            <a:r>
              <a:rPr lang="fr-FR" dirty="0">
                <a:solidFill>
                  <a:schemeClr val="tx1"/>
                </a:solidFill>
              </a:rPr>
              <a:t> item </a:t>
            </a:r>
            <a:r>
              <a:rPr lang="fr-FR" dirty="0" err="1">
                <a:solidFill>
                  <a:schemeClr val="tx1"/>
                </a:solidFill>
              </a:rPr>
              <a:t>should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separately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recognised</a:t>
            </a:r>
            <a:r>
              <a:rPr lang="fr-FR" dirty="0">
                <a:solidFill>
                  <a:schemeClr val="tx1"/>
                </a:solidFill>
              </a:rPr>
              <a:t> as </a:t>
            </a:r>
            <a:r>
              <a:rPr lang="fr-FR" dirty="0" err="1">
                <a:solidFill>
                  <a:schemeClr val="tx1"/>
                </a:solidFill>
              </a:rPr>
              <a:t>equity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Recognition of exchange </a:t>
            </a:r>
            <a:r>
              <a:rPr lang="fr-FR" b="1" dirty="0" err="1" smtClean="0">
                <a:solidFill>
                  <a:srgbClr val="FF0000"/>
                </a:solidFill>
              </a:rPr>
              <a:t>differences</a:t>
            </a:r>
            <a:r>
              <a:rPr lang="fr-FR" b="1" dirty="0" smtClean="0">
                <a:solidFill>
                  <a:srgbClr val="FF0000"/>
                </a:solidFill>
              </a:rPr>
              <a:t> :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6.1-Exchange </a:t>
            </a:r>
            <a:r>
              <a:rPr lang="fr-FR" dirty="0" err="1" smtClean="0"/>
              <a:t>differences</a:t>
            </a:r>
            <a:r>
              <a:rPr lang="fr-FR" dirty="0" smtClean="0"/>
              <a:t> </a:t>
            </a:r>
            <a:r>
              <a:rPr lang="fr-FR" dirty="0" err="1" smtClean="0"/>
              <a:t>arising</a:t>
            </a:r>
            <a:r>
              <a:rPr lang="fr-FR" dirty="0" smtClean="0"/>
              <a:t> on </a:t>
            </a:r>
            <a:r>
              <a:rPr lang="fr-FR" dirty="0" err="1" smtClean="0"/>
              <a:t>monetary</a:t>
            </a:r>
            <a:r>
              <a:rPr lang="fr-FR" dirty="0" smtClean="0"/>
              <a:t> items are </a:t>
            </a:r>
            <a:r>
              <a:rPr lang="fr-FR" dirty="0" err="1" smtClean="0"/>
              <a:t>reported</a:t>
            </a:r>
            <a:r>
              <a:rPr lang="fr-FR" dirty="0" smtClean="0"/>
              <a:t> in </a:t>
            </a:r>
            <a:r>
              <a:rPr lang="fr-FR" b="1" dirty="0" smtClean="0">
                <a:solidFill>
                  <a:srgbClr val="FF0000"/>
                </a:solidFill>
              </a:rPr>
              <a:t>profit or </a:t>
            </a:r>
            <a:r>
              <a:rPr lang="fr-FR" b="1" dirty="0" err="1" smtClean="0">
                <a:solidFill>
                  <a:srgbClr val="FF0000"/>
                </a:solidFill>
              </a:rPr>
              <a:t>loss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in the </a:t>
            </a:r>
            <a:r>
              <a:rPr lang="fr-FR" dirty="0" err="1" smtClean="0"/>
              <a:t>period</a:t>
            </a:r>
            <a:r>
              <a:rPr lang="ar-DZ" dirty="0" smtClean="0"/>
              <a:t>.</a:t>
            </a:r>
          </a:p>
          <a:p>
            <a:pPr>
              <a:buNone/>
            </a:pPr>
            <a:r>
              <a:rPr lang="fr-FR" dirty="0" smtClean="0"/>
              <a:t>6.2-exchange </a:t>
            </a:r>
            <a:r>
              <a:rPr lang="fr-FR" dirty="0" err="1" smtClean="0"/>
              <a:t>differences</a:t>
            </a:r>
            <a:r>
              <a:rPr lang="fr-FR" dirty="0" smtClean="0"/>
              <a:t> </a:t>
            </a:r>
            <a:r>
              <a:rPr lang="fr-FR" dirty="0" err="1" smtClean="0"/>
              <a:t>arising</a:t>
            </a:r>
            <a:r>
              <a:rPr lang="fr-FR" dirty="0" smtClean="0"/>
              <a:t> on </a:t>
            </a:r>
            <a:r>
              <a:rPr lang="fr-FR" dirty="0" err="1" smtClean="0"/>
              <a:t>monetary</a:t>
            </a:r>
            <a:r>
              <a:rPr lang="fr-FR" dirty="0" smtClean="0"/>
              <a:t> items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part of the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entity’s</a:t>
            </a:r>
            <a:r>
              <a:rPr lang="fr-FR" b="1" dirty="0" smtClean="0">
                <a:solidFill>
                  <a:srgbClr val="FF0000"/>
                </a:solidFill>
              </a:rPr>
              <a:t> net </a:t>
            </a:r>
            <a:r>
              <a:rPr lang="fr-FR" b="1" dirty="0" err="1" smtClean="0">
                <a:solidFill>
                  <a:srgbClr val="FF0000"/>
                </a:solidFill>
              </a:rPr>
              <a:t>investment</a:t>
            </a:r>
            <a:r>
              <a:rPr lang="fr-FR" b="1" dirty="0" smtClean="0">
                <a:solidFill>
                  <a:srgbClr val="FF0000"/>
                </a:solidFill>
              </a:rPr>
              <a:t> in a </a:t>
            </a:r>
            <a:r>
              <a:rPr lang="fr-FR" b="1" dirty="0" err="1" smtClean="0">
                <a:solidFill>
                  <a:srgbClr val="FF0000"/>
                </a:solidFill>
              </a:rPr>
              <a:t>foreign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operation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are </a:t>
            </a:r>
            <a:r>
              <a:rPr lang="fr-FR" dirty="0" err="1" smtClean="0"/>
              <a:t>recognized</a:t>
            </a:r>
            <a:r>
              <a:rPr lang="fr-FR" dirty="0" smtClean="0"/>
              <a:t> in the group financial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a </a:t>
            </a:r>
            <a:r>
              <a:rPr lang="fr-FR" dirty="0" err="1" smtClean="0"/>
              <a:t>separate</a:t>
            </a:r>
            <a:r>
              <a:rPr lang="fr-FR" dirty="0" smtClean="0"/>
              <a:t> component </a:t>
            </a:r>
            <a:r>
              <a:rPr lang="fr-FR" dirty="0" smtClean="0">
                <a:solidFill>
                  <a:srgbClr val="FF0000"/>
                </a:solidFill>
              </a:rPr>
              <a:t>of </a:t>
            </a:r>
            <a:r>
              <a:rPr lang="fr-FR" dirty="0" err="1" smtClean="0">
                <a:solidFill>
                  <a:srgbClr val="FF0000"/>
                </a:solidFill>
              </a:rPr>
              <a:t>e</a:t>
            </a:r>
            <a:r>
              <a:rPr lang="fr-FR" b="1" dirty="0" err="1" smtClean="0">
                <a:solidFill>
                  <a:srgbClr val="FF0000"/>
                </a:solidFill>
              </a:rPr>
              <a:t>quity</a:t>
            </a:r>
            <a:r>
              <a:rPr lang="fr-FR" dirty="0" smtClean="0"/>
              <a:t>.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recognized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in </a:t>
            </a:r>
            <a:r>
              <a:rPr lang="fr-FR" b="1" dirty="0" smtClean="0">
                <a:solidFill>
                  <a:srgbClr val="FF0000"/>
                </a:solidFill>
              </a:rPr>
              <a:t>profit or </a:t>
            </a:r>
            <a:r>
              <a:rPr lang="fr-FR" b="1" dirty="0" err="1" smtClean="0">
                <a:solidFill>
                  <a:srgbClr val="FF0000"/>
                </a:solidFill>
              </a:rPr>
              <a:t>loss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on </a:t>
            </a:r>
            <a:r>
              <a:rPr lang="fr-FR" b="1" dirty="0" err="1" smtClean="0">
                <a:solidFill>
                  <a:srgbClr val="FF0000"/>
                </a:solidFill>
              </a:rPr>
              <a:t>disposal</a:t>
            </a:r>
            <a:r>
              <a:rPr lang="fr-FR" b="1" dirty="0" smtClean="0">
                <a:solidFill>
                  <a:srgbClr val="FF0000"/>
                </a:solidFill>
              </a:rPr>
              <a:t> of the net </a:t>
            </a:r>
            <a:r>
              <a:rPr lang="fr-FR" b="1" dirty="0" err="1" smtClean="0">
                <a:solidFill>
                  <a:srgbClr val="FF0000"/>
                </a:solidFill>
              </a:rPr>
              <a:t>investment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EX1-An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purchases</a:t>
            </a:r>
            <a:r>
              <a:rPr lang="fr-FR" dirty="0"/>
              <a:t>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a </a:t>
            </a:r>
            <a:r>
              <a:rPr lang="fr-FR" dirty="0" err="1"/>
              <a:t>foreign</a:t>
            </a:r>
            <a:r>
              <a:rPr lang="fr-FR" dirty="0"/>
              <a:t> supplier for </a:t>
            </a:r>
            <a:r>
              <a:rPr lang="fr-FR" b="1" dirty="0"/>
              <a:t>€6</a:t>
            </a:r>
            <a:r>
              <a:rPr lang="fr-FR" dirty="0"/>
              <a:t> million on March 31, 20X2, </a:t>
            </a:r>
            <a:r>
              <a:rPr lang="fr-FR" dirty="0" err="1"/>
              <a:t>when</a:t>
            </a:r>
            <a:r>
              <a:rPr lang="fr-FR" dirty="0"/>
              <a:t> the exchange rate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b="1" dirty="0"/>
              <a:t>€2 = $1</a:t>
            </a:r>
            <a:r>
              <a:rPr lang="fr-FR" dirty="0"/>
              <a:t>. The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sells</a:t>
            </a:r>
            <a:r>
              <a:rPr lang="fr-FR" dirty="0"/>
              <a:t> </a:t>
            </a:r>
            <a:r>
              <a:rPr lang="fr-FR" dirty="0" err="1"/>
              <a:t>goods</a:t>
            </a:r>
            <a:r>
              <a:rPr lang="fr-FR" dirty="0"/>
              <a:t> to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customer</a:t>
            </a:r>
            <a:r>
              <a:rPr lang="fr-FR" dirty="0"/>
              <a:t> for €</a:t>
            </a:r>
            <a:r>
              <a:rPr lang="fr-FR" b="1" dirty="0"/>
              <a:t>3.5</a:t>
            </a:r>
            <a:r>
              <a:rPr lang="fr-FR" dirty="0"/>
              <a:t> million on April 30, 20X2, </a:t>
            </a:r>
            <a:r>
              <a:rPr lang="fr-FR" dirty="0" err="1"/>
              <a:t>when</a:t>
            </a:r>
            <a:r>
              <a:rPr lang="fr-FR" dirty="0"/>
              <a:t> the exchange rate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b="1" dirty="0"/>
              <a:t>€1.75 = $1</a:t>
            </a:r>
            <a:r>
              <a:rPr lang="fr-FR" dirty="0"/>
              <a:t>. </a:t>
            </a:r>
            <a:r>
              <a:rPr lang="fr-FR" dirty="0" err="1"/>
              <a:t>At</a:t>
            </a:r>
            <a:r>
              <a:rPr lang="fr-FR" dirty="0"/>
              <a:t> the </a:t>
            </a:r>
            <a:r>
              <a:rPr lang="fr-FR" dirty="0" err="1"/>
              <a:t>entity’s</a:t>
            </a:r>
            <a:r>
              <a:rPr lang="fr-FR" dirty="0"/>
              <a:t> </a:t>
            </a:r>
            <a:r>
              <a:rPr lang="fr-FR" dirty="0" err="1"/>
              <a:t>year</a:t>
            </a:r>
            <a:r>
              <a:rPr lang="fr-FR" dirty="0"/>
              <a:t>-end of May 31, 20X2, the </a:t>
            </a:r>
            <a:r>
              <a:rPr lang="fr-FR" dirty="0" err="1" smtClean="0"/>
              <a:t>amounts</a:t>
            </a:r>
            <a:r>
              <a:rPr lang="fr-FR" dirty="0" smtClean="0"/>
              <a:t> have </a:t>
            </a:r>
            <a:r>
              <a:rPr lang="fr-FR" dirty="0"/>
              <a:t>not been </a:t>
            </a:r>
            <a:r>
              <a:rPr lang="fr-FR" dirty="0" err="1"/>
              <a:t>paid</a:t>
            </a:r>
            <a:r>
              <a:rPr lang="fr-FR" dirty="0"/>
              <a:t>. </a:t>
            </a:r>
            <a:r>
              <a:rPr lang="fr-FR" dirty="0">
                <a:solidFill>
                  <a:srgbClr val="FF0000"/>
                </a:solidFill>
              </a:rPr>
              <a:t>The </a:t>
            </a:r>
            <a:r>
              <a:rPr lang="fr-FR" dirty="0" err="1">
                <a:solidFill>
                  <a:srgbClr val="FF0000"/>
                </a:solidFill>
              </a:rPr>
              <a:t>closing</a:t>
            </a:r>
            <a:r>
              <a:rPr lang="fr-FR" dirty="0">
                <a:solidFill>
                  <a:srgbClr val="FF0000"/>
                </a:solidFill>
              </a:rPr>
              <a:t> exchange </a:t>
            </a:r>
            <a:r>
              <a:rPr lang="fr-FR" dirty="0" smtClean="0">
                <a:solidFill>
                  <a:srgbClr val="FF0000"/>
                </a:solidFill>
              </a:rPr>
              <a:t>rate 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b="1" dirty="0"/>
              <a:t>€1.5 = $1.</a:t>
            </a:r>
            <a:r>
              <a:rPr lang="fr-FR" dirty="0"/>
              <a:t> The </a:t>
            </a:r>
            <a:r>
              <a:rPr lang="fr-FR" dirty="0" err="1"/>
              <a:t>entity’s</a:t>
            </a:r>
            <a:r>
              <a:rPr lang="fr-FR" dirty="0"/>
              <a:t> </a:t>
            </a:r>
            <a:r>
              <a:rPr lang="fr-FR" b="1" dirty="0" err="1"/>
              <a:t>functional</a:t>
            </a:r>
            <a:r>
              <a:rPr lang="fr-FR" b="1" dirty="0"/>
              <a:t> </a:t>
            </a:r>
            <a:r>
              <a:rPr lang="fr-FR" b="1" dirty="0" err="1"/>
              <a:t>currency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the dollar</a:t>
            </a:r>
            <a:r>
              <a:rPr lang="fr-FR" dirty="0"/>
              <a:t>.</a:t>
            </a:r>
          </a:p>
          <a:p>
            <a:r>
              <a:rPr lang="fr-FR" b="1" i="1" dirty="0" err="1"/>
              <a:t>Required</a:t>
            </a:r>
            <a:endParaRPr lang="fr-FR" dirty="0"/>
          </a:p>
          <a:p>
            <a:r>
              <a:rPr lang="fr-FR" dirty="0"/>
              <a:t>Calculate the exchange </a:t>
            </a:r>
            <a:r>
              <a:rPr lang="fr-FR" dirty="0" err="1"/>
              <a:t>differences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recorded</a:t>
            </a:r>
            <a:r>
              <a:rPr lang="fr-FR" dirty="0"/>
              <a:t> in profit or </a:t>
            </a:r>
            <a:r>
              <a:rPr lang="fr-FR" dirty="0" err="1"/>
              <a:t>loss</a:t>
            </a:r>
            <a:r>
              <a:rPr lang="fr-FR" dirty="0"/>
              <a:t> for the </a:t>
            </a:r>
            <a:r>
              <a:rPr lang="fr-FR" dirty="0" err="1"/>
              <a:t>period</a:t>
            </a:r>
            <a:r>
              <a:rPr lang="fr-FR" dirty="0"/>
              <a:t> </a:t>
            </a:r>
            <a:r>
              <a:rPr lang="fr-FR" dirty="0" err="1"/>
              <a:t>ending</a:t>
            </a:r>
            <a:r>
              <a:rPr lang="fr-FR" dirty="0"/>
              <a:t> May 31,20X2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Solution</a:t>
            </a:r>
            <a:endParaRPr lang="fr-FR" dirty="0" smtClean="0"/>
          </a:p>
          <a:p>
            <a:pPr>
              <a:buNone/>
            </a:pPr>
            <a:r>
              <a:rPr lang="fr-FR" sz="2800" dirty="0" smtClean="0"/>
              <a:t>The </a:t>
            </a:r>
            <a:r>
              <a:rPr lang="fr-FR" sz="2800" dirty="0" err="1" smtClean="0"/>
              <a:t>entity</a:t>
            </a:r>
            <a:r>
              <a:rPr lang="fr-FR" sz="2800" dirty="0" smtClean="0"/>
              <a:t> records the </a:t>
            </a:r>
            <a:r>
              <a:rPr lang="fr-FR" sz="2800" dirty="0" err="1" smtClean="0"/>
              <a:t>asset</a:t>
            </a:r>
            <a:r>
              <a:rPr lang="fr-FR" sz="2800" dirty="0" smtClean="0"/>
              <a:t> </a:t>
            </a:r>
            <a:r>
              <a:rPr lang="fr-FR" sz="2800" dirty="0" err="1" smtClean="0"/>
              <a:t>at</a:t>
            </a:r>
            <a:r>
              <a:rPr lang="fr-FR" sz="2800" dirty="0" smtClean="0"/>
              <a:t> a </a:t>
            </a:r>
            <a:r>
              <a:rPr lang="fr-FR" sz="2800" dirty="0" err="1" smtClean="0"/>
              <a:t>cost</a:t>
            </a:r>
            <a:r>
              <a:rPr lang="fr-FR" sz="2800" dirty="0" smtClean="0"/>
              <a:t> of $3 million </a:t>
            </a:r>
            <a:r>
              <a:rPr lang="fr-FR" sz="2800" dirty="0" err="1" smtClean="0"/>
              <a:t>at</a:t>
            </a:r>
            <a:r>
              <a:rPr lang="fr-FR" sz="2800" dirty="0" smtClean="0"/>
              <a:t> March 31, 20X2, and a </a:t>
            </a:r>
            <a:r>
              <a:rPr lang="fr-FR" sz="2800" dirty="0" err="1" smtClean="0"/>
              <a:t>liability</a:t>
            </a:r>
            <a:r>
              <a:rPr lang="fr-FR" sz="2800" dirty="0" smtClean="0"/>
              <a:t> of the </a:t>
            </a:r>
            <a:r>
              <a:rPr lang="fr-FR" sz="2800" dirty="0" err="1" smtClean="0"/>
              <a:t>same</a:t>
            </a:r>
            <a:r>
              <a:rPr lang="fr-FR" sz="2800" dirty="0" smtClean="0"/>
              <a:t> </a:t>
            </a:r>
            <a:r>
              <a:rPr lang="fr-FR" sz="2800" dirty="0" err="1" smtClean="0"/>
              <a:t>amount</a:t>
            </a:r>
            <a:r>
              <a:rPr lang="fr-FR" sz="2800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400" dirty="0" err="1" smtClean="0"/>
              <a:t>At</a:t>
            </a:r>
            <a:r>
              <a:rPr lang="fr-FR" sz="2400" dirty="0" smtClean="0"/>
              <a:t> </a:t>
            </a:r>
            <a:r>
              <a:rPr lang="fr-FR" sz="2400" dirty="0" err="1"/>
              <a:t>year</a:t>
            </a:r>
            <a:r>
              <a:rPr lang="fr-FR" sz="2400" dirty="0"/>
              <a:t>-end, the </a:t>
            </a:r>
            <a:r>
              <a:rPr lang="fr-FR" sz="2400" dirty="0" err="1"/>
              <a:t>amount</a:t>
            </a:r>
            <a:r>
              <a:rPr lang="fr-FR" sz="2400" dirty="0"/>
              <a:t> has not been </a:t>
            </a:r>
            <a:r>
              <a:rPr lang="fr-FR" sz="2400" dirty="0" err="1"/>
              <a:t>paid</a:t>
            </a:r>
            <a:r>
              <a:rPr lang="fr-FR" sz="2400" dirty="0"/>
              <a:t>. </a:t>
            </a:r>
            <a:r>
              <a:rPr lang="fr-FR" sz="2400" dirty="0" err="1"/>
              <a:t>Thus</a:t>
            </a:r>
            <a:r>
              <a:rPr lang="fr-FR" sz="2400" dirty="0"/>
              <a:t> </a:t>
            </a:r>
            <a:r>
              <a:rPr lang="fr-FR" sz="2400" dirty="0" err="1"/>
              <a:t>using</a:t>
            </a:r>
            <a:r>
              <a:rPr lang="fr-FR" sz="2400" dirty="0"/>
              <a:t> the </a:t>
            </a:r>
            <a:r>
              <a:rPr lang="fr-FR" sz="2400" b="1" dirty="0" err="1"/>
              <a:t>closing</a:t>
            </a:r>
            <a:r>
              <a:rPr lang="fr-FR" sz="2400" b="1" dirty="0"/>
              <a:t> rate</a:t>
            </a:r>
            <a:r>
              <a:rPr lang="fr-FR" sz="2400" dirty="0"/>
              <a:t> of exchange</a:t>
            </a:r>
            <a:r>
              <a:rPr lang="fr-FR" sz="2400" dirty="0" smtClean="0"/>
              <a:t>,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1643050"/>
          <a:ext cx="8072493" cy="152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1837488"/>
                <a:gridCol w="1877287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31/3/20x2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Debit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(000)$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Credit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(000)$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Dr / </a:t>
                      </a: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Inventory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                  Cr/ </a:t>
                      </a: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trade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payable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€6m÷  €2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3000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3000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4357695"/>
          <a:ext cx="7929618" cy="184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1857388"/>
                <a:gridCol w="1714512"/>
              </a:tblGrid>
              <a:tr h="460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31/12/20x2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Debit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(000)$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Credit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(000)$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1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Dr/  </a:t>
                      </a: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trade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payable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          Cr/ gain	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€6m÷€1.5=4m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fr-FR" sz="20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Diff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= 4m-3m=1m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sz="2400" dirty="0" err="1"/>
              <a:t>Similarly</a:t>
            </a:r>
            <a:r>
              <a:rPr lang="fr-FR" sz="2400" dirty="0"/>
              <a:t>, the </a:t>
            </a:r>
            <a:r>
              <a:rPr lang="fr-FR" sz="2400" dirty="0" err="1"/>
              <a:t>entity</a:t>
            </a:r>
            <a:r>
              <a:rPr lang="fr-FR" sz="2400" dirty="0"/>
              <a:t> will record a sale of $2 million and an </a:t>
            </a:r>
            <a:r>
              <a:rPr lang="fr-FR" sz="2400" dirty="0" err="1"/>
              <a:t>amount</a:t>
            </a:r>
            <a:r>
              <a:rPr lang="fr-FR" sz="2400" dirty="0"/>
              <a:t> </a:t>
            </a:r>
            <a:r>
              <a:rPr lang="fr-FR" sz="2400" dirty="0" err="1"/>
              <a:t>receivable</a:t>
            </a:r>
            <a:r>
              <a:rPr lang="fr-FR" sz="2400" dirty="0"/>
              <a:t> of the </a:t>
            </a:r>
            <a:r>
              <a:rPr lang="fr-FR" sz="2400" dirty="0" err="1"/>
              <a:t>same</a:t>
            </a:r>
            <a:r>
              <a:rPr lang="fr-FR" sz="2400" dirty="0"/>
              <a:t> </a:t>
            </a:r>
            <a:r>
              <a:rPr lang="fr-FR" sz="2400" dirty="0" err="1"/>
              <a:t>amount</a:t>
            </a:r>
            <a:r>
              <a:rPr lang="fr-FR" sz="2400" dirty="0"/>
              <a:t>. </a:t>
            </a:r>
            <a:endParaRPr lang="fr-FR" sz="24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400" dirty="0" smtClean="0"/>
              <a:t> </a:t>
            </a:r>
            <a:r>
              <a:rPr lang="fr-FR" sz="2400" dirty="0" err="1" smtClean="0"/>
              <a:t>At</a:t>
            </a:r>
            <a:r>
              <a:rPr lang="fr-FR" sz="2400" dirty="0" smtClean="0"/>
              <a:t> </a:t>
            </a:r>
            <a:r>
              <a:rPr lang="fr-FR" sz="2400" dirty="0" err="1"/>
              <a:t>year</a:t>
            </a:r>
            <a:r>
              <a:rPr lang="fr-FR" sz="2400" dirty="0"/>
              <a:t>-end, the </a:t>
            </a:r>
            <a:r>
              <a:rPr lang="fr-FR" sz="2400" dirty="0" err="1"/>
              <a:t>receivable</a:t>
            </a:r>
            <a:r>
              <a:rPr lang="fr-FR" sz="2400" dirty="0"/>
              <a:t>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stated</a:t>
            </a:r>
            <a:r>
              <a:rPr lang="fr-FR" sz="2400" dirty="0"/>
              <a:t> </a:t>
            </a:r>
            <a:r>
              <a:rPr lang="fr-FR" sz="2400" b="1" dirty="0" err="1"/>
              <a:t>at</a:t>
            </a:r>
            <a:r>
              <a:rPr lang="fr-FR" sz="2400" b="1" dirty="0"/>
              <a:t> $2.33</a:t>
            </a:r>
            <a:r>
              <a:rPr lang="fr-FR" sz="2400" dirty="0"/>
              <a:t> million,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give</a:t>
            </a:r>
            <a:r>
              <a:rPr lang="fr-FR" sz="2400" dirty="0"/>
              <a:t> an exchange gain of $0.33million,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reported</a:t>
            </a:r>
            <a:r>
              <a:rPr lang="fr-FR" sz="2400" dirty="0"/>
              <a:t> in profit or </a:t>
            </a:r>
            <a:r>
              <a:rPr lang="fr-FR" sz="2400" dirty="0" err="1" smtClean="0"/>
              <a:t>loss</a:t>
            </a: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dirty="0"/>
          </a:p>
          <a:p>
            <a:endParaRPr lang="fr-FR" dirty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1" y="1397000"/>
          <a:ext cx="7929618" cy="1400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/>
                <a:gridCol w="1643074"/>
                <a:gridCol w="178594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30/4/20x2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Debit(000)$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Credit(000)$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Dr / trade receivable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                  Cr/sales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€3.5m÷ 1.75 €=2m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2" y="4572008"/>
          <a:ext cx="8001056" cy="1708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4038"/>
                <a:gridCol w="1669786"/>
                <a:gridCol w="20872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31/12/20x2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Debit(000)$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Credit(000)$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Dr/ / trade receivable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           Cr/ gain	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€3.5÷€1.5=2.33m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0" algn="l"/>
                        </a:tabLs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Diff= 2.33m -2=0.33 m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0.33</a:t>
                      </a:r>
                      <a:endParaRPr lang="fr-FR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0.33</a:t>
                      </a:r>
                      <a:endParaRPr lang="fr-FR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7-TRANSLATION TO THE PRESENTATION CURRENCY FROM THE FUNCTIONAL CURRENCY</a:t>
            </a:r>
            <a:r>
              <a:rPr lang="fr-FR" b="1" dirty="0"/>
              <a:t> </a:t>
            </a:r>
            <a:endParaRPr lang="fr-FR" b="1" dirty="0" smtClean="0"/>
          </a:p>
          <a:p>
            <a:pPr>
              <a:buNone/>
            </a:pPr>
            <a:r>
              <a:rPr lang="fr-FR" dirty="0" smtClean="0"/>
              <a:t>   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in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. If the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differs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, the financial </a:t>
            </a:r>
            <a:r>
              <a:rPr lang="fr-FR" dirty="0" err="1"/>
              <a:t>statements</a:t>
            </a:r>
            <a:r>
              <a:rPr lang="fr-FR" dirty="0"/>
              <a:t> are </a:t>
            </a:r>
            <a:r>
              <a:rPr lang="fr-FR" dirty="0" err="1"/>
              <a:t>retranslated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the </a:t>
            </a:r>
            <a:r>
              <a:rPr lang="fr-FR" b="1" dirty="0" err="1"/>
              <a:t>presentation</a:t>
            </a:r>
            <a:r>
              <a:rPr lang="fr-FR" b="1" dirty="0"/>
              <a:t> </a:t>
            </a:r>
            <a:r>
              <a:rPr lang="fr-FR" b="1" dirty="0" err="1" smtClean="0"/>
              <a:t>currency</a:t>
            </a:r>
            <a:endParaRPr lang="fr-FR" b="1" dirty="0" smtClean="0"/>
          </a:p>
          <a:p>
            <a:pPr>
              <a:buNone/>
            </a:pPr>
            <a:r>
              <a:rPr lang="fr-FR" b="1" dirty="0"/>
              <a:t>Case </a:t>
            </a:r>
            <a:r>
              <a:rPr lang="fr-FR" b="1" dirty="0" err="1" smtClean="0"/>
              <a:t>study</a:t>
            </a:r>
            <a:r>
              <a:rPr lang="fr-FR" b="1" dirty="0" smtClean="0"/>
              <a:t> ( tutorial)</a:t>
            </a:r>
            <a:endParaRPr lang="fr-FR" dirty="0"/>
          </a:p>
          <a:p>
            <a:pPr>
              <a:buNone/>
            </a:pPr>
            <a:r>
              <a:rPr lang="fr-FR" dirty="0"/>
              <a:t>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commenced</a:t>
            </a:r>
            <a:r>
              <a:rPr lang="fr-FR" dirty="0"/>
              <a:t> business on </a:t>
            </a:r>
            <a:r>
              <a:rPr lang="fr-FR" dirty="0" err="1"/>
              <a:t>January</a:t>
            </a:r>
            <a:r>
              <a:rPr lang="fr-FR" dirty="0"/>
              <a:t> 1, 20X2, with an </a:t>
            </a:r>
            <a:r>
              <a:rPr lang="fr-FR" dirty="0" err="1"/>
              <a:t>opening</a:t>
            </a:r>
            <a:r>
              <a:rPr lang="fr-FR" dirty="0"/>
              <a:t> </a:t>
            </a:r>
            <a:r>
              <a:rPr lang="fr-FR" dirty="0" err="1"/>
              <a:t>share</a:t>
            </a:r>
            <a:r>
              <a:rPr lang="fr-FR" dirty="0"/>
              <a:t> capital of $2 </a:t>
            </a:r>
            <a:r>
              <a:rPr lang="fr-FR" dirty="0" err="1"/>
              <a:t>million.The</a:t>
            </a:r>
            <a:r>
              <a:rPr lang="fr-FR" dirty="0"/>
              <a:t> </a:t>
            </a:r>
            <a:r>
              <a:rPr lang="fr-FR" dirty="0" err="1"/>
              <a:t>income</a:t>
            </a:r>
            <a:r>
              <a:rPr lang="fr-FR" dirty="0"/>
              <a:t> </a:t>
            </a:r>
            <a:r>
              <a:rPr lang="fr-FR" dirty="0" err="1"/>
              <a:t>statement</a:t>
            </a:r>
            <a:r>
              <a:rPr lang="fr-FR" dirty="0"/>
              <a:t> and </a:t>
            </a:r>
            <a:r>
              <a:rPr lang="fr-FR" dirty="0" err="1"/>
              <a:t>closing</a:t>
            </a:r>
            <a:r>
              <a:rPr lang="fr-FR" dirty="0"/>
              <a:t> balance </a:t>
            </a:r>
            <a:r>
              <a:rPr lang="fr-FR" dirty="0" err="1"/>
              <a:t>sheet</a:t>
            </a:r>
            <a:r>
              <a:rPr lang="fr-FR" dirty="0"/>
              <a:t> </a:t>
            </a:r>
            <a:r>
              <a:rPr lang="fr-FR" dirty="0" err="1"/>
              <a:t>follow</a:t>
            </a:r>
            <a:r>
              <a:rPr lang="fr-FR" dirty="0"/>
              <a:t>: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sz="2400" b="1" dirty="0" err="1"/>
              <a:t>Income</a:t>
            </a:r>
            <a:r>
              <a:rPr lang="fr-FR" sz="2400" b="1" dirty="0"/>
              <a:t> </a:t>
            </a:r>
            <a:r>
              <a:rPr lang="fr-FR" sz="2400" b="1" dirty="0" err="1"/>
              <a:t>Statement</a:t>
            </a:r>
            <a:r>
              <a:rPr lang="fr-FR" sz="2400" b="1" dirty="0"/>
              <a:t> for the </a:t>
            </a:r>
            <a:r>
              <a:rPr lang="fr-FR" sz="2400" b="1" dirty="0" err="1"/>
              <a:t>year</a:t>
            </a:r>
            <a:r>
              <a:rPr lang="fr-FR" sz="2400" b="1" dirty="0"/>
              <a:t> </a:t>
            </a:r>
            <a:r>
              <a:rPr lang="fr-FR" sz="2400" b="1" dirty="0" err="1"/>
              <a:t>ended</a:t>
            </a:r>
            <a:r>
              <a:rPr lang="fr-FR" sz="2400" b="1" dirty="0"/>
              <a:t> </a:t>
            </a:r>
            <a:r>
              <a:rPr lang="fr-FR" sz="2400" b="1" dirty="0" err="1"/>
              <a:t>December</a:t>
            </a:r>
            <a:r>
              <a:rPr lang="fr-FR" sz="2400" b="1" dirty="0"/>
              <a:t> 31, </a:t>
            </a:r>
            <a:r>
              <a:rPr lang="fr-FR" sz="2400" b="1" dirty="0" smtClean="0"/>
              <a:t>20X2</a:t>
            </a:r>
          </a:p>
          <a:p>
            <a:pPr>
              <a:buNone/>
            </a:pPr>
            <a:endParaRPr lang="fr-FR" b="1" dirty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  <a:p>
            <a:pPr>
              <a:buNone/>
            </a:pPr>
            <a:r>
              <a:rPr lang="fr-FR" sz="2400" b="1" dirty="0" smtClean="0"/>
              <a:t>Balance </a:t>
            </a:r>
            <a:r>
              <a:rPr lang="fr-FR" sz="2400" b="1" dirty="0" err="1"/>
              <a:t>Sheet</a:t>
            </a:r>
            <a:r>
              <a:rPr lang="fr-FR" sz="2400" b="1" dirty="0"/>
              <a:t> </a:t>
            </a:r>
            <a:r>
              <a:rPr lang="fr-FR" sz="2400" b="1" dirty="0" err="1"/>
              <a:t>at</a:t>
            </a:r>
            <a:r>
              <a:rPr lang="fr-FR" sz="2400" b="1" dirty="0"/>
              <a:t> </a:t>
            </a:r>
            <a:r>
              <a:rPr lang="fr-FR" sz="2400" b="1" dirty="0" err="1"/>
              <a:t>December</a:t>
            </a:r>
            <a:r>
              <a:rPr lang="fr-FR" sz="2400" b="1" dirty="0"/>
              <a:t> 31, </a:t>
            </a:r>
            <a:r>
              <a:rPr lang="fr-FR" sz="2400" b="1" dirty="0" smtClean="0"/>
              <a:t>20X2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34" y="428604"/>
          <a:ext cx="7143800" cy="2964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/>
                <a:gridCol w="1714512"/>
              </a:tblGrid>
              <a:tr h="460364"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$ m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51785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Revenue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sales 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.Gross profit 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Distribution </a:t>
                      </a:r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Administrative </a:t>
                      </a:r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expenses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Profit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before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expense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Profit for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period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32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fr-FR" sz="18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10)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22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(8)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(2)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12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(4)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</a:t>
                      </a:r>
                      <a:endParaRPr lang="fr-F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57158" y="3926840"/>
          <a:ext cx="7215238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018"/>
                <a:gridCol w="1763220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$ m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capital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Retained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earnings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.Trade payables 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fr-FR" sz="1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equity</a:t>
                      </a:r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1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liabilities</a:t>
                      </a:r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Land (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nondepreciable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acquired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31, 20X28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Inventories 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Trade 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receivables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fr-FR" sz="1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assets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14</a:t>
                      </a:r>
                      <a:endParaRPr lang="fr-FR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dollar, but the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wishes</a:t>
            </a:r>
            <a:r>
              <a:rPr lang="fr-FR" dirty="0"/>
              <a:t> to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the euro as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presentational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. The </a:t>
            </a:r>
            <a:r>
              <a:rPr lang="fr-FR" dirty="0" err="1"/>
              <a:t>entity</a:t>
            </a:r>
            <a:r>
              <a:rPr lang="fr-FR" dirty="0"/>
              <a:t> translates the </a:t>
            </a:r>
            <a:r>
              <a:rPr lang="fr-FR" dirty="0" err="1"/>
              <a:t>opening</a:t>
            </a:r>
            <a:r>
              <a:rPr lang="fr-FR" dirty="0"/>
              <a:t> </a:t>
            </a:r>
            <a:r>
              <a:rPr lang="fr-FR" dirty="0" err="1"/>
              <a:t>share</a:t>
            </a:r>
            <a:r>
              <a:rPr lang="fr-FR" dirty="0"/>
              <a:t> capital </a:t>
            </a:r>
            <a:r>
              <a:rPr lang="fr-FR" dirty="0" err="1"/>
              <a:t>at</a:t>
            </a:r>
            <a:r>
              <a:rPr lang="fr-FR" dirty="0"/>
              <a:t> the </a:t>
            </a:r>
            <a:r>
              <a:rPr lang="fr-FR" dirty="0" err="1"/>
              <a:t>closing</a:t>
            </a:r>
            <a:r>
              <a:rPr lang="fr-FR" dirty="0"/>
              <a:t> rate. The exchange rates in the </a:t>
            </a:r>
            <a:r>
              <a:rPr lang="fr-FR" dirty="0" err="1"/>
              <a:t>period</a:t>
            </a:r>
            <a:r>
              <a:rPr lang="fr-FR" dirty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:</a:t>
            </a:r>
            <a:r>
              <a:rPr lang="fr-FR" b="1" dirty="0" smtClean="0"/>
              <a:t>                                                                                         </a:t>
            </a:r>
          </a:p>
          <a:p>
            <a:pPr>
              <a:buNone/>
            </a:pPr>
            <a:r>
              <a:rPr lang="fr-FR" sz="2800" b="1" dirty="0" smtClean="0"/>
              <a:t>                                         $1</a:t>
            </a:r>
            <a:r>
              <a:rPr lang="fr-FR" sz="2800" b="1" dirty="0"/>
              <a:t>=</a:t>
            </a:r>
            <a:endParaRPr lang="fr-FR" sz="2800" dirty="0"/>
          </a:p>
          <a:p>
            <a:pPr>
              <a:buNone/>
            </a:pPr>
            <a:r>
              <a:rPr lang="fr-FR" sz="2800" b="1" dirty="0" err="1"/>
              <a:t>January</a:t>
            </a:r>
            <a:r>
              <a:rPr lang="fr-FR" sz="2800" b="1" dirty="0"/>
              <a:t> 1, 20X2            </a:t>
            </a:r>
            <a:r>
              <a:rPr lang="fr-FR" sz="2800" b="1" dirty="0" smtClean="0"/>
              <a:t> </a:t>
            </a:r>
            <a:r>
              <a:rPr lang="fr-FR" sz="2800" b="1" dirty="0"/>
              <a:t>€1</a:t>
            </a:r>
            <a:endParaRPr lang="fr-FR" sz="2800" dirty="0"/>
          </a:p>
          <a:p>
            <a:pPr>
              <a:buNone/>
            </a:pPr>
            <a:r>
              <a:rPr lang="fr-FR" sz="2800" b="1" dirty="0" err="1"/>
              <a:t>December</a:t>
            </a:r>
            <a:r>
              <a:rPr lang="fr-FR" sz="2800" b="1" dirty="0"/>
              <a:t> 31, 20X2    </a:t>
            </a:r>
            <a:r>
              <a:rPr lang="fr-FR" sz="2800" b="1" dirty="0" smtClean="0"/>
              <a:t>   </a:t>
            </a:r>
            <a:r>
              <a:rPr lang="fr-FR" sz="2800" b="1" dirty="0"/>
              <a:t>€2</a:t>
            </a:r>
            <a:endParaRPr lang="fr-FR" sz="2800" dirty="0"/>
          </a:p>
          <a:p>
            <a:pPr>
              <a:buNone/>
            </a:pPr>
            <a:r>
              <a:rPr lang="fr-FR" sz="2800" b="1" dirty="0" err="1"/>
              <a:t>Average</a:t>
            </a:r>
            <a:r>
              <a:rPr lang="fr-FR" sz="2800" b="1" dirty="0"/>
              <a:t> rate                </a:t>
            </a:r>
            <a:r>
              <a:rPr lang="fr-FR" sz="2800" b="1" dirty="0" smtClean="0"/>
              <a:t>  </a:t>
            </a:r>
            <a:r>
              <a:rPr lang="fr-FR" sz="2800" b="1" dirty="0"/>
              <a:t>€1.5</a:t>
            </a:r>
            <a:endParaRPr lang="fr-FR" sz="2800" dirty="0"/>
          </a:p>
          <a:p>
            <a:pPr>
              <a:buNone/>
            </a:pPr>
            <a:r>
              <a:rPr lang="fr-FR" sz="2800" b="1" dirty="0" err="1" smtClean="0">
                <a:solidFill>
                  <a:srgbClr val="FF0000"/>
                </a:solidFill>
              </a:rPr>
              <a:t>Require</a:t>
            </a:r>
            <a:r>
              <a:rPr lang="fr-FR" sz="2800" b="1" i="1" dirty="0" err="1" smtClean="0">
                <a:solidFill>
                  <a:srgbClr val="FF0000"/>
                </a:solidFill>
              </a:rPr>
              <a:t>d</a:t>
            </a:r>
            <a:endParaRPr lang="fr-FR" sz="28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800" dirty="0" smtClean="0"/>
              <a:t>    Translate </a:t>
            </a:r>
            <a:r>
              <a:rPr lang="fr-FR" sz="2800" dirty="0"/>
              <a:t>the financial </a:t>
            </a:r>
            <a:r>
              <a:rPr lang="fr-FR" sz="2800" dirty="0" err="1"/>
              <a:t>statements</a:t>
            </a:r>
            <a:r>
              <a:rPr lang="fr-FR" sz="2800" dirty="0"/>
              <a:t> </a:t>
            </a:r>
            <a:r>
              <a:rPr lang="fr-FR" sz="2800" dirty="0" err="1"/>
              <a:t>from</a:t>
            </a:r>
            <a:r>
              <a:rPr lang="fr-FR" sz="2800" dirty="0"/>
              <a:t> the </a:t>
            </a:r>
            <a:r>
              <a:rPr lang="fr-FR" sz="2800" dirty="0" err="1" smtClean="0"/>
              <a:t>functional</a:t>
            </a:r>
            <a:r>
              <a:rPr lang="fr-FR" sz="2800" dirty="0" smtClean="0"/>
              <a:t> </a:t>
            </a:r>
            <a:r>
              <a:rPr lang="fr-FR" sz="2800" dirty="0" err="1" smtClean="0"/>
              <a:t>currency</a:t>
            </a:r>
            <a:r>
              <a:rPr lang="fr-FR" sz="2800" dirty="0" smtClean="0"/>
              <a:t> </a:t>
            </a:r>
            <a:r>
              <a:rPr lang="fr-FR" sz="2800" dirty="0"/>
              <a:t>to the </a:t>
            </a:r>
            <a:r>
              <a:rPr lang="fr-FR" sz="2800" dirty="0" err="1"/>
              <a:t>presentational</a:t>
            </a:r>
            <a:r>
              <a:rPr lang="fr-FR" sz="2800" dirty="0"/>
              <a:t> </a:t>
            </a:r>
            <a:r>
              <a:rPr lang="fr-FR" sz="2800" dirty="0" err="1"/>
              <a:t>currency</a:t>
            </a:r>
            <a:endParaRPr lang="fr-FR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1-OBJECTIVES</a:t>
            </a:r>
          </a:p>
          <a:p>
            <a:pPr>
              <a:buNone/>
            </a:pPr>
            <a:r>
              <a:rPr lang="fr-FR" dirty="0" smtClean="0"/>
              <a:t>. The objective of </a:t>
            </a:r>
            <a:r>
              <a:rPr lang="fr-FR" dirty="0" err="1" smtClean="0"/>
              <a:t>this</a:t>
            </a:r>
            <a:r>
              <a:rPr lang="fr-FR" dirty="0" smtClean="0"/>
              <a:t> Standard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prescribe</a:t>
            </a:r>
            <a:r>
              <a:rPr lang="fr-FR" dirty="0" smtClean="0"/>
              <a:t> how to </a:t>
            </a:r>
            <a:r>
              <a:rPr lang="fr-FR" dirty="0" err="1" smtClean="0"/>
              <a:t>include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foreign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currency</a:t>
            </a:r>
            <a:r>
              <a:rPr lang="fr-FR" dirty="0" smtClean="0">
                <a:solidFill>
                  <a:srgbClr val="FF0000"/>
                </a:solidFill>
              </a:rPr>
              <a:t> transactions </a:t>
            </a:r>
            <a:r>
              <a:rPr lang="fr-FR" dirty="0" smtClean="0"/>
              <a:t>and </a:t>
            </a:r>
            <a:r>
              <a:rPr lang="fr-FR" dirty="0" err="1" smtClean="0">
                <a:solidFill>
                  <a:srgbClr val="FF0000"/>
                </a:solidFill>
              </a:rPr>
              <a:t>foreign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operations</a:t>
            </a:r>
            <a:r>
              <a:rPr lang="fr-FR" dirty="0" smtClean="0"/>
              <a:t> in the financial </a:t>
            </a:r>
            <a:r>
              <a:rPr lang="fr-FR" dirty="0" err="1" smtClean="0"/>
              <a:t>statements</a:t>
            </a:r>
            <a:r>
              <a:rPr lang="fr-FR" dirty="0" smtClean="0"/>
              <a:t> of an </a:t>
            </a:r>
            <a:r>
              <a:rPr lang="fr-FR" dirty="0" err="1" smtClean="0"/>
              <a:t>entity</a:t>
            </a:r>
            <a:r>
              <a:rPr lang="fr-FR" dirty="0" smtClean="0"/>
              <a:t> and how </a:t>
            </a:r>
            <a:r>
              <a:rPr lang="fr-FR" dirty="0" smtClean="0">
                <a:solidFill>
                  <a:srgbClr val="FF0000"/>
                </a:solidFill>
              </a:rPr>
              <a:t>to translate </a:t>
            </a:r>
            <a:r>
              <a:rPr lang="fr-FR" dirty="0" smtClean="0"/>
              <a:t>financial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a </a:t>
            </a: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The principal issues are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exchange rate(s</a:t>
            </a:r>
            <a:r>
              <a:rPr lang="fr-FR" dirty="0" smtClean="0"/>
              <a:t>) to use and how to report </a:t>
            </a:r>
            <a:r>
              <a:rPr lang="fr-FR" dirty="0" smtClean="0">
                <a:solidFill>
                  <a:srgbClr val="FF0000"/>
                </a:solidFill>
              </a:rPr>
              <a:t>the </a:t>
            </a:r>
            <a:r>
              <a:rPr lang="fr-FR" dirty="0" err="1" smtClean="0">
                <a:solidFill>
                  <a:srgbClr val="FF0000"/>
                </a:solidFill>
              </a:rPr>
              <a:t>effects</a:t>
            </a:r>
            <a:r>
              <a:rPr lang="fr-FR" dirty="0" smtClean="0">
                <a:solidFill>
                  <a:srgbClr val="FF0000"/>
                </a:solidFill>
              </a:rPr>
              <a:t> of changes </a:t>
            </a:r>
            <a:r>
              <a:rPr lang="fr-FR" dirty="0" smtClean="0"/>
              <a:t>in exchange rates in the financial </a:t>
            </a:r>
            <a:r>
              <a:rPr lang="fr-FR" dirty="0" err="1" smtClean="0"/>
              <a:t>statements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2-Scope </a:t>
            </a:r>
            <a:r>
              <a:rPr lang="fr-FR" b="1" dirty="0" smtClean="0"/>
              <a:t>: </a:t>
            </a:r>
            <a:r>
              <a:rPr lang="fr-FR" dirty="0" smtClean="0"/>
              <a:t>This Standard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 (a) in </a:t>
            </a:r>
            <a:r>
              <a:rPr lang="fr-FR" dirty="0" err="1" smtClean="0"/>
              <a:t>accounting</a:t>
            </a:r>
            <a:r>
              <a:rPr lang="fr-FR" dirty="0" smtClean="0"/>
              <a:t> for transactions and balances in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currencies</a:t>
            </a:r>
            <a:r>
              <a:rPr lang="fr-FR" dirty="0" smtClean="0"/>
              <a:t>, </a:t>
            </a:r>
            <a:r>
              <a:rPr lang="fr-FR" dirty="0" err="1" smtClean="0"/>
              <a:t>except</a:t>
            </a:r>
            <a:r>
              <a:rPr lang="fr-FR" dirty="0" smtClean="0"/>
              <a:t> for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derivative</a:t>
            </a:r>
            <a:r>
              <a:rPr lang="fr-FR" dirty="0" smtClean="0"/>
              <a:t> transactions and balances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dirty="0" err="1" smtClean="0"/>
              <a:t>within</a:t>
            </a:r>
            <a:r>
              <a:rPr lang="fr-FR" dirty="0" smtClean="0"/>
              <a:t> the scope of IFRS 9 Financial Instruments;</a:t>
            </a:r>
          </a:p>
          <a:p>
            <a:pPr>
              <a:buNone/>
            </a:pPr>
            <a:r>
              <a:rPr lang="fr-FR" dirty="0" smtClean="0"/>
              <a:t> (b) in </a:t>
            </a:r>
            <a:r>
              <a:rPr lang="fr-FR" dirty="0" err="1" smtClean="0"/>
              <a:t>translating</a:t>
            </a:r>
            <a:r>
              <a:rPr lang="fr-FR" dirty="0" smtClean="0"/>
              <a:t> the </a:t>
            </a:r>
            <a:r>
              <a:rPr lang="fr-FR" dirty="0" err="1" smtClean="0"/>
              <a:t>results</a:t>
            </a:r>
            <a:r>
              <a:rPr lang="fr-FR" dirty="0" smtClean="0"/>
              <a:t> and financial position of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dirty="0" err="1" smtClean="0"/>
              <a:t>included</a:t>
            </a:r>
            <a:r>
              <a:rPr lang="fr-FR" dirty="0" smtClean="0"/>
              <a:t> in the financial </a:t>
            </a:r>
            <a:r>
              <a:rPr lang="fr-FR" dirty="0" err="1" smtClean="0"/>
              <a:t>statements</a:t>
            </a:r>
            <a:r>
              <a:rPr lang="fr-FR" dirty="0" smtClean="0"/>
              <a:t> of the </a:t>
            </a:r>
            <a:r>
              <a:rPr lang="fr-FR" dirty="0" err="1" smtClean="0"/>
              <a:t>entity</a:t>
            </a:r>
            <a:r>
              <a:rPr lang="fr-FR" dirty="0" smtClean="0"/>
              <a:t> by consolidation or the </a:t>
            </a:r>
            <a:r>
              <a:rPr lang="fr-FR" dirty="0" err="1" smtClean="0"/>
              <a:t>equity</a:t>
            </a:r>
            <a:r>
              <a:rPr lang="fr-FR" dirty="0" smtClean="0"/>
              <a:t> method; and </a:t>
            </a:r>
          </a:p>
          <a:p>
            <a:pPr>
              <a:buNone/>
            </a:pPr>
            <a:r>
              <a:rPr lang="fr-FR" dirty="0" smtClean="0"/>
              <a:t>(c) in </a:t>
            </a:r>
            <a:r>
              <a:rPr lang="fr-FR" dirty="0" err="1" smtClean="0"/>
              <a:t>translating</a:t>
            </a:r>
            <a:r>
              <a:rPr lang="fr-FR" dirty="0" smtClean="0"/>
              <a:t> an </a:t>
            </a:r>
            <a:r>
              <a:rPr lang="fr-FR" dirty="0" err="1" smtClean="0"/>
              <a:t>entity’s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and financial position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a </a:t>
            </a:r>
            <a:r>
              <a:rPr lang="fr-FR" dirty="0" err="1" smtClean="0">
                <a:solidFill>
                  <a:srgbClr val="FF0000"/>
                </a:solidFill>
              </a:rPr>
              <a:t>presentation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currency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 smtClean="0"/>
              <a:t>3-</a:t>
            </a:r>
            <a:r>
              <a:rPr lang="fr-FR" b="1" dirty="0" err="1" smtClean="0"/>
              <a:t>Definitions</a:t>
            </a:r>
            <a:r>
              <a:rPr lang="fr-FR" b="1" dirty="0" smtClean="0"/>
              <a:t> :</a:t>
            </a:r>
            <a:r>
              <a:rPr lang="fr-FR" dirty="0" smtClean="0"/>
              <a:t>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terms</a:t>
            </a:r>
            <a:r>
              <a:rPr lang="fr-FR" dirty="0" smtClean="0"/>
              <a:t> are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this</a:t>
            </a:r>
            <a:r>
              <a:rPr lang="fr-FR" dirty="0" smtClean="0"/>
              <a:t> Standard with the </a:t>
            </a:r>
            <a:r>
              <a:rPr lang="fr-FR" dirty="0" err="1" smtClean="0"/>
              <a:t>meanings</a:t>
            </a:r>
            <a:r>
              <a:rPr lang="fr-FR" dirty="0" smtClean="0"/>
              <a:t> </a:t>
            </a:r>
            <a:r>
              <a:rPr lang="fr-FR" dirty="0" err="1" smtClean="0"/>
              <a:t>specified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b="1" dirty="0" err="1" smtClean="0"/>
              <a:t>Closing</a:t>
            </a:r>
            <a:r>
              <a:rPr lang="fr-FR" b="1" dirty="0" smtClean="0"/>
              <a:t> rate</a:t>
            </a:r>
            <a:r>
              <a:rPr lang="fr-FR" dirty="0" smtClean="0"/>
              <a:t> : </a:t>
            </a:r>
            <a:r>
              <a:rPr lang="fr-FR" dirty="0" err="1" smtClean="0"/>
              <a:t>is</a:t>
            </a:r>
            <a:r>
              <a:rPr lang="fr-FR" dirty="0" smtClean="0"/>
              <a:t> the spot exchange rate </a:t>
            </a:r>
            <a:r>
              <a:rPr lang="fr-FR" dirty="0" err="1" smtClean="0"/>
              <a:t>at</a:t>
            </a:r>
            <a:r>
              <a:rPr lang="fr-FR" dirty="0" smtClean="0"/>
              <a:t> the end of the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dirty="0" err="1" smtClean="0"/>
              <a:t>period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 smtClean="0"/>
              <a:t>Exchange </a:t>
            </a:r>
            <a:r>
              <a:rPr lang="fr-FR" b="1" dirty="0" err="1" smtClean="0"/>
              <a:t>difference</a:t>
            </a:r>
            <a:r>
              <a:rPr lang="fr-FR" dirty="0" smtClean="0"/>
              <a:t> 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resulting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translating</a:t>
            </a:r>
            <a:r>
              <a:rPr lang="fr-FR" dirty="0" smtClean="0"/>
              <a:t> a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units</a:t>
            </a:r>
            <a:r>
              <a:rPr lang="fr-FR" dirty="0" smtClean="0"/>
              <a:t> of one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exchange rates. </a:t>
            </a:r>
          </a:p>
          <a:p>
            <a:pPr>
              <a:buNone/>
            </a:pPr>
            <a:r>
              <a:rPr lang="fr-FR" b="1" dirty="0" smtClean="0"/>
              <a:t>Exchange rate :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ratio of exchange for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currencies</a:t>
            </a:r>
            <a:endParaRPr lang="fr-FR" dirty="0" smtClean="0"/>
          </a:p>
          <a:p>
            <a:pPr>
              <a:buNone/>
            </a:pPr>
            <a:r>
              <a:rPr lang="fr-FR" b="1" dirty="0" err="1" smtClean="0"/>
              <a:t>Foreign</a:t>
            </a:r>
            <a:r>
              <a:rPr lang="fr-FR" b="1" dirty="0" smtClean="0"/>
              <a:t> </a:t>
            </a:r>
            <a:r>
              <a:rPr lang="fr-FR" b="1" dirty="0" err="1" smtClean="0"/>
              <a:t>currency</a:t>
            </a:r>
            <a:r>
              <a:rPr lang="fr-FR" b="1" dirty="0" smtClean="0"/>
              <a:t> 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the </a:t>
            </a:r>
            <a:r>
              <a:rPr lang="fr-FR" dirty="0" err="1" smtClean="0"/>
              <a:t>functional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 of the </a:t>
            </a:r>
            <a:r>
              <a:rPr lang="fr-FR" dirty="0" err="1" smtClean="0"/>
              <a:t>entity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 err="1" smtClean="0"/>
              <a:t>Foreign</a:t>
            </a:r>
            <a:r>
              <a:rPr lang="fr-FR" b="1" dirty="0" smtClean="0"/>
              <a:t> </a:t>
            </a:r>
            <a:r>
              <a:rPr lang="fr-FR" b="1" dirty="0" err="1" smtClean="0"/>
              <a:t>operation</a:t>
            </a:r>
            <a:r>
              <a:rPr lang="fr-FR" b="1" dirty="0" smtClean="0"/>
              <a:t> :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subsidiary</a:t>
            </a:r>
            <a:r>
              <a:rPr lang="fr-FR" dirty="0" smtClean="0"/>
              <a:t>, </a:t>
            </a:r>
            <a:r>
              <a:rPr lang="fr-FR" dirty="0" err="1" smtClean="0"/>
              <a:t>associate</a:t>
            </a:r>
            <a:r>
              <a:rPr lang="fr-FR" dirty="0" smtClean="0"/>
              <a:t>, joint arrangement or </a:t>
            </a:r>
            <a:r>
              <a:rPr lang="fr-FR" dirty="0" err="1" smtClean="0"/>
              <a:t>branch</a:t>
            </a:r>
            <a:r>
              <a:rPr lang="fr-FR" dirty="0" smtClean="0"/>
              <a:t> of a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dirty="0" err="1" smtClean="0"/>
              <a:t>entity</a:t>
            </a:r>
            <a:r>
              <a:rPr lang="fr-FR" dirty="0" smtClean="0"/>
              <a:t>, the </a:t>
            </a:r>
            <a:r>
              <a:rPr lang="fr-FR" dirty="0" err="1" smtClean="0"/>
              <a:t>activities</a:t>
            </a:r>
            <a:r>
              <a:rPr lang="fr-FR" dirty="0" smtClean="0"/>
              <a:t> of </a:t>
            </a:r>
            <a:r>
              <a:rPr lang="fr-FR" dirty="0" err="1" smtClean="0"/>
              <a:t>which</a:t>
            </a:r>
            <a:r>
              <a:rPr lang="fr-FR" dirty="0" smtClean="0"/>
              <a:t> are </a:t>
            </a:r>
            <a:r>
              <a:rPr lang="fr-FR" dirty="0" err="1" smtClean="0"/>
              <a:t>based</a:t>
            </a:r>
            <a:r>
              <a:rPr lang="fr-FR" dirty="0" smtClean="0"/>
              <a:t> or </a:t>
            </a:r>
            <a:r>
              <a:rPr lang="fr-FR" dirty="0" err="1" smtClean="0"/>
              <a:t>conducted</a:t>
            </a:r>
            <a:r>
              <a:rPr lang="fr-FR" dirty="0" smtClean="0"/>
              <a:t> in a country or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of the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dirty="0" err="1" smtClean="0"/>
              <a:t>entity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err="1" smtClean="0"/>
              <a:t>Functional</a:t>
            </a:r>
            <a:r>
              <a:rPr lang="fr-FR" b="1" dirty="0" smtClean="0"/>
              <a:t> </a:t>
            </a:r>
            <a:r>
              <a:rPr lang="fr-FR" b="1" dirty="0" err="1" smtClean="0"/>
              <a:t>currency</a:t>
            </a:r>
            <a:r>
              <a:rPr lang="fr-FR" b="1" dirty="0" smtClean="0"/>
              <a:t> 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currency</a:t>
            </a:r>
            <a:r>
              <a:rPr lang="fr-FR" dirty="0" smtClean="0"/>
              <a:t> of the </a:t>
            </a:r>
            <a:r>
              <a:rPr lang="fr-FR" dirty="0" err="1" smtClean="0"/>
              <a:t>primary</a:t>
            </a:r>
            <a:r>
              <a:rPr lang="fr-FR" dirty="0" smtClean="0"/>
              <a:t> economic </a:t>
            </a:r>
            <a:r>
              <a:rPr lang="fr-FR" dirty="0" err="1" smtClean="0"/>
              <a:t>environment</a:t>
            </a:r>
            <a:r>
              <a:rPr lang="fr-FR" dirty="0" smtClean="0"/>
              <a:t> in </a:t>
            </a:r>
            <a:r>
              <a:rPr lang="fr-FR" dirty="0" err="1" smtClean="0"/>
              <a:t>which</a:t>
            </a:r>
            <a:r>
              <a:rPr lang="fr-FR" dirty="0" smtClean="0"/>
              <a:t> the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operates</a:t>
            </a:r>
            <a:endParaRPr lang="fr-FR" dirty="0" smtClean="0"/>
          </a:p>
          <a:p>
            <a:pPr>
              <a:buNone/>
            </a:pPr>
            <a:r>
              <a:rPr lang="fr-FR" b="1" dirty="0" err="1" smtClean="0"/>
              <a:t>Monetary</a:t>
            </a:r>
            <a:r>
              <a:rPr lang="fr-FR" b="1" dirty="0" smtClean="0"/>
              <a:t> items </a:t>
            </a:r>
            <a:r>
              <a:rPr lang="fr-FR" dirty="0" smtClean="0"/>
              <a:t>: are </a:t>
            </a:r>
            <a:r>
              <a:rPr lang="fr-FR" dirty="0" err="1" smtClean="0"/>
              <a:t>units</a:t>
            </a:r>
            <a:r>
              <a:rPr lang="fr-FR" dirty="0" smtClean="0"/>
              <a:t> of </a:t>
            </a:r>
            <a:r>
              <a:rPr lang="fr-FR" dirty="0" err="1" smtClean="0"/>
              <a:t>currency</a:t>
            </a:r>
            <a:r>
              <a:rPr lang="fr-FR" dirty="0" smtClean="0"/>
              <a:t> held and </a:t>
            </a:r>
            <a:r>
              <a:rPr lang="fr-FR" dirty="0" err="1" smtClean="0"/>
              <a:t>assets</a:t>
            </a:r>
            <a:r>
              <a:rPr lang="fr-FR" dirty="0" smtClean="0"/>
              <a:t> and </a:t>
            </a:r>
            <a:r>
              <a:rPr lang="fr-FR" dirty="0" err="1" smtClean="0"/>
              <a:t>liabilities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received</a:t>
            </a:r>
            <a:r>
              <a:rPr lang="fr-FR" dirty="0" smtClean="0"/>
              <a:t> or </a:t>
            </a:r>
            <a:r>
              <a:rPr lang="fr-FR" dirty="0" err="1" smtClean="0"/>
              <a:t>paid</a:t>
            </a:r>
            <a:r>
              <a:rPr lang="fr-FR" dirty="0" smtClean="0"/>
              <a:t> in a </a:t>
            </a:r>
            <a:r>
              <a:rPr lang="fr-FR" dirty="0" err="1" smtClean="0"/>
              <a:t>fixed</a:t>
            </a:r>
            <a:r>
              <a:rPr lang="fr-FR" dirty="0" smtClean="0"/>
              <a:t> or </a:t>
            </a:r>
            <a:r>
              <a:rPr lang="fr-FR" dirty="0" err="1" smtClean="0"/>
              <a:t>determinable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units</a:t>
            </a:r>
            <a:r>
              <a:rPr lang="fr-FR" dirty="0" smtClean="0"/>
              <a:t> of </a:t>
            </a:r>
            <a:r>
              <a:rPr lang="fr-FR" dirty="0" err="1" smtClean="0"/>
              <a:t>currency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b="1" dirty="0" smtClean="0"/>
              <a:t> Net </a:t>
            </a:r>
            <a:r>
              <a:rPr lang="fr-FR" b="1" dirty="0" err="1" smtClean="0"/>
              <a:t>investment</a:t>
            </a:r>
            <a:r>
              <a:rPr lang="fr-FR" dirty="0" smtClean="0"/>
              <a:t> in a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operation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amount</a:t>
            </a:r>
            <a:r>
              <a:rPr lang="fr-FR" dirty="0" smtClean="0"/>
              <a:t> of the </a:t>
            </a:r>
            <a:r>
              <a:rPr lang="fr-FR" dirty="0" err="1" smtClean="0"/>
              <a:t>reporting</a:t>
            </a:r>
            <a:r>
              <a:rPr lang="fr-FR" dirty="0" smtClean="0"/>
              <a:t> </a:t>
            </a:r>
            <a:r>
              <a:rPr lang="fr-FR" dirty="0" err="1" smtClean="0"/>
              <a:t>entity’s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r>
              <a:rPr lang="fr-FR" dirty="0" smtClean="0"/>
              <a:t> in the net </a:t>
            </a:r>
            <a:r>
              <a:rPr lang="fr-FR" dirty="0" err="1" smtClean="0"/>
              <a:t>assets</a:t>
            </a:r>
            <a:r>
              <a:rPr lang="fr-FR" dirty="0" smtClean="0"/>
              <a:t> of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operation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 err="1" smtClean="0"/>
              <a:t>Presentation</a:t>
            </a:r>
            <a:r>
              <a:rPr lang="fr-FR" b="1" dirty="0" smtClean="0"/>
              <a:t> </a:t>
            </a:r>
            <a:r>
              <a:rPr lang="fr-FR" b="1" dirty="0" err="1" smtClean="0"/>
              <a:t>currency</a:t>
            </a:r>
            <a:r>
              <a:rPr lang="fr-FR" b="1" dirty="0" smtClean="0"/>
              <a:t> :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currency</a:t>
            </a:r>
            <a:r>
              <a:rPr lang="fr-FR" dirty="0" smtClean="0"/>
              <a:t> in </a:t>
            </a:r>
            <a:r>
              <a:rPr lang="fr-FR" dirty="0" err="1" smtClean="0"/>
              <a:t>which</a:t>
            </a:r>
            <a:r>
              <a:rPr lang="fr-FR" dirty="0" smtClean="0"/>
              <a:t> the financial </a:t>
            </a:r>
            <a:r>
              <a:rPr lang="fr-FR" dirty="0" err="1" smtClean="0"/>
              <a:t>statements</a:t>
            </a:r>
            <a:r>
              <a:rPr lang="fr-FR" dirty="0" smtClean="0"/>
              <a:t> are </a:t>
            </a:r>
            <a:r>
              <a:rPr lang="fr-FR" dirty="0" err="1" smtClean="0"/>
              <a:t>presented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b="1" dirty="0" smtClean="0"/>
              <a:t>Spot exchange rate 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the exchange rate for </a:t>
            </a:r>
            <a:r>
              <a:rPr lang="fr-FR" dirty="0" err="1" smtClean="0"/>
              <a:t>immediate</a:t>
            </a:r>
            <a:r>
              <a:rPr lang="fr-FR" dirty="0" smtClean="0"/>
              <a:t> </a:t>
            </a:r>
            <a:r>
              <a:rPr lang="fr-FR" dirty="0" err="1" smtClean="0"/>
              <a:t>delivery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4-</a:t>
            </a:r>
            <a:r>
              <a:rPr lang="fr-FR" b="1" dirty="0" err="1">
                <a:solidFill>
                  <a:srgbClr val="FF0000"/>
                </a:solidFill>
              </a:rPr>
              <a:t>Functional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currency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r>
              <a:rPr lang="ar-DZ" b="1" dirty="0" smtClean="0"/>
              <a:t>العملة الوظيفية </a:t>
            </a:r>
            <a:endParaRPr lang="fr-FR" dirty="0"/>
          </a:p>
          <a:p>
            <a:pPr>
              <a:buNone/>
            </a:pPr>
            <a:r>
              <a:rPr lang="fr-FR" dirty="0"/>
              <a:t>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determined</a:t>
            </a:r>
            <a:r>
              <a:rPr lang="fr-FR" dirty="0"/>
              <a:t> by </a:t>
            </a:r>
            <a:r>
              <a:rPr lang="fr-FR" dirty="0" err="1"/>
              <a:t>looking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factors</a:t>
            </a:r>
            <a:r>
              <a:rPr lang="fr-FR" dirty="0"/>
              <a:t>. This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the one in </a:t>
            </a:r>
            <a:r>
              <a:rPr lang="fr-FR" dirty="0" err="1"/>
              <a:t>which</a:t>
            </a:r>
            <a:r>
              <a:rPr lang="fr-FR" dirty="0"/>
              <a:t> the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normally</a:t>
            </a:r>
            <a:r>
              <a:rPr lang="fr-FR" dirty="0"/>
              <a:t> </a:t>
            </a:r>
            <a:r>
              <a:rPr lang="fr-FR" dirty="0" err="1"/>
              <a:t>generates</a:t>
            </a:r>
            <a:r>
              <a:rPr lang="fr-FR" dirty="0"/>
              <a:t> and </a:t>
            </a:r>
            <a:r>
              <a:rPr lang="fr-FR" dirty="0" err="1"/>
              <a:t>spends</a:t>
            </a:r>
            <a:r>
              <a:rPr lang="fr-FR" dirty="0"/>
              <a:t> cash and in </a:t>
            </a:r>
            <a:r>
              <a:rPr lang="fr-FR" dirty="0" err="1"/>
              <a:t>which</a:t>
            </a:r>
            <a:r>
              <a:rPr lang="fr-FR" dirty="0"/>
              <a:t> transactions are </a:t>
            </a:r>
            <a:r>
              <a:rPr lang="fr-FR" dirty="0" err="1"/>
              <a:t>normally</a:t>
            </a:r>
            <a:r>
              <a:rPr lang="fr-FR" dirty="0"/>
              <a:t> </a:t>
            </a:r>
            <a:r>
              <a:rPr lang="fr-FR" dirty="0" err="1"/>
              <a:t>denominated</a:t>
            </a:r>
            <a:r>
              <a:rPr lang="fr-FR" dirty="0"/>
              <a:t>. All transactions in </a:t>
            </a:r>
            <a:r>
              <a:rPr lang="fr-FR" dirty="0" err="1"/>
              <a:t>currencies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are </a:t>
            </a:r>
            <a:r>
              <a:rPr lang="fr-FR" dirty="0" err="1"/>
              <a:t>treated</a:t>
            </a:r>
            <a:r>
              <a:rPr lang="fr-FR" dirty="0"/>
              <a:t> as transactions in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currencies</a:t>
            </a:r>
            <a:r>
              <a:rPr lang="fr-FR" dirty="0"/>
              <a:t>.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ar-DZ" dirty="0" smtClean="0"/>
              <a:t>  </a:t>
            </a:r>
            <a:r>
              <a:rPr lang="fr-FR" u="sng" dirty="0" smtClean="0"/>
              <a:t>Five </a:t>
            </a:r>
            <a:r>
              <a:rPr lang="fr-FR" u="sng" dirty="0" err="1"/>
              <a:t>factors</a:t>
            </a:r>
            <a:r>
              <a:rPr lang="fr-FR" u="sng" dirty="0"/>
              <a:t> </a:t>
            </a:r>
            <a:r>
              <a:rPr lang="fr-FR" u="sng" dirty="0" err="1"/>
              <a:t>can</a:t>
            </a:r>
            <a:r>
              <a:rPr lang="fr-FR" u="sng" dirty="0"/>
              <a:t> </a:t>
            </a:r>
            <a:r>
              <a:rPr lang="fr-FR" u="sng" dirty="0" err="1"/>
              <a:t>be</a:t>
            </a:r>
            <a:r>
              <a:rPr lang="fr-FR" u="sng" dirty="0"/>
              <a:t> </a:t>
            </a:r>
            <a:r>
              <a:rPr lang="fr-FR" u="sng" dirty="0" err="1"/>
              <a:t>taken</a:t>
            </a:r>
            <a:r>
              <a:rPr lang="fr-FR" u="sng" dirty="0"/>
              <a:t> </a:t>
            </a:r>
            <a:r>
              <a:rPr lang="fr-FR" u="sng" dirty="0" err="1"/>
              <a:t>into</a:t>
            </a:r>
            <a:r>
              <a:rPr lang="fr-FR" u="sng" dirty="0"/>
              <a:t> </a:t>
            </a:r>
            <a:r>
              <a:rPr lang="fr-FR" u="sng" dirty="0" err="1"/>
              <a:t>account</a:t>
            </a:r>
            <a:r>
              <a:rPr lang="fr-FR" u="sng" dirty="0"/>
              <a:t> in </a:t>
            </a:r>
            <a:r>
              <a:rPr lang="fr-FR" u="sng" dirty="0" err="1"/>
              <a:t>making</a:t>
            </a:r>
            <a:r>
              <a:rPr lang="fr-FR" u="sng" dirty="0"/>
              <a:t> </a:t>
            </a:r>
            <a:r>
              <a:rPr lang="fr-FR" u="sng" dirty="0" err="1" smtClean="0"/>
              <a:t>this</a:t>
            </a:r>
            <a:r>
              <a:rPr lang="fr-FR" u="sng" dirty="0" smtClean="0"/>
              <a:t> </a:t>
            </a:r>
            <a:r>
              <a:rPr lang="fr-FR" u="sng" dirty="0" err="1"/>
              <a:t>decision</a:t>
            </a:r>
            <a:r>
              <a:rPr lang="fr-FR" dirty="0"/>
              <a:t>: </a:t>
            </a:r>
            <a:endParaRPr lang="ar-DZ" dirty="0" smtClean="0"/>
          </a:p>
          <a:p>
            <a:pPr>
              <a:buNone/>
            </a:pPr>
            <a:r>
              <a:rPr lang="fr-FR" dirty="0"/>
              <a:t>(a) </a:t>
            </a:r>
            <a:r>
              <a:rPr lang="fr-FR" dirty="0">
                <a:solidFill>
                  <a:srgbClr val="FF0000"/>
                </a:solidFill>
              </a:rPr>
              <a:t>the </a:t>
            </a:r>
            <a:r>
              <a:rPr lang="fr-FR" dirty="0" err="1">
                <a:solidFill>
                  <a:srgbClr val="FF0000"/>
                </a:solidFill>
              </a:rPr>
              <a:t>currency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 </a:t>
            </a:r>
            <a:r>
              <a:rPr lang="ar-DZ" dirty="0" smtClean="0"/>
              <a:t>  </a:t>
            </a:r>
            <a:r>
              <a:rPr lang="fr-FR" dirty="0" smtClean="0"/>
              <a:t>(</a:t>
            </a:r>
            <a:r>
              <a:rPr lang="fr-FR" dirty="0"/>
              <a:t>i)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mainly</a:t>
            </a:r>
            <a:r>
              <a:rPr lang="fr-FR" dirty="0"/>
              <a:t> influences </a:t>
            </a:r>
            <a:r>
              <a:rPr lang="fr-FR" dirty="0">
                <a:solidFill>
                  <a:srgbClr val="FF0000"/>
                </a:solidFill>
              </a:rPr>
              <a:t>sales </a:t>
            </a:r>
            <a:r>
              <a:rPr lang="fr-FR" dirty="0" err="1">
                <a:solidFill>
                  <a:srgbClr val="FF0000"/>
                </a:solidFill>
              </a:rPr>
              <a:t>prices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for </a:t>
            </a:r>
            <a:r>
              <a:rPr lang="fr-FR" dirty="0" err="1"/>
              <a:t>goods</a:t>
            </a:r>
            <a:r>
              <a:rPr lang="fr-FR" dirty="0"/>
              <a:t> and services (</a:t>
            </a:r>
            <a:r>
              <a:rPr lang="fr-FR" dirty="0" err="1"/>
              <a:t>this</a:t>
            </a:r>
            <a:r>
              <a:rPr lang="fr-FR" dirty="0"/>
              <a:t> will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the </a:t>
            </a:r>
            <a:r>
              <a:rPr lang="fr-FR" dirty="0" err="1"/>
              <a:t>currency</a:t>
            </a:r>
            <a:r>
              <a:rPr lang="fr-FR" dirty="0"/>
              <a:t> in </a:t>
            </a:r>
            <a:r>
              <a:rPr lang="fr-FR" dirty="0" err="1"/>
              <a:t>which</a:t>
            </a:r>
            <a:r>
              <a:rPr lang="fr-FR" dirty="0"/>
              <a:t> sales </a:t>
            </a:r>
            <a:r>
              <a:rPr lang="fr-FR" dirty="0" err="1"/>
              <a:t>prices</a:t>
            </a:r>
            <a:r>
              <a:rPr lang="fr-FR" dirty="0"/>
              <a:t> for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goods</a:t>
            </a:r>
            <a:r>
              <a:rPr lang="fr-FR" dirty="0"/>
              <a:t> and services are </a:t>
            </a:r>
            <a:r>
              <a:rPr lang="fr-FR" dirty="0" err="1"/>
              <a:t>denominated</a:t>
            </a:r>
            <a:r>
              <a:rPr lang="fr-FR" dirty="0"/>
              <a:t> and </a:t>
            </a:r>
            <a:r>
              <a:rPr lang="fr-FR" dirty="0" err="1"/>
              <a:t>settled</a:t>
            </a:r>
            <a:r>
              <a:rPr lang="fr-FR" dirty="0"/>
              <a:t>); and </a:t>
            </a:r>
          </a:p>
          <a:p>
            <a:pPr>
              <a:buNone/>
            </a:pPr>
            <a:r>
              <a:rPr lang="ar-DZ" dirty="0" smtClean="0"/>
              <a:t>   </a:t>
            </a:r>
            <a:r>
              <a:rPr lang="fr-FR" dirty="0" smtClean="0"/>
              <a:t>(</a:t>
            </a:r>
            <a:r>
              <a:rPr lang="fr-FR" dirty="0"/>
              <a:t>ii) of the country </a:t>
            </a:r>
            <a:r>
              <a:rPr lang="fr-FR" dirty="0" err="1">
                <a:solidFill>
                  <a:srgbClr val="FF0000"/>
                </a:solidFill>
              </a:rPr>
              <a:t>whose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competitive</a:t>
            </a:r>
            <a:r>
              <a:rPr lang="fr-FR" dirty="0">
                <a:solidFill>
                  <a:srgbClr val="FF0000"/>
                </a:solidFill>
              </a:rPr>
              <a:t> forces and </a:t>
            </a:r>
            <a:r>
              <a:rPr lang="fr-FR" dirty="0" err="1">
                <a:solidFill>
                  <a:srgbClr val="FF0000"/>
                </a:solidFill>
              </a:rPr>
              <a:t>regulations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mainly</a:t>
            </a:r>
            <a:r>
              <a:rPr lang="fr-FR" dirty="0"/>
              <a:t> </a:t>
            </a:r>
            <a:r>
              <a:rPr lang="fr-FR" dirty="0" err="1"/>
              <a:t>determine</a:t>
            </a:r>
            <a:r>
              <a:rPr lang="fr-FR" dirty="0"/>
              <a:t> the sales </a:t>
            </a:r>
            <a:r>
              <a:rPr lang="fr-FR" dirty="0" err="1"/>
              <a:t>prices</a:t>
            </a:r>
            <a:r>
              <a:rPr lang="fr-FR" dirty="0"/>
              <a:t> of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goods</a:t>
            </a:r>
            <a:r>
              <a:rPr lang="fr-FR" dirty="0"/>
              <a:t> and services</a:t>
            </a:r>
          </a:p>
          <a:p>
            <a:pPr>
              <a:buNone/>
            </a:pPr>
            <a:r>
              <a:rPr lang="fr-FR" dirty="0"/>
              <a:t>(b) the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mainly</a:t>
            </a:r>
            <a:r>
              <a:rPr lang="fr-FR" dirty="0"/>
              <a:t> influences </a:t>
            </a:r>
            <a:r>
              <a:rPr lang="fr-FR" dirty="0">
                <a:solidFill>
                  <a:srgbClr val="FF0000"/>
                </a:solidFill>
              </a:rPr>
              <a:t>labour, </a:t>
            </a:r>
            <a:r>
              <a:rPr lang="fr-FR" dirty="0" err="1">
                <a:solidFill>
                  <a:srgbClr val="FF0000"/>
                </a:solidFill>
              </a:rPr>
              <a:t>material</a:t>
            </a:r>
            <a:r>
              <a:rPr lang="fr-FR" dirty="0">
                <a:solidFill>
                  <a:srgbClr val="FF0000"/>
                </a:solidFill>
              </a:rPr>
              <a:t> and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of </a:t>
            </a:r>
            <a:r>
              <a:rPr lang="fr-FR" dirty="0" err="1">
                <a:solidFill>
                  <a:srgbClr val="FF0000"/>
                </a:solidFill>
              </a:rPr>
              <a:t>providing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goods</a:t>
            </a:r>
            <a:r>
              <a:rPr lang="fr-FR" dirty="0">
                <a:solidFill>
                  <a:srgbClr val="FF0000"/>
                </a:solidFill>
              </a:rPr>
              <a:t> or services </a:t>
            </a:r>
            <a:r>
              <a:rPr lang="fr-FR" dirty="0"/>
              <a:t>(</a:t>
            </a:r>
            <a:r>
              <a:rPr lang="fr-FR" dirty="0" err="1"/>
              <a:t>this</a:t>
            </a:r>
            <a:r>
              <a:rPr lang="fr-FR" dirty="0"/>
              <a:t> will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the </a:t>
            </a:r>
            <a:r>
              <a:rPr lang="fr-FR" dirty="0" err="1"/>
              <a:t>currency</a:t>
            </a:r>
            <a:r>
              <a:rPr lang="fr-FR" dirty="0"/>
              <a:t> in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are </a:t>
            </a:r>
            <a:r>
              <a:rPr lang="fr-FR" dirty="0" err="1"/>
              <a:t>denominated</a:t>
            </a:r>
            <a:r>
              <a:rPr lang="fr-FR" dirty="0"/>
              <a:t> and </a:t>
            </a:r>
            <a:r>
              <a:rPr lang="fr-FR" dirty="0" err="1"/>
              <a:t>settled</a:t>
            </a: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5</a:t>
            </a:r>
            <a:r>
              <a:rPr lang="fr-FR" b="1" dirty="0">
                <a:solidFill>
                  <a:srgbClr val="FF0000"/>
                </a:solidFill>
              </a:rPr>
              <a:t>-</a:t>
            </a:r>
            <a:r>
              <a:rPr lang="fr-FR" b="1" dirty="0" err="1">
                <a:solidFill>
                  <a:srgbClr val="FF0000"/>
                </a:solidFill>
              </a:rPr>
              <a:t>Reporting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foreign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currency</a:t>
            </a:r>
            <a:r>
              <a:rPr lang="fr-FR" b="1" dirty="0">
                <a:solidFill>
                  <a:srgbClr val="FF0000"/>
                </a:solidFill>
              </a:rPr>
              <a:t> transactions in the </a:t>
            </a:r>
            <a:r>
              <a:rPr lang="fr-FR" b="1" dirty="0" err="1">
                <a:solidFill>
                  <a:srgbClr val="FF0000"/>
                </a:solidFill>
              </a:rPr>
              <a:t>functional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currency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5.1-Initial recognition</a:t>
            </a:r>
            <a:r>
              <a:rPr lang="fr-FR" b="1" dirty="0"/>
              <a:t> :</a:t>
            </a:r>
            <a:r>
              <a:rPr lang="fr-FR" dirty="0"/>
              <a:t>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transaction </a:t>
            </a:r>
            <a:r>
              <a:rPr lang="fr-FR" dirty="0" err="1"/>
              <a:t>is</a:t>
            </a:r>
            <a:r>
              <a:rPr lang="fr-FR" dirty="0"/>
              <a:t> a transaction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denominated</a:t>
            </a:r>
            <a:r>
              <a:rPr lang="fr-FR" dirty="0"/>
              <a:t> or </a:t>
            </a:r>
            <a:r>
              <a:rPr lang="fr-FR" dirty="0" err="1"/>
              <a:t>requires</a:t>
            </a:r>
            <a:r>
              <a:rPr lang="fr-FR" dirty="0"/>
              <a:t> </a:t>
            </a:r>
            <a:r>
              <a:rPr lang="fr-FR" dirty="0" err="1"/>
              <a:t>settlement</a:t>
            </a:r>
            <a:r>
              <a:rPr lang="fr-FR" dirty="0"/>
              <a:t>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transactions </a:t>
            </a:r>
            <a:r>
              <a:rPr lang="fr-FR" dirty="0" err="1"/>
              <a:t>arising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an </a:t>
            </a:r>
            <a:r>
              <a:rPr lang="fr-FR" dirty="0" err="1"/>
              <a:t>entity</a:t>
            </a:r>
            <a:r>
              <a:rPr lang="fr-FR" dirty="0"/>
              <a:t>: </a:t>
            </a:r>
          </a:p>
          <a:p>
            <a:pPr>
              <a:buNone/>
            </a:pPr>
            <a:r>
              <a:rPr lang="fr-FR" dirty="0"/>
              <a:t>(a) </a:t>
            </a:r>
            <a:r>
              <a:rPr lang="fr-FR" dirty="0" err="1"/>
              <a:t>buys</a:t>
            </a:r>
            <a:r>
              <a:rPr lang="fr-FR" dirty="0"/>
              <a:t> or </a:t>
            </a:r>
            <a:r>
              <a:rPr lang="fr-FR" dirty="0" err="1"/>
              <a:t>sells</a:t>
            </a:r>
            <a:r>
              <a:rPr lang="fr-FR" dirty="0"/>
              <a:t> </a:t>
            </a:r>
            <a:r>
              <a:rPr lang="fr-FR" dirty="0" err="1"/>
              <a:t>goods</a:t>
            </a:r>
            <a:r>
              <a:rPr lang="fr-FR" dirty="0"/>
              <a:t> or services </a:t>
            </a:r>
            <a:r>
              <a:rPr lang="fr-FR" dirty="0" err="1"/>
              <a:t>whose</a:t>
            </a:r>
            <a:r>
              <a:rPr lang="fr-FR" dirty="0"/>
              <a:t> </a:t>
            </a:r>
            <a:r>
              <a:rPr lang="fr-FR" dirty="0" err="1"/>
              <a:t>price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denominated</a:t>
            </a:r>
            <a:r>
              <a:rPr lang="fr-FR" dirty="0"/>
              <a:t>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;</a:t>
            </a:r>
          </a:p>
          <a:p>
            <a:pPr>
              <a:buNone/>
            </a:pPr>
            <a:r>
              <a:rPr lang="fr-FR" dirty="0"/>
              <a:t> (b) </a:t>
            </a:r>
            <a:r>
              <a:rPr lang="fr-FR" dirty="0" err="1"/>
              <a:t>borrows</a:t>
            </a:r>
            <a:r>
              <a:rPr lang="fr-FR" dirty="0"/>
              <a:t> or </a:t>
            </a:r>
            <a:r>
              <a:rPr lang="fr-FR" dirty="0" err="1"/>
              <a:t>lends</a:t>
            </a:r>
            <a:r>
              <a:rPr lang="fr-FR" dirty="0"/>
              <a:t> </a:t>
            </a:r>
            <a:r>
              <a:rPr lang="fr-FR" dirty="0" err="1"/>
              <a:t>funds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the </a:t>
            </a:r>
            <a:r>
              <a:rPr lang="fr-FR" dirty="0" err="1"/>
              <a:t>amounts</a:t>
            </a:r>
            <a:r>
              <a:rPr lang="fr-FR" dirty="0"/>
              <a:t> payable or </a:t>
            </a:r>
            <a:r>
              <a:rPr lang="fr-FR" dirty="0" err="1"/>
              <a:t>receivable</a:t>
            </a:r>
            <a:r>
              <a:rPr lang="fr-FR" dirty="0"/>
              <a:t> are </a:t>
            </a:r>
            <a:r>
              <a:rPr lang="fr-FR" dirty="0" err="1"/>
              <a:t>denominated</a:t>
            </a:r>
            <a:r>
              <a:rPr lang="fr-FR" dirty="0"/>
              <a:t>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; or</a:t>
            </a:r>
          </a:p>
          <a:p>
            <a:pPr>
              <a:buNone/>
            </a:pPr>
            <a:r>
              <a:rPr lang="fr-FR" dirty="0" smtClean="0"/>
              <a:t>(</a:t>
            </a:r>
            <a:r>
              <a:rPr lang="fr-FR" dirty="0"/>
              <a:t>c) </a:t>
            </a:r>
            <a:r>
              <a:rPr lang="fr-FR" dirty="0" err="1"/>
              <a:t>otherwise</a:t>
            </a:r>
            <a:r>
              <a:rPr lang="fr-FR" dirty="0"/>
              <a:t> </a:t>
            </a:r>
            <a:r>
              <a:rPr lang="fr-FR" dirty="0" err="1"/>
              <a:t>acquires</a:t>
            </a:r>
            <a:r>
              <a:rPr lang="fr-FR" dirty="0"/>
              <a:t> or disposes of </a:t>
            </a:r>
            <a:r>
              <a:rPr lang="fr-FR" dirty="0" err="1"/>
              <a:t>assets</a:t>
            </a:r>
            <a:r>
              <a:rPr lang="fr-FR" dirty="0"/>
              <a:t>, or </a:t>
            </a:r>
            <a:r>
              <a:rPr lang="fr-FR" dirty="0" err="1"/>
              <a:t>incurs</a:t>
            </a:r>
            <a:r>
              <a:rPr lang="fr-FR" dirty="0"/>
              <a:t> or </a:t>
            </a:r>
            <a:r>
              <a:rPr lang="fr-FR" dirty="0" err="1"/>
              <a:t>settles</a:t>
            </a:r>
            <a:r>
              <a:rPr lang="fr-FR" dirty="0"/>
              <a:t> </a:t>
            </a:r>
            <a:r>
              <a:rPr lang="fr-FR" dirty="0" err="1"/>
              <a:t>liabilities</a:t>
            </a:r>
            <a:r>
              <a:rPr lang="fr-FR" dirty="0"/>
              <a:t>, </a:t>
            </a:r>
            <a:r>
              <a:rPr lang="fr-FR" dirty="0" err="1"/>
              <a:t>denominated</a:t>
            </a:r>
            <a:r>
              <a:rPr lang="fr-FR" dirty="0"/>
              <a:t>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A </a:t>
            </a:r>
            <a:r>
              <a:rPr lang="fr-FR" b="1" dirty="0" err="1">
                <a:solidFill>
                  <a:srgbClr val="FF0000"/>
                </a:solidFill>
              </a:rPr>
              <a:t>foreign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currency</a:t>
            </a:r>
            <a:r>
              <a:rPr lang="fr-FR" b="1" dirty="0">
                <a:solidFill>
                  <a:srgbClr val="FF0000"/>
                </a:solidFill>
              </a:rPr>
              <a:t> transaction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recorded</a:t>
            </a:r>
            <a:r>
              <a:rPr lang="fr-FR" dirty="0"/>
              <a:t>, on initial recognition in 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, by </a:t>
            </a:r>
            <a:r>
              <a:rPr lang="fr-FR" dirty="0" err="1"/>
              <a:t>applying</a:t>
            </a:r>
            <a:r>
              <a:rPr lang="fr-FR" dirty="0"/>
              <a:t> to the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amount</a:t>
            </a:r>
            <a:r>
              <a:rPr lang="fr-FR" dirty="0"/>
              <a:t> the spot exchange rate </a:t>
            </a:r>
            <a:r>
              <a:rPr lang="fr-FR" dirty="0" err="1"/>
              <a:t>between</a:t>
            </a:r>
            <a:r>
              <a:rPr lang="fr-FR" dirty="0"/>
              <a:t> the </a:t>
            </a:r>
            <a:r>
              <a:rPr lang="fr-FR" dirty="0" err="1"/>
              <a:t>functional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and the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the date of the transaction.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5.2-</a:t>
            </a:r>
            <a:r>
              <a:rPr lang="fr-FR" b="1" dirty="0" err="1">
                <a:solidFill>
                  <a:srgbClr val="FF0000"/>
                </a:solidFill>
              </a:rPr>
              <a:t>Reporting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at</a:t>
            </a:r>
            <a:r>
              <a:rPr lang="fr-FR" b="1" dirty="0">
                <a:solidFill>
                  <a:srgbClr val="FF0000"/>
                </a:solidFill>
              </a:rPr>
              <a:t> the </a:t>
            </a:r>
            <a:r>
              <a:rPr lang="fr-FR" b="1" dirty="0" err="1">
                <a:solidFill>
                  <a:srgbClr val="FF0000"/>
                </a:solidFill>
              </a:rPr>
              <a:t>ends</a:t>
            </a:r>
            <a:r>
              <a:rPr lang="fr-FR" b="1" dirty="0">
                <a:solidFill>
                  <a:srgbClr val="FF0000"/>
                </a:solidFill>
              </a:rPr>
              <a:t> of </a:t>
            </a:r>
            <a:r>
              <a:rPr lang="fr-FR" b="1" dirty="0" err="1">
                <a:solidFill>
                  <a:srgbClr val="FF0000"/>
                </a:solidFill>
              </a:rPr>
              <a:t>subsequent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reporti</a:t>
            </a:r>
            <a:r>
              <a:rPr lang="fr-FR" b="1" dirty="0" err="1"/>
              <a:t>ng</a:t>
            </a:r>
            <a:r>
              <a:rPr lang="fr-FR" b="1" dirty="0"/>
              <a:t> </a:t>
            </a:r>
            <a:r>
              <a:rPr lang="fr-FR" b="1" dirty="0" err="1"/>
              <a:t>periods</a:t>
            </a:r>
            <a:r>
              <a:rPr lang="fr-FR" b="1" dirty="0"/>
              <a:t> :</a:t>
            </a:r>
            <a:r>
              <a:rPr lang="fr-FR" dirty="0" err="1"/>
              <a:t>At</a:t>
            </a:r>
            <a:r>
              <a:rPr lang="fr-FR" dirty="0"/>
              <a:t> the end of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reporting</a:t>
            </a:r>
            <a:r>
              <a:rPr lang="fr-FR" dirty="0"/>
              <a:t> </a:t>
            </a:r>
            <a:r>
              <a:rPr lang="fr-FR" dirty="0" err="1"/>
              <a:t>period</a:t>
            </a:r>
            <a:r>
              <a:rPr lang="fr-FR" dirty="0"/>
              <a:t>: </a:t>
            </a:r>
          </a:p>
          <a:p>
            <a:pPr>
              <a:buNone/>
            </a:pPr>
            <a:r>
              <a:rPr lang="fr-FR" dirty="0"/>
              <a:t>(a)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monetary</a:t>
            </a:r>
            <a:r>
              <a:rPr lang="fr-FR" dirty="0"/>
              <a:t> items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translated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the </a:t>
            </a:r>
            <a:r>
              <a:rPr lang="fr-FR" b="1" dirty="0" err="1">
                <a:solidFill>
                  <a:srgbClr val="FF0000"/>
                </a:solidFill>
              </a:rPr>
              <a:t>closing</a:t>
            </a:r>
            <a:r>
              <a:rPr lang="fr-FR" b="1" dirty="0">
                <a:solidFill>
                  <a:srgbClr val="FF0000"/>
                </a:solidFill>
              </a:rPr>
              <a:t> rate</a:t>
            </a:r>
            <a:r>
              <a:rPr lang="fr-FR" dirty="0"/>
              <a:t>; </a:t>
            </a:r>
          </a:p>
          <a:p>
            <a:pPr>
              <a:buNone/>
            </a:pPr>
            <a:r>
              <a:rPr lang="fr-FR" dirty="0"/>
              <a:t>b) non-</a:t>
            </a:r>
            <a:r>
              <a:rPr lang="fr-FR" dirty="0" err="1"/>
              <a:t>monetary</a:t>
            </a:r>
            <a:r>
              <a:rPr lang="fr-FR" dirty="0"/>
              <a:t> items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measured</a:t>
            </a:r>
            <a:r>
              <a:rPr lang="fr-FR" dirty="0"/>
              <a:t> in </a:t>
            </a:r>
            <a:r>
              <a:rPr lang="fr-FR" dirty="0" err="1"/>
              <a:t>terms</a:t>
            </a:r>
            <a:r>
              <a:rPr lang="fr-FR" dirty="0"/>
              <a:t> of </a:t>
            </a:r>
            <a:r>
              <a:rPr lang="fr-FR" dirty="0" err="1"/>
              <a:t>historical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translated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the exchange rate </a:t>
            </a:r>
            <a:r>
              <a:rPr lang="fr-FR" b="1" dirty="0" err="1">
                <a:solidFill>
                  <a:srgbClr val="FF0000"/>
                </a:solidFill>
              </a:rPr>
              <a:t>at</a:t>
            </a:r>
            <a:r>
              <a:rPr lang="fr-FR" b="1" dirty="0">
                <a:solidFill>
                  <a:srgbClr val="FF0000"/>
                </a:solidFill>
              </a:rPr>
              <a:t> the date of the transaction</a:t>
            </a:r>
            <a:r>
              <a:rPr lang="fr-FR" dirty="0">
                <a:solidFill>
                  <a:srgbClr val="FF0000"/>
                </a:solidFill>
              </a:rPr>
              <a:t>; </a:t>
            </a:r>
            <a:r>
              <a:rPr lang="fr-FR" dirty="0"/>
              <a:t>and</a:t>
            </a:r>
            <a:r>
              <a:rPr lang="fr-FR" b="1" dirty="0"/>
              <a:t> </a:t>
            </a:r>
            <a:endParaRPr lang="fr-FR" dirty="0"/>
          </a:p>
          <a:p>
            <a:pPr>
              <a:buNone/>
            </a:pPr>
            <a:r>
              <a:rPr lang="fr-FR" dirty="0"/>
              <a:t>(c) non-</a:t>
            </a:r>
            <a:r>
              <a:rPr lang="fr-FR" dirty="0" err="1"/>
              <a:t>monetary</a:t>
            </a:r>
            <a:r>
              <a:rPr lang="fr-FR" dirty="0"/>
              <a:t> items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measured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fair</a:t>
            </a:r>
            <a:r>
              <a:rPr lang="fr-FR" dirty="0"/>
              <a:t> value in a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currency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translated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the exchange rates </a:t>
            </a:r>
            <a:r>
              <a:rPr lang="fr-FR" b="1" dirty="0" err="1">
                <a:solidFill>
                  <a:srgbClr val="FF0000"/>
                </a:solidFill>
              </a:rPr>
              <a:t>at</a:t>
            </a:r>
            <a:r>
              <a:rPr lang="fr-FR" b="1" dirty="0">
                <a:solidFill>
                  <a:srgbClr val="FF0000"/>
                </a:solidFill>
              </a:rPr>
              <a:t> the date </a:t>
            </a:r>
            <a:r>
              <a:rPr lang="fr-FR" b="1" dirty="0" err="1">
                <a:solidFill>
                  <a:srgbClr val="FF0000"/>
                </a:solidFill>
              </a:rPr>
              <a:t>when</a:t>
            </a:r>
            <a:r>
              <a:rPr lang="fr-FR" b="1" dirty="0">
                <a:solidFill>
                  <a:srgbClr val="FF0000"/>
                </a:solidFill>
              </a:rPr>
              <a:t> the </a:t>
            </a:r>
            <a:r>
              <a:rPr lang="fr-FR" b="1" dirty="0" err="1">
                <a:solidFill>
                  <a:srgbClr val="FF0000"/>
                </a:solidFill>
              </a:rPr>
              <a:t>fair</a:t>
            </a:r>
            <a:r>
              <a:rPr lang="fr-FR" b="1" dirty="0">
                <a:solidFill>
                  <a:srgbClr val="FF0000"/>
                </a:solidFill>
              </a:rPr>
              <a:t> value </a:t>
            </a:r>
            <a:r>
              <a:rPr lang="fr-FR" b="1" dirty="0" err="1">
                <a:solidFill>
                  <a:srgbClr val="FF0000"/>
                </a:solidFill>
              </a:rPr>
              <a:t>was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measured</a:t>
            </a:r>
            <a:r>
              <a:rPr lang="fr-FR" b="1" dirty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592</Words>
  <Application>Microsoft Office PowerPoint</Application>
  <PresentationFormat>Affichage à l'écran (4:3)</PresentationFormat>
  <Paragraphs>154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22</cp:revision>
  <dcterms:created xsi:type="dcterms:W3CDTF">2024-02-09T04:32:08Z</dcterms:created>
  <dcterms:modified xsi:type="dcterms:W3CDTF">2024-02-09T05:38:27Z</dcterms:modified>
</cp:coreProperties>
</file>