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458DD1-F487-4658-9A6C-A07FD9C2038E}" type="doc">
      <dgm:prSet loTypeId="urn:microsoft.com/office/officeart/2005/8/layout/pyramid2" loCatId="list" qsTypeId="urn:microsoft.com/office/officeart/2005/8/quickstyle/simple1" qsCatId="simple" csTypeId="urn:microsoft.com/office/officeart/2005/8/colors/accent2_5" csCatId="accent2" phldr="1"/>
      <dgm:spPr/>
    </dgm:pt>
    <dgm:pt modelId="{DDB9CC55-8CC7-4D33-92F5-D3E15D203B28}">
      <dgm:prSet phldrT="[Texte]"/>
      <dgm:spPr/>
      <dgm:t>
        <a:bodyPr/>
        <a:lstStyle/>
        <a:p>
          <a:r>
            <a:rPr lang="ar-DZ" dirty="0" smtClean="0"/>
            <a:t>التسويق كنشاط </a:t>
          </a:r>
          <a:endParaRPr lang="fr-FR" dirty="0"/>
        </a:p>
      </dgm:t>
    </dgm:pt>
    <dgm:pt modelId="{08F6125A-72C7-42B8-BB8A-6E697B4B4C9C}" type="parTrans" cxnId="{3992293A-E9F6-4C40-B43D-05FDD8342F75}">
      <dgm:prSet/>
      <dgm:spPr/>
      <dgm:t>
        <a:bodyPr/>
        <a:lstStyle/>
        <a:p>
          <a:endParaRPr lang="fr-FR"/>
        </a:p>
      </dgm:t>
    </dgm:pt>
    <dgm:pt modelId="{E75CFE9C-A57C-45B1-A7A6-6FF1B447ED02}" type="sibTrans" cxnId="{3992293A-E9F6-4C40-B43D-05FDD8342F75}">
      <dgm:prSet/>
      <dgm:spPr/>
      <dgm:t>
        <a:bodyPr/>
        <a:lstStyle/>
        <a:p>
          <a:endParaRPr lang="fr-FR"/>
        </a:p>
      </dgm:t>
    </dgm:pt>
    <dgm:pt modelId="{037130A9-379D-4024-A07E-E83241098758}">
      <dgm:prSet phldrT="[Texte]"/>
      <dgm:spPr/>
      <dgm:t>
        <a:bodyPr/>
        <a:lstStyle/>
        <a:p>
          <a:pPr rtl="1"/>
          <a:r>
            <a:rPr lang="ar-DZ" dirty="0" smtClean="0"/>
            <a:t>التسويق كتحليل </a:t>
          </a:r>
          <a:endParaRPr lang="fr-FR" dirty="0"/>
        </a:p>
      </dgm:t>
    </dgm:pt>
    <dgm:pt modelId="{B22406CE-665E-4057-92B0-5E4742A990B8}" type="parTrans" cxnId="{70C1BBA2-6010-4FCD-B819-8D20B59E4446}">
      <dgm:prSet/>
      <dgm:spPr/>
      <dgm:t>
        <a:bodyPr/>
        <a:lstStyle/>
        <a:p>
          <a:endParaRPr lang="fr-FR"/>
        </a:p>
      </dgm:t>
    </dgm:pt>
    <dgm:pt modelId="{16460328-06DB-4258-976F-DAF60E009BF6}" type="sibTrans" cxnId="{70C1BBA2-6010-4FCD-B819-8D20B59E4446}">
      <dgm:prSet/>
      <dgm:spPr/>
      <dgm:t>
        <a:bodyPr/>
        <a:lstStyle/>
        <a:p>
          <a:endParaRPr lang="fr-FR"/>
        </a:p>
      </dgm:t>
    </dgm:pt>
    <dgm:pt modelId="{21AA5520-A742-467A-93F8-7B3DCBCC6211}">
      <dgm:prSet phldrT="[Texte]"/>
      <dgm:spPr/>
      <dgm:t>
        <a:bodyPr/>
        <a:lstStyle/>
        <a:p>
          <a:pPr rtl="1"/>
          <a:r>
            <a:rPr lang="ar-DZ" dirty="0" smtClean="0"/>
            <a:t>ثقافة التسويق</a:t>
          </a:r>
          <a:endParaRPr lang="fr-FR" dirty="0"/>
        </a:p>
      </dgm:t>
    </dgm:pt>
    <dgm:pt modelId="{A907CC23-D0BF-4BF7-A806-EC71EF9CD43F}" type="parTrans" cxnId="{0F533CA3-C878-415F-9BC1-EED25FD0C060}">
      <dgm:prSet/>
      <dgm:spPr/>
      <dgm:t>
        <a:bodyPr/>
        <a:lstStyle/>
        <a:p>
          <a:endParaRPr lang="fr-FR"/>
        </a:p>
      </dgm:t>
    </dgm:pt>
    <dgm:pt modelId="{E7464201-81F5-4B50-9BFF-210BC3B660D8}" type="sibTrans" cxnId="{0F533CA3-C878-415F-9BC1-EED25FD0C060}">
      <dgm:prSet/>
      <dgm:spPr/>
      <dgm:t>
        <a:bodyPr/>
        <a:lstStyle/>
        <a:p>
          <a:endParaRPr lang="fr-FR"/>
        </a:p>
      </dgm:t>
    </dgm:pt>
    <dgm:pt modelId="{2F8C42EA-E066-4081-BC83-C5D705838766}" type="pres">
      <dgm:prSet presAssocID="{DD458DD1-F487-4658-9A6C-A07FD9C2038E}" presName="compositeShape" presStyleCnt="0">
        <dgm:presLayoutVars>
          <dgm:dir/>
          <dgm:resizeHandles/>
        </dgm:presLayoutVars>
      </dgm:prSet>
      <dgm:spPr/>
    </dgm:pt>
    <dgm:pt modelId="{9CA628C3-76DC-47E5-BD48-D299CB19D122}" type="pres">
      <dgm:prSet presAssocID="{DD458DD1-F487-4658-9A6C-A07FD9C2038E}" presName="pyramid" presStyleLbl="node1" presStyleIdx="0" presStyleCnt="1"/>
      <dgm:spPr/>
    </dgm:pt>
    <dgm:pt modelId="{02F3289F-0A68-4E54-AEA9-86C067A35AB2}" type="pres">
      <dgm:prSet presAssocID="{DD458DD1-F487-4658-9A6C-A07FD9C2038E}" presName="theList" presStyleCnt="0"/>
      <dgm:spPr/>
    </dgm:pt>
    <dgm:pt modelId="{046A6459-3AE8-44BF-A204-D9E4D814D3B4}" type="pres">
      <dgm:prSet presAssocID="{DDB9CC55-8CC7-4D33-92F5-D3E15D203B28}" presName="aNode" presStyleLbl="fgAcc1" presStyleIdx="0" presStyleCnt="3">
        <dgm:presLayoutVars>
          <dgm:bulletEnabled val="1"/>
        </dgm:presLayoutVars>
      </dgm:prSet>
      <dgm:spPr/>
      <dgm:t>
        <a:bodyPr/>
        <a:lstStyle/>
        <a:p>
          <a:endParaRPr lang="fr-FR"/>
        </a:p>
      </dgm:t>
    </dgm:pt>
    <dgm:pt modelId="{14B48BB6-B25F-45A9-BAAE-221DA6BC5B19}" type="pres">
      <dgm:prSet presAssocID="{DDB9CC55-8CC7-4D33-92F5-D3E15D203B28}" presName="aSpace" presStyleCnt="0"/>
      <dgm:spPr/>
    </dgm:pt>
    <dgm:pt modelId="{23EBA16B-F335-4E2A-AA85-715D5716D23B}" type="pres">
      <dgm:prSet presAssocID="{037130A9-379D-4024-A07E-E83241098758}" presName="aNode" presStyleLbl="fgAcc1" presStyleIdx="1" presStyleCnt="3">
        <dgm:presLayoutVars>
          <dgm:bulletEnabled val="1"/>
        </dgm:presLayoutVars>
      </dgm:prSet>
      <dgm:spPr/>
      <dgm:t>
        <a:bodyPr/>
        <a:lstStyle/>
        <a:p>
          <a:endParaRPr lang="fr-FR"/>
        </a:p>
      </dgm:t>
    </dgm:pt>
    <dgm:pt modelId="{1B293F84-B047-4037-A0AD-2C856FA02590}" type="pres">
      <dgm:prSet presAssocID="{037130A9-379D-4024-A07E-E83241098758}" presName="aSpace" presStyleCnt="0"/>
      <dgm:spPr/>
    </dgm:pt>
    <dgm:pt modelId="{F2C04881-B722-4159-9827-5D069C5A4540}" type="pres">
      <dgm:prSet presAssocID="{21AA5520-A742-467A-93F8-7B3DCBCC6211}" presName="aNode" presStyleLbl="fgAcc1" presStyleIdx="2" presStyleCnt="3">
        <dgm:presLayoutVars>
          <dgm:bulletEnabled val="1"/>
        </dgm:presLayoutVars>
      </dgm:prSet>
      <dgm:spPr/>
      <dgm:t>
        <a:bodyPr/>
        <a:lstStyle/>
        <a:p>
          <a:endParaRPr lang="fr-FR"/>
        </a:p>
      </dgm:t>
    </dgm:pt>
    <dgm:pt modelId="{E0AB3A00-D373-4B01-BAF4-10D3E1F6BD8C}" type="pres">
      <dgm:prSet presAssocID="{21AA5520-A742-467A-93F8-7B3DCBCC6211}" presName="aSpace" presStyleCnt="0"/>
      <dgm:spPr/>
    </dgm:pt>
  </dgm:ptLst>
  <dgm:cxnLst>
    <dgm:cxn modelId="{8B8844DD-BE96-4152-AB0F-5EF64DED0DB4}" type="presOf" srcId="{DDB9CC55-8CC7-4D33-92F5-D3E15D203B28}" destId="{046A6459-3AE8-44BF-A204-D9E4D814D3B4}" srcOrd="0" destOrd="0" presId="urn:microsoft.com/office/officeart/2005/8/layout/pyramid2"/>
    <dgm:cxn modelId="{3992293A-E9F6-4C40-B43D-05FDD8342F75}" srcId="{DD458DD1-F487-4658-9A6C-A07FD9C2038E}" destId="{DDB9CC55-8CC7-4D33-92F5-D3E15D203B28}" srcOrd="0" destOrd="0" parTransId="{08F6125A-72C7-42B8-BB8A-6E697B4B4C9C}" sibTransId="{E75CFE9C-A57C-45B1-A7A6-6FF1B447ED02}"/>
    <dgm:cxn modelId="{0F533CA3-C878-415F-9BC1-EED25FD0C060}" srcId="{DD458DD1-F487-4658-9A6C-A07FD9C2038E}" destId="{21AA5520-A742-467A-93F8-7B3DCBCC6211}" srcOrd="2" destOrd="0" parTransId="{A907CC23-D0BF-4BF7-A806-EC71EF9CD43F}" sibTransId="{E7464201-81F5-4B50-9BFF-210BC3B660D8}"/>
    <dgm:cxn modelId="{BE06A06E-1CF0-4865-8849-4A5F9F208F99}" type="presOf" srcId="{037130A9-379D-4024-A07E-E83241098758}" destId="{23EBA16B-F335-4E2A-AA85-715D5716D23B}" srcOrd="0" destOrd="0" presId="urn:microsoft.com/office/officeart/2005/8/layout/pyramid2"/>
    <dgm:cxn modelId="{8779E42E-7460-46F0-B590-6786B42CD2B6}" type="presOf" srcId="{21AA5520-A742-467A-93F8-7B3DCBCC6211}" destId="{F2C04881-B722-4159-9827-5D069C5A4540}" srcOrd="0" destOrd="0" presId="urn:microsoft.com/office/officeart/2005/8/layout/pyramid2"/>
    <dgm:cxn modelId="{70C1BBA2-6010-4FCD-B819-8D20B59E4446}" srcId="{DD458DD1-F487-4658-9A6C-A07FD9C2038E}" destId="{037130A9-379D-4024-A07E-E83241098758}" srcOrd="1" destOrd="0" parTransId="{B22406CE-665E-4057-92B0-5E4742A990B8}" sibTransId="{16460328-06DB-4258-976F-DAF60E009BF6}"/>
    <dgm:cxn modelId="{64F60D22-EC8A-4905-A904-D043BA9E742E}" type="presOf" srcId="{DD458DD1-F487-4658-9A6C-A07FD9C2038E}" destId="{2F8C42EA-E066-4081-BC83-C5D705838766}" srcOrd="0" destOrd="0" presId="urn:microsoft.com/office/officeart/2005/8/layout/pyramid2"/>
    <dgm:cxn modelId="{F19267D2-1BDE-495C-94DC-DE19E6E0FDB9}" type="presParOf" srcId="{2F8C42EA-E066-4081-BC83-C5D705838766}" destId="{9CA628C3-76DC-47E5-BD48-D299CB19D122}" srcOrd="0" destOrd="0" presId="urn:microsoft.com/office/officeart/2005/8/layout/pyramid2"/>
    <dgm:cxn modelId="{4C4647B8-E776-44B7-91D8-B110471341CF}" type="presParOf" srcId="{2F8C42EA-E066-4081-BC83-C5D705838766}" destId="{02F3289F-0A68-4E54-AEA9-86C067A35AB2}" srcOrd="1" destOrd="0" presId="urn:microsoft.com/office/officeart/2005/8/layout/pyramid2"/>
    <dgm:cxn modelId="{14D4BE07-BEE9-498A-A06B-A3E9B788E996}" type="presParOf" srcId="{02F3289F-0A68-4E54-AEA9-86C067A35AB2}" destId="{046A6459-3AE8-44BF-A204-D9E4D814D3B4}" srcOrd="0" destOrd="0" presId="urn:microsoft.com/office/officeart/2005/8/layout/pyramid2"/>
    <dgm:cxn modelId="{61B94954-0B6A-46A9-B269-D0557A2B9A18}" type="presParOf" srcId="{02F3289F-0A68-4E54-AEA9-86C067A35AB2}" destId="{14B48BB6-B25F-45A9-BAAE-221DA6BC5B19}" srcOrd="1" destOrd="0" presId="urn:microsoft.com/office/officeart/2005/8/layout/pyramid2"/>
    <dgm:cxn modelId="{0AFAF2AB-A56C-4A55-96C3-4F19A238905F}" type="presParOf" srcId="{02F3289F-0A68-4E54-AEA9-86C067A35AB2}" destId="{23EBA16B-F335-4E2A-AA85-715D5716D23B}" srcOrd="2" destOrd="0" presId="urn:microsoft.com/office/officeart/2005/8/layout/pyramid2"/>
    <dgm:cxn modelId="{A2ED0016-D7D2-49EB-BE62-EB93B7AA778D}" type="presParOf" srcId="{02F3289F-0A68-4E54-AEA9-86C067A35AB2}" destId="{1B293F84-B047-4037-A0AD-2C856FA02590}" srcOrd="3" destOrd="0" presId="urn:microsoft.com/office/officeart/2005/8/layout/pyramid2"/>
    <dgm:cxn modelId="{D302D444-5D23-44CC-98E4-C4E7253BC14B}" type="presParOf" srcId="{02F3289F-0A68-4E54-AEA9-86C067A35AB2}" destId="{F2C04881-B722-4159-9827-5D069C5A4540}" srcOrd="4" destOrd="0" presId="urn:microsoft.com/office/officeart/2005/8/layout/pyramid2"/>
    <dgm:cxn modelId="{46266338-3119-4EBC-8956-74B76E62982A}" type="presParOf" srcId="{02F3289F-0A68-4E54-AEA9-86C067A35AB2}" destId="{E0AB3A00-D373-4B01-BAF4-10D3E1F6BD8C}"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A628C3-76DC-47E5-BD48-D299CB19D122}">
      <dsp:nvSpPr>
        <dsp:cNvPr id="0" name=""/>
        <dsp:cNvSpPr/>
      </dsp:nvSpPr>
      <dsp:spPr>
        <a:xfrm>
          <a:off x="1668640" y="0"/>
          <a:ext cx="4165842" cy="4165842"/>
        </a:xfrm>
        <a:prstGeom prst="triangle">
          <a:avLst/>
        </a:prstGeom>
        <a:solidFill>
          <a:schemeClr val="accent2">
            <a:alpha val="9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46A6459-3AE8-44BF-A204-D9E4D814D3B4}">
      <dsp:nvSpPr>
        <dsp:cNvPr id="0" name=""/>
        <dsp:cNvSpPr/>
      </dsp:nvSpPr>
      <dsp:spPr>
        <a:xfrm>
          <a:off x="3751561" y="418821"/>
          <a:ext cx="2707797" cy="986132"/>
        </a:xfrm>
        <a:prstGeom prst="roundRect">
          <a:avLst/>
        </a:prstGeom>
        <a:solidFill>
          <a:schemeClr val="lt1">
            <a:alpha val="90000"/>
            <a:hueOff val="0"/>
            <a:satOff val="0"/>
            <a:lumOff val="0"/>
            <a:alphaOff val="0"/>
          </a:schemeClr>
        </a:solidFill>
        <a:ln w="1905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ar-DZ" sz="2600" kern="1200" dirty="0" smtClean="0"/>
            <a:t>التسويق كنشاط </a:t>
          </a:r>
          <a:endParaRPr lang="fr-FR" sz="2600" kern="1200" dirty="0"/>
        </a:p>
      </dsp:txBody>
      <dsp:txXfrm>
        <a:off x="3799700" y="466960"/>
        <a:ext cx="2611519" cy="889854"/>
      </dsp:txXfrm>
    </dsp:sp>
    <dsp:sp modelId="{23EBA16B-F335-4E2A-AA85-715D5716D23B}">
      <dsp:nvSpPr>
        <dsp:cNvPr id="0" name=""/>
        <dsp:cNvSpPr/>
      </dsp:nvSpPr>
      <dsp:spPr>
        <a:xfrm>
          <a:off x="3751561" y="1528221"/>
          <a:ext cx="2707797" cy="986132"/>
        </a:xfrm>
        <a:prstGeom prst="roundRect">
          <a:avLst/>
        </a:prstGeom>
        <a:solidFill>
          <a:schemeClr val="lt1">
            <a:alpha val="90000"/>
            <a:hueOff val="0"/>
            <a:satOff val="0"/>
            <a:lumOff val="0"/>
            <a:alphaOff val="0"/>
          </a:schemeClr>
        </a:solidFill>
        <a:ln w="19050" cap="flat" cmpd="sng" algn="ctr">
          <a:solidFill>
            <a:schemeClr val="accent2">
              <a:alpha val="90000"/>
              <a:hueOff val="0"/>
              <a:satOff val="0"/>
              <a:lumOff val="0"/>
              <a:alphaOff val="-2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rtl="1">
            <a:lnSpc>
              <a:spcPct val="90000"/>
            </a:lnSpc>
            <a:spcBef>
              <a:spcPct val="0"/>
            </a:spcBef>
            <a:spcAft>
              <a:spcPct val="35000"/>
            </a:spcAft>
          </a:pPr>
          <a:r>
            <a:rPr lang="ar-DZ" sz="2600" kern="1200" dirty="0" smtClean="0"/>
            <a:t>التسويق كتحليل </a:t>
          </a:r>
          <a:endParaRPr lang="fr-FR" sz="2600" kern="1200" dirty="0"/>
        </a:p>
      </dsp:txBody>
      <dsp:txXfrm>
        <a:off x="3799700" y="1576360"/>
        <a:ext cx="2611519" cy="889854"/>
      </dsp:txXfrm>
    </dsp:sp>
    <dsp:sp modelId="{F2C04881-B722-4159-9827-5D069C5A4540}">
      <dsp:nvSpPr>
        <dsp:cNvPr id="0" name=""/>
        <dsp:cNvSpPr/>
      </dsp:nvSpPr>
      <dsp:spPr>
        <a:xfrm>
          <a:off x="3751561" y="2637620"/>
          <a:ext cx="2707797" cy="986132"/>
        </a:xfrm>
        <a:prstGeom prst="roundRect">
          <a:avLst/>
        </a:prstGeom>
        <a:solidFill>
          <a:schemeClr val="lt1">
            <a:alpha val="90000"/>
            <a:hueOff val="0"/>
            <a:satOff val="0"/>
            <a:lumOff val="0"/>
            <a:alphaOff val="0"/>
          </a:schemeClr>
        </a:solidFill>
        <a:ln w="19050" cap="flat" cmpd="sng" algn="ctr">
          <a:solidFill>
            <a:schemeClr val="accent2">
              <a:alpha val="90000"/>
              <a:hueOff val="0"/>
              <a:satOff val="0"/>
              <a:lumOff val="0"/>
              <a:alphaOff val="-4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rtl="1">
            <a:lnSpc>
              <a:spcPct val="90000"/>
            </a:lnSpc>
            <a:spcBef>
              <a:spcPct val="0"/>
            </a:spcBef>
            <a:spcAft>
              <a:spcPct val="35000"/>
            </a:spcAft>
          </a:pPr>
          <a:r>
            <a:rPr lang="ar-DZ" sz="2600" kern="1200" dirty="0" smtClean="0"/>
            <a:t>ثقافة التسويق</a:t>
          </a:r>
          <a:endParaRPr lang="fr-FR" sz="2600" kern="1200" dirty="0"/>
        </a:p>
      </dsp:txBody>
      <dsp:txXfrm>
        <a:off x="3799700" y="2685759"/>
        <a:ext cx="2611519" cy="889854"/>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fr-FR" smtClean="0"/>
              <a:t>Modifiez le style du titre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dirty="0"/>
              <a:t>10/24/2024</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t>‹N°›</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fr-FR" smtClean="0"/>
              <a:t>Modifiez le style du titre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96DFF08F-DC6B-4601-B491-B0F83F6DD2DA}" type="datetimeFigureOut">
              <a:rPr lang="en-US" dirty="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10/24/2024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10/24/2024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10/24/2024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10/24/2024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fr-FR" smtClean="0"/>
              <a:t>Modifiez le style du titre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96DFF08F-DC6B-4601-B491-B0F83F6DD2DA}" type="datetimeFigureOut">
              <a:rPr lang="en-US" dirty="0"/>
              <a:t>10/24/2024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96DFF08F-DC6B-4601-B491-B0F83F6DD2DA}" type="datetimeFigureOut">
              <a:rPr lang="en-US" dirty="0"/>
              <a:t>10/24/2024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10/24/2024</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dirty="0" smtClean="0">
                <a:latin typeface="Arabic Typesetting" panose="03020402040406030203" pitchFamily="66" charset="-78"/>
                <a:cs typeface="Arabic Typesetting" panose="03020402040406030203" pitchFamily="66" charset="-78"/>
              </a:rPr>
              <a:t>المحاضرة الأولى </a:t>
            </a:r>
            <a:endParaRPr lang="fr-FR" dirty="0">
              <a:latin typeface="Arabic Typesetting" panose="03020402040406030203" pitchFamily="66" charset="-78"/>
              <a:cs typeface="Arabic Typesetting" panose="03020402040406030203" pitchFamily="66" charset="-78"/>
            </a:endParaRPr>
          </a:p>
        </p:txBody>
      </p:sp>
      <p:sp>
        <p:nvSpPr>
          <p:cNvPr id="3" name="Sous-titre 2"/>
          <p:cNvSpPr>
            <a:spLocks noGrp="1"/>
          </p:cNvSpPr>
          <p:nvPr>
            <p:ph type="subTitle" idx="1"/>
          </p:nvPr>
        </p:nvSpPr>
        <p:spPr/>
        <p:txBody>
          <a:bodyPr/>
          <a:lstStyle/>
          <a:p>
            <a:endParaRPr lang="fr-FR" dirty="0"/>
          </a:p>
        </p:txBody>
      </p:sp>
    </p:spTree>
    <p:extLst>
      <p:ext uri="{BB962C8B-B14F-4D97-AF65-F5344CB8AC3E}">
        <p14:creationId xmlns:p14="http://schemas.microsoft.com/office/powerpoint/2010/main" val="40312704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4794068" y="1319348"/>
            <a:ext cx="1867989" cy="7837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الزبون</a:t>
            </a:r>
            <a:endParaRPr lang="fr-FR" dirty="0"/>
          </a:p>
        </p:txBody>
      </p:sp>
      <p:sp>
        <p:nvSpPr>
          <p:cNvPr id="3" name="Ellipse 2"/>
          <p:cNvSpPr/>
          <p:nvPr/>
        </p:nvSpPr>
        <p:spPr>
          <a:xfrm>
            <a:off x="2373086" y="3169920"/>
            <a:ext cx="1867989" cy="7837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mtClean="0"/>
              <a:t>الشركة </a:t>
            </a:r>
            <a:endParaRPr lang="fr-FR"/>
          </a:p>
        </p:txBody>
      </p:sp>
      <p:sp>
        <p:nvSpPr>
          <p:cNvPr id="4" name="Ellipse 3"/>
          <p:cNvSpPr/>
          <p:nvPr/>
        </p:nvSpPr>
        <p:spPr>
          <a:xfrm>
            <a:off x="7215051" y="3169919"/>
            <a:ext cx="1867989" cy="7837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المنافسة </a:t>
            </a:r>
            <a:endParaRPr lang="fr-FR" dirty="0"/>
          </a:p>
        </p:txBody>
      </p:sp>
      <p:cxnSp>
        <p:nvCxnSpPr>
          <p:cNvPr id="6" name="Connecteur droit avec flèche 5"/>
          <p:cNvCxnSpPr/>
          <p:nvPr/>
        </p:nvCxnSpPr>
        <p:spPr>
          <a:xfrm flipH="1">
            <a:off x="3670663" y="1933303"/>
            <a:ext cx="1267097" cy="12366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Connecteur droit avec flèche 7"/>
          <p:cNvCxnSpPr>
            <a:stCxn id="3" idx="6"/>
            <a:endCxn id="4" idx="2"/>
          </p:cNvCxnSpPr>
          <p:nvPr/>
        </p:nvCxnSpPr>
        <p:spPr>
          <a:xfrm flipV="1">
            <a:off x="4241075" y="3561805"/>
            <a:ext cx="2973976"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Connecteur droit avec flèche 9"/>
          <p:cNvCxnSpPr>
            <a:stCxn id="4" idx="0"/>
          </p:cNvCxnSpPr>
          <p:nvPr/>
        </p:nvCxnSpPr>
        <p:spPr>
          <a:xfrm flipH="1" flipV="1">
            <a:off x="6518366" y="1933303"/>
            <a:ext cx="1630680" cy="12366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ZoneTexte 11"/>
          <p:cNvSpPr txBox="1"/>
          <p:nvPr/>
        </p:nvSpPr>
        <p:spPr>
          <a:xfrm>
            <a:off x="6884126" y="4937760"/>
            <a:ext cx="4153988" cy="369332"/>
          </a:xfrm>
          <a:prstGeom prst="rect">
            <a:avLst/>
          </a:prstGeom>
          <a:noFill/>
        </p:spPr>
        <p:txBody>
          <a:bodyPr wrap="square" rtlCol="0">
            <a:spAutoFit/>
          </a:bodyPr>
          <a:lstStyle/>
          <a:p>
            <a:r>
              <a:rPr lang="ar-SA"/>
              <a:t>مثلث التسويق الاستراتيجي </a:t>
            </a:r>
            <a:endParaRPr lang="fr-FR" dirty="0"/>
          </a:p>
        </p:txBody>
      </p:sp>
    </p:spTree>
    <p:extLst>
      <p:ext uri="{BB962C8B-B14F-4D97-AF65-F5344CB8AC3E}">
        <p14:creationId xmlns:p14="http://schemas.microsoft.com/office/powerpoint/2010/main" val="544513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2697" y="757646"/>
            <a:ext cx="10776857" cy="5141536"/>
          </a:xfrm>
          <a:prstGeom prst="rect">
            <a:avLst/>
          </a:prstGeom>
        </p:spPr>
        <p:txBody>
          <a:bodyPr wrap="square">
            <a:spAutoFit/>
          </a:bodyPr>
          <a:lstStyle/>
          <a:p>
            <a:pPr algn="r" rtl="1">
              <a:lnSpc>
                <a:spcPct val="107000"/>
              </a:lnSpc>
              <a:spcAft>
                <a:spcPts val="800"/>
              </a:spcAft>
            </a:pPr>
            <a:r>
              <a:rPr lang="ar-DZ" sz="2400" dirty="0" smtClean="0">
                <a:latin typeface="Calibri" panose="020F0502020204030204" pitchFamily="34" charset="0"/>
                <a:ea typeface="Calibri" panose="020F0502020204030204" pitchFamily="34" charset="0"/>
                <a:cs typeface="Simplified Arabic" panose="02020603050405020304" pitchFamily="18" charset="-78"/>
              </a:rPr>
              <a:t>ما هو التسويق </a:t>
            </a:r>
          </a:p>
          <a:p>
            <a:pPr algn="r" rtl="1">
              <a:lnSpc>
                <a:spcPct val="107000"/>
              </a:lnSpc>
              <a:spcAft>
                <a:spcPts val="800"/>
              </a:spcAft>
            </a:pPr>
            <a:endParaRPr lang="ar-DZ" sz="3600" dirty="0">
              <a:latin typeface="Calibri" panose="020F0502020204030204" pitchFamily="34" charset="0"/>
              <a:ea typeface="Calibri" panose="020F0502020204030204" pitchFamily="34" charset="0"/>
              <a:cs typeface="Simplified Arabic" panose="02020603050405020304" pitchFamily="18" charset="-78"/>
            </a:endParaRPr>
          </a:p>
          <a:p>
            <a:pPr algn="r" rtl="1">
              <a:lnSpc>
                <a:spcPct val="107000"/>
              </a:lnSpc>
              <a:spcAft>
                <a:spcPts val="800"/>
              </a:spcAft>
            </a:pPr>
            <a:r>
              <a:rPr lang="ar-DZ" sz="3600" dirty="0" smtClean="0">
                <a:latin typeface="Calibri" panose="020F0502020204030204" pitchFamily="34" charset="0"/>
                <a:ea typeface="Calibri" panose="020F0502020204030204" pitchFamily="34" charset="0"/>
                <a:cs typeface="Simplified Arabic" panose="02020603050405020304" pitchFamily="18" charset="-78"/>
              </a:rPr>
              <a:t>التسويق </a:t>
            </a:r>
            <a:r>
              <a:rPr lang="ar-DZ" sz="3600" dirty="0">
                <a:latin typeface="Calibri" panose="020F0502020204030204" pitchFamily="34" charset="0"/>
                <a:ea typeface="Calibri" panose="020F0502020204030204" pitchFamily="34" charset="0"/>
                <a:cs typeface="Simplified Arabic" panose="02020603050405020304" pitchFamily="18" charset="-78"/>
              </a:rPr>
              <a:t>هو علم وفن اختيار الأسواق المستهدفة، وكسب الزبائن والحفاظ عليهم وتطوير العلاقة معهم من خلال التواصل وتسليمهم شيئا ذا قيمة أعلى</a:t>
            </a:r>
            <a:r>
              <a:rPr lang="ar-DZ" sz="3600" dirty="0" smtClean="0">
                <a:latin typeface="Calibri" panose="020F0502020204030204" pitchFamily="34" charset="0"/>
                <a:ea typeface="Calibri" panose="020F0502020204030204" pitchFamily="34" charset="0"/>
                <a:cs typeface="Simplified Arabic" panose="02020603050405020304" pitchFamily="18" charset="-78"/>
              </a:rPr>
              <a:t>.</a:t>
            </a:r>
          </a:p>
          <a:p>
            <a:pPr algn="r" rtl="1">
              <a:lnSpc>
                <a:spcPct val="107000"/>
              </a:lnSpc>
              <a:spcAft>
                <a:spcPts val="800"/>
              </a:spcAft>
            </a:pPr>
            <a:endParaRPr lang="ar-DZ" sz="2400" dirty="0">
              <a:latin typeface="Calibri" panose="020F0502020204030204" pitchFamily="34" charset="0"/>
              <a:ea typeface="Calibri" panose="020F0502020204030204" pitchFamily="34" charset="0"/>
              <a:cs typeface="Simplified Arabic" panose="02020603050405020304" pitchFamily="18" charset="-78"/>
            </a:endParaRPr>
          </a:p>
          <a:p>
            <a:r>
              <a:rPr lang="en-ZA" sz="2800" dirty="0" smtClean="0">
                <a:latin typeface="Simplified Arabic" panose="02020603050405020304" pitchFamily="18" charset="-78"/>
                <a:ea typeface="Calibri" panose="020F0502020204030204" pitchFamily="34" charset="0"/>
              </a:rPr>
              <a:t>Philip </a:t>
            </a:r>
            <a:r>
              <a:rPr lang="en-ZA" sz="2800" dirty="0">
                <a:latin typeface="Simplified Arabic" panose="02020603050405020304" pitchFamily="18" charset="-78"/>
                <a:ea typeface="Calibri" panose="020F0502020204030204" pitchFamily="34" charset="0"/>
              </a:rPr>
              <a:t>Kotler defined marketing as </a:t>
            </a:r>
            <a:r>
              <a:rPr lang="en-ZA" dirty="0">
                <a:latin typeface="Simplified Arabic" panose="02020603050405020304" pitchFamily="18" charset="-78"/>
                <a:ea typeface="Calibri" panose="020F0502020204030204" pitchFamily="34" charset="0"/>
              </a:rPr>
              <a:t>: </a:t>
            </a:r>
            <a:r>
              <a:rPr lang="en-ZA" sz="3200" dirty="0">
                <a:solidFill>
                  <a:srgbClr val="FF0000"/>
                </a:solidFill>
                <a:latin typeface="Simplified Arabic" panose="02020603050405020304" pitchFamily="18" charset="-78"/>
                <a:ea typeface="Calibri" panose="020F0502020204030204" pitchFamily="34" charset="0"/>
              </a:rPr>
              <a:t>The science and art of exploring, creating, and delivering </a:t>
            </a:r>
            <a:r>
              <a:rPr lang="en-ZA" sz="3200" u="sng" dirty="0">
                <a:solidFill>
                  <a:srgbClr val="FF0000"/>
                </a:solidFill>
                <a:latin typeface="Simplified Arabic" panose="02020603050405020304" pitchFamily="18" charset="-78"/>
                <a:ea typeface="Calibri" panose="020F0502020204030204" pitchFamily="34" charset="0"/>
              </a:rPr>
              <a:t>value</a:t>
            </a:r>
            <a:r>
              <a:rPr lang="en-ZA" sz="3200" dirty="0">
                <a:solidFill>
                  <a:srgbClr val="FF0000"/>
                </a:solidFill>
                <a:latin typeface="Simplified Arabic" panose="02020603050405020304" pitchFamily="18" charset="-78"/>
                <a:ea typeface="Calibri" panose="020F0502020204030204" pitchFamily="34" charset="0"/>
              </a:rPr>
              <a:t> to satisfy the needs of target market at a profit. </a:t>
            </a:r>
            <a:endParaRPr lang="fr-FR" sz="3200" dirty="0">
              <a:solidFill>
                <a:srgbClr val="FF0000"/>
              </a:solidFill>
            </a:endParaRPr>
          </a:p>
        </p:txBody>
      </p:sp>
    </p:spTree>
    <p:extLst>
      <p:ext uri="{BB962C8B-B14F-4D97-AF65-F5344CB8AC3E}">
        <p14:creationId xmlns:p14="http://schemas.microsoft.com/office/powerpoint/2010/main" val="2560750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76995" y="1214846"/>
            <a:ext cx="8608422" cy="619272"/>
          </a:xfrm>
          <a:prstGeom prst="rect">
            <a:avLst/>
          </a:prstGeom>
        </p:spPr>
        <p:txBody>
          <a:bodyPr wrap="square">
            <a:spAutoFit/>
          </a:bodyPr>
          <a:lstStyle/>
          <a:p>
            <a:pPr algn="r" rtl="1">
              <a:lnSpc>
                <a:spcPct val="107000"/>
              </a:lnSpc>
              <a:spcAft>
                <a:spcPts val="800"/>
              </a:spcAft>
            </a:pPr>
            <a:r>
              <a:rPr lang="ar-DZ" sz="3200" dirty="0">
                <a:latin typeface="Calibri" panose="020F0502020204030204" pitchFamily="34" charset="0"/>
                <a:ea typeface="Calibri" panose="020F0502020204030204" pitchFamily="34" charset="0"/>
                <a:cs typeface="Simplified Arabic" panose="02020603050405020304" pitchFamily="18" charset="-78"/>
              </a:rPr>
              <a:t>يمكن النظر للتسويق من ثلاث جوانب أساسية هي</a:t>
            </a:r>
            <a:r>
              <a:rPr lang="ar-DZ" sz="3200" dirty="0" smtClean="0">
                <a:latin typeface="Calibri" panose="020F0502020204030204" pitchFamily="34" charset="0"/>
                <a:ea typeface="Calibri" panose="020F0502020204030204" pitchFamily="34" charset="0"/>
                <a:cs typeface="Simplified Arabic" panose="02020603050405020304" pitchFamily="18" charset="-78"/>
              </a:rPr>
              <a:t>:</a:t>
            </a:r>
            <a:endParaRPr lang="fr-FR" sz="2800" dirty="0">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3" name="Diagramme 2"/>
          <p:cNvGraphicFramePr/>
          <p:nvPr>
            <p:extLst>
              <p:ext uri="{D42A27DB-BD31-4B8C-83A1-F6EECF244321}">
                <p14:modId xmlns:p14="http://schemas.microsoft.com/office/powerpoint/2010/main" val="1886901017"/>
              </p:ext>
            </p:extLst>
          </p:nvPr>
        </p:nvGraphicFramePr>
        <p:xfrm>
          <a:off x="2032000" y="1972491"/>
          <a:ext cx="8128000" cy="41658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31041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3398094644"/>
              </p:ext>
            </p:extLst>
          </p:nvPr>
        </p:nvGraphicFramePr>
        <p:xfrm>
          <a:off x="1345474" y="901338"/>
          <a:ext cx="9496697" cy="4323804"/>
        </p:xfrm>
        <a:graphic>
          <a:graphicData uri="http://schemas.openxmlformats.org/drawingml/2006/table">
            <a:tbl>
              <a:tblPr rtl="1" firstRow="1" firstCol="1" bandRow="1">
                <a:tableStyleId>{5C22544A-7EE6-4342-B048-85BDC9FD1C3A}</a:tableStyleId>
              </a:tblPr>
              <a:tblGrid>
                <a:gridCol w="2527416">
                  <a:extLst>
                    <a:ext uri="{9D8B030D-6E8A-4147-A177-3AD203B41FA5}">
                      <a16:colId xmlns:a16="http://schemas.microsoft.com/office/drawing/2014/main" val="3487670383"/>
                    </a:ext>
                  </a:extLst>
                </a:gridCol>
                <a:gridCol w="2527416">
                  <a:extLst>
                    <a:ext uri="{9D8B030D-6E8A-4147-A177-3AD203B41FA5}">
                      <a16:colId xmlns:a16="http://schemas.microsoft.com/office/drawing/2014/main" val="2853965415"/>
                    </a:ext>
                  </a:extLst>
                </a:gridCol>
                <a:gridCol w="4441865">
                  <a:extLst>
                    <a:ext uri="{9D8B030D-6E8A-4147-A177-3AD203B41FA5}">
                      <a16:colId xmlns:a16="http://schemas.microsoft.com/office/drawing/2014/main" val="2526189769"/>
                    </a:ext>
                  </a:extLst>
                </a:gridCol>
              </a:tblGrid>
              <a:tr h="1080951">
                <a:tc>
                  <a:txBody>
                    <a:bodyPr/>
                    <a:lstStyle/>
                    <a:p>
                      <a:pPr algn="r" rtl="1">
                        <a:lnSpc>
                          <a:spcPct val="107000"/>
                        </a:lnSpc>
                        <a:spcAft>
                          <a:spcPts val="0"/>
                        </a:spcAft>
                      </a:pPr>
                      <a:r>
                        <a:rPr lang="ar-DZ" sz="1200">
                          <a:effectLst/>
                          <a:latin typeface="Arabic Typesetting" panose="03020402040406030203" pitchFamily="66" charset="-78"/>
                          <a:cs typeface="Arabic Typesetting" panose="03020402040406030203" pitchFamily="66" charset="-78"/>
                        </a:rPr>
                        <a:t> </a:t>
                      </a:r>
                      <a:endParaRPr lang="fr-FR" sz="110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tc>
                  <a:txBody>
                    <a:bodyPr/>
                    <a:lstStyle/>
                    <a:p>
                      <a:pPr algn="r" rtl="1">
                        <a:lnSpc>
                          <a:spcPct val="107000"/>
                        </a:lnSpc>
                        <a:spcAft>
                          <a:spcPts val="0"/>
                        </a:spcAft>
                      </a:pPr>
                      <a:r>
                        <a:rPr lang="ar-DZ" sz="2800">
                          <a:effectLst/>
                          <a:latin typeface="Arabic Typesetting" panose="03020402040406030203" pitchFamily="66" charset="-78"/>
                          <a:cs typeface="Arabic Typesetting" panose="03020402040406030203" pitchFamily="66" charset="-78"/>
                        </a:rPr>
                        <a:t>الهدف</a:t>
                      </a:r>
                      <a:endParaRPr lang="fr-FR" sz="280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tc>
                  <a:txBody>
                    <a:bodyPr/>
                    <a:lstStyle/>
                    <a:p>
                      <a:pPr algn="r" rtl="1">
                        <a:lnSpc>
                          <a:spcPct val="107000"/>
                        </a:lnSpc>
                        <a:spcAft>
                          <a:spcPts val="0"/>
                        </a:spcAft>
                      </a:pPr>
                      <a:r>
                        <a:rPr lang="ar-DZ" sz="2800">
                          <a:effectLst/>
                          <a:latin typeface="Arabic Typesetting" panose="03020402040406030203" pitchFamily="66" charset="-78"/>
                          <a:cs typeface="Arabic Typesetting" panose="03020402040406030203" pitchFamily="66" charset="-78"/>
                        </a:rPr>
                        <a:t>الوسيلة</a:t>
                      </a:r>
                      <a:endParaRPr lang="fr-FR" sz="280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extLst>
                  <a:ext uri="{0D108BD9-81ED-4DB2-BD59-A6C34878D82A}">
                    <a16:rowId xmlns:a16="http://schemas.microsoft.com/office/drawing/2014/main" val="4005045039"/>
                  </a:ext>
                </a:extLst>
              </a:tr>
              <a:tr h="1080951">
                <a:tc>
                  <a:txBody>
                    <a:bodyPr/>
                    <a:lstStyle/>
                    <a:p>
                      <a:pPr algn="ctr" rtl="1">
                        <a:lnSpc>
                          <a:spcPct val="107000"/>
                        </a:lnSpc>
                        <a:spcAft>
                          <a:spcPts val="0"/>
                        </a:spcAft>
                      </a:pPr>
                      <a:r>
                        <a:rPr lang="ar-DZ" sz="3600">
                          <a:effectLst/>
                          <a:latin typeface="Arabic Typesetting" panose="03020402040406030203" pitchFamily="66" charset="-78"/>
                          <a:cs typeface="Arabic Typesetting" panose="03020402040406030203" pitchFamily="66" charset="-78"/>
                        </a:rPr>
                        <a:t>نشاط  </a:t>
                      </a:r>
                      <a:endParaRPr lang="fr-FR" sz="360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tc>
                  <a:txBody>
                    <a:bodyPr/>
                    <a:lstStyle/>
                    <a:p>
                      <a:pPr algn="r" rtl="1">
                        <a:lnSpc>
                          <a:spcPct val="107000"/>
                        </a:lnSpc>
                        <a:spcAft>
                          <a:spcPts val="0"/>
                        </a:spcAft>
                      </a:pPr>
                      <a:r>
                        <a:rPr lang="ar-DZ" sz="2800">
                          <a:effectLst/>
                          <a:latin typeface="Arabic Typesetting" panose="03020402040406030203" pitchFamily="66" charset="-78"/>
                          <a:cs typeface="Arabic Typesetting" panose="03020402040406030203" pitchFamily="66" charset="-78"/>
                        </a:rPr>
                        <a:t>غزو الأسواق </a:t>
                      </a:r>
                      <a:endParaRPr lang="fr-FR" sz="280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tc>
                  <a:txBody>
                    <a:bodyPr/>
                    <a:lstStyle/>
                    <a:p>
                      <a:pPr algn="r" rtl="1">
                        <a:lnSpc>
                          <a:spcPct val="107000"/>
                        </a:lnSpc>
                        <a:spcAft>
                          <a:spcPts val="0"/>
                        </a:spcAft>
                      </a:pPr>
                      <a:r>
                        <a:rPr lang="ar-DZ" sz="2800" dirty="0">
                          <a:effectLst/>
                          <a:latin typeface="Arabic Typesetting" panose="03020402040406030203" pitchFamily="66" charset="-78"/>
                          <a:cs typeface="Arabic Typesetting" panose="03020402040406030203" pitchFamily="66" charset="-78"/>
                        </a:rPr>
                        <a:t>أساليب وتقنيات البيع</a:t>
                      </a:r>
                      <a:endParaRPr lang="fr-FR" sz="2800" dirty="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extLst>
                  <a:ext uri="{0D108BD9-81ED-4DB2-BD59-A6C34878D82A}">
                    <a16:rowId xmlns:a16="http://schemas.microsoft.com/office/drawing/2014/main" val="3412788027"/>
                  </a:ext>
                </a:extLst>
              </a:tr>
              <a:tr h="1080951">
                <a:tc>
                  <a:txBody>
                    <a:bodyPr/>
                    <a:lstStyle/>
                    <a:p>
                      <a:pPr algn="ctr" rtl="1">
                        <a:lnSpc>
                          <a:spcPct val="107000"/>
                        </a:lnSpc>
                        <a:spcAft>
                          <a:spcPts val="0"/>
                        </a:spcAft>
                      </a:pPr>
                      <a:r>
                        <a:rPr lang="ar-DZ" sz="3600" dirty="0">
                          <a:effectLst/>
                          <a:latin typeface="Arabic Typesetting" panose="03020402040406030203" pitchFamily="66" charset="-78"/>
                          <a:cs typeface="Arabic Typesetting" panose="03020402040406030203" pitchFamily="66" charset="-78"/>
                        </a:rPr>
                        <a:t>تحليل  </a:t>
                      </a:r>
                      <a:endParaRPr lang="fr-FR" sz="3600" dirty="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tc>
                  <a:txBody>
                    <a:bodyPr/>
                    <a:lstStyle/>
                    <a:p>
                      <a:pPr algn="r" rtl="1">
                        <a:lnSpc>
                          <a:spcPct val="107000"/>
                        </a:lnSpc>
                        <a:spcAft>
                          <a:spcPts val="0"/>
                        </a:spcAft>
                      </a:pPr>
                      <a:r>
                        <a:rPr lang="ar-DZ" sz="2800">
                          <a:effectLst/>
                          <a:latin typeface="Arabic Typesetting" panose="03020402040406030203" pitchFamily="66" charset="-78"/>
                          <a:cs typeface="Arabic Typesetting" panose="03020402040406030203" pitchFamily="66" charset="-78"/>
                        </a:rPr>
                        <a:t>فهم الأسواق </a:t>
                      </a:r>
                      <a:endParaRPr lang="fr-FR" sz="280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tc>
                  <a:txBody>
                    <a:bodyPr/>
                    <a:lstStyle/>
                    <a:p>
                      <a:pPr algn="r" rtl="1">
                        <a:lnSpc>
                          <a:spcPct val="107000"/>
                        </a:lnSpc>
                        <a:spcAft>
                          <a:spcPts val="0"/>
                        </a:spcAft>
                      </a:pPr>
                      <a:r>
                        <a:rPr lang="ar-DZ" sz="2800" dirty="0">
                          <a:effectLst/>
                          <a:latin typeface="Arabic Typesetting" panose="03020402040406030203" pitchFamily="66" charset="-78"/>
                          <a:cs typeface="Arabic Typesetting" panose="03020402040406030203" pitchFamily="66" charset="-78"/>
                        </a:rPr>
                        <a:t>أدوات التحليل واتخاذ القرار</a:t>
                      </a:r>
                      <a:endParaRPr lang="fr-FR" sz="2800" dirty="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extLst>
                  <a:ext uri="{0D108BD9-81ED-4DB2-BD59-A6C34878D82A}">
                    <a16:rowId xmlns:a16="http://schemas.microsoft.com/office/drawing/2014/main" val="237208894"/>
                  </a:ext>
                </a:extLst>
              </a:tr>
              <a:tr h="1080951">
                <a:tc>
                  <a:txBody>
                    <a:bodyPr/>
                    <a:lstStyle/>
                    <a:p>
                      <a:pPr algn="ctr" rtl="1">
                        <a:lnSpc>
                          <a:spcPct val="107000"/>
                        </a:lnSpc>
                        <a:spcAft>
                          <a:spcPts val="0"/>
                        </a:spcAft>
                      </a:pPr>
                      <a:r>
                        <a:rPr lang="ar-DZ" sz="3600" dirty="0">
                          <a:effectLst/>
                          <a:latin typeface="Arabic Typesetting" panose="03020402040406030203" pitchFamily="66" charset="-78"/>
                          <a:cs typeface="Arabic Typesetting" panose="03020402040406030203" pitchFamily="66" charset="-78"/>
                        </a:rPr>
                        <a:t>ثقافة</a:t>
                      </a:r>
                      <a:endParaRPr lang="fr-FR" sz="3600" dirty="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tc>
                  <a:txBody>
                    <a:bodyPr/>
                    <a:lstStyle/>
                    <a:p>
                      <a:pPr algn="r" rtl="1">
                        <a:lnSpc>
                          <a:spcPct val="107000"/>
                        </a:lnSpc>
                        <a:spcAft>
                          <a:spcPts val="0"/>
                        </a:spcAft>
                      </a:pPr>
                      <a:r>
                        <a:rPr lang="ar-DZ" sz="2800">
                          <a:effectLst/>
                          <a:latin typeface="Arabic Typesetting" panose="03020402040406030203" pitchFamily="66" charset="-78"/>
                          <a:cs typeface="Arabic Typesetting" panose="03020402040406030203" pitchFamily="66" charset="-78"/>
                        </a:rPr>
                        <a:t>التوجه بالسوق </a:t>
                      </a:r>
                      <a:endParaRPr lang="fr-FR" sz="280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tc>
                  <a:txBody>
                    <a:bodyPr/>
                    <a:lstStyle/>
                    <a:p>
                      <a:pPr algn="r" rtl="1">
                        <a:lnSpc>
                          <a:spcPct val="107000"/>
                        </a:lnSpc>
                        <a:spcAft>
                          <a:spcPts val="0"/>
                        </a:spcAft>
                      </a:pPr>
                      <a:r>
                        <a:rPr lang="ar-DZ" sz="2800" dirty="0">
                          <a:effectLst/>
                          <a:latin typeface="Arabic Typesetting" panose="03020402040406030203" pitchFamily="66" charset="-78"/>
                          <a:cs typeface="Arabic Typesetting" panose="03020402040406030203" pitchFamily="66" charset="-78"/>
                        </a:rPr>
                        <a:t>التسويق يبدأ من الإدارة العليا </a:t>
                      </a:r>
                      <a:endParaRPr lang="fr-FR" sz="2800" dirty="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extLst>
                  <a:ext uri="{0D108BD9-81ED-4DB2-BD59-A6C34878D82A}">
                    <a16:rowId xmlns:a16="http://schemas.microsoft.com/office/drawing/2014/main" val="1542834162"/>
                  </a:ext>
                </a:extLst>
              </a:tr>
            </a:tbl>
          </a:graphicData>
        </a:graphic>
      </p:graphicFrame>
    </p:spTree>
    <p:extLst>
      <p:ext uri="{BB962C8B-B14F-4D97-AF65-F5344CB8AC3E}">
        <p14:creationId xmlns:p14="http://schemas.microsoft.com/office/powerpoint/2010/main" val="497158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p:nvPr/>
        </p:nvPicPr>
        <p:blipFill>
          <a:blip r:embed="rId2">
            <a:extLst>
              <a:ext uri="{28A0092B-C50C-407E-A947-70E740481C1C}">
                <a14:useLocalDpi xmlns:a14="http://schemas.microsoft.com/office/drawing/2010/main" val="0"/>
              </a:ext>
            </a:extLst>
          </a:blip>
          <a:srcRect/>
          <a:stretch>
            <a:fillRect/>
          </a:stretch>
        </p:blipFill>
        <p:spPr bwMode="auto">
          <a:xfrm>
            <a:off x="2534194" y="783771"/>
            <a:ext cx="7158445" cy="5264331"/>
          </a:xfrm>
          <a:prstGeom prst="rect">
            <a:avLst/>
          </a:prstGeom>
          <a:noFill/>
          <a:ln>
            <a:noFill/>
          </a:ln>
        </p:spPr>
      </p:pic>
    </p:spTree>
    <p:extLst>
      <p:ext uri="{BB962C8B-B14F-4D97-AF65-F5344CB8AC3E}">
        <p14:creationId xmlns:p14="http://schemas.microsoft.com/office/powerpoint/2010/main" val="3788876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62595" y="830679"/>
            <a:ext cx="10215154" cy="685059"/>
          </a:xfrm>
          <a:prstGeom prst="rect">
            <a:avLst/>
          </a:prstGeom>
        </p:spPr>
        <p:txBody>
          <a:bodyPr wrap="square">
            <a:spAutoFit/>
          </a:bodyPr>
          <a:lstStyle/>
          <a:p>
            <a:pPr algn="just" rtl="1">
              <a:lnSpc>
                <a:spcPct val="107000"/>
              </a:lnSpc>
              <a:spcAft>
                <a:spcPts val="800"/>
              </a:spcAft>
            </a:pPr>
            <a:r>
              <a:rPr lang="ar-DZ" dirty="0">
                <a:latin typeface="Calibri" panose="020F0502020204030204" pitchFamily="34" charset="0"/>
                <a:ea typeface="Calibri" panose="020F0502020204030204" pitchFamily="34" charset="0"/>
                <a:cs typeface="Simplified Arabic" panose="02020603050405020304" pitchFamily="18" charset="-78"/>
              </a:rPr>
              <a:t>إن الهدف الأساسي لكل أنشطة المؤسسة في ظل المفهوم التسويقي هو بلا شك تحقيق الأهداف الخاصة لها من نمو وجني للأرباح من خلال اشباع الحاجات والرغبات، إن تبني هذه الفلسفة ووضعها حيز التنفيذ في المؤسسة يكون عبر مسارين متكاملين :</a:t>
            </a:r>
            <a:endParaRPr lang="fr-FR"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p:cNvSpPr/>
          <p:nvPr/>
        </p:nvSpPr>
        <p:spPr>
          <a:xfrm>
            <a:off x="5502414" y="2029489"/>
            <a:ext cx="5647700" cy="523220"/>
          </a:xfrm>
          <a:prstGeom prst="rect">
            <a:avLst/>
          </a:prstGeom>
        </p:spPr>
        <p:txBody>
          <a:bodyPr wrap="none">
            <a:spAutoFit/>
          </a:bodyPr>
          <a:lstStyle/>
          <a:p>
            <a:r>
              <a:rPr lang="ar-DZ" sz="2800" b="1" dirty="0">
                <a:ea typeface="Calibri" panose="020F0502020204030204" pitchFamily="34" charset="0"/>
                <a:cs typeface="Simplified Arabic" panose="02020603050405020304" pitchFamily="18" charset="-78"/>
              </a:rPr>
              <a:t>التسويق الاستراتيجي </a:t>
            </a:r>
            <a:r>
              <a:rPr lang="fr-FR" sz="2800" b="1" dirty="0" err="1">
                <a:latin typeface="Simplified Arabic" panose="02020603050405020304" pitchFamily="18" charset="-78"/>
                <a:ea typeface="Calibri" panose="020F0502020204030204" pitchFamily="34" charset="0"/>
              </a:rPr>
              <a:t>strategic</a:t>
            </a:r>
            <a:r>
              <a:rPr lang="fr-FR" sz="2800" b="1" dirty="0">
                <a:latin typeface="Simplified Arabic" panose="02020603050405020304" pitchFamily="18" charset="-78"/>
                <a:ea typeface="Calibri" panose="020F0502020204030204" pitchFamily="34" charset="0"/>
              </a:rPr>
              <a:t> marketing</a:t>
            </a:r>
            <a:endParaRPr lang="fr-FR" sz="2800" dirty="0"/>
          </a:p>
        </p:txBody>
      </p:sp>
      <p:sp>
        <p:nvSpPr>
          <p:cNvPr id="6" name="Rectangle 5"/>
          <p:cNvSpPr/>
          <p:nvPr/>
        </p:nvSpPr>
        <p:spPr>
          <a:xfrm>
            <a:off x="8678961" y="2804850"/>
            <a:ext cx="2350323" cy="523220"/>
          </a:xfrm>
          <a:prstGeom prst="rect">
            <a:avLst/>
          </a:prstGeom>
        </p:spPr>
        <p:txBody>
          <a:bodyPr wrap="none">
            <a:spAutoFit/>
          </a:bodyPr>
          <a:lstStyle/>
          <a:p>
            <a:r>
              <a:rPr lang="ar-DZ" sz="2800" b="1" dirty="0">
                <a:latin typeface="Simplified Arabic" panose="02020603050405020304" pitchFamily="18" charset="-78"/>
                <a:cs typeface="Simplified Arabic" panose="02020603050405020304" pitchFamily="18" charset="-78"/>
              </a:rPr>
              <a:t>التسويق </a:t>
            </a:r>
            <a:r>
              <a:rPr lang="ar-DZ" sz="2800" b="1" dirty="0" err="1">
                <a:latin typeface="Simplified Arabic" panose="02020603050405020304" pitchFamily="18" charset="-78"/>
                <a:cs typeface="Simplified Arabic" panose="02020603050405020304" pitchFamily="18" charset="-78"/>
              </a:rPr>
              <a:t>العملياتي</a:t>
            </a:r>
            <a:r>
              <a:rPr lang="ar-DZ" sz="2800" b="1" dirty="0">
                <a:latin typeface="Simplified Arabic" panose="02020603050405020304" pitchFamily="18" charset="-78"/>
                <a:cs typeface="Simplified Arabic" panose="02020603050405020304" pitchFamily="18" charset="-78"/>
              </a:rPr>
              <a:t> </a:t>
            </a:r>
            <a:endParaRPr lang="fr-FR" sz="2800" b="1"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653725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6023" y="953589"/>
            <a:ext cx="10332719" cy="3422091"/>
          </a:xfrm>
          <a:prstGeom prst="rect">
            <a:avLst/>
          </a:prstGeom>
        </p:spPr>
        <p:txBody>
          <a:bodyPr wrap="square">
            <a:spAutoFit/>
          </a:bodyPr>
          <a:lstStyle/>
          <a:p>
            <a:pPr algn="just" rtl="1">
              <a:lnSpc>
                <a:spcPct val="107000"/>
              </a:lnSpc>
              <a:spcAft>
                <a:spcPts val="800"/>
              </a:spcAft>
            </a:pPr>
            <a:r>
              <a:rPr lang="ar-DZ" sz="2800" b="1" dirty="0">
                <a:latin typeface="Calibri" panose="020F0502020204030204" pitchFamily="34" charset="0"/>
                <a:ea typeface="Calibri" panose="020F0502020204030204" pitchFamily="34" charset="0"/>
                <a:cs typeface="Simplified Arabic" panose="02020603050405020304" pitchFamily="18" charset="-78"/>
              </a:rPr>
              <a:t>تعريف التسويق الاستراتيجي :</a:t>
            </a:r>
            <a:endParaRPr lang="fr-FR" sz="20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DZ" sz="2800" dirty="0">
                <a:latin typeface="Calibri" panose="020F0502020204030204" pitchFamily="34" charset="0"/>
                <a:ea typeface="Calibri" panose="020F0502020204030204" pitchFamily="34" charset="0"/>
                <a:cs typeface="Simplified Arabic" panose="02020603050405020304" pitchFamily="18" charset="-78"/>
              </a:rPr>
              <a:t>يعرف التسويق الاستراتيجي بأنه النشاط الذي يركز على الوسائل التي تستطيع المؤسسة تمييز نفسها بشكل فعال عن منافسيها والاستفادة من نقاط قوتها </a:t>
            </a:r>
            <a:r>
              <a:rPr lang="ar-DZ" sz="2800" b="1" dirty="0">
                <a:latin typeface="Calibri" panose="020F0502020204030204" pitchFamily="34" charset="0"/>
                <a:ea typeface="Calibri" panose="020F0502020204030204" pitchFamily="34" charset="0"/>
                <a:cs typeface="Simplified Arabic" panose="02020603050405020304" pitchFamily="18" charset="-78"/>
              </a:rPr>
              <a:t>لتقديم </a:t>
            </a:r>
            <a:r>
              <a:rPr lang="ar-DZ" sz="2800" b="1" u="sng" dirty="0">
                <a:latin typeface="Calibri" panose="020F0502020204030204" pitchFamily="34" charset="0"/>
                <a:ea typeface="Calibri" panose="020F0502020204030204" pitchFamily="34" charset="0"/>
                <a:cs typeface="Simplified Arabic" panose="02020603050405020304" pitchFamily="18" charset="-78"/>
              </a:rPr>
              <a:t>قيمة</a:t>
            </a:r>
            <a:r>
              <a:rPr lang="ar-DZ" sz="2800" b="1" dirty="0">
                <a:latin typeface="Calibri" panose="020F0502020204030204" pitchFamily="34" charset="0"/>
                <a:ea typeface="Calibri" panose="020F0502020204030204" pitchFamily="34" charset="0"/>
                <a:cs typeface="Simplified Arabic" panose="02020603050405020304" pitchFamily="18" charset="-78"/>
              </a:rPr>
              <a:t> أفضل للزبون المحتمل</a:t>
            </a:r>
            <a:r>
              <a:rPr lang="ar-DZ" sz="2800" dirty="0">
                <a:latin typeface="Calibri" panose="020F0502020204030204" pitchFamily="34" charset="0"/>
                <a:ea typeface="Calibri" panose="020F0502020204030204" pitchFamily="34" charset="0"/>
                <a:cs typeface="Simplified Arabic" panose="02020603050405020304" pitchFamily="18" charset="-78"/>
              </a:rPr>
              <a:t>، أي أن المؤسسة من خلال التسويق الاستراتيجي تستعمل الإمكانيات المتاحة من أجل إيجاد ميزة تنافسية تستطيع من خلالها </a:t>
            </a:r>
            <a:r>
              <a:rPr lang="ar-SA" sz="2800" dirty="0">
                <a:latin typeface="Calibri" panose="020F0502020204030204" pitchFamily="34" charset="0"/>
                <a:ea typeface="Calibri" panose="020F0502020204030204" pitchFamily="34" charset="0"/>
                <a:cs typeface="Simplified Arabic" panose="02020603050405020304" pitchFamily="18" charset="-78"/>
              </a:rPr>
              <a:t>تستطيع المؤسسة بواسطتها أن تنفرد بخدمة أفضل للمستهلكين وتستغل نقاط قوتها من اجل تحقيق هذه الغاية. وبالتالي السيطرة على جزء من السوق</a:t>
            </a:r>
            <a:r>
              <a:rPr lang="fr-FR" sz="2800" dirty="0">
                <a:latin typeface="Simplified Arabic" panose="02020603050405020304" pitchFamily="18" charset="-78"/>
                <a:ea typeface="Calibri" panose="020F0502020204030204" pitchFamily="34" charset="0"/>
                <a:cs typeface="Arial" panose="020B0604020202020204" pitchFamily="34" charset="0"/>
              </a:rPr>
              <a:t>.</a:t>
            </a:r>
            <a:r>
              <a:rPr lang="fr-FR" dirty="0">
                <a:latin typeface="Simplified Arabic" panose="02020603050405020304" pitchFamily="18" charset="-78"/>
                <a:ea typeface="Calibri" panose="020F0502020204030204" pitchFamily="34" charset="0"/>
                <a:cs typeface="Arial" panose="020B0604020202020204" pitchFamily="34" charset="0"/>
              </a:rPr>
              <a:t> </a:t>
            </a:r>
            <a:endParaRPr lang="fr-FR"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68447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449978" y="1089661"/>
            <a:ext cx="8267972" cy="882830"/>
          </a:xfrm>
          <a:prstGeom prst="roundRect">
            <a:avLst/>
          </a:prstGeom>
          <a:ln w="19050"/>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en-ZA" sz="2000" dirty="0">
                <a:effectLst/>
                <a:ea typeface="Calibri" panose="020F0502020204030204" pitchFamily="34" charset="0"/>
                <a:cs typeface="Arial" panose="020B0604020202020204" pitchFamily="34" charset="0"/>
              </a:rPr>
              <a:t>Customer Value= total  customer benefits – total customer cost</a:t>
            </a:r>
            <a:endParaRPr lang="fr-FR" sz="1600" dirty="0">
              <a:effectLs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986320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2255979024"/>
              </p:ext>
            </p:extLst>
          </p:nvPr>
        </p:nvGraphicFramePr>
        <p:xfrm>
          <a:off x="2377438" y="1371600"/>
          <a:ext cx="7602584" cy="3344090"/>
        </p:xfrm>
        <a:graphic>
          <a:graphicData uri="http://schemas.openxmlformats.org/drawingml/2006/table">
            <a:tbl>
              <a:tblPr rtl="1" firstRow="1" firstCol="1" bandRow="1">
                <a:tableStyleId>{5C22544A-7EE6-4342-B048-85BDC9FD1C3A}</a:tableStyleId>
              </a:tblPr>
              <a:tblGrid>
                <a:gridCol w="3801292">
                  <a:extLst>
                    <a:ext uri="{9D8B030D-6E8A-4147-A177-3AD203B41FA5}">
                      <a16:colId xmlns:a16="http://schemas.microsoft.com/office/drawing/2014/main" val="105075877"/>
                    </a:ext>
                  </a:extLst>
                </a:gridCol>
                <a:gridCol w="3801292">
                  <a:extLst>
                    <a:ext uri="{9D8B030D-6E8A-4147-A177-3AD203B41FA5}">
                      <a16:colId xmlns:a16="http://schemas.microsoft.com/office/drawing/2014/main" val="3764664317"/>
                    </a:ext>
                  </a:extLst>
                </a:gridCol>
              </a:tblGrid>
              <a:tr h="668818">
                <a:tc>
                  <a:txBody>
                    <a:bodyPr/>
                    <a:lstStyle/>
                    <a:p>
                      <a:pPr algn="ctr" rtl="1">
                        <a:lnSpc>
                          <a:spcPct val="107000"/>
                        </a:lnSpc>
                        <a:spcAft>
                          <a:spcPts val="0"/>
                        </a:spcAft>
                      </a:pPr>
                      <a:r>
                        <a:rPr lang="en-ZA" sz="2000">
                          <a:effectLst/>
                        </a:rPr>
                        <a:t>total customer cost</a:t>
                      </a:r>
                      <a:endParaRPr lang="fr-FR"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en-ZA" sz="2000" dirty="0">
                          <a:effectLst/>
                        </a:rPr>
                        <a:t>total customer benefits</a:t>
                      </a:r>
                      <a:endParaRPr lang="fr-FR"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358011461"/>
                  </a:ext>
                </a:extLst>
              </a:tr>
              <a:tr h="668818">
                <a:tc>
                  <a:txBody>
                    <a:bodyPr/>
                    <a:lstStyle/>
                    <a:p>
                      <a:pPr algn="ctr" rtl="1">
                        <a:lnSpc>
                          <a:spcPct val="107000"/>
                        </a:lnSpc>
                        <a:spcAft>
                          <a:spcPts val="0"/>
                        </a:spcAft>
                      </a:pPr>
                      <a:r>
                        <a:rPr lang="fr-FR" sz="2000">
                          <a:effectLst/>
                        </a:rPr>
                        <a:t>Monetary cost </a:t>
                      </a:r>
                      <a:endParaRPr lang="fr-FR"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fr-FR" sz="2000" dirty="0">
                          <a:effectLst/>
                        </a:rPr>
                        <a:t>Personnel </a:t>
                      </a:r>
                      <a:r>
                        <a:rPr lang="fr-FR" sz="2000" dirty="0" err="1">
                          <a:effectLst/>
                        </a:rPr>
                        <a:t>benefit</a:t>
                      </a:r>
                      <a:endParaRPr lang="fr-FR"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892238096"/>
                  </a:ext>
                </a:extLst>
              </a:tr>
              <a:tr h="668818">
                <a:tc>
                  <a:txBody>
                    <a:bodyPr/>
                    <a:lstStyle/>
                    <a:p>
                      <a:pPr algn="ctr" rtl="1">
                        <a:lnSpc>
                          <a:spcPct val="107000"/>
                        </a:lnSpc>
                        <a:spcAft>
                          <a:spcPts val="0"/>
                        </a:spcAft>
                      </a:pPr>
                      <a:r>
                        <a:rPr lang="fr-FR" sz="2000">
                          <a:effectLst/>
                        </a:rPr>
                        <a:t>Psychic cost</a:t>
                      </a:r>
                      <a:endParaRPr lang="fr-FR"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fr-FR" sz="2000" dirty="0">
                          <a:effectLst/>
                        </a:rPr>
                        <a:t>Product </a:t>
                      </a:r>
                      <a:r>
                        <a:rPr lang="fr-FR" sz="2000" dirty="0" err="1">
                          <a:effectLst/>
                        </a:rPr>
                        <a:t>benefit</a:t>
                      </a:r>
                      <a:r>
                        <a:rPr lang="fr-FR" sz="2000" dirty="0">
                          <a:effectLst/>
                        </a:rPr>
                        <a:t> </a:t>
                      </a:r>
                      <a:endParaRPr lang="fr-FR"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36775904"/>
                  </a:ext>
                </a:extLst>
              </a:tr>
              <a:tr h="668818">
                <a:tc>
                  <a:txBody>
                    <a:bodyPr/>
                    <a:lstStyle/>
                    <a:p>
                      <a:pPr algn="ctr" rtl="1">
                        <a:lnSpc>
                          <a:spcPct val="107000"/>
                        </a:lnSpc>
                        <a:spcAft>
                          <a:spcPts val="0"/>
                        </a:spcAft>
                      </a:pPr>
                      <a:r>
                        <a:rPr lang="fr-FR" sz="2000">
                          <a:effectLst/>
                        </a:rPr>
                        <a:t>Energy cost</a:t>
                      </a:r>
                      <a:endParaRPr lang="fr-FR"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fr-FR" sz="2000" dirty="0">
                          <a:effectLst/>
                        </a:rPr>
                        <a:t>Service </a:t>
                      </a:r>
                      <a:r>
                        <a:rPr lang="fr-FR" sz="2000" dirty="0" err="1">
                          <a:effectLst/>
                        </a:rPr>
                        <a:t>benefit</a:t>
                      </a:r>
                      <a:r>
                        <a:rPr lang="fr-FR" sz="2000" dirty="0">
                          <a:effectLst/>
                        </a:rPr>
                        <a:t> </a:t>
                      </a:r>
                      <a:endParaRPr lang="fr-FR"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161942531"/>
                  </a:ext>
                </a:extLst>
              </a:tr>
              <a:tr h="668818">
                <a:tc>
                  <a:txBody>
                    <a:bodyPr/>
                    <a:lstStyle/>
                    <a:p>
                      <a:pPr algn="ctr" rtl="1">
                        <a:lnSpc>
                          <a:spcPct val="107000"/>
                        </a:lnSpc>
                        <a:spcAft>
                          <a:spcPts val="0"/>
                        </a:spcAft>
                      </a:pPr>
                      <a:r>
                        <a:rPr lang="fr-FR" sz="2000" dirty="0">
                          <a:effectLst/>
                        </a:rPr>
                        <a:t>Time </a:t>
                      </a:r>
                      <a:r>
                        <a:rPr lang="fr-FR" sz="2000" dirty="0" err="1">
                          <a:effectLst/>
                        </a:rPr>
                        <a:t>cost</a:t>
                      </a:r>
                      <a:r>
                        <a:rPr lang="fr-FR" sz="2000" dirty="0">
                          <a:effectLst/>
                        </a:rPr>
                        <a:t> </a:t>
                      </a:r>
                      <a:endParaRPr lang="fr-FR"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fr-FR" sz="2000" dirty="0">
                          <a:effectLst/>
                        </a:rPr>
                        <a:t>Image </a:t>
                      </a:r>
                      <a:r>
                        <a:rPr lang="fr-FR" sz="2000" dirty="0" err="1">
                          <a:effectLst/>
                        </a:rPr>
                        <a:t>benefit</a:t>
                      </a:r>
                      <a:r>
                        <a:rPr lang="fr-FR" sz="2000" dirty="0">
                          <a:effectLst/>
                        </a:rPr>
                        <a:t> </a:t>
                      </a:r>
                      <a:endParaRPr lang="fr-FR"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770580827"/>
                  </a:ext>
                </a:extLst>
              </a:tr>
            </a:tbl>
          </a:graphicData>
        </a:graphic>
      </p:graphicFrame>
    </p:spTree>
    <p:extLst>
      <p:ext uri="{BB962C8B-B14F-4D97-AF65-F5344CB8AC3E}">
        <p14:creationId xmlns:p14="http://schemas.microsoft.com/office/powerpoint/2010/main" val="1983094476"/>
      </p:ext>
    </p:extLst>
  </p:cSld>
  <p:clrMapOvr>
    <a:masterClrMapping/>
  </p:clrMapOvr>
</p:sld>
</file>

<file path=ppt/theme/theme1.xml><?xml version="1.0" encoding="utf-8"?>
<a:theme xmlns:a="http://schemas.openxmlformats.org/drawingml/2006/main" name="Base">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TM03457444[[fn=Base]]</Template>
  <TotalTime>29</TotalTime>
  <Words>255</Words>
  <Application>Microsoft Office PowerPoint</Application>
  <PresentationFormat>Grand écran</PresentationFormat>
  <Paragraphs>42</Paragraphs>
  <Slides>10</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10</vt:i4>
      </vt:variant>
    </vt:vector>
  </HeadingPairs>
  <TitlesOfParts>
    <vt:vector size="17" baseType="lpstr">
      <vt:lpstr>Arabic Typesetting</vt:lpstr>
      <vt:lpstr>Arial</vt:lpstr>
      <vt:lpstr>Calibri</vt:lpstr>
      <vt:lpstr>Corbel</vt:lpstr>
      <vt:lpstr>Simplified Arabic</vt:lpstr>
      <vt:lpstr>Tahoma</vt:lpstr>
      <vt:lpstr>Base</vt:lpstr>
      <vt:lpstr>المحاضرة الأولى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ELIT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الأولى</dc:title>
  <dc:creator>Administrateur</dc:creator>
  <cp:lastModifiedBy>Administrateur</cp:lastModifiedBy>
  <cp:revision>4</cp:revision>
  <dcterms:created xsi:type="dcterms:W3CDTF">2024-10-24T07:47:00Z</dcterms:created>
  <dcterms:modified xsi:type="dcterms:W3CDTF">2024-10-24T08:16:30Z</dcterms:modified>
</cp:coreProperties>
</file>