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0" r:id="rId3"/>
    <p:sldId id="321" r:id="rId4"/>
    <p:sldId id="322" r:id="rId5"/>
    <p:sldId id="323" r:id="rId6"/>
    <p:sldId id="324" r:id="rId7"/>
    <p:sldId id="327" r:id="rId8"/>
    <p:sldId id="325" r:id="rId9"/>
    <p:sldId id="326" r:id="rId10"/>
  </p:sldIdLst>
  <p:sldSz cx="9144000" cy="6858000" type="screen4x3"/>
  <p:notesSz cx="6858000" cy="9947275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13F"/>
    <a:srgbClr val="000000"/>
    <a:srgbClr val="E45267"/>
    <a:srgbClr val="FFFFFF"/>
    <a:srgbClr val="333333"/>
    <a:srgbClr val="93D393"/>
    <a:srgbClr val="FAA712"/>
    <a:srgbClr val="5FC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3D033AA3-4366-4C78-B8FF-98B9E8D56ABC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33847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zh-CN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CN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fld id="{9A38DA2C-C54E-49EB-8708-6C2F56C44743}" type="slidenum">
              <a:rPr lang="en-US" altLang="zh-CN"/>
              <a:pPr/>
              <a:t>‹N°›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739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41" name="Rectangle 269"/>
          <p:cNvSpPr>
            <a:spLocks noChangeArrowheads="1"/>
          </p:cNvSpPr>
          <p:nvPr/>
        </p:nvSpPr>
        <p:spPr bwMode="hidden">
          <a:xfrm>
            <a:off x="1828800" y="5835650"/>
            <a:ext cx="5867400" cy="782638"/>
          </a:xfrm>
          <a:prstGeom prst="rect">
            <a:avLst/>
          </a:prstGeom>
          <a:gradFill rotWithShape="1">
            <a:gsLst>
              <a:gs pos="0">
                <a:srgbClr val="000000">
                  <a:alpha val="39999"/>
                </a:srgbClr>
              </a:gs>
              <a:gs pos="100000">
                <a:srgbClr val="000000">
                  <a:gamma/>
                  <a:shade val="0"/>
                  <a:invGamma/>
                  <a:alpha val="0"/>
                </a:srgb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340" name="Picture 268" descr="Picture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1163"/>
            <a:ext cx="9167813" cy="3684587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295400"/>
            <a:ext cx="6324600" cy="1371600"/>
          </a:xfrm>
        </p:spPr>
        <p:txBody>
          <a:bodyPr/>
          <a:lstStyle>
            <a:lvl1pPr>
              <a:defRPr sz="5000" i="1"/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04800" y="2743200"/>
            <a:ext cx="6400800" cy="381000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en-US" altLang="zh-CN"/>
          </a:p>
        </p:txBody>
      </p:sp>
      <p:sp>
        <p:nvSpPr>
          <p:cNvPr id="3277" name="Text Box 205"/>
          <p:cNvSpPr txBox="1">
            <a:spLocks noChangeArrowheads="1"/>
          </p:cNvSpPr>
          <p:nvPr/>
        </p:nvSpPr>
        <p:spPr bwMode="gray">
          <a:xfrm>
            <a:off x="4265613" y="6156325"/>
            <a:ext cx="13033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CN" sz="2200" b="0">
                <a:latin typeface="Arial Black" pitchFamily="34" charset="0"/>
                <a:ea typeface="宋体" charset="-122"/>
              </a:rPr>
              <a:t>L/O/G/O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362200" y="6477000"/>
            <a:ext cx="14478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7391400" y="6477000"/>
            <a:ext cx="1600200" cy="244475"/>
          </a:xfrm>
        </p:spPr>
        <p:txBody>
          <a:bodyPr/>
          <a:lstStyle>
            <a:lvl1pPr algn="r"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638800" y="6477000"/>
            <a:ext cx="1524000" cy="244475"/>
          </a:xfrm>
        </p:spPr>
        <p:txBody>
          <a:bodyPr/>
          <a:lstStyle>
            <a:lvl1pPr algn="ctr">
              <a:defRPr/>
            </a:lvl1pPr>
          </a:lstStyle>
          <a:p>
            <a:fld id="{F73AA28F-791D-470E-85DC-5F49F09D8B92}" type="slidenum">
              <a:rPr lang="en-US" altLang="zh-CN"/>
              <a:pPr/>
              <a:t>‹N°›</a:t>
            </a:fld>
            <a:endParaRPr lang="en-US" altLang="zh-CN"/>
          </a:p>
        </p:txBody>
      </p:sp>
      <p:pic>
        <p:nvPicPr>
          <p:cNvPr id="3401" name="Picture 32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8800" y="3581400"/>
            <a:ext cx="1295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03" name="Rectangle 331"/>
          <p:cNvSpPr>
            <a:spLocks noChangeArrowheads="1"/>
          </p:cNvSpPr>
          <p:nvPr/>
        </p:nvSpPr>
        <p:spPr bwMode="hidden">
          <a:xfrm>
            <a:off x="76200" y="2667000"/>
            <a:ext cx="7315200" cy="762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3405" name="Picture 333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0913" y="1093788"/>
            <a:ext cx="1009650" cy="200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66512E-7 C 0.13386 0.06591 0.26407 0.2352 0.26754 0.23219 C 0.27101 0.22919 0.35157 -0.05365 0.40677 -0.0555 C 0.46198 -0.05735 0.51059 0.06383 0.5165 0.06591 C 0.52223 0.06776 0.57257 -0.22664 0.6382 -0.22456 C 0.70382 -0.22248 0.74723 -0.07354 0.75434 -0.06938 C 0.76198 -0.06522 0.81424 -0.3994 0.88629 -0.395 C 0.95834 -0.39061 0.99427 -0.21947 0.99896 -0.22155 C 1.12448 -0.38645 1.20261 -0.42923 1.25608 -0.48381 " pathEditMode="relative" rAng="0" ptsTypes="sssssssfs">
                                      <p:cBhvr>
                                        <p:cTn id="13" dur="5000" fill="hold"/>
                                        <p:tgtEl>
                                          <p:spTgt spid="3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00" y="-124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1" grpId="0" animBg="1"/>
      <p:bldP spid="3074" grpId="0"/>
      <p:bldP spid="3075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0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8E2F1-D307-4086-B443-8285F27A7D8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338"/>
            <a:ext cx="2057400" cy="61642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338"/>
            <a:ext cx="6019800" cy="61642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C65E4-F9BF-4B5C-ABDF-4B08EE2DB0A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0470AF3-61BB-4721-894F-24AB2DF32835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32E741D-095F-4E06-BAF3-5FCDEE56EB1C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table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B17CF31-AC18-496D-8C4C-F3E398DB5B3F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78486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zh-CN" smtClean="0"/>
              <a:t>Click icon to add SmartArt graphic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927F9FC5-4223-4C2B-87D9-9A4A507250BD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0774E-B8F9-42FF-B439-DFBBE1D80CE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2996-9665-49EA-83DC-9A44D724AA54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30131-FB11-4542-942C-51EE0AB0B93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3FF56-54B6-496B-83B0-2A54E40E231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FE04C-F8FB-44B8-99A2-348D8F2E39BE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1C2C7-611E-4C1A-910A-31438E90CEA6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216BB-F449-4CE6-A36C-0AAC069B14C3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4E14-7B52-41E8-B92C-AFC2196B5ABB}" type="slidenum">
              <a:rPr lang="en-US" altLang="zh-CN"/>
              <a:pPr/>
              <a:t>‹N°›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10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hidden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457200" y="14478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FFFFFF"/>
                </a:solidFill>
                <a:ea typeface="宋体" charset="-122"/>
              </a:defRPr>
            </a:lvl1pPr>
          </a:lstStyle>
          <a:p>
            <a:fld id="{017B6277-1FB5-475F-AF6C-C0C546244476}" type="slidenum">
              <a:rPr lang="en-US" altLang="zh-CN"/>
              <a:pPr/>
              <a:t>‹N°›</a:t>
            </a:fld>
            <a:endParaRPr lang="en-US" altLang="zh-CN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black">
          <a:xfrm>
            <a:off x="-25400" y="1062038"/>
            <a:ext cx="7313613" cy="73025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60338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5791200" cy="1371600"/>
          </a:xfrm>
        </p:spPr>
        <p:txBody>
          <a:bodyPr/>
          <a:lstStyle/>
          <a:p>
            <a:r>
              <a:rPr lang="en-US" altLang="zh-CN" b="0" dirty="0" smtClean="0">
                <a:ea typeface="宋体" charset="-122"/>
                <a:cs typeface="Arial" charset="0"/>
              </a:rPr>
              <a:t/>
            </a:r>
            <a:br>
              <a:rPr lang="en-US" altLang="zh-CN" b="0" dirty="0" smtClean="0">
                <a:ea typeface="宋体" charset="-122"/>
                <a:cs typeface="Arial" charset="0"/>
              </a:rPr>
            </a:br>
            <a:endParaRPr lang="en-US" altLang="zh-CN" dirty="0">
              <a:ea typeface="宋体" charset="-122"/>
            </a:endParaRPr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-636984" y="2132856"/>
            <a:ext cx="8593360" cy="1800200"/>
          </a:xfrm>
        </p:spPr>
        <p:txBody>
          <a:bodyPr/>
          <a:lstStyle/>
          <a:p>
            <a:pPr algn="ctr"/>
            <a:r>
              <a:rPr lang="ar-DZ" altLang="zh-CN" sz="4800" i="1" u="sng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مقياس:</a:t>
            </a:r>
            <a:endParaRPr lang="en-US" altLang="zh-CN" sz="4800" i="1" u="sng" dirty="0" smtClean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  <a:p>
            <a:pPr algn="ctr"/>
            <a:r>
              <a:rPr lang="ar-DZ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معايير المحاسبة الدولية </a:t>
            </a:r>
          </a:p>
          <a:p>
            <a:pPr algn="ctr"/>
            <a:r>
              <a:rPr lang="fr-FR" altLang="zh-CN" sz="4800" b="1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IAS / IFRS</a:t>
            </a:r>
            <a:endParaRPr lang="en-US" altLang="zh-CN" sz="4800" b="1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5" name="Rectangle 39"/>
          <p:cNvSpPr txBox="1">
            <a:spLocks noChangeArrowheads="1"/>
          </p:cNvSpPr>
          <p:nvPr/>
        </p:nvSpPr>
        <p:spPr bwMode="gray">
          <a:xfrm>
            <a:off x="251520" y="5229200"/>
            <a:ext cx="2123728" cy="121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الأستاذة:</a:t>
            </a:r>
          </a:p>
          <a:p>
            <a:pPr algn="ctr"/>
            <a:r>
              <a:rPr lang="ar-DZ" altLang="zh-CN" sz="3600" b="0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بن قارة</a:t>
            </a:r>
            <a:endParaRPr lang="en-US" altLang="zh-CN" sz="3600" b="0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  <p:sp>
        <p:nvSpPr>
          <p:cNvPr id="6" name="Rectangle 39"/>
          <p:cNvSpPr txBox="1">
            <a:spLocks noChangeArrowheads="1"/>
          </p:cNvSpPr>
          <p:nvPr/>
        </p:nvSpPr>
        <p:spPr bwMode="gray">
          <a:xfrm>
            <a:off x="755576" y="173995"/>
            <a:ext cx="7200800" cy="6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FFFFFF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FF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FF"/>
                </a:solidFill>
                <a:latin typeface="+mn-lt"/>
              </a:defRPr>
            </a:lvl9pPr>
          </a:lstStyle>
          <a:p>
            <a:pPr algn="ctr"/>
            <a:r>
              <a:rPr lang="ar-DZ" altLang="zh-CN" sz="36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جامعة باجي مختار عنابة</a:t>
            </a:r>
          </a:p>
          <a:p>
            <a:pPr algn="ctr"/>
            <a:r>
              <a:rPr lang="ar-DZ" altLang="zh-CN" sz="3200" b="0" i="1" kern="0" dirty="0" smtClean="0">
                <a:solidFill>
                  <a:srgbClr val="FFFFFF"/>
                </a:solidFill>
                <a:latin typeface="Gabriola" panose="04040605051002020D02" pitchFamily="82" charset="0"/>
                <a:ea typeface="宋体" charset="-122"/>
              </a:rPr>
              <a:t>قسم العلوم المالية</a:t>
            </a:r>
          </a:p>
          <a:p>
            <a:pPr algn="ctr"/>
            <a:endParaRPr lang="en-US" altLang="zh-CN" sz="3600" b="0" i="1" kern="0" dirty="0">
              <a:solidFill>
                <a:srgbClr val="FFFFFF"/>
              </a:solidFill>
              <a:latin typeface="Gabriola" panose="04040605051002020D02" pitchFamily="82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187624" y="2348880"/>
            <a:ext cx="6942245" cy="23042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الجزء </a:t>
            </a:r>
            <a:r>
              <a:rPr lang="ar-DZ" sz="4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الثاني :معيار المحاسبة الدولي </a:t>
            </a:r>
            <a:r>
              <a:rPr lang="ar-DZ" sz="4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7 «قائمة التدفقات النقدية"</a:t>
            </a:r>
            <a:endParaRPr lang="ar-DZ" sz="4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 bwMode="auto">
          <a:xfrm>
            <a:off x="4644008" y="260648"/>
            <a:ext cx="3096344" cy="504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نبذة عن المعيار</a:t>
            </a:r>
            <a:endParaRPr lang="fr-FR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à coins arrondis 5"/>
          <p:cNvSpPr/>
          <p:nvPr/>
        </p:nvSpPr>
        <p:spPr bwMode="auto">
          <a:xfrm>
            <a:off x="683568" y="1196752"/>
            <a:ext cx="7704856" cy="496855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تم إصدار </a:t>
            </a:r>
            <a:r>
              <a:rPr lang="ar-DZ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لأول مرة في 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أكتوبر1977 «قائمة التغيرات في المركز المالي» بعدها عدل في ديسمبر 1997 «بيانات التدفق النقدي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»، </a:t>
            </a:r>
            <a:r>
              <a:rPr lang="ar-DZ" sz="3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ونتیجة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3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للتعدیلات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التي مست </a:t>
            </a:r>
            <a:r>
              <a:rPr lang="ar-DZ" sz="3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معیار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المحاسبة الدولي 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الأول2007 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تم </a:t>
            </a:r>
            <a:r>
              <a:rPr lang="ar-DZ" sz="3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تغییر</a:t>
            </a:r>
            <a:r>
              <a:rPr lang="ar-DZ" sz="3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عنوان </a:t>
            </a:r>
            <a:r>
              <a:rPr lang="ar-DZ" sz="36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3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ليصبح «قائمة التدفقات النقدية» و عدل آخر مرة في 2016 ليصيح ساري المفعول غي 2017</a:t>
            </a:r>
            <a:endParaRPr lang="fr-FR" sz="36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16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55576" y="188640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أولا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هدف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المعيار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" name="Organigramme : Alternative 8"/>
          <p:cNvSpPr/>
          <p:nvPr/>
        </p:nvSpPr>
        <p:spPr bwMode="auto">
          <a:xfrm>
            <a:off x="395536" y="1221091"/>
            <a:ext cx="8352928" cy="1710644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یھدف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إلى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الإلتزام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بتوفیر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معلومات حول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التغیرات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التاریخیة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وما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یعادلھا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من خلال إعداد قائمة للتدفقات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وتصنیفھا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إلى تدفقات من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الأنشطة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التشغیلیة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الاستثماریة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DZ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التمویلیة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"/>
          <p:cNvSpPr/>
          <p:nvPr/>
        </p:nvSpPr>
        <p:spPr bwMode="auto">
          <a:xfrm>
            <a:off x="1713777" y="3399787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5" name="Rounded Rectangular Callout 3"/>
          <p:cNvSpPr/>
          <p:nvPr/>
        </p:nvSpPr>
        <p:spPr bwMode="auto">
          <a:xfrm>
            <a:off x="849681" y="3255771"/>
            <a:ext cx="7488832" cy="468052"/>
          </a:xfrm>
          <a:prstGeom prst="wedgeRoundRectCallout">
            <a:avLst>
              <a:gd name="adj1" fmla="val 1547"/>
              <a:gd name="adj2" fmla="val 9466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ثانيا </a:t>
            </a:r>
            <a:r>
              <a:rPr lang="ar-DZ" sz="30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نطاق </a:t>
            </a:r>
            <a:r>
              <a:rPr lang="ar-DZ" sz="30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المعيار</a:t>
            </a:r>
            <a:endParaRPr lang="ar-DZ" sz="30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16" name="Organigramme : Alternative 15"/>
          <p:cNvSpPr/>
          <p:nvPr/>
        </p:nvSpPr>
        <p:spPr bwMode="auto">
          <a:xfrm>
            <a:off x="561649" y="4335891"/>
            <a:ext cx="8352928" cy="1710644"/>
          </a:xfrm>
          <a:prstGeom prst="flowChartAlternate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المنشأة إعداد قائمة التدفقات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وفقا لمتطلبات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ھذا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المعیار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وتقدیمھا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كجزء من </a:t>
            </a:r>
            <a:r>
              <a:rPr lang="ar-DZ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قوائمھا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المالیة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لأي فترة،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لتوفیر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معلومات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للمستخدمین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حول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مدى قدرة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المنشأة على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تولید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النقد </a:t>
            </a:r>
            <a:r>
              <a:rPr lang="ar-DZ" sz="2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وكیفیة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استخدامھا</a:t>
            </a:r>
            <a:endParaRPr lang="fr-FR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17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187624" y="102084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ثالثا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التعريف بالمصطلحات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21" name="Ellipse 20"/>
          <p:cNvSpPr/>
          <p:nvPr/>
        </p:nvSpPr>
        <p:spPr bwMode="auto">
          <a:xfrm>
            <a:off x="7258414" y="1125497"/>
            <a:ext cx="1845919" cy="57558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النقدية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7341364" y="2329479"/>
            <a:ext cx="1802636" cy="77639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النقدية المعادلة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Ellipse 22"/>
          <p:cNvSpPr/>
          <p:nvPr/>
        </p:nvSpPr>
        <p:spPr bwMode="auto">
          <a:xfrm>
            <a:off x="7341364" y="3867618"/>
            <a:ext cx="1776741" cy="8575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التدفقات النقدية</a:t>
            </a:r>
            <a:endParaRPr lang="fr-FR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79512" y="3890241"/>
            <a:ext cx="7078902" cy="149438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ھي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التدفقات الداخلة والخارجة من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وما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یعادلھا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ویستبعد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التدفقات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الحركات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بین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بنود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وما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یعادلھا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لأن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ھذه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المكونات تعتبر جزء من إدارة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للمنشأة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ولیستجزء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من الأنشطة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التشغیلیة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الاستثماریة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التمویلیة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79512" y="1934347"/>
            <a:ext cx="7078902" cy="156666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ھي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استثمارات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قصیرة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الأجل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عالیة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السیولة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قابلة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للتحویل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إلى مبالغ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محددة خلال فترة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قصیرة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(أقل من 3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أشھر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)، دون مخاطر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مھمة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لتغیر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القیمة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(الودائع تحت الطلب، الأوراق التجارية، المبالغ المقترضة من البنك كسحب على المكشوف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،....)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380488" y="1125497"/>
            <a:ext cx="4722851" cy="6725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تشمل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4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الجاھزة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والودائع تحت الطلب</a:t>
            </a:r>
            <a:endParaRPr lang="fr-FR" sz="2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2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5" grpId="0" animBg="1"/>
      <p:bldP spid="26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6384857" y="310657"/>
            <a:ext cx="2478331" cy="56982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الأنشطة التشغيلية</a:t>
            </a:r>
            <a:endParaRPr lang="fr-FR" sz="28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48451" y="310657"/>
            <a:ext cx="2611858" cy="56982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الأنشطة الاستثمارية</a:t>
            </a:r>
            <a:endParaRPr lang="fr-FR" sz="28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83863" y="1124744"/>
            <a:ext cx="2880321" cy="5543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 النشاطات التي تقوم بها المؤسسة لتوليد </a:t>
            </a:r>
            <a:r>
              <a:rPr lang="ar-DZ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الإيرادات الرئيسية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فيها والتي لا تعتبر في ذات الوقت نشاطات استثمارية       أو تمويلية ،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تشمل: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النقدية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المستلمة من العملاء </a:t>
            </a:r>
            <a:endParaRPr lang="ar-DZ" sz="2400" b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النقدية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المدفوعة للموردين والموظفين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الفوائد المدفوعة.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المصروفات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المختلفة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المدفوعة.</a:t>
            </a:r>
          </a:p>
          <a:p>
            <a:pPr marL="342900" indent="-342900" algn="just" rtl="1">
              <a:buFontTx/>
              <a:buChar char="-"/>
            </a:pP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ضريبة </a:t>
            </a:r>
            <a:r>
              <a:rPr lang="ar-DZ" sz="24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الدخل </a:t>
            </a:r>
            <a:r>
              <a:rPr lang="ar-DZ" sz="24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المدفوعة ...إلخ</a:t>
            </a:r>
            <a:endParaRPr lang="ar-DZ" sz="2400" b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34425" y="310657"/>
            <a:ext cx="2343396" cy="56982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800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الأنشطة التمويلية</a:t>
            </a:r>
            <a:endParaRPr lang="fr-FR" sz="2800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169209" y="1124744"/>
            <a:ext cx="2880321" cy="5543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 النشاطات المتعلقة </a:t>
            </a:r>
            <a:r>
              <a:rPr lang="ar-DZ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باقتناء الأصول غير المتداولة والتخلص منها</a:t>
            </a:r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إضافة للاستثمارات التي لا تعتبر نقدية معادلة  وتعتبر النشاطات التالية من أهم النشاطات </a:t>
            </a:r>
            <a:r>
              <a:rPr lang="ar-DZ" sz="26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الإستثمارية</a:t>
            </a:r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 rtl="1"/>
            <a:r>
              <a:rPr lang="ar-DZ" sz="2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شراء </a:t>
            </a:r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الأصول الغير متداولة وبيعها.</a:t>
            </a:r>
          </a:p>
          <a:p>
            <a:pPr algn="just" rtl="1"/>
            <a:r>
              <a:rPr lang="ar-DZ" sz="2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شراء </a:t>
            </a:r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الاستثمارات المالية وبيعها.</a:t>
            </a:r>
          </a:p>
          <a:p>
            <a:pPr algn="just" rtl="1"/>
            <a:r>
              <a:rPr lang="ar-DZ" sz="26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منح </a:t>
            </a:r>
            <a:r>
              <a:rPr lang="ar-DZ" sz="26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القروض للغير وتحصيلها.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54556" y="1124744"/>
            <a:ext cx="2880321" cy="5543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هي النشاطات التي تخص </a:t>
            </a:r>
            <a:r>
              <a:rPr lang="ar-D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رأس المال المملوك وهيكل الاقتراض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في المؤسسة تشمل هذه النشاطات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مايلي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زيادة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وتخفيض رأس المال.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الحصول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على قروض من الغير وتسديدها.</a:t>
            </a:r>
          </a:p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توزيعات 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الأرباح المدفوعة إلى الملاك.</a:t>
            </a:r>
          </a:p>
        </p:txBody>
      </p:sp>
    </p:spTree>
    <p:extLst>
      <p:ext uri="{BB962C8B-B14F-4D97-AF65-F5344CB8AC3E}">
        <p14:creationId xmlns:p14="http://schemas.microsoft.com/office/powerpoint/2010/main" val="202909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ular Callout 1"/>
          <p:cNvSpPr/>
          <p:nvPr/>
        </p:nvSpPr>
        <p:spPr bwMode="auto">
          <a:xfrm>
            <a:off x="1619672" y="332656"/>
            <a:ext cx="5328592" cy="648072"/>
          </a:xfrm>
          <a:prstGeom prst="wedgeRound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fr-FR" smtClean="0">
              <a:solidFill>
                <a:srgbClr val="FFFFFF"/>
              </a:solidFill>
            </a:endParaRPr>
          </a:p>
        </p:txBody>
      </p:sp>
      <p:sp>
        <p:nvSpPr>
          <p:cNvPr id="12" name="Rounded Rectangular Callout 3"/>
          <p:cNvSpPr/>
          <p:nvPr/>
        </p:nvSpPr>
        <p:spPr bwMode="auto">
          <a:xfrm>
            <a:off x="1004629" y="164811"/>
            <a:ext cx="7200800" cy="695835"/>
          </a:xfrm>
          <a:prstGeom prst="wedgeRoundRectCallout">
            <a:avLst>
              <a:gd name="adj1" fmla="val -42416"/>
              <a:gd name="adj2" fmla="val 8730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رابعا</a:t>
            </a:r>
            <a:r>
              <a:rPr lang="ar-DZ" sz="3200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: </a:t>
            </a:r>
            <a:r>
              <a:rPr lang="ar-DZ" sz="3200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عرض قائمة التدفقات النقدية</a:t>
            </a:r>
            <a:endParaRPr lang="ar-DZ" sz="3200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Flèche gauche 3"/>
          <p:cNvSpPr/>
          <p:nvPr/>
        </p:nvSpPr>
        <p:spPr bwMode="auto">
          <a:xfrm>
            <a:off x="7405723" y="1739438"/>
            <a:ext cx="1536745" cy="1556394"/>
          </a:xfrm>
          <a:prstGeom prst="leftArrow">
            <a:avLst>
              <a:gd name="adj1" fmla="val 50000"/>
              <a:gd name="adj2" fmla="val 27211"/>
            </a:avLst>
          </a:prstGeom>
          <a:ln>
            <a:solidFill>
              <a:srgbClr val="E9D13F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</a:rPr>
              <a:t>الطريقة المباشرة</a:t>
            </a:r>
            <a:endParaRPr lang="fr-FR" sz="2400" dirty="0" smtClean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51520" y="1368550"/>
            <a:ext cx="7108917" cy="227647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يتم عرض كل فئة من فئات النقدية الإجمالية المستلمة والنقدية الإجمالية المدفوعة ، تتميز هذه الطريقة بإمكانية مقارنة صافي دخل المؤسسة المعد وفقا لأساس الاستحقاق وصافي التدفقات النقدية المعدة وفقا للأساس 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النقدي.</a:t>
            </a:r>
          </a:p>
          <a:p>
            <a:pPr algn="just" rtl="1"/>
            <a:r>
              <a:rPr lang="ar-DZ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وهي الطريقة المستحبة.</a:t>
            </a:r>
            <a:endParaRPr lang="ar-DZ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èche gauche 8"/>
          <p:cNvSpPr/>
          <p:nvPr/>
        </p:nvSpPr>
        <p:spPr bwMode="auto">
          <a:xfrm>
            <a:off x="7589626" y="4149079"/>
            <a:ext cx="1384175" cy="2051965"/>
          </a:xfrm>
          <a:prstGeom prst="leftArrow">
            <a:avLst>
              <a:gd name="adj1" fmla="val 50000"/>
              <a:gd name="adj2" fmla="val 27211"/>
            </a:avLst>
          </a:prstGeom>
          <a:ln>
            <a:solidFill>
              <a:srgbClr val="E9D13F"/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ar-DZ" sz="2400" dirty="0" smtClean="0">
                <a:solidFill>
                  <a:srgbClr val="000000"/>
                </a:solidFill>
              </a:rPr>
              <a:t>الطريقة غير المباشرة</a:t>
            </a:r>
            <a:endParaRPr lang="fr-FR" sz="2400" dirty="0" smtClean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51520" y="4149080"/>
            <a:ext cx="7108917" cy="23762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يتم 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تعدیل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صافي الربح أو الخسارة بآثار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العملیات</a:t>
            </a:r>
            <a:r>
              <a:rPr lang="ar-DZ" sz="2800" b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غیر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 وأي مبالغ مؤجلة أو مستحقة عن مقبوضات أو مدفوعات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تشغیلیة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في الماضي والمستقبل، وكذلك بنود الدخل أو المصروفات المتعلقة بالتدفقات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النقدیة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الاستثماریة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ar-DZ" sz="28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التمویلیة</a:t>
            </a:r>
            <a:r>
              <a:rPr lang="ar-DZ" sz="28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63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55576" y="260648"/>
          <a:ext cx="7920879" cy="6777990"/>
        </p:xfrm>
        <a:graphic>
          <a:graphicData uri="http://schemas.openxmlformats.org/drawingml/2006/table">
            <a:tbl>
              <a:tblPr rtl="1" firstRow="1" firstCol="1" bandRow="1">
                <a:tableStyleId>{306799F8-075E-4A3A-A7F6-7FBC6576F1A4}</a:tableStyleId>
              </a:tblPr>
              <a:tblGrid>
                <a:gridCol w="5333049"/>
                <a:gridCol w="853150"/>
                <a:gridCol w="853150"/>
                <a:gridCol w="881530"/>
              </a:tblGrid>
              <a:tr h="12997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500">
                          <a:solidFill>
                            <a:sysClr val="windowText" lastClr="000000"/>
                          </a:solidFill>
                          <a:effectLst/>
                        </a:rPr>
                        <a:t>الطريقة المباشرة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500">
                          <a:solidFill>
                            <a:sysClr val="windowText" lastClr="000000"/>
                          </a:solidFill>
                          <a:effectLst/>
                        </a:rPr>
                        <a:t>ملاحظة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N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N-1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84764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الأنشطة </a:t>
                      </a: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التشغيلية: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التحصيلات المقبوضة من عند الزبائن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المبالغ المدفوعة للموردين والمستخدمين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الضرائب عن </a:t>
                      </a: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النتائج المدفوعة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قبل العناصر غير العادية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المرتبطة بالعناصر غير العادية ( يجب توضيحها)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صافي تدفقات أموال الخزينة المتأتية من الأنشطة </a:t>
                      </a: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التشغيلية (أ)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1186707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أنشطة </a:t>
                      </a: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الاستثمار: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المسحوبات عن اقتناء تثبيتات عينية أو معنوية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التحصيلات عن عمليات التنازل عن تثبيتات عينية أو معنوية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التحصيلات </a:t>
                      </a: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عن عمليات التنازل عن تثبيتات مالية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الحصص </a:t>
                      </a: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والأقساط المقبوضة من النتائج المستلمة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صافي تدفقات أموال الخزينة المتأتية من أنشطة </a:t>
                      </a: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الاستثمار (ب)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84764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أنشطة </a:t>
                      </a: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التمويل: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الحصص </a:t>
                      </a: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وغيرها من التوزيعات التي تم القيام بها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التحصيلات المتأتية من القروض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تسديدات القروض أو الديون الأخرى المماثلة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>
                          <a:solidFill>
                            <a:sysClr val="windowText" lastClr="000000"/>
                          </a:solidFill>
                          <a:effectLst/>
                        </a:rPr>
                        <a:t>صافي تدفقات أموال الخزينة المتأتية من أنشطة التمويل (ج)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  <a:tr h="169530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تغير أموال الخزينة في الفترة ( أ+ب+ج )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5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2382" marR="4238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00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9553" y="359430"/>
          <a:ext cx="8208910" cy="6468618"/>
        </p:xfrm>
        <a:graphic>
          <a:graphicData uri="http://schemas.openxmlformats.org/drawingml/2006/table">
            <a:tbl>
              <a:tblPr rtl="1" firstRow="1" firstCol="1" bandRow="1">
                <a:tableStyleId>{306799F8-075E-4A3A-A7F6-7FBC6576F1A4}</a:tableStyleId>
              </a:tblPr>
              <a:tblGrid>
                <a:gridCol w="5806278"/>
                <a:gridCol w="928855"/>
                <a:gridCol w="928855"/>
                <a:gridCol w="544922"/>
              </a:tblGrid>
              <a:tr h="14510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الطريق الغير مباشرة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ملاحظة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ن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ن-1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514142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الأنشطة العملياتية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صافي نتيجة السنة المالية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تصحيحات من اجل :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-الاهتلاكات و الأرصدة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-تغير الضرائب المؤجلة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-تغير الزبائن والحسابات الدائنة الأخرى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-تغير الموردين والديون الأخرى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-نقص أو زيادة قيمة التنازل الصافية من الضرائب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تدفقات الخزينة الناجمة عن النشاط (أ)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عمليات الاستثمار 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567803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محسوبات عن اقتناء تثبيتات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تحصيلات التنازل عن التثبيتات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تأثير تغيرات محيط الإدماج (1)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المرتبطة بعمليات الاستثمار (ب)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946339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المتأتية من عمليات التمويل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الحصص المدفوعة للمساهمين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إصدار </a:t>
                      </a: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قروض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تسديد قروض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تدفقات أموال الخزينة المرتبطة بعمليات التمويل (ج)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>
                          <a:solidFill>
                            <a:sysClr val="windowText" lastClr="000000"/>
                          </a:solidFill>
                          <a:effectLst/>
                        </a:rPr>
                        <a:t>تغيير أموال الخزينة للفترة (أ+ب+ج )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  <a:tr h="189268">
                <a:tc>
                  <a:txBody>
                    <a:bodyPr/>
                    <a:lstStyle/>
                    <a:p>
                      <a:pPr algn="just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DZ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تغير أموال الخزينة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300" dirty="0">
                          <a:solidFill>
                            <a:sysClr val="windowText" lastClr="000000"/>
                          </a:solidFill>
                          <a:effectLst/>
                        </a:rPr>
                        <a:t>X</a:t>
                      </a:r>
                      <a:endParaRPr lang="fr-FR" sz="13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7317" marR="473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70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0TGp_climb_dark_ani">
  <a:themeElements>
    <a:clrScheme name="Office Theme 1">
      <a:dk1>
        <a:srgbClr val="808080"/>
      </a:dk1>
      <a:lt1>
        <a:srgbClr val="FFFFFF"/>
      </a:lt1>
      <a:dk2>
        <a:srgbClr val="003366"/>
      </a:dk2>
      <a:lt2>
        <a:srgbClr val="FFFFCC"/>
      </a:lt2>
      <a:accent1>
        <a:srgbClr val="79CE24"/>
      </a:accent1>
      <a:accent2>
        <a:srgbClr val="E45267"/>
      </a:accent2>
      <a:accent3>
        <a:srgbClr val="AAADB8"/>
      </a:accent3>
      <a:accent4>
        <a:srgbClr val="DADADA"/>
      </a:accent4>
      <a:accent5>
        <a:srgbClr val="BEE3AC"/>
      </a:accent5>
      <a:accent6>
        <a:srgbClr val="CF495D"/>
      </a:accent6>
      <a:hlink>
        <a:srgbClr val="5FC3D7"/>
      </a:hlink>
      <a:folHlink>
        <a:srgbClr val="FAA71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808080"/>
        </a:dk1>
        <a:lt1>
          <a:srgbClr val="FFFFFF"/>
        </a:lt1>
        <a:dk2>
          <a:srgbClr val="003366"/>
        </a:dk2>
        <a:lt2>
          <a:srgbClr val="FFFFCC"/>
        </a:lt2>
        <a:accent1>
          <a:srgbClr val="79CE24"/>
        </a:accent1>
        <a:accent2>
          <a:srgbClr val="E45267"/>
        </a:accent2>
        <a:accent3>
          <a:srgbClr val="AAADB8"/>
        </a:accent3>
        <a:accent4>
          <a:srgbClr val="DADADA"/>
        </a:accent4>
        <a:accent5>
          <a:srgbClr val="BEE3AC"/>
        </a:accent5>
        <a:accent6>
          <a:srgbClr val="CF495D"/>
        </a:accent6>
        <a:hlink>
          <a:srgbClr val="5FC3D7"/>
        </a:hlink>
        <a:folHlink>
          <a:srgbClr val="FAA7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F5F5F"/>
        </a:dk1>
        <a:lt1>
          <a:srgbClr val="FFFFFF"/>
        </a:lt1>
        <a:dk2>
          <a:srgbClr val="232751"/>
        </a:dk2>
        <a:lt2>
          <a:srgbClr val="CCFFCC"/>
        </a:lt2>
        <a:accent1>
          <a:srgbClr val="62A2DC"/>
        </a:accent1>
        <a:accent2>
          <a:srgbClr val="E29B54"/>
        </a:accent2>
        <a:accent3>
          <a:srgbClr val="ACACB3"/>
        </a:accent3>
        <a:accent4>
          <a:srgbClr val="DADADA"/>
        </a:accent4>
        <a:accent5>
          <a:srgbClr val="B7CEEB"/>
        </a:accent5>
        <a:accent6>
          <a:srgbClr val="CD8C4B"/>
        </a:accent6>
        <a:hlink>
          <a:srgbClr val="83CE5A"/>
        </a:hlink>
        <a:folHlink>
          <a:srgbClr val="DE585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5F5F5F"/>
        </a:dk1>
        <a:lt1>
          <a:srgbClr val="FFFFFF"/>
        </a:lt1>
        <a:dk2>
          <a:srgbClr val="504736"/>
        </a:dk2>
        <a:lt2>
          <a:srgbClr val="CCECFF"/>
        </a:lt2>
        <a:accent1>
          <a:srgbClr val="DE6084"/>
        </a:accent1>
        <a:accent2>
          <a:srgbClr val="63B1C9"/>
        </a:accent2>
        <a:accent3>
          <a:srgbClr val="B3B1AE"/>
        </a:accent3>
        <a:accent4>
          <a:srgbClr val="DADADA"/>
        </a:accent4>
        <a:accent5>
          <a:srgbClr val="ECB6C2"/>
        </a:accent5>
        <a:accent6>
          <a:srgbClr val="59A0B6"/>
        </a:accent6>
        <a:hlink>
          <a:srgbClr val="D08B58"/>
        </a:hlink>
        <a:folHlink>
          <a:srgbClr val="67D53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590TGp_climb_dark_ani</Template>
  <TotalTime>12700</TotalTime>
  <Words>783</Words>
  <Application>Microsoft Office PowerPoint</Application>
  <PresentationFormat>Affichage à l'écran (4:3)</PresentationFormat>
  <Paragraphs>213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宋体</vt:lpstr>
      <vt:lpstr>Arial</vt:lpstr>
      <vt:lpstr>Arial Black</vt:lpstr>
      <vt:lpstr>Calibri</vt:lpstr>
      <vt:lpstr>Gabriola</vt:lpstr>
      <vt:lpstr>Times New Roman</vt:lpstr>
      <vt:lpstr>590TGp_climb_dark_ani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kenneth</dc:creator>
  <cp:lastModifiedBy>imybe</cp:lastModifiedBy>
  <cp:revision>301</cp:revision>
  <cp:lastPrinted>2014-05-14T09:33:19Z</cp:lastPrinted>
  <dcterms:created xsi:type="dcterms:W3CDTF">2010-10-31T01:33:33Z</dcterms:created>
  <dcterms:modified xsi:type="dcterms:W3CDTF">2024-03-12T10:18:37Z</dcterms:modified>
</cp:coreProperties>
</file>