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3"/>
  </p:notesMasterIdLst>
  <p:sldIdLst>
    <p:sldId id="318" r:id="rId2"/>
    <p:sldId id="311" r:id="rId3"/>
    <p:sldId id="271" r:id="rId4"/>
    <p:sldId id="312" r:id="rId5"/>
    <p:sldId id="274" r:id="rId6"/>
    <p:sldId id="288" r:id="rId7"/>
    <p:sldId id="313" r:id="rId8"/>
    <p:sldId id="314" r:id="rId9"/>
    <p:sldId id="316" r:id="rId10"/>
    <p:sldId id="317" r:id="rId11"/>
    <p:sldId id="319" r:id="rId12"/>
  </p:sldIdLst>
  <p:sldSz cx="9144000" cy="6858000" type="screen4x3"/>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60"/>
  </p:normalViewPr>
  <p:slideViewPr>
    <p:cSldViewPr>
      <p:cViewPr varScale="1">
        <p:scale>
          <a:sx n="76" d="100"/>
          <a:sy n="76" d="100"/>
        </p:scale>
        <p:origin x="1685" y="-3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788FB-F454-4518-AF5A-F65F57138980}" type="datetimeFigureOut">
              <a:rPr lang="fr-FR" smtClean="0"/>
              <a:pPr/>
              <a:t>04/11/2025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F63FE8-17F1-4384-843E-EB96EF192FB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0ACBD8-61A0-48FB-AF81-1BBB31DEA593}"/>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endParaRPr lang="fr-DZ"/>
          </a:p>
        </p:txBody>
      </p:sp>
      <p:sp>
        <p:nvSpPr>
          <p:cNvPr id="3" name="Sous-titre 2">
            <a:extLst>
              <a:ext uri="{FF2B5EF4-FFF2-40B4-BE49-F238E27FC236}">
                <a16:creationId xmlns:a16="http://schemas.microsoft.com/office/drawing/2014/main" id="{A75AB1F9-6E7E-4F40-9B95-6819CA1BFD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7BEB5C5A-DB1E-441A-96FF-7EAA761287F6}"/>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5" name="Espace réservé du pied de page 4">
            <a:extLst>
              <a:ext uri="{FF2B5EF4-FFF2-40B4-BE49-F238E27FC236}">
                <a16:creationId xmlns:a16="http://schemas.microsoft.com/office/drawing/2014/main" id="{E57A9C73-EBA3-4E18-8304-13CD5611534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3C1B574-4E72-404C-BECD-ACDCFDFB1E7F}"/>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4233615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907CE4-7739-40B2-80B4-3F7DC17BE34D}"/>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6BCA79C0-CC8C-45D1-B1B5-A146B05D80C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59B57544-0F4A-4770-AF19-A4FDD7267D26}"/>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5" name="Espace réservé du pied de page 4">
            <a:extLst>
              <a:ext uri="{FF2B5EF4-FFF2-40B4-BE49-F238E27FC236}">
                <a16:creationId xmlns:a16="http://schemas.microsoft.com/office/drawing/2014/main" id="{6F660DC5-9F82-4964-9FC7-B64FACFE1EB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9A67F53-4674-4C9A-9C01-1E980A61644A}"/>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829326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E929064-DEC4-4397-951B-CA246FD485A8}"/>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D603944C-0DAA-45ED-A8EA-43D4C928BEE4}"/>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29751B0D-82EA-4BA1-A66A-15C349831EC2}"/>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5" name="Espace réservé du pied de page 4">
            <a:extLst>
              <a:ext uri="{FF2B5EF4-FFF2-40B4-BE49-F238E27FC236}">
                <a16:creationId xmlns:a16="http://schemas.microsoft.com/office/drawing/2014/main" id="{45805414-BB5A-4206-9230-B387E85E5B9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4EDD0C0-E497-4E2D-80AA-27595410C985}"/>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025426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480A71-B2E7-4EB2-889C-290E701824EF}"/>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2BF4B546-EEE7-49DB-A462-328C4854205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9304C097-04F2-4963-963B-E0C1636DBA6E}"/>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5" name="Espace réservé du pied de page 4">
            <a:extLst>
              <a:ext uri="{FF2B5EF4-FFF2-40B4-BE49-F238E27FC236}">
                <a16:creationId xmlns:a16="http://schemas.microsoft.com/office/drawing/2014/main" id="{3D2227B2-340A-4A9E-944A-6FD8DFFF83A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53D22E2-593B-41F4-BE19-170473FBA611}"/>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2363434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937C0B-8A9D-4BE6-9BB6-B434BD28546B}"/>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DCA69EDA-2CA7-47E6-B935-CB1939BBBAE0}"/>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F7E03E3-3022-4019-AF15-FB36D262B639}"/>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5" name="Espace réservé du pied de page 4">
            <a:extLst>
              <a:ext uri="{FF2B5EF4-FFF2-40B4-BE49-F238E27FC236}">
                <a16:creationId xmlns:a16="http://schemas.microsoft.com/office/drawing/2014/main" id="{97A8D1ED-C820-4482-B9D3-557E26146AC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9CA1289-06B8-414F-9214-60B7BF0EAEBF}"/>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70058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C59CCA-9F94-4641-8C70-2FE28B546D0E}"/>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8F799E3F-1E34-4C7D-AC15-62C112FD426B}"/>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FB697CBD-A553-4DC7-931D-BCBCB14045FB}"/>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46E39430-EB2F-4EAA-B81D-B2A9FFADCD03}"/>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6" name="Espace réservé du pied de page 5">
            <a:extLst>
              <a:ext uri="{FF2B5EF4-FFF2-40B4-BE49-F238E27FC236}">
                <a16:creationId xmlns:a16="http://schemas.microsoft.com/office/drawing/2014/main" id="{5DD347AE-ED31-4A64-B94B-38F9D977901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DCA4FBF-EB24-4DF8-BEA4-3E50D8BCA9AE}"/>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981053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4C77A2-8097-45E5-A1F9-7737AED4BABA}"/>
              </a:ext>
            </a:extLst>
          </p:cNvPr>
          <p:cNvSpPr>
            <a:spLocks noGrp="1"/>
          </p:cNvSpPr>
          <p:nvPr>
            <p:ph type="title"/>
          </p:nvPr>
        </p:nvSpPr>
        <p:spPr>
          <a:xfrm>
            <a:off x="629841" y="365126"/>
            <a:ext cx="78867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DCDF691C-3186-4CBE-A702-155431B03B9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15D5462-7884-444A-942C-A5D1FEFD5FEE}"/>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CCD93B28-150F-406A-95B2-046DF8B6339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871D479-D248-4503-93A4-9F807A13E91B}"/>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469D2519-F67B-4859-A06B-436C590E36E2}"/>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8" name="Espace réservé du pied de page 7">
            <a:extLst>
              <a:ext uri="{FF2B5EF4-FFF2-40B4-BE49-F238E27FC236}">
                <a16:creationId xmlns:a16="http://schemas.microsoft.com/office/drawing/2014/main" id="{29183867-F390-42FA-9A8E-3E6EC45759E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3B9CA1D-929D-4406-BCE8-B89A4BB58E40}"/>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286171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AA9B21-5DB4-47C1-B900-590A28D8F653}"/>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6C179E7E-1B2E-44BA-AE7B-D1D0DE87DCA4}"/>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4" name="Espace réservé du pied de page 3">
            <a:extLst>
              <a:ext uri="{FF2B5EF4-FFF2-40B4-BE49-F238E27FC236}">
                <a16:creationId xmlns:a16="http://schemas.microsoft.com/office/drawing/2014/main" id="{23AC7BDA-A02B-4F72-8C44-1B415BFE0BA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C0F65AC-FBC8-4D35-A719-F807C422789F}"/>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337108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01A8763-C26D-4CD5-8249-DF135A7FB025}"/>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3" name="Espace réservé du pied de page 2">
            <a:extLst>
              <a:ext uri="{FF2B5EF4-FFF2-40B4-BE49-F238E27FC236}">
                <a16:creationId xmlns:a16="http://schemas.microsoft.com/office/drawing/2014/main" id="{276A856D-AD54-4F61-94C9-4FA2807A5AEA}"/>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6BBED35-64A4-4E68-A32A-6D9D3DE62E3A}"/>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206730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E03838-3E76-4DAE-885D-8627D17DCE42}"/>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3EFAE812-40AD-48DA-A87F-0411BDDD739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AA8845D2-1EB1-45C4-8EC8-A78E67FDB6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4361CC5-E7B2-4322-9453-EFF309788ADB}"/>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6" name="Espace réservé du pied de page 5">
            <a:extLst>
              <a:ext uri="{FF2B5EF4-FFF2-40B4-BE49-F238E27FC236}">
                <a16:creationId xmlns:a16="http://schemas.microsoft.com/office/drawing/2014/main" id="{C04C7C9F-06A5-4BC4-A794-22D8E8EDAFE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252EE08-0231-4C89-98EF-608E7CF375B3}"/>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08820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159103-1416-4BAD-BBF1-3D7F25B5AE0C}"/>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17B82372-A322-4CB7-9963-7E426043094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DZ"/>
          </a:p>
        </p:txBody>
      </p:sp>
      <p:sp>
        <p:nvSpPr>
          <p:cNvPr id="4" name="Espace réservé du texte 3">
            <a:extLst>
              <a:ext uri="{FF2B5EF4-FFF2-40B4-BE49-F238E27FC236}">
                <a16:creationId xmlns:a16="http://schemas.microsoft.com/office/drawing/2014/main" id="{75F150B3-49A3-4278-8F56-86712F0674A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7E9088D-54E9-462C-AE24-A79FDD03D916}"/>
              </a:ext>
            </a:extLst>
          </p:cNvPr>
          <p:cNvSpPr>
            <a:spLocks noGrp="1"/>
          </p:cNvSpPr>
          <p:nvPr>
            <p:ph type="dt" sz="half" idx="10"/>
          </p:nvPr>
        </p:nvSpPr>
        <p:spPr/>
        <p:txBody>
          <a:bodyPr/>
          <a:lstStyle/>
          <a:p>
            <a:fld id="{264EE281-99B9-4213-976D-D2B94CAE6D5B}" type="datetimeFigureOut">
              <a:rPr lang="fr-FR" smtClean="0"/>
              <a:pPr/>
              <a:t>04/11/2025</a:t>
            </a:fld>
            <a:endParaRPr lang="fr-FR"/>
          </a:p>
        </p:txBody>
      </p:sp>
      <p:sp>
        <p:nvSpPr>
          <p:cNvPr id="6" name="Espace réservé du pied de page 5">
            <a:extLst>
              <a:ext uri="{FF2B5EF4-FFF2-40B4-BE49-F238E27FC236}">
                <a16:creationId xmlns:a16="http://schemas.microsoft.com/office/drawing/2014/main" id="{5DE99F71-7715-480A-9807-4ABEF1014AE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77D761D-2D3B-4044-8B87-8BE597EAC957}"/>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2045765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C6C54F9-F740-4C28-AB5F-663F37D4118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336E8E60-BBB8-4C88-B44C-DC9C978416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4F869D67-97A8-41CC-BBD8-60B968718E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4EE281-99B9-4213-976D-D2B94CAE6D5B}" type="datetimeFigureOut">
              <a:rPr lang="fr-FR" smtClean="0"/>
              <a:pPr/>
              <a:t>04/11/2025</a:t>
            </a:fld>
            <a:endParaRPr lang="fr-FR"/>
          </a:p>
        </p:txBody>
      </p:sp>
      <p:sp>
        <p:nvSpPr>
          <p:cNvPr id="5" name="Espace réservé du pied de page 4">
            <a:extLst>
              <a:ext uri="{FF2B5EF4-FFF2-40B4-BE49-F238E27FC236}">
                <a16:creationId xmlns:a16="http://schemas.microsoft.com/office/drawing/2014/main" id="{0FA6242D-A25E-4F86-9EFA-73E50791C68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8650118-EB2C-4104-898E-22F1AB62503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CC25A0-48E9-4294-A286-CEF2A2FA8AC1}" type="slidenum">
              <a:rPr lang="fr-FR" smtClean="0"/>
              <a:pPr/>
              <a:t>‹N°›</a:t>
            </a:fld>
            <a:endParaRPr lang="fr-FR"/>
          </a:p>
        </p:txBody>
      </p:sp>
    </p:spTree>
    <p:extLst>
      <p:ext uri="{BB962C8B-B14F-4D97-AF65-F5344CB8AC3E}">
        <p14:creationId xmlns:p14="http://schemas.microsoft.com/office/powerpoint/2010/main" val="411911272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D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s://www.wikiwand.com/ar/%D8%AC%D9%88%D9%86_%D9%81%D9%88%D9%86_%D9%86%D9%8A%D9%88%D9%85%D8%A7%D9%86" TargetMode="External"/><Relationship Id="rId7" Type="http://schemas.openxmlformats.org/officeDocument/2006/relationships/image" Target="../media/image3.gif"/><Relationship Id="rId2" Type="http://schemas.openxmlformats.org/officeDocument/2006/relationships/hyperlink" Target="https://www.wikiwand.com/ar/1944" TargetMode="External"/><Relationship Id="rId1" Type="http://schemas.openxmlformats.org/officeDocument/2006/relationships/slideLayout" Target="../slideLayouts/slideLayout2.xml"/><Relationship Id="rId6" Type="http://schemas.openxmlformats.org/officeDocument/2006/relationships/hyperlink" Target="https://www.wikiwand.com/ar/%D8%A8%D9%88%D9%83%D8%B1" TargetMode="External"/><Relationship Id="rId5" Type="http://schemas.openxmlformats.org/officeDocument/2006/relationships/hyperlink" Target="https://www.wikiwand.com/ar/%D8%A7%D9%84%D8%AF%D8%A7%D9%85%D8%A7" TargetMode="External"/><Relationship Id="rId4" Type="http://schemas.openxmlformats.org/officeDocument/2006/relationships/hyperlink" Target="https://www.wikiwand.com/ar/%D8%A3%D9%88%D8%B3%D9%83%D8%A7%D8%B1_%D9%85%D9%88%D8%B1%D8%BA%D9%8A%D9%86%D8%B3%D8%AA%D8%B1%D9%86"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ar.wikipedia.org/wiki/%D9%82%D8%A7%D9%86%D9%88%D9%86" TargetMode="External"/><Relationship Id="rId2" Type="http://schemas.openxmlformats.org/officeDocument/2006/relationships/hyperlink" Target="https://ar.wikipedia.org/wiki/%D9%84%D8%B9%D8%A8%D8%A9" TargetMode="External"/><Relationship Id="rId1" Type="http://schemas.openxmlformats.org/officeDocument/2006/relationships/slideLayout" Target="../slideLayouts/slideLayout2.xml"/><Relationship Id="rId4" Type="http://schemas.openxmlformats.org/officeDocument/2006/relationships/hyperlink" Target="https://ar.wikipedia.org/wiki/%D8%AA%D9%86%D8%A8%D8%A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ar.wikipedia.org/wiki/%D9%86%D8%B8%D8%B1%D9%8A%D8%A9_%D8%A7%D9%84%D8%A3%D9%84%D8%B9%D8%A7%D8%A8" TargetMode="External"/><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wikiwand.com/ar/%D8%A7%D9%84%D8%B5%D9%81%D9%82%D8%A9_(%D8%A8%D8%B1%D9%86%D8%A7%D9%85%D8%AC)"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ar.wikipedia.org/w/index.php?title=%D8%A7%D9%84%D8%A7%D8%B3%D8%AA%D8%B1%D8%A7%D8%AA%D9%8A%D8%AC%D9%8A%D8%A9_%D8%A7%D9%84%D9%85%D9%87%D9%8A%D9%85%D9%86%D8%A9&amp;action=edit&amp;redlink=1" TargetMode="External"/><Relationship Id="rId1" Type="http://schemas.openxmlformats.org/officeDocument/2006/relationships/slideLayout" Target="../slideLayouts/slideLayout7.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1558123"/>
            <a:ext cx="9144000" cy="3165230"/>
          </a:xfrm>
        </p:spPr>
        <p:txBody>
          <a:bodyPr>
            <a:normAutofit/>
          </a:bodyPr>
          <a:lstStyle/>
          <a:p>
            <a:endParaRPr lang="ar-SA" sz="4050" b="1" dirty="0">
              <a:solidFill>
                <a:srgbClr val="000000"/>
              </a:solidFill>
              <a:ea typeface="Calibri" panose="020F0502020204030204" pitchFamily="34" charset="0"/>
              <a:cs typeface="Times New Roman" panose="02020603050405020304" pitchFamily="18" charset="0"/>
            </a:endParaRPr>
          </a:p>
          <a:p>
            <a:r>
              <a:rPr lang="ar-SA" sz="4050" b="1" dirty="0">
                <a:solidFill>
                  <a:srgbClr val="000000"/>
                </a:solidFill>
                <a:ea typeface="Calibri" panose="020F0502020204030204" pitchFamily="34" charset="0"/>
                <a:cs typeface="Times New Roman" panose="02020603050405020304" pitchFamily="18" charset="0"/>
              </a:rPr>
              <a:t>الأساليب الكمية في التسويق 1</a:t>
            </a:r>
            <a:endParaRPr lang="fr-FR" sz="4050" b="1" dirty="0">
              <a:solidFill>
                <a:srgbClr val="000000"/>
              </a:solidFill>
              <a:ea typeface="Calibri" panose="020F0502020204030204" pitchFamily="34" charset="0"/>
              <a:cs typeface="Times New Roman" panose="02020603050405020304" pitchFamily="18" charset="0"/>
            </a:endParaRPr>
          </a:p>
          <a:p>
            <a:r>
              <a:rPr lang="fr-FR"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Méthodes Quantitatives en Marketing 1</a:t>
            </a:r>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3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B9DC314-7EC5-4D92-BFA0-9949C1406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660" y="3608425"/>
            <a:ext cx="2436019" cy="2262741"/>
          </a:xfrm>
          <a:prstGeom prst="rect">
            <a:avLst/>
          </a:prstGeom>
        </p:spPr>
      </p:pic>
    </p:spTree>
    <p:extLst>
      <p:ext uri="{BB962C8B-B14F-4D97-AF65-F5344CB8AC3E}">
        <p14:creationId xmlns:p14="http://schemas.microsoft.com/office/powerpoint/2010/main" val="423199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246769"/>
          </a:xfrm>
          <a:prstGeom prst="rect">
            <a:avLst/>
          </a:prstGeom>
        </p:spPr>
        <p:txBody>
          <a:bodyPr wrap="square">
            <a:spAutoFit/>
          </a:bodyPr>
          <a:lstStyle/>
          <a:p>
            <a:pPr algn="just" rtl="1"/>
            <a:r>
              <a:rPr lang="ar-SA" sz="2000" b="1" i="0" dirty="0">
                <a:solidFill>
                  <a:srgbClr val="000000"/>
                </a:solidFill>
                <a:effectLst/>
                <a:latin typeface="Arial" panose="020B0604020202020204" pitchFamily="34" charset="0"/>
                <a:cs typeface="+mj-cs"/>
              </a:rPr>
              <a:t>النموذج التكراري لمعضلة السجناء:</a:t>
            </a:r>
          </a:p>
          <a:p>
            <a:pPr algn="just" rtl="1"/>
            <a:r>
              <a:rPr lang="ar-SA" sz="2000" b="0" i="0" dirty="0">
                <a:solidFill>
                  <a:srgbClr val="202122"/>
                </a:solidFill>
                <a:effectLst/>
                <a:latin typeface="Arial" panose="020B0604020202020204" pitchFamily="34" charset="0"/>
                <a:cs typeface="+mj-cs"/>
              </a:rPr>
              <a:t>يقوم هذا النموذج على تكرار المواجهة مراتٍ عديدة، وبالتالي يكون لدى كل لاعب معرفةٌ بالقرارات السابقة للَاعب الآخر. دعا </a:t>
            </a:r>
            <a:r>
              <a:rPr lang="ar-SA" sz="2000" b="1" i="0" dirty="0">
                <a:solidFill>
                  <a:srgbClr val="202122"/>
                </a:solidFill>
                <a:effectLst/>
                <a:latin typeface="Arial" panose="020B0604020202020204" pitchFamily="34" charset="0"/>
                <a:cs typeface="+mj-cs"/>
              </a:rPr>
              <a:t>روبرت </a:t>
            </a:r>
            <a:r>
              <a:rPr lang="ar-SA" sz="2000" b="1" i="0" dirty="0" err="1">
                <a:solidFill>
                  <a:srgbClr val="202122"/>
                </a:solidFill>
                <a:effectLst/>
                <a:latin typeface="Arial" panose="020B0604020202020204" pitchFamily="34" charset="0"/>
                <a:cs typeface="+mj-cs"/>
              </a:rPr>
              <a:t>أكسلرود</a:t>
            </a:r>
            <a:r>
              <a:rPr lang="ar-SA" sz="2000" b="0" i="0" dirty="0">
                <a:solidFill>
                  <a:srgbClr val="202122"/>
                </a:solidFill>
                <a:effectLst/>
                <a:latin typeface="Arial" panose="020B0604020202020204" pitchFamily="34" charset="0"/>
                <a:cs typeface="+mj-cs"/>
              </a:rPr>
              <a:t> في عام 1979 إلى إجراء مسابقة حاسوبية لحل النموذج التكراري من هذه المعضلة تحديداً، ودعي الخبراء إلى إرسال حلول مقترحة. قام العديد من الرياضيين والاقتصاديين وعلماء النفس والاجتماع والسياسة باقتراح طرقٍ لاتخاذ القرار الأمثل عند كل مواجهة. الطريقة التي حققت أفضل النتائج كانت تدعى </a:t>
            </a:r>
            <a:r>
              <a:rPr lang="fr-FR" sz="2000" b="0" i="0" dirty="0" err="1">
                <a:solidFill>
                  <a:srgbClr val="202122"/>
                </a:solidFill>
                <a:effectLst/>
                <a:latin typeface="Arial" panose="020B0604020202020204" pitchFamily="34" charset="0"/>
                <a:cs typeface="+mj-cs"/>
              </a:rPr>
              <a:t>TiT</a:t>
            </a:r>
            <a:r>
              <a:rPr lang="fr-FR" sz="2000" b="0" i="0" dirty="0">
                <a:solidFill>
                  <a:srgbClr val="202122"/>
                </a:solidFill>
                <a:effectLst/>
                <a:latin typeface="Arial" panose="020B0604020202020204" pitchFamily="34" charset="0"/>
                <a:cs typeface="+mj-cs"/>
              </a:rPr>
              <a:t>-for-Tat </a:t>
            </a:r>
            <a:r>
              <a:rPr lang="ar-SA" sz="2000" b="0" i="0" dirty="0">
                <a:solidFill>
                  <a:srgbClr val="202122"/>
                </a:solidFill>
                <a:effectLst/>
                <a:latin typeface="Arial" panose="020B0604020202020204" pitchFamily="34" charset="0"/>
                <a:cs typeface="+mj-cs"/>
              </a:rPr>
              <a:t> وهي تقوم على مبدأ بسيط للغاية: تعاون في البداية، وعاقب كل من يخونك بمثل فعله. تبدأ هذه الطريقة بالتعاون، ثم تعيد في كل جولة لاحقة آخر إجراء قام به اللاعب الآخر: إن تعاون تتعاون، وإن خان فتخون.</a:t>
            </a:r>
            <a:endParaRPr lang="ar-SA" sz="2000" b="0" i="0" dirty="0">
              <a:effectLst/>
              <a:latin typeface="Arial" panose="020B0604020202020204" pitchFamily="34" charset="0"/>
              <a:cs typeface="+mj-cs"/>
            </a:endParaRPr>
          </a:p>
        </p:txBody>
      </p:sp>
      <p:pic>
        <p:nvPicPr>
          <p:cNvPr id="3076" name="Picture 4" descr="Tit for Tat - Idiom, Origin &amp; Meaning">
            <a:extLst>
              <a:ext uri="{FF2B5EF4-FFF2-40B4-BE49-F238E27FC236}">
                <a16:creationId xmlns:a16="http://schemas.microsoft.com/office/drawing/2014/main" id="{97ACA3EA-CBD8-434D-AE2A-6CC6F1ED51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300288"/>
            <a:ext cx="9143999" cy="4557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5553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9BC8346-C0CB-46D0-BBF3-99031E44F620}"/>
              </a:ext>
            </a:extLst>
          </p:cNvPr>
          <p:cNvSpPr txBox="1"/>
          <p:nvPr/>
        </p:nvSpPr>
        <p:spPr>
          <a:xfrm>
            <a:off x="251520" y="548680"/>
            <a:ext cx="8712968" cy="2308324"/>
          </a:xfrm>
          <a:prstGeom prst="rect">
            <a:avLst/>
          </a:prstGeom>
          <a:noFill/>
        </p:spPr>
        <p:txBody>
          <a:bodyPr wrap="square" rtlCol="0">
            <a:spAutoFit/>
          </a:bodyPr>
          <a:lstStyle/>
          <a:p>
            <a:pPr algn="r" rtl="1"/>
            <a:r>
              <a:rPr lang="ar-SA" sz="2400" b="1" dirty="0">
                <a:latin typeface="Simplified Arabic" panose="02020603050405020304" pitchFamily="18" charset="-78"/>
                <a:cs typeface="Simplified Arabic" panose="02020603050405020304" pitchFamily="18" charset="-78"/>
              </a:rPr>
              <a:t>تمرين:</a:t>
            </a:r>
          </a:p>
          <a:p>
            <a:pPr algn="just" rtl="1"/>
            <a:r>
              <a:rPr lang="fr-FR" sz="2400" b="1" dirty="0">
                <a:latin typeface="Simplified Arabic" panose="02020603050405020304" pitchFamily="18" charset="-78"/>
                <a:cs typeface="Simplified Arabic" panose="02020603050405020304" pitchFamily="18" charset="-78"/>
              </a:rPr>
              <a:t>Apple</a:t>
            </a:r>
            <a:r>
              <a:rPr lang="ar-SA" sz="2400" dirty="0">
                <a:latin typeface="Simplified Arabic" panose="02020603050405020304" pitchFamily="18" charset="-78"/>
                <a:cs typeface="Simplified Arabic" panose="02020603050405020304" pitchFamily="18" charset="-78"/>
              </a:rPr>
              <a:t> و</a:t>
            </a:r>
            <a:r>
              <a:rPr lang="fr-FR" sz="2400" b="1" dirty="0">
                <a:latin typeface="Simplified Arabic" panose="02020603050405020304" pitchFamily="18" charset="-78"/>
                <a:cs typeface="Simplified Arabic" panose="02020603050405020304" pitchFamily="18" charset="-78"/>
              </a:rPr>
              <a:t>Samsung</a:t>
            </a:r>
            <a:r>
              <a:rPr lang="ar-SA" sz="2400" dirty="0">
                <a:latin typeface="Simplified Arabic" panose="02020603050405020304" pitchFamily="18" charset="-78"/>
                <a:cs typeface="Simplified Arabic" panose="02020603050405020304" pitchFamily="18" charset="-78"/>
              </a:rPr>
              <a:t> شركتين متنافستين في سوق الهواتف الذكية، كلاهما تخطط لإطلاق حملة إعلانية ضخمة بمناسبة نهاية السنة. لكل منهما خيارين: التعاون أو الخيانة.</a:t>
            </a:r>
          </a:p>
          <a:p>
            <a:pPr algn="just" rtl="1"/>
            <a:r>
              <a:rPr lang="ar-SA" sz="2400" dirty="0">
                <a:latin typeface="Simplified Arabic" panose="02020603050405020304" pitchFamily="18" charset="-78"/>
                <a:cs typeface="Simplified Arabic" panose="02020603050405020304" pitchFamily="18" charset="-78"/>
              </a:rPr>
              <a:t>1- الإعلان المكثف (خيانة): إنفاق كبير للحصول على أكبر حصة سوقية.</a:t>
            </a:r>
          </a:p>
          <a:p>
            <a:pPr algn="just" rtl="1"/>
            <a:r>
              <a:rPr lang="ar-SA" sz="2400" dirty="0">
                <a:latin typeface="Simplified Arabic" panose="02020603050405020304" pitchFamily="18" charset="-78"/>
                <a:cs typeface="Simplified Arabic" panose="02020603050405020304" pitchFamily="18" charset="-78"/>
              </a:rPr>
              <a:t>2- الإعلان المعتدل (تعاون): حملة محدودة للحفاظ على التوزان في السوق وتقليل التكاليف.</a:t>
            </a:r>
          </a:p>
        </p:txBody>
      </p:sp>
      <p:graphicFrame>
        <p:nvGraphicFramePr>
          <p:cNvPr id="3" name="Tableau 3">
            <a:extLst>
              <a:ext uri="{FF2B5EF4-FFF2-40B4-BE49-F238E27FC236}">
                <a16:creationId xmlns:a16="http://schemas.microsoft.com/office/drawing/2014/main" id="{3011BF2E-281E-4295-A5FE-E3F37196489D}"/>
              </a:ext>
            </a:extLst>
          </p:cNvPr>
          <p:cNvGraphicFramePr>
            <a:graphicFrameLocks noGrp="1"/>
          </p:cNvGraphicFramePr>
          <p:nvPr>
            <p:extLst>
              <p:ext uri="{D42A27DB-BD31-4B8C-83A1-F6EECF244321}">
                <p14:modId xmlns:p14="http://schemas.microsoft.com/office/powerpoint/2010/main" val="3563313103"/>
              </p:ext>
            </p:extLst>
          </p:nvPr>
        </p:nvGraphicFramePr>
        <p:xfrm>
          <a:off x="323528" y="3140968"/>
          <a:ext cx="7992888" cy="1392809"/>
        </p:xfrm>
        <a:graphic>
          <a:graphicData uri="http://schemas.openxmlformats.org/drawingml/2006/table">
            <a:tbl>
              <a:tblPr firstRow="1" bandRow="1">
                <a:tableStyleId>{5940675A-B579-460E-94D1-54222C63F5DA}</a:tableStyleId>
              </a:tblPr>
              <a:tblGrid>
                <a:gridCol w="2664296">
                  <a:extLst>
                    <a:ext uri="{9D8B030D-6E8A-4147-A177-3AD203B41FA5}">
                      <a16:colId xmlns:a16="http://schemas.microsoft.com/office/drawing/2014/main" val="768188339"/>
                    </a:ext>
                  </a:extLst>
                </a:gridCol>
                <a:gridCol w="2664296">
                  <a:extLst>
                    <a:ext uri="{9D8B030D-6E8A-4147-A177-3AD203B41FA5}">
                      <a16:colId xmlns:a16="http://schemas.microsoft.com/office/drawing/2014/main" val="1411950656"/>
                    </a:ext>
                  </a:extLst>
                </a:gridCol>
                <a:gridCol w="2664296">
                  <a:extLst>
                    <a:ext uri="{9D8B030D-6E8A-4147-A177-3AD203B41FA5}">
                      <a16:colId xmlns:a16="http://schemas.microsoft.com/office/drawing/2014/main" val="3035334118"/>
                    </a:ext>
                  </a:extLst>
                </a:gridCol>
              </a:tblGrid>
              <a:tr h="610693">
                <a:tc>
                  <a:txBody>
                    <a:bodyPr/>
                    <a:lstStyle/>
                    <a:p>
                      <a:pPr algn="ctr"/>
                      <a:endParaRPr lang="fr-DZ" sz="1800" b="1" dirty="0">
                        <a:latin typeface="Simplified Arabic" panose="02020603050405020304" pitchFamily="18" charset="-78"/>
                        <a:cs typeface="Simplified Arabic" panose="02020603050405020304" pitchFamily="18" charset="-78"/>
                      </a:endParaRPr>
                    </a:p>
                  </a:txBody>
                  <a:tcPr/>
                </a:tc>
                <a:tc>
                  <a:txBody>
                    <a:bodyPr/>
                    <a:lstStyle/>
                    <a:p>
                      <a:pPr marL="0" marR="0" lvl="0" indent="0" algn="ctr" defTabSz="685800" rtl="1" eaLnBrk="1" fontAlgn="auto" latinLnBrk="0" hangingPunct="1">
                        <a:lnSpc>
                          <a:spcPct val="100000"/>
                        </a:lnSpc>
                        <a:spcBef>
                          <a:spcPts val="0"/>
                        </a:spcBef>
                        <a:spcAft>
                          <a:spcPts val="0"/>
                        </a:spcAft>
                        <a:buClrTx/>
                        <a:buSzTx/>
                        <a:buFontTx/>
                        <a:buNone/>
                        <a:tabLst/>
                        <a:defRPr/>
                      </a:pPr>
                      <a:r>
                        <a:rPr lang="ar-SA" sz="1800" b="1" dirty="0">
                          <a:latin typeface="Simplified Arabic" panose="02020603050405020304" pitchFamily="18" charset="-78"/>
                          <a:cs typeface="Simplified Arabic" panose="02020603050405020304" pitchFamily="18" charset="-78"/>
                        </a:rPr>
                        <a:t>شركة </a:t>
                      </a:r>
                      <a:r>
                        <a:rPr lang="fr-FR" sz="1800" b="1" dirty="0">
                          <a:latin typeface="Simplified Arabic" panose="02020603050405020304" pitchFamily="18" charset="-78"/>
                          <a:cs typeface="Simplified Arabic" panose="02020603050405020304" pitchFamily="18" charset="-78"/>
                        </a:rPr>
                        <a:t>Samsung</a:t>
                      </a:r>
                      <a:r>
                        <a:rPr lang="ar-SA" sz="1800" b="1" dirty="0">
                          <a:latin typeface="Simplified Arabic" panose="02020603050405020304" pitchFamily="18" charset="-78"/>
                          <a:cs typeface="Simplified Arabic" panose="02020603050405020304" pitchFamily="18" charset="-78"/>
                        </a:rPr>
                        <a:t>: إعلان معتدل</a:t>
                      </a:r>
                      <a:endParaRPr lang="fr-DZ" sz="1800" b="1" dirty="0">
                        <a:latin typeface="Simplified Arabic" panose="02020603050405020304" pitchFamily="18" charset="-78"/>
                        <a:cs typeface="Simplified Arabic" panose="02020603050405020304" pitchFamily="18" charset="-78"/>
                      </a:endParaRPr>
                    </a:p>
                  </a:txBody>
                  <a:tcPr/>
                </a:tc>
                <a:tc>
                  <a:txBody>
                    <a:bodyPr/>
                    <a:lstStyle/>
                    <a:p>
                      <a:pPr algn="ctr" rtl="1"/>
                      <a:r>
                        <a:rPr lang="ar-SA" sz="1800" b="1" dirty="0">
                          <a:latin typeface="Simplified Arabic" panose="02020603050405020304" pitchFamily="18" charset="-78"/>
                          <a:cs typeface="Simplified Arabic" panose="02020603050405020304" pitchFamily="18" charset="-78"/>
                        </a:rPr>
                        <a:t>شركة </a:t>
                      </a:r>
                      <a:r>
                        <a:rPr lang="fr-FR" sz="1800" b="1" dirty="0">
                          <a:latin typeface="Simplified Arabic" panose="02020603050405020304" pitchFamily="18" charset="-78"/>
                          <a:cs typeface="Simplified Arabic" panose="02020603050405020304" pitchFamily="18" charset="-78"/>
                        </a:rPr>
                        <a:t>Samsung</a:t>
                      </a:r>
                      <a:r>
                        <a:rPr lang="ar-SA" sz="1800" b="1" dirty="0">
                          <a:latin typeface="Simplified Arabic" panose="02020603050405020304" pitchFamily="18" charset="-78"/>
                          <a:cs typeface="Simplified Arabic" panose="02020603050405020304" pitchFamily="18" charset="-78"/>
                        </a:rPr>
                        <a:t>: إعلان مكثف</a:t>
                      </a:r>
                      <a:endParaRPr lang="fr-DZ" sz="18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1727753074"/>
                  </a:ext>
                </a:extLst>
              </a:tr>
              <a:tr h="391058">
                <a:tc>
                  <a:txBody>
                    <a:bodyPr/>
                    <a:lstStyle/>
                    <a:p>
                      <a:pPr marL="0" marR="0" lvl="0" indent="0" algn="ctr" defTabSz="685800" rtl="1" eaLnBrk="1" fontAlgn="auto" latinLnBrk="0" hangingPunct="1">
                        <a:lnSpc>
                          <a:spcPct val="100000"/>
                        </a:lnSpc>
                        <a:spcBef>
                          <a:spcPts val="0"/>
                        </a:spcBef>
                        <a:spcAft>
                          <a:spcPts val="0"/>
                        </a:spcAft>
                        <a:buClrTx/>
                        <a:buSzTx/>
                        <a:buFontTx/>
                        <a:buNone/>
                        <a:tabLst/>
                        <a:defRPr/>
                      </a:pPr>
                      <a:r>
                        <a:rPr lang="ar-SA" sz="1800" b="1" dirty="0">
                          <a:latin typeface="Simplified Arabic" panose="02020603050405020304" pitchFamily="18" charset="-78"/>
                          <a:cs typeface="Simplified Arabic" panose="02020603050405020304" pitchFamily="18" charset="-78"/>
                        </a:rPr>
                        <a:t>شركة </a:t>
                      </a:r>
                      <a:r>
                        <a:rPr lang="fr-FR" sz="1800" b="1" dirty="0">
                          <a:latin typeface="Simplified Arabic" panose="02020603050405020304" pitchFamily="18" charset="-78"/>
                          <a:cs typeface="Simplified Arabic" panose="02020603050405020304" pitchFamily="18" charset="-78"/>
                        </a:rPr>
                        <a:t>Apple</a:t>
                      </a:r>
                      <a:r>
                        <a:rPr lang="ar-SA" sz="1800" b="1" dirty="0">
                          <a:latin typeface="Simplified Arabic" panose="02020603050405020304" pitchFamily="18" charset="-78"/>
                          <a:cs typeface="Simplified Arabic" panose="02020603050405020304" pitchFamily="18" charset="-78"/>
                        </a:rPr>
                        <a:t>: إعلان معتدل</a:t>
                      </a:r>
                      <a:endParaRPr lang="fr-DZ" sz="1800" b="1" dirty="0">
                        <a:latin typeface="Simplified Arabic" panose="02020603050405020304" pitchFamily="18" charset="-78"/>
                        <a:cs typeface="Simplified Arabic" panose="02020603050405020304" pitchFamily="18" charset="-78"/>
                      </a:endParaRPr>
                    </a:p>
                  </a:txBody>
                  <a:tcPr/>
                </a:tc>
                <a:tc>
                  <a:txBody>
                    <a:bodyPr/>
                    <a:lstStyle/>
                    <a:p>
                      <a:pPr algn="ctr"/>
                      <a:r>
                        <a:rPr lang="fr-FR" sz="1800" b="1" dirty="0">
                          <a:latin typeface="Simplified Arabic" panose="02020603050405020304" pitchFamily="18" charset="-78"/>
                          <a:cs typeface="Simplified Arabic" panose="02020603050405020304" pitchFamily="18" charset="-78"/>
                        </a:rPr>
                        <a:t>A:</a:t>
                      </a:r>
                      <a:r>
                        <a:rPr lang="ar-SA" sz="1800" b="1" dirty="0">
                          <a:latin typeface="Simplified Arabic" panose="02020603050405020304" pitchFamily="18" charset="-78"/>
                          <a:cs typeface="Simplified Arabic" panose="02020603050405020304" pitchFamily="18" charset="-78"/>
                        </a:rPr>
                        <a:t>8 نقاط ربح</a:t>
                      </a:r>
                      <a:r>
                        <a:rPr lang="fr-FR" sz="1800" b="1" dirty="0">
                          <a:latin typeface="Simplified Arabic" panose="02020603050405020304" pitchFamily="18" charset="-78"/>
                          <a:cs typeface="Simplified Arabic" panose="02020603050405020304" pitchFamily="18" charset="-78"/>
                        </a:rPr>
                        <a:t>  S:</a:t>
                      </a:r>
                      <a:r>
                        <a:rPr lang="ar-SA" sz="1800" b="1" dirty="0">
                          <a:latin typeface="Simplified Arabic" panose="02020603050405020304" pitchFamily="18" charset="-78"/>
                          <a:cs typeface="Simplified Arabic" panose="02020603050405020304" pitchFamily="18" charset="-78"/>
                        </a:rPr>
                        <a:t>8 نقاط ربح</a:t>
                      </a:r>
                      <a:endParaRPr lang="fr-DZ" sz="1800" b="1" dirty="0">
                        <a:latin typeface="Simplified Arabic" panose="02020603050405020304" pitchFamily="18" charset="-78"/>
                        <a:cs typeface="Simplified Arabic" panose="02020603050405020304" pitchFamily="18" charset="-78"/>
                      </a:endParaRP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fr-FR" sz="1800" b="1" dirty="0">
                          <a:latin typeface="Simplified Arabic" panose="02020603050405020304" pitchFamily="18" charset="-78"/>
                          <a:cs typeface="Simplified Arabic" panose="02020603050405020304" pitchFamily="18" charset="-78"/>
                        </a:rPr>
                        <a:t>A:</a:t>
                      </a:r>
                      <a:r>
                        <a:rPr lang="ar-SA" sz="1800" b="1" dirty="0">
                          <a:latin typeface="Simplified Arabic" panose="02020603050405020304" pitchFamily="18" charset="-78"/>
                          <a:cs typeface="Simplified Arabic" panose="02020603050405020304" pitchFamily="18" charset="-78"/>
                        </a:rPr>
                        <a:t>3 نقاط ربح</a:t>
                      </a:r>
                      <a:r>
                        <a:rPr lang="fr-FR" sz="1800" b="1" dirty="0">
                          <a:latin typeface="Simplified Arabic" panose="02020603050405020304" pitchFamily="18" charset="-78"/>
                          <a:cs typeface="Simplified Arabic" panose="02020603050405020304" pitchFamily="18" charset="-78"/>
                        </a:rPr>
                        <a:t>  S:</a:t>
                      </a:r>
                      <a:r>
                        <a:rPr lang="ar-SA" sz="1800" b="1" dirty="0">
                          <a:latin typeface="Simplified Arabic" panose="02020603050405020304" pitchFamily="18" charset="-78"/>
                          <a:cs typeface="Simplified Arabic" panose="02020603050405020304" pitchFamily="18" charset="-78"/>
                        </a:rPr>
                        <a:t>10 نقاط ربح</a:t>
                      </a:r>
                      <a:endParaRPr lang="fr-DZ" sz="18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3547704045"/>
                  </a:ext>
                </a:extLst>
              </a:tr>
              <a:tr h="391058">
                <a:tc>
                  <a:txBody>
                    <a:bodyPr/>
                    <a:lstStyle/>
                    <a:p>
                      <a:pPr marL="0" marR="0" lvl="0" indent="0" algn="ctr" defTabSz="685800" rtl="1" eaLnBrk="1" fontAlgn="auto" latinLnBrk="0" hangingPunct="1">
                        <a:lnSpc>
                          <a:spcPct val="100000"/>
                        </a:lnSpc>
                        <a:spcBef>
                          <a:spcPts val="0"/>
                        </a:spcBef>
                        <a:spcAft>
                          <a:spcPts val="0"/>
                        </a:spcAft>
                        <a:buClrTx/>
                        <a:buSzTx/>
                        <a:buFontTx/>
                        <a:buNone/>
                        <a:tabLst/>
                        <a:defRPr/>
                      </a:pPr>
                      <a:r>
                        <a:rPr lang="ar-SA" sz="1800" b="1" dirty="0">
                          <a:latin typeface="Simplified Arabic" panose="02020603050405020304" pitchFamily="18" charset="-78"/>
                          <a:cs typeface="Simplified Arabic" panose="02020603050405020304" pitchFamily="18" charset="-78"/>
                        </a:rPr>
                        <a:t>شركة </a:t>
                      </a:r>
                      <a:r>
                        <a:rPr lang="fr-FR" sz="1800" b="1" dirty="0">
                          <a:latin typeface="Simplified Arabic" panose="02020603050405020304" pitchFamily="18" charset="-78"/>
                          <a:cs typeface="Simplified Arabic" panose="02020603050405020304" pitchFamily="18" charset="-78"/>
                        </a:rPr>
                        <a:t>Apple</a:t>
                      </a:r>
                      <a:r>
                        <a:rPr lang="ar-SA" sz="1800" b="1" dirty="0">
                          <a:latin typeface="Simplified Arabic" panose="02020603050405020304" pitchFamily="18" charset="-78"/>
                          <a:cs typeface="Simplified Arabic" panose="02020603050405020304" pitchFamily="18" charset="-78"/>
                        </a:rPr>
                        <a:t>: إعلان مكثف</a:t>
                      </a:r>
                      <a:endParaRPr lang="fr-DZ" sz="1800" b="1" dirty="0">
                        <a:latin typeface="Simplified Arabic" panose="02020603050405020304" pitchFamily="18" charset="-78"/>
                        <a:cs typeface="Simplified Arabic" panose="02020603050405020304" pitchFamily="18" charset="-78"/>
                      </a:endParaRP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fr-FR" sz="1800" b="1" dirty="0">
                          <a:latin typeface="Simplified Arabic" panose="02020603050405020304" pitchFamily="18" charset="-78"/>
                          <a:cs typeface="Simplified Arabic" panose="02020603050405020304" pitchFamily="18" charset="-78"/>
                        </a:rPr>
                        <a:t>A:</a:t>
                      </a:r>
                      <a:r>
                        <a:rPr lang="ar-SA" sz="1800" b="1" dirty="0">
                          <a:latin typeface="Simplified Arabic" panose="02020603050405020304" pitchFamily="18" charset="-78"/>
                          <a:cs typeface="Simplified Arabic" panose="02020603050405020304" pitchFamily="18" charset="-78"/>
                        </a:rPr>
                        <a:t>10 نقاط ربح</a:t>
                      </a:r>
                      <a:r>
                        <a:rPr lang="fr-FR" sz="1800" b="1" dirty="0">
                          <a:latin typeface="Simplified Arabic" panose="02020603050405020304" pitchFamily="18" charset="-78"/>
                          <a:cs typeface="Simplified Arabic" panose="02020603050405020304" pitchFamily="18" charset="-78"/>
                        </a:rPr>
                        <a:t>  S:</a:t>
                      </a:r>
                      <a:r>
                        <a:rPr lang="ar-SA" sz="1800" b="1" dirty="0">
                          <a:latin typeface="Simplified Arabic" panose="02020603050405020304" pitchFamily="18" charset="-78"/>
                          <a:cs typeface="Simplified Arabic" panose="02020603050405020304" pitchFamily="18" charset="-78"/>
                        </a:rPr>
                        <a:t>3 نقاط ربح</a:t>
                      </a:r>
                      <a:endParaRPr lang="fr-DZ" sz="1800" b="1" dirty="0">
                        <a:latin typeface="Simplified Arabic" panose="02020603050405020304" pitchFamily="18" charset="-78"/>
                        <a:cs typeface="Simplified Arabic" panose="02020603050405020304" pitchFamily="18" charset="-78"/>
                      </a:endParaRP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fr-FR" sz="1800" b="1" dirty="0">
                          <a:latin typeface="Simplified Arabic" panose="02020603050405020304" pitchFamily="18" charset="-78"/>
                          <a:cs typeface="Simplified Arabic" panose="02020603050405020304" pitchFamily="18" charset="-78"/>
                        </a:rPr>
                        <a:t>A:</a:t>
                      </a:r>
                      <a:r>
                        <a:rPr lang="ar-SA" sz="1800" b="1" dirty="0">
                          <a:latin typeface="Simplified Arabic" panose="02020603050405020304" pitchFamily="18" charset="-78"/>
                          <a:cs typeface="Simplified Arabic" panose="02020603050405020304" pitchFamily="18" charset="-78"/>
                        </a:rPr>
                        <a:t>5 نقاط ربح</a:t>
                      </a:r>
                      <a:r>
                        <a:rPr lang="fr-FR" sz="1800" b="1" dirty="0">
                          <a:latin typeface="Simplified Arabic" panose="02020603050405020304" pitchFamily="18" charset="-78"/>
                          <a:cs typeface="Simplified Arabic" panose="02020603050405020304" pitchFamily="18" charset="-78"/>
                        </a:rPr>
                        <a:t>  S:</a:t>
                      </a:r>
                      <a:r>
                        <a:rPr lang="ar-SA" sz="1800" b="1" dirty="0">
                          <a:latin typeface="Simplified Arabic" panose="02020603050405020304" pitchFamily="18" charset="-78"/>
                          <a:cs typeface="Simplified Arabic" panose="02020603050405020304" pitchFamily="18" charset="-78"/>
                        </a:rPr>
                        <a:t>5 نقاط ربح</a:t>
                      </a:r>
                      <a:endParaRPr lang="fr-DZ" sz="18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709269563"/>
                  </a:ext>
                </a:extLst>
              </a:tr>
            </a:tbl>
          </a:graphicData>
        </a:graphic>
      </p:graphicFrame>
      <p:graphicFrame>
        <p:nvGraphicFramePr>
          <p:cNvPr id="6" name="Tableau 5">
            <a:extLst>
              <a:ext uri="{FF2B5EF4-FFF2-40B4-BE49-F238E27FC236}">
                <a16:creationId xmlns:a16="http://schemas.microsoft.com/office/drawing/2014/main" id="{C791AFB0-0924-4645-AEE1-67325C9A6B9F}"/>
              </a:ext>
            </a:extLst>
          </p:cNvPr>
          <p:cNvGraphicFramePr>
            <a:graphicFrameLocks noGrp="1"/>
          </p:cNvGraphicFramePr>
          <p:nvPr/>
        </p:nvGraphicFramePr>
        <p:xfrm>
          <a:off x="291402" y="3416440"/>
          <a:ext cx="208280" cy="297180"/>
        </p:xfrm>
        <a:graphic>
          <a:graphicData uri="http://schemas.openxmlformats.org/drawingml/2006/table">
            <a:tbl>
              <a:tblPr/>
              <a:tblGrid>
                <a:gridCol w="208280">
                  <a:extLst>
                    <a:ext uri="{9D8B030D-6E8A-4147-A177-3AD203B41FA5}">
                      <a16:colId xmlns:a16="http://schemas.microsoft.com/office/drawing/2014/main" val="3796947446"/>
                    </a:ext>
                  </a:extLst>
                </a:gridCol>
              </a:tblGrid>
              <a:tr h="0">
                <a:tc>
                  <a:txBody>
                    <a:bodyPr/>
                    <a:lstStyle/>
                    <a:p>
                      <a:endParaRPr lang="fr-DZ" dirty="0"/>
                    </a:p>
                  </a:txBody>
                  <a:tcPr>
                    <a:lnL w="12700" cmpd="sng">
                      <a:solidFill>
                        <a:schemeClr val="bg1"/>
                      </a:solidFill>
                      <a:prstDash val="solid"/>
                    </a:lnL>
                    <a:lnR w="12700" cmpd="sng">
                      <a:solidFill>
                        <a:schemeClr val="bg1"/>
                      </a:solidFill>
                      <a:prstDash val="solid"/>
                    </a:lnR>
                    <a:lnT w="12700" cmpd="sng">
                      <a:solidFill>
                        <a:schemeClr val="bg1"/>
                      </a:solidFill>
                      <a:prstDash val="solid"/>
                    </a:lnT>
                    <a:lnB w="12700" cmpd="sng">
                      <a:solidFill>
                        <a:schemeClr val="bg1"/>
                      </a:solidFill>
                      <a:prstDash val="solid"/>
                    </a:lnB>
                  </a:tcPr>
                </a:tc>
                <a:extLst>
                  <a:ext uri="{0D108BD9-81ED-4DB2-BD59-A6C34878D82A}">
                    <a16:rowId xmlns:a16="http://schemas.microsoft.com/office/drawing/2014/main" val="2383568936"/>
                  </a:ext>
                </a:extLst>
              </a:tr>
            </a:tbl>
          </a:graphicData>
        </a:graphic>
      </p:graphicFrame>
      <p:sp>
        <p:nvSpPr>
          <p:cNvPr id="7" name="ZoneTexte 6">
            <a:extLst>
              <a:ext uri="{FF2B5EF4-FFF2-40B4-BE49-F238E27FC236}">
                <a16:creationId xmlns:a16="http://schemas.microsoft.com/office/drawing/2014/main" id="{CFB51F24-8F8C-4C34-A44A-91FB1239A1E8}"/>
              </a:ext>
            </a:extLst>
          </p:cNvPr>
          <p:cNvSpPr txBox="1"/>
          <p:nvPr/>
        </p:nvSpPr>
        <p:spPr>
          <a:xfrm>
            <a:off x="291402" y="4549676"/>
            <a:ext cx="8712968" cy="3046988"/>
          </a:xfrm>
          <a:prstGeom prst="rect">
            <a:avLst/>
          </a:prstGeom>
          <a:noFill/>
        </p:spPr>
        <p:txBody>
          <a:bodyPr wrap="square" rtlCol="0">
            <a:spAutoFit/>
          </a:bodyPr>
          <a:lstStyle/>
          <a:p>
            <a:pPr algn="r" rtl="1"/>
            <a:endParaRPr lang="ar-SA" sz="2400" b="1" dirty="0">
              <a:latin typeface="Simplified Arabic" panose="02020603050405020304" pitchFamily="18" charset="-78"/>
              <a:cs typeface="Simplified Arabic" panose="02020603050405020304" pitchFamily="18" charset="-78"/>
            </a:endParaRPr>
          </a:p>
          <a:p>
            <a:pPr algn="r" rtl="1"/>
            <a:r>
              <a:rPr lang="ar-SA" sz="2400" dirty="0">
                <a:latin typeface="Simplified Arabic" panose="02020603050405020304" pitchFamily="18" charset="-78"/>
                <a:cs typeface="Simplified Arabic" panose="02020603050405020304" pitchFamily="18" charset="-78"/>
              </a:rPr>
              <a:t>النقاط هنا ترمز إلى الربح النسبي أو الحصة السوقية.</a:t>
            </a:r>
          </a:p>
          <a:p>
            <a:pPr algn="r" rtl="1"/>
            <a:r>
              <a:rPr lang="ar-SA" sz="2400" dirty="0">
                <a:latin typeface="Simplified Arabic" panose="02020603050405020304" pitchFamily="18" charset="-78"/>
                <a:cs typeface="Simplified Arabic" panose="02020603050405020304" pitchFamily="18" charset="-78"/>
              </a:rPr>
              <a:t>1- حدد ما هو القرار الأمثل لكل علامة وفقا للمعطيات المقدمة في الجدول أعلاه، إذا لم يكن هناك تواصل أو ثقة بينهما؟</a:t>
            </a:r>
          </a:p>
          <a:p>
            <a:pPr algn="r" rtl="1"/>
            <a:r>
              <a:rPr lang="ar-SA" sz="2400" dirty="0">
                <a:latin typeface="Simplified Arabic" panose="02020603050405020304" pitchFamily="18" charset="-78"/>
                <a:cs typeface="Simplified Arabic" panose="02020603050405020304" pitchFamily="18" charset="-78"/>
              </a:rPr>
              <a:t>2- ما هي النتيجة المتوازنة في هذه اللعبة؟</a:t>
            </a:r>
          </a:p>
          <a:p>
            <a:pPr algn="r" rtl="1"/>
            <a:r>
              <a:rPr lang="ar-SA" sz="2400" dirty="0">
                <a:latin typeface="Simplified Arabic" panose="02020603050405020304" pitchFamily="18" charset="-78"/>
                <a:cs typeface="Simplified Arabic" panose="02020603050405020304" pitchFamily="18" charset="-78"/>
              </a:rPr>
              <a:t>3- هل التعاون بين الشركتين يمكن أن يحقق نتيجة أفضل للطرفين؟ ولماذا قد لا يتحقق رغم أنه الأفضل؟</a:t>
            </a:r>
          </a:p>
          <a:p>
            <a:pPr algn="r" rtl="1"/>
            <a:endParaRPr lang="ar-SA" sz="2400" b="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779837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476672"/>
            <a:ext cx="7990656" cy="1371002"/>
          </a:xfrm>
        </p:spPr>
        <p:txBody>
          <a:bodyPr>
            <a:normAutofit/>
          </a:bodyPr>
          <a:lstStyle/>
          <a:p>
            <a:pPr algn="ctr" rtl="1"/>
            <a:r>
              <a:rPr lang="ar-SA" sz="4400" b="1" dirty="0"/>
              <a:t>المحور الرابع: نظرية الألعاب</a:t>
            </a:r>
            <a:endParaRPr lang="fr-FR" sz="4400" dirty="0">
              <a:solidFill>
                <a:schemeClr val="accent1"/>
              </a:solidFill>
            </a:endParaRPr>
          </a:p>
        </p:txBody>
      </p:sp>
      <p:sp>
        <p:nvSpPr>
          <p:cNvPr id="3" name="Rectangle 2"/>
          <p:cNvSpPr/>
          <p:nvPr/>
        </p:nvSpPr>
        <p:spPr>
          <a:xfrm>
            <a:off x="1022139" y="1847674"/>
            <a:ext cx="7099722" cy="923901"/>
          </a:xfrm>
          <a:prstGeom prst="rect">
            <a:avLst/>
          </a:prstGeom>
        </p:spPr>
        <p:txBody>
          <a:bodyPr wrap="square">
            <a:spAutoFit/>
          </a:bodyPr>
          <a:lstStyle/>
          <a:p>
            <a:pPr algn="ctr" rtl="1"/>
            <a:r>
              <a:rPr lang="fr-FR" sz="5400" b="1" dirty="0">
                <a:latin typeface="Times New Roman" panose="02020603050405020304" pitchFamily="18" charset="0"/>
                <a:cs typeface="Times New Roman" panose="02020603050405020304" pitchFamily="18" charset="0"/>
              </a:rPr>
              <a:t>Game Theory</a:t>
            </a:r>
          </a:p>
        </p:txBody>
      </p:sp>
      <p:pic>
        <p:nvPicPr>
          <p:cNvPr id="1026" name="Picture 2" descr="Qu'est-ce que la théorie des jeux en cryptomonnaies">
            <a:extLst>
              <a:ext uri="{FF2B5EF4-FFF2-40B4-BE49-F238E27FC236}">
                <a16:creationId xmlns:a16="http://schemas.microsoft.com/office/drawing/2014/main" id="{FD5FB9E5-4396-4D3E-8F01-AC3408DF48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71574"/>
            <a:ext cx="9144000" cy="4086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283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37025"/>
            <a:ext cx="7467600" cy="1143000"/>
          </a:xfrm>
        </p:spPr>
        <p:txBody>
          <a:bodyPr>
            <a:normAutofit/>
          </a:bodyPr>
          <a:lstStyle/>
          <a:p>
            <a:pPr algn="ctr" rtl="1"/>
            <a:r>
              <a:rPr lang="ar-SA" sz="4400" b="1" dirty="0"/>
              <a:t>نظرية الألعاب</a:t>
            </a:r>
            <a:endParaRPr lang="fr-FR" sz="4400" b="1" dirty="0"/>
          </a:p>
        </p:txBody>
      </p:sp>
      <p:sp>
        <p:nvSpPr>
          <p:cNvPr id="3" name="Espace réservé du contenu 2"/>
          <p:cNvSpPr>
            <a:spLocks noGrp="1"/>
          </p:cNvSpPr>
          <p:nvPr>
            <p:ph idx="1"/>
          </p:nvPr>
        </p:nvSpPr>
        <p:spPr>
          <a:xfrm>
            <a:off x="2771800" y="908721"/>
            <a:ext cx="6372200" cy="5949279"/>
          </a:xfrm>
        </p:spPr>
        <p:txBody>
          <a:bodyPr>
            <a:normAutofit fontScale="92500"/>
          </a:bodyPr>
          <a:lstStyle/>
          <a:p>
            <a:pPr algn="just" rtl="1">
              <a:lnSpc>
                <a:spcPct val="150000"/>
              </a:lnSpc>
              <a:buNone/>
            </a:pPr>
            <a:r>
              <a:rPr lang="ar-SA" sz="2400" b="1" i="0" dirty="0">
                <a:solidFill>
                  <a:srgbClr val="000000"/>
                </a:solidFill>
                <a:effectLst/>
                <a:latin typeface="Noto Sans Arabic"/>
              </a:rPr>
              <a:t>تأسس علم نظرية الألعاب سنة </a:t>
            </a:r>
            <a:r>
              <a:rPr lang="ar-SA" sz="2400" b="1" i="0" u="sng" strike="noStrike" dirty="0">
                <a:effectLst/>
                <a:latin typeface="Noto Sans Arabic"/>
                <a:hlinkClick r:id="rId2" tooltip="1944"/>
              </a:rPr>
              <a:t>1944</a:t>
            </a:r>
            <a:r>
              <a:rPr lang="ar-SA" sz="2400" b="1" i="0" dirty="0">
                <a:solidFill>
                  <a:srgbClr val="000000"/>
                </a:solidFill>
                <a:effectLst/>
                <a:latin typeface="Noto Sans Arabic"/>
              </a:rPr>
              <a:t> على يد </a:t>
            </a:r>
            <a:r>
              <a:rPr lang="ar-SA" sz="2400" b="1" i="0" strike="noStrike" dirty="0">
                <a:effectLst/>
                <a:latin typeface="Noto Sans Arabic"/>
                <a:hlinkClick r:id="rId3" tooltip="جون فون نيومان"/>
              </a:rPr>
              <a:t>جون فون </a:t>
            </a:r>
            <a:r>
              <a:rPr lang="ar-SA" sz="2400" b="1" i="0" strike="noStrike" dirty="0" err="1">
                <a:effectLst/>
                <a:latin typeface="Noto Sans Arabic"/>
                <a:hlinkClick r:id="rId3" tooltip="جون فون نيومان"/>
              </a:rPr>
              <a:t>نويمان</a:t>
            </a:r>
            <a:r>
              <a:rPr lang="ar-SA" sz="2400" b="1" i="0" dirty="0">
                <a:solidFill>
                  <a:srgbClr val="000000"/>
                </a:solidFill>
                <a:effectLst/>
                <a:latin typeface="Noto Sans Arabic"/>
              </a:rPr>
              <a:t> </a:t>
            </a:r>
            <a:r>
              <a:rPr lang="ar-SA" sz="2400" b="1" i="0" strike="noStrike" dirty="0">
                <a:effectLst/>
                <a:latin typeface="Noto Sans Arabic"/>
                <a:hlinkClick r:id="rId4" tooltip="أوسكار مورغينسترن"/>
              </a:rPr>
              <a:t>وأوسكار مورغن </a:t>
            </a:r>
            <a:r>
              <a:rPr lang="ar-SA" sz="2400" b="1" i="0" strike="noStrike" dirty="0" err="1">
                <a:effectLst/>
                <a:latin typeface="Noto Sans Arabic"/>
                <a:hlinkClick r:id="rId4" tooltip="أوسكار مورغينسترن"/>
              </a:rPr>
              <a:t>شتيرن</a:t>
            </a:r>
            <a:r>
              <a:rPr lang="ar-SA" sz="2400" b="1" i="0" dirty="0">
                <a:solidFill>
                  <a:srgbClr val="000000"/>
                </a:solidFill>
                <a:effectLst/>
                <a:latin typeface="Noto Sans Arabic"/>
              </a:rPr>
              <a:t> عند طرحهما لكتابهما الشهير </a:t>
            </a:r>
            <a:r>
              <a:rPr lang="fr-FR" sz="2400" b="1" i="0" dirty="0">
                <a:solidFill>
                  <a:srgbClr val="000000"/>
                </a:solidFill>
                <a:effectLst/>
                <a:latin typeface="Noto Sans Arabic"/>
              </a:rPr>
              <a:t>The Theory of Games and </a:t>
            </a:r>
            <a:r>
              <a:rPr lang="fr-FR" sz="2400" b="1" i="0" dirty="0" err="1">
                <a:solidFill>
                  <a:srgbClr val="000000"/>
                </a:solidFill>
                <a:effectLst/>
                <a:latin typeface="Noto Sans Arabic"/>
              </a:rPr>
              <a:t>Economic</a:t>
            </a:r>
            <a:r>
              <a:rPr lang="fr-FR" sz="2400" b="1" i="0" dirty="0">
                <a:solidFill>
                  <a:srgbClr val="000000"/>
                </a:solidFill>
                <a:effectLst/>
                <a:latin typeface="Noto Sans Arabic"/>
              </a:rPr>
              <a:t> </a:t>
            </a:r>
            <a:r>
              <a:rPr lang="fr-FR" sz="2400" b="1" i="0" dirty="0" err="1">
                <a:solidFill>
                  <a:srgbClr val="000000"/>
                </a:solidFill>
                <a:effectLst/>
                <a:latin typeface="Noto Sans Arabic"/>
              </a:rPr>
              <a:t>Behavior</a:t>
            </a:r>
            <a:r>
              <a:rPr lang="fr-FR" sz="2400" b="1" i="0" dirty="0">
                <a:solidFill>
                  <a:srgbClr val="000000"/>
                </a:solidFill>
                <a:effectLst/>
                <a:latin typeface="Noto Sans Arabic"/>
              </a:rPr>
              <a:t>.</a:t>
            </a:r>
            <a:r>
              <a:rPr lang="ar-SA" sz="2400" b="1" i="0" dirty="0">
                <a:effectLst/>
                <a:latin typeface="Noto Sans Arabic"/>
              </a:rPr>
              <a:t>، و</a:t>
            </a:r>
            <a:r>
              <a:rPr lang="ar-SA" sz="2400" b="1" dirty="0"/>
              <a:t>هي نظرية قائمة على التحليل الرياضي لحالات تضارب المصالح من أجل الوصول إلى أفضل الحلول لجميع الأطراف وفقا للظروف المتاحة، </a:t>
            </a:r>
            <a:r>
              <a:rPr lang="ar-SA" sz="2400" b="1" i="0" dirty="0">
                <a:solidFill>
                  <a:srgbClr val="000000"/>
                </a:solidFill>
                <a:effectLst/>
                <a:latin typeface="Noto Sans Arabic"/>
              </a:rPr>
              <a:t>على الرغم من ارتباط نظرية الألعاب بألعاب شهيرة كلعبة </a:t>
            </a:r>
            <a:r>
              <a:rPr lang="ar-SA" sz="2400" b="1" i="0" strike="noStrike" dirty="0">
                <a:effectLst/>
                <a:latin typeface="Noto Sans Arabic"/>
                <a:hlinkClick r:id="rId5" tooltip="الداما"/>
              </a:rPr>
              <a:t>الداما</a:t>
            </a:r>
            <a:r>
              <a:rPr lang="ar-SA" sz="2400" b="1" i="0" dirty="0">
                <a:solidFill>
                  <a:srgbClr val="000000"/>
                </a:solidFill>
                <a:effectLst/>
                <a:latin typeface="Noto Sans Arabic"/>
              </a:rPr>
              <a:t> </a:t>
            </a:r>
            <a:r>
              <a:rPr lang="ar-SA" sz="2400" b="1" i="0" strike="noStrike" dirty="0">
                <a:effectLst/>
                <a:latin typeface="Noto Sans Arabic"/>
                <a:hlinkClick r:id="rId6" tooltip="بوكر"/>
              </a:rPr>
              <a:t>والبوكر </a:t>
            </a:r>
            <a:r>
              <a:rPr lang="ar-SA" sz="2400" b="1" i="0" strike="noStrike" dirty="0">
                <a:effectLst/>
                <a:latin typeface="Noto Sans Arabic"/>
              </a:rPr>
              <a:t>لكن </a:t>
            </a:r>
            <a:r>
              <a:rPr lang="ar-SA" sz="2400" b="1" dirty="0"/>
              <a:t>تظهر تطبيقاتها في العديد من العلوم كالاقتصاد والاجتماع والسياسة والتسويق... </a:t>
            </a:r>
          </a:p>
          <a:p>
            <a:pPr algn="just" rtl="1">
              <a:lnSpc>
                <a:spcPct val="150000"/>
              </a:lnSpc>
              <a:buNone/>
            </a:pPr>
            <a:r>
              <a:rPr lang="ar-SA" sz="2400" b="1" dirty="0"/>
              <a:t>تعتمد النظرية على الموقف الذي يتخذه الطرفان على الأقل، للوصول إلى قرار وتتسم بأن بعقلانية ورشادة اللاعبين ضمن استراتيجية التكهن بتحركات المنافس وإدخالها في حساباته.</a:t>
            </a:r>
          </a:p>
        </p:txBody>
      </p:sp>
      <p:pic>
        <p:nvPicPr>
          <p:cNvPr id="2050" name="Picture 2">
            <a:extLst>
              <a:ext uri="{FF2B5EF4-FFF2-40B4-BE49-F238E27FC236}">
                <a16:creationId xmlns:a16="http://schemas.microsoft.com/office/drawing/2014/main" id="{AB449B87-F75C-4D18-939A-55ACFED0CA0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764704"/>
            <a:ext cx="2627784" cy="266429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a:extLst>
              <a:ext uri="{FF2B5EF4-FFF2-40B4-BE49-F238E27FC236}">
                <a16:creationId xmlns:a16="http://schemas.microsoft.com/office/drawing/2014/main" id="{2581E4D3-60D4-4FF6-8E44-1B4F6E04DFC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3379953"/>
            <a:ext cx="2627784" cy="345029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C57BE2-F89C-4FBB-9C56-E188813FD111}"/>
              </a:ext>
            </a:extLst>
          </p:cNvPr>
          <p:cNvSpPr>
            <a:spLocks noGrp="1"/>
          </p:cNvSpPr>
          <p:nvPr>
            <p:ph type="title"/>
          </p:nvPr>
        </p:nvSpPr>
        <p:spPr/>
        <p:txBody>
          <a:bodyPr>
            <a:normAutofit/>
          </a:bodyPr>
          <a:lstStyle/>
          <a:p>
            <a:pPr algn="ctr"/>
            <a:r>
              <a:rPr lang="ar-SA" sz="4000" b="1" dirty="0"/>
              <a:t>تعريف اللعبة</a:t>
            </a:r>
            <a:endParaRPr lang="fr-DZ" sz="4000" b="1" dirty="0"/>
          </a:p>
        </p:txBody>
      </p:sp>
      <p:sp>
        <p:nvSpPr>
          <p:cNvPr id="3" name="Espace réservé du contenu 2">
            <a:extLst>
              <a:ext uri="{FF2B5EF4-FFF2-40B4-BE49-F238E27FC236}">
                <a16:creationId xmlns:a16="http://schemas.microsoft.com/office/drawing/2014/main" id="{3470B5FC-2943-41F3-B59F-F53DE44C4D1B}"/>
              </a:ext>
            </a:extLst>
          </p:cNvPr>
          <p:cNvSpPr>
            <a:spLocks noGrp="1"/>
          </p:cNvSpPr>
          <p:nvPr>
            <p:ph idx="1"/>
          </p:nvPr>
        </p:nvSpPr>
        <p:spPr>
          <a:xfrm>
            <a:off x="628650" y="1484784"/>
            <a:ext cx="7886700" cy="4351338"/>
          </a:xfrm>
        </p:spPr>
        <p:txBody>
          <a:bodyPr>
            <a:normAutofit/>
          </a:bodyPr>
          <a:lstStyle/>
          <a:p>
            <a:pPr algn="just" rtl="1">
              <a:lnSpc>
                <a:spcPct val="150000"/>
              </a:lnSpc>
            </a:pPr>
            <a:r>
              <a:rPr lang="ar-SA" sz="2400" b="0" i="0" dirty="0">
                <a:solidFill>
                  <a:srgbClr val="202122"/>
                </a:solidFill>
                <a:effectLst/>
                <a:latin typeface="Arial" panose="020B0604020202020204" pitchFamily="34" charset="0"/>
                <a:cs typeface="+mj-cs"/>
              </a:rPr>
              <a:t>إن مصطلح </a:t>
            </a:r>
            <a:r>
              <a:rPr lang="ar-SA" sz="2400" b="0" i="0" u="none" strike="noStrike" dirty="0">
                <a:effectLst/>
                <a:latin typeface="Arial" panose="020B0604020202020204" pitchFamily="34" charset="0"/>
                <a:cs typeface="+mj-cs"/>
                <a:hlinkClick r:id="rId2" tooltip="لعبة"/>
              </a:rPr>
              <a:t>لعبة</a:t>
            </a:r>
            <a:r>
              <a:rPr lang="ar-SA" sz="2400" b="0" i="0" dirty="0">
                <a:solidFill>
                  <a:srgbClr val="202122"/>
                </a:solidFill>
                <a:effectLst/>
                <a:latin typeface="Arial" panose="020B0604020202020204" pitchFamily="34" charset="0"/>
                <a:cs typeface="+mj-cs"/>
              </a:rPr>
              <a:t> في نظرية الألعاب يعني بشكل خاص معضلة أو مشكلة ما، حيث </a:t>
            </a:r>
            <a:r>
              <a:rPr lang="fr-FR" sz="2400" b="1" i="0" dirty="0">
                <a:solidFill>
                  <a:srgbClr val="202122"/>
                </a:solidFill>
                <a:effectLst/>
                <a:latin typeface="Arial" panose="020B0604020202020204" pitchFamily="34" charset="0"/>
                <a:cs typeface="+mj-cs"/>
              </a:rPr>
              <a:t>x</a:t>
            </a:r>
            <a:r>
              <a:rPr lang="ar-SA" sz="2400" b="0" i="0" dirty="0">
                <a:solidFill>
                  <a:srgbClr val="202122"/>
                </a:solidFill>
                <a:effectLst/>
                <a:latin typeface="Arial" panose="020B0604020202020204" pitchFamily="34" charset="0"/>
                <a:cs typeface="+mj-cs"/>
              </a:rPr>
              <a:t> من الأشخاص أو المجموعات (اللاعبين) يشتركون بمجموعة من القواعد والأنظمة تصنع الظروف والأحداث التي تشكل بداية اللعبة، وتنظم هذه القواعد الحركات </a:t>
            </a:r>
            <a:r>
              <a:rPr lang="ar-SA" sz="2400" b="0" i="0" u="none" strike="noStrike" dirty="0">
                <a:effectLst/>
                <a:latin typeface="Arial" panose="020B0604020202020204" pitchFamily="34" charset="0"/>
                <a:cs typeface="+mj-cs"/>
                <a:hlinkClick r:id="rId3" tooltip="قانون"/>
              </a:rPr>
              <a:t>القانونية</a:t>
            </a:r>
            <a:r>
              <a:rPr lang="ar-SA" sz="2400" b="0" i="0" dirty="0">
                <a:solidFill>
                  <a:srgbClr val="202122"/>
                </a:solidFill>
                <a:effectLst/>
                <a:latin typeface="Arial" panose="020B0604020202020204" pitchFamily="34" charset="0"/>
                <a:cs typeface="+mj-cs"/>
              </a:rPr>
              <a:t> الممكنة في كل مرحلة من اللعب، ومجموع الحركات أو الخطوات بمجملها يشكل ماهية اللعبة بالإضافة إلى النتيجة المرغوبة وهنا نفترض أن اللاعبين أشخاص راشدون يسعون إلى سعادتهم عبر اتخاذهم لسلسلة من القرارات، وأن كل </a:t>
            </a:r>
            <a:r>
              <a:rPr lang="ar-SA" sz="2400" b="0" i="0" u="none" strike="noStrike" dirty="0">
                <a:effectLst/>
                <a:latin typeface="Arial" panose="020B0604020202020204" pitchFamily="34" charset="0"/>
                <a:cs typeface="+mj-cs"/>
                <a:hlinkClick r:id="rId2" tooltip="لعبة"/>
              </a:rPr>
              <a:t>لاعب</a:t>
            </a:r>
            <a:r>
              <a:rPr lang="ar-SA" sz="2400" b="0" i="0" dirty="0">
                <a:solidFill>
                  <a:srgbClr val="202122"/>
                </a:solidFill>
                <a:effectLst/>
                <a:latin typeface="Arial" panose="020B0604020202020204" pitchFamily="34" charset="0"/>
                <a:cs typeface="+mj-cs"/>
              </a:rPr>
              <a:t> يسعى </a:t>
            </a:r>
            <a:r>
              <a:rPr lang="ar-SA" sz="2400" b="0" i="0" u="none" strike="noStrike" dirty="0">
                <a:effectLst/>
                <a:latin typeface="Arial" panose="020B0604020202020204" pitchFamily="34" charset="0"/>
                <a:cs typeface="+mj-cs"/>
                <a:hlinkClick r:id="rId4" tooltip="تنبؤ"/>
              </a:rPr>
              <a:t>للتنبؤ</a:t>
            </a:r>
            <a:r>
              <a:rPr lang="ar-SA" sz="2400" b="0" i="0" dirty="0">
                <a:solidFill>
                  <a:srgbClr val="202122"/>
                </a:solidFill>
                <a:effectLst/>
                <a:latin typeface="Arial" panose="020B0604020202020204" pitchFamily="34" charset="0"/>
                <a:cs typeface="+mj-cs"/>
              </a:rPr>
              <a:t> بأفكار وحركات اللاعب الآخر.</a:t>
            </a:r>
            <a:endParaRPr lang="fr-DZ" sz="2400" dirty="0">
              <a:cs typeface="+mj-cs"/>
            </a:endParaRPr>
          </a:p>
        </p:txBody>
      </p:sp>
    </p:spTree>
    <p:extLst>
      <p:ext uri="{BB962C8B-B14F-4D97-AF65-F5344CB8AC3E}">
        <p14:creationId xmlns:p14="http://schemas.microsoft.com/office/powerpoint/2010/main" val="25205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Groupe 33">
            <a:extLst>
              <a:ext uri="{FF2B5EF4-FFF2-40B4-BE49-F238E27FC236}">
                <a16:creationId xmlns:a16="http://schemas.microsoft.com/office/drawing/2014/main" id="{C38E3072-64DA-4526-A2DA-55F40400ABE2}"/>
              </a:ext>
            </a:extLst>
          </p:cNvPr>
          <p:cNvGrpSpPr/>
          <p:nvPr/>
        </p:nvGrpSpPr>
        <p:grpSpPr>
          <a:xfrm>
            <a:off x="-20024" y="260648"/>
            <a:ext cx="9164024" cy="6463189"/>
            <a:chOff x="-20024" y="260648"/>
            <a:chExt cx="9164024" cy="6463189"/>
          </a:xfrm>
        </p:grpSpPr>
        <p:sp>
          <p:nvSpPr>
            <p:cNvPr id="5" name="Rectangle : coins arrondis 4">
              <a:extLst>
                <a:ext uri="{FF2B5EF4-FFF2-40B4-BE49-F238E27FC236}">
                  <a16:creationId xmlns:a16="http://schemas.microsoft.com/office/drawing/2014/main" id="{D8BC6E2E-A993-404A-A2C6-7AC1ACB60B85}"/>
                </a:ext>
              </a:extLst>
            </p:cNvPr>
            <p:cNvSpPr/>
            <p:nvPr/>
          </p:nvSpPr>
          <p:spPr>
            <a:xfrm>
              <a:off x="2987824" y="260648"/>
              <a:ext cx="2808312" cy="100811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SA" sz="2400" b="1" dirty="0"/>
                <a:t>احتمالات نظرية الألعاب</a:t>
              </a:r>
              <a:endParaRPr lang="fr-DZ" sz="2400" b="1" dirty="0"/>
            </a:p>
          </p:txBody>
        </p:sp>
        <p:sp>
          <p:nvSpPr>
            <p:cNvPr id="6" name="Rectangle : coins arrondis 5">
              <a:extLst>
                <a:ext uri="{FF2B5EF4-FFF2-40B4-BE49-F238E27FC236}">
                  <a16:creationId xmlns:a16="http://schemas.microsoft.com/office/drawing/2014/main" id="{B89D85D9-FAF8-4FBE-B217-B8CFDC384F81}"/>
                </a:ext>
              </a:extLst>
            </p:cNvPr>
            <p:cNvSpPr/>
            <p:nvPr/>
          </p:nvSpPr>
          <p:spPr>
            <a:xfrm>
              <a:off x="6335688" y="1628800"/>
              <a:ext cx="2808312" cy="1008112"/>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SA" sz="2400" b="1" dirty="0"/>
                <a:t>التقسيم الأول</a:t>
              </a:r>
              <a:endParaRPr lang="fr-DZ" sz="2400" b="1" dirty="0"/>
            </a:p>
          </p:txBody>
        </p:sp>
        <p:sp>
          <p:nvSpPr>
            <p:cNvPr id="7" name="Rectangle : coins arrondis 6">
              <a:extLst>
                <a:ext uri="{FF2B5EF4-FFF2-40B4-BE49-F238E27FC236}">
                  <a16:creationId xmlns:a16="http://schemas.microsoft.com/office/drawing/2014/main" id="{5800CB88-EFA7-4E7D-826F-91CC129CEF35}"/>
                </a:ext>
              </a:extLst>
            </p:cNvPr>
            <p:cNvSpPr/>
            <p:nvPr/>
          </p:nvSpPr>
          <p:spPr>
            <a:xfrm>
              <a:off x="3167844" y="1628800"/>
              <a:ext cx="2808312" cy="1008112"/>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SA" sz="2400" b="1" dirty="0"/>
                <a:t>التقسيم الثاني</a:t>
              </a:r>
              <a:endParaRPr lang="fr-DZ" sz="2400" b="1" dirty="0"/>
            </a:p>
          </p:txBody>
        </p:sp>
        <p:sp>
          <p:nvSpPr>
            <p:cNvPr id="8" name="Rectangle : coins arrondis 7">
              <a:extLst>
                <a:ext uri="{FF2B5EF4-FFF2-40B4-BE49-F238E27FC236}">
                  <a16:creationId xmlns:a16="http://schemas.microsoft.com/office/drawing/2014/main" id="{E8D1B328-4F67-4872-B03C-80E6440F9B9B}"/>
                </a:ext>
              </a:extLst>
            </p:cNvPr>
            <p:cNvSpPr/>
            <p:nvPr/>
          </p:nvSpPr>
          <p:spPr>
            <a:xfrm>
              <a:off x="0" y="1628800"/>
              <a:ext cx="2808312" cy="1008112"/>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SA" sz="2400" b="1" dirty="0"/>
                <a:t>التقسيم الثالث</a:t>
              </a:r>
              <a:endParaRPr lang="fr-DZ" sz="2400" b="1" dirty="0"/>
            </a:p>
          </p:txBody>
        </p:sp>
        <p:cxnSp>
          <p:nvCxnSpPr>
            <p:cNvPr id="10" name="Connecteur droit avec flèche 9">
              <a:extLst>
                <a:ext uri="{FF2B5EF4-FFF2-40B4-BE49-F238E27FC236}">
                  <a16:creationId xmlns:a16="http://schemas.microsoft.com/office/drawing/2014/main" id="{D495422D-0DCB-4268-9BBE-BEA88976F2AE}"/>
                </a:ext>
              </a:extLst>
            </p:cNvPr>
            <p:cNvCxnSpPr>
              <a:stCxn id="5" idx="2"/>
            </p:cNvCxnSpPr>
            <p:nvPr/>
          </p:nvCxnSpPr>
          <p:spPr>
            <a:xfrm>
              <a:off x="4391980" y="1268760"/>
              <a:ext cx="3492388" cy="36004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a:extLst>
                <a:ext uri="{FF2B5EF4-FFF2-40B4-BE49-F238E27FC236}">
                  <a16:creationId xmlns:a16="http://schemas.microsoft.com/office/drawing/2014/main" id="{2E6F020E-1C4E-45C4-8D8A-AE9D622B496F}"/>
                </a:ext>
              </a:extLst>
            </p:cNvPr>
            <p:cNvCxnSpPr>
              <a:stCxn id="5" idx="2"/>
            </p:cNvCxnSpPr>
            <p:nvPr/>
          </p:nvCxnSpPr>
          <p:spPr>
            <a:xfrm>
              <a:off x="4391980" y="1268760"/>
              <a:ext cx="17748" cy="36004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id="{BD9DF8B1-D31F-420E-B70D-B07308698D20}"/>
                </a:ext>
              </a:extLst>
            </p:cNvPr>
            <p:cNvCxnSpPr>
              <a:stCxn id="5" idx="2"/>
              <a:endCxn id="8" idx="0"/>
            </p:cNvCxnSpPr>
            <p:nvPr/>
          </p:nvCxnSpPr>
          <p:spPr>
            <a:xfrm flipH="1">
              <a:off x="1404156" y="1268760"/>
              <a:ext cx="2987824" cy="36004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Rectangle : coins arrondis 15">
              <a:extLst>
                <a:ext uri="{FF2B5EF4-FFF2-40B4-BE49-F238E27FC236}">
                  <a16:creationId xmlns:a16="http://schemas.microsoft.com/office/drawing/2014/main" id="{2215C230-BE35-4886-93BD-214A209E866B}"/>
                </a:ext>
              </a:extLst>
            </p:cNvPr>
            <p:cNvSpPr/>
            <p:nvPr/>
          </p:nvSpPr>
          <p:spPr>
            <a:xfrm>
              <a:off x="6323452" y="2939970"/>
              <a:ext cx="2114492" cy="1641157"/>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1600" b="1" dirty="0"/>
                <a:t>الألعاب الساكنة:</a:t>
              </a:r>
            </a:p>
            <a:p>
              <a:pPr algn="ctr"/>
              <a:r>
                <a:rPr lang="ar-SA" sz="1600" b="1" dirty="0"/>
                <a:t>يختار اللاعبون أساليبهم وخططهم في نفس الوقت، أي يصل الجميع للقرار في نفس اللحظة، دون أن ينتظر طرف الطرف الآخر.</a:t>
              </a:r>
              <a:endParaRPr lang="fr-DZ" sz="1600" b="1" dirty="0"/>
            </a:p>
          </p:txBody>
        </p:sp>
        <p:sp>
          <p:nvSpPr>
            <p:cNvPr id="17" name="Rectangle : coins arrondis 16">
              <a:extLst>
                <a:ext uri="{FF2B5EF4-FFF2-40B4-BE49-F238E27FC236}">
                  <a16:creationId xmlns:a16="http://schemas.microsoft.com/office/drawing/2014/main" id="{C61BD28E-4785-44D8-B9B0-5E65F329BA15}"/>
                </a:ext>
              </a:extLst>
            </p:cNvPr>
            <p:cNvSpPr/>
            <p:nvPr/>
          </p:nvSpPr>
          <p:spPr>
            <a:xfrm>
              <a:off x="6323452" y="5058137"/>
              <a:ext cx="2079768" cy="1647225"/>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SA" b="1" dirty="0"/>
                <a:t>الألعاب الديناميكية:</a:t>
              </a:r>
            </a:p>
            <a:p>
              <a:pPr algn="ctr"/>
              <a:r>
                <a:rPr lang="ar-SA" b="1" dirty="0"/>
                <a:t>يتخذ اللاعب الأول القرار ومن ثم اللاعب الثاني وهكذا.....</a:t>
              </a:r>
            </a:p>
            <a:p>
              <a:pPr algn="ctr"/>
              <a:endParaRPr lang="fr-DZ" b="1" dirty="0"/>
            </a:p>
          </p:txBody>
        </p:sp>
        <p:cxnSp>
          <p:nvCxnSpPr>
            <p:cNvPr id="19" name="Connecteur : en angle 18">
              <a:extLst>
                <a:ext uri="{FF2B5EF4-FFF2-40B4-BE49-F238E27FC236}">
                  <a16:creationId xmlns:a16="http://schemas.microsoft.com/office/drawing/2014/main" id="{B903B72B-2D12-49D3-8D64-8BC248379CC6}"/>
                </a:ext>
              </a:extLst>
            </p:cNvPr>
            <p:cNvCxnSpPr>
              <a:cxnSpLocks/>
              <a:endCxn id="16" idx="3"/>
            </p:cNvCxnSpPr>
            <p:nvPr/>
          </p:nvCxnSpPr>
          <p:spPr>
            <a:xfrm rot="5400000">
              <a:off x="8031386" y="3043470"/>
              <a:ext cx="1123638" cy="310521"/>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0" name="Connecteur : en angle 19">
              <a:extLst>
                <a:ext uri="{FF2B5EF4-FFF2-40B4-BE49-F238E27FC236}">
                  <a16:creationId xmlns:a16="http://schemas.microsoft.com/office/drawing/2014/main" id="{CDC1EB42-5EE6-40D5-9FD3-8B6488C349D0}"/>
                </a:ext>
              </a:extLst>
            </p:cNvPr>
            <p:cNvCxnSpPr>
              <a:cxnSpLocks/>
            </p:cNvCxnSpPr>
            <p:nvPr/>
          </p:nvCxnSpPr>
          <p:spPr>
            <a:xfrm rot="5400000">
              <a:off x="7033797" y="3972567"/>
              <a:ext cx="3266347" cy="595037"/>
            </a:xfrm>
            <a:prstGeom prst="bentConnector3">
              <a:avLst>
                <a:gd name="adj1" fmla="val 9890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4" name="Connecteur : en angle 23">
              <a:extLst>
                <a:ext uri="{FF2B5EF4-FFF2-40B4-BE49-F238E27FC236}">
                  <a16:creationId xmlns:a16="http://schemas.microsoft.com/office/drawing/2014/main" id="{5D3B5814-29E6-425A-A993-09AFFAD04C9E}"/>
                </a:ext>
              </a:extLst>
            </p:cNvPr>
            <p:cNvCxnSpPr/>
            <p:nvPr/>
          </p:nvCxnSpPr>
          <p:spPr>
            <a:xfrm rot="5400000">
              <a:off x="8010382" y="3014954"/>
              <a:ext cx="1116124" cy="360040"/>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5" name="Rectangle : coins arrondis 24">
              <a:extLst>
                <a:ext uri="{FF2B5EF4-FFF2-40B4-BE49-F238E27FC236}">
                  <a16:creationId xmlns:a16="http://schemas.microsoft.com/office/drawing/2014/main" id="{899CA2CA-941E-4772-93ED-BD8651AFFF0A}"/>
                </a:ext>
              </a:extLst>
            </p:cNvPr>
            <p:cNvSpPr/>
            <p:nvPr/>
          </p:nvSpPr>
          <p:spPr>
            <a:xfrm>
              <a:off x="3185960" y="2939970"/>
              <a:ext cx="2114492" cy="1641157"/>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SA" sz="1600" b="1" dirty="0"/>
                <a:t>المعلومات الكاملة:</a:t>
              </a:r>
            </a:p>
            <a:p>
              <a:pPr algn="ctr"/>
              <a:r>
                <a:rPr lang="ar-SA" sz="1600" b="1" dirty="0"/>
                <a:t>يدرك كل اللاعبين نوايا المنافس بالوصول النتيجة لصالحه.</a:t>
              </a:r>
              <a:endParaRPr lang="fr-DZ" sz="1600" b="1" dirty="0"/>
            </a:p>
          </p:txBody>
        </p:sp>
        <p:sp>
          <p:nvSpPr>
            <p:cNvPr id="26" name="Rectangle : coins arrondis 25">
              <a:extLst>
                <a:ext uri="{FF2B5EF4-FFF2-40B4-BE49-F238E27FC236}">
                  <a16:creationId xmlns:a16="http://schemas.microsoft.com/office/drawing/2014/main" id="{767D4A0F-CE26-46E7-80F1-6340DAA67EB9}"/>
                </a:ext>
              </a:extLst>
            </p:cNvPr>
            <p:cNvSpPr/>
            <p:nvPr/>
          </p:nvSpPr>
          <p:spPr>
            <a:xfrm>
              <a:off x="3202771" y="5082680"/>
              <a:ext cx="2114492" cy="1641157"/>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ar-SA" sz="1600" b="1" dirty="0"/>
                <a:t>المعلومات الناقصة:</a:t>
              </a:r>
            </a:p>
            <a:p>
              <a:pPr algn="ctr"/>
              <a:r>
                <a:rPr lang="ar-SA" sz="1600" b="1" dirty="0"/>
                <a:t>أي لاعب لا يدرك تماما نويا المنافس.</a:t>
              </a:r>
              <a:endParaRPr lang="fr-DZ" sz="1600" b="1" dirty="0"/>
            </a:p>
          </p:txBody>
        </p:sp>
        <p:sp>
          <p:nvSpPr>
            <p:cNvPr id="27" name="Rectangle : coins arrondis 26">
              <a:extLst>
                <a:ext uri="{FF2B5EF4-FFF2-40B4-BE49-F238E27FC236}">
                  <a16:creationId xmlns:a16="http://schemas.microsoft.com/office/drawing/2014/main" id="{DC23625E-C148-49D8-AF8C-96F2D88748C3}"/>
                </a:ext>
              </a:extLst>
            </p:cNvPr>
            <p:cNvSpPr/>
            <p:nvPr/>
          </p:nvSpPr>
          <p:spPr>
            <a:xfrm>
              <a:off x="32054" y="5058137"/>
              <a:ext cx="2114492" cy="1641157"/>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SA" sz="1600" b="1" dirty="0"/>
                <a:t>الألعاب الغير تعاونية:</a:t>
              </a:r>
            </a:p>
            <a:p>
              <a:pPr algn="ctr"/>
              <a:r>
                <a:rPr lang="ar-SA" sz="1600" b="1" dirty="0"/>
                <a:t>لا يوجد أي شكل من أشكال التعاون بين الأطراف.</a:t>
              </a:r>
              <a:endParaRPr lang="fr-DZ" sz="1600" b="1" dirty="0"/>
            </a:p>
          </p:txBody>
        </p:sp>
        <p:sp>
          <p:nvSpPr>
            <p:cNvPr id="28" name="Rectangle : coins arrondis 27">
              <a:extLst>
                <a:ext uri="{FF2B5EF4-FFF2-40B4-BE49-F238E27FC236}">
                  <a16:creationId xmlns:a16="http://schemas.microsoft.com/office/drawing/2014/main" id="{4714809A-F27A-4FE7-A11D-653C53928A28}"/>
                </a:ext>
              </a:extLst>
            </p:cNvPr>
            <p:cNvSpPr/>
            <p:nvPr/>
          </p:nvSpPr>
          <p:spPr>
            <a:xfrm>
              <a:off x="-20024" y="2939970"/>
              <a:ext cx="2114492" cy="1641157"/>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1600" b="1" dirty="0"/>
                <a:t>الألعاب التعاونية:</a:t>
              </a:r>
            </a:p>
            <a:p>
              <a:pPr algn="ctr"/>
              <a:r>
                <a:rPr lang="ar-SA" sz="1600" b="1" dirty="0"/>
                <a:t>كل طرف يتعاون مع الآخر.</a:t>
              </a:r>
              <a:endParaRPr lang="fr-DZ" sz="1600" b="1" dirty="0"/>
            </a:p>
          </p:txBody>
        </p:sp>
        <p:cxnSp>
          <p:nvCxnSpPr>
            <p:cNvPr id="29" name="Connecteur : en angle 28">
              <a:extLst>
                <a:ext uri="{FF2B5EF4-FFF2-40B4-BE49-F238E27FC236}">
                  <a16:creationId xmlns:a16="http://schemas.microsoft.com/office/drawing/2014/main" id="{10695F08-4B72-45AC-BD1B-F2D2B720EDC4}"/>
                </a:ext>
              </a:extLst>
            </p:cNvPr>
            <p:cNvCxnSpPr/>
            <p:nvPr/>
          </p:nvCxnSpPr>
          <p:spPr>
            <a:xfrm rot="5400000">
              <a:off x="4883122" y="2994420"/>
              <a:ext cx="1116124" cy="360040"/>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0" name="Connecteur : en angle 29">
              <a:extLst>
                <a:ext uri="{FF2B5EF4-FFF2-40B4-BE49-F238E27FC236}">
                  <a16:creationId xmlns:a16="http://schemas.microsoft.com/office/drawing/2014/main" id="{159695F5-B0C6-4E3F-A26A-C83D582928AF}"/>
                </a:ext>
              </a:extLst>
            </p:cNvPr>
            <p:cNvCxnSpPr>
              <a:cxnSpLocks/>
            </p:cNvCxnSpPr>
            <p:nvPr/>
          </p:nvCxnSpPr>
          <p:spPr>
            <a:xfrm rot="5400000">
              <a:off x="3903206" y="3952033"/>
              <a:ext cx="3266347" cy="595037"/>
            </a:xfrm>
            <a:prstGeom prst="bentConnector3">
              <a:avLst>
                <a:gd name="adj1" fmla="val 9890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1" name="Connecteur : en angle 30">
              <a:extLst>
                <a:ext uri="{FF2B5EF4-FFF2-40B4-BE49-F238E27FC236}">
                  <a16:creationId xmlns:a16="http://schemas.microsoft.com/office/drawing/2014/main" id="{5C7A936A-E8BA-4D6C-AE0A-D66824D2C570}"/>
                </a:ext>
              </a:extLst>
            </p:cNvPr>
            <p:cNvCxnSpPr>
              <a:cxnSpLocks/>
            </p:cNvCxnSpPr>
            <p:nvPr/>
          </p:nvCxnSpPr>
          <p:spPr>
            <a:xfrm rot="5400000">
              <a:off x="794007" y="3972566"/>
              <a:ext cx="3266347" cy="595037"/>
            </a:xfrm>
            <a:prstGeom prst="bentConnector3">
              <a:avLst>
                <a:gd name="adj1" fmla="val 9890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2" name="Connecteur : en angle 31">
              <a:extLst>
                <a:ext uri="{FF2B5EF4-FFF2-40B4-BE49-F238E27FC236}">
                  <a16:creationId xmlns:a16="http://schemas.microsoft.com/office/drawing/2014/main" id="{E5F46D57-D5F2-43C1-B5BA-CA35CFB15F88}"/>
                </a:ext>
              </a:extLst>
            </p:cNvPr>
            <p:cNvCxnSpPr/>
            <p:nvPr/>
          </p:nvCxnSpPr>
          <p:spPr>
            <a:xfrm rot="5400000">
              <a:off x="1670599" y="2994420"/>
              <a:ext cx="1116124" cy="360040"/>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defined">
            <a:extLst>
              <a:ext uri="{FF2B5EF4-FFF2-40B4-BE49-F238E27FC236}">
                <a16:creationId xmlns:a16="http://schemas.microsoft.com/office/drawing/2014/main" id="{490C05C5-FA53-4DE8-AA8B-83EC6D9BA9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123" y="3267832"/>
            <a:ext cx="4752901" cy="359016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E6BC20AB-1EC5-4A53-9FB3-AB37F08641F4}"/>
              </a:ext>
            </a:extLst>
          </p:cNvPr>
          <p:cNvSpPr/>
          <p:nvPr/>
        </p:nvSpPr>
        <p:spPr>
          <a:xfrm>
            <a:off x="1285852" y="214290"/>
            <a:ext cx="6072230" cy="1200329"/>
          </a:xfrm>
          <a:prstGeom prst="rect">
            <a:avLst/>
          </a:prstGeom>
        </p:spPr>
        <p:txBody>
          <a:bodyPr wrap="square">
            <a:spAutoFit/>
          </a:bodyPr>
          <a:lstStyle/>
          <a:p>
            <a:pPr algn="ctr" rtl="1"/>
            <a:r>
              <a:rPr lang="ar-SA" sz="3600" b="1" dirty="0"/>
              <a:t>معضلة المساجين</a:t>
            </a:r>
          </a:p>
          <a:p>
            <a:pPr algn="ctr" rtl="1"/>
            <a:r>
              <a:rPr lang="fr-FR" sz="3600" b="1" dirty="0" err="1">
                <a:latin typeface="Times New Roman" panose="02020603050405020304" pitchFamily="18" charset="0"/>
                <a:cs typeface="Times New Roman" panose="02020603050405020304" pitchFamily="18" charset="0"/>
              </a:rPr>
              <a:t>Prisoner’s</a:t>
            </a:r>
            <a:r>
              <a:rPr lang="fr-FR" sz="3600" b="1" dirty="0">
                <a:latin typeface="Times New Roman" panose="02020603050405020304" pitchFamily="18" charset="0"/>
                <a:cs typeface="Times New Roman" panose="02020603050405020304" pitchFamily="18" charset="0"/>
              </a:rPr>
              <a:t> </a:t>
            </a:r>
            <a:r>
              <a:rPr lang="fr-FR" sz="3600" b="1" dirty="0" err="1">
                <a:latin typeface="Times New Roman" panose="02020603050405020304" pitchFamily="18" charset="0"/>
                <a:cs typeface="Times New Roman" panose="02020603050405020304" pitchFamily="18" charset="0"/>
              </a:rPr>
              <a:t>Dilemma</a:t>
            </a:r>
            <a:endParaRPr lang="fr-FR" sz="3600" b="1" dirty="0">
              <a:latin typeface="Times New Roman" panose="02020603050405020304" pitchFamily="18" charset="0"/>
              <a:cs typeface="Times New Roman" panose="02020603050405020304" pitchFamily="18" charset="0"/>
            </a:endParaRPr>
          </a:p>
        </p:txBody>
      </p:sp>
      <p:sp>
        <p:nvSpPr>
          <p:cNvPr id="12" name="ZoneTexte 11">
            <a:extLst>
              <a:ext uri="{FF2B5EF4-FFF2-40B4-BE49-F238E27FC236}">
                <a16:creationId xmlns:a16="http://schemas.microsoft.com/office/drawing/2014/main" id="{5061FCFF-40F4-44F9-9173-4D0B479D7C3D}"/>
              </a:ext>
            </a:extLst>
          </p:cNvPr>
          <p:cNvSpPr txBox="1"/>
          <p:nvPr/>
        </p:nvSpPr>
        <p:spPr>
          <a:xfrm>
            <a:off x="52684" y="1328840"/>
            <a:ext cx="9108877" cy="1938992"/>
          </a:xfrm>
          <a:prstGeom prst="rect">
            <a:avLst/>
          </a:prstGeom>
          <a:noFill/>
        </p:spPr>
        <p:txBody>
          <a:bodyPr wrap="square">
            <a:spAutoFit/>
          </a:bodyPr>
          <a:lstStyle/>
          <a:p>
            <a:pPr algn="just" rtl="1"/>
            <a:r>
              <a:rPr lang="ar-SA" sz="2400" b="1" dirty="0">
                <a:solidFill>
                  <a:srgbClr val="202122"/>
                </a:solidFill>
                <a:latin typeface="Arial" panose="020B0604020202020204" pitchFamily="34" charset="0"/>
              </a:rPr>
              <a:t>في 1950 </a:t>
            </a:r>
            <a:r>
              <a:rPr lang="fr-FR" sz="2400" b="1" dirty="0">
                <a:solidFill>
                  <a:srgbClr val="202122"/>
                </a:solidFill>
                <a:latin typeface="Arial" panose="020B0604020202020204" pitchFamily="34" charset="0"/>
                <a:cs typeface="+mj-cs"/>
              </a:rPr>
              <a:t>Albert Tucker</a:t>
            </a:r>
            <a:r>
              <a:rPr lang="ar-SA" sz="2400" b="1" dirty="0">
                <a:solidFill>
                  <a:srgbClr val="202122"/>
                </a:solidFill>
                <a:latin typeface="Arial" panose="020B0604020202020204" pitchFamily="34" charset="0"/>
                <a:cs typeface="+mj-cs"/>
              </a:rPr>
              <a:t> </a:t>
            </a:r>
            <a:r>
              <a:rPr lang="ar-SA" sz="2400" b="1" dirty="0">
                <a:solidFill>
                  <a:srgbClr val="202122"/>
                </a:solidFill>
                <a:latin typeface="Arial" panose="020B0604020202020204" pitchFamily="34" charset="0"/>
              </a:rPr>
              <a:t>اخترع لعبة تسمى </a:t>
            </a:r>
            <a:r>
              <a:rPr lang="ar-SA" sz="2400" b="1" i="0" dirty="0">
                <a:solidFill>
                  <a:srgbClr val="202122"/>
                </a:solidFill>
                <a:effectLst/>
                <a:latin typeface="Arial" panose="020B0604020202020204" pitchFamily="34" charset="0"/>
              </a:rPr>
              <a:t>معضلة المساجين</a:t>
            </a:r>
            <a:r>
              <a:rPr lang="ar-SA" sz="2400" b="0" i="0" dirty="0">
                <a:solidFill>
                  <a:srgbClr val="202122"/>
                </a:solidFill>
                <a:effectLst/>
                <a:latin typeface="Arial" panose="020B0604020202020204" pitchFamily="34" charset="0"/>
              </a:rPr>
              <a:t> أحد أهم الألعاب الاستراتيجية </a:t>
            </a:r>
            <a:r>
              <a:rPr lang="ar-SA" sz="2400" dirty="0">
                <a:solidFill>
                  <a:srgbClr val="202122"/>
                </a:solidFill>
                <a:latin typeface="Arial" panose="020B0604020202020204" pitchFamily="34" charset="0"/>
              </a:rPr>
              <a:t>في العلوم الاجتماعية والإنسانية، و</a:t>
            </a:r>
            <a:r>
              <a:rPr lang="ar-SA" sz="2400" b="0" i="0" dirty="0">
                <a:solidFill>
                  <a:srgbClr val="202122"/>
                </a:solidFill>
                <a:effectLst/>
                <a:latin typeface="Arial" panose="020B0604020202020204" pitchFamily="34" charset="0"/>
              </a:rPr>
              <a:t>هي النواة الأساسية لمشكلة </a:t>
            </a:r>
            <a:r>
              <a:rPr lang="ar-SA" sz="2400" b="1" i="0" dirty="0">
                <a:solidFill>
                  <a:srgbClr val="202122"/>
                </a:solidFill>
                <a:effectLst/>
                <a:latin typeface="Arial" panose="020B0604020202020204" pitchFamily="34" charset="0"/>
              </a:rPr>
              <a:t>التعاون</a:t>
            </a:r>
            <a:r>
              <a:rPr lang="ar-SA" sz="2400" b="0" i="0" dirty="0">
                <a:solidFill>
                  <a:srgbClr val="202122"/>
                </a:solidFill>
                <a:effectLst/>
                <a:latin typeface="Arial" panose="020B0604020202020204" pitchFamily="34" charset="0"/>
              </a:rPr>
              <a:t> ضمن </a:t>
            </a:r>
            <a:r>
              <a:rPr lang="ar-SA" sz="2400" b="0" i="0" u="none" strike="noStrike" dirty="0">
                <a:effectLst/>
                <a:latin typeface="Arial" panose="020B0604020202020204" pitchFamily="34" charset="0"/>
                <a:hlinkClick r:id="rId3" tooltip="نظرية الألعاب">
                  <a:extLst>
                    <a:ext uri="{A12FA001-AC4F-418D-AE19-62706E023703}">
                      <ahyp:hlinkClr xmlns:ahyp="http://schemas.microsoft.com/office/drawing/2018/hyperlinkcolor" val="tx"/>
                    </a:ext>
                  </a:extLst>
                </a:hlinkClick>
              </a:rPr>
              <a:t>نظرية الألعاب</a:t>
            </a:r>
            <a:r>
              <a:rPr lang="ar-SA" sz="2400" u="none" strike="noStrike" dirty="0">
                <a:solidFill>
                  <a:srgbClr val="202122"/>
                </a:solidFill>
                <a:latin typeface="Arial" panose="020B0604020202020204" pitchFamily="34" charset="0"/>
              </a:rPr>
              <a:t>،</a:t>
            </a:r>
            <a:r>
              <a:rPr lang="ar-SA" sz="2400" b="0" i="0" dirty="0">
                <a:solidFill>
                  <a:srgbClr val="202122"/>
                </a:solidFill>
                <a:effectLst/>
                <a:latin typeface="Arial" panose="020B0604020202020204" pitchFamily="34" charset="0"/>
              </a:rPr>
              <a:t> تتضمن اللعبة متهمين، لا يملك المحقق أدلةً كافية على أي منهما لإثبات الجرم. الخيارات المتاحة أمام كل متهم أثناء التحقيق هي: إما أن يشهد على المتهم الآخر أمام القاضي، أو أن يلتزم الصمت. </a:t>
            </a:r>
            <a:endParaRPr lang="fr-DZ" sz="2400" dirty="0"/>
          </a:p>
        </p:txBody>
      </p:sp>
      <p:pic>
        <p:nvPicPr>
          <p:cNvPr id="4102" name="Picture 6" descr="Afficher plus d’images de Albert W. Tucker">
            <a:extLst>
              <a:ext uri="{FF2B5EF4-FFF2-40B4-BE49-F238E27FC236}">
                <a16:creationId xmlns:a16="http://schemas.microsoft.com/office/drawing/2014/main" id="{6C8BCBB0-E1B1-46B3-AA8C-092A47299A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5585" y="3268642"/>
            <a:ext cx="4285731" cy="3589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1576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F4137A-A55D-4563-BBCA-5C6C12F163FF}"/>
              </a:ext>
            </a:extLst>
          </p:cNvPr>
          <p:cNvSpPr txBox="1"/>
          <p:nvPr/>
        </p:nvSpPr>
        <p:spPr>
          <a:xfrm>
            <a:off x="0" y="4869160"/>
            <a:ext cx="9144000" cy="1569660"/>
          </a:xfrm>
          <a:prstGeom prst="rect">
            <a:avLst/>
          </a:prstGeom>
          <a:noFill/>
        </p:spPr>
        <p:txBody>
          <a:bodyPr wrap="square">
            <a:spAutoFit/>
          </a:bodyPr>
          <a:lstStyle/>
          <a:p>
            <a:pPr algn="just" rtl="1"/>
            <a:r>
              <a:rPr lang="ar-SA" sz="2400" b="0" i="0" dirty="0">
                <a:solidFill>
                  <a:srgbClr val="202122"/>
                </a:solidFill>
                <a:effectLst/>
                <a:latin typeface="Arial" panose="020B0604020202020204" pitchFamily="34" charset="0"/>
                <a:cs typeface="+mj-cs"/>
              </a:rPr>
              <a:t>في حال آثر المتهمان الصمت، لا تستطيع المحكمة إثبات التهمة على أي منهما، ويحكم على كل منهما بالسجن سنة واحدة فقط. أما لو شهد أحد المتهمين على صاحبه، يخرج الشاهد دون حكم ويحكم على الآخر بالسجن عشر سنوات. إذا اختار كلا المتهمين أن يشهد على الآخر، يحكم على الاثنين بخمس سنوات من السجن. كلا المتهمين لا يعلم بقرار الآخر أثناء التحقيق معه.</a:t>
            </a:r>
            <a:endParaRPr lang="fr-DZ" sz="2400" dirty="0">
              <a:cs typeface="+mj-cs"/>
            </a:endParaRPr>
          </a:p>
        </p:txBody>
      </p:sp>
      <p:graphicFrame>
        <p:nvGraphicFramePr>
          <p:cNvPr id="4" name="Tableau 4">
            <a:extLst>
              <a:ext uri="{FF2B5EF4-FFF2-40B4-BE49-F238E27FC236}">
                <a16:creationId xmlns:a16="http://schemas.microsoft.com/office/drawing/2014/main" id="{9BCD899C-16F9-439F-8417-1886D41C2B9D}"/>
              </a:ext>
            </a:extLst>
          </p:cNvPr>
          <p:cNvGraphicFramePr>
            <a:graphicFrameLocks noGrp="1"/>
          </p:cNvGraphicFramePr>
          <p:nvPr>
            <p:extLst>
              <p:ext uri="{D42A27DB-BD31-4B8C-83A1-F6EECF244321}">
                <p14:modId xmlns:p14="http://schemas.microsoft.com/office/powerpoint/2010/main" val="2294742562"/>
              </p:ext>
            </p:extLst>
          </p:nvPr>
        </p:nvGraphicFramePr>
        <p:xfrm>
          <a:off x="107503" y="946184"/>
          <a:ext cx="8674757" cy="3850968"/>
        </p:xfrm>
        <a:graphic>
          <a:graphicData uri="http://schemas.openxmlformats.org/drawingml/2006/table">
            <a:tbl>
              <a:tblPr firstRow="1" bandRow="1">
                <a:tableStyleId>{5940675A-B579-460E-94D1-54222C63F5DA}</a:tableStyleId>
              </a:tblPr>
              <a:tblGrid>
                <a:gridCol w="2168689">
                  <a:extLst>
                    <a:ext uri="{9D8B030D-6E8A-4147-A177-3AD203B41FA5}">
                      <a16:colId xmlns:a16="http://schemas.microsoft.com/office/drawing/2014/main" val="1594596477"/>
                    </a:ext>
                  </a:extLst>
                </a:gridCol>
                <a:gridCol w="2168690">
                  <a:extLst>
                    <a:ext uri="{9D8B030D-6E8A-4147-A177-3AD203B41FA5}">
                      <a16:colId xmlns:a16="http://schemas.microsoft.com/office/drawing/2014/main" val="460687330"/>
                    </a:ext>
                  </a:extLst>
                </a:gridCol>
                <a:gridCol w="2168689">
                  <a:extLst>
                    <a:ext uri="{9D8B030D-6E8A-4147-A177-3AD203B41FA5}">
                      <a16:colId xmlns:a16="http://schemas.microsoft.com/office/drawing/2014/main" val="223366412"/>
                    </a:ext>
                  </a:extLst>
                </a:gridCol>
                <a:gridCol w="2168689">
                  <a:extLst>
                    <a:ext uri="{9D8B030D-6E8A-4147-A177-3AD203B41FA5}">
                      <a16:colId xmlns:a16="http://schemas.microsoft.com/office/drawing/2014/main" val="2893177564"/>
                    </a:ext>
                  </a:extLst>
                </a:gridCol>
              </a:tblGrid>
              <a:tr h="962742">
                <a:tc gridSpan="2">
                  <a:txBody>
                    <a:bodyPr/>
                    <a:lstStyle/>
                    <a:p>
                      <a:pPr algn="ctr"/>
                      <a:r>
                        <a:rPr lang="ar-SA" sz="2400" b="1" dirty="0">
                          <a:cs typeface="+mj-cs"/>
                        </a:rPr>
                        <a:t>المتهم الأول</a:t>
                      </a:r>
                    </a:p>
                  </a:txBody>
                  <a:tcPr>
                    <a:lnR w="12700" cmpd="sng">
                      <a:noFill/>
                    </a:lnR>
                    <a:solidFill>
                      <a:schemeClr val="accent6">
                        <a:lumMod val="75000"/>
                      </a:schemeClr>
                    </a:solidFill>
                  </a:tcPr>
                </a:tc>
                <a:tc hMerge="1">
                  <a:txBody>
                    <a:bodyPr/>
                    <a:lstStyle/>
                    <a:p>
                      <a:endParaRPr lang="fr-DZ" dirty="0"/>
                    </a:p>
                  </a:txBody>
                  <a:tcPr/>
                </a:tc>
                <a:tc>
                  <a:txBody>
                    <a:bodyPr/>
                    <a:lstStyle/>
                    <a:p>
                      <a:endParaRPr lang="fr-DZ"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endParaRPr lang="fr-DZ" sz="2400" b="1" dirty="0">
                        <a:cs typeface="+mj-cs"/>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40669125"/>
                  </a:ext>
                </a:extLst>
              </a:tr>
              <a:tr h="962742">
                <a:tc>
                  <a:txBody>
                    <a:bodyPr/>
                    <a:lstStyle/>
                    <a:p>
                      <a:pPr algn="ctr"/>
                      <a:r>
                        <a:rPr lang="ar-SA" sz="2400" b="1" dirty="0">
                          <a:cs typeface="+mj-cs"/>
                        </a:rPr>
                        <a:t>الصمت</a:t>
                      </a:r>
                      <a:endParaRPr lang="fr-DZ" sz="2400" b="1" dirty="0">
                        <a:cs typeface="+mj-cs"/>
                      </a:endParaRPr>
                    </a:p>
                  </a:txBody>
                  <a:tcPr>
                    <a:solidFill>
                      <a:schemeClr val="accent6">
                        <a:lumMod val="75000"/>
                      </a:schemeClr>
                    </a:solidFill>
                  </a:tcPr>
                </a:tc>
                <a:tc>
                  <a:txBody>
                    <a:bodyPr/>
                    <a:lstStyle/>
                    <a:p>
                      <a:pPr algn="ctr"/>
                      <a:r>
                        <a:rPr lang="ar-SA" sz="2400" b="1" dirty="0">
                          <a:cs typeface="+mj-cs"/>
                        </a:rPr>
                        <a:t>الاعتراف</a:t>
                      </a:r>
                      <a:endParaRPr lang="fr-DZ" sz="2400" b="1" dirty="0">
                        <a:cs typeface="+mj-cs"/>
                      </a:endParaRPr>
                    </a:p>
                  </a:txBody>
                  <a:tcPr>
                    <a:lnR w="12700" cmpd="sng">
                      <a:noFill/>
                    </a:lnR>
                    <a:solidFill>
                      <a:schemeClr val="accent6">
                        <a:lumMod val="75000"/>
                      </a:schemeClr>
                    </a:solidFill>
                  </a:tcPr>
                </a:tc>
                <a:tc>
                  <a:txBody>
                    <a:bodyPr/>
                    <a:lstStyle/>
                    <a:p>
                      <a:pPr algn="ctr"/>
                      <a:endParaRPr lang="fr-DZ" sz="2400" b="1" dirty="0">
                        <a:cs typeface="+mj-cs"/>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ar-SA" sz="2400" b="1" dirty="0">
                        <a:cs typeface="+mj-cs"/>
                      </a:endParaRPr>
                    </a:p>
                    <a:p>
                      <a:pPr algn="ctr"/>
                      <a:endParaRPr lang="fr-DZ" sz="2400" b="1" dirty="0">
                        <a:cs typeface="+mj-cs"/>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36602332"/>
                  </a:ext>
                </a:extLst>
              </a:tr>
              <a:tr h="962742">
                <a:tc>
                  <a:txBody>
                    <a:bodyPr/>
                    <a:lstStyle/>
                    <a:p>
                      <a:pPr algn="ctr"/>
                      <a:r>
                        <a:rPr lang="ar-SA" sz="2400" b="1" dirty="0">
                          <a:cs typeface="+mj-cs"/>
                        </a:rPr>
                        <a:t>براءة / 10 سنوات</a:t>
                      </a:r>
                    </a:p>
                    <a:p>
                      <a:pPr algn="ctr"/>
                      <a:r>
                        <a:rPr lang="ar-SA" sz="1600" b="1" kern="1200" dirty="0">
                          <a:solidFill>
                            <a:srgbClr val="FF0000"/>
                          </a:solidFill>
                          <a:latin typeface="+mn-lt"/>
                          <a:ea typeface="+mn-ea"/>
                          <a:cs typeface="+mn-cs"/>
                        </a:rPr>
                        <a:t>المنشق= الانكار</a:t>
                      </a:r>
                    </a:p>
                    <a:p>
                      <a:pPr algn="ctr"/>
                      <a:r>
                        <a:rPr lang="ar-SA" sz="1600" b="1" kern="1200" dirty="0">
                          <a:solidFill>
                            <a:srgbClr val="FF0000"/>
                          </a:solidFill>
                          <a:latin typeface="+mn-lt"/>
                          <a:ea typeface="+mn-ea"/>
                          <a:cs typeface="+mn-cs"/>
                        </a:rPr>
                        <a:t>المتعاون=اعترف</a:t>
                      </a:r>
                      <a:endParaRPr lang="fr-DZ" sz="1600" b="1" kern="1200" dirty="0">
                        <a:solidFill>
                          <a:srgbClr val="FF0000"/>
                        </a:solidFill>
                        <a:latin typeface="+mn-lt"/>
                        <a:ea typeface="+mn-ea"/>
                        <a:cs typeface="+mn-cs"/>
                      </a:endParaRPr>
                    </a:p>
                  </a:txBody>
                  <a:tcPr/>
                </a:tc>
                <a:tc>
                  <a:txBody>
                    <a:bodyPr/>
                    <a:lstStyle/>
                    <a:p>
                      <a:pPr algn="ctr"/>
                      <a:r>
                        <a:rPr lang="ar-SA" sz="2400" b="1" dirty="0">
                          <a:cs typeface="+mj-cs"/>
                        </a:rPr>
                        <a:t>5 سنوات/ 5 سنوات</a:t>
                      </a:r>
                      <a:endParaRPr lang="fr-FR" sz="2400" b="1" dirty="0">
                        <a:cs typeface="+mj-cs"/>
                      </a:endParaRPr>
                    </a:p>
                    <a:p>
                      <a:pPr algn="ctr"/>
                      <a:r>
                        <a:rPr lang="ar-SA" sz="1600" b="1" dirty="0">
                          <a:solidFill>
                            <a:srgbClr val="FF0000"/>
                          </a:solidFill>
                          <a:cs typeface="+mj-cs"/>
                        </a:rPr>
                        <a:t>توازن ناش=الخيار العقلاني</a:t>
                      </a:r>
                    </a:p>
                    <a:p>
                      <a:pPr algn="ctr"/>
                      <a:r>
                        <a:rPr lang="fr-FR" sz="1600" b="1" dirty="0">
                          <a:solidFill>
                            <a:srgbClr val="FF0000"/>
                          </a:solidFill>
                          <a:cs typeface="+mj-cs"/>
                        </a:rPr>
                        <a:t>Nash </a:t>
                      </a:r>
                      <a:r>
                        <a:rPr lang="fr-FR" sz="1600" b="1" dirty="0" err="1">
                          <a:solidFill>
                            <a:srgbClr val="FF0000"/>
                          </a:solidFill>
                          <a:cs typeface="+mj-cs"/>
                        </a:rPr>
                        <a:t>Equilirium</a:t>
                      </a:r>
                      <a:endParaRPr lang="fr-DZ" sz="1600" b="1" dirty="0">
                        <a:solidFill>
                          <a:srgbClr val="FF0000"/>
                        </a:solidFill>
                        <a:cs typeface="+mj-cs"/>
                      </a:endParaRPr>
                    </a:p>
                  </a:txBody>
                  <a:tcPr/>
                </a:tc>
                <a:tc>
                  <a:txBody>
                    <a:bodyPr/>
                    <a:lstStyle/>
                    <a:p>
                      <a:pPr algn="ctr"/>
                      <a:r>
                        <a:rPr lang="ar-SA" sz="2400" b="1" dirty="0">
                          <a:cs typeface="+mj-cs"/>
                        </a:rPr>
                        <a:t>الاعتراف</a:t>
                      </a:r>
                      <a:endParaRPr lang="fr-DZ" sz="2400" b="1" dirty="0">
                        <a:cs typeface="+mj-cs"/>
                      </a:endParaRPr>
                    </a:p>
                  </a:txBody>
                  <a:tcPr>
                    <a:lnT w="12700" cmpd="sng">
                      <a:noFill/>
                    </a:lnT>
                    <a:solidFill>
                      <a:schemeClr val="accent5">
                        <a:lumMod val="75000"/>
                      </a:schemeClr>
                    </a:solidFill>
                  </a:tcP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ar-SA" sz="2400" b="1" kern="1200" dirty="0">
                        <a:solidFill>
                          <a:schemeClr val="tx1"/>
                        </a:solidFill>
                        <a:latin typeface="+mn-lt"/>
                        <a:ea typeface="+mn-ea"/>
                        <a:cs typeface="+mj-cs"/>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lang="ar-SA" sz="2400" b="1" kern="1200" dirty="0">
                        <a:solidFill>
                          <a:schemeClr val="tx1"/>
                        </a:solidFill>
                        <a:latin typeface="+mn-lt"/>
                        <a:ea typeface="+mn-ea"/>
                        <a:cs typeface="+mj-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ar-SA" sz="2400" b="1" kern="1200" dirty="0">
                          <a:solidFill>
                            <a:schemeClr val="tx1"/>
                          </a:solidFill>
                          <a:latin typeface="+mn-lt"/>
                          <a:ea typeface="+mn-ea"/>
                          <a:cs typeface="+mj-cs"/>
                        </a:rPr>
                        <a:t>المتهم الثاني</a:t>
                      </a:r>
                    </a:p>
                    <a:p>
                      <a:pPr marL="0" marR="0" lvl="0" indent="0" algn="ctr" defTabSz="685800" rtl="0" eaLnBrk="1" fontAlgn="auto" latinLnBrk="0" hangingPunct="1">
                        <a:lnSpc>
                          <a:spcPct val="100000"/>
                        </a:lnSpc>
                        <a:spcBef>
                          <a:spcPts val="0"/>
                        </a:spcBef>
                        <a:spcAft>
                          <a:spcPts val="0"/>
                        </a:spcAft>
                        <a:buClrTx/>
                        <a:buSzTx/>
                        <a:buFontTx/>
                        <a:buNone/>
                        <a:tabLst/>
                        <a:defRPr/>
                      </a:pPr>
                      <a:endParaRPr lang="ar-SA" sz="2400" b="1" kern="1200" dirty="0">
                        <a:solidFill>
                          <a:schemeClr val="tx1"/>
                        </a:solidFill>
                        <a:latin typeface="+mn-lt"/>
                        <a:ea typeface="+mn-ea"/>
                        <a:cs typeface="+mj-cs"/>
                      </a:endParaRPr>
                    </a:p>
                  </a:txBody>
                  <a:tcPr>
                    <a:lnT w="12700" cmpd="sng">
                      <a:noFill/>
                    </a:lnT>
                    <a:solidFill>
                      <a:schemeClr val="accent5">
                        <a:lumMod val="75000"/>
                      </a:schemeClr>
                    </a:solidFill>
                  </a:tcPr>
                </a:tc>
                <a:extLst>
                  <a:ext uri="{0D108BD9-81ED-4DB2-BD59-A6C34878D82A}">
                    <a16:rowId xmlns:a16="http://schemas.microsoft.com/office/drawing/2014/main" val="447799047"/>
                  </a:ext>
                </a:extLst>
              </a:tr>
              <a:tr h="962742">
                <a:tc>
                  <a:txBody>
                    <a:bodyPr/>
                    <a:lstStyle/>
                    <a:p>
                      <a:pPr algn="ctr"/>
                      <a:r>
                        <a:rPr lang="ar-SA" sz="2400" b="1" dirty="0">
                          <a:cs typeface="+mj-cs"/>
                        </a:rPr>
                        <a:t>سنة / سنة</a:t>
                      </a:r>
                      <a:endParaRPr lang="fr-FR" sz="2400" b="1" dirty="0">
                        <a:cs typeface="+mj-cs"/>
                      </a:endParaRPr>
                    </a:p>
                    <a:p>
                      <a:pPr algn="ctr"/>
                      <a:r>
                        <a:rPr lang="ar-SA" sz="1800" b="1" dirty="0">
                          <a:solidFill>
                            <a:srgbClr val="FF0000"/>
                          </a:solidFill>
                          <a:cs typeface="+mj-cs"/>
                        </a:rPr>
                        <a:t>غير مستقر</a:t>
                      </a:r>
                      <a:endParaRPr lang="fr-DZ" sz="1800" b="1" dirty="0">
                        <a:solidFill>
                          <a:srgbClr val="FF0000"/>
                        </a:solidFill>
                        <a:cs typeface="+mj-cs"/>
                      </a:endParaRPr>
                    </a:p>
                  </a:txBody>
                  <a:tcPr/>
                </a:tc>
                <a:tc>
                  <a:txBody>
                    <a:bodyPr/>
                    <a:lstStyle/>
                    <a:p>
                      <a:pPr algn="ctr"/>
                      <a:r>
                        <a:rPr lang="ar-SA" sz="2400" b="1" dirty="0">
                          <a:cs typeface="+mj-cs"/>
                        </a:rPr>
                        <a:t>10 سنوات / براءة</a:t>
                      </a:r>
                    </a:p>
                    <a:p>
                      <a:pPr algn="ctr"/>
                      <a:r>
                        <a:rPr lang="ar-SA" sz="1600" b="1" dirty="0">
                          <a:solidFill>
                            <a:srgbClr val="FF0000"/>
                          </a:solidFill>
                          <a:cs typeface="+mj-cs"/>
                        </a:rPr>
                        <a:t>المنشق= الانكار</a:t>
                      </a:r>
                    </a:p>
                    <a:p>
                      <a:pPr algn="ctr"/>
                      <a:r>
                        <a:rPr lang="ar-SA" sz="1600" b="1" dirty="0">
                          <a:solidFill>
                            <a:srgbClr val="FF0000"/>
                          </a:solidFill>
                          <a:cs typeface="+mj-cs"/>
                        </a:rPr>
                        <a:t>المتعاون=اعترف</a:t>
                      </a:r>
                      <a:endParaRPr lang="fr-DZ" sz="1600" b="1" dirty="0">
                        <a:solidFill>
                          <a:srgbClr val="FF0000"/>
                        </a:solidFill>
                        <a:cs typeface="+mj-cs"/>
                      </a:endParaRPr>
                    </a:p>
                  </a:txBody>
                  <a:tcPr/>
                </a:tc>
                <a:tc>
                  <a:txBody>
                    <a:bodyPr/>
                    <a:lstStyle/>
                    <a:p>
                      <a:pPr algn="ctr"/>
                      <a:r>
                        <a:rPr lang="ar-SA" sz="2400" b="1" dirty="0">
                          <a:cs typeface="+mj-cs"/>
                        </a:rPr>
                        <a:t>الصمت</a:t>
                      </a:r>
                      <a:endParaRPr lang="fr-DZ" sz="2400" b="1" dirty="0">
                        <a:cs typeface="+mj-cs"/>
                      </a:endParaRPr>
                    </a:p>
                  </a:txBody>
                  <a:tcPr>
                    <a:solidFill>
                      <a:schemeClr val="accent5">
                        <a:lumMod val="75000"/>
                      </a:schemeClr>
                    </a:solidFill>
                  </a:tcPr>
                </a:tc>
                <a:tc vMerge="1">
                  <a:txBody>
                    <a:bodyPr/>
                    <a:lstStyle/>
                    <a:p>
                      <a:endParaRPr lang="fr-DZ" dirty="0"/>
                    </a:p>
                  </a:txBody>
                  <a:tcPr/>
                </a:tc>
                <a:extLst>
                  <a:ext uri="{0D108BD9-81ED-4DB2-BD59-A6C34878D82A}">
                    <a16:rowId xmlns:a16="http://schemas.microsoft.com/office/drawing/2014/main" val="3504807659"/>
                  </a:ext>
                </a:extLst>
              </a:tr>
            </a:tbl>
          </a:graphicData>
        </a:graphic>
      </p:graphicFrame>
      <p:sp>
        <p:nvSpPr>
          <p:cNvPr id="8" name="Rectangle 7">
            <a:extLst>
              <a:ext uri="{FF2B5EF4-FFF2-40B4-BE49-F238E27FC236}">
                <a16:creationId xmlns:a16="http://schemas.microsoft.com/office/drawing/2014/main" id="{29119C98-4C3B-4071-B5F4-AF01F510AACB}"/>
              </a:ext>
            </a:extLst>
          </p:cNvPr>
          <p:cNvSpPr/>
          <p:nvPr/>
        </p:nvSpPr>
        <p:spPr>
          <a:xfrm>
            <a:off x="4283968" y="44624"/>
            <a:ext cx="2304256" cy="720080"/>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cs typeface="+mj-cs"/>
              </a:rPr>
              <a:t>مصفوفة المكافأة</a:t>
            </a:r>
          </a:p>
          <a:p>
            <a:pPr algn="ctr"/>
            <a:r>
              <a:rPr lang="fr-FR" sz="2400" b="1" dirty="0" err="1">
                <a:cs typeface="+mj-cs"/>
              </a:rPr>
              <a:t>Payoff</a:t>
            </a:r>
            <a:r>
              <a:rPr lang="fr-FR" sz="2400" b="1" dirty="0">
                <a:cs typeface="+mj-cs"/>
              </a:rPr>
              <a:t> Matrix</a:t>
            </a:r>
            <a:endParaRPr lang="fr-DZ" sz="2400" b="1" dirty="0">
              <a:cs typeface="+mj-cs"/>
            </a:endParaRPr>
          </a:p>
        </p:txBody>
      </p:sp>
      <p:sp>
        <p:nvSpPr>
          <p:cNvPr id="9" name="Flèche : bas 8">
            <a:extLst>
              <a:ext uri="{FF2B5EF4-FFF2-40B4-BE49-F238E27FC236}">
                <a16:creationId xmlns:a16="http://schemas.microsoft.com/office/drawing/2014/main" id="{BEEA6F1C-7C4B-47BE-9B38-3B43772FB209}"/>
              </a:ext>
            </a:extLst>
          </p:cNvPr>
          <p:cNvSpPr/>
          <p:nvPr/>
        </p:nvSpPr>
        <p:spPr>
          <a:xfrm>
            <a:off x="5118800" y="764704"/>
            <a:ext cx="648072" cy="527004"/>
          </a:xfrm>
          <a:prstGeom prst="downArrow">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spTree>
    <p:extLst>
      <p:ext uri="{BB962C8B-B14F-4D97-AF65-F5344CB8AC3E}">
        <p14:creationId xmlns:p14="http://schemas.microsoft.com/office/powerpoint/2010/main" val="1574633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0"/>
            <a:ext cx="8712968" cy="1938992"/>
          </a:xfrm>
          <a:prstGeom prst="rect">
            <a:avLst/>
          </a:prstGeom>
        </p:spPr>
        <p:txBody>
          <a:bodyPr wrap="square">
            <a:spAutoFit/>
          </a:bodyPr>
          <a:lstStyle/>
          <a:p>
            <a:pPr algn="just" rtl="1">
              <a:defRPr/>
            </a:pPr>
            <a:r>
              <a:rPr lang="ar-SA" sz="2400" b="1" i="0" u="none" strike="noStrike" dirty="0">
                <a:effectLst/>
                <a:latin typeface="inherit"/>
                <a:cs typeface="+mj-cs"/>
              </a:rPr>
              <a:t>بداية اللعبة:</a:t>
            </a:r>
          </a:p>
          <a:p>
            <a:pPr algn="just" rtl="1">
              <a:defRPr/>
            </a:pPr>
            <a:r>
              <a:rPr lang="ar-SA" sz="2400" b="0" i="0" dirty="0">
                <a:effectLst/>
                <a:latin typeface="inherit"/>
                <a:cs typeface="+mj-cs"/>
              </a:rPr>
              <a:t>وتقوم هذه اللعبة على وضع السجينين في مكانين منعزلين والبدء باستجوابهما، ثم أخبارهما بأن أحدهما قد تكلم فعلاً، والذي يعقد الصفقة أولاً يكون الرابح، فيبدأ كل سجين بالانهيار نتيجة عدم قدرته على توقع ما تكلم به الآخر ورغبته في أن يكون هو صاحب </a:t>
            </a:r>
            <a:r>
              <a:rPr lang="ar-SA" sz="2400" b="0" i="0" u="none" strike="noStrike" dirty="0">
                <a:effectLst/>
                <a:latin typeface="inherit"/>
                <a:cs typeface="+mj-cs"/>
                <a:hlinkClick r:id="rId2" tooltip="الصفقة (برنامج)">
                  <a:extLst>
                    <a:ext uri="{A12FA001-AC4F-418D-AE19-62706E023703}">
                      <ahyp:hlinkClr xmlns:ahyp="http://schemas.microsoft.com/office/drawing/2018/hyperlinkcolor" val="tx"/>
                    </a:ext>
                  </a:extLst>
                </a:hlinkClick>
              </a:rPr>
              <a:t>الصفقة</a:t>
            </a:r>
            <a:r>
              <a:rPr lang="ar-SA" sz="2400" b="0" i="0" dirty="0">
                <a:effectLst/>
                <a:latin typeface="inherit"/>
                <a:cs typeface="+mj-cs"/>
              </a:rPr>
              <a:t> وليس الضحية.</a:t>
            </a:r>
            <a:endParaRPr lang="ar-SA" sz="2400" b="0" i="0" dirty="0">
              <a:effectLst/>
              <a:latin typeface="Arial" panose="020B0604020202020204" pitchFamily="34" charset="0"/>
              <a:cs typeface="+mj-cs"/>
            </a:endParaRPr>
          </a:p>
        </p:txBody>
      </p:sp>
      <p:pic>
        <p:nvPicPr>
          <p:cNvPr id="1026" name="Picture 2" descr="حلمت اني مسجون , تفسير حلم المسجون بالمنام - الحبيب للحبيب">
            <a:extLst>
              <a:ext uri="{FF2B5EF4-FFF2-40B4-BE49-F238E27FC236}">
                <a16:creationId xmlns:a16="http://schemas.microsoft.com/office/drawing/2014/main" id="{98B5B2A6-0B8D-4F43-AE44-0418B99875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002498"/>
            <a:ext cx="9144000" cy="46586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5833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308324"/>
          </a:xfrm>
          <a:prstGeom prst="rect">
            <a:avLst/>
          </a:prstGeom>
        </p:spPr>
        <p:txBody>
          <a:bodyPr wrap="square">
            <a:spAutoFit/>
          </a:bodyPr>
          <a:lstStyle/>
          <a:p>
            <a:pPr algn="just" rtl="1">
              <a:defRPr/>
            </a:pPr>
            <a:r>
              <a:rPr lang="ar-SA" sz="2400" b="1" i="0" dirty="0">
                <a:effectLst/>
                <a:latin typeface="Arial" panose="020B0604020202020204" pitchFamily="34" charset="0"/>
                <a:cs typeface="+mj-cs"/>
              </a:rPr>
              <a:t>أسباب المعضلة:</a:t>
            </a:r>
          </a:p>
          <a:p>
            <a:pPr algn="just" rtl="1">
              <a:defRPr/>
            </a:pPr>
            <a:r>
              <a:rPr lang="ar-SA" sz="2000" b="0" i="0" dirty="0">
                <a:effectLst/>
                <a:latin typeface="Arial" panose="020B0604020202020204" pitchFamily="34" charset="0"/>
                <a:cs typeface="+mj-cs"/>
              </a:rPr>
              <a:t>ما يسبب معضلة السجينين هو غياب التواصل بينهما، </a:t>
            </a:r>
            <a:r>
              <a:rPr lang="ar-SA" sz="2000" b="1" i="0" dirty="0">
                <a:effectLst/>
                <a:latin typeface="Arial" panose="020B0604020202020204" pitchFamily="34" charset="0"/>
                <a:cs typeface="+mj-cs"/>
              </a:rPr>
              <a:t>لذلك</a:t>
            </a:r>
            <a:r>
              <a:rPr lang="ar-SA" sz="2000" b="0" i="0" dirty="0">
                <a:effectLst/>
                <a:latin typeface="Arial" panose="020B0604020202020204" pitchFamily="34" charset="0"/>
                <a:cs typeface="+mj-cs"/>
              </a:rPr>
              <a:t> تكمن المعضلة في الخيار العقلاني، عن طريق النظر إلى الخيارات المتاحة لأحد أطراف اللعبة، هو خيانة الشريك والاعتراف بصفته </a:t>
            </a:r>
            <a:r>
              <a:rPr lang="ar-SA" sz="2000" b="0" i="0" u="none" strike="noStrike" dirty="0">
                <a:effectLst/>
                <a:latin typeface="Arial" panose="020B0604020202020204" pitchFamily="34" charset="0"/>
                <a:cs typeface="+mj-cs"/>
                <a:hlinkClick r:id="rId2" tooltip="الاستراتيجية المهيمنة (الصفحة غير موجودة)">
                  <a:extLst>
                    <a:ext uri="{A12FA001-AC4F-418D-AE19-62706E023703}">
                      <ahyp:hlinkClr xmlns:ahyp="http://schemas.microsoft.com/office/drawing/2018/hyperlinkcolor" val="tx"/>
                    </a:ext>
                  </a:extLst>
                </a:hlinkClick>
              </a:rPr>
              <a:t>الاستراتيجية المهيمنة</a:t>
            </a:r>
            <a:r>
              <a:rPr lang="ar-SA" sz="2000" b="0" i="0" dirty="0">
                <a:effectLst/>
                <a:latin typeface="Arial" panose="020B0604020202020204" pitchFamily="34" charset="0"/>
                <a:cs typeface="+mj-cs"/>
              </a:rPr>
              <a:t> التي تؤدي بالنتيجة إلى أفضل المكاسب: وهي إما اطلاق السراح أو السجن لمدة خمسة سنين للجميع. فالخيار العقلاني يؤدي بشكل جمعي إلى سوء العاقبة: السجن للجميع خمس سنين، في حين أن الخيار اللاعقلاني - التزام الصمت - يؤدي جمعياً إلى عاقبة أقل سوءاً: السجن ستة أشهر. بعبارة تقنية أكثر، المعضلة إذاً هي في كون التوازن الفريد لهذه اللعبة ليست حلاً مثالياً لها.</a:t>
            </a:r>
          </a:p>
        </p:txBody>
      </p:sp>
      <p:pic>
        <p:nvPicPr>
          <p:cNvPr id="2052" name="Picture 4" descr="لماذا لا يوجد اتصال بالإنترنت وما الحل؟ - تقنية">
            <a:extLst>
              <a:ext uri="{FF2B5EF4-FFF2-40B4-BE49-F238E27FC236}">
                <a16:creationId xmlns:a16="http://schemas.microsoft.com/office/drawing/2014/main" id="{9CA4C198-5631-46A4-8911-7506A6660D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71" y="2492896"/>
            <a:ext cx="3816673" cy="5904656"/>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16 harsh satirical illustrations of our world today">
            <a:extLst>
              <a:ext uri="{FF2B5EF4-FFF2-40B4-BE49-F238E27FC236}">
                <a16:creationId xmlns:a16="http://schemas.microsoft.com/office/drawing/2014/main" id="{2492208C-3146-4336-B4E9-F3DDD9CFF5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920" y="2492896"/>
            <a:ext cx="5256833" cy="4365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82639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17558</TotalTime>
  <Words>956</Words>
  <Application>Microsoft Office PowerPoint</Application>
  <PresentationFormat>Affichage à l'écran (4:3)</PresentationFormat>
  <Paragraphs>76</Paragraphs>
  <Slides>11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11</vt:i4>
      </vt:variant>
    </vt:vector>
  </HeadingPairs>
  <TitlesOfParts>
    <vt:vector size="19" baseType="lpstr">
      <vt:lpstr>Arial</vt:lpstr>
      <vt:lpstr>Calibri</vt:lpstr>
      <vt:lpstr>Calibri Light</vt:lpstr>
      <vt:lpstr>inherit</vt:lpstr>
      <vt:lpstr>Noto Sans Arabic</vt:lpstr>
      <vt:lpstr>Simplified Arabic</vt:lpstr>
      <vt:lpstr>Times New Roman</vt:lpstr>
      <vt:lpstr>Thème Office</vt:lpstr>
      <vt:lpstr>Présentation PowerPoint</vt:lpstr>
      <vt:lpstr>المحور الرابع: نظرية الألعاب</vt:lpstr>
      <vt:lpstr>نظرية الألعاب</vt:lpstr>
      <vt:lpstr>تعريف اللعبة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أساليب التنبؤ بالمبيعات</dc:title>
  <dc:creator>SBI</dc:creator>
  <cp:lastModifiedBy>imene.benaida@outlook.fr</cp:lastModifiedBy>
  <cp:revision>105</cp:revision>
  <dcterms:created xsi:type="dcterms:W3CDTF">2014-10-13T12:06:44Z</dcterms:created>
  <dcterms:modified xsi:type="dcterms:W3CDTF">2025-11-04T21:20:04Z</dcterms:modified>
</cp:coreProperties>
</file>