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281"/>
  </p:normalViewPr>
  <p:slideViewPr>
    <p:cSldViewPr snapToGrid="0">
      <p:cViewPr varScale="1">
        <p:scale>
          <a:sx n="90" d="100"/>
          <a:sy n="90" d="100"/>
        </p:scale>
        <p:origin x="232" y="8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0F09FB-B7F9-824E-B060-496755BAC9A1}" type="doc">
      <dgm:prSet loTypeId="urn:microsoft.com/office/officeart/2005/8/layout/cycle8" loCatId="" qsTypeId="urn:microsoft.com/office/officeart/2005/8/quickstyle/simple1" qsCatId="simple" csTypeId="urn:microsoft.com/office/officeart/2005/8/colors/accent1_2" csCatId="accent1" phldr="1"/>
      <dgm:spPr/>
    </dgm:pt>
    <dgm:pt modelId="{1983A7DB-F26C-7D45-9DB7-F46233479912}">
      <dgm:prSet phldrT="[Texte]"/>
      <dgm:spPr/>
      <dgm:t>
        <a:bodyPr/>
        <a:lstStyle/>
        <a:p>
          <a:pPr rtl="0"/>
          <a:r>
            <a:rPr lang="fr-FR" dirty="0" err="1"/>
            <a:t>Investing</a:t>
          </a:r>
          <a:r>
            <a:rPr lang="fr-FR" dirty="0"/>
            <a:t> </a:t>
          </a:r>
          <a:r>
            <a:rPr lang="fr-FR" dirty="0" err="1"/>
            <a:t>activities</a:t>
          </a:r>
          <a:endParaRPr lang="fr-FR" dirty="0"/>
        </a:p>
      </dgm:t>
    </dgm:pt>
    <dgm:pt modelId="{6159150A-4CFC-3C45-A3F2-4968F6CB3760}" type="parTrans" cxnId="{D9576AB0-6566-0F49-A359-73D691462798}">
      <dgm:prSet/>
      <dgm:spPr/>
      <dgm:t>
        <a:bodyPr/>
        <a:lstStyle/>
        <a:p>
          <a:endParaRPr lang="fr-FR"/>
        </a:p>
      </dgm:t>
    </dgm:pt>
    <dgm:pt modelId="{098D4AAA-9434-2944-971C-8BEE93636992}" type="sibTrans" cxnId="{D9576AB0-6566-0F49-A359-73D691462798}">
      <dgm:prSet/>
      <dgm:spPr/>
      <dgm:t>
        <a:bodyPr/>
        <a:lstStyle/>
        <a:p>
          <a:endParaRPr lang="fr-FR"/>
        </a:p>
      </dgm:t>
    </dgm:pt>
    <dgm:pt modelId="{F834FCDF-F059-484D-A7F0-4A3691598A90}">
      <dgm:prSet phldrT="[Texte]"/>
      <dgm:spPr/>
      <dgm:t>
        <a:bodyPr/>
        <a:lstStyle/>
        <a:p>
          <a:pPr rtl="0"/>
          <a:r>
            <a:rPr lang="fr-FR" dirty="0" err="1"/>
            <a:t>Financing</a:t>
          </a:r>
          <a:r>
            <a:rPr lang="fr-FR" dirty="0"/>
            <a:t> </a:t>
          </a:r>
          <a:r>
            <a:rPr lang="fr-FR" dirty="0" err="1"/>
            <a:t>activities</a:t>
          </a:r>
          <a:endParaRPr lang="fr-FR" dirty="0"/>
        </a:p>
      </dgm:t>
    </dgm:pt>
    <dgm:pt modelId="{EED8B132-19B2-DA41-A217-74BB1EC0A6D2}" type="parTrans" cxnId="{A1A9ED60-E0D7-9B4B-AB48-D190FC88C37A}">
      <dgm:prSet/>
      <dgm:spPr/>
      <dgm:t>
        <a:bodyPr/>
        <a:lstStyle/>
        <a:p>
          <a:endParaRPr lang="fr-FR"/>
        </a:p>
      </dgm:t>
    </dgm:pt>
    <dgm:pt modelId="{B00043E8-23F7-974C-BB15-8CC5AB9CB365}" type="sibTrans" cxnId="{A1A9ED60-E0D7-9B4B-AB48-D190FC88C37A}">
      <dgm:prSet/>
      <dgm:spPr/>
      <dgm:t>
        <a:bodyPr/>
        <a:lstStyle/>
        <a:p>
          <a:endParaRPr lang="fr-FR"/>
        </a:p>
      </dgm:t>
    </dgm:pt>
    <dgm:pt modelId="{C5805146-889E-0E48-854A-C0C5A41B96A2}">
      <dgm:prSet phldrT="[Texte]"/>
      <dgm:spPr/>
      <dgm:t>
        <a:bodyPr/>
        <a:lstStyle/>
        <a:p>
          <a:pPr rtl="0"/>
          <a:r>
            <a:rPr lang="fr-FR" dirty="0"/>
            <a:t>Operating </a:t>
          </a:r>
          <a:r>
            <a:rPr lang="fr-FR" dirty="0" err="1"/>
            <a:t>activities</a:t>
          </a:r>
          <a:endParaRPr lang="fr-FR" dirty="0"/>
        </a:p>
      </dgm:t>
    </dgm:pt>
    <dgm:pt modelId="{91CE9DB0-468C-C849-91C7-A72E07821873}" type="parTrans" cxnId="{A8EFCD57-C53F-F047-9F21-1018A915556B}">
      <dgm:prSet/>
      <dgm:spPr/>
      <dgm:t>
        <a:bodyPr/>
        <a:lstStyle/>
        <a:p>
          <a:endParaRPr lang="fr-FR"/>
        </a:p>
      </dgm:t>
    </dgm:pt>
    <dgm:pt modelId="{9F6CFB3E-CA00-D645-9357-2CD9742354FB}" type="sibTrans" cxnId="{A8EFCD57-C53F-F047-9F21-1018A915556B}">
      <dgm:prSet/>
      <dgm:spPr/>
      <dgm:t>
        <a:bodyPr/>
        <a:lstStyle/>
        <a:p>
          <a:endParaRPr lang="fr-FR"/>
        </a:p>
      </dgm:t>
    </dgm:pt>
    <dgm:pt modelId="{FF8A7210-C8D0-1648-8E96-47E4ACC95818}" type="pres">
      <dgm:prSet presAssocID="{670F09FB-B7F9-824E-B060-496755BAC9A1}" presName="compositeShape" presStyleCnt="0">
        <dgm:presLayoutVars>
          <dgm:chMax val="7"/>
          <dgm:dir/>
          <dgm:resizeHandles val="exact"/>
        </dgm:presLayoutVars>
      </dgm:prSet>
      <dgm:spPr/>
    </dgm:pt>
    <dgm:pt modelId="{1F1FF5F0-2767-E146-8AB1-B8CC41EB92B9}" type="pres">
      <dgm:prSet presAssocID="{670F09FB-B7F9-824E-B060-496755BAC9A1}" presName="wedge1" presStyleLbl="node1" presStyleIdx="0" presStyleCnt="3"/>
      <dgm:spPr/>
    </dgm:pt>
    <dgm:pt modelId="{666CFA8F-C39A-5142-980F-D0FE3C23B179}" type="pres">
      <dgm:prSet presAssocID="{670F09FB-B7F9-824E-B060-496755BAC9A1}" presName="dummy1a" presStyleCnt="0"/>
      <dgm:spPr/>
    </dgm:pt>
    <dgm:pt modelId="{1136EE4A-2529-C943-B289-E210D4C56DCE}" type="pres">
      <dgm:prSet presAssocID="{670F09FB-B7F9-824E-B060-496755BAC9A1}" presName="dummy1b" presStyleCnt="0"/>
      <dgm:spPr/>
    </dgm:pt>
    <dgm:pt modelId="{B2B7A1FA-027F-7349-9A11-CBB341D5097C}" type="pres">
      <dgm:prSet presAssocID="{670F09FB-B7F9-824E-B060-496755BAC9A1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B835DF4C-1485-EE4E-98B5-B8AE3B4590AF}" type="pres">
      <dgm:prSet presAssocID="{670F09FB-B7F9-824E-B060-496755BAC9A1}" presName="wedge2" presStyleLbl="node1" presStyleIdx="1" presStyleCnt="3"/>
      <dgm:spPr/>
    </dgm:pt>
    <dgm:pt modelId="{AEC6B207-7661-D943-A55B-CF288E545A01}" type="pres">
      <dgm:prSet presAssocID="{670F09FB-B7F9-824E-B060-496755BAC9A1}" presName="dummy2a" presStyleCnt="0"/>
      <dgm:spPr/>
    </dgm:pt>
    <dgm:pt modelId="{51B32D07-576B-3F41-976F-F0748001EB3F}" type="pres">
      <dgm:prSet presAssocID="{670F09FB-B7F9-824E-B060-496755BAC9A1}" presName="dummy2b" presStyleCnt="0"/>
      <dgm:spPr/>
    </dgm:pt>
    <dgm:pt modelId="{C1BFAEBA-1372-AC49-8600-16603B7BC01E}" type="pres">
      <dgm:prSet presAssocID="{670F09FB-B7F9-824E-B060-496755BAC9A1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1905255B-329B-144C-9F44-25CFB719D9FD}" type="pres">
      <dgm:prSet presAssocID="{670F09FB-B7F9-824E-B060-496755BAC9A1}" presName="wedge3" presStyleLbl="node1" presStyleIdx="2" presStyleCnt="3"/>
      <dgm:spPr/>
    </dgm:pt>
    <dgm:pt modelId="{450D049C-697D-A149-A8F8-6BEFA885B2BE}" type="pres">
      <dgm:prSet presAssocID="{670F09FB-B7F9-824E-B060-496755BAC9A1}" presName="dummy3a" presStyleCnt="0"/>
      <dgm:spPr/>
    </dgm:pt>
    <dgm:pt modelId="{310E2DF7-F92A-9A4F-A4B2-0617650C37C6}" type="pres">
      <dgm:prSet presAssocID="{670F09FB-B7F9-824E-B060-496755BAC9A1}" presName="dummy3b" presStyleCnt="0"/>
      <dgm:spPr/>
    </dgm:pt>
    <dgm:pt modelId="{3F7E5307-B67A-5547-BF54-2380127FE6A7}" type="pres">
      <dgm:prSet presAssocID="{670F09FB-B7F9-824E-B060-496755BAC9A1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776D4CDD-D41F-5146-9F69-3F34568CD4F3}" type="pres">
      <dgm:prSet presAssocID="{098D4AAA-9434-2944-971C-8BEE93636992}" presName="arrowWedge1" presStyleLbl="fgSibTrans2D1" presStyleIdx="0" presStyleCnt="3"/>
      <dgm:spPr/>
    </dgm:pt>
    <dgm:pt modelId="{C119DF39-B0D2-A346-85C5-D099FC2B410F}" type="pres">
      <dgm:prSet presAssocID="{B00043E8-23F7-974C-BB15-8CC5AB9CB365}" presName="arrowWedge2" presStyleLbl="fgSibTrans2D1" presStyleIdx="1" presStyleCnt="3"/>
      <dgm:spPr/>
    </dgm:pt>
    <dgm:pt modelId="{3C2835C5-C4E7-4348-A107-FF6B926062CE}" type="pres">
      <dgm:prSet presAssocID="{9F6CFB3E-CA00-D645-9357-2CD9742354FB}" presName="arrowWedge3" presStyleLbl="fgSibTrans2D1" presStyleIdx="2" presStyleCnt="3"/>
      <dgm:spPr/>
    </dgm:pt>
  </dgm:ptLst>
  <dgm:cxnLst>
    <dgm:cxn modelId="{20386614-AB5C-444F-A96C-F1BB57EDCA6A}" type="presOf" srcId="{C5805146-889E-0E48-854A-C0C5A41B96A2}" destId="{1905255B-329B-144C-9F44-25CFB719D9FD}" srcOrd="0" destOrd="0" presId="urn:microsoft.com/office/officeart/2005/8/layout/cycle8"/>
    <dgm:cxn modelId="{E8CFE915-862D-6444-A9E4-6DB6938A080E}" type="presOf" srcId="{F834FCDF-F059-484D-A7F0-4A3691598A90}" destId="{C1BFAEBA-1372-AC49-8600-16603B7BC01E}" srcOrd="1" destOrd="0" presId="urn:microsoft.com/office/officeart/2005/8/layout/cycle8"/>
    <dgm:cxn modelId="{518DAA18-98D8-A148-84AA-8A59873BCB23}" type="presOf" srcId="{1983A7DB-F26C-7D45-9DB7-F46233479912}" destId="{B2B7A1FA-027F-7349-9A11-CBB341D5097C}" srcOrd="1" destOrd="0" presId="urn:microsoft.com/office/officeart/2005/8/layout/cycle8"/>
    <dgm:cxn modelId="{12F1A61A-0BFA-E240-8034-32119FA84AFA}" type="presOf" srcId="{1983A7DB-F26C-7D45-9DB7-F46233479912}" destId="{1F1FF5F0-2767-E146-8AB1-B8CC41EB92B9}" srcOrd="0" destOrd="0" presId="urn:microsoft.com/office/officeart/2005/8/layout/cycle8"/>
    <dgm:cxn modelId="{139C1B2B-0329-B945-9ECC-4C5D39C6DAB1}" type="presOf" srcId="{670F09FB-B7F9-824E-B060-496755BAC9A1}" destId="{FF8A7210-C8D0-1648-8E96-47E4ACC95818}" srcOrd="0" destOrd="0" presId="urn:microsoft.com/office/officeart/2005/8/layout/cycle8"/>
    <dgm:cxn modelId="{DC7FAA35-1521-FC49-920B-5729E74FB938}" type="presOf" srcId="{F834FCDF-F059-484D-A7F0-4A3691598A90}" destId="{B835DF4C-1485-EE4E-98B5-B8AE3B4590AF}" srcOrd="0" destOrd="0" presId="urn:microsoft.com/office/officeart/2005/8/layout/cycle8"/>
    <dgm:cxn modelId="{A8EFCD57-C53F-F047-9F21-1018A915556B}" srcId="{670F09FB-B7F9-824E-B060-496755BAC9A1}" destId="{C5805146-889E-0E48-854A-C0C5A41B96A2}" srcOrd="2" destOrd="0" parTransId="{91CE9DB0-468C-C849-91C7-A72E07821873}" sibTransId="{9F6CFB3E-CA00-D645-9357-2CD9742354FB}"/>
    <dgm:cxn modelId="{A1A9ED60-E0D7-9B4B-AB48-D190FC88C37A}" srcId="{670F09FB-B7F9-824E-B060-496755BAC9A1}" destId="{F834FCDF-F059-484D-A7F0-4A3691598A90}" srcOrd="1" destOrd="0" parTransId="{EED8B132-19B2-DA41-A217-74BB1EC0A6D2}" sibTransId="{B00043E8-23F7-974C-BB15-8CC5AB9CB365}"/>
    <dgm:cxn modelId="{D9576AB0-6566-0F49-A359-73D691462798}" srcId="{670F09FB-B7F9-824E-B060-496755BAC9A1}" destId="{1983A7DB-F26C-7D45-9DB7-F46233479912}" srcOrd="0" destOrd="0" parTransId="{6159150A-4CFC-3C45-A3F2-4968F6CB3760}" sibTransId="{098D4AAA-9434-2944-971C-8BEE93636992}"/>
    <dgm:cxn modelId="{8402A4C7-8B7C-B441-81CC-A94C2B66E676}" type="presOf" srcId="{C5805146-889E-0E48-854A-C0C5A41B96A2}" destId="{3F7E5307-B67A-5547-BF54-2380127FE6A7}" srcOrd="1" destOrd="0" presId="urn:microsoft.com/office/officeart/2005/8/layout/cycle8"/>
    <dgm:cxn modelId="{E9B298A6-B80D-FB42-8E10-F10C1A0AB8D7}" type="presParOf" srcId="{FF8A7210-C8D0-1648-8E96-47E4ACC95818}" destId="{1F1FF5F0-2767-E146-8AB1-B8CC41EB92B9}" srcOrd="0" destOrd="0" presId="urn:microsoft.com/office/officeart/2005/8/layout/cycle8"/>
    <dgm:cxn modelId="{CF46F13F-DE9E-3B4D-8439-28B7DB7270A8}" type="presParOf" srcId="{FF8A7210-C8D0-1648-8E96-47E4ACC95818}" destId="{666CFA8F-C39A-5142-980F-D0FE3C23B179}" srcOrd="1" destOrd="0" presId="urn:microsoft.com/office/officeart/2005/8/layout/cycle8"/>
    <dgm:cxn modelId="{39702AFC-2392-2648-ABB4-B7A0002EF8DD}" type="presParOf" srcId="{FF8A7210-C8D0-1648-8E96-47E4ACC95818}" destId="{1136EE4A-2529-C943-B289-E210D4C56DCE}" srcOrd="2" destOrd="0" presId="urn:microsoft.com/office/officeart/2005/8/layout/cycle8"/>
    <dgm:cxn modelId="{93572118-4296-DE4C-94B9-B90D6644C65E}" type="presParOf" srcId="{FF8A7210-C8D0-1648-8E96-47E4ACC95818}" destId="{B2B7A1FA-027F-7349-9A11-CBB341D5097C}" srcOrd="3" destOrd="0" presId="urn:microsoft.com/office/officeart/2005/8/layout/cycle8"/>
    <dgm:cxn modelId="{FE995D9A-72C1-0C4C-925B-9AD299E8B31B}" type="presParOf" srcId="{FF8A7210-C8D0-1648-8E96-47E4ACC95818}" destId="{B835DF4C-1485-EE4E-98B5-B8AE3B4590AF}" srcOrd="4" destOrd="0" presId="urn:microsoft.com/office/officeart/2005/8/layout/cycle8"/>
    <dgm:cxn modelId="{2B8F28FF-B957-E446-98C7-400665F4A58C}" type="presParOf" srcId="{FF8A7210-C8D0-1648-8E96-47E4ACC95818}" destId="{AEC6B207-7661-D943-A55B-CF288E545A01}" srcOrd="5" destOrd="0" presId="urn:microsoft.com/office/officeart/2005/8/layout/cycle8"/>
    <dgm:cxn modelId="{6C2F031E-A35B-F641-A608-57C46EC7B71F}" type="presParOf" srcId="{FF8A7210-C8D0-1648-8E96-47E4ACC95818}" destId="{51B32D07-576B-3F41-976F-F0748001EB3F}" srcOrd="6" destOrd="0" presId="urn:microsoft.com/office/officeart/2005/8/layout/cycle8"/>
    <dgm:cxn modelId="{B42F6786-6851-B941-82D7-7C4892765563}" type="presParOf" srcId="{FF8A7210-C8D0-1648-8E96-47E4ACC95818}" destId="{C1BFAEBA-1372-AC49-8600-16603B7BC01E}" srcOrd="7" destOrd="0" presId="urn:microsoft.com/office/officeart/2005/8/layout/cycle8"/>
    <dgm:cxn modelId="{D0B99CF2-F13C-E242-B555-E5B4B384A257}" type="presParOf" srcId="{FF8A7210-C8D0-1648-8E96-47E4ACC95818}" destId="{1905255B-329B-144C-9F44-25CFB719D9FD}" srcOrd="8" destOrd="0" presId="urn:microsoft.com/office/officeart/2005/8/layout/cycle8"/>
    <dgm:cxn modelId="{80BB51C2-CCA0-B44E-A960-58293B7A4817}" type="presParOf" srcId="{FF8A7210-C8D0-1648-8E96-47E4ACC95818}" destId="{450D049C-697D-A149-A8F8-6BEFA885B2BE}" srcOrd="9" destOrd="0" presId="urn:microsoft.com/office/officeart/2005/8/layout/cycle8"/>
    <dgm:cxn modelId="{7C2A32F0-682A-DA42-994D-A788FA8697D4}" type="presParOf" srcId="{FF8A7210-C8D0-1648-8E96-47E4ACC95818}" destId="{310E2DF7-F92A-9A4F-A4B2-0617650C37C6}" srcOrd="10" destOrd="0" presId="urn:microsoft.com/office/officeart/2005/8/layout/cycle8"/>
    <dgm:cxn modelId="{3C3AEC69-3E0C-6149-8EFF-F9F1858CC049}" type="presParOf" srcId="{FF8A7210-C8D0-1648-8E96-47E4ACC95818}" destId="{3F7E5307-B67A-5547-BF54-2380127FE6A7}" srcOrd="11" destOrd="0" presId="urn:microsoft.com/office/officeart/2005/8/layout/cycle8"/>
    <dgm:cxn modelId="{EE0C95A3-EBBA-4443-B93A-7C45B1B6522A}" type="presParOf" srcId="{FF8A7210-C8D0-1648-8E96-47E4ACC95818}" destId="{776D4CDD-D41F-5146-9F69-3F34568CD4F3}" srcOrd="12" destOrd="0" presId="urn:microsoft.com/office/officeart/2005/8/layout/cycle8"/>
    <dgm:cxn modelId="{3045599E-7B8E-034D-B96E-5E412174C1BB}" type="presParOf" srcId="{FF8A7210-C8D0-1648-8E96-47E4ACC95818}" destId="{C119DF39-B0D2-A346-85C5-D099FC2B410F}" srcOrd="13" destOrd="0" presId="urn:microsoft.com/office/officeart/2005/8/layout/cycle8"/>
    <dgm:cxn modelId="{73A97384-ACC7-A24F-B5DB-3C4E36BFC8E3}" type="presParOf" srcId="{FF8A7210-C8D0-1648-8E96-47E4ACC95818}" destId="{3C2835C5-C4E7-4348-A107-FF6B926062CE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1FF5F0-2767-E146-8AB1-B8CC41EB92B9}">
      <dsp:nvSpPr>
        <dsp:cNvPr id="0" name=""/>
        <dsp:cNvSpPr/>
      </dsp:nvSpPr>
      <dsp:spPr>
        <a:xfrm>
          <a:off x="3413018" y="224226"/>
          <a:ext cx="2897695" cy="2897695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 err="1"/>
            <a:t>Investing</a:t>
          </a:r>
          <a:r>
            <a:rPr lang="fr-FR" sz="1800" kern="1200" dirty="0"/>
            <a:t> </a:t>
          </a:r>
          <a:r>
            <a:rPr lang="fr-FR" sz="1800" kern="1200" dirty="0" err="1"/>
            <a:t>activities</a:t>
          </a:r>
          <a:endParaRPr lang="fr-FR" sz="1800" kern="1200" dirty="0"/>
        </a:p>
      </dsp:txBody>
      <dsp:txXfrm>
        <a:off x="4940173" y="838262"/>
        <a:ext cx="1034891" cy="862409"/>
      </dsp:txXfrm>
    </dsp:sp>
    <dsp:sp modelId="{B835DF4C-1485-EE4E-98B5-B8AE3B4590AF}">
      <dsp:nvSpPr>
        <dsp:cNvPr id="0" name=""/>
        <dsp:cNvSpPr/>
      </dsp:nvSpPr>
      <dsp:spPr>
        <a:xfrm>
          <a:off x="3353339" y="327715"/>
          <a:ext cx="2897695" cy="2897695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 err="1"/>
            <a:t>Financing</a:t>
          </a:r>
          <a:r>
            <a:rPr lang="fr-FR" sz="1800" kern="1200" dirty="0"/>
            <a:t> </a:t>
          </a:r>
          <a:r>
            <a:rPr lang="fr-FR" sz="1800" kern="1200" dirty="0" err="1"/>
            <a:t>activities</a:t>
          </a:r>
          <a:endParaRPr lang="fr-FR" sz="1800" kern="1200" dirty="0"/>
        </a:p>
      </dsp:txBody>
      <dsp:txXfrm>
        <a:off x="4043267" y="2207768"/>
        <a:ext cx="1552337" cy="758920"/>
      </dsp:txXfrm>
    </dsp:sp>
    <dsp:sp modelId="{1905255B-329B-144C-9F44-25CFB719D9FD}">
      <dsp:nvSpPr>
        <dsp:cNvPr id="0" name=""/>
        <dsp:cNvSpPr/>
      </dsp:nvSpPr>
      <dsp:spPr>
        <a:xfrm>
          <a:off x="3293660" y="224226"/>
          <a:ext cx="2897695" cy="2897695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/>
            <a:t>Operating </a:t>
          </a:r>
          <a:r>
            <a:rPr lang="fr-FR" sz="1800" kern="1200" dirty="0" err="1"/>
            <a:t>activities</a:t>
          </a:r>
          <a:endParaRPr lang="fr-FR" sz="1800" kern="1200" dirty="0"/>
        </a:p>
      </dsp:txBody>
      <dsp:txXfrm>
        <a:off x="3629310" y="838262"/>
        <a:ext cx="1034891" cy="862409"/>
      </dsp:txXfrm>
    </dsp:sp>
    <dsp:sp modelId="{776D4CDD-D41F-5146-9F69-3F34568CD4F3}">
      <dsp:nvSpPr>
        <dsp:cNvPr id="0" name=""/>
        <dsp:cNvSpPr/>
      </dsp:nvSpPr>
      <dsp:spPr>
        <a:xfrm>
          <a:off x="3233876" y="44845"/>
          <a:ext cx="3256458" cy="3256458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19DF39-B0D2-A346-85C5-D099FC2B410F}">
      <dsp:nvSpPr>
        <dsp:cNvPr id="0" name=""/>
        <dsp:cNvSpPr/>
      </dsp:nvSpPr>
      <dsp:spPr>
        <a:xfrm>
          <a:off x="3173958" y="148151"/>
          <a:ext cx="3256458" cy="3256458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2835C5-C4E7-4348-A107-FF6B926062CE}">
      <dsp:nvSpPr>
        <dsp:cNvPr id="0" name=""/>
        <dsp:cNvSpPr/>
      </dsp:nvSpPr>
      <dsp:spPr>
        <a:xfrm>
          <a:off x="3114040" y="44845"/>
          <a:ext cx="3256458" cy="3256458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3/5/25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3/5/25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online.hbs.edu/blog/post/how-to-read-a-cash-flow-statement" TargetMode="External"/><Relationship Id="rId2" Type="http://schemas.openxmlformats.org/officeDocument/2006/relationships/hyperlink" Target="https://corporatefinanceinstitute.com/resources/accounting/statement-of-cash-flow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sage.com/en-us/blog/cash-flow-statement-explained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orkiva.com/blog/what-is-a-cash-flow-statement" TargetMode="External"/><Relationship Id="rId2" Type="http://schemas.openxmlformats.org/officeDocument/2006/relationships/hyperlink" Target="https://www.sage.com/en-us/blog/cash-flow-statement-explained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hopify.com/blog/cash-flow-statement" TargetMode="External"/><Relationship Id="rId2" Type="http://schemas.openxmlformats.org/officeDocument/2006/relationships/hyperlink" Target="https://online.hbs.edu/blog/post/how-to-read-a-cash-flow-statemen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orkiva.com/blog/what-is-a-cash-flow-statement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orkiva.com/blog/what-is-a-cash-flow-statement" TargetMode="External"/><Relationship Id="rId2" Type="http://schemas.openxmlformats.org/officeDocument/2006/relationships/hyperlink" Target="https://www.shopify.com/blog/cash-flow-statement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ench.co/blog/accounting/cash-flow-statements" TargetMode="External"/><Relationship Id="rId2" Type="http://schemas.openxmlformats.org/officeDocument/2006/relationships/hyperlink" Target="https://www.shopify.com/blog/cash-flow-statement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yob.com/au/resources/guides/accounting/cash-flow-statement" TargetMode="External"/><Relationship Id="rId2" Type="http://schemas.openxmlformats.org/officeDocument/2006/relationships/hyperlink" Target="https://www.sage.com/en-us/blog/cash-flow-statement-explained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online.hbs.edu/blog/post/how-to-read-a-cash-flow-statement" TargetMode="External"/><Relationship Id="rId2" Type="http://schemas.openxmlformats.org/officeDocument/2006/relationships/hyperlink" Target="https://corporatefinanceinstitute.com/resources/accounting/statement-of-cash-flow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ench.co/blog/accounting/cash-flow-statemen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B3214E-0187-7FBF-D24C-9F161B390B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sz="4400" b="1" dirty="0" err="1"/>
              <a:t>Understanding</a:t>
            </a:r>
            <a:r>
              <a:rPr lang="fr-FR" sz="4400" b="1" dirty="0"/>
              <a:t> the Cash Flow </a:t>
            </a:r>
            <a:r>
              <a:rPr lang="fr-FR" sz="4400" b="1" dirty="0" err="1"/>
              <a:t>Statement</a:t>
            </a:r>
            <a:br>
              <a:rPr lang="fr-FR" sz="4400" b="1" dirty="0"/>
            </a:br>
            <a:r>
              <a:rPr lang="fr-FR" sz="4400" b="1" dirty="0"/>
              <a:t>Introduction</a:t>
            </a:r>
            <a:br>
              <a:rPr lang="fr-FR" b="1" dirty="0"/>
            </a:br>
            <a:endParaRPr lang="fr-DZ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B8CAA40-8369-9469-5A55-D68A80C73E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D</a:t>
            </a:r>
            <a:r>
              <a:rPr lang="fr-DZ" dirty="0"/>
              <a:t>r. ahmouda</a:t>
            </a:r>
          </a:p>
        </p:txBody>
      </p:sp>
    </p:spTree>
    <p:extLst>
      <p:ext uri="{BB962C8B-B14F-4D97-AF65-F5344CB8AC3E}">
        <p14:creationId xmlns:p14="http://schemas.microsoft.com/office/powerpoint/2010/main" val="1896080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B0DFFB-C80A-7C6A-A46D-669FEA905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DZ" dirty="0"/>
              <a:t>conclusion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7EED11-218C-15EF-5EF7-E92B85B97D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fr-FR" sz="2400" b="0" i="0" dirty="0">
                <a:effectLst/>
                <a:latin typeface="fkGroteskNeue"/>
              </a:rPr>
              <a:t>The cash flow </a:t>
            </a:r>
            <a:r>
              <a:rPr lang="fr-FR" sz="2400" b="0" i="0" dirty="0" err="1">
                <a:effectLst/>
                <a:latin typeface="fkGroteskNeue"/>
              </a:rPr>
              <a:t>statement</a:t>
            </a:r>
            <a:r>
              <a:rPr lang="fr-FR" sz="2400" b="0" i="0" dirty="0">
                <a:effectLst/>
                <a:latin typeface="fkGroteskNeue"/>
              </a:rPr>
              <a:t> </a:t>
            </a:r>
            <a:r>
              <a:rPr lang="fr-FR" sz="2400" b="0" i="0" dirty="0" err="1">
                <a:effectLst/>
                <a:latin typeface="fkGroteskNeue"/>
              </a:rPr>
              <a:t>is</a:t>
            </a:r>
            <a:r>
              <a:rPr lang="fr-FR" sz="2400" b="0" i="0" dirty="0">
                <a:effectLst/>
                <a:latin typeface="fkGroteskNeue"/>
              </a:rPr>
              <a:t> vital for </a:t>
            </a:r>
            <a:r>
              <a:rPr lang="fr-FR" sz="2400" b="0" i="0" dirty="0" err="1">
                <a:effectLst/>
                <a:latin typeface="fkGroteskNeue"/>
              </a:rPr>
              <a:t>understanding</a:t>
            </a:r>
            <a:r>
              <a:rPr lang="fr-FR" sz="2400" b="0" i="0" dirty="0">
                <a:effectLst/>
                <a:latin typeface="fkGroteskNeue"/>
              </a:rPr>
              <a:t> a </a:t>
            </a:r>
            <a:r>
              <a:rPr lang="fr-FR" sz="2400" b="0" i="0" dirty="0" err="1">
                <a:effectLst/>
                <a:latin typeface="fkGroteskNeue"/>
              </a:rPr>
              <a:t>business’s</a:t>
            </a:r>
            <a:r>
              <a:rPr lang="fr-FR" sz="2400" b="0" i="0" dirty="0">
                <a:effectLst/>
                <a:latin typeface="fkGroteskNeue"/>
              </a:rPr>
              <a:t> </a:t>
            </a:r>
            <a:r>
              <a:rPr lang="fr-FR" sz="2400" b="0" i="0" dirty="0" err="1">
                <a:effectLst/>
                <a:latin typeface="fkGroteskNeue"/>
              </a:rPr>
              <a:t>financial</a:t>
            </a:r>
            <a:r>
              <a:rPr lang="fr-FR" sz="2400" b="0" i="0" dirty="0">
                <a:effectLst/>
                <a:latin typeface="fkGroteskNeue"/>
              </a:rPr>
              <a:t> </a:t>
            </a:r>
            <a:r>
              <a:rPr lang="fr-FR" sz="2400" b="0" i="0" dirty="0" err="1">
                <a:effectLst/>
                <a:latin typeface="fkGroteskNeue"/>
              </a:rPr>
              <a:t>health</a:t>
            </a:r>
            <a:r>
              <a:rPr lang="fr-FR" sz="2400" b="0" i="0" dirty="0">
                <a:effectLst/>
                <a:latin typeface="fkGroteskNeue"/>
              </a:rPr>
              <a:t> and </a:t>
            </a:r>
            <a:r>
              <a:rPr lang="fr-FR" sz="2400" b="0" i="0" dirty="0" err="1">
                <a:effectLst/>
                <a:latin typeface="fkGroteskNeue"/>
              </a:rPr>
              <a:t>sustainability</a:t>
            </a:r>
            <a:r>
              <a:rPr lang="fr-FR" sz="2400" b="0" i="0" dirty="0">
                <a:effectLst/>
                <a:latin typeface="fkGroteskNeue"/>
              </a:rPr>
              <a:t>. By </a:t>
            </a:r>
            <a:r>
              <a:rPr lang="fr-FR" sz="2400" b="0" i="0" dirty="0" err="1">
                <a:effectLst/>
                <a:latin typeface="fkGroteskNeue"/>
              </a:rPr>
              <a:t>categorizing</a:t>
            </a:r>
            <a:r>
              <a:rPr lang="fr-FR" sz="2400" b="0" i="0" dirty="0">
                <a:effectLst/>
                <a:latin typeface="fkGroteskNeue"/>
              </a:rPr>
              <a:t> cash flows </a:t>
            </a:r>
            <a:r>
              <a:rPr lang="fr-FR" sz="2400" b="0" i="0" dirty="0" err="1">
                <a:effectLst/>
                <a:latin typeface="fkGroteskNeue"/>
              </a:rPr>
              <a:t>into</a:t>
            </a:r>
            <a:r>
              <a:rPr lang="fr-FR" sz="2400" b="0" i="0" dirty="0">
                <a:effectLst/>
                <a:latin typeface="fkGroteskNeue"/>
              </a:rPr>
              <a:t> operating, </a:t>
            </a:r>
            <a:r>
              <a:rPr lang="fr-FR" sz="2400" b="0" i="0" dirty="0" err="1">
                <a:effectLst/>
                <a:latin typeface="fkGroteskNeue"/>
              </a:rPr>
              <a:t>investing</a:t>
            </a:r>
            <a:r>
              <a:rPr lang="fr-FR" sz="2400" b="0" i="0" dirty="0">
                <a:effectLst/>
                <a:latin typeface="fkGroteskNeue"/>
              </a:rPr>
              <a:t>, and </a:t>
            </a:r>
            <a:r>
              <a:rPr lang="fr-FR" sz="2400" b="0" i="0" dirty="0" err="1">
                <a:effectLst/>
                <a:latin typeface="fkGroteskNeue"/>
              </a:rPr>
              <a:t>financing</a:t>
            </a:r>
            <a:r>
              <a:rPr lang="fr-FR" sz="2400" b="0" i="0" dirty="0">
                <a:effectLst/>
                <a:latin typeface="fkGroteskNeue"/>
              </a:rPr>
              <a:t> </a:t>
            </a:r>
            <a:r>
              <a:rPr lang="fr-FR" sz="2400" b="0" i="0" dirty="0" err="1">
                <a:effectLst/>
                <a:latin typeface="fkGroteskNeue"/>
              </a:rPr>
              <a:t>activities</a:t>
            </a:r>
            <a:r>
              <a:rPr lang="fr-FR" sz="2400" b="0" i="0" dirty="0">
                <a:effectLst/>
                <a:latin typeface="fkGroteskNeue"/>
              </a:rPr>
              <a:t>, </a:t>
            </a:r>
            <a:r>
              <a:rPr lang="fr-FR" sz="2400" b="0" i="0" dirty="0" err="1">
                <a:effectLst/>
                <a:latin typeface="fkGroteskNeue"/>
              </a:rPr>
              <a:t>it</a:t>
            </a:r>
            <a:r>
              <a:rPr lang="fr-FR" sz="2400" b="0" i="0" dirty="0">
                <a:effectLst/>
                <a:latin typeface="fkGroteskNeue"/>
              </a:rPr>
              <a:t> </a:t>
            </a:r>
            <a:r>
              <a:rPr lang="fr-FR" sz="2400" b="0" i="0" dirty="0" err="1">
                <a:effectLst/>
                <a:latin typeface="fkGroteskNeue"/>
              </a:rPr>
              <a:t>provides</a:t>
            </a:r>
            <a:r>
              <a:rPr lang="fr-FR" sz="2400" b="0" i="0" dirty="0">
                <a:effectLst/>
                <a:latin typeface="fkGroteskNeue"/>
              </a:rPr>
              <a:t> </a:t>
            </a:r>
            <a:r>
              <a:rPr lang="fr-FR" sz="2400" b="0" i="0" dirty="0" err="1">
                <a:effectLst/>
                <a:latin typeface="fkGroteskNeue"/>
              </a:rPr>
              <a:t>clarity</a:t>
            </a:r>
            <a:r>
              <a:rPr lang="fr-FR" sz="2400" b="0" i="0" dirty="0">
                <a:effectLst/>
                <a:latin typeface="fkGroteskNeue"/>
              </a:rPr>
              <a:t> on how a </a:t>
            </a:r>
            <a:r>
              <a:rPr lang="fr-FR" sz="2400" b="0" i="0" dirty="0" err="1">
                <a:effectLst/>
                <a:latin typeface="fkGroteskNeue"/>
              </a:rPr>
              <a:t>company</a:t>
            </a:r>
            <a:r>
              <a:rPr lang="fr-FR" sz="2400" b="0" i="0" dirty="0">
                <a:effectLst/>
                <a:latin typeface="fkGroteskNeue"/>
              </a:rPr>
              <a:t> manages </a:t>
            </a:r>
            <a:r>
              <a:rPr lang="fr-FR" sz="2400" b="0" i="0" dirty="0" err="1">
                <a:effectLst/>
                <a:latin typeface="fkGroteskNeue"/>
              </a:rPr>
              <a:t>its</a:t>
            </a:r>
            <a:r>
              <a:rPr lang="fr-FR" sz="2400" b="0" i="0" dirty="0">
                <a:effectLst/>
                <a:latin typeface="fkGroteskNeue"/>
              </a:rPr>
              <a:t> </a:t>
            </a:r>
            <a:r>
              <a:rPr lang="fr-FR" sz="2400" b="0" i="0" dirty="0" err="1">
                <a:effectLst/>
                <a:latin typeface="fkGroteskNeue"/>
              </a:rPr>
              <a:t>resources</a:t>
            </a:r>
            <a:r>
              <a:rPr lang="fr-FR" sz="2400" b="0" i="0" dirty="0">
                <a:effectLst/>
                <a:latin typeface="fkGroteskNeue"/>
              </a:rPr>
              <a:t> and supports </a:t>
            </a:r>
            <a:r>
              <a:rPr lang="fr-FR" sz="2400" b="0" i="0" dirty="0" err="1">
                <a:effectLst/>
                <a:latin typeface="fkGroteskNeue"/>
              </a:rPr>
              <a:t>strategic</a:t>
            </a:r>
            <a:r>
              <a:rPr lang="fr-FR" sz="2400" b="0" i="0" dirty="0">
                <a:effectLst/>
                <a:latin typeface="fkGroteskNeue"/>
              </a:rPr>
              <a:t> </a:t>
            </a:r>
            <a:r>
              <a:rPr lang="fr-FR" sz="2400" b="0" i="0" dirty="0" err="1">
                <a:effectLst/>
                <a:latin typeface="fkGroteskNeue"/>
              </a:rPr>
              <a:t>decision-making</a:t>
            </a:r>
            <a:r>
              <a:rPr lang="fr-FR" sz="2400" b="0" i="0" dirty="0">
                <a:effectLst/>
                <a:latin typeface="fkGroteskNeue"/>
              </a:rPr>
              <a:t>.</a:t>
            </a:r>
          </a:p>
          <a:p>
            <a:pPr algn="l"/>
            <a:r>
              <a:rPr lang="fr-FR" sz="2400" dirty="0">
                <a:latin typeface="fkGroteskNeue"/>
              </a:rPr>
              <a:t>There are </a:t>
            </a:r>
            <a:r>
              <a:rPr lang="fr-FR" sz="2400" dirty="0" err="1">
                <a:latin typeface="fkGroteskNeue"/>
              </a:rPr>
              <a:t>two</a:t>
            </a:r>
            <a:r>
              <a:rPr lang="fr-FR" sz="2400" dirty="0">
                <a:latin typeface="fkGroteskNeue"/>
              </a:rPr>
              <a:t> </a:t>
            </a:r>
            <a:r>
              <a:rPr lang="fr-FR" sz="2400" dirty="0" err="1">
                <a:latin typeface="fkGroteskNeue"/>
              </a:rPr>
              <a:t>methods</a:t>
            </a:r>
            <a:r>
              <a:rPr lang="fr-FR" sz="2400" dirty="0">
                <a:latin typeface="fkGroteskNeue"/>
              </a:rPr>
              <a:t> to </a:t>
            </a:r>
            <a:r>
              <a:rPr lang="fr-FR" sz="2400" dirty="0" err="1">
                <a:latin typeface="fkGroteskNeue"/>
              </a:rPr>
              <a:t>establish</a:t>
            </a:r>
            <a:r>
              <a:rPr lang="fr-FR" sz="2400" dirty="0">
                <a:latin typeface="fkGroteskNeue"/>
              </a:rPr>
              <a:t> a cash flow </a:t>
            </a:r>
            <a:r>
              <a:rPr lang="fr-FR" sz="2400" dirty="0" err="1">
                <a:latin typeface="fkGroteskNeue"/>
              </a:rPr>
              <a:t>statement</a:t>
            </a:r>
            <a:r>
              <a:rPr lang="fr-FR" sz="2400" dirty="0">
                <a:latin typeface="fkGroteskNeue"/>
              </a:rPr>
              <a:t> : direct </a:t>
            </a:r>
            <a:r>
              <a:rPr lang="fr-FR" sz="2400" dirty="0" err="1">
                <a:latin typeface="fkGroteskNeue"/>
              </a:rPr>
              <a:t>method</a:t>
            </a:r>
            <a:r>
              <a:rPr lang="fr-FR" sz="2400" dirty="0">
                <a:latin typeface="fkGroteskNeue"/>
              </a:rPr>
              <a:t> and indirect </a:t>
            </a:r>
            <a:r>
              <a:rPr lang="fr-FR" sz="2400" dirty="0" err="1">
                <a:latin typeface="fkGroteskNeue"/>
              </a:rPr>
              <a:t>method</a:t>
            </a:r>
            <a:endParaRPr lang="fr-FR" sz="2400" b="0" i="0" dirty="0">
              <a:effectLst/>
              <a:latin typeface="fkGroteskNeue"/>
            </a:endParaRPr>
          </a:p>
          <a:p>
            <a:pPr marL="0" indent="0">
              <a:buNone/>
            </a:pPr>
            <a:endParaRPr lang="fr-DZ" dirty="0"/>
          </a:p>
        </p:txBody>
      </p:sp>
    </p:spTree>
    <p:extLst>
      <p:ext uri="{BB962C8B-B14F-4D97-AF65-F5344CB8AC3E}">
        <p14:creationId xmlns:p14="http://schemas.microsoft.com/office/powerpoint/2010/main" val="23954246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50AD9C-45B5-9880-4368-AAACE7F29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T</a:t>
            </a:r>
            <a:r>
              <a:rPr lang="fr-DZ" dirty="0"/>
              <a:t>rue or false questions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2B0C76-25DE-B8A3-DB19-730B16F8D5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4199727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fr-FR" b="0" i="0" dirty="0">
                <a:effectLst/>
                <a:latin typeface="fkGroteskNeue"/>
              </a:rPr>
              <a:t>The cash flow </a:t>
            </a:r>
            <a:r>
              <a:rPr lang="fr-FR" b="0" i="0" dirty="0" err="1">
                <a:effectLst/>
                <a:latin typeface="fkGroteskNeue"/>
              </a:rPr>
              <a:t>statement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is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divided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into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three</a:t>
            </a:r>
            <a:r>
              <a:rPr lang="fr-FR" b="0" i="0" dirty="0">
                <a:effectLst/>
                <a:latin typeface="fkGroteskNeue"/>
              </a:rPr>
              <a:t> sections: operating </a:t>
            </a:r>
            <a:r>
              <a:rPr lang="fr-FR" b="0" i="0" dirty="0" err="1">
                <a:effectLst/>
                <a:latin typeface="fkGroteskNeue"/>
              </a:rPr>
              <a:t>activities</a:t>
            </a:r>
            <a:r>
              <a:rPr lang="fr-FR" b="0" i="0" dirty="0">
                <a:effectLst/>
                <a:latin typeface="fkGroteskNeue"/>
              </a:rPr>
              <a:t>, </a:t>
            </a:r>
            <a:r>
              <a:rPr lang="fr-FR" b="0" i="0" dirty="0" err="1">
                <a:effectLst/>
                <a:latin typeface="fkGroteskNeue"/>
              </a:rPr>
              <a:t>investing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activities</a:t>
            </a:r>
            <a:r>
              <a:rPr lang="fr-FR" b="0" i="0" dirty="0">
                <a:effectLst/>
                <a:latin typeface="fkGroteskNeue"/>
              </a:rPr>
              <a:t>, and </a:t>
            </a:r>
            <a:r>
              <a:rPr lang="fr-FR" b="0" i="0" dirty="0" err="1">
                <a:effectLst/>
                <a:latin typeface="fkGroteskNeue"/>
              </a:rPr>
              <a:t>financing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activities</a:t>
            </a:r>
            <a:endParaRPr lang="fr-FR" b="0" i="0" dirty="0">
              <a:effectLst/>
              <a:latin typeface="fkGroteskNeue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dirty="0">
                <a:latin typeface="fkGroteskNeue"/>
              </a:rPr>
              <a:t>`</a:t>
            </a:r>
            <a:r>
              <a:rPr lang="fr-FR" b="0" i="0" dirty="0">
                <a:effectLst/>
                <a:latin typeface="fkGroteskNeue"/>
              </a:rPr>
              <a:t>Cash </a:t>
            </a:r>
            <a:r>
              <a:rPr lang="fr-FR" b="0" i="0" dirty="0" err="1">
                <a:effectLst/>
                <a:latin typeface="fkGroteskNeue"/>
              </a:rPr>
              <a:t>inflows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from</a:t>
            </a:r>
            <a:r>
              <a:rPr lang="fr-FR" b="0" i="0" dirty="0">
                <a:effectLst/>
                <a:latin typeface="fkGroteskNeue"/>
              </a:rPr>
              <a:t> the sale of </a:t>
            </a:r>
            <a:r>
              <a:rPr lang="fr-FR" b="0" i="0" dirty="0" err="1">
                <a:effectLst/>
                <a:latin typeface="fkGroteskNeue"/>
              </a:rPr>
              <a:t>equipment</a:t>
            </a:r>
            <a:r>
              <a:rPr lang="fr-FR" b="0" i="0" dirty="0">
                <a:effectLst/>
                <a:latin typeface="fkGroteskNeue"/>
              </a:rPr>
              <a:t> are </a:t>
            </a:r>
            <a:r>
              <a:rPr lang="fr-FR" b="0" i="0" dirty="0" err="1">
                <a:effectLst/>
                <a:latin typeface="fkGroteskNeue"/>
              </a:rPr>
              <a:t>recorded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under</a:t>
            </a:r>
            <a:r>
              <a:rPr lang="fr-FR" b="0" i="0" dirty="0">
                <a:effectLst/>
                <a:latin typeface="fkGroteskNeue"/>
              </a:rPr>
              <a:t> operating </a:t>
            </a:r>
            <a:r>
              <a:rPr lang="fr-FR" b="0" i="0" dirty="0" err="1">
                <a:effectLst/>
                <a:latin typeface="fkGroteskNeue"/>
              </a:rPr>
              <a:t>activities</a:t>
            </a:r>
            <a:r>
              <a:rPr lang="fr-FR" b="0" i="0" dirty="0">
                <a:effectLst/>
                <a:latin typeface="fkGroteskNeue"/>
              </a:rPr>
              <a:t> in the cash flow </a:t>
            </a:r>
            <a:r>
              <a:rPr lang="fr-FR" b="0" i="0" dirty="0" err="1">
                <a:effectLst/>
                <a:latin typeface="fkGroteskNeue"/>
              </a:rPr>
              <a:t>statement</a:t>
            </a:r>
            <a:r>
              <a:rPr lang="fr-FR" b="0" i="0" dirty="0">
                <a:effectLst/>
                <a:latin typeface="fkGroteskNeue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fr-FR" b="0" i="0" dirty="0">
                <a:effectLst/>
                <a:latin typeface="fkGroteskNeue"/>
              </a:rPr>
              <a:t>Positive cash flow </a:t>
            </a:r>
            <a:r>
              <a:rPr lang="fr-FR" b="0" i="0" dirty="0" err="1">
                <a:effectLst/>
                <a:latin typeface="fkGroteskNeue"/>
              </a:rPr>
              <a:t>from</a:t>
            </a:r>
            <a:r>
              <a:rPr lang="fr-FR" b="0" i="0" dirty="0">
                <a:effectLst/>
                <a:latin typeface="fkGroteskNeue"/>
              </a:rPr>
              <a:t> operating </a:t>
            </a:r>
            <a:r>
              <a:rPr lang="fr-FR" b="0" i="0" dirty="0" err="1">
                <a:effectLst/>
                <a:latin typeface="fkGroteskNeue"/>
              </a:rPr>
              <a:t>activities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indicates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that</a:t>
            </a:r>
            <a:r>
              <a:rPr lang="fr-FR" b="0" i="0" dirty="0">
                <a:effectLst/>
                <a:latin typeface="fkGroteskNeue"/>
              </a:rPr>
              <a:t> a </a:t>
            </a:r>
            <a:r>
              <a:rPr lang="fr-FR" b="0" i="0" dirty="0" err="1">
                <a:effectLst/>
                <a:latin typeface="fkGroteskNeue"/>
              </a:rPr>
              <a:t>company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is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generating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sufficient</a:t>
            </a:r>
            <a:r>
              <a:rPr lang="fr-FR" b="0" i="0" dirty="0">
                <a:effectLst/>
                <a:latin typeface="fkGroteskNeue"/>
              </a:rPr>
              <a:t> cash </a:t>
            </a:r>
            <a:r>
              <a:rPr lang="fr-FR" b="0" i="0" dirty="0" err="1">
                <a:effectLst/>
                <a:latin typeface="fkGroteskNeue"/>
              </a:rPr>
              <a:t>from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its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core</a:t>
            </a:r>
            <a:r>
              <a:rPr lang="fr-FR" b="0" i="0" dirty="0">
                <a:effectLst/>
                <a:latin typeface="fkGroteskNeue"/>
              </a:rPr>
              <a:t> business </a:t>
            </a:r>
            <a:r>
              <a:rPr lang="fr-FR" b="0" i="0" dirty="0" err="1">
                <a:effectLst/>
                <a:latin typeface="fkGroteskNeue"/>
              </a:rPr>
              <a:t>operations</a:t>
            </a:r>
            <a:r>
              <a:rPr lang="fr-FR" b="0" i="0" dirty="0">
                <a:effectLst/>
                <a:latin typeface="fkGroteskNeue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fr-FR" b="0" i="0" dirty="0" err="1">
                <a:effectLst/>
                <a:latin typeface="fkGroteskNeue"/>
              </a:rPr>
              <a:t>Financing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activities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include</a:t>
            </a:r>
            <a:r>
              <a:rPr lang="fr-FR" b="0" i="0" dirty="0">
                <a:effectLst/>
                <a:latin typeface="fkGroteskNeue"/>
              </a:rPr>
              <a:t> transactions </a:t>
            </a:r>
            <a:r>
              <a:rPr lang="fr-FR" b="0" i="0" dirty="0" err="1">
                <a:effectLst/>
                <a:latin typeface="fkGroteskNeue"/>
              </a:rPr>
              <a:t>such</a:t>
            </a:r>
            <a:r>
              <a:rPr lang="fr-FR" b="0" i="0" dirty="0">
                <a:effectLst/>
                <a:latin typeface="fkGroteskNeue"/>
              </a:rPr>
              <a:t> as </a:t>
            </a:r>
            <a:r>
              <a:rPr lang="fr-FR" b="0" i="0" dirty="0" err="1">
                <a:effectLst/>
                <a:latin typeface="fkGroteskNeue"/>
              </a:rPr>
              <a:t>issuing</a:t>
            </a:r>
            <a:r>
              <a:rPr lang="fr-FR" b="0" i="0" dirty="0">
                <a:effectLst/>
                <a:latin typeface="fkGroteskNeue"/>
              </a:rPr>
              <a:t> stock, </a:t>
            </a:r>
            <a:r>
              <a:rPr lang="fr-FR" b="0" i="0" dirty="0" err="1">
                <a:effectLst/>
                <a:latin typeface="fkGroteskNeue"/>
              </a:rPr>
              <a:t>repaying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debt</a:t>
            </a:r>
            <a:r>
              <a:rPr lang="fr-FR" b="0" i="0" dirty="0">
                <a:effectLst/>
                <a:latin typeface="fkGroteskNeue"/>
              </a:rPr>
              <a:t>, and </a:t>
            </a:r>
            <a:r>
              <a:rPr lang="fr-FR" b="0" i="0" dirty="0" err="1">
                <a:effectLst/>
                <a:latin typeface="fkGroteskNeue"/>
              </a:rPr>
              <a:t>paying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dividends</a:t>
            </a:r>
            <a:r>
              <a:rPr lang="fr-FR" b="0" i="0" dirty="0">
                <a:effectLst/>
                <a:latin typeface="fkGroteskNeue"/>
              </a:rPr>
              <a:t> to </a:t>
            </a:r>
            <a:r>
              <a:rPr lang="fr-FR" b="0" i="0" dirty="0" err="1">
                <a:effectLst/>
                <a:latin typeface="fkGroteskNeue"/>
              </a:rPr>
              <a:t>shareholders</a:t>
            </a:r>
            <a:r>
              <a:rPr lang="fr-FR" b="0" i="0" dirty="0">
                <a:effectLst/>
                <a:latin typeface="fkGroteskNeue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fr-FR" b="0" i="0" dirty="0">
                <a:effectLst/>
                <a:latin typeface="fkGroteskNeue"/>
              </a:rPr>
              <a:t>A </a:t>
            </a:r>
            <a:r>
              <a:rPr lang="fr-FR" b="0" i="0" dirty="0" err="1">
                <a:effectLst/>
                <a:latin typeface="fkGroteskNeue"/>
              </a:rPr>
              <a:t>company’s</a:t>
            </a:r>
            <a:r>
              <a:rPr lang="fr-FR" b="0" i="0" dirty="0">
                <a:effectLst/>
                <a:latin typeface="fkGroteskNeue"/>
              </a:rPr>
              <a:t> cash flow </a:t>
            </a:r>
            <a:r>
              <a:rPr lang="fr-FR" b="0" i="0" dirty="0" err="1">
                <a:effectLst/>
                <a:latin typeface="fkGroteskNeue"/>
              </a:rPr>
              <a:t>statement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does</a:t>
            </a:r>
            <a:r>
              <a:rPr lang="fr-FR" b="0" i="0" dirty="0">
                <a:effectLst/>
                <a:latin typeface="fkGroteskNeue"/>
              </a:rPr>
              <a:t> not </a:t>
            </a:r>
            <a:r>
              <a:rPr lang="fr-FR" b="0" i="0" dirty="0" err="1">
                <a:effectLst/>
                <a:latin typeface="fkGroteskNeue"/>
              </a:rPr>
              <a:t>include</a:t>
            </a:r>
            <a:r>
              <a:rPr lang="fr-FR" b="0" i="0" dirty="0">
                <a:effectLst/>
                <a:latin typeface="fkGroteskNeue"/>
              </a:rPr>
              <a:t> the </a:t>
            </a:r>
            <a:r>
              <a:rPr lang="fr-FR" b="0" i="0" dirty="0" err="1">
                <a:effectLst/>
                <a:latin typeface="fkGroteskNeue"/>
              </a:rPr>
              <a:t>opening</a:t>
            </a:r>
            <a:r>
              <a:rPr lang="fr-FR" b="0" i="0" dirty="0">
                <a:effectLst/>
                <a:latin typeface="fkGroteskNeue"/>
              </a:rPr>
              <a:t> balance of cash for the </a:t>
            </a:r>
            <a:r>
              <a:rPr lang="fr-FR" b="0" i="0" dirty="0" err="1">
                <a:effectLst/>
                <a:latin typeface="fkGroteskNeue"/>
              </a:rPr>
              <a:t>reporting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period</a:t>
            </a:r>
            <a:r>
              <a:rPr lang="fr-FR" b="0" i="0" dirty="0">
                <a:effectLst/>
                <a:latin typeface="fkGroteskNeue"/>
              </a:rPr>
              <a:t>.</a:t>
            </a:r>
            <a:endParaRPr lang="fr-DZ" dirty="0"/>
          </a:p>
        </p:txBody>
      </p:sp>
    </p:spTree>
    <p:extLst>
      <p:ext uri="{BB962C8B-B14F-4D97-AF65-F5344CB8AC3E}">
        <p14:creationId xmlns:p14="http://schemas.microsoft.com/office/powerpoint/2010/main" val="1428909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AA66A7-B125-569A-3429-FEA7EE92C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DZ" dirty="0"/>
              <a:t>answers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BFA1581-F654-09C9-B90B-B76780F698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fr-FR" dirty="0" err="1"/>
              <a:t>T</a:t>
            </a:r>
            <a:r>
              <a:rPr lang="fr-DZ" dirty="0"/>
              <a:t>rue</a:t>
            </a:r>
          </a:p>
          <a:p>
            <a:pPr marL="457200" indent="-457200">
              <a:buFont typeface="+mj-lt"/>
              <a:buAutoNum type="arabicPeriod"/>
            </a:pPr>
            <a:r>
              <a:rPr lang="fr-FR" b="0" i="1" dirty="0">
                <a:effectLst/>
                <a:latin typeface="fkGroteskNeue"/>
              </a:rPr>
              <a:t>False – </a:t>
            </a:r>
            <a:r>
              <a:rPr lang="fr-FR" b="0" i="1" dirty="0" err="1">
                <a:effectLst/>
                <a:latin typeface="fkGroteskNeue"/>
              </a:rPr>
              <a:t>They</a:t>
            </a:r>
            <a:r>
              <a:rPr lang="fr-FR" b="0" i="1" dirty="0">
                <a:effectLst/>
                <a:latin typeface="fkGroteskNeue"/>
              </a:rPr>
              <a:t> are </a:t>
            </a:r>
            <a:r>
              <a:rPr lang="fr-FR" b="0" i="1" dirty="0" err="1">
                <a:effectLst/>
                <a:latin typeface="fkGroteskNeue"/>
              </a:rPr>
              <a:t>recorded</a:t>
            </a:r>
            <a:r>
              <a:rPr lang="fr-FR" b="0" i="1" dirty="0">
                <a:effectLst/>
                <a:latin typeface="fkGroteskNeue"/>
              </a:rPr>
              <a:t> </a:t>
            </a:r>
            <a:r>
              <a:rPr lang="fr-FR" b="0" i="1" dirty="0" err="1">
                <a:effectLst/>
                <a:latin typeface="fkGroteskNeue"/>
              </a:rPr>
              <a:t>under</a:t>
            </a:r>
            <a:r>
              <a:rPr lang="fr-FR" b="0" i="1" dirty="0">
                <a:effectLst/>
                <a:latin typeface="fkGroteskNeue"/>
              </a:rPr>
              <a:t> </a:t>
            </a:r>
            <a:r>
              <a:rPr lang="fr-FR" b="0" i="1" dirty="0" err="1">
                <a:effectLst/>
                <a:latin typeface="fkGroteskNeue"/>
              </a:rPr>
              <a:t>investing</a:t>
            </a:r>
            <a:r>
              <a:rPr lang="fr-FR" b="0" i="1" dirty="0">
                <a:effectLst/>
                <a:latin typeface="fkGroteskNeue"/>
              </a:rPr>
              <a:t> </a:t>
            </a:r>
            <a:r>
              <a:rPr lang="fr-FR" b="0" i="1" dirty="0" err="1">
                <a:effectLst/>
                <a:latin typeface="fkGroteskNeue"/>
              </a:rPr>
              <a:t>activities</a:t>
            </a:r>
            <a:r>
              <a:rPr lang="fr-FR" b="0" i="1" dirty="0">
                <a:effectLst/>
                <a:latin typeface="fkGroteskNeue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fr-FR" i="1" dirty="0" err="1">
                <a:latin typeface="fkGroteskNeue"/>
              </a:rPr>
              <a:t>True</a:t>
            </a:r>
            <a:endParaRPr lang="fr-FR" i="1" dirty="0">
              <a:latin typeface="fkGroteskNeue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i="1" dirty="0" err="1">
                <a:latin typeface="fkGroteskNeue"/>
              </a:rPr>
              <a:t>True</a:t>
            </a:r>
            <a:endParaRPr lang="fr-FR" i="1" dirty="0">
              <a:latin typeface="fkGroteskNeue"/>
            </a:endParaRPr>
          </a:p>
          <a:p>
            <a:pPr marL="457200" indent="-457200">
              <a:buFont typeface="+mj-lt"/>
              <a:buAutoNum type="arabicPeriod"/>
            </a:pPr>
            <a:r>
              <a:rPr lang="fr-FR" b="0" i="1" dirty="0">
                <a:effectLst/>
                <a:latin typeface="fkGroteskNeue"/>
              </a:rPr>
              <a:t>False – The </a:t>
            </a:r>
            <a:r>
              <a:rPr lang="fr-FR" b="0" i="1" dirty="0" err="1">
                <a:effectLst/>
                <a:latin typeface="fkGroteskNeue"/>
              </a:rPr>
              <a:t>opening</a:t>
            </a:r>
            <a:r>
              <a:rPr lang="fr-FR" b="0" i="1" dirty="0">
                <a:effectLst/>
                <a:latin typeface="fkGroteskNeue"/>
              </a:rPr>
              <a:t> balance </a:t>
            </a:r>
            <a:r>
              <a:rPr lang="fr-FR" b="0" i="1" dirty="0" err="1">
                <a:effectLst/>
                <a:latin typeface="fkGroteskNeue"/>
              </a:rPr>
              <a:t>is</a:t>
            </a:r>
            <a:r>
              <a:rPr lang="fr-FR" b="0" i="1" dirty="0">
                <a:effectLst/>
                <a:latin typeface="fkGroteskNeue"/>
              </a:rPr>
              <a:t> </a:t>
            </a:r>
            <a:r>
              <a:rPr lang="fr-FR" b="0" i="1" dirty="0" err="1">
                <a:effectLst/>
                <a:latin typeface="fkGroteskNeue"/>
              </a:rPr>
              <a:t>included</a:t>
            </a:r>
            <a:r>
              <a:rPr lang="fr-FR" b="0" i="1" dirty="0">
                <a:effectLst/>
                <a:latin typeface="fkGroteskNeue"/>
              </a:rPr>
              <a:t> to show the change in cash over time</a:t>
            </a:r>
            <a:endParaRPr lang="fr-DZ" dirty="0"/>
          </a:p>
        </p:txBody>
      </p:sp>
    </p:spTree>
    <p:extLst>
      <p:ext uri="{BB962C8B-B14F-4D97-AF65-F5344CB8AC3E}">
        <p14:creationId xmlns:p14="http://schemas.microsoft.com/office/powerpoint/2010/main" val="23967871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1C9407-308D-D22C-742D-E1915B358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W</a:t>
            </a:r>
            <a:r>
              <a:rPr lang="fr-DZ" dirty="0"/>
              <a:t>hat is cash flow statement?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3AE462-1235-336F-12CF-A5F7083C38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0" i="0" dirty="0">
                <a:effectLst/>
                <a:latin typeface="fkGroteskNeue"/>
              </a:rPr>
              <a:t>The cash flow </a:t>
            </a:r>
            <a:r>
              <a:rPr lang="fr-FR" b="0" i="0" dirty="0" err="1">
                <a:effectLst/>
                <a:latin typeface="fkGroteskNeue"/>
              </a:rPr>
              <a:t>statement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is</a:t>
            </a:r>
            <a:r>
              <a:rPr lang="fr-FR" b="0" i="0" dirty="0">
                <a:effectLst/>
                <a:latin typeface="fkGroteskNeue"/>
              </a:rPr>
              <a:t> one of the </a:t>
            </a:r>
            <a:r>
              <a:rPr lang="fr-FR" b="0" i="0" dirty="0" err="1">
                <a:effectLst/>
                <a:latin typeface="fkGroteskNeue"/>
              </a:rPr>
              <a:t>three</a:t>
            </a:r>
            <a:r>
              <a:rPr lang="fr-FR" b="0" i="0" dirty="0">
                <a:effectLst/>
                <a:latin typeface="fkGroteskNeue"/>
              </a:rPr>
              <a:t> key </a:t>
            </a:r>
            <a:r>
              <a:rPr lang="fr-FR" b="0" i="0" dirty="0" err="1">
                <a:effectLst/>
                <a:latin typeface="fkGroteskNeue"/>
              </a:rPr>
              <a:t>financial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statements</a:t>
            </a:r>
            <a:r>
              <a:rPr lang="fr-FR" b="0" i="0" dirty="0">
                <a:effectLst/>
                <a:latin typeface="fkGroteskNeue"/>
              </a:rPr>
              <a:t>, </a:t>
            </a:r>
            <a:r>
              <a:rPr lang="fr-FR" b="0" i="0" dirty="0" err="1">
                <a:effectLst/>
                <a:latin typeface="fkGroteskNeue"/>
              </a:rPr>
              <a:t>alongside</a:t>
            </a:r>
            <a:r>
              <a:rPr lang="fr-FR" b="0" i="0" dirty="0">
                <a:effectLst/>
                <a:latin typeface="fkGroteskNeue"/>
              </a:rPr>
              <a:t> the balance </a:t>
            </a:r>
            <a:r>
              <a:rPr lang="fr-FR" b="0" i="0" dirty="0" err="1">
                <a:effectLst/>
                <a:latin typeface="fkGroteskNeue"/>
              </a:rPr>
              <a:t>sheet</a:t>
            </a:r>
            <a:r>
              <a:rPr lang="fr-FR" b="0" i="0" dirty="0">
                <a:effectLst/>
                <a:latin typeface="fkGroteskNeue"/>
              </a:rPr>
              <a:t> and </a:t>
            </a:r>
            <a:r>
              <a:rPr lang="fr-FR" b="0" i="0" dirty="0" err="1">
                <a:effectLst/>
                <a:latin typeface="fkGroteskNeue"/>
              </a:rPr>
              <a:t>income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statement</a:t>
            </a:r>
            <a:r>
              <a:rPr lang="fr-FR" b="0" i="0" dirty="0">
                <a:effectLst/>
                <a:latin typeface="fkGroteskNeue"/>
              </a:rPr>
              <a:t>. It </a:t>
            </a:r>
            <a:r>
              <a:rPr lang="fr-FR" b="0" i="0" dirty="0" err="1">
                <a:effectLst/>
                <a:latin typeface="fkGroteskNeue"/>
              </a:rPr>
              <a:t>provides</a:t>
            </a:r>
            <a:r>
              <a:rPr lang="fr-FR" b="0" i="0" dirty="0">
                <a:effectLst/>
                <a:latin typeface="fkGroteskNeue"/>
              </a:rPr>
              <a:t> a </a:t>
            </a:r>
            <a:r>
              <a:rPr lang="fr-FR" b="0" i="0" dirty="0" err="1">
                <a:effectLst/>
                <a:latin typeface="fkGroteskNeue"/>
              </a:rPr>
              <a:t>detailed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overview</a:t>
            </a:r>
            <a:r>
              <a:rPr lang="fr-FR" b="0" i="0" dirty="0">
                <a:effectLst/>
                <a:latin typeface="fkGroteskNeue"/>
              </a:rPr>
              <a:t> of cash </a:t>
            </a:r>
            <a:r>
              <a:rPr lang="fr-FR" b="0" i="0" dirty="0" err="1">
                <a:effectLst/>
                <a:latin typeface="fkGroteskNeue"/>
              </a:rPr>
              <a:t>inflows</a:t>
            </a:r>
            <a:r>
              <a:rPr lang="fr-FR" b="0" i="0" dirty="0">
                <a:effectLst/>
                <a:latin typeface="fkGroteskNeue"/>
              </a:rPr>
              <a:t> and </a:t>
            </a:r>
            <a:r>
              <a:rPr lang="fr-FR" b="0" i="0" dirty="0" err="1">
                <a:effectLst/>
                <a:latin typeface="fkGroteskNeue"/>
              </a:rPr>
              <a:t>outflows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during</a:t>
            </a:r>
            <a:r>
              <a:rPr lang="fr-FR" b="0" i="0" dirty="0">
                <a:effectLst/>
                <a:latin typeface="fkGroteskNeue"/>
              </a:rPr>
              <a:t> a </a:t>
            </a:r>
            <a:r>
              <a:rPr lang="fr-FR" b="0" i="0" dirty="0" err="1">
                <a:effectLst/>
                <a:latin typeface="fkGroteskNeue"/>
              </a:rPr>
              <a:t>specific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reporting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period</a:t>
            </a:r>
            <a:r>
              <a:rPr lang="fr-FR" b="0" i="0" dirty="0">
                <a:effectLst/>
                <a:latin typeface="fkGroteskNeue"/>
              </a:rPr>
              <a:t>, </a:t>
            </a:r>
            <a:r>
              <a:rPr lang="fr-FR" b="0" i="0" dirty="0" err="1">
                <a:effectLst/>
                <a:latin typeface="fkGroteskNeue"/>
              </a:rPr>
              <a:t>such</a:t>
            </a:r>
            <a:r>
              <a:rPr lang="fr-FR" b="0" i="0" dirty="0">
                <a:effectLst/>
                <a:latin typeface="fkGroteskNeue"/>
              </a:rPr>
              <a:t> as a </a:t>
            </a:r>
            <a:r>
              <a:rPr lang="fr-FR" b="0" i="0" dirty="0" err="1">
                <a:effectLst/>
                <a:latin typeface="fkGroteskNeue"/>
              </a:rPr>
              <a:t>month</a:t>
            </a:r>
            <a:r>
              <a:rPr lang="fr-FR" b="0" i="0" dirty="0">
                <a:effectLst/>
                <a:latin typeface="fkGroteskNeue"/>
              </a:rPr>
              <a:t>, quarter, or </a:t>
            </a:r>
            <a:r>
              <a:rPr lang="fr-FR" b="0" i="0" dirty="0" err="1">
                <a:effectLst/>
                <a:latin typeface="fkGroteskNeue"/>
              </a:rPr>
              <a:t>year</a:t>
            </a:r>
            <a:r>
              <a:rPr lang="fr-FR" b="0" i="0" dirty="0">
                <a:effectLst/>
                <a:latin typeface="fkGroteskNeue"/>
              </a:rPr>
              <a:t>. This </a:t>
            </a:r>
            <a:r>
              <a:rPr lang="fr-FR" b="0" i="0" dirty="0" err="1">
                <a:effectLst/>
                <a:latin typeface="fkGroteskNeue"/>
              </a:rPr>
              <a:t>statement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acts</a:t>
            </a:r>
            <a:r>
              <a:rPr lang="fr-FR" b="0" i="0" dirty="0">
                <a:effectLst/>
                <a:latin typeface="fkGroteskNeue"/>
              </a:rPr>
              <a:t> as a bridge </a:t>
            </a:r>
            <a:r>
              <a:rPr lang="fr-FR" b="0" i="0" dirty="0" err="1">
                <a:effectLst/>
                <a:latin typeface="fkGroteskNeue"/>
              </a:rPr>
              <a:t>between</a:t>
            </a:r>
            <a:r>
              <a:rPr lang="fr-FR" b="0" i="0" dirty="0">
                <a:effectLst/>
                <a:latin typeface="fkGroteskNeue"/>
              </a:rPr>
              <a:t> the </a:t>
            </a:r>
            <a:r>
              <a:rPr lang="fr-FR" b="0" i="0" dirty="0" err="1">
                <a:effectLst/>
                <a:latin typeface="fkGroteskNeue"/>
              </a:rPr>
              <a:t>income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statement</a:t>
            </a:r>
            <a:r>
              <a:rPr lang="fr-FR" b="0" i="0" dirty="0">
                <a:effectLst/>
                <a:latin typeface="fkGroteskNeue"/>
              </a:rPr>
              <a:t> and balance </a:t>
            </a:r>
            <a:r>
              <a:rPr lang="fr-FR" b="0" i="0" dirty="0" err="1">
                <a:effectLst/>
                <a:latin typeface="fkGroteskNeue"/>
              </a:rPr>
              <a:t>sheet</a:t>
            </a:r>
            <a:r>
              <a:rPr lang="fr-FR" b="0" i="0" dirty="0">
                <a:effectLst/>
                <a:latin typeface="fkGroteskNeue"/>
              </a:rPr>
              <a:t>, </a:t>
            </a:r>
            <a:r>
              <a:rPr lang="fr-FR" b="0" i="0" dirty="0" err="1">
                <a:effectLst/>
                <a:latin typeface="fkGroteskNeue"/>
              </a:rPr>
              <a:t>demonstrating</a:t>
            </a:r>
            <a:r>
              <a:rPr lang="fr-FR" b="0" i="0" dirty="0">
                <a:effectLst/>
                <a:latin typeface="fkGroteskNeue"/>
              </a:rPr>
              <a:t> how cash moves </a:t>
            </a:r>
            <a:r>
              <a:rPr lang="fr-FR" b="0" i="0" dirty="0" err="1">
                <a:effectLst/>
                <a:latin typeface="fkGroteskNeue"/>
              </a:rPr>
              <a:t>through</a:t>
            </a:r>
            <a:r>
              <a:rPr lang="fr-FR" b="0" i="0" dirty="0">
                <a:effectLst/>
                <a:latin typeface="fkGroteskNeue"/>
              </a:rPr>
              <a:t> a business and </a:t>
            </a:r>
            <a:r>
              <a:rPr lang="fr-FR" b="0" i="0" dirty="0" err="1">
                <a:effectLst/>
                <a:latin typeface="fkGroteskNeue"/>
              </a:rPr>
              <a:t>its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ability</a:t>
            </a:r>
            <a:r>
              <a:rPr lang="fr-FR" b="0" i="0" dirty="0">
                <a:effectLst/>
                <a:latin typeface="fkGroteskNeue"/>
              </a:rPr>
              <a:t> to </a:t>
            </a:r>
            <a:r>
              <a:rPr lang="fr-FR" b="0" i="0" dirty="0" err="1">
                <a:effectLst/>
                <a:latin typeface="fkGroteskNeue"/>
              </a:rPr>
              <a:t>operate</a:t>
            </a:r>
            <a:r>
              <a:rPr lang="fr-FR" b="0" i="0" dirty="0">
                <a:effectLst/>
                <a:latin typeface="fkGroteskNeue"/>
              </a:rPr>
              <a:t> in the short and long term</a:t>
            </a:r>
            <a:r>
              <a:rPr lang="fr-FR" b="0" i="0" u="none" strike="noStrike" dirty="0">
                <a:effectLst/>
                <a:latin typeface="var(--font-berkeley-mono)"/>
                <a:hlinkClick r:id="rId2"/>
              </a:rPr>
              <a:t>1</a:t>
            </a:r>
            <a:r>
              <a:rPr lang="fr-FR" b="0" i="0" u="none" strike="noStrike" dirty="0">
                <a:effectLst/>
                <a:latin typeface="var(--font-berkeley-mono)"/>
                <a:hlinkClick r:id="rId3"/>
              </a:rPr>
              <a:t>2</a:t>
            </a:r>
            <a:r>
              <a:rPr lang="fr-FR" b="0" i="0" u="none" strike="noStrike" dirty="0">
                <a:effectLst/>
                <a:latin typeface="var(--font-berkeley-mono)"/>
                <a:hlinkClick r:id="rId4"/>
              </a:rPr>
              <a:t>3</a:t>
            </a:r>
            <a:r>
              <a:rPr lang="fr-FR" b="0" i="0" dirty="0">
                <a:effectLst/>
                <a:latin typeface="fkGroteskNeue"/>
              </a:rPr>
              <a:t>.</a:t>
            </a:r>
            <a:endParaRPr lang="fr-DZ" dirty="0"/>
          </a:p>
        </p:txBody>
      </p:sp>
    </p:spTree>
    <p:extLst>
      <p:ext uri="{BB962C8B-B14F-4D97-AF65-F5344CB8AC3E}">
        <p14:creationId xmlns:p14="http://schemas.microsoft.com/office/powerpoint/2010/main" val="3327405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3535B1-0CFC-1A30-21F5-B4ADC850F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0" i="0" dirty="0" err="1">
                <a:effectLst/>
                <a:latin typeface="var(--font-fk-grotesk)"/>
              </a:rPr>
              <a:t>Purpose</a:t>
            </a:r>
            <a:r>
              <a:rPr lang="fr-FR" b="0" i="0" dirty="0">
                <a:effectLst/>
                <a:latin typeface="var(--font-fk-grotesk)"/>
              </a:rPr>
              <a:t> of the Cash Flow </a:t>
            </a:r>
            <a:r>
              <a:rPr lang="fr-FR" b="0" i="0" dirty="0" err="1">
                <a:effectLst/>
                <a:latin typeface="var(--font-fk-grotesk)"/>
              </a:rPr>
              <a:t>Statement</a:t>
            </a:r>
            <a:br>
              <a:rPr lang="fr-FR" b="0" i="0" dirty="0">
                <a:effectLst/>
                <a:latin typeface="var(--font-fk-grotesk)"/>
              </a:rPr>
            </a:br>
            <a:endParaRPr lang="fr-DZ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00E7C96-1C69-7DC4-AC0C-6CC28BCD20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fr-FR" b="0" i="0" dirty="0">
                <a:effectLst/>
                <a:latin typeface="fkGroteskNeue"/>
              </a:rPr>
              <a:t>The </a:t>
            </a:r>
            <a:r>
              <a:rPr lang="fr-FR" b="0" i="0" dirty="0" err="1">
                <a:effectLst/>
                <a:latin typeface="fkGroteskNeue"/>
              </a:rPr>
              <a:t>primary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purpose</a:t>
            </a:r>
            <a:r>
              <a:rPr lang="fr-FR" b="0" i="0" dirty="0">
                <a:effectLst/>
                <a:latin typeface="fkGroteskNeue"/>
              </a:rPr>
              <a:t> of the cash flow </a:t>
            </a:r>
            <a:r>
              <a:rPr lang="fr-FR" b="0" i="0" dirty="0" err="1">
                <a:effectLst/>
                <a:latin typeface="fkGroteskNeue"/>
              </a:rPr>
              <a:t>statement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is</a:t>
            </a:r>
            <a:r>
              <a:rPr lang="fr-FR" b="0" i="0" dirty="0">
                <a:effectLst/>
                <a:latin typeface="fkGroteskNeue"/>
              </a:rPr>
              <a:t> to:</a:t>
            </a:r>
          </a:p>
          <a:p>
            <a:pPr algn="l">
              <a:buFont typeface="+mj-lt"/>
              <a:buAutoNum type="arabicPeriod"/>
            </a:pPr>
            <a:r>
              <a:rPr lang="fr-FR" b="0" i="0" dirty="0">
                <a:effectLst/>
                <a:latin typeface="fkGroteskNeue"/>
              </a:rPr>
              <a:t>Show how cash </a:t>
            </a:r>
            <a:r>
              <a:rPr lang="fr-FR" b="0" i="0" dirty="0" err="1">
                <a:effectLst/>
                <a:latin typeface="fkGroteskNeue"/>
              </a:rPr>
              <a:t>is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generated</a:t>
            </a:r>
            <a:r>
              <a:rPr lang="fr-FR" b="0" i="0" dirty="0">
                <a:effectLst/>
                <a:latin typeface="fkGroteskNeue"/>
              </a:rPr>
              <a:t> and </a:t>
            </a:r>
            <a:r>
              <a:rPr lang="fr-FR" b="0" i="0" dirty="0" err="1">
                <a:effectLst/>
                <a:latin typeface="fkGroteskNeue"/>
              </a:rPr>
              <a:t>spent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during</a:t>
            </a:r>
            <a:r>
              <a:rPr lang="fr-FR" b="0" i="0" dirty="0">
                <a:effectLst/>
                <a:latin typeface="fkGroteskNeue"/>
              </a:rPr>
              <a:t> an </a:t>
            </a:r>
            <a:r>
              <a:rPr lang="fr-FR" b="0" i="0" dirty="0" err="1">
                <a:effectLst/>
                <a:latin typeface="fkGroteskNeue"/>
              </a:rPr>
              <a:t>accounting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period</a:t>
            </a:r>
            <a:r>
              <a:rPr lang="fr-FR" b="0" i="0" dirty="0">
                <a:effectLst/>
                <a:latin typeface="fkGroteskNeue"/>
              </a:rPr>
              <a:t>.</a:t>
            </a:r>
          </a:p>
          <a:p>
            <a:pPr algn="l">
              <a:buFont typeface="+mj-lt"/>
              <a:buAutoNum type="arabicPeriod"/>
            </a:pPr>
            <a:r>
              <a:rPr lang="fr-FR" b="0" i="0" dirty="0">
                <a:effectLst/>
                <a:latin typeface="fkGroteskNeue"/>
              </a:rPr>
              <a:t>Help stakeholders </a:t>
            </a:r>
            <a:r>
              <a:rPr lang="fr-FR" b="0" i="0" dirty="0" err="1">
                <a:effectLst/>
                <a:latin typeface="fkGroteskNeue"/>
              </a:rPr>
              <a:t>assess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liquidity</a:t>
            </a:r>
            <a:r>
              <a:rPr lang="fr-FR" b="0" i="0" dirty="0">
                <a:effectLst/>
                <a:latin typeface="fkGroteskNeue"/>
              </a:rPr>
              <a:t>, </a:t>
            </a:r>
            <a:r>
              <a:rPr lang="fr-FR" b="0" i="0" dirty="0" err="1">
                <a:effectLst/>
                <a:latin typeface="fkGroteskNeue"/>
              </a:rPr>
              <a:t>solvency</a:t>
            </a:r>
            <a:r>
              <a:rPr lang="fr-FR" b="0" i="0" dirty="0">
                <a:effectLst/>
                <a:latin typeface="fkGroteskNeue"/>
              </a:rPr>
              <a:t>, and </a:t>
            </a:r>
            <a:r>
              <a:rPr lang="fr-FR" b="0" i="0" dirty="0" err="1">
                <a:effectLst/>
                <a:latin typeface="fkGroteskNeue"/>
              </a:rPr>
              <a:t>financial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flexibility</a:t>
            </a:r>
            <a:r>
              <a:rPr lang="fr-FR" b="0" i="0" dirty="0">
                <a:effectLst/>
                <a:latin typeface="fkGroteskNeue"/>
              </a:rPr>
              <a:t>.</a:t>
            </a:r>
          </a:p>
          <a:p>
            <a:pPr algn="l">
              <a:buFont typeface="+mj-lt"/>
              <a:buAutoNum type="arabicPeriod"/>
            </a:pPr>
            <a:r>
              <a:rPr lang="fr-FR" b="0" i="0" dirty="0" err="1">
                <a:effectLst/>
                <a:latin typeface="fkGroteskNeue"/>
              </a:rPr>
              <a:t>Provide</a:t>
            </a:r>
            <a:r>
              <a:rPr lang="fr-FR" b="0" i="0" dirty="0">
                <a:effectLst/>
                <a:latin typeface="fkGroteskNeue"/>
              </a:rPr>
              <a:t> insights </a:t>
            </a:r>
            <a:r>
              <a:rPr lang="fr-FR" b="0" i="0" dirty="0" err="1">
                <a:effectLst/>
                <a:latin typeface="fkGroteskNeue"/>
              </a:rPr>
              <a:t>into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whether</a:t>
            </a:r>
            <a:r>
              <a:rPr lang="fr-FR" b="0" i="0" dirty="0">
                <a:effectLst/>
                <a:latin typeface="fkGroteskNeue"/>
              </a:rPr>
              <a:t> a </a:t>
            </a:r>
            <a:r>
              <a:rPr lang="fr-FR" b="0" i="0" dirty="0" err="1">
                <a:effectLst/>
                <a:latin typeface="fkGroteskNeue"/>
              </a:rPr>
              <a:t>company</a:t>
            </a:r>
            <a:r>
              <a:rPr lang="fr-FR" b="0" i="0" dirty="0">
                <a:effectLst/>
                <a:latin typeface="fkGroteskNeue"/>
              </a:rPr>
              <a:t> can </a:t>
            </a:r>
            <a:r>
              <a:rPr lang="fr-FR" b="0" i="0" dirty="0" err="1">
                <a:effectLst/>
                <a:latin typeface="fkGroteskNeue"/>
              </a:rPr>
              <a:t>meet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its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financial</a:t>
            </a:r>
            <a:r>
              <a:rPr lang="fr-FR" b="0" i="0" dirty="0">
                <a:effectLst/>
                <a:latin typeface="fkGroteskNeue"/>
              </a:rPr>
              <a:t> obligations, </a:t>
            </a:r>
            <a:r>
              <a:rPr lang="fr-FR" b="0" i="0" dirty="0" err="1">
                <a:effectLst/>
                <a:latin typeface="fkGroteskNeue"/>
              </a:rPr>
              <a:t>pay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debts</a:t>
            </a:r>
            <a:r>
              <a:rPr lang="fr-FR" b="0" i="0" dirty="0">
                <a:effectLst/>
                <a:latin typeface="fkGroteskNeue"/>
              </a:rPr>
              <a:t>, and </a:t>
            </a:r>
            <a:r>
              <a:rPr lang="fr-FR" b="0" i="0" dirty="0" err="1">
                <a:effectLst/>
                <a:latin typeface="fkGroteskNeue"/>
              </a:rPr>
              <a:t>fund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operations</a:t>
            </a:r>
            <a:r>
              <a:rPr lang="fr-FR" b="0" i="0" dirty="0">
                <a:effectLst/>
                <a:latin typeface="fkGroteskNeue"/>
              </a:rPr>
              <a:t> or investments</a:t>
            </a:r>
            <a:r>
              <a:rPr lang="fr-FR" b="0" i="0" u="none" strike="noStrike" dirty="0">
                <a:effectLst/>
                <a:latin typeface="var(--font-berkeley-mono)"/>
                <a:hlinkClick r:id="rId2"/>
              </a:rPr>
              <a:t>3</a:t>
            </a:r>
            <a:r>
              <a:rPr lang="fr-FR" b="0" i="0" u="none" strike="noStrike" dirty="0">
                <a:effectLst/>
                <a:latin typeface="var(--font-berkeley-mono)"/>
                <a:hlinkClick r:id="rId3"/>
              </a:rPr>
              <a:t>9</a:t>
            </a:r>
            <a:endParaRPr lang="fr-FR" b="0" i="0" dirty="0">
              <a:effectLst/>
              <a:latin typeface="fkGroteskNeue"/>
            </a:endParaRPr>
          </a:p>
          <a:p>
            <a:pPr marL="0" indent="0">
              <a:buNone/>
            </a:pPr>
            <a:endParaRPr lang="fr-DZ" dirty="0"/>
          </a:p>
        </p:txBody>
      </p:sp>
    </p:spTree>
    <p:extLst>
      <p:ext uri="{BB962C8B-B14F-4D97-AF65-F5344CB8AC3E}">
        <p14:creationId xmlns:p14="http://schemas.microsoft.com/office/powerpoint/2010/main" val="4189904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C89845-EB4B-2B49-B47E-24EB1B7F24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428625"/>
            <a:ext cx="9603275" cy="1425129"/>
          </a:xfrm>
        </p:spPr>
        <p:txBody>
          <a:bodyPr>
            <a:normAutofit fontScale="90000"/>
          </a:bodyPr>
          <a:lstStyle/>
          <a:p>
            <a:r>
              <a:rPr lang="fr-FR" b="1" i="0" dirty="0">
                <a:effectLst/>
                <a:latin typeface="var(--font-fk-grotesk)"/>
              </a:rPr>
              <a:t>Structure of the Cash Flow </a:t>
            </a:r>
            <a:r>
              <a:rPr lang="fr-FR" b="1" i="0" dirty="0" err="1">
                <a:effectLst/>
                <a:latin typeface="var(--font-fk-grotesk)"/>
              </a:rPr>
              <a:t>Statement</a:t>
            </a:r>
            <a:br>
              <a:rPr lang="fr-FR" b="0" i="0" dirty="0">
                <a:effectLst/>
                <a:latin typeface="var(--font-fk-grotesk)"/>
              </a:rPr>
            </a:br>
            <a:r>
              <a:rPr lang="fr-FR" b="0" i="0" dirty="0">
                <a:effectLst/>
                <a:latin typeface="fkGroteskNeue"/>
              </a:rPr>
              <a:t>The cash flow </a:t>
            </a:r>
            <a:r>
              <a:rPr lang="fr-FR" b="0" i="0" dirty="0" err="1">
                <a:effectLst/>
                <a:latin typeface="fkGroteskNeue"/>
              </a:rPr>
              <a:t>statement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is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divided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into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three</a:t>
            </a:r>
            <a:r>
              <a:rPr lang="fr-FR" b="0" i="0" dirty="0">
                <a:effectLst/>
                <a:latin typeface="fkGroteskNeue"/>
              </a:rPr>
              <a:t> sections:</a:t>
            </a:r>
            <a:br>
              <a:rPr lang="fr-FR" b="0" i="0" dirty="0">
                <a:effectLst/>
                <a:latin typeface="fkGroteskNeue"/>
              </a:rPr>
            </a:br>
            <a:endParaRPr lang="fr-DZ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5F22AE67-A697-B485-7739-C54672B6E9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2507019"/>
              </p:ext>
            </p:extLst>
          </p:nvPr>
        </p:nvGraphicFramePr>
        <p:xfrm>
          <a:off x="1450975" y="2016125"/>
          <a:ext cx="9604375" cy="3449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610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128B5D-65F3-E4ED-EE25-6BF9C1FF7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0" i="0" dirty="0">
                <a:effectLst/>
                <a:latin typeface="var(--font-fk-grotesk)"/>
              </a:rPr>
              <a:t>1. Operating </a:t>
            </a:r>
            <a:r>
              <a:rPr lang="fr-FR" b="0" i="0" dirty="0" err="1">
                <a:effectLst/>
                <a:latin typeface="var(--font-fk-grotesk)"/>
              </a:rPr>
              <a:t>Activities</a:t>
            </a:r>
            <a:br>
              <a:rPr lang="fr-FR" b="0" i="0" dirty="0">
                <a:effectLst/>
                <a:latin typeface="var(--font-fk-grotesk)"/>
              </a:rPr>
            </a:br>
            <a:endParaRPr lang="fr-DZ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E2A34AB-4A43-FA21-C0B5-75530436C0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l"/>
            <a:r>
              <a:rPr lang="fr-FR" sz="2400" b="0" i="0" dirty="0">
                <a:effectLst/>
                <a:latin typeface="fkGroteskNeue"/>
              </a:rPr>
              <a:t>This section </a:t>
            </a:r>
            <a:r>
              <a:rPr lang="fr-FR" sz="2400" b="0" i="0" dirty="0" err="1">
                <a:effectLst/>
                <a:latin typeface="fkGroteskNeue"/>
              </a:rPr>
              <a:t>focuses</a:t>
            </a:r>
            <a:r>
              <a:rPr lang="fr-FR" sz="2400" b="0" i="0" dirty="0">
                <a:effectLst/>
                <a:latin typeface="fkGroteskNeue"/>
              </a:rPr>
              <a:t> on cash flows </a:t>
            </a:r>
            <a:r>
              <a:rPr lang="fr-FR" sz="2400" b="0" i="0" dirty="0" err="1">
                <a:effectLst/>
                <a:latin typeface="fkGroteskNeue"/>
              </a:rPr>
              <a:t>from</a:t>
            </a:r>
            <a:r>
              <a:rPr lang="fr-FR" sz="2400" b="0" i="0" dirty="0">
                <a:effectLst/>
                <a:latin typeface="fkGroteskNeue"/>
              </a:rPr>
              <a:t> </a:t>
            </a:r>
            <a:r>
              <a:rPr lang="fr-FR" sz="2400" b="0" i="0" dirty="0" err="1">
                <a:effectLst/>
                <a:latin typeface="fkGroteskNeue"/>
              </a:rPr>
              <a:t>core</a:t>
            </a:r>
            <a:r>
              <a:rPr lang="fr-FR" sz="2400" b="0" i="0" dirty="0">
                <a:effectLst/>
                <a:latin typeface="fkGroteskNeue"/>
              </a:rPr>
              <a:t> business </a:t>
            </a:r>
            <a:r>
              <a:rPr lang="fr-FR" sz="2400" b="0" i="0" dirty="0" err="1">
                <a:effectLst/>
                <a:latin typeface="fkGroteskNeue"/>
              </a:rPr>
              <a:t>operations</a:t>
            </a:r>
            <a:r>
              <a:rPr lang="fr-FR" sz="2400" b="0" i="0" dirty="0">
                <a:effectLst/>
                <a:latin typeface="fkGroteskNeue"/>
              </a:rPr>
              <a:t>. It </a:t>
            </a:r>
            <a:r>
              <a:rPr lang="fr-FR" sz="2400" b="0" i="0" dirty="0" err="1">
                <a:effectLst/>
                <a:latin typeface="fkGroteskNeue"/>
              </a:rPr>
              <a:t>includes</a:t>
            </a:r>
            <a:r>
              <a:rPr lang="fr-FR" sz="2400" b="0" i="0" dirty="0">
                <a:effectLst/>
                <a:latin typeface="fkGroteskNeue"/>
              </a:rPr>
              <a:t>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2400" b="0" i="0" dirty="0">
                <a:effectLst/>
                <a:latin typeface="fkGroteskNeue"/>
              </a:rPr>
              <a:t>Cash </a:t>
            </a:r>
            <a:r>
              <a:rPr lang="fr-FR" sz="2400" b="0" i="0" dirty="0" err="1">
                <a:effectLst/>
                <a:latin typeface="fkGroteskNeue"/>
              </a:rPr>
              <a:t>inflows</a:t>
            </a:r>
            <a:r>
              <a:rPr lang="fr-FR" sz="2400" b="0" i="0" dirty="0">
                <a:effectLst/>
                <a:latin typeface="fkGroteskNeue"/>
              </a:rPr>
              <a:t> </a:t>
            </a:r>
            <a:r>
              <a:rPr lang="fr-FR" sz="2400" b="0" i="0" dirty="0" err="1">
                <a:effectLst/>
                <a:latin typeface="fkGroteskNeue"/>
              </a:rPr>
              <a:t>from</a:t>
            </a:r>
            <a:r>
              <a:rPr lang="fr-FR" sz="2400" b="0" i="0" dirty="0">
                <a:effectLst/>
                <a:latin typeface="fkGroteskNeue"/>
              </a:rPr>
              <a:t> sales of </a:t>
            </a:r>
            <a:r>
              <a:rPr lang="fr-FR" sz="2400" b="0" i="0" dirty="0" err="1">
                <a:effectLst/>
                <a:latin typeface="fkGroteskNeue"/>
              </a:rPr>
              <a:t>goods</a:t>
            </a:r>
            <a:r>
              <a:rPr lang="fr-FR" sz="2400" b="0" i="0" dirty="0">
                <a:effectLst/>
                <a:latin typeface="fkGroteskNeue"/>
              </a:rPr>
              <a:t> or services.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2400" b="0" i="0" dirty="0">
                <a:effectLst/>
                <a:latin typeface="fkGroteskNeue"/>
              </a:rPr>
              <a:t>Cash </a:t>
            </a:r>
            <a:r>
              <a:rPr lang="fr-FR" sz="2400" b="0" i="0" dirty="0" err="1">
                <a:effectLst/>
                <a:latin typeface="fkGroteskNeue"/>
              </a:rPr>
              <a:t>outflows</a:t>
            </a:r>
            <a:r>
              <a:rPr lang="fr-FR" sz="2400" b="0" i="0" dirty="0">
                <a:effectLst/>
                <a:latin typeface="fkGroteskNeue"/>
              </a:rPr>
              <a:t> for </a:t>
            </a:r>
            <a:r>
              <a:rPr lang="fr-FR" sz="2400" b="0" i="0" dirty="0" err="1">
                <a:effectLst/>
                <a:latin typeface="fkGroteskNeue"/>
              </a:rPr>
              <a:t>expenses</a:t>
            </a:r>
            <a:r>
              <a:rPr lang="fr-FR" sz="2400" b="0" i="0" dirty="0">
                <a:effectLst/>
                <a:latin typeface="fkGroteskNeue"/>
              </a:rPr>
              <a:t> </a:t>
            </a:r>
            <a:r>
              <a:rPr lang="fr-FR" sz="2400" b="0" i="0" dirty="0" err="1">
                <a:effectLst/>
                <a:latin typeface="fkGroteskNeue"/>
              </a:rPr>
              <a:t>such</a:t>
            </a:r>
            <a:r>
              <a:rPr lang="fr-FR" sz="2400" b="0" i="0" dirty="0">
                <a:effectLst/>
                <a:latin typeface="fkGroteskNeue"/>
              </a:rPr>
              <a:t> as salaries, </a:t>
            </a:r>
            <a:r>
              <a:rPr lang="fr-FR" sz="2400" b="0" i="0" dirty="0" err="1">
                <a:effectLst/>
                <a:latin typeface="fkGroteskNeue"/>
              </a:rPr>
              <a:t>rent</a:t>
            </a:r>
            <a:r>
              <a:rPr lang="fr-FR" sz="2400" b="0" i="0" dirty="0">
                <a:effectLst/>
                <a:latin typeface="fkGroteskNeue"/>
              </a:rPr>
              <a:t>, utilities, and taxes.</a:t>
            </a:r>
            <a:br>
              <a:rPr lang="fr-FR" sz="2400" b="0" i="0" dirty="0">
                <a:effectLst/>
                <a:latin typeface="fkGroteskNeue"/>
              </a:rPr>
            </a:br>
            <a:r>
              <a:rPr lang="fr-FR" sz="2400" b="0" i="0" dirty="0">
                <a:effectLst/>
                <a:latin typeface="fkGroteskNeue"/>
              </a:rPr>
              <a:t>Operating </a:t>
            </a:r>
            <a:r>
              <a:rPr lang="fr-FR" sz="2400" b="0" i="0" dirty="0" err="1">
                <a:effectLst/>
                <a:latin typeface="fkGroteskNeue"/>
              </a:rPr>
              <a:t>activities</a:t>
            </a:r>
            <a:r>
              <a:rPr lang="fr-FR" sz="2400" b="0" i="0" dirty="0">
                <a:effectLst/>
                <a:latin typeface="fkGroteskNeue"/>
              </a:rPr>
              <a:t> </a:t>
            </a:r>
            <a:r>
              <a:rPr lang="fr-FR" sz="2400" b="0" i="0" dirty="0" err="1">
                <a:effectLst/>
                <a:latin typeface="fkGroteskNeue"/>
              </a:rPr>
              <a:t>reflect</a:t>
            </a:r>
            <a:r>
              <a:rPr lang="fr-FR" sz="2400" b="0" i="0" dirty="0">
                <a:effectLst/>
                <a:latin typeface="fkGroteskNeue"/>
              </a:rPr>
              <a:t> the </a:t>
            </a:r>
            <a:r>
              <a:rPr lang="fr-FR" sz="2400" b="0" i="0" dirty="0" err="1">
                <a:effectLst/>
                <a:latin typeface="fkGroteskNeue"/>
              </a:rPr>
              <a:t>company’s</a:t>
            </a:r>
            <a:r>
              <a:rPr lang="fr-FR" sz="2400" b="0" i="0" dirty="0">
                <a:effectLst/>
                <a:latin typeface="fkGroteskNeue"/>
              </a:rPr>
              <a:t> </a:t>
            </a:r>
            <a:r>
              <a:rPr lang="fr-FR" sz="2400" b="0" i="0" dirty="0" err="1">
                <a:effectLst/>
                <a:latin typeface="fkGroteskNeue"/>
              </a:rPr>
              <a:t>ability</a:t>
            </a:r>
            <a:r>
              <a:rPr lang="fr-FR" sz="2400" b="0" i="0" dirty="0">
                <a:effectLst/>
                <a:latin typeface="fkGroteskNeue"/>
              </a:rPr>
              <a:t> to </a:t>
            </a:r>
            <a:r>
              <a:rPr lang="fr-FR" sz="2400" b="0" i="0" dirty="0" err="1">
                <a:effectLst/>
                <a:latin typeface="fkGroteskNeue"/>
              </a:rPr>
              <a:t>generate</a:t>
            </a:r>
            <a:r>
              <a:rPr lang="fr-FR" sz="2400" b="0" i="0" dirty="0">
                <a:effectLst/>
                <a:latin typeface="fkGroteskNeue"/>
              </a:rPr>
              <a:t> cash </a:t>
            </a:r>
            <a:r>
              <a:rPr lang="fr-FR" sz="2400" b="0" i="0" dirty="0" err="1">
                <a:effectLst/>
                <a:latin typeface="fkGroteskNeue"/>
              </a:rPr>
              <a:t>from</a:t>
            </a:r>
            <a:r>
              <a:rPr lang="fr-FR" sz="2400" b="0" i="0" dirty="0">
                <a:effectLst/>
                <a:latin typeface="fkGroteskNeue"/>
              </a:rPr>
              <a:t> </a:t>
            </a:r>
            <a:r>
              <a:rPr lang="fr-FR" sz="2400" b="0" i="0" dirty="0" err="1">
                <a:effectLst/>
                <a:latin typeface="fkGroteskNeue"/>
              </a:rPr>
              <a:t>its</a:t>
            </a:r>
            <a:r>
              <a:rPr lang="fr-FR" sz="2400" b="0" i="0" dirty="0">
                <a:effectLst/>
                <a:latin typeface="fkGroteskNeue"/>
              </a:rPr>
              <a:t> </a:t>
            </a:r>
            <a:r>
              <a:rPr lang="fr-FR" sz="2400" b="0" i="0" dirty="0" err="1">
                <a:effectLst/>
                <a:latin typeface="fkGroteskNeue"/>
              </a:rPr>
              <a:t>primary</a:t>
            </a:r>
            <a:r>
              <a:rPr lang="fr-FR" sz="2400" b="0" i="0" dirty="0">
                <a:effectLst/>
                <a:latin typeface="fkGroteskNeue"/>
              </a:rPr>
              <a:t> business functions</a:t>
            </a:r>
            <a:r>
              <a:rPr lang="fr-FR" sz="2400" b="0" i="0" u="none" strike="noStrike" dirty="0">
                <a:effectLst/>
                <a:latin typeface="var(--font-berkeley-mono)"/>
                <a:hlinkClick r:id="rId2"/>
              </a:rPr>
              <a:t>2</a:t>
            </a:r>
            <a:r>
              <a:rPr lang="fr-FR" sz="2400" b="0" i="0" u="none" strike="noStrike" dirty="0">
                <a:effectLst/>
                <a:latin typeface="var(--font-berkeley-mono)"/>
                <a:hlinkClick r:id="rId3"/>
              </a:rPr>
              <a:t>6</a:t>
            </a:r>
            <a:r>
              <a:rPr lang="fr-FR" sz="2400" b="0" i="0" u="none" strike="noStrike" dirty="0">
                <a:effectLst/>
                <a:latin typeface="var(--font-berkeley-mono)"/>
                <a:hlinkClick r:id="rId4"/>
              </a:rPr>
              <a:t>9</a:t>
            </a:r>
            <a:r>
              <a:rPr lang="fr-FR" sz="2400" b="0" i="0" dirty="0">
                <a:effectLst/>
                <a:latin typeface="fkGroteskNeue"/>
              </a:rPr>
              <a:t>.</a:t>
            </a:r>
          </a:p>
          <a:p>
            <a:br>
              <a:rPr lang="fr-FR" sz="2400" dirty="0"/>
            </a:br>
            <a:endParaRPr lang="fr-DZ" sz="2400" dirty="0"/>
          </a:p>
        </p:txBody>
      </p:sp>
    </p:spTree>
    <p:extLst>
      <p:ext uri="{BB962C8B-B14F-4D97-AF65-F5344CB8AC3E}">
        <p14:creationId xmlns:p14="http://schemas.microsoft.com/office/powerpoint/2010/main" val="8304094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F21B92A-4B19-7211-C95B-514BEBA4B2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0" i="0" dirty="0">
                <a:effectLst/>
                <a:latin typeface="var(--font-fk-grotesk)"/>
              </a:rPr>
              <a:t>2. </a:t>
            </a:r>
            <a:r>
              <a:rPr lang="fr-FR" b="0" i="0" dirty="0" err="1">
                <a:effectLst/>
                <a:latin typeface="var(--font-fk-grotesk)"/>
              </a:rPr>
              <a:t>Investing</a:t>
            </a:r>
            <a:r>
              <a:rPr lang="fr-FR" b="0" i="0" dirty="0">
                <a:effectLst/>
                <a:latin typeface="var(--font-fk-grotesk)"/>
              </a:rPr>
              <a:t> </a:t>
            </a:r>
            <a:r>
              <a:rPr lang="fr-FR" b="0" i="0" dirty="0" err="1">
                <a:effectLst/>
                <a:latin typeface="var(--font-fk-grotesk)"/>
              </a:rPr>
              <a:t>Activities</a:t>
            </a:r>
            <a:br>
              <a:rPr lang="fr-FR" b="0" i="0" dirty="0">
                <a:effectLst/>
                <a:latin typeface="var(--font-fk-grotesk)"/>
              </a:rPr>
            </a:br>
            <a:endParaRPr lang="fr-DZ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D5F8824-0A56-28CF-DB52-F61B659BA8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fr-FR" b="0" i="0" dirty="0" err="1">
                <a:effectLst/>
                <a:latin typeface="fkGroteskNeue"/>
              </a:rPr>
              <a:t>Investing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activities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detail</a:t>
            </a:r>
            <a:r>
              <a:rPr lang="fr-FR" b="0" i="0" dirty="0">
                <a:effectLst/>
                <a:latin typeface="fkGroteskNeue"/>
              </a:rPr>
              <a:t> cash flows </a:t>
            </a:r>
            <a:r>
              <a:rPr lang="fr-FR" b="0" i="0" dirty="0" err="1">
                <a:effectLst/>
                <a:latin typeface="fkGroteskNeue"/>
              </a:rPr>
              <a:t>related</a:t>
            </a:r>
            <a:r>
              <a:rPr lang="fr-FR" b="0" i="0" dirty="0">
                <a:effectLst/>
                <a:latin typeface="fkGroteskNeue"/>
              </a:rPr>
              <a:t> to the acquisition or sale of long-</a:t>
            </a:r>
            <a:r>
              <a:rPr lang="fr-FR" b="0" i="0" dirty="0" err="1">
                <a:effectLst/>
                <a:latin typeface="fkGroteskNeue"/>
              </a:rPr>
              <a:t>term</a:t>
            </a:r>
            <a:r>
              <a:rPr lang="fr-FR" b="0" i="0" dirty="0">
                <a:effectLst/>
                <a:latin typeface="fkGroteskNeue"/>
              </a:rPr>
              <a:t> assets. </a:t>
            </a:r>
            <a:r>
              <a:rPr lang="fr-FR" b="0" i="0" dirty="0" err="1">
                <a:effectLst/>
                <a:latin typeface="fkGroteskNeue"/>
              </a:rPr>
              <a:t>Examples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include</a:t>
            </a:r>
            <a:r>
              <a:rPr lang="fr-FR" b="0" i="0" dirty="0">
                <a:effectLst/>
                <a:latin typeface="fkGroteskNeue"/>
              </a:rPr>
              <a:t>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 err="1">
                <a:effectLst/>
                <a:latin typeface="fkGroteskNeue"/>
              </a:rPr>
              <a:t>Purchases</a:t>
            </a:r>
            <a:r>
              <a:rPr lang="fr-FR" b="0" i="0" dirty="0">
                <a:effectLst/>
                <a:latin typeface="fkGroteskNeue"/>
              </a:rPr>
              <a:t> or sales of </a:t>
            </a:r>
            <a:r>
              <a:rPr lang="fr-FR" b="0" i="0" dirty="0" err="1">
                <a:effectLst/>
                <a:latin typeface="fkGroteskNeue"/>
              </a:rPr>
              <a:t>equipment</a:t>
            </a:r>
            <a:r>
              <a:rPr lang="fr-FR" b="0" i="0" dirty="0">
                <a:effectLst/>
                <a:latin typeface="fkGroteskNeue"/>
              </a:rPr>
              <a:t>, </a:t>
            </a:r>
            <a:r>
              <a:rPr lang="fr-FR" b="0" i="0" dirty="0" err="1">
                <a:effectLst/>
                <a:latin typeface="fkGroteskNeue"/>
              </a:rPr>
              <a:t>property</a:t>
            </a:r>
            <a:r>
              <a:rPr lang="fr-FR" b="0" i="0" dirty="0">
                <a:effectLst/>
                <a:latin typeface="fkGroteskNeue"/>
              </a:rPr>
              <a:t>, or intangible assets like patents.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b="0" i="0" dirty="0" err="1">
                <a:effectLst/>
                <a:latin typeface="fkGroteskNeue"/>
              </a:rPr>
              <a:t>Proceeds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from</a:t>
            </a:r>
            <a:r>
              <a:rPr lang="fr-FR" b="0" i="0" dirty="0">
                <a:effectLst/>
                <a:latin typeface="fkGroteskNeue"/>
              </a:rPr>
              <a:t> </a:t>
            </a:r>
            <a:r>
              <a:rPr lang="fr-FR" b="0" i="0" dirty="0" err="1">
                <a:effectLst/>
                <a:latin typeface="fkGroteskNeue"/>
              </a:rPr>
              <a:t>investments</a:t>
            </a:r>
            <a:r>
              <a:rPr lang="fr-FR" b="0" i="0" dirty="0">
                <a:effectLst/>
                <a:latin typeface="fkGroteskNeue"/>
              </a:rPr>
              <a:t> or mergers.</a:t>
            </a:r>
            <a:br>
              <a:rPr lang="fr-FR" b="0" i="0" dirty="0">
                <a:effectLst/>
                <a:latin typeface="fkGroteskNeue"/>
              </a:rPr>
            </a:br>
            <a:r>
              <a:rPr lang="fr-FR" b="0" i="0" dirty="0">
                <a:effectLst/>
                <a:latin typeface="fkGroteskNeue"/>
              </a:rPr>
              <a:t>This section highlights how a </a:t>
            </a:r>
            <a:r>
              <a:rPr lang="fr-FR" b="0" i="0" dirty="0" err="1">
                <a:effectLst/>
                <a:latin typeface="fkGroteskNeue"/>
              </a:rPr>
              <a:t>company</a:t>
            </a:r>
            <a:r>
              <a:rPr lang="fr-FR" b="0" i="0" dirty="0">
                <a:effectLst/>
                <a:latin typeface="fkGroteskNeue"/>
              </a:rPr>
              <a:t> uses </a:t>
            </a:r>
            <a:r>
              <a:rPr lang="fr-FR" b="0" i="0" dirty="0" err="1">
                <a:effectLst/>
                <a:latin typeface="fkGroteskNeue"/>
              </a:rPr>
              <a:t>its</a:t>
            </a:r>
            <a:r>
              <a:rPr lang="fr-FR" b="0" i="0" dirty="0">
                <a:effectLst/>
                <a:latin typeface="fkGroteskNeue"/>
              </a:rPr>
              <a:t> cash for </a:t>
            </a:r>
            <a:r>
              <a:rPr lang="fr-FR" b="0" i="0" dirty="0" err="1">
                <a:effectLst/>
                <a:latin typeface="fkGroteskNeue"/>
              </a:rPr>
              <a:t>strategic</a:t>
            </a:r>
            <a:r>
              <a:rPr lang="fr-FR" b="0" i="0" dirty="0">
                <a:effectLst/>
                <a:latin typeface="fkGroteskNeue"/>
              </a:rPr>
              <a:t> growth</a:t>
            </a:r>
            <a:r>
              <a:rPr lang="fr-FR" b="0" i="0" u="none" strike="noStrike" dirty="0">
                <a:effectLst/>
                <a:latin typeface="var(--font-berkeley-mono)"/>
                <a:hlinkClick r:id="rId2"/>
              </a:rPr>
              <a:t>6</a:t>
            </a:r>
            <a:r>
              <a:rPr lang="fr-FR" b="0" i="0" u="none" strike="noStrike" dirty="0">
                <a:effectLst/>
                <a:latin typeface="var(--font-berkeley-mono)"/>
                <a:hlinkClick r:id="rId3"/>
              </a:rPr>
              <a:t>9</a:t>
            </a:r>
            <a:r>
              <a:rPr lang="fr-FR" b="0" i="0" dirty="0">
                <a:effectLst/>
                <a:latin typeface="fkGroteskNeue"/>
              </a:rPr>
              <a:t>.</a:t>
            </a:r>
          </a:p>
          <a:p>
            <a:endParaRPr lang="fr-DZ" dirty="0"/>
          </a:p>
        </p:txBody>
      </p:sp>
    </p:spTree>
    <p:extLst>
      <p:ext uri="{BB962C8B-B14F-4D97-AF65-F5344CB8AC3E}">
        <p14:creationId xmlns:p14="http://schemas.microsoft.com/office/powerpoint/2010/main" val="1729362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0AD064-4D36-FAE4-45FA-A09A2519B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0" i="0" dirty="0">
                <a:effectLst/>
                <a:latin typeface="var(--font-fk-grotesk)"/>
              </a:rPr>
              <a:t>3. </a:t>
            </a:r>
            <a:r>
              <a:rPr lang="fr-FR" b="0" i="0" dirty="0" err="1">
                <a:effectLst/>
                <a:latin typeface="var(--font-fk-grotesk)"/>
              </a:rPr>
              <a:t>Financing</a:t>
            </a:r>
            <a:r>
              <a:rPr lang="fr-FR" b="0" i="0" dirty="0">
                <a:effectLst/>
                <a:latin typeface="var(--font-fk-grotesk)"/>
              </a:rPr>
              <a:t> </a:t>
            </a:r>
            <a:r>
              <a:rPr lang="fr-FR" b="0" i="0" dirty="0" err="1">
                <a:effectLst/>
                <a:latin typeface="var(--font-fk-grotesk)"/>
              </a:rPr>
              <a:t>Activities</a:t>
            </a:r>
            <a:br>
              <a:rPr lang="fr-FR" b="0" i="0" dirty="0">
                <a:effectLst/>
                <a:latin typeface="var(--font-fk-grotesk)"/>
              </a:rPr>
            </a:br>
            <a:endParaRPr lang="fr-DZ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DCBE4F7-B30B-343B-8AFA-4F4E508610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r>
              <a:rPr lang="fr-FR" sz="2400" b="0" i="0" dirty="0" err="1">
                <a:effectLst/>
                <a:latin typeface="fkGroteskNeue"/>
              </a:rPr>
              <a:t>Financing</a:t>
            </a:r>
            <a:r>
              <a:rPr lang="fr-FR" sz="2400" b="0" i="0" dirty="0">
                <a:effectLst/>
                <a:latin typeface="fkGroteskNeue"/>
              </a:rPr>
              <a:t> </a:t>
            </a:r>
            <a:r>
              <a:rPr lang="fr-FR" sz="2400" b="0" i="0" dirty="0" err="1">
                <a:effectLst/>
                <a:latin typeface="fkGroteskNeue"/>
              </a:rPr>
              <a:t>activities</a:t>
            </a:r>
            <a:r>
              <a:rPr lang="fr-FR" sz="2400" b="0" i="0" dirty="0">
                <a:effectLst/>
                <a:latin typeface="fkGroteskNeue"/>
              </a:rPr>
              <a:t> </a:t>
            </a:r>
            <a:r>
              <a:rPr lang="fr-FR" sz="2400" b="0" i="0" dirty="0" err="1">
                <a:effectLst/>
                <a:latin typeface="fkGroteskNeue"/>
              </a:rPr>
              <a:t>involve</a:t>
            </a:r>
            <a:r>
              <a:rPr lang="fr-FR" sz="2400" b="0" i="0" dirty="0">
                <a:effectLst/>
                <a:latin typeface="fkGroteskNeue"/>
              </a:rPr>
              <a:t> transactions </a:t>
            </a:r>
            <a:r>
              <a:rPr lang="fr-FR" sz="2400" b="0" i="0" dirty="0" err="1">
                <a:effectLst/>
                <a:latin typeface="fkGroteskNeue"/>
              </a:rPr>
              <a:t>with</a:t>
            </a:r>
            <a:r>
              <a:rPr lang="fr-FR" sz="2400" b="0" i="0" dirty="0">
                <a:effectLst/>
                <a:latin typeface="fkGroteskNeue"/>
              </a:rPr>
              <a:t> </a:t>
            </a:r>
            <a:r>
              <a:rPr lang="fr-FR" sz="2400" b="0" i="0" dirty="0" err="1">
                <a:effectLst/>
                <a:latin typeface="fkGroteskNeue"/>
              </a:rPr>
              <a:t>creditors</a:t>
            </a:r>
            <a:r>
              <a:rPr lang="fr-FR" sz="2400" b="0" i="0" dirty="0">
                <a:effectLst/>
                <a:latin typeface="fkGroteskNeue"/>
              </a:rPr>
              <a:t> and </a:t>
            </a:r>
            <a:r>
              <a:rPr lang="fr-FR" sz="2400" b="0" i="0" dirty="0" err="1">
                <a:effectLst/>
                <a:latin typeface="fkGroteskNeue"/>
              </a:rPr>
              <a:t>shareholders</a:t>
            </a:r>
            <a:r>
              <a:rPr lang="fr-FR" sz="2400" b="0" i="0" dirty="0">
                <a:effectLst/>
                <a:latin typeface="fkGroteskNeue"/>
              </a:rPr>
              <a:t>. </a:t>
            </a:r>
            <a:r>
              <a:rPr lang="fr-FR" sz="2400" b="0" i="0" dirty="0" err="1">
                <a:effectLst/>
                <a:latin typeface="fkGroteskNeue"/>
              </a:rPr>
              <a:t>Examples</a:t>
            </a:r>
            <a:r>
              <a:rPr lang="fr-FR" sz="2400" b="0" i="0" dirty="0">
                <a:effectLst/>
                <a:latin typeface="fkGroteskNeue"/>
              </a:rPr>
              <a:t> </a:t>
            </a:r>
            <a:r>
              <a:rPr lang="fr-FR" sz="2400" b="0" i="0" dirty="0" err="1">
                <a:effectLst/>
                <a:latin typeface="fkGroteskNeue"/>
              </a:rPr>
              <a:t>include</a:t>
            </a:r>
            <a:r>
              <a:rPr lang="fr-FR" sz="2400" b="0" i="0" dirty="0">
                <a:effectLst/>
                <a:latin typeface="fkGroteskNeue"/>
              </a:rPr>
              <a:t>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2400" b="0" i="0" dirty="0" err="1">
                <a:effectLst/>
                <a:latin typeface="fkGroteskNeue"/>
              </a:rPr>
              <a:t>Issuance</a:t>
            </a:r>
            <a:r>
              <a:rPr lang="fr-FR" sz="2400" b="0" i="0" dirty="0">
                <a:effectLst/>
                <a:latin typeface="fkGroteskNeue"/>
              </a:rPr>
              <a:t> or </a:t>
            </a:r>
            <a:r>
              <a:rPr lang="fr-FR" sz="2400" b="0" i="0" dirty="0" err="1">
                <a:effectLst/>
                <a:latin typeface="fkGroteskNeue"/>
              </a:rPr>
              <a:t>repayment</a:t>
            </a:r>
            <a:r>
              <a:rPr lang="fr-FR" sz="2400" b="0" i="0" dirty="0">
                <a:effectLst/>
                <a:latin typeface="fkGroteskNeue"/>
              </a:rPr>
              <a:t> of </a:t>
            </a:r>
            <a:r>
              <a:rPr lang="fr-FR" sz="2400" b="0" i="0" dirty="0" err="1">
                <a:effectLst/>
                <a:latin typeface="fkGroteskNeue"/>
              </a:rPr>
              <a:t>debt</a:t>
            </a:r>
            <a:r>
              <a:rPr lang="fr-FR" sz="2400" b="0" i="0" dirty="0">
                <a:effectLst/>
                <a:latin typeface="fkGroteskNeue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2400" b="0" i="0" dirty="0">
                <a:effectLst/>
                <a:latin typeface="fkGroteskNeue"/>
              </a:rPr>
              <a:t>Sale or </a:t>
            </a:r>
            <a:r>
              <a:rPr lang="fr-FR" sz="2400" b="0" i="0" dirty="0" err="1">
                <a:effectLst/>
                <a:latin typeface="fkGroteskNeue"/>
              </a:rPr>
              <a:t>repurchase</a:t>
            </a:r>
            <a:r>
              <a:rPr lang="fr-FR" sz="2400" b="0" i="0" dirty="0">
                <a:effectLst/>
                <a:latin typeface="fkGroteskNeue"/>
              </a:rPr>
              <a:t> of stock.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r-FR" sz="2400" b="0" i="0" dirty="0" err="1">
                <a:effectLst/>
                <a:latin typeface="fkGroteskNeue"/>
              </a:rPr>
              <a:t>Payment</a:t>
            </a:r>
            <a:r>
              <a:rPr lang="fr-FR" sz="2400" b="0" i="0" dirty="0">
                <a:effectLst/>
                <a:latin typeface="fkGroteskNeue"/>
              </a:rPr>
              <a:t> of </a:t>
            </a:r>
            <a:r>
              <a:rPr lang="fr-FR" sz="2400" b="0" i="0" dirty="0" err="1">
                <a:effectLst/>
                <a:latin typeface="fkGroteskNeue"/>
              </a:rPr>
              <a:t>dividends</a:t>
            </a:r>
            <a:r>
              <a:rPr lang="fr-FR" sz="2400" b="0" i="0" dirty="0">
                <a:effectLst/>
                <a:latin typeface="fkGroteskNeue"/>
              </a:rPr>
              <a:t>.</a:t>
            </a:r>
            <a:br>
              <a:rPr lang="fr-FR" sz="2400" b="0" i="0" dirty="0">
                <a:effectLst/>
                <a:latin typeface="fkGroteskNeue"/>
              </a:rPr>
            </a:br>
            <a:r>
              <a:rPr lang="fr-FR" sz="2400" b="0" i="0" dirty="0">
                <a:effectLst/>
                <a:latin typeface="fkGroteskNeue"/>
              </a:rPr>
              <a:t>This section </a:t>
            </a:r>
            <a:r>
              <a:rPr lang="fr-FR" sz="2400" b="0" i="0" dirty="0" err="1">
                <a:effectLst/>
                <a:latin typeface="fkGroteskNeue"/>
              </a:rPr>
              <a:t>reflects</a:t>
            </a:r>
            <a:r>
              <a:rPr lang="fr-FR" sz="2400" b="0" i="0" dirty="0">
                <a:effectLst/>
                <a:latin typeface="fkGroteskNeue"/>
              </a:rPr>
              <a:t> changes in the capital structure of the business</a:t>
            </a:r>
            <a:r>
              <a:rPr lang="fr-FR" sz="2400" b="0" i="0" u="none" strike="noStrike" dirty="0">
                <a:effectLst/>
                <a:latin typeface="var(--font-berkeley-mono)"/>
                <a:hlinkClick r:id="rId2"/>
              </a:rPr>
              <a:t>6</a:t>
            </a:r>
            <a:r>
              <a:rPr lang="fr-FR" sz="2400" b="0" i="0" u="none" strike="noStrike" dirty="0">
                <a:effectLst/>
                <a:latin typeface="var(--font-berkeley-mono)"/>
                <a:hlinkClick r:id="rId3"/>
              </a:rPr>
              <a:t>10</a:t>
            </a:r>
            <a:r>
              <a:rPr lang="fr-FR" sz="2400" b="0" i="0" dirty="0">
                <a:effectLst/>
                <a:latin typeface="fkGroteskNeue"/>
              </a:rPr>
              <a:t>.</a:t>
            </a:r>
          </a:p>
          <a:p>
            <a:endParaRPr lang="fr-DZ" dirty="0"/>
          </a:p>
        </p:txBody>
      </p:sp>
    </p:spTree>
    <p:extLst>
      <p:ext uri="{BB962C8B-B14F-4D97-AF65-F5344CB8AC3E}">
        <p14:creationId xmlns:p14="http://schemas.microsoft.com/office/powerpoint/2010/main" val="3823921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DEF72A-9F84-ED38-CD2C-48E480E5ED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0" i="0" dirty="0">
                <a:effectLst/>
                <a:latin typeface="var(--font-fk-grotesk)"/>
              </a:rPr>
              <a:t>Key Components</a:t>
            </a:r>
            <a:br>
              <a:rPr lang="fr-FR" b="0" i="0" dirty="0">
                <a:effectLst/>
                <a:latin typeface="var(--font-fk-grotesk)"/>
              </a:rPr>
            </a:br>
            <a:endParaRPr lang="fr-DZ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472C64D-ECC8-BDC7-98EC-AB7FCE8A16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fr-FR" sz="2400" b="0" i="0" dirty="0">
                <a:effectLst/>
                <a:latin typeface="fkGroteskNeue"/>
              </a:rPr>
              <a:t>A </a:t>
            </a:r>
            <a:r>
              <a:rPr lang="fr-FR" sz="2400" b="0" i="0" dirty="0" err="1">
                <a:effectLst/>
                <a:latin typeface="fkGroteskNeue"/>
              </a:rPr>
              <a:t>typical</a:t>
            </a:r>
            <a:r>
              <a:rPr lang="fr-FR" sz="2400" b="0" i="0" dirty="0">
                <a:effectLst/>
                <a:latin typeface="fkGroteskNeue"/>
              </a:rPr>
              <a:t> cash flow </a:t>
            </a:r>
            <a:r>
              <a:rPr lang="fr-FR" sz="2400" b="0" i="0" dirty="0" err="1">
                <a:effectLst/>
                <a:latin typeface="fkGroteskNeue"/>
              </a:rPr>
              <a:t>statement</a:t>
            </a:r>
            <a:r>
              <a:rPr lang="fr-FR" sz="2400" b="0" i="0" dirty="0">
                <a:effectLst/>
                <a:latin typeface="fkGroteskNeue"/>
              </a:rPr>
              <a:t> </a:t>
            </a:r>
            <a:r>
              <a:rPr lang="fr-FR" sz="2400" b="0" i="0" dirty="0" err="1">
                <a:effectLst/>
                <a:latin typeface="fkGroteskNeue"/>
              </a:rPr>
              <a:t>includes</a:t>
            </a:r>
            <a:r>
              <a:rPr lang="fr-FR" sz="2400" b="0" i="0" dirty="0">
                <a:effectLst/>
                <a:latin typeface="fkGroteskNeue"/>
              </a:rPr>
              <a:t>:</a:t>
            </a:r>
          </a:p>
          <a:p>
            <a:pPr algn="l">
              <a:buFont typeface="+mj-lt"/>
              <a:buAutoNum type="arabicPeriod"/>
            </a:pPr>
            <a:r>
              <a:rPr lang="fr-FR" sz="2400" b="0" i="0" dirty="0" err="1">
                <a:effectLst/>
                <a:latin typeface="fkGroteskNeue"/>
              </a:rPr>
              <a:t>Opening</a:t>
            </a:r>
            <a:r>
              <a:rPr lang="fr-FR" sz="2400" b="0" i="0" dirty="0">
                <a:effectLst/>
                <a:latin typeface="fkGroteskNeue"/>
              </a:rPr>
              <a:t> Balance: The </a:t>
            </a:r>
            <a:r>
              <a:rPr lang="fr-FR" sz="2400" b="0" i="0" dirty="0" err="1">
                <a:effectLst/>
                <a:latin typeface="fkGroteskNeue"/>
              </a:rPr>
              <a:t>amount</a:t>
            </a:r>
            <a:r>
              <a:rPr lang="fr-FR" sz="2400" b="0" i="0" dirty="0">
                <a:effectLst/>
                <a:latin typeface="fkGroteskNeue"/>
              </a:rPr>
              <a:t> of cash </a:t>
            </a:r>
            <a:r>
              <a:rPr lang="fr-FR" sz="2400" b="0" i="0" dirty="0" err="1">
                <a:effectLst/>
                <a:latin typeface="fkGroteskNeue"/>
              </a:rPr>
              <a:t>available</a:t>
            </a:r>
            <a:r>
              <a:rPr lang="fr-FR" sz="2400" b="0" i="0" dirty="0">
                <a:effectLst/>
                <a:latin typeface="fkGroteskNeue"/>
              </a:rPr>
              <a:t> at the start of the </a:t>
            </a:r>
            <a:r>
              <a:rPr lang="fr-FR" sz="2400" b="0" i="0" dirty="0" err="1">
                <a:effectLst/>
                <a:latin typeface="fkGroteskNeue"/>
              </a:rPr>
              <a:t>reporting</a:t>
            </a:r>
            <a:r>
              <a:rPr lang="fr-FR" sz="2400" b="0" i="0" dirty="0">
                <a:effectLst/>
                <a:latin typeface="fkGroteskNeue"/>
              </a:rPr>
              <a:t> </a:t>
            </a:r>
            <a:r>
              <a:rPr lang="fr-FR" sz="2400" b="0" i="0" dirty="0" err="1">
                <a:effectLst/>
                <a:latin typeface="fkGroteskNeue"/>
              </a:rPr>
              <a:t>period</a:t>
            </a:r>
            <a:r>
              <a:rPr lang="fr-FR" sz="2400" b="0" i="0" dirty="0">
                <a:effectLst/>
                <a:latin typeface="fkGroteskNeue"/>
              </a:rPr>
              <a:t>.</a:t>
            </a:r>
          </a:p>
          <a:p>
            <a:pPr algn="l">
              <a:buFont typeface="+mj-lt"/>
              <a:buAutoNum type="arabicPeriod"/>
            </a:pPr>
            <a:r>
              <a:rPr lang="fr-FR" sz="2400" b="0" i="0" dirty="0">
                <a:effectLst/>
                <a:latin typeface="fkGroteskNeue"/>
              </a:rPr>
              <a:t>Net Cash Flows: The </a:t>
            </a:r>
            <a:r>
              <a:rPr lang="fr-FR" sz="2400" b="0" i="0" dirty="0" err="1">
                <a:effectLst/>
                <a:latin typeface="fkGroteskNeue"/>
              </a:rPr>
              <a:t>sum</a:t>
            </a:r>
            <a:r>
              <a:rPr lang="fr-FR" sz="2400" b="0" i="0" dirty="0">
                <a:effectLst/>
                <a:latin typeface="fkGroteskNeue"/>
              </a:rPr>
              <a:t> of cash </a:t>
            </a:r>
            <a:r>
              <a:rPr lang="fr-FR" sz="2400" b="0" i="0" dirty="0" err="1">
                <a:effectLst/>
                <a:latin typeface="fkGroteskNeue"/>
              </a:rPr>
              <a:t>inflows</a:t>
            </a:r>
            <a:r>
              <a:rPr lang="fr-FR" sz="2400" b="0" i="0" dirty="0">
                <a:effectLst/>
                <a:latin typeface="fkGroteskNeue"/>
              </a:rPr>
              <a:t> and </a:t>
            </a:r>
            <a:r>
              <a:rPr lang="fr-FR" sz="2400" b="0" i="0" dirty="0" err="1">
                <a:effectLst/>
                <a:latin typeface="fkGroteskNeue"/>
              </a:rPr>
              <a:t>outflows</a:t>
            </a:r>
            <a:r>
              <a:rPr lang="fr-FR" sz="2400" b="0" i="0" dirty="0">
                <a:effectLst/>
                <a:latin typeface="fkGroteskNeue"/>
              </a:rPr>
              <a:t> </a:t>
            </a:r>
            <a:r>
              <a:rPr lang="fr-FR" sz="2400" b="0" i="0" dirty="0" err="1">
                <a:effectLst/>
                <a:latin typeface="fkGroteskNeue"/>
              </a:rPr>
              <a:t>across</a:t>
            </a:r>
            <a:r>
              <a:rPr lang="fr-FR" sz="2400" b="0" i="0" dirty="0">
                <a:effectLst/>
                <a:latin typeface="fkGroteskNeue"/>
              </a:rPr>
              <a:t> operating, </a:t>
            </a:r>
            <a:r>
              <a:rPr lang="fr-FR" sz="2400" b="0" i="0" dirty="0" err="1">
                <a:effectLst/>
                <a:latin typeface="fkGroteskNeue"/>
              </a:rPr>
              <a:t>investing</a:t>
            </a:r>
            <a:r>
              <a:rPr lang="fr-FR" sz="2400" b="0" i="0" dirty="0">
                <a:effectLst/>
                <a:latin typeface="fkGroteskNeue"/>
              </a:rPr>
              <a:t>, and </a:t>
            </a:r>
            <a:r>
              <a:rPr lang="fr-FR" sz="2400" b="0" i="0" dirty="0" err="1">
                <a:effectLst/>
                <a:latin typeface="fkGroteskNeue"/>
              </a:rPr>
              <a:t>financing</a:t>
            </a:r>
            <a:r>
              <a:rPr lang="fr-FR" sz="2400" b="0" i="0" dirty="0">
                <a:effectLst/>
                <a:latin typeface="fkGroteskNeue"/>
              </a:rPr>
              <a:t> </a:t>
            </a:r>
            <a:r>
              <a:rPr lang="fr-FR" sz="2400" b="0" i="0" dirty="0" err="1">
                <a:effectLst/>
                <a:latin typeface="fkGroteskNeue"/>
              </a:rPr>
              <a:t>activities</a:t>
            </a:r>
            <a:r>
              <a:rPr lang="fr-FR" sz="2400" b="0" i="0" dirty="0">
                <a:effectLst/>
                <a:latin typeface="fkGroteskNeue"/>
              </a:rPr>
              <a:t>.</a:t>
            </a:r>
          </a:p>
          <a:p>
            <a:pPr algn="l">
              <a:buFont typeface="+mj-lt"/>
              <a:buAutoNum type="arabicPeriod"/>
            </a:pPr>
            <a:r>
              <a:rPr lang="fr-FR" sz="2400" b="0" i="0" dirty="0" err="1">
                <a:effectLst/>
                <a:latin typeface="fkGroteskNeue"/>
              </a:rPr>
              <a:t>Closing</a:t>
            </a:r>
            <a:r>
              <a:rPr lang="fr-FR" sz="2400" b="0" i="0" dirty="0">
                <a:effectLst/>
                <a:latin typeface="fkGroteskNeue"/>
              </a:rPr>
              <a:t> Balance: The total cash </a:t>
            </a:r>
            <a:r>
              <a:rPr lang="fr-FR" sz="2400" b="0" i="0" dirty="0" err="1">
                <a:effectLst/>
                <a:latin typeface="fkGroteskNeue"/>
              </a:rPr>
              <a:t>available</a:t>
            </a:r>
            <a:r>
              <a:rPr lang="fr-FR" sz="2400" b="0" i="0" dirty="0">
                <a:effectLst/>
                <a:latin typeface="fkGroteskNeue"/>
              </a:rPr>
              <a:t> at the end of the </a:t>
            </a:r>
            <a:r>
              <a:rPr lang="fr-FR" sz="2400" b="0" i="0" dirty="0" err="1">
                <a:effectLst/>
                <a:latin typeface="fkGroteskNeue"/>
              </a:rPr>
              <a:t>reporting</a:t>
            </a:r>
            <a:r>
              <a:rPr lang="fr-FR" sz="2400" b="0" i="0" dirty="0">
                <a:effectLst/>
                <a:latin typeface="fkGroteskNeue"/>
              </a:rPr>
              <a:t> period</a:t>
            </a:r>
            <a:r>
              <a:rPr lang="fr-FR" sz="2400" b="0" i="0" u="none" strike="noStrike" dirty="0">
                <a:effectLst/>
                <a:latin typeface="var(--font-berkeley-mono)"/>
                <a:hlinkClick r:id="rId2"/>
              </a:rPr>
              <a:t>3</a:t>
            </a:r>
            <a:r>
              <a:rPr lang="fr-FR" sz="2400" b="0" i="0" u="none" strike="noStrike" dirty="0">
                <a:effectLst/>
                <a:latin typeface="var(--font-berkeley-mono)"/>
                <a:hlinkClick r:id="rId3"/>
              </a:rPr>
              <a:t>5</a:t>
            </a:r>
            <a:r>
              <a:rPr lang="fr-FR" sz="2400" b="0" i="0" dirty="0">
                <a:effectLst/>
                <a:latin typeface="fkGroteskNeue"/>
              </a:rPr>
              <a:t>.</a:t>
            </a:r>
          </a:p>
          <a:p>
            <a:endParaRPr lang="fr-DZ" dirty="0"/>
          </a:p>
        </p:txBody>
      </p:sp>
    </p:spTree>
    <p:extLst>
      <p:ext uri="{BB962C8B-B14F-4D97-AF65-F5344CB8AC3E}">
        <p14:creationId xmlns:p14="http://schemas.microsoft.com/office/powerpoint/2010/main" val="19546409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D6896E-386F-6413-6EB3-5D1280718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0" i="0" dirty="0">
                <a:effectLst/>
                <a:latin typeface="var(--font-fk-grotesk)"/>
              </a:rPr>
              <a:t>Importance of </a:t>
            </a:r>
            <a:r>
              <a:rPr lang="fr-FR" b="0" i="0" dirty="0" err="1">
                <a:effectLst/>
                <a:latin typeface="var(--font-fk-grotesk)"/>
              </a:rPr>
              <a:t>Analysis</a:t>
            </a:r>
            <a:br>
              <a:rPr lang="fr-FR" b="0" i="0" dirty="0">
                <a:effectLst/>
                <a:latin typeface="var(--font-fk-grotesk)"/>
              </a:rPr>
            </a:br>
            <a:br>
              <a:rPr lang="fr-FR" b="0" i="0" dirty="0">
                <a:effectLst/>
                <a:latin typeface="var(--font-fk-grotesk)"/>
              </a:rPr>
            </a:br>
            <a:endParaRPr lang="fr-DZ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CBF010A-533B-A83E-B0EE-267E25098D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l"/>
            <a:r>
              <a:rPr lang="fr-FR" sz="2400" b="0" i="0" dirty="0" err="1">
                <a:effectLst/>
                <a:latin typeface="fkGroteskNeue"/>
              </a:rPr>
              <a:t>Analyzing</a:t>
            </a:r>
            <a:r>
              <a:rPr lang="fr-FR" sz="2400" b="0" i="0" dirty="0">
                <a:effectLst/>
                <a:latin typeface="fkGroteskNeue"/>
              </a:rPr>
              <a:t> a cash flow </a:t>
            </a:r>
            <a:r>
              <a:rPr lang="fr-FR" sz="2400" b="0" i="0" dirty="0" err="1">
                <a:effectLst/>
                <a:latin typeface="fkGroteskNeue"/>
              </a:rPr>
              <a:t>statement</a:t>
            </a:r>
            <a:r>
              <a:rPr lang="fr-FR" sz="2400" b="0" i="0" dirty="0">
                <a:effectLst/>
                <a:latin typeface="fkGroteskNeue"/>
              </a:rPr>
              <a:t> </a:t>
            </a:r>
            <a:r>
              <a:rPr lang="fr-FR" sz="2400" b="0" i="0" dirty="0" err="1">
                <a:effectLst/>
                <a:latin typeface="fkGroteskNeue"/>
              </a:rPr>
              <a:t>helps</a:t>
            </a:r>
            <a:r>
              <a:rPr lang="fr-FR" sz="2400" b="0" i="0" dirty="0">
                <a:effectLst/>
                <a:latin typeface="fkGroteskNeue"/>
              </a:rPr>
              <a:t> stakeholders:</a:t>
            </a:r>
          </a:p>
          <a:p>
            <a:pPr algn="l">
              <a:buFont typeface="+mj-lt"/>
              <a:buAutoNum type="arabicPeriod"/>
            </a:pPr>
            <a:r>
              <a:rPr lang="fr-FR" sz="2400" b="0" i="0" dirty="0" err="1">
                <a:effectLst/>
                <a:latin typeface="fkGroteskNeue"/>
              </a:rPr>
              <a:t>Evaluate</a:t>
            </a:r>
            <a:r>
              <a:rPr lang="fr-FR" sz="2400" b="0" i="0" dirty="0">
                <a:effectLst/>
                <a:latin typeface="fkGroteskNeue"/>
              </a:rPr>
              <a:t> </a:t>
            </a:r>
            <a:r>
              <a:rPr lang="fr-FR" sz="2400" b="0" i="0" dirty="0" err="1">
                <a:effectLst/>
                <a:latin typeface="fkGroteskNeue"/>
              </a:rPr>
              <a:t>operational</a:t>
            </a:r>
            <a:r>
              <a:rPr lang="fr-FR" sz="2400" b="0" i="0" dirty="0">
                <a:effectLst/>
                <a:latin typeface="fkGroteskNeue"/>
              </a:rPr>
              <a:t> </a:t>
            </a:r>
            <a:r>
              <a:rPr lang="fr-FR" sz="2400" b="0" i="0" dirty="0" err="1">
                <a:effectLst/>
                <a:latin typeface="fkGroteskNeue"/>
              </a:rPr>
              <a:t>efficiency</a:t>
            </a:r>
            <a:r>
              <a:rPr lang="fr-FR" sz="2400" b="0" i="0" dirty="0">
                <a:effectLst/>
                <a:latin typeface="fkGroteskNeue"/>
              </a:rPr>
              <a:t> by </a:t>
            </a:r>
            <a:r>
              <a:rPr lang="fr-FR" sz="2400" b="0" i="0" dirty="0" err="1">
                <a:effectLst/>
                <a:latin typeface="fkGroteskNeue"/>
              </a:rPr>
              <a:t>comparing</a:t>
            </a:r>
            <a:r>
              <a:rPr lang="fr-FR" sz="2400" b="0" i="0" dirty="0">
                <a:effectLst/>
                <a:latin typeface="fkGroteskNeue"/>
              </a:rPr>
              <a:t> operating cash flow to net income</a:t>
            </a:r>
            <a:r>
              <a:rPr lang="fr-FR" sz="2400" b="0" i="0" u="none" strike="noStrike" dirty="0">
                <a:effectLst/>
                <a:latin typeface="var(--font-berkeley-mono)"/>
                <a:hlinkClick r:id="rId2"/>
              </a:rPr>
              <a:t>1</a:t>
            </a:r>
            <a:r>
              <a:rPr lang="fr-FR" sz="2400" b="0" i="0" dirty="0">
                <a:effectLst/>
                <a:latin typeface="fkGroteskNeue"/>
              </a:rPr>
              <a:t>.</a:t>
            </a:r>
          </a:p>
          <a:p>
            <a:pPr algn="l">
              <a:buFont typeface="+mj-lt"/>
              <a:buAutoNum type="arabicPeriod"/>
            </a:pPr>
            <a:r>
              <a:rPr lang="fr-FR" sz="2400" b="0" i="0" dirty="0" err="1">
                <a:effectLst/>
                <a:latin typeface="fkGroteskNeue"/>
              </a:rPr>
              <a:t>Assess</a:t>
            </a:r>
            <a:r>
              <a:rPr lang="fr-FR" sz="2400" b="0" i="0" dirty="0">
                <a:effectLst/>
                <a:latin typeface="fkGroteskNeue"/>
              </a:rPr>
              <a:t> </a:t>
            </a:r>
            <a:r>
              <a:rPr lang="fr-FR" sz="2400" b="0" i="0" dirty="0" err="1">
                <a:effectLst/>
                <a:latin typeface="fkGroteskNeue"/>
              </a:rPr>
              <a:t>liquidity</a:t>
            </a:r>
            <a:r>
              <a:rPr lang="fr-FR" sz="2400" b="0" i="0" dirty="0">
                <a:effectLst/>
                <a:latin typeface="fkGroteskNeue"/>
              </a:rPr>
              <a:t> by </a:t>
            </a:r>
            <a:r>
              <a:rPr lang="fr-FR" sz="2400" b="0" i="0" dirty="0" err="1">
                <a:effectLst/>
                <a:latin typeface="fkGroteskNeue"/>
              </a:rPr>
              <a:t>understanding</a:t>
            </a:r>
            <a:r>
              <a:rPr lang="fr-FR" sz="2400" b="0" i="0" dirty="0">
                <a:effectLst/>
                <a:latin typeface="fkGroteskNeue"/>
              </a:rPr>
              <a:t> how </a:t>
            </a:r>
            <a:r>
              <a:rPr lang="fr-FR" sz="2400" b="0" i="0" dirty="0" err="1">
                <a:effectLst/>
                <a:latin typeface="fkGroteskNeue"/>
              </a:rPr>
              <a:t>much</a:t>
            </a:r>
            <a:r>
              <a:rPr lang="fr-FR" sz="2400" b="0" i="0" dirty="0">
                <a:effectLst/>
                <a:latin typeface="fkGroteskNeue"/>
              </a:rPr>
              <a:t> cash </a:t>
            </a:r>
            <a:r>
              <a:rPr lang="fr-FR" sz="2400" b="0" i="0" dirty="0" err="1">
                <a:effectLst/>
                <a:latin typeface="fkGroteskNeue"/>
              </a:rPr>
              <a:t>is</a:t>
            </a:r>
            <a:r>
              <a:rPr lang="fr-FR" sz="2400" b="0" i="0" dirty="0">
                <a:effectLst/>
                <a:latin typeface="fkGroteskNeue"/>
              </a:rPr>
              <a:t> </a:t>
            </a:r>
            <a:r>
              <a:rPr lang="fr-FR" sz="2400" b="0" i="0" dirty="0" err="1">
                <a:effectLst/>
                <a:latin typeface="fkGroteskNeue"/>
              </a:rPr>
              <a:t>available</a:t>
            </a:r>
            <a:r>
              <a:rPr lang="fr-FR" sz="2400" b="0" i="0" dirty="0">
                <a:effectLst/>
                <a:latin typeface="fkGroteskNeue"/>
              </a:rPr>
              <a:t> for </a:t>
            </a:r>
            <a:r>
              <a:rPr lang="fr-FR" sz="2400" b="0" i="0" dirty="0" err="1">
                <a:effectLst/>
                <a:latin typeface="fkGroteskNeue"/>
              </a:rPr>
              <a:t>immediate</a:t>
            </a:r>
            <a:r>
              <a:rPr lang="fr-FR" sz="2400" b="0" i="0" dirty="0">
                <a:effectLst/>
                <a:latin typeface="fkGroteskNeue"/>
              </a:rPr>
              <a:t> use.</a:t>
            </a:r>
          </a:p>
          <a:p>
            <a:pPr algn="l">
              <a:buFont typeface="+mj-lt"/>
              <a:buAutoNum type="arabicPeriod"/>
            </a:pPr>
            <a:r>
              <a:rPr lang="fr-FR" sz="2400" b="0" i="0" dirty="0" err="1">
                <a:effectLst/>
                <a:latin typeface="fkGroteskNeue"/>
              </a:rPr>
              <a:t>Make</a:t>
            </a:r>
            <a:r>
              <a:rPr lang="fr-FR" sz="2400" b="0" i="0" dirty="0">
                <a:effectLst/>
                <a:latin typeface="fkGroteskNeue"/>
              </a:rPr>
              <a:t> </a:t>
            </a:r>
            <a:r>
              <a:rPr lang="fr-FR" sz="2400" b="0" i="0" dirty="0" err="1">
                <a:effectLst/>
                <a:latin typeface="fkGroteskNeue"/>
              </a:rPr>
              <a:t>informed</a:t>
            </a:r>
            <a:r>
              <a:rPr lang="fr-FR" sz="2400" b="0" i="0" dirty="0">
                <a:effectLst/>
                <a:latin typeface="fkGroteskNeue"/>
              </a:rPr>
              <a:t> </a:t>
            </a:r>
            <a:r>
              <a:rPr lang="fr-FR" sz="2400" b="0" i="0" dirty="0" err="1">
                <a:effectLst/>
                <a:latin typeface="fkGroteskNeue"/>
              </a:rPr>
              <a:t>decisions</a:t>
            </a:r>
            <a:r>
              <a:rPr lang="fr-FR" sz="2400" b="0" i="0" dirty="0">
                <a:effectLst/>
                <a:latin typeface="fkGroteskNeue"/>
              </a:rPr>
              <a:t> about </a:t>
            </a:r>
            <a:r>
              <a:rPr lang="fr-FR" sz="2400" b="0" i="0" dirty="0" err="1">
                <a:effectLst/>
                <a:latin typeface="fkGroteskNeue"/>
              </a:rPr>
              <a:t>investments</a:t>
            </a:r>
            <a:r>
              <a:rPr lang="fr-FR" sz="2400" b="0" i="0" dirty="0">
                <a:effectLst/>
                <a:latin typeface="fkGroteskNeue"/>
              </a:rPr>
              <a:t> and </a:t>
            </a:r>
            <a:r>
              <a:rPr lang="fr-FR" sz="2400" b="0" i="0" dirty="0" err="1">
                <a:effectLst/>
                <a:latin typeface="fkGroteskNeue"/>
              </a:rPr>
              <a:t>financing</a:t>
            </a:r>
            <a:r>
              <a:rPr lang="fr-FR" sz="2400" b="0" i="0" dirty="0">
                <a:effectLst/>
                <a:latin typeface="fkGroteskNeue"/>
              </a:rPr>
              <a:t> needs</a:t>
            </a:r>
            <a:r>
              <a:rPr lang="fr-FR" sz="2400" b="0" i="0" u="none" strike="noStrike" dirty="0">
                <a:effectLst/>
                <a:latin typeface="var(--font-berkeley-mono)"/>
                <a:hlinkClick r:id="rId3"/>
              </a:rPr>
              <a:t>2</a:t>
            </a:r>
            <a:r>
              <a:rPr lang="fr-FR" sz="2400" b="0" i="0" u="none" strike="noStrike" dirty="0">
                <a:effectLst/>
                <a:latin typeface="var(--font-berkeley-mono)"/>
                <a:hlinkClick r:id="rId4"/>
              </a:rPr>
              <a:t>10</a:t>
            </a:r>
            <a:r>
              <a:rPr lang="fr-FR" sz="2400" b="0" i="0" dirty="0">
                <a:effectLst/>
                <a:latin typeface="fkGroteskNeue"/>
              </a:rPr>
              <a:t>.</a:t>
            </a:r>
          </a:p>
          <a:p>
            <a:br>
              <a:rPr lang="fr-FR" sz="2400" dirty="0"/>
            </a:br>
            <a:endParaRPr lang="fr-DZ" sz="2400" dirty="0"/>
          </a:p>
        </p:txBody>
      </p:sp>
    </p:spTree>
    <p:extLst>
      <p:ext uri="{BB962C8B-B14F-4D97-AF65-F5344CB8AC3E}">
        <p14:creationId xmlns:p14="http://schemas.microsoft.com/office/powerpoint/2010/main" val="2729917565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Galerie</Template>
  <TotalTime>37</TotalTime>
  <Words>644</Words>
  <Application>Microsoft Macintosh PowerPoint</Application>
  <PresentationFormat>Grand écran</PresentationFormat>
  <Paragraphs>53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fkGroteskNeue</vt:lpstr>
      <vt:lpstr>Gill Sans MT</vt:lpstr>
      <vt:lpstr>var(--font-berkeley-mono)</vt:lpstr>
      <vt:lpstr>var(--font-fk-grotesk)</vt:lpstr>
      <vt:lpstr>Galerie</vt:lpstr>
      <vt:lpstr>Understanding the Cash Flow Statement Introduction </vt:lpstr>
      <vt:lpstr>What is cash flow statement?</vt:lpstr>
      <vt:lpstr>Purpose of the Cash Flow Statement </vt:lpstr>
      <vt:lpstr>Structure of the Cash Flow Statement The cash flow statement is divided into three sections: </vt:lpstr>
      <vt:lpstr>1. Operating Activities </vt:lpstr>
      <vt:lpstr>2. Investing Activities </vt:lpstr>
      <vt:lpstr>3. Financing Activities </vt:lpstr>
      <vt:lpstr>Key Components </vt:lpstr>
      <vt:lpstr>Importance of Analysis  </vt:lpstr>
      <vt:lpstr>conclusion</vt:lpstr>
      <vt:lpstr>True or false questions</vt:lpstr>
      <vt:lpstr>answers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the Cash Flow Statement Introduction </dc:title>
  <dc:creator>Office</dc:creator>
  <cp:lastModifiedBy>Office</cp:lastModifiedBy>
  <cp:revision>2</cp:revision>
  <dcterms:created xsi:type="dcterms:W3CDTF">2025-03-05T07:47:45Z</dcterms:created>
  <dcterms:modified xsi:type="dcterms:W3CDTF">2025-03-05T08:24:46Z</dcterms:modified>
</cp:coreProperties>
</file>