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83" r:id="rId2"/>
    <p:sldId id="287" r:id="rId3"/>
    <p:sldId id="285" r:id="rId4"/>
    <p:sldId id="281" r:id="rId5"/>
    <p:sldId id="28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2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269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29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2257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885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0179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487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727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414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622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542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637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3A1C593-65D0-4073-BCC9-577B9352EA97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11/20/2024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B618960-8005-486C-9A75-10CB2AAC16F9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36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287780" y="115231"/>
            <a:ext cx="9720072" cy="92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4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نقاط الضعف و تحليل المخاطر المرتبطة بها</a:t>
            </a:r>
            <a:r>
              <a:rPr lang="fr-FR" sz="3600" cap="none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4000" cap="none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349622"/>
              </p:ext>
            </p:extLst>
          </p:nvPr>
        </p:nvGraphicFramePr>
        <p:xfrm>
          <a:off x="381391" y="882705"/>
          <a:ext cx="10820946" cy="58259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3491"/>
                <a:gridCol w="1803491"/>
                <a:gridCol w="1803491"/>
                <a:gridCol w="1803491"/>
                <a:gridCol w="1803491"/>
                <a:gridCol w="1803491"/>
              </a:tblGrid>
              <a:tr h="628991"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الملاحظة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إجراءات الرقابة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تقييم الخطر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الخطر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الأهداف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النشاط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19876"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نعم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إجراءات الشراء موجودة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</a:t>
                      </a:r>
                      <a:endParaRPr lang="fr-FR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-عدم القدرة على التحكم في مشترياتها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342900" indent="-342900" algn="just" rtl="1">
                        <a:buFontTx/>
                        <a:buChar char="-"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التأكد</a:t>
                      </a: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 من الحاجة لطلب الشراء</a:t>
                      </a:r>
                    </a:p>
                    <a:p>
                      <a:pPr marL="342900" marR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مقارنة طلب الشراء مع الاستراتيجية الموضوعة</a:t>
                      </a:r>
                      <a:endParaRPr lang="fr-F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342900" indent="-342900" algn="r" rtl="1">
                        <a:buFontTx/>
                        <a:buChar char="-"/>
                      </a:pP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just" rtl="1"/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مصلحة</a:t>
                      </a: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 المشتريات</a:t>
                      </a:r>
                    </a:p>
                    <a:p>
                      <a:pPr algn="just" rtl="1"/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(اعداد أوامر الشراء)</a:t>
                      </a:r>
                    </a:p>
                  </a:txBody>
                  <a:tcPr/>
                </a:tc>
              </a:tr>
              <a:tr h="1066747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نعم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إجراءات الشراء موجودة و غير مطبقة</a:t>
                      </a:r>
                      <a:endParaRPr kumimoji="0" lang="fr-FR" sz="2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72288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- عدم القدرة على تسديد</a:t>
                      </a: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 فواتير الشراء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- فقدان الموردين</a:t>
                      </a: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0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 algn="r" rtl="1">
                        <a:buFontTx/>
                        <a:buChar char="-"/>
                      </a:pPr>
                      <a:r>
                        <a:rPr lang="ar-DZ" sz="2000" dirty="0" smtClean="0">
                          <a:solidFill>
                            <a:schemeClr val="tx1"/>
                          </a:solidFill>
                        </a:rPr>
                        <a:t>التأكد من وجود مورد</a:t>
                      </a: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342900" indent="-342900" algn="r" rtl="1">
                        <a:buFontTx/>
                        <a:buChar char="-"/>
                      </a:pPr>
                      <a:r>
                        <a:rPr lang="ar-DZ" sz="2000" baseline="0" dirty="0" smtClean="0">
                          <a:solidFill>
                            <a:schemeClr val="tx1"/>
                          </a:solidFill>
                        </a:rPr>
                        <a:t>التأكد من إمكانية التسديد</a:t>
                      </a:r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944184">
                <a:tc gridSpan="5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r" rtl="1"/>
                      <a:endParaRPr lang="fr-FR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078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1712029"/>
              </p:ext>
            </p:extLst>
          </p:nvPr>
        </p:nvGraphicFramePr>
        <p:xfrm>
          <a:off x="658908" y="94131"/>
          <a:ext cx="11255184" cy="65742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864"/>
                <a:gridCol w="1875864"/>
                <a:gridCol w="1875864"/>
                <a:gridCol w="1875864"/>
                <a:gridCol w="2197504"/>
                <a:gridCol w="1554224"/>
              </a:tblGrid>
              <a:tr h="635522"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>
                          <a:solidFill>
                            <a:schemeClr val="tx1"/>
                          </a:solidFill>
                        </a:rPr>
                        <a:t>الملاحظة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>
                          <a:solidFill>
                            <a:schemeClr val="tx1"/>
                          </a:solidFill>
                        </a:rPr>
                        <a:t>إجراءات الرقابة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>
                          <a:solidFill>
                            <a:schemeClr val="tx1"/>
                          </a:solidFill>
                        </a:rPr>
                        <a:t>تقييم</a:t>
                      </a:r>
                      <a:r>
                        <a:rPr lang="ar-DZ" sz="1800" baseline="0" dirty="0" smtClean="0">
                          <a:solidFill>
                            <a:schemeClr val="tx1"/>
                          </a:solidFill>
                        </a:rPr>
                        <a:t> الخطر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>
                          <a:solidFill>
                            <a:schemeClr val="tx1"/>
                          </a:solidFill>
                        </a:rPr>
                        <a:t>الخطر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>
                          <a:solidFill>
                            <a:schemeClr val="tx1"/>
                          </a:solidFill>
                        </a:rPr>
                        <a:t>الاهداف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>
                          <a:solidFill>
                            <a:schemeClr val="tx1"/>
                          </a:solidFill>
                        </a:rPr>
                        <a:t>النشاط</a:t>
                      </a:r>
                      <a:endParaRPr lang="fr-FR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966583"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/>
                        <a:t>لا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اجراءات التسليم و التخزين</a:t>
                      </a:r>
                    </a:p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إجراءات التخزين</a:t>
                      </a:r>
                      <a:endParaRPr kumimoji="0" lang="fr-FR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إجراءات التحقق من المطابقة</a:t>
                      </a:r>
                      <a:endParaRPr kumimoji="0" lang="fr-FR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E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خسارة أو تلف السلع</a:t>
                      </a:r>
                      <a:endParaRPr kumimoji="0" lang="fr-FR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0" marR="0" lvl="0" indent="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- عدم مطابقتها للطلبية</a:t>
                      </a:r>
                      <a:endParaRPr kumimoji="0" lang="fr-FR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algn="just" rtl="1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استقبال السلعة بأمان</a:t>
                      </a:r>
                    </a:p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مطابقة السلع للكمية والنوعية المطلوبة</a:t>
                      </a:r>
                    </a:p>
                    <a:p>
                      <a:pPr marL="342900" marR="0" lvl="0" indent="-342900" algn="just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ar-DZ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cs typeface="+mn-cs"/>
                        </a:rPr>
                        <a:t>اعداد وصل الاستلام</a:t>
                      </a:r>
                      <a:endParaRPr kumimoji="0" lang="fr-FR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algn="just" rtl="1"/>
                      <a:r>
                        <a:rPr lang="ar-DZ" sz="1800" dirty="0" smtClean="0"/>
                        <a:t>- ادخال</a:t>
                      </a:r>
                      <a:r>
                        <a:rPr lang="ar-DZ" sz="1800" baseline="0" dirty="0" smtClean="0"/>
                        <a:t> السلعة 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/>
                        <a:t>المخازن</a:t>
                      </a:r>
                    </a:p>
                    <a:p>
                      <a:pPr algn="ctr"/>
                      <a:r>
                        <a:rPr lang="ar-DZ" sz="1800" dirty="0" smtClean="0"/>
                        <a:t>(الاستقبال و التخزين)</a:t>
                      </a:r>
                      <a:endParaRPr lang="fr-FR" sz="1800" dirty="0"/>
                    </a:p>
                  </a:txBody>
                  <a:tcPr/>
                </a:tc>
              </a:tr>
              <a:tr h="2234753"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/>
                        <a:t>لا</a:t>
                      </a:r>
                      <a:endParaRPr lang="fr-FR" sz="18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285750" indent="-285750" algn="just" rtl="1">
                        <a:buFontTx/>
                        <a:buChar char="-"/>
                      </a:pPr>
                      <a:r>
                        <a:rPr lang="ar-DZ" sz="1800" b="1" dirty="0" smtClean="0"/>
                        <a:t>إجراءات تسديد</a:t>
                      </a:r>
                      <a:r>
                        <a:rPr lang="ar-DZ" sz="1800" b="1" baseline="0" dirty="0" smtClean="0"/>
                        <a:t> فواتير الشراء</a:t>
                      </a:r>
                    </a:p>
                    <a:p>
                      <a:pPr marL="285750" indent="-285750" algn="just" rtl="1">
                        <a:buFontTx/>
                        <a:buChar char="-"/>
                      </a:pPr>
                      <a:r>
                        <a:rPr lang="ar-DZ" sz="1800" b="1" baseline="0" dirty="0" smtClean="0"/>
                        <a:t>الفصل بين مهام المالي و المحاسب</a:t>
                      </a:r>
                    </a:p>
                    <a:p>
                      <a:pPr marL="285750" indent="-285750" algn="just" rtl="1">
                        <a:buFontTx/>
                        <a:buChar char="-"/>
                      </a:pPr>
                      <a:r>
                        <a:rPr lang="ar-DZ" sz="1800" b="1" baseline="0" dirty="0" smtClean="0"/>
                        <a:t>إجراءات تسجيل عمليات الشراء محاسبيا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 smtClean="0"/>
                        <a:t>E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 rtl="1">
                        <a:buFontTx/>
                        <a:buChar char="-"/>
                      </a:pPr>
                      <a:r>
                        <a:rPr lang="ar-DZ" sz="1800" b="1" baseline="0" dirty="0" smtClean="0"/>
                        <a:t>تسديد فواتير عدة مرات</a:t>
                      </a:r>
                    </a:p>
                    <a:p>
                      <a:pPr marL="285750" indent="-285750" algn="just" rtl="1">
                        <a:buFontTx/>
                        <a:buChar char="-"/>
                      </a:pPr>
                      <a:r>
                        <a:rPr lang="ar-DZ" sz="1800" b="1" baseline="0" dirty="0" smtClean="0"/>
                        <a:t>تسديد فواتير غير مطابقة للسلعة المستلمة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 rtl="1"/>
                      <a:r>
                        <a:rPr lang="ar-DZ" sz="1800" b="1" dirty="0" smtClean="0"/>
                        <a:t>المالية :</a:t>
                      </a:r>
                      <a:r>
                        <a:rPr lang="ar-DZ" sz="1800" b="1" baseline="0" dirty="0" smtClean="0"/>
                        <a:t>  </a:t>
                      </a:r>
                    </a:p>
                    <a:p>
                      <a:pPr marL="285750" indent="-285750" algn="just" rtl="1">
                        <a:buFontTx/>
                        <a:buChar char="-"/>
                      </a:pPr>
                      <a:r>
                        <a:rPr lang="ar-DZ" sz="1800" b="1" baseline="0" dirty="0" smtClean="0"/>
                        <a:t>تحديد طريقة التسديد الملائمة للمورد</a:t>
                      </a:r>
                    </a:p>
                    <a:p>
                      <a:pPr marL="285750" indent="-285750" algn="just" rtl="1">
                        <a:buFontTx/>
                        <a:buChar char="-"/>
                      </a:pPr>
                      <a:r>
                        <a:rPr lang="ar-DZ" sz="1800" b="1" baseline="0" dirty="0" smtClean="0"/>
                        <a:t>- التأكد من تطابق كل من امر </a:t>
                      </a:r>
                      <a:r>
                        <a:rPr lang="ar-DZ" sz="1800" b="1" baseline="0" dirty="0" err="1" smtClean="0"/>
                        <a:t>الشراء+القانورة</a:t>
                      </a:r>
                      <a:r>
                        <a:rPr lang="ar-DZ" sz="1800" b="1" baseline="0" dirty="0" smtClean="0"/>
                        <a:t> + وصل الاستلام</a:t>
                      </a:r>
                      <a:endParaRPr lang="fr-F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1800" b="1" dirty="0" smtClean="0"/>
                        <a:t>المالية و المحاسبة</a:t>
                      </a:r>
                      <a:endParaRPr lang="fr-FR" sz="1800" b="1" dirty="0"/>
                    </a:p>
                  </a:txBody>
                  <a:tcPr/>
                </a:tc>
              </a:tr>
              <a:tr h="1698413">
                <a:tc>
                  <a:txBody>
                    <a:bodyPr/>
                    <a:lstStyle/>
                    <a:p>
                      <a:pPr algn="ctr"/>
                      <a:r>
                        <a:rPr lang="ar-DZ" sz="1800" dirty="0" smtClean="0"/>
                        <a:t>لا</a:t>
                      </a:r>
                      <a:endParaRPr lang="fr-FR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 smtClean="0"/>
                        <a:t>M</a:t>
                      </a:r>
                      <a:endParaRPr lang="fr-FR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ar-DZ" sz="1800" b="0" dirty="0" smtClean="0"/>
                        <a:t>- تسجيل محاسبي غير مطابق للسلعة المستلمة</a:t>
                      </a:r>
                      <a:endParaRPr lang="fr-F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1800" b="0" dirty="0" smtClean="0"/>
                        <a:t>المحاسبة: التسجيل المحاسبي</a:t>
                      </a:r>
                      <a:r>
                        <a:rPr lang="ar-DZ" sz="1800" b="0" baseline="0" dirty="0" smtClean="0"/>
                        <a:t> للعملية بعد مطابقة بين امر </a:t>
                      </a:r>
                      <a:r>
                        <a:rPr lang="ar-DZ" sz="1800" b="0" baseline="0" dirty="0" err="1" smtClean="0"/>
                        <a:t>الشراء+وصل</a:t>
                      </a:r>
                      <a:r>
                        <a:rPr lang="ar-DZ" sz="1800" b="0" baseline="0" dirty="0" smtClean="0"/>
                        <a:t> </a:t>
                      </a:r>
                      <a:r>
                        <a:rPr lang="ar-DZ" sz="1800" b="0" baseline="0" dirty="0" err="1" smtClean="0"/>
                        <a:t>الاستلام+الفاتورة</a:t>
                      </a:r>
                      <a:r>
                        <a:rPr lang="ar-DZ" sz="1800" b="0" baseline="0" dirty="0" smtClean="0"/>
                        <a:t> + مستند الصرف</a:t>
                      </a:r>
                      <a:endParaRPr lang="fr-FR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03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37575" y="222145"/>
            <a:ext cx="9720072" cy="928791"/>
          </a:xfrm>
        </p:spPr>
        <p:txBody>
          <a:bodyPr>
            <a:normAutofit/>
          </a:bodyPr>
          <a:lstStyle/>
          <a:p>
            <a:pPr algn="ctr"/>
            <a:r>
              <a:rPr lang="ar-D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مثال</a:t>
            </a:r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QCI</a:t>
            </a:r>
            <a:r>
              <a:rPr lang="ar-DZ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استبيان جمع المعلومات </a:t>
            </a: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987140"/>
              </p:ext>
            </p:extLst>
          </p:nvPr>
        </p:nvGraphicFramePr>
        <p:xfrm>
          <a:off x="397763" y="1039426"/>
          <a:ext cx="10999695" cy="54204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9924"/>
                <a:gridCol w="1600365"/>
                <a:gridCol w="1582334"/>
                <a:gridCol w="5067072"/>
              </a:tblGrid>
              <a:tr h="713935">
                <a:tc rowSpan="2"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الملاحظة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الاجابة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الاسئلة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4437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لا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نعم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rtl="1"/>
                      <a:endParaRPr lang="fr-FR" dirty="0"/>
                    </a:p>
                  </a:txBody>
                  <a:tcPr/>
                </a:tc>
              </a:tr>
              <a:tr h="524437"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هل يتم اعداد أوامر</a:t>
                      </a:r>
                      <a:r>
                        <a:rPr lang="ar-DZ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شراء على مستوى المصلحة؟</a:t>
                      </a:r>
                      <a:endParaRPr lang="ar-DZ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1"/>
                      <a:endParaRPr lang="ar-DZ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4437">
                <a:tc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مدير</a:t>
                      </a:r>
                      <a:r>
                        <a:rPr lang="ar-DZ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المصنع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 هل يوجد مفوض بإعداد أوامر الشراء؟</a:t>
                      </a:r>
                    </a:p>
                  </a:txBody>
                  <a:tcPr/>
                </a:tc>
              </a:tr>
              <a:tr h="524437">
                <a:tc>
                  <a:txBody>
                    <a:bodyPr/>
                    <a:lstStyle/>
                    <a:p>
                      <a:pPr algn="ct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مخازن المصانع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3) هل يتم استقبال السلع المطلوبة على مستوى مصلحة المشتريات؟</a:t>
                      </a:r>
                    </a:p>
                  </a:txBody>
                  <a:tcPr/>
                </a:tc>
              </a:tr>
              <a:tr h="524437"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algn="ct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4) هل توجد إجراءات مكتوبة تبين عملية الشراء؟</a:t>
                      </a:r>
                    </a:p>
                    <a:p>
                      <a:pPr algn="r" rtl="1"/>
                      <a:endParaRPr lang="ar-DZ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24437"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5) هل يتم قبول جميع طلبات الشراء و تحويلها للمورد مباشرة؟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5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761057"/>
              </p:ext>
            </p:extLst>
          </p:nvPr>
        </p:nvGraphicFramePr>
        <p:xfrm>
          <a:off x="1707777" y="644145"/>
          <a:ext cx="8437465" cy="59316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13018"/>
                <a:gridCol w="2008149"/>
                <a:gridCol w="2008149"/>
                <a:gridCol w="2008149"/>
              </a:tblGrid>
              <a:tr h="821646"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المالية</a:t>
                      </a:r>
                      <a:r>
                        <a:rPr lang="ar-DZ" sz="24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و المحاسبة</a:t>
                      </a:r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المخازن</a:t>
                      </a:r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DZ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المورد</a:t>
                      </a:r>
                      <a:endParaRPr kumimoji="0" lang="fr-FR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المشتريات</a:t>
                      </a:r>
                      <a:endParaRPr lang="fr-FR" sz="24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fr-FR" sz="2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406618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720184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981930"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4" name="Connecteur droit avec flèche 33"/>
          <p:cNvCxnSpPr>
            <a:stCxn id="36" idx="3"/>
          </p:cNvCxnSpPr>
          <p:nvPr/>
        </p:nvCxnSpPr>
        <p:spPr>
          <a:xfrm>
            <a:off x="9620464" y="2226039"/>
            <a:ext cx="161662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Carré corné 34"/>
          <p:cNvSpPr/>
          <p:nvPr/>
        </p:nvSpPr>
        <p:spPr>
          <a:xfrm>
            <a:off x="11237086" y="1978261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طلب الشراء</a:t>
            </a:r>
            <a:endParaRPr lang="fr-FR" dirty="0"/>
          </a:p>
        </p:txBody>
      </p:sp>
      <p:sp>
        <p:nvSpPr>
          <p:cNvPr id="36" name="Carré corné 35"/>
          <p:cNvSpPr/>
          <p:nvPr/>
        </p:nvSpPr>
        <p:spPr>
          <a:xfrm>
            <a:off x="8807689" y="1933290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طلب الشراء</a:t>
            </a:r>
            <a:endParaRPr lang="fr-FR" dirty="0"/>
          </a:p>
        </p:txBody>
      </p:sp>
      <p:cxnSp>
        <p:nvCxnSpPr>
          <p:cNvPr id="37" name="Connecteur droit avec flèche 36"/>
          <p:cNvCxnSpPr/>
          <p:nvPr/>
        </p:nvCxnSpPr>
        <p:spPr>
          <a:xfrm flipV="1">
            <a:off x="9212974" y="2514159"/>
            <a:ext cx="0" cy="83107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Organigramme : Multidocument 40"/>
          <p:cNvSpPr/>
          <p:nvPr/>
        </p:nvSpPr>
        <p:spPr>
          <a:xfrm>
            <a:off x="8443857" y="3372126"/>
            <a:ext cx="1571089" cy="1213942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أمر الشراء</a:t>
            </a:r>
            <a:endParaRPr lang="fr-FR" dirty="0"/>
          </a:p>
        </p:txBody>
      </p:sp>
      <p:cxnSp>
        <p:nvCxnSpPr>
          <p:cNvPr id="42" name="Connecteur droit avec flèche 41"/>
          <p:cNvCxnSpPr>
            <a:endCxn id="47" idx="0"/>
          </p:cNvCxnSpPr>
          <p:nvPr/>
        </p:nvCxnSpPr>
        <p:spPr>
          <a:xfrm>
            <a:off x="7057674" y="2271010"/>
            <a:ext cx="18762" cy="143442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5" name="Carré corné 44"/>
          <p:cNvSpPr/>
          <p:nvPr/>
        </p:nvSpPr>
        <p:spPr>
          <a:xfrm>
            <a:off x="6783578" y="1685512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أمر شراء 1</a:t>
            </a:r>
            <a:endParaRPr lang="fr-FR" dirty="0"/>
          </a:p>
        </p:txBody>
      </p:sp>
      <p:sp>
        <p:nvSpPr>
          <p:cNvPr id="46" name="Carré corné 45"/>
          <p:cNvSpPr/>
          <p:nvPr/>
        </p:nvSpPr>
        <p:spPr>
          <a:xfrm>
            <a:off x="6682163" y="5096188"/>
            <a:ext cx="812775" cy="733417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الفاتورة</a:t>
            </a:r>
            <a:endParaRPr lang="fr-FR" dirty="0"/>
          </a:p>
        </p:txBody>
      </p:sp>
      <p:sp>
        <p:nvSpPr>
          <p:cNvPr id="47" name="Carré corné 46"/>
          <p:cNvSpPr/>
          <p:nvPr/>
        </p:nvSpPr>
        <p:spPr>
          <a:xfrm>
            <a:off x="6670048" y="3705436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وصل التسليم </a:t>
            </a:r>
            <a:endParaRPr lang="fr-FR" dirty="0"/>
          </a:p>
        </p:txBody>
      </p:sp>
      <p:sp>
        <p:nvSpPr>
          <p:cNvPr id="20" name="Rectangle 19"/>
          <p:cNvSpPr/>
          <p:nvPr/>
        </p:nvSpPr>
        <p:spPr>
          <a:xfrm>
            <a:off x="10709806" y="232247"/>
            <a:ext cx="142927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ar-DZ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المصلحة المعنية بطلب الشراء</a:t>
            </a:r>
            <a:endParaRPr lang="fr-FR" sz="24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1" name="Connecteur droit avec flèche 60"/>
          <p:cNvCxnSpPr>
            <a:stCxn id="47" idx="2"/>
          </p:cNvCxnSpPr>
          <p:nvPr/>
        </p:nvCxnSpPr>
        <p:spPr>
          <a:xfrm flipH="1">
            <a:off x="7076435" y="4290934"/>
            <a:ext cx="1" cy="8255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Connecteur droit avec flèche 61"/>
          <p:cNvCxnSpPr>
            <a:stCxn id="45" idx="3"/>
            <a:endCxn id="41" idx="1"/>
          </p:cNvCxnSpPr>
          <p:nvPr/>
        </p:nvCxnSpPr>
        <p:spPr>
          <a:xfrm>
            <a:off x="7596353" y="1978261"/>
            <a:ext cx="847504" cy="20008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>
            <a:stCxn id="72" idx="3"/>
          </p:cNvCxnSpPr>
          <p:nvPr/>
        </p:nvCxnSpPr>
        <p:spPr>
          <a:xfrm>
            <a:off x="5586019" y="1874873"/>
            <a:ext cx="2812306" cy="215924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Carré corné 71"/>
          <p:cNvSpPr/>
          <p:nvPr/>
        </p:nvSpPr>
        <p:spPr>
          <a:xfrm>
            <a:off x="4773244" y="1582124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أمر شراء 2</a:t>
            </a:r>
            <a:endParaRPr lang="fr-FR" dirty="0"/>
          </a:p>
        </p:txBody>
      </p:sp>
      <p:sp>
        <p:nvSpPr>
          <p:cNvPr id="73" name="Carré corné 72"/>
          <p:cNvSpPr/>
          <p:nvPr/>
        </p:nvSpPr>
        <p:spPr>
          <a:xfrm>
            <a:off x="4801169" y="3705436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وصل التسليم</a:t>
            </a:r>
            <a:endParaRPr lang="fr-FR" dirty="0"/>
          </a:p>
        </p:txBody>
      </p:sp>
      <p:sp>
        <p:nvSpPr>
          <p:cNvPr id="76" name="Organigramme : Multidocument 75"/>
          <p:cNvSpPr/>
          <p:nvPr/>
        </p:nvSpPr>
        <p:spPr>
          <a:xfrm>
            <a:off x="4453668" y="5634318"/>
            <a:ext cx="1226019" cy="860170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وصل الاستلام</a:t>
            </a:r>
            <a:endParaRPr lang="fr-FR" dirty="0"/>
          </a:p>
        </p:txBody>
      </p:sp>
      <p:sp>
        <p:nvSpPr>
          <p:cNvPr id="77" name="Organigramme : Procédé prédéfini 76"/>
          <p:cNvSpPr/>
          <p:nvPr/>
        </p:nvSpPr>
        <p:spPr>
          <a:xfrm>
            <a:off x="4460652" y="2563759"/>
            <a:ext cx="1450299" cy="74950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مقارنة</a:t>
            </a:r>
            <a:endParaRPr lang="fr-FR" dirty="0"/>
          </a:p>
        </p:txBody>
      </p:sp>
      <p:cxnSp>
        <p:nvCxnSpPr>
          <p:cNvPr id="64" name="Connecteur droit 63"/>
          <p:cNvCxnSpPr>
            <a:stCxn id="72" idx="2"/>
            <a:endCxn id="77" idx="0"/>
          </p:cNvCxnSpPr>
          <p:nvPr/>
        </p:nvCxnSpPr>
        <p:spPr>
          <a:xfrm>
            <a:off x="5179632" y="2167622"/>
            <a:ext cx="6170" cy="3961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Connecteur droit 66"/>
          <p:cNvCxnSpPr/>
          <p:nvPr/>
        </p:nvCxnSpPr>
        <p:spPr>
          <a:xfrm>
            <a:off x="5202413" y="3313488"/>
            <a:ext cx="3006" cy="36020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8" name="Connecteur droit avec flèche 87"/>
          <p:cNvCxnSpPr/>
          <p:nvPr/>
        </p:nvCxnSpPr>
        <p:spPr>
          <a:xfrm flipH="1">
            <a:off x="5165326" y="5116495"/>
            <a:ext cx="28609" cy="51782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0" name="Losange 89"/>
          <p:cNvSpPr/>
          <p:nvPr/>
        </p:nvSpPr>
        <p:spPr>
          <a:xfrm>
            <a:off x="4820164" y="4437749"/>
            <a:ext cx="764498" cy="67874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1" name="Connecteur droit 90"/>
          <p:cNvCxnSpPr>
            <a:stCxn id="90" idx="3"/>
          </p:cNvCxnSpPr>
          <p:nvPr/>
        </p:nvCxnSpPr>
        <p:spPr>
          <a:xfrm>
            <a:off x="5584662" y="4777122"/>
            <a:ext cx="3262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/>
          <p:cNvCxnSpPr>
            <a:endCxn id="90" idx="0"/>
          </p:cNvCxnSpPr>
          <p:nvPr/>
        </p:nvCxnSpPr>
        <p:spPr>
          <a:xfrm flipH="1">
            <a:off x="5202413" y="4285864"/>
            <a:ext cx="5584" cy="151885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2" name="Connecteur droit avec flèche 101"/>
          <p:cNvCxnSpPr/>
          <p:nvPr/>
        </p:nvCxnSpPr>
        <p:spPr>
          <a:xfrm>
            <a:off x="3718633" y="1953099"/>
            <a:ext cx="4941273" cy="142009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6" name="Carré corné 105"/>
          <p:cNvSpPr/>
          <p:nvPr/>
        </p:nvSpPr>
        <p:spPr>
          <a:xfrm>
            <a:off x="2898773" y="1690142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أمر شراء 3</a:t>
            </a:r>
            <a:endParaRPr lang="fr-FR" dirty="0"/>
          </a:p>
        </p:txBody>
      </p:sp>
      <p:sp>
        <p:nvSpPr>
          <p:cNvPr id="111" name="Carré corné 110"/>
          <p:cNvSpPr/>
          <p:nvPr/>
        </p:nvSpPr>
        <p:spPr>
          <a:xfrm>
            <a:off x="3004913" y="4834206"/>
            <a:ext cx="843574" cy="800111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الفاتورة</a:t>
            </a:r>
            <a:endParaRPr lang="fr-FR" dirty="0"/>
          </a:p>
        </p:txBody>
      </p:sp>
      <p:sp>
        <p:nvSpPr>
          <p:cNvPr id="113" name="Carré corné 112"/>
          <p:cNvSpPr/>
          <p:nvPr/>
        </p:nvSpPr>
        <p:spPr>
          <a:xfrm>
            <a:off x="3035712" y="3230697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وصل الاستلام 1</a:t>
            </a:r>
            <a:endParaRPr lang="fr-FR" dirty="0"/>
          </a:p>
        </p:txBody>
      </p:sp>
      <p:cxnSp>
        <p:nvCxnSpPr>
          <p:cNvPr id="114" name="Connecteur droit avec flèche 113"/>
          <p:cNvCxnSpPr/>
          <p:nvPr/>
        </p:nvCxnSpPr>
        <p:spPr>
          <a:xfrm>
            <a:off x="3711548" y="5419705"/>
            <a:ext cx="2973711" cy="431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9" name="Connecteur droit avec flèche 118"/>
          <p:cNvCxnSpPr>
            <a:endCxn id="76" idx="1"/>
          </p:cNvCxnSpPr>
          <p:nvPr/>
        </p:nvCxnSpPr>
        <p:spPr>
          <a:xfrm>
            <a:off x="3496793" y="3822274"/>
            <a:ext cx="956875" cy="224212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4" name="Organigramme : Procédé prédéfini 123"/>
          <p:cNvSpPr/>
          <p:nvPr/>
        </p:nvSpPr>
        <p:spPr>
          <a:xfrm>
            <a:off x="1840258" y="2449666"/>
            <a:ext cx="981325" cy="749508"/>
          </a:xfrm>
          <a:prstGeom prst="flowChartPredefined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مقارنة</a:t>
            </a:r>
            <a:endParaRPr lang="fr-FR" dirty="0"/>
          </a:p>
        </p:txBody>
      </p:sp>
      <p:cxnSp>
        <p:nvCxnSpPr>
          <p:cNvPr id="126" name="Connecteur droit 125"/>
          <p:cNvCxnSpPr/>
          <p:nvPr/>
        </p:nvCxnSpPr>
        <p:spPr>
          <a:xfrm>
            <a:off x="1694522" y="256375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cteur droit avec flèche 128"/>
          <p:cNvCxnSpPr/>
          <p:nvPr/>
        </p:nvCxnSpPr>
        <p:spPr>
          <a:xfrm flipH="1">
            <a:off x="2182915" y="3180547"/>
            <a:ext cx="2570" cy="6356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3" name="Connecteur droit 132"/>
          <p:cNvCxnSpPr>
            <a:endCxn id="124" idx="0"/>
          </p:cNvCxnSpPr>
          <p:nvPr/>
        </p:nvCxnSpPr>
        <p:spPr>
          <a:xfrm flipH="1">
            <a:off x="2330921" y="1978261"/>
            <a:ext cx="567852" cy="4714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cteur droit 134"/>
          <p:cNvCxnSpPr/>
          <p:nvPr/>
        </p:nvCxnSpPr>
        <p:spPr>
          <a:xfrm flipH="1" flipV="1">
            <a:off x="2500956" y="3176848"/>
            <a:ext cx="545765" cy="528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cteur droit 137"/>
          <p:cNvCxnSpPr>
            <a:endCxn id="124" idx="2"/>
          </p:cNvCxnSpPr>
          <p:nvPr/>
        </p:nvCxnSpPr>
        <p:spPr>
          <a:xfrm flipH="1" flipV="1">
            <a:off x="2330921" y="3199174"/>
            <a:ext cx="686613" cy="2263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Rectangle à coins arrondis 141"/>
          <p:cNvSpPr/>
          <p:nvPr/>
        </p:nvSpPr>
        <p:spPr>
          <a:xfrm>
            <a:off x="1736197" y="5851931"/>
            <a:ext cx="981325" cy="62289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التسجيل</a:t>
            </a:r>
            <a:endParaRPr lang="fr-FR" dirty="0"/>
          </a:p>
        </p:txBody>
      </p:sp>
      <p:sp>
        <p:nvSpPr>
          <p:cNvPr id="143" name="Flèche vers le bas 142"/>
          <p:cNvSpPr/>
          <p:nvPr/>
        </p:nvSpPr>
        <p:spPr>
          <a:xfrm rot="5400000">
            <a:off x="972947" y="5789029"/>
            <a:ext cx="569625" cy="8019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5" name="Carré corné 144"/>
          <p:cNvSpPr/>
          <p:nvPr/>
        </p:nvSpPr>
        <p:spPr>
          <a:xfrm>
            <a:off x="1773636" y="4882550"/>
            <a:ext cx="812775" cy="585498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مستند الصرف</a:t>
            </a:r>
            <a:endParaRPr lang="fr-FR" dirty="0"/>
          </a:p>
        </p:txBody>
      </p:sp>
      <p:cxnSp>
        <p:nvCxnSpPr>
          <p:cNvPr id="146" name="Connecteur droit avec flèche 145"/>
          <p:cNvCxnSpPr/>
          <p:nvPr/>
        </p:nvCxnSpPr>
        <p:spPr>
          <a:xfrm flipH="1">
            <a:off x="2182915" y="5462896"/>
            <a:ext cx="3631" cy="3888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1" name="Connecteur droit avec flèche 150"/>
          <p:cNvCxnSpPr/>
          <p:nvPr/>
        </p:nvCxnSpPr>
        <p:spPr>
          <a:xfrm>
            <a:off x="5648008" y="5859717"/>
            <a:ext cx="3159681" cy="28648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8" name="Carré corné 157"/>
          <p:cNvSpPr/>
          <p:nvPr/>
        </p:nvSpPr>
        <p:spPr>
          <a:xfrm>
            <a:off x="8823013" y="5419705"/>
            <a:ext cx="812775" cy="791031"/>
          </a:xfrm>
          <a:prstGeom prst="foldedCorner">
            <a:avLst>
              <a:gd name="adj" fmla="val 41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dirty="0" smtClean="0"/>
              <a:t>وصل الاستلام 2</a:t>
            </a:r>
            <a:endParaRPr lang="fr-FR" dirty="0"/>
          </a:p>
        </p:txBody>
      </p:sp>
      <p:cxnSp>
        <p:nvCxnSpPr>
          <p:cNvPr id="44" name="Connecteur droit avec flèche 43"/>
          <p:cNvCxnSpPr/>
          <p:nvPr/>
        </p:nvCxnSpPr>
        <p:spPr>
          <a:xfrm flipV="1">
            <a:off x="5586019" y="4082181"/>
            <a:ext cx="1106325" cy="30163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Losange 47"/>
          <p:cNvSpPr/>
          <p:nvPr/>
        </p:nvSpPr>
        <p:spPr>
          <a:xfrm>
            <a:off x="1812041" y="3838521"/>
            <a:ext cx="764498" cy="67874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9" name="Connecteur droit avec flèche 48"/>
          <p:cNvCxnSpPr/>
          <p:nvPr/>
        </p:nvCxnSpPr>
        <p:spPr>
          <a:xfrm flipH="1">
            <a:off x="2187014" y="4512339"/>
            <a:ext cx="3631" cy="38881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Connecteur droit 49"/>
          <p:cNvCxnSpPr/>
          <p:nvPr/>
        </p:nvCxnSpPr>
        <p:spPr>
          <a:xfrm>
            <a:off x="2556227" y="4177894"/>
            <a:ext cx="32628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9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2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5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5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41" grpId="0" animBg="1"/>
      <p:bldP spid="45" grpId="0" animBg="1"/>
      <p:bldP spid="46" grpId="0" animBg="1"/>
      <p:bldP spid="47" grpId="0" animBg="1"/>
      <p:bldP spid="20" grpId="0"/>
      <p:bldP spid="72" grpId="0" animBg="1"/>
      <p:bldP spid="73" grpId="0" animBg="1"/>
      <p:bldP spid="76" grpId="0" animBg="1"/>
      <p:bldP spid="77" grpId="0" animBg="1"/>
      <p:bldP spid="90" grpId="0" animBg="1"/>
      <p:bldP spid="106" grpId="0" animBg="1"/>
      <p:bldP spid="111" grpId="0" animBg="1"/>
      <p:bldP spid="113" grpId="0" animBg="1"/>
      <p:bldP spid="124" grpId="0" animBg="1"/>
      <p:bldP spid="142" grpId="0" animBg="1"/>
      <p:bldP spid="143" grpId="0" animBg="1"/>
      <p:bldP spid="145" grpId="0" animBg="1"/>
      <p:bldP spid="158" grpId="0" animBg="1"/>
      <p:bldP spid="4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1233991" y="330384"/>
            <a:ext cx="9720072" cy="928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DZ" sz="4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4000" dirty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ar-DZ" sz="4000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شبكة تحليل المهام </a:t>
            </a:r>
            <a:r>
              <a:rPr lang="fr-FR" sz="3600" cap="none" dirty="0" smtClean="0">
                <a:solidFill>
                  <a:prstClr val="black">
                    <a:lumMod val="95000"/>
                    <a:lumOff val="5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Grille d’analyse des tâches </a:t>
            </a:r>
            <a:endParaRPr lang="fr-FR" sz="4000" cap="none" dirty="0">
              <a:solidFill>
                <a:prstClr val="black">
                  <a:lumMod val="95000"/>
                  <a:lumOff val="5000"/>
                </a:prst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2124352"/>
              </p:ext>
            </p:extLst>
          </p:nvPr>
        </p:nvGraphicFramePr>
        <p:xfrm>
          <a:off x="728642" y="1259175"/>
          <a:ext cx="10717620" cy="5322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524"/>
                <a:gridCol w="2143524"/>
                <a:gridCol w="2143524"/>
                <a:gridCol w="2143524"/>
                <a:gridCol w="2143524"/>
              </a:tblGrid>
              <a:tr h="919085"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لم تنفذ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المحاسب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المفوض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مصلحة المشتريات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المهام 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510602"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اعداد طلبات الشراء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9085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اعداد أوامر الشراء</a:t>
                      </a:r>
                      <a:endParaRPr lang="fr-FR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776901"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التأكد</a:t>
                      </a:r>
                      <a:r>
                        <a:rPr lang="ar-DZ" sz="24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من الفواتير </a:t>
                      </a:r>
                      <a:endParaRPr lang="fr-FR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9085"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اعداد الشيكات</a:t>
                      </a:r>
                      <a:endParaRPr lang="fr-FR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19085"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DZ" sz="24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امضاء الشيكات</a:t>
                      </a:r>
                      <a:endParaRPr lang="fr-FR" sz="24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 rtl="1"/>
                      <a:endParaRPr lang="fr-FR" sz="24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3852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Intégral">
  <a:themeElements>
    <a:clrScheme name="Inté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é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é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19536</TotalTime>
  <Words>344</Words>
  <Application>Microsoft Office PowerPoint</Application>
  <PresentationFormat>Grand écran</PresentationFormat>
  <Paragraphs>112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1" baseType="lpstr">
      <vt:lpstr>Arial</vt:lpstr>
      <vt:lpstr>Times New Roman</vt:lpstr>
      <vt:lpstr>Tw Cen MT</vt:lpstr>
      <vt:lpstr>Tw Cen MT Condensed</vt:lpstr>
      <vt:lpstr>Wingdings 3</vt:lpstr>
      <vt:lpstr>1_Intégral</vt:lpstr>
      <vt:lpstr>Présentation PowerPoint</vt:lpstr>
      <vt:lpstr>Présentation PowerPoint</vt:lpstr>
      <vt:lpstr> مثالQCI استبيان جمع المعلومات 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imybe</dc:creator>
  <cp:lastModifiedBy>imybe</cp:lastModifiedBy>
  <cp:revision>125</cp:revision>
  <dcterms:created xsi:type="dcterms:W3CDTF">2021-04-09T11:46:53Z</dcterms:created>
  <dcterms:modified xsi:type="dcterms:W3CDTF">2024-11-20T13:41:25Z</dcterms:modified>
</cp:coreProperties>
</file>