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59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418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70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51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479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104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48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090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163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22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10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10/22/2025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74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73584"/>
            <a:ext cx="7772400" cy="1463040"/>
          </a:xfrm>
        </p:spPr>
        <p:txBody>
          <a:bodyPr/>
          <a:lstStyle/>
          <a:p>
            <a:pPr algn="ctr"/>
            <a:r>
              <a:rPr lang="ar-DZ" dirty="0" smtClean="0"/>
              <a:t>التدقيق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5795681"/>
            <a:ext cx="3200400" cy="627495"/>
          </a:xfrm>
        </p:spPr>
        <p:txBody>
          <a:bodyPr>
            <a:normAutofit fontScale="77500" lnSpcReduction="20000"/>
          </a:bodyPr>
          <a:lstStyle/>
          <a:p>
            <a:r>
              <a:rPr lang="ar-DZ" sz="2800" dirty="0" smtClean="0"/>
              <a:t>الأستاذة الدكتورة   بن قارة إيمان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410200" y="4090594"/>
            <a:ext cx="3200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CADE4"/>
              </a:buClr>
            </a:pPr>
            <a:r>
              <a:rPr lang="ar-DZ" sz="2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تطبيقات في مقياس : </a:t>
            </a:r>
            <a:endParaRPr lang="en-US" sz="28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15988" y="281524"/>
            <a:ext cx="6795247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جامعة باجي مختار عنابة</a:t>
            </a:r>
          </a:p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كلية العلوم الاقتصادية و علوم التسيير </a:t>
            </a:r>
          </a:p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قسم العلوم المالية </a:t>
            </a:r>
            <a:endParaRPr lang="en-US" sz="32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2046" y="3264943"/>
            <a:ext cx="5571565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ماستر 2 مالية المؤسسة</a:t>
            </a:r>
            <a:endParaRPr lang="en-US" sz="32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12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1233991" y="330384"/>
            <a:ext cx="9720072" cy="9287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40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4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شبكة تحليل المهام </a:t>
            </a:r>
            <a:r>
              <a:rPr lang="fr-FR" sz="3600" cap="none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Grille d’analyse des tâches </a:t>
            </a:r>
            <a:endParaRPr lang="fr-FR" sz="4000" cap="none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/>
          </p:nvPr>
        </p:nvGraphicFramePr>
        <p:xfrm>
          <a:off x="2166912" y="1843789"/>
          <a:ext cx="8128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/>
                <a:gridCol w="1625600"/>
                <a:gridCol w="1625600"/>
                <a:gridCol w="1625600"/>
                <a:gridCol w="1625600"/>
              </a:tblGrid>
              <a:tr h="276456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لم تنفذ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المحاسب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المفوض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مسؤول المبيعات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المهام 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r-FR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استلام</a:t>
                      </a:r>
                      <a:r>
                        <a:rPr lang="ar-DZ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الفواتير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algn="r" rtl="1"/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التأكد</a:t>
                      </a:r>
                      <a:r>
                        <a:rPr lang="ar-DZ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من الفواتير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r-FR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اعداد الشيكات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r-FR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امضاء الشيكات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  <a:p>
                      <a:pPr algn="r" rtl="1"/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ارسال الشيكات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016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1233991" y="330384"/>
            <a:ext cx="9720072" cy="9287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مخطط سير المعلومة </a:t>
            </a:r>
            <a:r>
              <a:rPr lang="fr-FR" sz="3600" cap="none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Diagramme de circulation</a:t>
            </a:r>
            <a:r>
              <a:rPr lang="fr-FR" sz="4000" cap="none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4000" cap="none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lèche droite à entaille 3"/>
          <p:cNvSpPr/>
          <p:nvPr/>
        </p:nvSpPr>
        <p:spPr>
          <a:xfrm rot="5400000">
            <a:off x="1543987" y="2173574"/>
            <a:ext cx="1109272" cy="58461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919927" y="5437681"/>
            <a:ext cx="1558977" cy="599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3792512" y="2226039"/>
            <a:ext cx="181380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Carré corné 8"/>
          <p:cNvSpPr/>
          <p:nvPr/>
        </p:nvSpPr>
        <p:spPr>
          <a:xfrm>
            <a:off x="4811843" y="2848131"/>
            <a:ext cx="1124262" cy="899410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3" name="Losange 12"/>
          <p:cNvSpPr/>
          <p:nvPr/>
        </p:nvSpPr>
        <p:spPr>
          <a:xfrm>
            <a:off x="7135319" y="4350894"/>
            <a:ext cx="764498" cy="108678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5" name="Connecteur droit 14"/>
          <p:cNvCxnSpPr>
            <a:stCxn id="13" idx="3"/>
          </p:cNvCxnSpPr>
          <p:nvPr/>
        </p:nvCxnSpPr>
        <p:spPr>
          <a:xfrm>
            <a:off x="7899817" y="4894288"/>
            <a:ext cx="6595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7517568" y="5446425"/>
            <a:ext cx="2500" cy="500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èche vers le bas 17"/>
          <p:cNvSpPr/>
          <p:nvPr/>
        </p:nvSpPr>
        <p:spPr>
          <a:xfrm>
            <a:off x="1459666" y="4730645"/>
            <a:ext cx="569625" cy="8019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0" name="Organigramme : Procédé prédéfini 19"/>
          <p:cNvSpPr/>
          <p:nvPr/>
        </p:nvSpPr>
        <p:spPr>
          <a:xfrm>
            <a:off x="9503764" y="2098623"/>
            <a:ext cx="1450299" cy="749508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1" name="Organigramme : Multidocument 20"/>
          <p:cNvSpPr/>
          <p:nvPr/>
        </p:nvSpPr>
        <p:spPr>
          <a:xfrm>
            <a:off x="9829801" y="4894287"/>
            <a:ext cx="1603946" cy="1053058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925420" y="1676664"/>
            <a:ext cx="14574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سير المعلومة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9207639" y="1626831"/>
            <a:ext cx="20425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مقارنة بين مستندين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58019" y="3067003"/>
            <a:ext cx="13773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مستند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5273" y="2168309"/>
            <a:ext cx="13997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أرشيف أولي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7154" y="4730645"/>
            <a:ext cx="14814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أرشيف نهائي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698353" y="4888305"/>
            <a:ext cx="13051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نقطة النهاية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745515" y="5099059"/>
            <a:ext cx="12410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اجراء بديل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9787162" y="4120061"/>
            <a:ext cx="17940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مستند من 3 نسخ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15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9" grpId="0" animBg="1"/>
      <p:bldP spid="13" grpId="0" animBg="1"/>
      <p:bldP spid="18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1622323" y="719666"/>
          <a:ext cx="8537677" cy="60616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1677"/>
                <a:gridCol w="2032000"/>
                <a:gridCol w="2032000"/>
                <a:gridCol w="2032000"/>
              </a:tblGrid>
              <a:tr h="681431"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مصلحة المحاسبة</a:t>
                      </a:r>
                      <a:endParaRPr lang="fr-FR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المخازن</a:t>
                      </a:r>
                      <a:endParaRPr lang="fr-FR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مصلحة الائتمان</a:t>
                      </a:r>
                      <a:endParaRPr lang="fr-FR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fr-FR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مصلحة المبيعات</a:t>
                      </a:r>
                      <a:endParaRPr lang="fr-FR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fr-FR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42406"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63949"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032356"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rré corné 3"/>
          <p:cNvSpPr/>
          <p:nvPr/>
        </p:nvSpPr>
        <p:spPr>
          <a:xfrm>
            <a:off x="8580056" y="1845241"/>
            <a:ext cx="1124262" cy="899410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أمر الشراء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5" name="Organigramme : Multidocument 4"/>
          <p:cNvSpPr/>
          <p:nvPr/>
        </p:nvSpPr>
        <p:spPr>
          <a:xfrm>
            <a:off x="8285087" y="3241863"/>
            <a:ext cx="1603946" cy="1053058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أمر البيع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" name="Carré corné 5"/>
          <p:cNvSpPr/>
          <p:nvPr/>
        </p:nvSpPr>
        <p:spPr>
          <a:xfrm>
            <a:off x="6268065" y="3359243"/>
            <a:ext cx="867499" cy="834748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أمر البيع 1</a:t>
            </a:r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9704318" y="2194004"/>
            <a:ext cx="1709211" cy="177384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0947660" y="3841544"/>
            <a:ext cx="11416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زبون </a:t>
            </a:r>
            <a:r>
              <a:rPr lang="fr-FR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fr-FR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Connecteur en angle 9"/>
          <p:cNvCxnSpPr/>
          <p:nvPr/>
        </p:nvCxnSpPr>
        <p:spPr>
          <a:xfrm rot="5400000">
            <a:off x="7827556" y="2578761"/>
            <a:ext cx="1210031" cy="294968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7123471" y="3680507"/>
            <a:ext cx="1161617" cy="31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Carré corné 12"/>
          <p:cNvSpPr/>
          <p:nvPr/>
        </p:nvSpPr>
        <p:spPr>
          <a:xfrm>
            <a:off x="4835687" y="1813355"/>
            <a:ext cx="910896" cy="759606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أمر البيع 2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4" name="Carré corné 13"/>
          <p:cNvSpPr/>
          <p:nvPr/>
        </p:nvSpPr>
        <p:spPr>
          <a:xfrm>
            <a:off x="2020047" y="1819420"/>
            <a:ext cx="1483001" cy="577264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أمر البيع 3</a:t>
            </a:r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21" name="Connecteur droit avec flèche 20"/>
          <p:cNvCxnSpPr/>
          <p:nvPr/>
        </p:nvCxnSpPr>
        <p:spPr>
          <a:xfrm flipH="1">
            <a:off x="5073482" y="2572961"/>
            <a:ext cx="11798" cy="96097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H="1" flipV="1">
            <a:off x="3502325" y="1969364"/>
            <a:ext cx="2765739" cy="155057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6" idx="0"/>
          </p:cNvCxnSpPr>
          <p:nvPr/>
        </p:nvCxnSpPr>
        <p:spPr>
          <a:xfrm flipH="1" flipV="1">
            <a:off x="5595721" y="2365943"/>
            <a:ext cx="1106094" cy="9933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flipH="1" flipV="1">
            <a:off x="3256955" y="3620742"/>
            <a:ext cx="1357164" cy="217125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V="1">
            <a:off x="2532258" y="5379044"/>
            <a:ext cx="0" cy="82590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Carré corné 37"/>
          <p:cNvSpPr/>
          <p:nvPr/>
        </p:nvSpPr>
        <p:spPr>
          <a:xfrm>
            <a:off x="1947977" y="3078902"/>
            <a:ext cx="1509894" cy="651681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وصل التسليم 1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1989638" y="6204953"/>
            <a:ext cx="873594" cy="4182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التسجيل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48" name="Organigramme : Procédé prédéfini 47"/>
          <p:cNvSpPr/>
          <p:nvPr/>
        </p:nvSpPr>
        <p:spPr>
          <a:xfrm rot="10800000" flipV="1">
            <a:off x="2071013" y="3967849"/>
            <a:ext cx="1065030" cy="647237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مقارنة</a:t>
            </a:r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50" name="Connecteur droit avec flèche 49"/>
          <p:cNvCxnSpPr>
            <a:endCxn id="48" idx="0"/>
          </p:cNvCxnSpPr>
          <p:nvPr/>
        </p:nvCxnSpPr>
        <p:spPr>
          <a:xfrm>
            <a:off x="2588779" y="3730583"/>
            <a:ext cx="14749" cy="23726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 flipH="1">
            <a:off x="2532258" y="4607854"/>
            <a:ext cx="1" cy="4298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>
            <a:off x="2596153" y="2363819"/>
            <a:ext cx="7376" cy="72287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9" name="Organigramme : Multidocument 58"/>
          <p:cNvSpPr/>
          <p:nvPr/>
        </p:nvSpPr>
        <p:spPr>
          <a:xfrm>
            <a:off x="4614119" y="5504474"/>
            <a:ext cx="945516" cy="1022402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وصل التسليم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0" name="Organigramme : Multidocument 59"/>
          <p:cNvSpPr/>
          <p:nvPr/>
        </p:nvSpPr>
        <p:spPr>
          <a:xfrm>
            <a:off x="2159024" y="4992666"/>
            <a:ext cx="889007" cy="628655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الفاتورة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63" name="Flèche vers le bas 62"/>
          <p:cNvSpPr/>
          <p:nvPr/>
        </p:nvSpPr>
        <p:spPr>
          <a:xfrm rot="5400000">
            <a:off x="1117222" y="6013105"/>
            <a:ext cx="569625" cy="8019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65" name="Connecteur en angle 64"/>
          <p:cNvCxnSpPr>
            <a:stCxn id="60" idx="3"/>
          </p:cNvCxnSpPr>
          <p:nvPr/>
        </p:nvCxnSpPr>
        <p:spPr>
          <a:xfrm flipV="1">
            <a:off x="3048031" y="4439264"/>
            <a:ext cx="8470459" cy="867730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/>
          <p:nvPr/>
        </p:nvCxnSpPr>
        <p:spPr>
          <a:xfrm flipV="1">
            <a:off x="5559635" y="4562244"/>
            <a:ext cx="5853894" cy="12792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Losange 73"/>
          <p:cNvSpPr/>
          <p:nvPr/>
        </p:nvSpPr>
        <p:spPr>
          <a:xfrm>
            <a:off x="4703031" y="3559760"/>
            <a:ext cx="764498" cy="108678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79" name="Connecteur droit 78"/>
          <p:cNvCxnSpPr/>
          <p:nvPr/>
        </p:nvCxnSpPr>
        <p:spPr>
          <a:xfrm>
            <a:off x="5467529" y="4103153"/>
            <a:ext cx="47870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 flipV="1">
            <a:off x="5067357" y="4637422"/>
            <a:ext cx="17923" cy="9838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5056840" y="4844027"/>
            <a:ext cx="410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نعم</a:t>
            </a:r>
            <a:endParaRPr lang="fr-FR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514014" y="3742304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DZ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لا</a:t>
            </a:r>
            <a:endParaRPr lang="fr-FR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571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3" grpId="0" animBg="1"/>
      <p:bldP spid="14" grpId="0" animBg="1"/>
      <p:bldP spid="38" grpId="0" animBg="1"/>
      <p:bldP spid="44" grpId="0" animBg="1"/>
      <p:bldP spid="48" grpId="0" animBg="1"/>
      <p:bldP spid="59" grpId="0" animBg="1"/>
      <p:bldP spid="60" grpId="0" animBg="1"/>
      <p:bldP spid="63" grpId="0" animBg="1"/>
      <p:bldP spid="7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1707777" y="644145"/>
          <a:ext cx="8437465" cy="59316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13018"/>
                <a:gridCol w="2008149"/>
                <a:gridCol w="2008149"/>
                <a:gridCol w="2008149"/>
              </a:tblGrid>
              <a:tr h="821646"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مصلحة المالية</a:t>
                      </a:r>
                      <a:r>
                        <a:rPr lang="ar-DZ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و المحاسبة</a:t>
                      </a:r>
                      <a:endParaRPr lang="fr-FR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المخازن</a:t>
                      </a:r>
                      <a:endParaRPr lang="fr-FR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DZ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المورد</a:t>
                      </a:r>
                      <a:endParaRPr kumimoji="0" lang="fr-FR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fr-FR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مصلحة المشتريات</a:t>
                      </a:r>
                      <a:endParaRPr lang="fr-FR" sz="2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fr-FR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06618"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20184"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81930"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4" name="Connecteur droit avec flèche 33"/>
          <p:cNvCxnSpPr>
            <a:stCxn id="36" idx="3"/>
          </p:cNvCxnSpPr>
          <p:nvPr/>
        </p:nvCxnSpPr>
        <p:spPr>
          <a:xfrm>
            <a:off x="9620464" y="2226039"/>
            <a:ext cx="161662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Carré corné 34"/>
          <p:cNvSpPr/>
          <p:nvPr/>
        </p:nvSpPr>
        <p:spPr>
          <a:xfrm>
            <a:off x="11237086" y="1978261"/>
            <a:ext cx="812775" cy="585498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طلب الشراء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36" name="Carré corné 35"/>
          <p:cNvSpPr/>
          <p:nvPr/>
        </p:nvSpPr>
        <p:spPr>
          <a:xfrm>
            <a:off x="8807689" y="1933290"/>
            <a:ext cx="812775" cy="585498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طلب الشراء</a:t>
            </a:r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37" name="Connecteur droit avec flèche 36"/>
          <p:cNvCxnSpPr/>
          <p:nvPr/>
        </p:nvCxnSpPr>
        <p:spPr>
          <a:xfrm flipV="1">
            <a:off x="9212974" y="2514159"/>
            <a:ext cx="0" cy="83107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Organigramme : Multidocument 40"/>
          <p:cNvSpPr/>
          <p:nvPr/>
        </p:nvSpPr>
        <p:spPr>
          <a:xfrm>
            <a:off x="8443857" y="3372126"/>
            <a:ext cx="1571089" cy="1213942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أمر الشراء</a:t>
            </a:r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42" name="Connecteur droit avec flèche 41"/>
          <p:cNvCxnSpPr>
            <a:endCxn id="47" idx="0"/>
          </p:cNvCxnSpPr>
          <p:nvPr/>
        </p:nvCxnSpPr>
        <p:spPr>
          <a:xfrm>
            <a:off x="7057674" y="2271010"/>
            <a:ext cx="18762" cy="143442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Carré corné 44"/>
          <p:cNvSpPr/>
          <p:nvPr/>
        </p:nvSpPr>
        <p:spPr>
          <a:xfrm>
            <a:off x="6783578" y="1685512"/>
            <a:ext cx="812775" cy="585498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أمر شراء 1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46" name="Carré corné 45"/>
          <p:cNvSpPr/>
          <p:nvPr/>
        </p:nvSpPr>
        <p:spPr>
          <a:xfrm>
            <a:off x="6682163" y="5096188"/>
            <a:ext cx="812775" cy="733417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الفاتورة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47" name="Carré corné 46"/>
          <p:cNvSpPr/>
          <p:nvPr/>
        </p:nvSpPr>
        <p:spPr>
          <a:xfrm>
            <a:off x="6670048" y="3705436"/>
            <a:ext cx="812775" cy="585498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وصل التسليم 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709806" y="232247"/>
            <a:ext cx="14292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المصلحة المعنية بطلب الشراء</a:t>
            </a:r>
            <a:endParaRPr lang="fr-FR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" name="Connecteur droit avec flèche 60"/>
          <p:cNvCxnSpPr>
            <a:stCxn id="47" idx="2"/>
          </p:cNvCxnSpPr>
          <p:nvPr/>
        </p:nvCxnSpPr>
        <p:spPr>
          <a:xfrm flipH="1">
            <a:off x="7076435" y="4290934"/>
            <a:ext cx="1" cy="82556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>
            <a:stCxn id="45" idx="3"/>
            <a:endCxn id="41" idx="1"/>
          </p:cNvCxnSpPr>
          <p:nvPr/>
        </p:nvCxnSpPr>
        <p:spPr>
          <a:xfrm>
            <a:off x="7596353" y="1978261"/>
            <a:ext cx="847504" cy="20008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>
            <a:stCxn id="72" idx="3"/>
          </p:cNvCxnSpPr>
          <p:nvPr/>
        </p:nvCxnSpPr>
        <p:spPr>
          <a:xfrm>
            <a:off x="5586019" y="1874873"/>
            <a:ext cx="2812306" cy="215924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2" name="Carré corné 71"/>
          <p:cNvSpPr/>
          <p:nvPr/>
        </p:nvSpPr>
        <p:spPr>
          <a:xfrm>
            <a:off x="4773244" y="1582124"/>
            <a:ext cx="812775" cy="585498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أمر شراء 2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73" name="Carré corné 72"/>
          <p:cNvSpPr/>
          <p:nvPr/>
        </p:nvSpPr>
        <p:spPr>
          <a:xfrm>
            <a:off x="4801169" y="3705436"/>
            <a:ext cx="812775" cy="585498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وصل التسليم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76" name="Organigramme : Multidocument 75"/>
          <p:cNvSpPr/>
          <p:nvPr/>
        </p:nvSpPr>
        <p:spPr>
          <a:xfrm>
            <a:off x="4453668" y="5634318"/>
            <a:ext cx="1226019" cy="860170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وصل الاستلام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77" name="Organigramme : Procédé prédéfini 76"/>
          <p:cNvSpPr/>
          <p:nvPr/>
        </p:nvSpPr>
        <p:spPr>
          <a:xfrm>
            <a:off x="4460652" y="2563759"/>
            <a:ext cx="1450299" cy="749508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مقارنة</a:t>
            </a:r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64" name="Connecteur droit 63"/>
          <p:cNvCxnSpPr>
            <a:stCxn id="72" idx="2"/>
            <a:endCxn id="77" idx="0"/>
          </p:cNvCxnSpPr>
          <p:nvPr/>
        </p:nvCxnSpPr>
        <p:spPr>
          <a:xfrm>
            <a:off x="5179632" y="2167622"/>
            <a:ext cx="6170" cy="39613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>
            <a:off x="5202413" y="3313488"/>
            <a:ext cx="3006" cy="36020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/>
          <p:nvPr/>
        </p:nvCxnSpPr>
        <p:spPr>
          <a:xfrm flipH="1">
            <a:off x="5165326" y="5116495"/>
            <a:ext cx="28609" cy="51782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0" name="Losange 89"/>
          <p:cNvSpPr/>
          <p:nvPr/>
        </p:nvSpPr>
        <p:spPr>
          <a:xfrm>
            <a:off x="4820164" y="4437749"/>
            <a:ext cx="764498" cy="67874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91" name="Connecteur droit 90"/>
          <p:cNvCxnSpPr>
            <a:stCxn id="90" idx="3"/>
          </p:cNvCxnSpPr>
          <p:nvPr/>
        </p:nvCxnSpPr>
        <p:spPr>
          <a:xfrm>
            <a:off x="5584662" y="4777122"/>
            <a:ext cx="3262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97"/>
          <p:cNvCxnSpPr>
            <a:endCxn id="90" idx="0"/>
          </p:cNvCxnSpPr>
          <p:nvPr/>
        </p:nvCxnSpPr>
        <p:spPr>
          <a:xfrm flipH="1">
            <a:off x="5202413" y="4285864"/>
            <a:ext cx="5584" cy="15188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2" name="Connecteur droit avec flèche 101"/>
          <p:cNvCxnSpPr/>
          <p:nvPr/>
        </p:nvCxnSpPr>
        <p:spPr>
          <a:xfrm>
            <a:off x="3718633" y="1953099"/>
            <a:ext cx="4941273" cy="142009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6" name="Carré corné 105"/>
          <p:cNvSpPr/>
          <p:nvPr/>
        </p:nvSpPr>
        <p:spPr>
          <a:xfrm>
            <a:off x="2898773" y="1690142"/>
            <a:ext cx="812775" cy="585498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أمر شراء 3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11" name="Carré corné 110"/>
          <p:cNvSpPr/>
          <p:nvPr/>
        </p:nvSpPr>
        <p:spPr>
          <a:xfrm>
            <a:off x="3004913" y="4834206"/>
            <a:ext cx="843574" cy="800111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الفاتورة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13" name="Carré corné 112"/>
          <p:cNvSpPr/>
          <p:nvPr/>
        </p:nvSpPr>
        <p:spPr>
          <a:xfrm>
            <a:off x="3035712" y="3230697"/>
            <a:ext cx="812775" cy="585498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وصل الاستلام 1</a:t>
            </a:r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114" name="Connecteur droit avec flèche 113"/>
          <p:cNvCxnSpPr/>
          <p:nvPr/>
        </p:nvCxnSpPr>
        <p:spPr>
          <a:xfrm>
            <a:off x="3711548" y="5419705"/>
            <a:ext cx="2973711" cy="4319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9" name="Connecteur droit avec flèche 118"/>
          <p:cNvCxnSpPr>
            <a:endCxn id="76" idx="1"/>
          </p:cNvCxnSpPr>
          <p:nvPr/>
        </p:nvCxnSpPr>
        <p:spPr>
          <a:xfrm>
            <a:off x="3496793" y="3822274"/>
            <a:ext cx="956875" cy="224212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4" name="Organigramme : Procédé prédéfini 123"/>
          <p:cNvSpPr/>
          <p:nvPr/>
        </p:nvSpPr>
        <p:spPr>
          <a:xfrm>
            <a:off x="1840258" y="2449666"/>
            <a:ext cx="981325" cy="749508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مقارنة</a:t>
            </a:r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126" name="Connecteur droit 125"/>
          <p:cNvCxnSpPr/>
          <p:nvPr/>
        </p:nvCxnSpPr>
        <p:spPr>
          <a:xfrm>
            <a:off x="1694522" y="256375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avec flèche 128"/>
          <p:cNvCxnSpPr/>
          <p:nvPr/>
        </p:nvCxnSpPr>
        <p:spPr>
          <a:xfrm flipH="1">
            <a:off x="2182915" y="3180547"/>
            <a:ext cx="2570" cy="6356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3" name="Connecteur droit 132"/>
          <p:cNvCxnSpPr>
            <a:endCxn id="124" idx="0"/>
          </p:cNvCxnSpPr>
          <p:nvPr/>
        </p:nvCxnSpPr>
        <p:spPr>
          <a:xfrm flipH="1">
            <a:off x="2330921" y="1978261"/>
            <a:ext cx="567852" cy="4714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droit 134"/>
          <p:cNvCxnSpPr/>
          <p:nvPr/>
        </p:nvCxnSpPr>
        <p:spPr>
          <a:xfrm flipH="1" flipV="1">
            <a:off x="2500956" y="3176848"/>
            <a:ext cx="545765" cy="528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cteur droit 137"/>
          <p:cNvCxnSpPr>
            <a:endCxn id="124" idx="2"/>
          </p:cNvCxnSpPr>
          <p:nvPr/>
        </p:nvCxnSpPr>
        <p:spPr>
          <a:xfrm flipH="1" flipV="1">
            <a:off x="2330921" y="3199174"/>
            <a:ext cx="686613" cy="2263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à coins arrondis 141"/>
          <p:cNvSpPr/>
          <p:nvPr/>
        </p:nvSpPr>
        <p:spPr>
          <a:xfrm>
            <a:off x="1736197" y="5851931"/>
            <a:ext cx="981325" cy="6228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التسجيل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43" name="Flèche vers le bas 142"/>
          <p:cNvSpPr/>
          <p:nvPr/>
        </p:nvSpPr>
        <p:spPr>
          <a:xfrm rot="5400000">
            <a:off x="972947" y="5789029"/>
            <a:ext cx="569625" cy="8019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45" name="Carré corné 144"/>
          <p:cNvSpPr/>
          <p:nvPr/>
        </p:nvSpPr>
        <p:spPr>
          <a:xfrm>
            <a:off x="1773636" y="4882550"/>
            <a:ext cx="812775" cy="585498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مستند الصرف</a:t>
            </a:r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146" name="Connecteur droit avec flèche 145"/>
          <p:cNvCxnSpPr/>
          <p:nvPr/>
        </p:nvCxnSpPr>
        <p:spPr>
          <a:xfrm flipH="1">
            <a:off x="2182915" y="5462896"/>
            <a:ext cx="3631" cy="3888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1" name="Connecteur droit avec flèche 150"/>
          <p:cNvCxnSpPr/>
          <p:nvPr/>
        </p:nvCxnSpPr>
        <p:spPr>
          <a:xfrm>
            <a:off x="5648008" y="5859717"/>
            <a:ext cx="3159681" cy="286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8" name="Carré corné 157"/>
          <p:cNvSpPr/>
          <p:nvPr/>
        </p:nvSpPr>
        <p:spPr>
          <a:xfrm>
            <a:off x="8823013" y="5419705"/>
            <a:ext cx="812775" cy="791031"/>
          </a:xfrm>
          <a:prstGeom prst="foldedCorner">
            <a:avLst>
              <a:gd name="adj" fmla="val 41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وصل الاستلام 2</a:t>
            </a:r>
            <a:endParaRPr lang="fr-FR" dirty="0">
              <a:solidFill>
                <a:prstClr val="white"/>
              </a:solidFill>
            </a:endParaRPr>
          </a:p>
        </p:txBody>
      </p:sp>
      <p:cxnSp>
        <p:nvCxnSpPr>
          <p:cNvPr id="44" name="Connecteur droit avec flèche 43"/>
          <p:cNvCxnSpPr/>
          <p:nvPr/>
        </p:nvCxnSpPr>
        <p:spPr>
          <a:xfrm flipV="1">
            <a:off x="5586019" y="4082181"/>
            <a:ext cx="1106325" cy="3016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Losange 47"/>
          <p:cNvSpPr/>
          <p:nvPr/>
        </p:nvSpPr>
        <p:spPr>
          <a:xfrm>
            <a:off x="1812041" y="3838521"/>
            <a:ext cx="764498" cy="678746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49" name="Connecteur droit avec flèche 48"/>
          <p:cNvCxnSpPr/>
          <p:nvPr/>
        </p:nvCxnSpPr>
        <p:spPr>
          <a:xfrm flipH="1">
            <a:off x="2187014" y="4512339"/>
            <a:ext cx="3631" cy="38881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>
            <a:off x="2556227" y="4177894"/>
            <a:ext cx="3262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02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5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41" grpId="0" animBg="1"/>
      <p:bldP spid="45" grpId="0" animBg="1"/>
      <p:bldP spid="46" grpId="0" animBg="1"/>
      <p:bldP spid="47" grpId="0" animBg="1"/>
      <p:bldP spid="20" grpId="0"/>
      <p:bldP spid="72" grpId="0" animBg="1"/>
      <p:bldP spid="73" grpId="0" animBg="1"/>
      <p:bldP spid="76" grpId="0" animBg="1"/>
      <p:bldP spid="77" grpId="0" animBg="1"/>
      <p:bldP spid="90" grpId="0" animBg="1"/>
      <p:bldP spid="106" grpId="0" animBg="1"/>
      <p:bldP spid="111" grpId="0" animBg="1"/>
      <p:bldP spid="113" grpId="0" animBg="1"/>
      <p:bldP spid="124" grpId="0" animBg="1"/>
      <p:bldP spid="142" grpId="0" animBg="1"/>
      <p:bldP spid="143" grpId="0" animBg="1"/>
      <p:bldP spid="145" grpId="0" animBg="1"/>
      <p:bldP spid="158" grpId="0" animBg="1"/>
      <p:bldP spid="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4812225" y="1418556"/>
            <a:ext cx="2392445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الاجتماع الافتتاحي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4812224" y="2743706"/>
            <a:ext cx="2392445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برنامج التدقيق النهائي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921715" y="4068856"/>
            <a:ext cx="2392445" cy="9758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200" b="1" dirty="0" smtClean="0">
                <a:solidFill>
                  <a:prstClr val="black"/>
                </a:solidFill>
              </a:rPr>
              <a:t>العمل الميداني</a:t>
            </a:r>
            <a:endParaRPr lang="fr-FR" sz="2200" b="1" dirty="0">
              <a:solidFill>
                <a:prstClr val="black"/>
              </a:solidFill>
            </a:endParaRPr>
          </a:p>
        </p:txBody>
      </p:sp>
      <p:sp>
        <p:nvSpPr>
          <p:cNvPr id="8" name="Rectangle avec flèche vers le bas 7"/>
          <p:cNvSpPr/>
          <p:nvPr/>
        </p:nvSpPr>
        <p:spPr>
          <a:xfrm>
            <a:off x="336175" y="193030"/>
            <a:ext cx="11344547" cy="71283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solidFill>
                  <a:prstClr val="black"/>
                </a:solidFill>
              </a:rPr>
              <a:t>مرحلة التنفيذ</a:t>
            </a:r>
            <a:endParaRPr lang="fr-FR" sz="2400" dirty="0">
              <a:solidFill>
                <a:prstClr val="black"/>
              </a:solidFill>
            </a:endParaRPr>
          </a:p>
        </p:txBody>
      </p:sp>
      <p:cxnSp>
        <p:nvCxnSpPr>
          <p:cNvPr id="10" name="Connecteur droit avec flèche 9"/>
          <p:cNvCxnSpPr>
            <a:stCxn id="6" idx="3"/>
          </p:cNvCxnSpPr>
          <p:nvPr/>
        </p:nvCxnSpPr>
        <p:spPr>
          <a:xfrm flipH="1">
            <a:off x="4706471" y="4901798"/>
            <a:ext cx="565609" cy="5980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7100071" y="4821738"/>
            <a:ext cx="820247" cy="6781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952129" y="5543948"/>
            <a:ext cx="2407024" cy="870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أدوات التدقيق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65929" y="5543948"/>
            <a:ext cx="2844054" cy="870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prstClr val="black"/>
                </a:solidFill>
              </a:rPr>
              <a:t>ورقة تحليل و اكتشاف المخاطر </a:t>
            </a:r>
            <a:r>
              <a:rPr lang="fr-FR" sz="2000" b="1" dirty="0" smtClean="0">
                <a:solidFill>
                  <a:prstClr val="black"/>
                </a:solidFill>
              </a:rPr>
              <a:t>FRAP</a:t>
            </a:r>
            <a:r>
              <a:rPr lang="ar-DZ" sz="2000" b="1" dirty="0" smtClean="0">
                <a:solidFill>
                  <a:prstClr val="black"/>
                </a:solidFill>
              </a:rPr>
              <a:t> </a:t>
            </a:r>
            <a:endParaRPr lang="fr-FR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20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62317" y="0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الاجتماع الافتتاحي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9224682" y="1698863"/>
            <a:ext cx="2407024" cy="870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تنظيم الاجتماع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7" name="Rectangle avec flèche vers la droite 6"/>
          <p:cNvSpPr/>
          <p:nvPr/>
        </p:nvSpPr>
        <p:spPr>
          <a:xfrm>
            <a:off x="356524" y="1100881"/>
            <a:ext cx="8917553" cy="1468281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903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 rtl="1">
              <a:buFontTx/>
              <a:buChar char="-"/>
            </a:pPr>
            <a:r>
              <a:rPr lang="ar-DZ" sz="2000" dirty="0" smtClean="0">
                <a:solidFill>
                  <a:prstClr val="black"/>
                </a:solidFill>
              </a:rPr>
              <a:t>يجب أن ينعقد على مستوى المصلحة محل التدقيق،</a:t>
            </a:r>
          </a:p>
          <a:p>
            <a:pPr marL="342900" indent="-342900" algn="just" rtl="1">
              <a:buFontTx/>
              <a:buChar char="-"/>
            </a:pPr>
            <a:r>
              <a:rPr lang="ar-DZ" sz="2000" dirty="0" smtClean="0">
                <a:solidFill>
                  <a:prstClr val="black"/>
                </a:solidFill>
              </a:rPr>
              <a:t>دائما المدقق هو من ينتقل إلى المصلحة محل التدقيق و ليس العكس،  لذلك لفهم الطرفان بأن مرحلة التحضير قد انتهت و ستباشر عمليات التحقق، كذلك كون أغلب المعلومات المهمة موجودة على مستوى المصلحة المدققة و يسهل الحصول عليها.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406812" y="2919979"/>
            <a:ext cx="2407024" cy="870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المشاركين في الاجتماع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32" name="Rectangle avec flèche vers la droite 31"/>
          <p:cNvSpPr/>
          <p:nvPr/>
        </p:nvSpPr>
        <p:spPr>
          <a:xfrm>
            <a:off x="489259" y="2768409"/>
            <a:ext cx="8917553" cy="1257901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903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 rtl="1">
              <a:buFontTx/>
              <a:buChar char="-"/>
            </a:pPr>
            <a:r>
              <a:rPr lang="ar-DZ" sz="2000" dirty="0" smtClean="0">
                <a:solidFill>
                  <a:prstClr val="black"/>
                </a:solidFill>
              </a:rPr>
              <a:t>أولا المدققين المكلفين بهذه المهمة (فريق التدقيق)،</a:t>
            </a:r>
          </a:p>
          <a:p>
            <a:pPr marL="342900" indent="-342900" algn="just" rtl="1">
              <a:buFontTx/>
              <a:buChar char="-"/>
            </a:pPr>
            <a:r>
              <a:rPr lang="ar-DZ" sz="2000" dirty="0" smtClean="0">
                <a:solidFill>
                  <a:prstClr val="black"/>
                </a:solidFill>
              </a:rPr>
              <a:t>يقابلهم المسؤولين عن المصلحة محل التدقيق </a:t>
            </a:r>
          </a:p>
          <a:p>
            <a:pPr marL="342900" indent="-342900" algn="just" rtl="1">
              <a:buFontTx/>
              <a:buChar char="-"/>
            </a:pPr>
            <a:r>
              <a:rPr lang="ar-DZ" sz="2000" dirty="0" smtClean="0">
                <a:solidFill>
                  <a:prstClr val="black"/>
                </a:solidFill>
              </a:rPr>
              <a:t>يتم تعيين شخص من الحضور ليكتب ما تم الاتفاق عليه في الاجتماع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529482" y="4856372"/>
            <a:ext cx="2407024" cy="870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جدول الأعمال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34" name="Rectangle avec flèche vers la droite 33"/>
          <p:cNvSpPr/>
          <p:nvPr/>
        </p:nvSpPr>
        <p:spPr>
          <a:xfrm>
            <a:off x="489259" y="4225557"/>
            <a:ext cx="8917553" cy="2383785"/>
          </a:xfrm>
          <a:prstGeom prst="rightArrowCallout">
            <a:avLst>
              <a:gd name="adj1" fmla="val 18813"/>
              <a:gd name="adj2" fmla="val 25000"/>
              <a:gd name="adj3" fmla="val 13863"/>
              <a:gd name="adj4" fmla="val 903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 rtl="1">
              <a:buFontTx/>
              <a:buAutoNum type="arabicParenR"/>
            </a:pPr>
            <a:r>
              <a:rPr lang="ar-DZ" sz="2000" dirty="0" smtClean="0">
                <a:solidFill>
                  <a:prstClr val="black"/>
                </a:solidFill>
              </a:rPr>
              <a:t>تقديم أعضاء فريق التدقيق الداخلي أولا بعدها تقديم المسؤولين محل التدقيق لخلق جو من التعارف ،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000" dirty="0" smtClean="0">
                <a:solidFill>
                  <a:prstClr val="black"/>
                </a:solidFill>
              </a:rPr>
              <a:t>تقديم عام عن للتدقيق الداخلي و أهدافه لخلق جو التعاون بين الطرفان،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000" dirty="0" smtClean="0">
                <a:solidFill>
                  <a:prstClr val="black"/>
                </a:solidFill>
              </a:rPr>
              <a:t>عرض محتوى التقرير التوجيهي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000" dirty="0" smtClean="0">
                <a:solidFill>
                  <a:prstClr val="black"/>
                </a:solidFill>
              </a:rPr>
              <a:t>تحديد المواعيد و الاتصالات (تحديد الأشخاص و الأماكن)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000" dirty="0" smtClean="0">
                <a:solidFill>
                  <a:prstClr val="black"/>
                </a:solidFill>
              </a:rPr>
              <a:t>تحديد الوسائل الموفرة لإنجاز المهمة (مكتب ، نقل، كومبيوتر، هاتف ...)</a:t>
            </a:r>
          </a:p>
          <a:p>
            <a:pPr marL="457200" indent="-457200" algn="just" rtl="1">
              <a:buFontTx/>
              <a:buAutoNum type="arabicParenR"/>
            </a:pPr>
            <a:r>
              <a:rPr lang="ar-DZ" sz="2000" dirty="0" smtClean="0">
                <a:solidFill>
                  <a:prstClr val="black"/>
                </a:solidFill>
              </a:rPr>
              <a:t>تذكير بالإجراءات الختامية التي تلي مرحلة التنفيذ</a:t>
            </a:r>
          </a:p>
        </p:txBody>
      </p:sp>
    </p:spTree>
    <p:extLst>
      <p:ext uri="{BB962C8B-B14F-4D97-AF65-F5344CB8AC3E}">
        <p14:creationId xmlns:p14="http://schemas.microsoft.com/office/powerpoint/2010/main" val="325195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35328" y="260752"/>
            <a:ext cx="5611761" cy="668397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/>
              <a:t>نموذج عن محضر الاجتماع الافتتاحي</a:t>
            </a:r>
            <a:endParaRPr lang="fr-FR" sz="32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1873046" y="914401"/>
          <a:ext cx="7668260" cy="5619135"/>
        </p:xfrm>
        <a:graphic>
          <a:graphicData uri="http://schemas.openxmlformats.org/drawingml/2006/table">
            <a:tbl>
              <a:tblPr firstRow="1" firstCol="1" bandRow="1"/>
              <a:tblGrid>
                <a:gridCol w="7668260"/>
              </a:tblGrid>
              <a:tr h="5619135"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المؤسسة </a:t>
                      </a:r>
                      <a:r>
                        <a:rPr lang="fr-FR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  </a:t>
                      </a:r>
                      <a:r>
                        <a:rPr lang="ar-D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عنابة في ..................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D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مهمة تدقيق مصلحة</a:t>
                      </a:r>
                      <a:r>
                        <a:rPr lang="ar-DZ" sz="16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المشتريات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محضر الاجتماع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الموضوع:</a:t>
                      </a:r>
                      <a:r>
                        <a:rPr lang="ar-DZ" sz="16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الاجتماع الافتتاحي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600" i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جدول</a:t>
                      </a:r>
                      <a:r>
                        <a:rPr lang="ar-DZ" sz="1600" i="1" u="sng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الأعمال: </a:t>
                      </a:r>
                      <a:r>
                        <a:rPr lang="ar-DZ" sz="16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دراسة محتوى التقرير التوجيهي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600" i="1" u="sng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المشاركين في الاجتماع :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600" b="1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المدققين : 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6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أسماء كل واحد منهم 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600" b="1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الأشخاص محل التدقيق: 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6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مدير التموين</a:t>
                      </a:r>
                    </a:p>
                    <a:p>
                      <a:pPr marL="285750" indent="-28575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6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المسؤول عن المشتريات</a:t>
                      </a:r>
                    </a:p>
                    <a:p>
                      <a:pPr marL="285750" indent="-28575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16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المسؤول عن إدارة المخازن</a:t>
                      </a:r>
                    </a:p>
                    <a:p>
                      <a:pPr marL="0" indent="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fr-FR" sz="1600" baseline="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r" rtl="1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DZ" sz="1600" i="1" u="sng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مكان انعقاد الاجتماع الافتتاحي: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التاريخ : ...............</a:t>
                      </a: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الساعة: .................</a:t>
                      </a:r>
                      <a:endParaRPr lang="fr-FR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ar-D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إمضاء المدققين:                                                                   إمضاء الأشخاص محل التدقيق:                                              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69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85574" y="176947"/>
            <a:ext cx="9720072" cy="991238"/>
          </a:xfrm>
        </p:spPr>
        <p:txBody>
          <a:bodyPr/>
          <a:lstStyle/>
          <a:p>
            <a:pPr algn="ctr"/>
            <a:r>
              <a:rPr lang="ar-DZ" dirty="0" smtClean="0"/>
              <a:t>برنامج التدقيق </a:t>
            </a:r>
            <a:endParaRPr lang="fr-FR" dirty="0"/>
          </a:p>
        </p:txBody>
      </p:sp>
      <p:sp>
        <p:nvSpPr>
          <p:cNvPr id="2" name="Accolade fermante 1"/>
          <p:cNvSpPr/>
          <p:nvPr/>
        </p:nvSpPr>
        <p:spPr>
          <a:xfrm>
            <a:off x="10943303" y="1268361"/>
            <a:ext cx="530942" cy="4984955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0042691" y="1406111"/>
            <a:ext cx="753486" cy="417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>
                <a:solidFill>
                  <a:prstClr val="black"/>
                </a:solidFill>
              </a:rPr>
              <a:t>1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7751066" y="1293138"/>
            <a:ext cx="2161298" cy="6046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وثيقة تعاقدية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0100186" y="2360234"/>
            <a:ext cx="753486" cy="417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2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669160" y="2091885"/>
            <a:ext cx="2279285" cy="7605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جدول أو خطة عمل متبعة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10109360" y="3092541"/>
            <a:ext cx="753486" cy="417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3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7669160" y="3053294"/>
            <a:ext cx="2279286" cy="6046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مسار يتم اتباعه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10189817" y="3962992"/>
            <a:ext cx="753486" cy="417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4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7669159" y="3802399"/>
            <a:ext cx="2359743" cy="7418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solidFill>
                  <a:prstClr val="black"/>
                </a:solidFill>
              </a:rPr>
              <a:t>نقطة </a:t>
            </a:r>
            <a:r>
              <a:rPr lang="ar-DZ" sz="2400" dirty="0">
                <a:solidFill>
                  <a:prstClr val="black"/>
                </a:solidFill>
              </a:rPr>
              <a:t>ا</a:t>
            </a:r>
            <a:r>
              <a:rPr lang="ar-DZ" sz="2400" dirty="0" smtClean="0">
                <a:solidFill>
                  <a:prstClr val="black"/>
                </a:solidFill>
              </a:rPr>
              <a:t>نطلاق إعداد </a:t>
            </a:r>
            <a:r>
              <a:rPr lang="fr-FR" sz="2400" dirty="0">
                <a:solidFill>
                  <a:prstClr val="black"/>
                </a:solidFill>
              </a:rPr>
              <a:t> </a:t>
            </a:r>
            <a:r>
              <a:rPr lang="fr-FR" sz="2400" dirty="0" smtClean="0">
                <a:solidFill>
                  <a:prstClr val="black"/>
                </a:solidFill>
              </a:rPr>
              <a:t>QCI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10271591" y="5721638"/>
            <a:ext cx="753486" cy="417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>
                <a:solidFill>
                  <a:prstClr val="black"/>
                </a:solidFill>
              </a:rPr>
              <a:t>6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7669157" y="5543034"/>
            <a:ext cx="2435945" cy="6046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مرجع 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10180074" y="4903668"/>
            <a:ext cx="753486" cy="417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5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7669158" y="4810163"/>
            <a:ext cx="2402101" cy="6046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متابعة و مراقبة العمل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19" name="Flèche vers le bas 18"/>
          <p:cNvSpPr/>
          <p:nvPr/>
        </p:nvSpPr>
        <p:spPr>
          <a:xfrm rot="2725199">
            <a:off x="10697340" y="337201"/>
            <a:ext cx="1561482" cy="998171"/>
          </a:xfrm>
          <a:prstGeom prst="downArrow">
            <a:avLst>
              <a:gd name="adj1" fmla="val 50000"/>
              <a:gd name="adj2" fmla="val 333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الاهداف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20" name="Flèche vers le bas 19"/>
          <p:cNvSpPr/>
          <p:nvPr/>
        </p:nvSpPr>
        <p:spPr>
          <a:xfrm rot="2725199">
            <a:off x="4721112" y="2172459"/>
            <a:ext cx="1786185" cy="998171"/>
          </a:xfrm>
          <a:prstGeom prst="downArrow">
            <a:avLst>
              <a:gd name="adj1" fmla="val 50000"/>
              <a:gd name="adj2" fmla="val 333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white"/>
                </a:solidFill>
              </a:rPr>
              <a:t>المحتوى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21" name="Accolade fermante 20"/>
          <p:cNvSpPr/>
          <p:nvPr/>
        </p:nvSpPr>
        <p:spPr>
          <a:xfrm>
            <a:off x="4324558" y="2443962"/>
            <a:ext cx="716713" cy="3360501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3561329" y="2702753"/>
            <a:ext cx="753486" cy="417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>
                <a:solidFill>
                  <a:prstClr val="black"/>
                </a:solidFill>
              </a:rPr>
              <a:t>1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170625" y="2609248"/>
            <a:ext cx="2161298" cy="6046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الأعمال التمهيدية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3662108" y="4405772"/>
            <a:ext cx="753486" cy="4176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2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1086530" y="4132854"/>
            <a:ext cx="2279285" cy="8518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الأدوات المستخدمة</a:t>
            </a:r>
          </a:p>
        </p:txBody>
      </p:sp>
    </p:spTree>
    <p:extLst>
      <p:ext uri="{BB962C8B-B14F-4D97-AF65-F5344CB8AC3E}">
        <p14:creationId xmlns:p14="http://schemas.microsoft.com/office/powerpoint/2010/main" val="1262958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62317" y="0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العمل الميداني</a:t>
            </a:r>
            <a:endParaRPr lang="fr-FR" dirty="0"/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7355541" y="874059"/>
            <a:ext cx="1653988" cy="21652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>
            <a:off x="6029930" y="874059"/>
            <a:ext cx="14815" cy="21180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2981929" y="1027354"/>
            <a:ext cx="1480342" cy="18586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7888359" y="3039304"/>
            <a:ext cx="2894030" cy="1035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الملاحظات الفورية و الخاصة 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4475338" y="3039303"/>
            <a:ext cx="2894030" cy="1035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استخدام الأداة المناسبة   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1314899" y="3039303"/>
            <a:ext cx="2894030" cy="10354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كل خلل يؤدي إلى اعداد </a:t>
            </a:r>
            <a:r>
              <a:rPr lang="fr-F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FRAP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10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062317" y="0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أدوات التدقيق</a:t>
            </a:r>
            <a:endParaRPr lang="fr-FR" dirty="0"/>
          </a:p>
        </p:txBody>
      </p:sp>
      <p:cxnSp>
        <p:nvCxnSpPr>
          <p:cNvPr id="4" name="Connecteur droit avec flèche 3"/>
          <p:cNvCxnSpPr/>
          <p:nvPr/>
        </p:nvCxnSpPr>
        <p:spPr>
          <a:xfrm flipH="1">
            <a:off x="3186953" y="891270"/>
            <a:ext cx="1210235" cy="5314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>
            <a:off x="7104530" y="932867"/>
            <a:ext cx="1555376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7380283" y="1499616"/>
            <a:ext cx="3402106" cy="7799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أدوات الاستجواب</a:t>
            </a:r>
            <a:endParaRPr lang="fr-F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60483" y="1499616"/>
            <a:ext cx="3402106" cy="7799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أدوات وصفية</a:t>
            </a:r>
            <a:endParaRPr lang="fr-FR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ccolade fermante 8"/>
          <p:cNvSpPr/>
          <p:nvPr/>
        </p:nvSpPr>
        <p:spPr>
          <a:xfrm>
            <a:off x="11185800" y="2554941"/>
            <a:ext cx="593823" cy="3644153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10744779" y="2707341"/>
            <a:ext cx="441022" cy="466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fr-F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777318" y="2684928"/>
            <a:ext cx="3836894" cy="5109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المسح الاحصائي (استخدام العينات)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10744779" y="3390631"/>
            <a:ext cx="441022" cy="466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fr-F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6777318" y="3368218"/>
            <a:ext cx="3836894" cy="5109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المقابلات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10744779" y="4125198"/>
            <a:ext cx="441022" cy="466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fr-F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777318" y="4102785"/>
            <a:ext cx="3836894" cy="5109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الاستبيان </a:t>
            </a:r>
            <a:r>
              <a:rPr lang="fr-FR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QCI 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10744779" y="4850800"/>
            <a:ext cx="441022" cy="466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fr-F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6777318" y="4828387"/>
            <a:ext cx="3836894" cy="5109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المقاربات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10734939" y="5622928"/>
            <a:ext cx="441022" cy="466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fr-F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6777318" y="5623012"/>
            <a:ext cx="3836894" cy="5109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التأكيدات الخارجية و الداخلية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Accolade fermante 21"/>
          <p:cNvSpPr/>
          <p:nvPr/>
        </p:nvSpPr>
        <p:spPr>
          <a:xfrm>
            <a:off x="4975412" y="2420472"/>
            <a:ext cx="952589" cy="3993776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black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4893156" y="2702774"/>
            <a:ext cx="441022" cy="466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fr-F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925695" y="2680361"/>
            <a:ext cx="3836894" cy="5109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الملاحظة العينية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4893156" y="3386064"/>
            <a:ext cx="441022" cy="466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fr-F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925695" y="3363651"/>
            <a:ext cx="3836894" cy="5109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السرد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4893156" y="4120631"/>
            <a:ext cx="441022" cy="466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fr-F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925695" y="4098218"/>
            <a:ext cx="3836894" cy="5109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الهيكل الوظيفي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4893156" y="4846233"/>
            <a:ext cx="441022" cy="466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fr-F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25695" y="4823820"/>
            <a:ext cx="3836894" cy="5109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شبكة توزيع و تحليل المهام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4883316" y="5618361"/>
            <a:ext cx="441022" cy="4661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fr-FR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925695" y="5618445"/>
            <a:ext cx="3836894" cy="5109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مخطط سير المعلومة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79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28791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QCI</a:t>
            </a:r>
            <a:r>
              <a:rPr lang="ar-DZ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استبيان الرقابة الداخلية </a:t>
            </a:r>
            <a:endParaRPr lang="fr-F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1942059" y="1709016"/>
          <a:ext cx="8128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1182557"/>
                <a:gridCol w="1169233"/>
                <a:gridCol w="3744210"/>
              </a:tblGrid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الملاحظة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الاجابة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الاسئلة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لا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نعم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/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 ماذا؟ العمل المنفذ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 من</a:t>
                      </a:r>
                      <a:r>
                        <a:rPr lang="ar-DZ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؟ المنفذ</a:t>
                      </a:r>
                      <a:endParaRPr lang="ar-DZ" sz="2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أين ؟ مكان التنفيذ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4) كيف</a:t>
                      </a:r>
                      <a:r>
                        <a:rPr lang="ar-DZ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؟ تحديد طريقة العمل</a:t>
                      </a:r>
                      <a:endParaRPr lang="ar-DZ" sz="24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FR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5) متى ؟ أمر التنفيذ و وقت التنفيذ</a:t>
                      </a:r>
                      <a:endParaRPr lang="fr-FR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6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1024128" y="87573"/>
            <a:ext cx="9720072" cy="9287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3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الهيكل الوظيفي</a:t>
            </a:r>
            <a:r>
              <a:rPr lang="fr-FR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cap="none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Organigramme Fonctionnel </a:t>
            </a:r>
            <a:endParaRPr lang="fr-FR" sz="3600" cap="none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66371" y="4113706"/>
            <a:ext cx="2098623" cy="689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البيع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439512" y="5536990"/>
            <a:ext cx="1588957" cy="674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استقطاب العملاء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2589625" y="5581960"/>
            <a:ext cx="1588957" cy="674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المساعدة التقنية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5036741" y="5536990"/>
            <a:ext cx="1588957" cy="674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الاشهار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394921" y="5587580"/>
            <a:ext cx="1588957" cy="674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المحاسبة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9949722" y="5581960"/>
            <a:ext cx="1588957" cy="674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استلام الطلبيات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88774" y="1251680"/>
            <a:ext cx="2098623" cy="689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مصلحة المبيعات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589624" y="2709472"/>
            <a:ext cx="1588957" cy="674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قطاع النشاط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5666371" y="2716188"/>
            <a:ext cx="1588957" cy="674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الخدمات التقنية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4799" y="2709472"/>
            <a:ext cx="1588957" cy="6745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الخدمات الإدارية</a:t>
            </a:r>
            <a:endParaRPr lang="fr-FR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Connecteur droit 13"/>
          <p:cNvCxnSpPr/>
          <p:nvPr/>
        </p:nvCxnSpPr>
        <p:spPr>
          <a:xfrm>
            <a:off x="3312448" y="2203555"/>
            <a:ext cx="625127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3312448" y="2203555"/>
            <a:ext cx="0" cy="4403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6438086" y="2203555"/>
            <a:ext cx="0" cy="4403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>
            <a:off x="9563725" y="2203555"/>
            <a:ext cx="0" cy="4403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stCxn id="9" idx="2"/>
          </p:cNvCxnSpPr>
          <p:nvPr/>
        </p:nvCxnSpPr>
        <p:spPr>
          <a:xfrm flipH="1">
            <a:off x="6438085" y="1941228"/>
            <a:ext cx="1" cy="26232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1004341" y="5051685"/>
            <a:ext cx="10133351" cy="8994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1004341" y="5051685"/>
            <a:ext cx="0" cy="4403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>
            <a:off x="3312448" y="5096655"/>
            <a:ext cx="0" cy="4403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5831219" y="5096655"/>
            <a:ext cx="0" cy="4403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8236490" y="5154429"/>
            <a:ext cx="0" cy="4403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11124822" y="5154429"/>
            <a:ext cx="0" cy="4403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H="1">
            <a:off x="6715683" y="4834328"/>
            <a:ext cx="1" cy="26232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Titre 1"/>
          <p:cNvSpPr txBox="1">
            <a:spLocks/>
          </p:cNvSpPr>
          <p:nvPr/>
        </p:nvSpPr>
        <p:spPr>
          <a:xfrm>
            <a:off x="8080318" y="4022659"/>
            <a:ext cx="5065427" cy="9287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40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4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الهيكل الوظيفي</a:t>
            </a:r>
            <a:endParaRPr lang="fr-FR" sz="4000" cap="none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itre 1"/>
          <p:cNvSpPr txBox="1">
            <a:spLocks/>
          </p:cNvSpPr>
          <p:nvPr/>
        </p:nvSpPr>
        <p:spPr>
          <a:xfrm>
            <a:off x="8080319" y="1204639"/>
            <a:ext cx="5065427" cy="9287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40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DZ" sz="4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الهيكل تنظيمي</a:t>
            </a:r>
            <a:endParaRPr lang="fr-FR" sz="4000" cap="none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22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31" grpId="0"/>
      <p:bldP spid="3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507</Words>
  <Application>Microsoft Office PowerPoint</Application>
  <PresentationFormat>Grand écran</PresentationFormat>
  <Paragraphs>183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Tw Cen MT</vt:lpstr>
      <vt:lpstr>Tw Cen MT Condensed</vt:lpstr>
      <vt:lpstr>Wingdings 3</vt:lpstr>
      <vt:lpstr>Intégral</vt:lpstr>
      <vt:lpstr>التدقيق</vt:lpstr>
      <vt:lpstr>Présentation PowerPoint</vt:lpstr>
      <vt:lpstr>الاجتماع الافتتاحي</vt:lpstr>
      <vt:lpstr>نموذج عن محضر الاجتماع الافتتاحي</vt:lpstr>
      <vt:lpstr>برنامج التدقيق </vt:lpstr>
      <vt:lpstr>العمل الميداني</vt:lpstr>
      <vt:lpstr>أدوات التدقيق</vt:lpstr>
      <vt:lpstr>QCI استبيان الرقابة الداخلية 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imybe</dc:creator>
  <cp:lastModifiedBy>imybe</cp:lastModifiedBy>
  <cp:revision>49</cp:revision>
  <dcterms:created xsi:type="dcterms:W3CDTF">2021-04-09T11:46:53Z</dcterms:created>
  <dcterms:modified xsi:type="dcterms:W3CDTF">2025-10-22T08:27:04Z</dcterms:modified>
</cp:coreProperties>
</file>