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64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C5CFF-A123-4FD9-B1DA-4F6F77792EF7}" type="datetimeFigureOut">
              <a:rPr lang="fr-FR" smtClean="0"/>
              <a:pPr/>
              <a:t>01/11/2025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A5F1C7-F5C8-4EB8-ACB2-01A36D37161D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517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A5F1C7-F5C8-4EB8-ACB2-01A36D37161D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601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5A6-1631-429D-8D3E-DFFBAA8E9F5A}" type="datetimeFigureOut">
              <a:rPr lang="fr-FR" smtClean="0"/>
              <a:pPr/>
              <a:t>01/11/2025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2DB-370D-44BA-AEE4-9B8A98D965F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5A6-1631-429D-8D3E-DFFBAA8E9F5A}" type="datetimeFigureOut">
              <a:rPr lang="fr-FR" smtClean="0"/>
              <a:pPr/>
              <a:t>01/11/2025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2DB-370D-44BA-AEE4-9B8A98D965F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5A6-1631-429D-8D3E-DFFBAA8E9F5A}" type="datetimeFigureOut">
              <a:rPr lang="fr-FR" smtClean="0"/>
              <a:pPr/>
              <a:t>01/11/2025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2DB-370D-44BA-AEE4-9B8A98D965F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5A6-1631-429D-8D3E-DFFBAA8E9F5A}" type="datetimeFigureOut">
              <a:rPr lang="fr-FR" smtClean="0"/>
              <a:pPr/>
              <a:t>01/11/2025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2DB-370D-44BA-AEE4-9B8A98D965F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5A6-1631-429D-8D3E-DFFBAA8E9F5A}" type="datetimeFigureOut">
              <a:rPr lang="fr-FR" smtClean="0"/>
              <a:pPr/>
              <a:t>01/11/2025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2DB-370D-44BA-AEE4-9B8A98D965F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5A6-1631-429D-8D3E-DFFBAA8E9F5A}" type="datetimeFigureOut">
              <a:rPr lang="fr-FR" smtClean="0"/>
              <a:pPr/>
              <a:t>01/11/2025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2DB-370D-44BA-AEE4-9B8A98D965F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5A6-1631-429D-8D3E-DFFBAA8E9F5A}" type="datetimeFigureOut">
              <a:rPr lang="fr-FR" smtClean="0"/>
              <a:pPr/>
              <a:t>01/11/2025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2DB-370D-44BA-AEE4-9B8A98D965F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5A6-1631-429D-8D3E-DFFBAA8E9F5A}" type="datetimeFigureOut">
              <a:rPr lang="fr-FR" smtClean="0"/>
              <a:pPr/>
              <a:t>01/11/2025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2DB-370D-44BA-AEE4-9B8A98D965F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5A6-1631-429D-8D3E-DFFBAA8E9F5A}" type="datetimeFigureOut">
              <a:rPr lang="fr-FR" smtClean="0"/>
              <a:pPr/>
              <a:t>01/11/2025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2DB-370D-44BA-AEE4-9B8A98D965F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5A6-1631-429D-8D3E-DFFBAA8E9F5A}" type="datetimeFigureOut">
              <a:rPr lang="fr-FR" smtClean="0"/>
              <a:pPr/>
              <a:t>01/11/2025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2DB-370D-44BA-AEE4-9B8A98D965F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A5A6-1631-429D-8D3E-DFFBAA8E9F5A}" type="datetimeFigureOut">
              <a:rPr lang="fr-FR" smtClean="0"/>
              <a:pPr/>
              <a:t>01/11/2025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B52DB-370D-44BA-AEE4-9B8A98D965F9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DA5A6-1631-429D-8D3E-DFFBAA8E9F5A}" type="datetimeFigureOut">
              <a:rPr lang="fr-FR" smtClean="0"/>
              <a:pPr/>
              <a:t>01/11/2025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B52DB-370D-44BA-AEE4-9B8A98D965F9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Chapter Seven – IJARAH </a:t>
            </a:r>
            <a:r>
              <a:rPr lang="en-US" b="1" smtClean="0">
                <a:solidFill>
                  <a:srgbClr val="FF0000"/>
                </a:solidFill>
              </a:rPr>
              <a:t>FAS 32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Leasing and Lease-to-Own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The Concept of Lease-to-Own</a:t>
            </a:r>
            <a:r>
              <a:rPr lang="en-US" dirty="0" smtClean="0">
                <a:solidFill>
                  <a:schemeClr val="tx1"/>
                </a:solidFill>
              </a:rPr>
              <a:t>: Lease-to-own, or </a:t>
            </a:r>
            <a:r>
              <a:rPr lang="en-US" dirty="0" err="1" smtClean="0">
                <a:solidFill>
                  <a:schemeClr val="tx1"/>
                </a:solidFill>
              </a:rPr>
              <a:t>ijara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muntahia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bitamlik</a:t>
            </a:r>
            <a:r>
              <a:rPr lang="en-US" dirty="0" smtClean="0">
                <a:solidFill>
                  <a:schemeClr val="tx1"/>
                </a:solidFill>
              </a:rPr>
              <a:t> is a modern term not used by earlier jurists.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Definition</a:t>
            </a:r>
            <a:r>
              <a:rPr lang="en-US" dirty="0" smtClean="0">
                <a:solidFill>
                  <a:schemeClr val="tx1"/>
                </a:solidFill>
              </a:rPr>
              <a:t>: This term is composed of two words:</a:t>
            </a:r>
          </a:p>
          <a:p>
            <a:pPr marL="514350" indent="-514350" algn="l">
              <a:buAutoNum type="alphaUcParenR"/>
            </a:pPr>
            <a:r>
              <a:rPr lang="en-US" dirty="0" smtClean="0">
                <a:solidFill>
                  <a:schemeClr val="tx1"/>
                </a:solidFill>
              </a:rPr>
              <a:t>Lease or rental.</a:t>
            </a:r>
          </a:p>
          <a:p>
            <a:pPr marL="514350" indent="-514350" algn="l"/>
            <a:r>
              <a:rPr lang="en-US" dirty="0" smtClean="0">
                <a:solidFill>
                  <a:schemeClr val="tx1"/>
                </a:solidFill>
              </a:rPr>
              <a:t>B) Ownership.</a:t>
            </a:r>
          </a:p>
          <a:p>
            <a:pPr marL="514350" indent="-514350" algn="l"/>
            <a:r>
              <a:rPr lang="en-US" b="1" dirty="0" smtClean="0">
                <a:solidFill>
                  <a:schemeClr val="tx1"/>
                </a:solidFill>
              </a:rPr>
              <a:t>first</a:t>
            </a:r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en-US" b="1" dirty="0" smtClean="0">
                <a:solidFill>
                  <a:schemeClr val="tx1"/>
                </a:solidFill>
              </a:rPr>
              <a:t>Lease in Arabic</a:t>
            </a:r>
            <a:r>
              <a:rPr lang="en-US" dirty="0" smtClean="0">
                <a:solidFill>
                  <a:schemeClr val="tx1"/>
                </a:solidFill>
              </a:rPr>
              <a:t>: It is derived from the word '</a:t>
            </a:r>
            <a:r>
              <a:rPr lang="en-US" dirty="0" err="1" smtClean="0">
                <a:solidFill>
                  <a:schemeClr val="tx1"/>
                </a:solidFill>
              </a:rPr>
              <a:t>ajr</a:t>
            </a:r>
            <a:r>
              <a:rPr lang="en-US" dirty="0" smtClean="0">
                <a:solidFill>
                  <a:schemeClr val="tx1"/>
                </a:solidFill>
              </a:rPr>
              <a:t>,' which means reward for work, and it also refers to compensation. '</a:t>
            </a:r>
            <a:r>
              <a:rPr lang="en-US" dirty="0" err="1" smtClean="0">
                <a:solidFill>
                  <a:schemeClr val="tx1"/>
                </a:solidFill>
              </a:rPr>
              <a:t>Ijarah</a:t>
            </a:r>
            <a:r>
              <a:rPr lang="en-US" dirty="0" smtClean="0">
                <a:solidFill>
                  <a:schemeClr val="tx1"/>
                </a:solidFill>
              </a:rPr>
              <a:t>' is a name for the wage, which is the payment given for work. As  for the </a:t>
            </a:r>
            <a:r>
              <a:rPr lang="en-US" b="1" dirty="0" smtClean="0">
                <a:solidFill>
                  <a:schemeClr val="tx1"/>
                </a:solidFill>
              </a:rPr>
              <a:t>terminology of scholars,</a:t>
            </a:r>
            <a:r>
              <a:rPr lang="en-US" dirty="0" smtClean="0">
                <a:solidFill>
                  <a:schemeClr val="tx1"/>
                </a:solidFill>
              </a:rPr>
              <a:t> a lease is a contract for a known and permissible benefit from a specific or described asset, or for a known service, in exchange for a known payment and for a known period.</a:t>
            </a:r>
          </a:p>
          <a:p>
            <a:pPr marL="514350" indent="-514350" algn="l"/>
            <a:r>
              <a:rPr lang="en-US" dirty="0" smtClean="0">
                <a:solidFill>
                  <a:schemeClr val="tx1"/>
                </a:solidFill>
              </a:rPr>
              <a:t>2- </a:t>
            </a:r>
            <a:r>
              <a:rPr lang="en-US" b="1" dirty="0" smtClean="0">
                <a:solidFill>
                  <a:schemeClr val="tx1"/>
                </a:solidFill>
              </a:rPr>
              <a:t>In  terminology, </a:t>
            </a: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err="1" smtClean="0">
                <a:solidFill>
                  <a:schemeClr val="tx1"/>
                </a:solidFill>
              </a:rPr>
              <a:t>Hanafis</a:t>
            </a:r>
            <a:r>
              <a:rPr lang="en-US" dirty="0" smtClean="0">
                <a:solidFill>
                  <a:schemeClr val="tx1"/>
                </a:solidFill>
              </a:rPr>
              <a:t> defined it as: a contract for benefits in exchange for payment.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2-Lease-to-own when the bank is the </a:t>
            </a:r>
            <a:r>
              <a:rPr lang="en-US" b="1" dirty="0" err="1" smtClean="0">
                <a:solidFill>
                  <a:srgbClr val="FF0000"/>
                </a:solidFill>
              </a:rPr>
              <a:t>lessor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en-US" b="1" dirty="0" smtClean="0"/>
              <a:t>First - Lease-to-own through gift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   Assets acquired for the purpose of lease-to-own are measured at their acquisition cost (historical cost) and are treated according to the same principles as operating leases. The bank records the following:</a:t>
            </a:r>
          </a:p>
          <a:p>
            <a:pPr>
              <a:buNone/>
            </a:pPr>
            <a:r>
              <a:rPr lang="en-US" b="1" u="sng" dirty="0" smtClean="0"/>
              <a:t>Acquisition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sz="2800" b="1" dirty="0" err="1" smtClean="0">
                <a:solidFill>
                  <a:srgbClr val="FF0000"/>
                </a:solidFill>
              </a:rPr>
              <a:t>Dr.Assets</a:t>
            </a:r>
            <a:r>
              <a:rPr lang="en-US" sz="2800" b="1" dirty="0" smtClean="0">
                <a:solidFill>
                  <a:srgbClr val="FF0000"/>
                </a:solidFill>
              </a:rPr>
              <a:t> Acquired for the Purpose of Lease</a:t>
            </a:r>
          </a:p>
          <a:p>
            <a:pPr algn="ctr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Cr.OwnTo</a:t>
            </a:r>
            <a:r>
              <a:rPr lang="en-US" sz="2800" b="1" dirty="0" smtClean="0">
                <a:solidFill>
                  <a:srgbClr val="FF0000"/>
                </a:solidFill>
              </a:rPr>
              <a:t> the account of Treasury</a:t>
            </a:r>
          </a:p>
          <a:p>
            <a:pPr>
              <a:buNone/>
            </a:pPr>
            <a:r>
              <a:rPr lang="en-US" sz="2800" b="1" u="sng" dirty="0" smtClean="0"/>
              <a:t>Upon leasing: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Debit: Assets Leased under Lease-to-Own Agreement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Credit: Assets Acquired for Lease-to-Own Purpose</a:t>
            </a:r>
          </a:p>
          <a:p>
            <a:pPr>
              <a:buNone/>
            </a:pPr>
            <a:r>
              <a:rPr lang="en-US" sz="2800" b="1" u="sng" dirty="0" smtClean="0"/>
              <a:t>Upon collection of rental income 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Debit: Treasury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Credit: Rental Income/Investment Profits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Ownership of the leased asset is transferred to the lessee free of charge, and the lease account is closed with the following entry: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Debit: Accumulated Depreciation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Credit: Leased Assets Terminating in Ownership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Second - Lease-to-Own for a Nominal Price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There are two cases:</a:t>
            </a:r>
          </a:p>
          <a:p>
            <a:pPr>
              <a:buNone/>
            </a:pPr>
            <a:r>
              <a:rPr lang="en-US" b="1" u="sng" dirty="0" smtClean="0"/>
              <a:t>Bound by Promise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Dr.Depreciation</a:t>
            </a:r>
            <a:r>
              <a:rPr lang="en-US" sz="2800" b="1" dirty="0" smtClean="0">
                <a:solidFill>
                  <a:srgbClr val="FF0000"/>
                </a:solidFill>
              </a:rPr>
              <a:t> Allowance for Leased Assets</a:t>
            </a:r>
          </a:p>
          <a:p>
            <a:pPr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Dr.Lessee's</a:t>
            </a:r>
            <a:r>
              <a:rPr lang="en-US" sz="2800" b="1" dirty="0" smtClean="0">
                <a:solidFill>
                  <a:srgbClr val="FF0000"/>
                </a:solidFill>
              </a:rPr>
              <a:t> Account</a:t>
            </a:r>
          </a:p>
          <a:p>
            <a:pPr algn="ctr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Cr.Credit</a:t>
            </a:r>
            <a:r>
              <a:rPr lang="en-US" sz="2800" b="1" dirty="0" smtClean="0">
                <a:solidFill>
                  <a:srgbClr val="FF0000"/>
                </a:solidFill>
              </a:rPr>
              <a:t>: Leased Assets Ending with Ownership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b="1" u="sng" dirty="0" smtClean="0"/>
              <a:t>No promise of obligation</a:t>
            </a:r>
            <a:r>
              <a:rPr lang="en-US" dirty="0" smtClean="0"/>
              <a:t>: The expected realized value was less than the book value of the leased asset.</a:t>
            </a:r>
          </a:p>
          <a:p>
            <a:pPr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Dr.Depreciation</a:t>
            </a:r>
            <a:r>
              <a:rPr lang="en-US" sz="2800" b="1" dirty="0" smtClean="0">
                <a:solidFill>
                  <a:srgbClr val="FF0000"/>
                </a:solidFill>
              </a:rPr>
              <a:t> of Leased </a:t>
            </a:r>
            <a:r>
              <a:rPr lang="en-US" sz="2800" b="1" dirty="0" err="1" smtClean="0">
                <a:solidFill>
                  <a:srgbClr val="FF0000"/>
                </a:solidFill>
              </a:rPr>
              <a:t>AssetsAccount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 Dr. Loss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Cr. Leased Assets Ending in Ownership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Thirdly - by selling before the end of the term at a price equivalent to the remaining lease installments</a:t>
            </a:r>
          </a:p>
          <a:p>
            <a:pPr>
              <a:buNone/>
            </a:pPr>
            <a:r>
              <a:rPr lang="en-US" b="1" dirty="0" smtClean="0"/>
              <a:t>   -If the selling price is greater than the net book value, the following shall be recorded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fr-FR" sz="2800" b="1" dirty="0" err="1" smtClean="0">
                <a:solidFill>
                  <a:srgbClr val="FF0000"/>
                </a:solidFill>
              </a:rPr>
              <a:t>Dr.Cash</a:t>
            </a:r>
            <a:r>
              <a:rPr lang="fr-FR" sz="2800" b="1" dirty="0" smtClean="0">
                <a:solidFill>
                  <a:srgbClr val="FF0000"/>
                </a:solidFill>
              </a:rPr>
              <a:t> </a:t>
            </a:r>
            <a:r>
              <a:rPr lang="fr-FR" sz="2800" b="1" dirty="0" err="1" smtClean="0">
                <a:solidFill>
                  <a:srgbClr val="FF0000"/>
                </a:solidFill>
              </a:rPr>
              <a:t>account</a:t>
            </a:r>
            <a:r>
              <a:rPr lang="fr-FR" sz="2800" b="1" dirty="0" smtClean="0">
                <a:solidFill>
                  <a:srgbClr val="FF0000"/>
                </a:solidFill>
              </a:rPr>
              <a:t> (</a:t>
            </a:r>
            <a:r>
              <a:rPr lang="fr-FR" sz="2800" b="1" dirty="0" err="1" smtClean="0">
                <a:solidFill>
                  <a:srgbClr val="FF0000"/>
                </a:solidFill>
              </a:rPr>
              <a:t>remaining</a:t>
            </a:r>
            <a:r>
              <a:rPr lang="fr-FR" sz="2800" b="1" dirty="0" smtClean="0">
                <a:solidFill>
                  <a:srgbClr val="FF0000"/>
                </a:solidFill>
              </a:rPr>
              <a:t> </a:t>
            </a:r>
            <a:r>
              <a:rPr lang="fr-FR" sz="2800" b="1" dirty="0" err="1" smtClean="0">
                <a:solidFill>
                  <a:srgbClr val="FF0000"/>
                </a:solidFill>
              </a:rPr>
              <a:t>installments</a:t>
            </a:r>
            <a:r>
              <a:rPr lang="fr-FR" sz="2800" b="1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fr-FR" sz="2800" b="1" dirty="0" err="1" smtClean="0">
                <a:solidFill>
                  <a:srgbClr val="FF0000"/>
                </a:solidFill>
              </a:rPr>
              <a:t>Dr.Depreciation</a:t>
            </a:r>
            <a:r>
              <a:rPr lang="fr-FR" sz="2800" b="1" dirty="0" smtClean="0">
                <a:solidFill>
                  <a:srgbClr val="FF0000"/>
                </a:solidFill>
              </a:rPr>
              <a:t> </a:t>
            </a:r>
            <a:r>
              <a:rPr lang="fr-FR" sz="2800" b="1" dirty="0" err="1" smtClean="0">
                <a:solidFill>
                  <a:srgbClr val="FF0000"/>
                </a:solidFill>
              </a:rPr>
              <a:t>allowance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Cr. Leased Assets Ending in Ownership</a:t>
            </a:r>
          </a:p>
          <a:p>
            <a:pPr algn="ctr"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Cr.Joint</a:t>
            </a:r>
            <a:r>
              <a:rPr lang="en-US" sz="2800" b="1" dirty="0" smtClean="0">
                <a:solidFill>
                  <a:srgbClr val="FF0000"/>
                </a:solidFill>
              </a:rPr>
              <a:t> Investment Profits/Lease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929718" cy="664371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Fourthly - Lease-to-own through gradual sale</a:t>
            </a:r>
          </a:p>
          <a:p>
            <a:pPr>
              <a:buNone/>
            </a:pPr>
            <a:r>
              <a:rPr lang="en-US" sz="3000" b="1" u="sng" dirty="0" smtClean="0"/>
              <a:t>1- Upon acquisition-</a:t>
            </a:r>
          </a:p>
          <a:p>
            <a:pPr>
              <a:buNone/>
            </a:pPr>
            <a:r>
              <a:rPr lang="en-US" sz="3000" b="1" dirty="0" smtClean="0">
                <a:solidFill>
                  <a:srgbClr val="FF0000"/>
                </a:solidFill>
              </a:rPr>
              <a:t>Debit: Assets acquired for lease-to-own purposes</a:t>
            </a:r>
          </a:p>
          <a:p>
            <a:pPr algn="ctr">
              <a:buNone/>
            </a:pPr>
            <a:r>
              <a:rPr lang="en-US" sz="3000" b="1" dirty="0" err="1" smtClean="0">
                <a:solidFill>
                  <a:srgbClr val="FF0000"/>
                </a:solidFill>
              </a:rPr>
              <a:t>Credit:cash</a:t>
            </a:r>
            <a:r>
              <a:rPr lang="en-US" sz="3000" b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sz="3000" b="1" dirty="0" smtClean="0">
                <a:solidFill>
                  <a:srgbClr val="FF0000"/>
                </a:solidFill>
              </a:rPr>
              <a:t>2- </a:t>
            </a:r>
            <a:r>
              <a:rPr lang="en-US" sz="3000" b="1" dirty="0" smtClean="0"/>
              <a:t>Upon due date of the annual lease payment (first year): </a:t>
            </a:r>
            <a:r>
              <a:rPr lang="en-US" sz="3000" dirty="0" smtClean="0"/>
              <a:t>The bank (</a:t>
            </a:r>
            <a:r>
              <a:rPr lang="en-US" sz="3000" dirty="0" err="1" smtClean="0"/>
              <a:t>lessor</a:t>
            </a:r>
            <a:r>
              <a:rPr lang="en-US" sz="3000" dirty="0" smtClean="0"/>
              <a:t>) records the following</a:t>
            </a:r>
            <a:r>
              <a:rPr lang="en-US" sz="3000" b="1" dirty="0" smtClean="0"/>
              <a:t>:</a:t>
            </a:r>
          </a:p>
          <a:p>
            <a:pPr>
              <a:buNone/>
            </a:pPr>
            <a:r>
              <a:rPr lang="en-US" sz="3000" b="1" dirty="0" smtClean="0">
                <a:solidFill>
                  <a:srgbClr val="FF0000"/>
                </a:solidFill>
              </a:rPr>
              <a:t>Debit: Cash/</a:t>
            </a:r>
            <a:r>
              <a:rPr lang="en-US" sz="3000" b="1" dirty="0" err="1" smtClean="0">
                <a:solidFill>
                  <a:srgbClr val="FF0000"/>
                </a:solidFill>
              </a:rPr>
              <a:t>Lessor's</a:t>
            </a:r>
            <a:r>
              <a:rPr lang="en-US" sz="3000" b="1" dirty="0" smtClean="0">
                <a:solidFill>
                  <a:srgbClr val="FF0000"/>
                </a:solidFill>
              </a:rPr>
              <a:t> Current Accounts</a:t>
            </a:r>
          </a:p>
          <a:p>
            <a:pPr algn="ctr">
              <a:buNone/>
            </a:pPr>
            <a:r>
              <a:rPr lang="en-US" sz="3000" b="1" dirty="0" smtClean="0">
                <a:solidFill>
                  <a:srgbClr val="FF0000"/>
                </a:solidFill>
              </a:rPr>
              <a:t>Credit: Lease-to-own (Investment) Revenue</a:t>
            </a:r>
          </a:p>
          <a:p>
            <a:pPr>
              <a:buNone/>
            </a:pPr>
            <a:r>
              <a:rPr lang="en-US" sz="3000" b="1" dirty="0" smtClean="0"/>
              <a:t>3- Recording the phased sale (first year): </a:t>
            </a:r>
            <a:r>
              <a:rPr lang="en-US" sz="3000" dirty="0" smtClean="0"/>
              <a:t>The bank records the transaction as follows</a:t>
            </a:r>
            <a:r>
              <a:rPr lang="en-US" sz="3000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en-US" sz="3000" b="1" dirty="0" smtClean="0">
                <a:solidFill>
                  <a:srgbClr val="FF0000"/>
                </a:solidFill>
              </a:rPr>
              <a:t>Debit: Cash/</a:t>
            </a:r>
            <a:r>
              <a:rPr lang="en-US" sz="3000" b="1" dirty="0" err="1" smtClean="0">
                <a:solidFill>
                  <a:srgbClr val="FF0000"/>
                </a:solidFill>
              </a:rPr>
              <a:t>Lessor's</a:t>
            </a:r>
            <a:r>
              <a:rPr lang="en-US" sz="3000" b="1" dirty="0" smtClean="0">
                <a:solidFill>
                  <a:srgbClr val="FF0000"/>
                </a:solidFill>
              </a:rPr>
              <a:t> Current Accounts</a:t>
            </a:r>
          </a:p>
          <a:p>
            <a:pPr algn="ctr">
              <a:buNone/>
            </a:pPr>
            <a:r>
              <a:rPr lang="en-US" sz="3000" b="1" dirty="0" smtClean="0">
                <a:solidFill>
                  <a:srgbClr val="FF0000"/>
                </a:solidFill>
              </a:rPr>
              <a:t>Credit: Leased Assets Ending in Ownership</a:t>
            </a:r>
          </a:p>
          <a:p>
            <a:pPr>
              <a:buNone/>
            </a:pPr>
            <a:r>
              <a:rPr lang="en-US" sz="3000" dirty="0" smtClean="0"/>
              <a:t>4- </a:t>
            </a:r>
            <a:r>
              <a:rPr lang="en-US" sz="3000" b="1" dirty="0" smtClean="0"/>
              <a:t>Depreciation Expense for Leased Assets</a:t>
            </a:r>
            <a:r>
              <a:rPr lang="en-US" sz="3000" dirty="0" smtClean="0"/>
              <a:t>: Leased assets are depreciated at the end of the period according to the bank's depreciation policy, deducting the value of sold shares when calculating the depreciation expense</a:t>
            </a:r>
            <a:r>
              <a:rPr lang="en-US" sz="3000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en-US" sz="3000" b="1" dirty="0" smtClean="0">
                <a:solidFill>
                  <a:srgbClr val="FF0000"/>
                </a:solidFill>
              </a:rPr>
              <a:t>Debit Income Statement (Profit or Loss)</a:t>
            </a:r>
          </a:p>
          <a:p>
            <a:pPr algn="ctr">
              <a:buNone/>
            </a:pPr>
            <a:r>
              <a:rPr lang="en-US" sz="3000" b="1" dirty="0" smtClean="0">
                <a:solidFill>
                  <a:srgbClr val="FF0000"/>
                </a:solidFill>
              </a:rPr>
              <a:t>Credit Depreciation Allowance for Expired Leased Assets</a:t>
            </a:r>
          </a:p>
          <a:p>
            <a:pPr>
              <a:buNone/>
            </a:pPr>
            <a:r>
              <a:rPr lang="en-US" sz="3000" dirty="0" smtClean="0"/>
              <a:t>The same accounting entries are made, ensuring that the </a:t>
            </a:r>
            <a:r>
              <a:rPr lang="en-US" sz="3000" smtClean="0"/>
              <a:t>depreciationallowance</a:t>
            </a:r>
            <a:r>
              <a:rPr lang="en-US" sz="3000" dirty="0" smtClean="0"/>
              <a:t> balance is closed at the end of the period.</a:t>
            </a:r>
            <a:endParaRPr lang="fr-FR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Recognition of asset &amp; income of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ijarah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muntahia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</a:rPr>
              <a:t>bitamleek</a:t>
            </a:r>
            <a:r>
              <a:rPr lang="en-US" sz="2400" b="1" i="1" dirty="0" smtClean="0">
                <a:solidFill>
                  <a:srgbClr val="FF0000"/>
                </a:solidFill>
              </a:rPr>
              <a:t> </a:t>
            </a:r>
            <a:r>
              <a:rPr lang="fr-FR" sz="2400" i="1" dirty="0" smtClean="0"/>
              <a:t>are as </a:t>
            </a:r>
            <a:r>
              <a:rPr lang="fr-FR" sz="2400" i="1" dirty="0" err="1" smtClean="0"/>
              <a:t>follows</a:t>
            </a:r>
            <a:r>
              <a:rPr lang="fr-FR" sz="2400" i="1" dirty="0" smtClean="0"/>
              <a:t>:</a:t>
            </a:r>
          </a:p>
          <a:p>
            <a:pPr>
              <a:buNone/>
            </a:pPr>
            <a:r>
              <a:rPr lang="fr-FR" sz="2000" b="1" dirty="0" smtClean="0"/>
              <a:t>Dr. </a:t>
            </a:r>
            <a:r>
              <a:rPr lang="fr-FR" sz="2000" b="1" i="1" dirty="0" err="1" smtClean="0"/>
              <a:t>Ijarah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Asset</a:t>
            </a:r>
            <a:r>
              <a:rPr lang="fr-FR" sz="2000" b="1" i="1" dirty="0" smtClean="0"/>
              <a:t> </a:t>
            </a:r>
            <a:r>
              <a:rPr lang="fr-FR" sz="2000" b="1" i="1" dirty="0" err="1" smtClean="0"/>
              <a:t>account</a:t>
            </a:r>
            <a:endParaRPr lang="fr-FR" sz="2000" b="1" i="1" dirty="0" smtClean="0"/>
          </a:p>
          <a:p>
            <a:pPr algn="ctr">
              <a:buNone/>
            </a:pPr>
            <a:r>
              <a:rPr lang="en-US" sz="2000" b="1" dirty="0" smtClean="0"/>
              <a:t>Cr. Cash or Payable account</a:t>
            </a:r>
          </a:p>
          <a:p>
            <a:pPr algn="ctr">
              <a:buNone/>
            </a:pPr>
            <a:r>
              <a:rPr lang="en-US" sz="2000" b="1" dirty="0" smtClean="0"/>
              <a:t>(</a:t>
            </a:r>
            <a:r>
              <a:rPr lang="en-US" sz="2000" b="1" u="sng" dirty="0" smtClean="0"/>
              <a:t>Purchase of </a:t>
            </a:r>
            <a:r>
              <a:rPr lang="en-US" sz="2000" b="1" i="1" u="sng" dirty="0" err="1" smtClean="0"/>
              <a:t>ijarah</a:t>
            </a:r>
            <a:r>
              <a:rPr lang="en-US" sz="2000" b="1" i="1" u="sng" dirty="0" smtClean="0"/>
              <a:t> asset by the </a:t>
            </a:r>
            <a:r>
              <a:rPr lang="en-US" sz="2000" b="1" i="1" u="sng" dirty="0" err="1" smtClean="0"/>
              <a:t>lessor</a:t>
            </a:r>
            <a:r>
              <a:rPr lang="en-US" sz="2000" i="1" u="sng" dirty="0" smtClean="0"/>
              <a:t>)</a:t>
            </a:r>
          </a:p>
          <a:p>
            <a:pPr>
              <a:buNone/>
            </a:pPr>
            <a:r>
              <a:rPr lang="fr-FR" sz="2000" b="1" dirty="0" smtClean="0"/>
              <a:t>Dr. Cash </a:t>
            </a:r>
            <a:r>
              <a:rPr lang="fr-FR" sz="2000" b="1" dirty="0" err="1" smtClean="0"/>
              <a:t>account</a:t>
            </a:r>
            <a:endParaRPr lang="fr-FR" sz="2000" b="1" dirty="0" smtClean="0"/>
          </a:p>
          <a:p>
            <a:pPr algn="ctr">
              <a:buNone/>
            </a:pPr>
            <a:r>
              <a:rPr lang="fr-FR" sz="2000" b="1" dirty="0" smtClean="0"/>
              <a:t>Cr. </a:t>
            </a:r>
            <a:r>
              <a:rPr lang="fr-FR" sz="2000" b="1" i="1" dirty="0" err="1" smtClean="0"/>
              <a:t>Ijarah</a:t>
            </a:r>
            <a:r>
              <a:rPr lang="fr-FR" sz="2000" b="1" i="1" dirty="0" smtClean="0"/>
              <a:t> Revenue </a:t>
            </a:r>
            <a:r>
              <a:rPr lang="fr-FR" sz="2000" b="1" i="1" dirty="0" err="1" smtClean="0"/>
              <a:t>account</a:t>
            </a:r>
            <a:endParaRPr lang="fr-FR" sz="2000" b="1" i="1" dirty="0" smtClean="0"/>
          </a:p>
          <a:p>
            <a:pPr algn="ctr">
              <a:buNone/>
            </a:pPr>
            <a:r>
              <a:rPr lang="fr-FR" sz="2000" b="1" u="sng" dirty="0" smtClean="0"/>
              <a:t>(</a:t>
            </a:r>
            <a:r>
              <a:rPr lang="fr-FR" sz="2000" b="1" u="sng" dirty="0" err="1" smtClean="0"/>
              <a:t>Receipt</a:t>
            </a:r>
            <a:r>
              <a:rPr lang="fr-FR" sz="2000" b="1" u="sng" dirty="0" smtClean="0"/>
              <a:t> of </a:t>
            </a:r>
            <a:r>
              <a:rPr lang="fr-FR" sz="2000" b="1" u="sng" dirty="0" err="1" smtClean="0"/>
              <a:t>rental</a:t>
            </a:r>
            <a:r>
              <a:rPr lang="fr-FR" sz="2000" b="1" u="sng" dirty="0" smtClean="0"/>
              <a:t> </a:t>
            </a:r>
            <a:r>
              <a:rPr lang="fr-FR" sz="2000" b="1" u="sng" dirty="0" err="1" smtClean="0"/>
              <a:t>income</a:t>
            </a:r>
            <a:r>
              <a:rPr lang="fr-FR" sz="2000" dirty="0" smtClean="0"/>
              <a:t>)</a:t>
            </a:r>
          </a:p>
          <a:p>
            <a:pPr>
              <a:buNone/>
            </a:pPr>
            <a:r>
              <a:rPr lang="fr-FR" sz="2000" b="1" dirty="0" smtClean="0"/>
              <a:t>Dr. </a:t>
            </a:r>
            <a:r>
              <a:rPr lang="fr-FR" sz="2000" b="1" i="1" dirty="0" err="1" smtClean="0"/>
              <a:t>Ijarah</a:t>
            </a:r>
            <a:r>
              <a:rPr lang="fr-FR" sz="2000" b="1" i="1" dirty="0" smtClean="0"/>
              <a:t> Revenue </a:t>
            </a:r>
            <a:r>
              <a:rPr lang="fr-FR" sz="2000" b="1" i="1" dirty="0" err="1" smtClean="0"/>
              <a:t>account</a:t>
            </a:r>
            <a:endParaRPr lang="fr-FR" sz="2000" b="1" i="1" dirty="0" smtClean="0"/>
          </a:p>
          <a:p>
            <a:pPr algn="ctr">
              <a:buNone/>
            </a:pPr>
            <a:r>
              <a:rPr lang="en-US" sz="2000" b="1" dirty="0" smtClean="0"/>
              <a:t>Cr. Profit and Loss account (income)</a:t>
            </a:r>
          </a:p>
          <a:p>
            <a:pPr algn="ctr">
              <a:buNone/>
            </a:pPr>
            <a:r>
              <a:rPr lang="en-US" sz="2000" b="1" dirty="0" smtClean="0"/>
              <a:t>(</a:t>
            </a:r>
            <a:r>
              <a:rPr lang="en-US" sz="2000" b="1" u="sng" dirty="0" smtClean="0"/>
              <a:t>Recognition of profit at the end of the year</a:t>
            </a:r>
            <a:r>
              <a:rPr lang="en-US" sz="2000" b="1" dirty="0" smtClean="0"/>
              <a:t>)</a:t>
            </a:r>
          </a:p>
          <a:p>
            <a:pPr>
              <a:buNone/>
            </a:pPr>
            <a:r>
              <a:rPr lang="fr-FR" sz="2000" b="1" dirty="0" smtClean="0">
                <a:solidFill>
                  <a:srgbClr val="FF0000"/>
                </a:solidFill>
              </a:rPr>
              <a:t>Transfer of </a:t>
            </a:r>
            <a:r>
              <a:rPr lang="fr-FR" sz="2000" b="1" dirty="0" err="1" smtClean="0">
                <a:solidFill>
                  <a:srgbClr val="FF0000"/>
                </a:solidFill>
              </a:rPr>
              <a:t>Ownership</a:t>
            </a:r>
            <a:r>
              <a:rPr lang="fr-FR" sz="2000" b="1" dirty="0" smtClean="0"/>
              <a:t>:</a:t>
            </a:r>
          </a:p>
          <a:p>
            <a:pPr>
              <a:buNone/>
            </a:pPr>
            <a:r>
              <a:rPr lang="en-US" sz="2000" b="1" dirty="0" smtClean="0"/>
              <a:t>Dr. Profit and Loss account (loss)</a:t>
            </a:r>
          </a:p>
          <a:p>
            <a:pPr algn="ctr">
              <a:buNone/>
            </a:pPr>
            <a:r>
              <a:rPr lang="en-US" sz="2000" b="1" dirty="0" smtClean="0"/>
              <a:t>Cr. </a:t>
            </a:r>
            <a:r>
              <a:rPr lang="en-US" sz="2000" b="1" i="1" dirty="0" err="1" smtClean="0"/>
              <a:t>Ijarah</a:t>
            </a:r>
            <a:r>
              <a:rPr lang="en-US" sz="2000" b="1" i="1" dirty="0" smtClean="0"/>
              <a:t> Asset account (net after depreciation)</a:t>
            </a:r>
          </a:p>
          <a:p>
            <a:pPr algn="ctr">
              <a:buNone/>
            </a:pPr>
            <a:r>
              <a:rPr lang="fr-FR" sz="2000" b="1" u="sng" dirty="0" smtClean="0"/>
              <a:t>(By Gift)</a:t>
            </a:r>
          </a:p>
          <a:p>
            <a:pPr>
              <a:buNone/>
            </a:pPr>
            <a:r>
              <a:rPr lang="en-US" sz="2000" b="1" dirty="0" smtClean="0"/>
              <a:t>Dr. Profit and Loss account (loss)</a:t>
            </a:r>
          </a:p>
          <a:p>
            <a:pPr>
              <a:buNone/>
            </a:pPr>
            <a:r>
              <a:rPr lang="fr-FR" sz="2000" b="1" dirty="0" smtClean="0"/>
              <a:t>Dr. Cash </a:t>
            </a:r>
            <a:r>
              <a:rPr lang="fr-FR" sz="2000" b="1" dirty="0" err="1" smtClean="0"/>
              <a:t>account</a:t>
            </a:r>
            <a:endParaRPr lang="fr-FR" sz="2000" b="1" dirty="0" smtClean="0"/>
          </a:p>
          <a:p>
            <a:pPr algn="ctr">
              <a:buNone/>
            </a:pPr>
            <a:r>
              <a:rPr lang="en-US" sz="2000" b="1" dirty="0" smtClean="0"/>
              <a:t>Cr. </a:t>
            </a:r>
            <a:r>
              <a:rPr lang="en-US" sz="2000" b="1" i="1" dirty="0" err="1" smtClean="0"/>
              <a:t>Ijarah</a:t>
            </a:r>
            <a:r>
              <a:rPr lang="en-US" sz="2000" b="1" i="1" dirty="0" smtClean="0"/>
              <a:t> Asset (net after depreciation)</a:t>
            </a:r>
          </a:p>
          <a:p>
            <a:pPr algn="ctr">
              <a:buNone/>
            </a:pPr>
            <a:r>
              <a:rPr lang="en-US" sz="2000" b="1" u="sng" dirty="0" smtClean="0"/>
              <a:t>(Token Price or Pre-determine Price)</a:t>
            </a:r>
          </a:p>
          <a:p>
            <a:pPr>
              <a:buNone/>
            </a:pPr>
            <a:r>
              <a:rPr lang="fr-FR" sz="2000" b="1" dirty="0" smtClean="0"/>
              <a:t>Dr. Cash </a:t>
            </a:r>
            <a:r>
              <a:rPr lang="fr-FR" sz="2000" b="1" dirty="0" err="1" smtClean="0"/>
              <a:t>account</a:t>
            </a:r>
            <a:endParaRPr lang="fr-FR" sz="2000" b="1" dirty="0" smtClean="0"/>
          </a:p>
          <a:p>
            <a:pPr algn="ctr">
              <a:buNone/>
            </a:pPr>
            <a:r>
              <a:rPr lang="en-US" sz="2000" b="1" dirty="0" smtClean="0"/>
              <a:t>Cr. </a:t>
            </a:r>
            <a:r>
              <a:rPr lang="en-US" sz="2000" b="1" i="1" dirty="0" err="1" smtClean="0"/>
              <a:t>Ijarah</a:t>
            </a:r>
            <a:r>
              <a:rPr lang="en-US" sz="2000" b="1" i="1" dirty="0" smtClean="0"/>
              <a:t> Asset account (net after depreciation)</a:t>
            </a:r>
          </a:p>
          <a:p>
            <a:pPr algn="ctr">
              <a:buNone/>
            </a:pPr>
            <a:r>
              <a:rPr lang="fr-FR" sz="2000" b="1" u="sng" dirty="0" smtClean="0"/>
              <a:t>(Equivalent Price</a:t>
            </a:r>
            <a:r>
              <a:rPr lang="fr-FR" sz="2000" u="sng" dirty="0" smtClean="0"/>
              <a:t>)</a:t>
            </a:r>
          </a:p>
          <a:p>
            <a:endParaRPr lang="fr-FR" sz="2000" b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Second: Ownership</a:t>
            </a:r>
            <a:r>
              <a:rPr lang="en-US" dirty="0" smtClean="0"/>
              <a:t>, which in Arabic means making someone else the owner of something. Ownership:</a:t>
            </a:r>
          </a:p>
          <a:p>
            <a:pPr>
              <a:buFontTx/>
              <a:buChar char="-"/>
            </a:pPr>
            <a:r>
              <a:rPr lang="en-US" dirty="0" smtClean="0"/>
              <a:t>If it is the transfer of ownership of the object itself in exchange for something, this is </a:t>
            </a:r>
            <a:r>
              <a:rPr lang="en-US" b="1" dirty="0" smtClean="0"/>
              <a:t>a sale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smtClean="0"/>
              <a:t>- If it is the transfer of the right to use something in exchange for something, this is </a:t>
            </a:r>
            <a:r>
              <a:rPr lang="en-US" b="1" dirty="0" smtClean="0"/>
              <a:t>a lease.</a:t>
            </a:r>
          </a:p>
          <a:p>
            <a:pPr>
              <a:buFontTx/>
              <a:buChar char="-"/>
            </a:pPr>
            <a:r>
              <a:rPr lang="en-US" dirty="0" smtClean="0"/>
              <a:t>- If it is the transfer of ownership of the object itself without anything in exchange for something, this is </a:t>
            </a:r>
            <a:r>
              <a:rPr lang="en-US" b="1" dirty="0" smtClean="0"/>
              <a:t>a gift.</a:t>
            </a:r>
          </a:p>
          <a:p>
            <a:pPr>
              <a:buFontTx/>
              <a:buChar char="-"/>
            </a:pPr>
            <a:r>
              <a:rPr lang="en-US" dirty="0" smtClean="0"/>
              <a:t>If it is the transfer of the right to use something without anything in exchange for something, this is </a:t>
            </a:r>
            <a:r>
              <a:rPr lang="en-US" b="1" dirty="0" smtClean="0"/>
              <a:t>a loan.</a:t>
            </a:r>
            <a:endParaRPr lang="fr-FR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Thirdly: The definition of a lease ending with ownership 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</a:t>
            </a:r>
            <a:r>
              <a:rPr lang="en-US" dirty="0" smtClean="0"/>
              <a:t>is composed of two words: It is the transfer of the right to use a known asset for a known period, followed by the transfer of ownership of the asset itself in a specific manner for a known price.</a:t>
            </a:r>
          </a:p>
          <a:p>
            <a:pPr>
              <a:buNone/>
            </a:pPr>
            <a:r>
              <a:rPr lang="en-US" dirty="0" smtClean="0"/>
              <a:t> The phrase "</a:t>
            </a:r>
            <a:r>
              <a:rPr lang="en-US" dirty="0" smtClean="0">
                <a:solidFill>
                  <a:srgbClr val="FF0000"/>
                </a:solidFill>
              </a:rPr>
              <a:t>transfer of the right to use</a:t>
            </a:r>
            <a:r>
              <a:rPr lang="en-US" dirty="0" smtClean="0"/>
              <a:t>" refers to the </a:t>
            </a:r>
            <a:r>
              <a:rPr lang="en-US" dirty="0" smtClean="0">
                <a:solidFill>
                  <a:srgbClr val="FF0000"/>
                </a:solidFill>
              </a:rPr>
              <a:t>lease itself</a:t>
            </a:r>
            <a:r>
              <a:rPr lang="en-US" dirty="0" smtClean="0"/>
              <a:t>. The phrase </a:t>
            </a:r>
            <a:r>
              <a:rPr lang="en-US" dirty="0" smtClean="0">
                <a:solidFill>
                  <a:srgbClr val="FF0000"/>
                </a:solidFill>
              </a:rPr>
              <a:t>"followed by the transfer of ownership of the asset</a:t>
            </a:r>
            <a:r>
              <a:rPr lang="en-US" dirty="0" smtClean="0"/>
              <a:t>" refers to </a:t>
            </a:r>
            <a:r>
              <a:rPr lang="en-US" dirty="0" smtClean="0">
                <a:solidFill>
                  <a:srgbClr val="FF0000"/>
                </a:solidFill>
              </a:rPr>
              <a:t>the sale</a:t>
            </a:r>
            <a:r>
              <a:rPr lang="en-US" dirty="0" smtClean="0"/>
              <a:t>. Therefore, it is a lease ending with ownership.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The ruling on lease and its legality: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The ruling on a valid lease:</a:t>
            </a:r>
          </a:p>
          <a:p>
            <a:pPr>
              <a:buFontTx/>
              <a:buChar char="-"/>
            </a:pPr>
            <a:r>
              <a:rPr lang="en-US" dirty="0" smtClean="0"/>
              <a:t>It establishes the lessee's ownership of the usufruct,</a:t>
            </a:r>
          </a:p>
          <a:p>
            <a:pPr>
              <a:buNone/>
            </a:pPr>
            <a:r>
              <a:rPr lang="en-US" dirty="0" smtClean="0"/>
              <a:t>- and the </a:t>
            </a:r>
            <a:r>
              <a:rPr lang="en-US" dirty="0" err="1" smtClean="0"/>
              <a:t>lessor's</a:t>
            </a:r>
            <a:r>
              <a:rPr lang="en-US" dirty="0" smtClean="0"/>
              <a:t> ownership of the agreed-upon rent, because it is a contract of exchange; it is the sale of the usufruct.</a:t>
            </a:r>
          </a:p>
          <a:p>
            <a:pPr>
              <a:buNone/>
            </a:pPr>
            <a:r>
              <a:rPr lang="en-US" dirty="0" smtClean="0"/>
              <a:t>- The ruling on an invalid lease is that if the lessee has benefited from the usufruct, the fair market rent must be paid.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 smtClean="0"/>
              <a:t>Leasing and </a:t>
            </a:r>
            <a:r>
              <a:rPr lang="fr-FR" b="1" dirty="0" err="1" smtClean="0"/>
              <a:t>Lease</a:t>
            </a:r>
            <a:r>
              <a:rPr lang="fr-FR" b="1" dirty="0" smtClean="0"/>
              <a:t>-to-</a:t>
            </a:r>
            <a:r>
              <a:rPr lang="fr-FR" b="1" dirty="0" err="1" smtClean="0"/>
              <a:t>Own</a:t>
            </a:r>
            <a:r>
              <a:rPr lang="fr-FR" b="1" dirty="0" smtClean="0"/>
              <a:t> Standard FAS 32</a:t>
            </a:r>
          </a:p>
          <a:p>
            <a:pPr>
              <a:buNone/>
            </a:pPr>
            <a:r>
              <a:rPr lang="en-US" dirty="0" smtClean="0"/>
              <a:t>  FAS 32 follows a similar treatment for all of its </a:t>
            </a:r>
            <a:r>
              <a:rPr lang="en-US" dirty="0" err="1" smtClean="0"/>
              <a:t>Ijarah</a:t>
            </a:r>
            <a:r>
              <a:rPr lang="en-US" dirty="0" smtClean="0"/>
              <a:t> contracts. It requires the recognition of right of use (usufruct) asset, gross </a:t>
            </a:r>
            <a:r>
              <a:rPr lang="en-US" dirty="0" err="1" smtClean="0"/>
              <a:t>Ijarah</a:t>
            </a:r>
            <a:r>
              <a:rPr lang="en-US" dirty="0" smtClean="0"/>
              <a:t> Liability and deferred </a:t>
            </a:r>
            <a:r>
              <a:rPr lang="en-US" dirty="0" err="1" smtClean="0"/>
              <a:t>Ijarah</a:t>
            </a:r>
            <a:r>
              <a:rPr lang="en-US" dirty="0" smtClean="0"/>
              <a:t> costs for all the </a:t>
            </a:r>
            <a:r>
              <a:rPr lang="en-US" dirty="0" err="1" smtClean="0"/>
              <a:t>Ijarah</a:t>
            </a:r>
            <a:r>
              <a:rPr lang="en-US" dirty="0" smtClean="0"/>
              <a:t> contracts, except for short-term </a:t>
            </a:r>
            <a:r>
              <a:rPr lang="en-US" dirty="0" err="1" smtClean="0"/>
              <a:t>Ijarah</a:t>
            </a:r>
            <a:r>
              <a:rPr lang="en-US" dirty="0" smtClean="0"/>
              <a:t> and low value </a:t>
            </a:r>
            <a:r>
              <a:rPr lang="en-US" dirty="0" err="1" smtClean="0"/>
              <a:t>Ijarah</a:t>
            </a:r>
            <a:r>
              <a:rPr lang="en-US" dirty="0" smtClean="0"/>
              <a:t>, which can be treated similar to </a:t>
            </a:r>
            <a:r>
              <a:rPr lang="en-US" b="1" dirty="0" smtClean="0"/>
              <a:t>operating lease </a:t>
            </a:r>
            <a:r>
              <a:rPr lang="en-US" dirty="0" smtClean="0"/>
              <a:t>transactions in accordance with IFRS 16.</a:t>
            </a:r>
          </a:p>
          <a:p>
            <a:pPr>
              <a:buNone/>
            </a:pPr>
            <a:r>
              <a:rPr lang="en-US" dirty="0" smtClean="0"/>
              <a:t>   This standard divides the </a:t>
            </a:r>
            <a:r>
              <a:rPr lang="en-US" dirty="0" err="1" smtClean="0"/>
              <a:t>Ijarah</a:t>
            </a:r>
            <a:r>
              <a:rPr lang="en-US" dirty="0" smtClean="0"/>
              <a:t> contracts into Operating </a:t>
            </a:r>
            <a:r>
              <a:rPr lang="en-US" dirty="0" err="1" smtClean="0"/>
              <a:t>Ijarah</a:t>
            </a:r>
            <a:r>
              <a:rPr lang="en-US" dirty="0" smtClean="0"/>
              <a:t> contracts and </a:t>
            </a:r>
            <a:r>
              <a:rPr lang="en-US" dirty="0" err="1" smtClean="0"/>
              <a:t>Ijarah</a:t>
            </a:r>
            <a:r>
              <a:rPr lang="en-US" dirty="0" smtClean="0"/>
              <a:t> </a:t>
            </a:r>
            <a:r>
              <a:rPr lang="en-US" dirty="0" err="1" smtClean="0"/>
              <a:t>Muntahia</a:t>
            </a:r>
            <a:r>
              <a:rPr lang="en-US" dirty="0" smtClean="0"/>
              <a:t> Bit </a:t>
            </a:r>
            <a:r>
              <a:rPr lang="en-US" dirty="0" err="1" smtClean="0"/>
              <a:t>Tamlik</a:t>
            </a:r>
            <a:r>
              <a:rPr lang="en-US" dirty="0" smtClean="0"/>
              <a:t> (MBT) contracts.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Ijarah</a:t>
            </a:r>
            <a:r>
              <a:rPr lang="en-US" dirty="0" smtClean="0"/>
              <a:t> MBT contracts are those where lessee is provided an option of transfer of ownership of the underlying contract to the lessees.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Classification of Lease Contracts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  A sale of a known benefit for a known price, taking two forms:</a:t>
            </a:r>
          </a:p>
          <a:p>
            <a:pPr>
              <a:buNone/>
            </a:pPr>
            <a:r>
              <a:rPr lang="en-US" dirty="0" smtClean="0"/>
              <a:t>1- </a:t>
            </a:r>
            <a:r>
              <a:rPr lang="en-US" b="1" dirty="0" smtClean="0"/>
              <a:t>Operating Lease</a:t>
            </a:r>
            <a:r>
              <a:rPr lang="en-US" dirty="0" smtClean="0"/>
              <a:t>: This is a lease where there are no prior arrangements between the </a:t>
            </a:r>
            <a:r>
              <a:rPr lang="en-US" dirty="0" err="1" smtClean="0"/>
              <a:t>lessor</a:t>
            </a:r>
            <a:r>
              <a:rPr lang="en-US" dirty="0" smtClean="0"/>
              <a:t> and lessee regarding ownership of the leased asset.</a:t>
            </a:r>
          </a:p>
          <a:p>
            <a:pPr>
              <a:buNone/>
            </a:pPr>
            <a:r>
              <a:rPr lang="en-US" b="1" dirty="0" smtClean="0"/>
              <a:t>2- Lease-to-Own </a:t>
            </a:r>
            <a:r>
              <a:rPr lang="en-US" dirty="0" smtClean="0"/>
              <a:t>(</a:t>
            </a:r>
            <a:r>
              <a:rPr lang="en-US" b="1" dirty="0" smtClean="0"/>
              <a:t>IJARA </a:t>
            </a:r>
            <a:r>
              <a:rPr lang="en-US" b="1" dirty="0" err="1" smtClean="0"/>
              <a:t>Muntahia</a:t>
            </a:r>
            <a:r>
              <a:rPr lang="en-US" b="1" dirty="0" smtClean="0"/>
              <a:t> </a:t>
            </a:r>
            <a:r>
              <a:rPr lang="en-US" b="1" dirty="0" err="1" smtClean="0"/>
              <a:t>Bittmlik</a:t>
            </a:r>
            <a:r>
              <a:rPr lang="en-US" dirty="0" smtClean="0"/>
              <a:t>): This includes: a- Lease-to-own through gift,</a:t>
            </a:r>
          </a:p>
          <a:p>
            <a:pPr>
              <a:buNone/>
            </a:pPr>
            <a:r>
              <a:rPr lang="en-US" dirty="0" smtClean="0"/>
              <a:t>b- Lease-to-own through sale at a nominal or non-nominal price specified in the contract,</a:t>
            </a:r>
          </a:p>
          <a:p>
            <a:pPr>
              <a:buNone/>
            </a:pPr>
            <a:r>
              <a:rPr lang="en-US" dirty="0" smtClean="0"/>
              <a:t>c- Lease-to-own through sale before the end of the lease term for a price equivalent to the remaining lease installments,</a:t>
            </a:r>
          </a:p>
          <a:p>
            <a:pPr>
              <a:buNone/>
            </a:pPr>
            <a:r>
              <a:rPr lang="en-US" dirty="0" smtClean="0"/>
              <a:t>d- Lease-to-own through gradual sale.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 AAOIFI’s standard on </a:t>
            </a:r>
            <a:r>
              <a:rPr lang="en-US" b="1" dirty="0" err="1" smtClean="0">
                <a:solidFill>
                  <a:srgbClr val="FF0000"/>
                </a:solidFill>
              </a:rPr>
              <a:t>ijarah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states that when a lease does not include a promise that a legal title will pass to the lessee, it is classified as </a:t>
            </a:r>
            <a:r>
              <a:rPr lang="en-US" b="1" dirty="0" smtClean="0"/>
              <a:t>Operating </a:t>
            </a:r>
            <a:r>
              <a:rPr lang="en-US" b="1" dirty="0" err="1" smtClean="0"/>
              <a:t>Ijarah</a:t>
            </a:r>
            <a:r>
              <a:rPr lang="en-US" b="1" dirty="0" smtClean="0"/>
              <a:t> </a:t>
            </a:r>
            <a:r>
              <a:rPr lang="en-US" dirty="0" smtClean="0"/>
              <a:t>and if there is a promise it </a:t>
            </a:r>
            <a:r>
              <a:rPr lang="en-US" b="1" dirty="0" smtClean="0"/>
              <a:t>is </a:t>
            </a:r>
            <a:r>
              <a:rPr lang="en-US" b="1" dirty="0" err="1" smtClean="0"/>
              <a:t>ijarah</a:t>
            </a:r>
            <a:r>
              <a:rPr lang="en-US" b="1" dirty="0" smtClean="0"/>
              <a:t> </a:t>
            </a:r>
            <a:r>
              <a:rPr lang="en-US" b="1" dirty="0" err="1" smtClean="0"/>
              <a:t>muntahia</a:t>
            </a:r>
            <a:r>
              <a:rPr lang="en-US" b="1" dirty="0" smtClean="0"/>
              <a:t> </a:t>
            </a:r>
            <a:r>
              <a:rPr lang="en-US" b="1" dirty="0" err="1" smtClean="0"/>
              <a:t>bittamleek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T he subtle difference between </a:t>
            </a:r>
            <a:r>
              <a:rPr lang="en-US" dirty="0" err="1" smtClean="0"/>
              <a:t>ijarah</a:t>
            </a:r>
            <a:r>
              <a:rPr lang="en-US" dirty="0" smtClean="0"/>
              <a:t> and </a:t>
            </a:r>
            <a:r>
              <a:rPr lang="en-US" dirty="0" err="1" smtClean="0"/>
              <a:t>ijarah</a:t>
            </a:r>
            <a:r>
              <a:rPr lang="en-US" dirty="0" smtClean="0"/>
              <a:t> </a:t>
            </a:r>
            <a:r>
              <a:rPr lang="en-US" dirty="0" err="1" smtClean="0"/>
              <a:t>muntahia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bittamleek</a:t>
            </a:r>
            <a:r>
              <a:rPr lang="en-US" dirty="0" smtClean="0"/>
              <a:t> lies in the pre-existence of that promise whereby</a:t>
            </a:r>
          </a:p>
          <a:p>
            <a:pPr>
              <a:buNone/>
            </a:pPr>
            <a:r>
              <a:rPr lang="en-US" dirty="0" smtClean="0"/>
              <a:t> a lease concludes with the legal title passing to the lessee</a:t>
            </a:r>
          </a:p>
          <a:p>
            <a:pPr>
              <a:buNone/>
            </a:pPr>
            <a:r>
              <a:rPr lang="fr-FR" dirty="0" smtClean="0"/>
              <a:t>  </a:t>
            </a:r>
            <a:r>
              <a:rPr lang="fr-FR" dirty="0" err="1" smtClean="0"/>
              <a:t>through</a:t>
            </a:r>
            <a:r>
              <a:rPr lang="fr-FR" dirty="0" smtClean="0"/>
              <a:t> </a:t>
            </a:r>
            <a:r>
              <a:rPr lang="fr-FR" dirty="0" err="1" smtClean="0"/>
              <a:t>either</a:t>
            </a:r>
            <a:r>
              <a:rPr lang="fr-FR" dirty="0" smtClean="0"/>
              <a:t>:</a:t>
            </a:r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en-US" b="1" dirty="0" smtClean="0"/>
              <a:t>Gift </a:t>
            </a:r>
            <a:r>
              <a:rPr lang="en-US" dirty="0" smtClean="0"/>
              <a:t>(transfer of legal title for no consideration);</a:t>
            </a:r>
          </a:p>
          <a:p>
            <a:pPr>
              <a:buNone/>
            </a:pPr>
            <a:r>
              <a:rPr lang="en-US" dirty="0" smtClean="0"/>
              <a:t>(ii) </a:t>
            </a:r>
            <a:r>
              <a:rPr lang="en-US" b="1" dirty="0" smtClean="0"/>
              <a:t>Token</a:t>
            </a:r>
            <a:r>
              <a:rPr lang="en-US" dirty="0" smtClean="0"/>
              <a:t> </a:t>
            </a:r>
            <a:r>
              <a:rPr lang="en-US" b="1" dirty="0" smtClean="0"/>
              <a:t>consideration</a:t>
            </a:r>
            <a:r>
              <a:rPr lang="en-US" dirty="0" smtClean="0"/>
              <a:t> or other amount as specified in</a:t>
            </a:r>
          </a:p>
          <a:p>
            <a:pPr>
              <a:buNone/>
            </a:pPr>
            <a:r>
              <a:rPr lang="fr-FR" dirty="0" smtClean="0"/>
              <a:t>the </a:t>
            </a:r>
            <a:r>
              <a:rPr lang="fr-FR" dirty="0" err="1" smtClean="0"/>
              <a:t>lease</a:t>
            </a:r>
            <a:r>
              <a:rPr lang="fr-FR" dirty="0" smtClean="0"/>
              <a:t>;</a:t>
            </a:r>
          </a:p>
          <a:p>
            <a:pPr>
              <a:buNone/>
            </a:pPr>
            <a:r>
              <a:rPr lang="en-US" dirty="0" smtClean="0"/>
              <a:t>(iii) </a:t>
            </a:r>
            <a:r>
              <a:rPr lang="en-US" b="1" dirty="0" smtClean="0"/>
              <a:t>Transfer prior </a:t>
            </a:r>
            <a:r>
              <a:rPr lang="en-US" dirty="0" smtClean="0"/>
              <a:t>to the end of a lease for a price equivalent</a:t>
            </a:r>
          </a:p>
          <a:p>
            <a:r>
              <a:rPr lang="en-US" dirty="0" smtClean="0"/>
              <a:t>to the remaining </a:t>
            </a:r>
            <a:r>
              <a:rPr lang="en-US" dirty="0" err="1" smtClean="0"/>
              <a:t>Ijarah</a:t>
            </a:r>
            <a:r>
              <a:rPr lang="en-US" dirty="0" smtClean="0"/>
              <a:t> installments; or</a:t>
            </a:r>
          </a:p>
          <a:p>
            <a:pPr>
              <a:buNone/>
            </a:pPr>
            <a:r>
              <a:rPr lang="en-US" dirty="0" smtClean="0"/>
              <a:t>(iv) </a:t>
            </a:r>
            <a:r>
              <a:rPr lang="en-US" b="1" dirty="0" smtClean="0"/>
              <a:t>Gradual</a:t>
            </a:r>
            <a:r>
              <a:rPr lang="en-US" dirty="0" smtClean="0"/>
              <a:t> transfer of the legal title (sale) of the leased</a:t>
            </a:r>
          </a:p>
          <a:p>
            <a:pPr>
              <a:buNone/>
            </a:pPr>
            <a:r>
              <a:rPr lang="fr-FR" dirty="0" err="1" smtClean="0"/>
              <a:t>asset</a:t>
            </a:r>
            <a:r>
              <a:rPr lang="fr-FR" dirty="0" smtClean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Accounting treatment of leased assets:</a:t>
            </a:r>
          </a:p>
          <a:p>
            <a:pPr>
              <a:buNone/>
            </a:pPr>
            <a:r>
              <a:rPr lang="en-US" b="1" dirty="0" smtClean="0"/>
              <a:t>1- Operating lease:</a:t>
            </a:r>
            <a:r>
              <a:rPr lang="en-US" dirty="0" smtClean="0"/>
              <a:t> Assets acquired for the purpose of leasing are measured at the acquisition cost (historical cost), which includes the net purchase price plus any other expenses. </a:t>
            </a:r>
          </a:p>
          <a:p>
            <a:pPr>
              <a:buNone/>
            </a:pPr>
            <a:r>
              <a:rPr lang="en-US" dirty="0" smtClean="0"/>
              <a:t>The bank records the leased asset as follows:</a:t>
            </a:r>
          </a:p>
          <a:p>
            <a:pPr>
              <a:buNone/>
            </a:pPr>
            <a:r>
              <a:rPr lang="en-US" b="1" u="sng" dirty="0" smtClean="0"/>
              <a:t>1- Upon acquisition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dirty="0" smtClean="0">
                <a:solidFill>
                  <a:srgbClr val="FF0000"/>
                </a:solidFill>
              </a:rPr>
              <a:t>Debit: Assets Acquired for Lease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Credit: Cash</a:t>
            </a:r>
          </a:p>
          <a:p>
            <a:pPr>
              <a:buNone/>
            </a:pPr>
            <a:r>
              <a:rPr lang="en-US" b="1" u="sng" dirty="0" smtClean="0"/>
              <a:t>- Upon payment of maintenance expenses</a:t>
            </a:r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Debit: Maintenance Expenses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Credit: Cas</a:t>
            </a:r>
            <a:r>
              <a:rPr lang="en-US" dirty="0" smtClean="0"/>
              <a:t>h</a:t>
            </a:r>
          </a:p>
          <a:p>
            <a:pPr>
              <a:buNone/>
            </a:pPr>
            <a:r>
              <a:rPr lang="en-US" b="1" dirty="0" smtClean="0"/>
              <a:t>- Establishment of maintenance allowance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Debit: Profit or Loss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Credit: Maintenance Expense Allowance</a:t>
            </a:r>
          </a:p>
          <a:p>
            <a:pPr>
              <a:buNone/>
            </a:pPr>
            <a:r>
              <a:rPr lang="en-US" u="sng" dirty="0" smtClean="0"/>
              <a:t>- Upon payment of maintenance expenses</a:t>
            </a:r>
          </a:p>
          <a:p>
            <a:pPr>
              <a:buNone/>
            </a:pPr>
            <a:r>
              <a:rPr lang="en-US" dirty="0" smtClean="0"/>
              <a:t>Debit: Maintenance Expense Allowance</a:t>
            </a:r>
          </a:p>
          <a:p>
            <a:pPr algn="ctr">
              <a:buNone/>
            </a:pPr>
            <a:r>
              <a:rPr lang="en-US" dirty="0" smtClean="0"/>
              <a:t>Credit: Cash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When calculating depreciation expense: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Debit Depreciation Expense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Credit Provision for Leased Assets</a:t>
            </a:r>
          </a:p>
          <a:p>
            <a:pPr>
              <a:buFontTx/>
              <a:buChar char="-"/>
            </a:pPr>
            <a:r>
              <a:rPr lang="en-US" b="1" u="sng" dirty="0" smtClean="0"/>
              <a:t>Leased Assets </a:t>
            </a:r>
            <a:r>
              <a:rPr lang="en-US" b="1" u="sng" dirty="0" err="1" smtClean="0"/>
              <a:t>Revenu</a:t>
            </a:r>
            <a:endParaRPr lang="en-US" b="1" u="sng" dirty="0" smtClean="0"/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Debit Lessee/Treasury/Current Accounts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Credit Rental Income (Current Year)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u="sng" dirty="0" smtClean="0"/>
              <a:t>Year-End Valuation of Leased Assets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sz="2800" b="1" dirty="0" smtClean="0">
                <a:solidFill>
                  <a:srgbClr val="FF0000"/>
                </a:solidFill>
              </a:rPr>
              <a:t>Debit Income Statement (Profit or Loss)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Credit Provision for Impairment of Leased Assets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1504</Words>
  <Application>Microsoft Office PowerPoint</Application>
  <PresentationFormat>On-screen Show (4:3)</PresentationFormat>
  <Paragraphs>138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AMAR</dc:creator>
  <cp:lastModifiedBy>PC</cp:lastModifiedBy>
  <cp:revision>38</cp:revision>
  <dcterms:created xsi:type="dcterms:W3CDTF">2025-10-31T06:12:49Z</dcterms:created>
  <dcterms:modified xsi:type="dcterms:W3CDTF">2025-11-01T19:44:41Z</dcterms:modified>
</cp:coreProperties>
</file>