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8" r:id="rId3"/>
    <p:sldId id="257" r:id="rId4"/>
    <p:sldId id="258" r:id="rId5"/>
    <p:sldId id="259" r:id="rId6"/>
    <p:sldId id="271" r:id="rId7"/>
    <p:sldId id="270" r:id="rId8"/>
    <p:sldId id="265" r:id="rId9"/>
    <p:sldId id="269" r:id="rId10"/>
    <p:sldId id="276" r:id="rId11"/>
    <p:sldId id="262" r:id="rId12"/>
    <p:sldId id="263" r:id="rId13"/>
    <p:sldId id="267" r:id="rId14"/>
    <p:sldId id="275" r:id="rId15"/>
    <p:sldId id="264" r:id="rId16"/>
    <p:sldId id="273" r:id="rId17"/>
    <p:sldId id="274" r:id="rId18"/>
    <p:sldId id="266" r:id="rId19"/>
  </p:sldIdLst>
  <p:sldSz cx="18288000" cy="10287000"/>
  <p:notesSz cx="6858000" cy="9144000"/>
  <p:embeddedFontLst>
    <p:embeddedFont>
      <p:font typeface="Childos Arabic" panose="020B0604020202020204" charset="-78"/>
      <p:regular r:id="rId20"/>
    </p:embeddedFont>
    <p:embeddedFont>
      <p:font typeface="Open Sans" panose="020B0606030504020204" pitchFamily="34" charset="0"/>
      <p:regular r:id="rId21"/>
    </p:embeddedFont>
    <p:embeddedFont>
      <p:font typeface="Open Sans 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C5E14D1-6F9C-466A-8F21-EACA13EB5DF7}">
          <p14:sldIdLst>
            <p14:sldId id="256"/>
            <p14:sldId id="268"/>
            <p14:sldId id="257"/>
            <p14:sldId id="258"/>
            <p14:sldId id="259"/>
            <p14:sldId id="271"/>
          </p14:sldIdLst>
        </p14:section>
        <p14:section name="Section1" id="{BD3D48CD-1A05-40B6-A7E3-E1646631E5A8}">
          <p14:sldIdLst>
            <p14:sldId id="270"/>
            <p14:sldId id="265"/>
            <p14:sldId id="269"/>
            <p14:sldId id="276"/>
          </p14:sldIdLst>
        </p14:section>
        <p14:section name="Section 2" id="{EC1A6B1B-DBB3-4F6D-B62B-743A1CBBC143}">
          <p14:sldIdLst>
            <p14:sldId id="262"/>
          </p14:sldIdLst>
        </p14:section>
        <p14:section name="Section 2" id="{F1E3EB1A-4225-41D0-BC4D-DD4D9E9104C2}">
          <p14:sldIdLst>
            <p14:sldId id="263"/>
          </p14:sldIdLst>
        </p14:section>
        <p14:section name="Section 3" id="{18C7AECE-8278-44E9-A725-6A57F39981E2}">
          <p14:sldIdLst>
            <p14:sldId id="267"/>
          </p14:sldIdLst>
        </p14:section>
        <p14:section name="Section 4" id="{E510B4EA-99F9-4381-9386-37EEB8DE278B}">
          <p14:sldIdLst>
            <p14:sldId id="275"/>
          </p14:sldIdLst>
        </p14:section>
        <p14:section name="Section 5" id="{B693D4FC-A6FD-48C7-B8B1-D38C1A36E9D0}">
          <p14:sldIdLst>
            <p14:sldId id="264"/>
          </p14:sldIdLst>
        </p14:section>
        <p14:section name="Section 6" id="{37436959-C487-4CAF-A298-8A0C89805E79}">
          <p14:sldIdLst>
            <p14:sldId id="273"/>
          </p14:sldIdLst>
        </p14:section>
        <p14:section name="Section 7" id="{306D8FC6-21F5-4C99-A1AA-08537E419C76}">
          <p14:sldIdLst>
            <p14:sldId id="274"/>
            <p14:sldId id="26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007C"/>
    <a:srgbClr val="FFEBFF"/>
    <a:srgbClr val="FFF7FF"/>
    <a:srgbClr val="CC0099"/>
    <a:srgbClr val="FFEBFE"/>
    <a:srgbClr val="FFE5FD"/>
    <a:srgbClr val="FFC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22" autoAdjust="0"/>
  </p:normalViewPr>
  <p:slideViewPr>
    <p:cSldViewPr>
      <p:cViewPr>
        <p:scale>
          <a:sx n="52" d="100"/>
          <a:sy n="52" d="100"/>
        </p:scale>
        <p:origin x="878"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15.xml"/><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slide" Target="slide14.xml"/><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slide" Target="slide13.xml"/><Relationship Id="rId5" Type="http://schemas.openxmlformats.org/officeDocument/2006/relationships/image" Target="../media/image38.png"/><Relationship Id="rId15" Type="http://schemas.openxmlformats.org/officeDocument/2006/relationships/slide" Target="slide17.xml"/><Relationship Id="rId10" Type="http://schemas.openxmlformats.org/officeDocument/2006/relationships/slide" Target="slide12.xml"/><Relationship Id="rId4" Type="http://schemas.openxmlformats.org/officeDocument/2006/relationships/image" Target="../media/image37.png"/><Relationship Id="rId9" Type="http://schemas.openxmlformats.org/officeDocument/2006/relationships/slide" Target="slide11.xml"/><Relationship Id="rId14" Type="http://schemas.openxmlformats.org/officeDocument/2006/relationships/slide" Target="slide16.xml"/></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slide" Target="slide14.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slide" Target="slide13.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slide" Target="slide17.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slide" Target="slide16.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9.svg"/><Relationship Id="rId10" Type="http://schemas.openxmlformats.org/officeDocument/2006/relationships/slide" Target="slide10.xml"/><Relationship Id="rId4" Type="http://schemas.openxmlformats.org/officeDocument/2006/relationships/image" Target="../media/image8.png"/><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5.png"/><Relationship Id="rId4" Type="http://schemas.openxmlformats.org/officeDocument/2006/relationships/image" Target="../media/image17.jpe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1.web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3FE"/>
        </a:solidFill>
        <a:effectLst/>
      </p:bgPr>
    </p:bg>
    <p:spTree>
      <p:nvGrpSpPr>
        <p:cNvPr id="1" name=""/>
        <p:cNvGrpSpPr/>
        <p:nvPr/>
      </p:nvGrpSpPr>
      <p:grpSpPr>
        <a:xfrm>
          <a:off x="0" y="0"/>
          <a:ext cx="0" cy="0"/>
          <a:chOff x="0" y="0"/>
          <a:chExt cx="0" cy="0"/>
        </a:xfrm>
      </p:grpSpPr>
      <p:grpSp>
        <p:nvGrpSpPr>
          <p:cNvPr id="2" name="Group 2"/>
          <p:cNvGrpSpPr/>
          <p:nvPr/>
        </p:nvGrpSpPr>
        <p:grpSpPr>
          <a:xfrm>
            <a:off x="512984" y="457163"/>
            <a:ext cx="17262031" cy="9372674"/>
            <a:chOff x="0" y="0"/>
            <a:chExt cx="4546379" cy="2468523"/>
          </a:xfrm>
        </p:grpSpPr>
        <p:sp>
          <p:nvSpPr>
            <p:cNvPr id="3" name="Freeform 3"/>
            <p:cNvSpPr/>
            <p:nvPr/>
          </p:nvSpPr>
          <p:spPr>
            <a:xfrm>
              <a:off x="0" y="0"/>
              <a:ext cx="4546379" cy="2468523"/>
            </a:xfrm>
            <a:custGeom>
              <a:avLst/>
              <a:gdLst/>
              <a:ahLst/>
              <a:cxnLst/>
              <a:rect l="l" t="t" r="r" b="b"/>
              <a:pathLst>
                <a:path w="4546379" h="2468523">
                  <a:moveTo>
                    <a:pt x="13455" y="0"/>
                  </a:moveTo>
                  <a:lnTo>
                    <a:pt x="4532924" y="0"/>
                  </a:lnTo>
                  <a:cubicBezTo>
                    <a:pt x="4540355" y="0"/>
                    <a:pt x="4546379" y="6024"/>
                    <a:pt x="4546379" y="13455"/>
                  </a:cubicBezTo>
                  <a:lnTo>
                    <a:pt x="4546379" y="2455068"/>
                  </a:lnTo>
                  <a:cubicBezTo>
                    <a:pt x="4546379" y="2462499"/>
                    <a:pt x="4540355" y="2468523"/>
                    <a:pt x="4532924" y="2468523"/>
                  </a:cubicBezTo>
                  <a:lnTo>
                    <a:pt x="13455" y="2468523"/>
                  </a:lnTo>
                  <a:cubicBezTo>
                    <a:pt x="6024" y="2468523"/>
                    <a:pt x="0" y="2462499"/>
                    <a:pt x="0" y="2455068"/>
                  </a:cubicBezTo>
                  <a:lnTo>
                    <a:pt x="0" y="13455"/>
                  </a:lnTo>
                  <a:cubicBezTo>
                    <a:pt x="0" y="6024"/>
                    <a:pt x="6024" y="0"/>
                    <a:pt x="13455" y="0"/>
                  </a:cubicBezTo>
                  <a:close/>
                </a:path>
              </a:pathLst>
            </a:custGeom>
            <a:solidFill>
              <a:srgbClr val="000000">
                <a:alpha val="0"/>
              </a:srgbClr>
            </a:solidFill>
            <a:ln w="19050" cap="rnd">
              <a:solidFill>
                <a:srgbClr val="000000"/>
              </a:solidFill>
              <a:prstDash val="solid"/>
              <a:round/>
            </a:ln>
          </p:spPr>
        </p:sp>
        <p:sp>
          <p:nvSpPr>
            <p:cNvPr id="4" name="TextBox 4"/>
            <p:cNvSpPr txBox="1"/>
            <p:nvPr/>
          </p:nvSpPr>
          <p:spPr>
            <a:xfrm>
              <a:off x="0" y="-66675"/>
              <a:ext cx="4546379" cy="2535198"/>
            </a:xfrm>
            <a:prstGeom prst="rect">
              <a:avLst/>
            </a:prstGeom>
          </p:spPr>
          <p:txBody>
            <a:bodyPr lIns="50800" tIns="50800" rIns="50800" bIns="50800" rtlCol="0" anchor="ctr"/>
            <a:lstStyle/>
            <a:p>
              <a:pPr algn="ctr">
                <a:lnSpc>
                  <a:spcPts val="3359"/>
                </a:lnSpc>
                <a:spcBef>
                  <a:spcPct val="0"/>
                </a:spcBef>
              </a:pPr>
              <a:endParaRPr/>
            </a:p>
          </p:txBody>
        </p:sp>
      </p:grpSp>
      <p:sp>
        <p:nvSpPr>
          <p:cNvPr id="5" name="AutoShape 5"/>
          <p:cNvSpPr/>
          <p:nvPr/>
        </p:nvSpPr>
        <p:spPr>
          <a:xfrm>
            <a:off x="955026" y="948947"/>
            <a:ext cx="16230600" cy="0"/>
          </a:xfrm>
          <a:prstGeom prst="line">
            <a:avLst/>
          </a:prstGeom>
          <a:ln w="19050" cap="flat">
            <a:solidFill>
              <a:srgbClr val="000000"/>
            </a:solidFill>
            <a:prstDash val="solid"/>
            <a:headEnd type="none" w="sm" len="sm"/>
            <a:tailEnd type="none" w="sm" len="sm"/>
          </a:ln>
        </p:spPr>
      </p:sp>
      <p:sp>
        <p:nvSpPr>
          <p:cNvPr id="6" name="AutoShape 6"/>
          <p:cNvSpPr/>
          <p:nvPr/>
        </p:nvSpPr>
        <p:spPr>
          <a:xfrm flipH="1" flipV="1">
            <a:off x="1038225" y="939422"/>
            <a:ext cx="0" cy="8309353"/>
          </a:xfrm>
          <a:prstGeom prst="line">
            <a:avLst/>
          </a:prstGeom>
          <a:ln w="19050" cap="flat">
            <a:solidFill>
              <a:srgbClr val="000000"/>
            </a:solidFill>
            <a:prstDash val="solid"/>
            <a:headEnd type="none" w="sm" len="sm"/>
            <a:tailEnd type="none" w="sm" len="sm"/>
          </a:ln>
        </p:spPr>
      </p:sp>
      <p:sp>
        <p:nvSpPr>
          <p:cNvPr id="7" name="AutoShape 7"/>
          <p:cNvSpPr/>
          <p:nvPr/>
        </p:nvSpPr>
        <p:spPr>
          <a:xfrm flipV="1">
            <a:off x="1068552" y="9248775"/>
            <a:ext cx="16117074" cy="0"/>
          </a:xfrm>
          <a:prstGeom prst="line">
            <a:avLst/>
          </a:prstGeom>
          <a:ln w="19050" cap="flat">
            <a:solidFill>
              <a:srgbClr val="000000"/>
            </a:solidFill>
            <a:prstDash val="solid"/>
            <a:headEnd type="none" w="sm" len="sm"/>
            <a:tailEnd type="none" w="sm" len="sm"/>
          </a:ln>
        </p:spPr>
      </p:sp>
      <p:sp>
        <p:nvSpPr>
          <p:cNvPr id="8" name="AutoShape 8"/>
          <p:cNvSpPr/>
          <p:nvPr/>
        </p:nvSpPr>
        <p:spPr>
          <a:xfrm flipH="1" flipV="1">
            <a:off x="17185626" y="1028700"/>
            <a:ext cx="64149" cy="8229600"/>
          </a:xfrm>
          <a:prstGeom prst="line">
            <a:avLst/>
          </a:prstGeom>
          <a:ln w="19050" cap="flat">
            <a:solidFill>
              <a:srgbClr val="000000"/>
            </a:solidFill>
            <a:prstDash val="solid"/>
            <a:headEnd type="none" w="sm" len="sm"/>
            <a:tailEnd type="none" w="sm" len="sm"/>
          </a:ln>
        </p:spPr>
      </p:sp>
      <p:sp>
        <p:nvSpPr>
          <p:cNvPr id="9" name="Freeform 9"/>
          <p:cNvSpPr/>
          <p:nvPr/>
        </p:nvSpPr>
        <p:spPr>
          <a:xfrm>
            <a:off x="30456" y="0"/>
            <a:ext cx="3967375" cy="3455223"/>
          </a:xfrm>
          <a:custGeom>
            <a:avLst/>
            <a:gdLst/>
            <a:ahLst/>
            <a:cxnLst/>
            <a:rect l="l" t="t" r="r" b="b"/>
            <a:pathLst>
              <a:path w="3967375" h="3455223">
                <a:moveTo>
                  <a:pt x="0" y="0"/>
                </a:moveTo>
                <a:lnTo>
                  <a:pt x="3967375" y="0"/>
                </a:lnTo>
                <a:lnTo>
                  <a:pt x="3967375" y="3455223"/>
                </a:lnTo>
                <a:lnTo>
                  <a:pt x="0" y="34552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14722573" y="-23462"/>
            <a:ext cx="3565427" cy="3455223"/>
          </a:xfrm>
          <a:custGeom>
            <a:avLst/>
            <a:gdLst/>
            <a:ahLst/>
            <a:cxnLst/>
            <a:rect l="l" t="t" r="r" b="b"/>
            <a:pathLst>
              <a:path w="3565427" h="3455223">
                <a:moveTo>
                  <a:pt x="0" y="0"/>
                </a:moveTo>
                <a:lnTo>
                  <a:pt x="3565427" y="0"/>
                </a:lnTo>
                <a:lnTo>
                  <a:pt x="3565427" y="3455223"/>
                </a:lnTo>
                <a:lnTo>
                  <a:pt x="0" y="34552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6264087" y="2735745"/>
            <a:ext cx="5759826" cy="5748307"/>
          </a:xfrm>
          <a:custGeom>
            <a:avLst/>
            <a:gdLst/>
            <a:ahLst/>
            <a:cxnLst/>
            <a:rect l="l" t="t" r="r" b="b"/>
            <a:pathLst>
              <a:path w="5759826" h="5748307">
                <a:moveTo>
                  <a:pt x="0" y="0"/>
                </a:moveTo>
                <a:lnTo>
                  <a:pt x="5759826" y="0"/>
                </a:lnTo>
                <a:lnTo>
                  <a:pt x="5759826" y="5748307"/>
                </a:lnTo>
                <a:lnTo>
                  <a:pt x="0" y="5748307"/>
                </a:lnTo>
                <a:lnTo>
                  <a:pt x="0" y="0"/>
                </a:lnTo>
                <a:close/>
              </a:path>
            </a:pathLst>
          </a:custGeom>
          <a:blipFill>
            <a:blip r:embed="rId6"/>
            <a:stretch>
              <a:fillRect/>
            </a:stretch>
          </a:blipFill>
        </p:spPr>
      </p:sp>
      <p:sp>
        <p:nvSpPr>
          <p:cNvPr id="12" name="TextBox 12"/>
          <p:cNvSpPr txBox="1"/>
          <p:nvPr/>
        </p:nvSpPr>
        <p:spPr>
          <a:xfrm>
            <a:off x="4501010" y="592532"/>
            <a:ext cx="9138631" cy="2961195"/>
          </a:xfrm>
          <a:prstGeom prst="rect">
            <a:avLst/>
          </a:prstGeom>
        </p:spPr>
        <p:txBody>
          <a:bodyPr lIns="0" tIns="0" rIns="0" bIns="0" rtlCol="0" anchor="t">
            <a:spAutoFit/>
          </a:bodyPr>
          <a:lstStyle/>
          <a:p>
            <a:pPr algn="ctr" rtl="1">
              <a:lnSpc>
                <a:spcPts val="11609"/>
              </a:lnSpc>
            </a:pPr>
            <a:r>
              <a:rPr lang="ar-EG" sz="8292" spc="-655" dirty="0">
                <a:gradFill>
                  <a:gsLst>
                    <a:gs pos="0">
                      <a:srgbClr val="004AAD">
                        <a:alpha val="100000"/>
                      </a:srgbClr>
                    </a:gs>
                    <a:gs pos="100000">
                      <a:srgbClr val="CB6CE6">
                        <a:alpha val="100000"/>
                      </a:srgbClr>
                    </a:gs>
                  </a:gsLst>
                  <a:lin ang="0"/>
                </a:gradFill>
                <a:latin typeface="Childos Arabic"/>
                <a:ea typeface="Childos Arabic"/>
                <a:cs typeface="Childos Arabic"/>
                <a:sym typeface="Childos Arabic"/>
                <a:rtl/>
              </a:rPr>
              <a:t> </a:t>
            </a:r>
            <a:r>
              <a:rPr lang="ar-EG" sz="8292" u="sng" spc="-655" dirty="0">
                <a:gradFill>
                  <a:gsLst>
                    <a:gs pos="0">
                      <a:srgbClr val="431043">
                        <a:alpha val="100000"/>
                      </a:srgbClr>
                    </a:gs>
                    <a:gs pos="100000">
                      <a:srgbClr val="D34681">
                        <a:alpha val="100000"/>
                      </a:srgbClr>
                    </a:gs>
                  </a:gsLst>
                  <a:lin ang="18900000"/>
                </a:gradFill>
                <a:latin typeface="Childos Arabic"/>
                <a:ea typeface="Childos Arabic"/>
                <a:cs typeface="Childos Arabic"/>
                <a:sym typeface="Childos Arabic"/>
                <a:rtl/>
              </a:rPr>
              <a:t>العمل</a:t>
            </a:r>
            <a:r>
              <a:rPr lang="ar-EG" sz="8292" u="sng" spc="-655" dirty="0">
                <a:gradFill>
                  <a:gsLst>
                    <a:gs pos="0">
                      <a:srgbClr val="004AAD">
                        <a:alpha val="100000"/>
                      </a:srgbClr>
                    </a:gs>
                    <a:gs pos="100000">
                      <a:srgbClr val="CB6CE6">
                        <a:alpha val="100000"/>
                      </a:srgbClr>
                    </a:gs>
                  </a:gsLst>
                  <a:lin ang="0"/>
                </a:gradFill>
                <a:latin typeface="Childos Arabic"/>
                <a:ea typeface="Childos Arabic"/>
                <a:cs typeface="Childos Arabic"/>
                <a:sym typeface="Childos Arabic"/>
                <a:rtl/>
              </a:rPr>
              <a:t> </a:t>
            </a:r>
            <a:r>
              <a:rPr lang="ar-EG" sz="8292" u="sng" spc="-655" dirty="0">
                <a:gradFill>
                  <a:gsLst>
                    <a:gs pos="0">
                      <a:srgbClr val="431043">
                        <a:alpha val="100000"/>
                      </a:srgbClr>
                    </a:gs>
                    <a:gs pos="100000">
                      <a:srgbClr val="D34681">
                        <a:alpha val="100000"/>
                      </a:srgbClr>
                    </a:gs>
                  </a:gsLst>
                  <a:lin ang="18900000"/>
                </a:gradFill>
                <a:latin typeface="Childos Arabic"/>
                <a:ea typeface="Childos Arabic"/>
                <a:cs typeface="Childos Arabic"/>
                <a:sym typeface="Childos Arabic"/>
                <a:rtl/>
              </a:rPr>
              <a:t>التطوعي</a:t>
            </a:r>
          </a:p>
          <a:p>
            <a:pPr algn="ctr" rtl="1">
              <a:lnSpc>
                <a:spcPts val="11609"/>
              </a:lnSpc>
              <a:spcBef>
                <a:spcPct val="0"/>
              </a:spcBef>
            </a:pPr>
            <a:r>
              <a:rPr lang="ar-EG" sz="8292" u="sng" spc="-655" dirty="0">
                <a:gradFill>
                  <a:gsLst>
                    <a:gs pos="0">
                      <a:srgbClr val="431043">
                        <a:alpha val="100000"/>
                      </a:srgbClr>
                    </a:gs>
                    <a:gs pos="100000">
                      <a:srgbClr val="D34681">
                        <a:alpha val="100000"/>
                      </a:srgbClr>
                    </a:gs>
                  </a:gsLst>
                  <a:lin ang="18900000"/>
                </a:gradFill>
                <a:latin typeface="Childos Arabic"/>
                <a:ea typeface="Childos Arabic"/>
                <a:cs typeface="Childos Arabic"/>
                <a:sym typeface="Childos Arabic"/>
                <a:rtl/>
              </a:rPr>
              <a:t>دراسة حالة :</a:t>
            </a:r>
          </a:p>
        </p:txBody>
      </p:sp>
      <p:sp>
        <p:nvSpPr>
          <p:cNvPr id="13" name="TextBox 13"/>
          <p:cNvSpPr txBox="1"/>
          <p:nvPr/>
        </p:nvSpPr>
        <p:spPr>
          <a:xfrm>
            <a:off x="13212051" y="6313368"/>
            <a:ext cx="3210035" cy="2431217"/>
          </a:xfrm>
          <a:prstGeom prst="rect">
            <a:avLst/>
          </a:prstGeom>
        </p:spPr>
        <p:txBody>
          <a:bodyPr lIns="0" tIns="0" rIns="0" bIns="0" rtlCol="0" anchor="t">
            <a:spAutoFit/>
          </a:bodyPr>
          <a:lstStyle/>
          <a:p>
            <a:pPr algn="ctr" rtl="1">
              <a:lnSpc>
                <a:spcPts val="4849"/>
              </a:lnSpc>
            </a:pPr>
            <a:r>
              <a:rPr lang="ar-EG" sz="3464" b="1" u="sng">
                <a:gradFill>
                  <a:gsLst>
                    <a:gs pos="0">
                      <a:srgbClr val="431043">
                        <a:alpha val="100000"/>
                      </a:srgbClr>
                    </a:gs>
                    <a:gs pos="100000">
                      <a:srgbClr val="D34681">
                        <a:alpha val="100000"/>
                      </a:srgbClr>
                    </a:gs>
                  </a:gsLst>
                  <a:lin ang="18900000"/>
                </a:gradFill>
                <a:latin typeface="Open Sans Bold"/>
                <a:ea typeface="Open Sans Bold"/>
                <a:cs typeface="Open Sans Bold"/>
                <a:sym typeface="Open Sans Bold"/>
                <a:rtl/>
              </a:rPr>
              <a:t>من تقديم :</a:t>
            </a:r>
          </a:p>
          <a:p>
            <a:pPr marL="747924" lvl="1" indent="-373962" algn="r" rtl="1">
              <a:lnSpc>
                <a:spcPts val="4849"/>
              </a:lnSpc>
              <a:buFont typeface="Arial"/>
              <a:buChar char="•"/>
            </a:pPr>
            <a:r>
              <a:rPr lang="ar-EG" sz="3464">
                <a:gradFill>
                  <a:gsLst>
                    <a:gs pos="0">
                      <a:srgbClr val="431043">
                        <a:alpha val="100000"/>
                      </a:srgbClr>
                    </a:gs>
                    <a:gs pos="100000">
                      <a:srgbClr val="D34681">
                        <a:alpha val="100000"/>
                      </a:srgbClr>
                    </a:gs>
                  </a:gsLst>
                  <a:lin ang="18900000"/>
                </a:gradFill>
                <a:latin typeface="Open Sans"/>
                <a:ea typeface="Open Sans"/>
                <a:cs typeface="Open Sans"/>
                <a:sym typeface="Open Sans"/>
                <a:rtl/>
              </a:rPr>
              <a:t>زياني ريان</a:t>
            </a:r>
          </a:p>
          <a:p>
            <a:pPr marL="747924" lvl="1" indent="-373962" algn="r" rtl="1">
              <a:lnSpc>
                <a:spcPts val="4849"/>
              </a:lnSpc>
              <a:buFont typeface="Arial"/>
              <a:buChar char="•"/>
            </a:pPr>
            <a:r>
              <a:rPr lang="ar-EG" sz="3464">
                <a:gradFill>
                  <a:gsLst>
                    <a:gs pos="0">
                      <a:srgbClr val="431043">
                        <a:alpha val="100000"/>
                      </a:srgbClr>
                    </a:gs>
                    <a:gs pos="100000">
                      <a:srgbClr val="D34681">
                        <a:alpha val="100000"/>
                      </a:srgbClr>
                    </a:gs>
                  </a:gsLst>
                  <a:lin ang="18900000"/>
                </a:gradFill>
                <a:latin typeface="Open Sans"/>
                <a:ea typeface="Open Sans"/>
                <a:cs typeface="Open Sans"/>
                <a:sym typeface="Open Sans"/>
                <a:rtl/>
              </a:rPr>
              <a:t>رمضاني رحمة </a:t>
            </a:r>
          </a:p>
          <a:p>
            <a:pPr marL="747924" lvl="1" indent="-373962" algn="r" rtl="1">
              <a:lnSpc>
                <a:spcPts val="4849"/>
              </a:lnSpc>
              <a:buFont typeface="Arial"/>
              <a:buChar char="•"/>
            </a:pPr>
            <a:r>
              <a:rPr lang="ar-EG" sz="3464">
                <a:gradFill>
                  <a:gsLst>
                    <a:gs pos="0">
                      <a:srgbClr val="431043">
                        <a:alpha val="100000"/>
                      </a:srgbClr>
                    </a:gs>
                    <a:gs pos="100000">
                      <a:srgbClr val="D34681">
                        <a:alpha val="100000"/>
                      </a:srgbClr>
                    </a:gs>
                  </a:gsLst>
                  <a:lin ang="18900000"/>
                </a:gradFill>
                <a:latin typeface="Open Sans"/>
                <a:ea typeface="Open Sans"/>
                <a:cs typeface="Open Sans"/>
                <a:sym typeface="Open Sans"/>
                <a:rtl/>
              </a:rPr>
              <a:t>بوعريشة روان</a:t>
            </a:r>
            <a:r>
              <a:rPr lang="ar-EG" sz="3464" b="1">
                <a:gradFill>
                  <a:gsLst>
                    <a:gs pos="0">
                      <a:srgbClr val="431043">
                        <a:alpha val="100000"/>
                      </a:srgbClr>
                    </a:gs>
                    <a:gs pos="100000">
                      <a:srgbClr val="D34681">
                        <a:alpha val="100000"/>
                      </a:srgbClr>
                    </a:gs>
                  </a:gsLst>
                  <a:lin ang="18900000"/>
                </a:gradFill>
                <a:latin typeface="Open Sans Bold"/>
                <a:ea typeface="Open Sans Bold"/>
                <a:cs typeface="Open Sans Bold"/>
                <a:sym typeface="Open Sans Bold"/>
                <a:rtl/>
              </a:rPr>
              <a:t> </a:t>
            </a:r>
          </a:p>
        </p:txBody>
      </p:sp>
      <p:sp>
        <p:nvSpPr>
          <p:cNvPr id="14" name="TextBox 14"/>
          <p:cNvSpPr txBox="1"/>
          <p:nvPr/>
        </p:nvSpPr>
        <p:spPr>
          <a:xfrm>
            <a:off x="1118908" y="7490876"/>
            <a:ext cx="3256615" cy="606449"/>
          </a:xfrm>
          <a:prstGeom prst="rect">
            <a:avLst/>
          </a:prstGeom>
        </p:spPr>
        <p:txBody>
          <a:bodyPr lIns="0" tIns="0" rIns="0" bIns="0" rtlCol="0" anchor="t">
            <a:spAutoFit/>
          </a:bodyPr>
          <a:lstStyle/>
          <a:p>
            <a:pPr algn="ctr" rtl="1">
              <a:lnSpc>
                <a:spcPts val="4962"/>
              </a:lnSpc>
            </a:pPr>
            <a:r>
              <a:rPr lang="ar-EG" sz="3544" b="1" u="sng">
                <a:gradFill>
                  <a:gsLst>
                    <a:gs pos="0">
                      <a:srgbClr val="431043">
                        <a:alpha val="100000"/>
                      </a:srgbClr>
                    </a:gs>
                    <a:gs pos="100000">
                      <a:srgbClr val="D34681">
                        <a:alpha val="100000"/>
                      </a:srgbClr>
                    </a:gs>
                  </a:gsLst>
                  <a:lin ang="18900000"/>
                </a:gradFill>
                <a:latin typeface="Open Sans Bold"/>
                <a:ea typeface="Open Sans Bold"/>
                <a:cs typeface="Open Sans Bold"/>
                <a:sym typeface="Open Sans Bold"/>
                <a:rtl/>
              </a:rPr>
              <a:t>السنة الجامعية</a:t>
            </a:r>
            <a:r>
              <a:rPr lang="ar-EG" sz="3544" b="1">
                <a:gradFill>
                  <a:gsLst>
                    <a:gs pos="0">
                      <a:srgbClr val="431043">
                        <a:alpha val="100000"/>
                      </a:srgbClr>
                    </a:gs>
                    <a:gs pos="100000">
                      <a:srgbClr val="D34681">
                        <a:alpha val="100000"/>
                      </a:srgbClr>
                    </a:gs>
                  </a:gsLst>
                  <a:lin ang="18900000"/>
                </a:gradFill>
                <a:latin typeface="Open Sans Bold"/>
                <a:ea typeface="Open Sans Bold"/>
                <a:cs typeface="Open Sans Bold"/>
                <a:sym typeface="Open Sans Bold"/>
                <a:rtl/>
              </a:rPr>
              <a:t> : </a:t>
            </a:r>
          </a:p>
        </p:txBody>
      </p:sp>
      <p:sp>
        <p:nvSpPr>
          <p:cNvPr id="15" name="TextBox 15"/>
          <p:cNvSpPr txBox="1"/>
          <p:nvPr/>
        </p:nvSpPr>
        <p:spPr>
          <a:xfrm>
            <a:off x="1496599" y="8417377"/>
            <a:ext cx="2501233" cy="580390"/>
          </a:xfrm>
          <a:prstGeom prst="rect">
            <a:avLst/>
          </a:prstGeom>
        </p:spPr>
        <p:txBody>
          <a:bodyPr lIns="0" tIns="0" rIns="0" bIns="0" rtlCol="0" anchor="t">
            <a:spAutoFit/>
          </a:bodyPr>
          <a:lstStyle/>
          <a:p>
            <a:pPr algn="ctr">
              <a:lnSpc>
                <a:spcPts val="4759"/>
              </a:lnSpc>
            </a:pPr>
            <a:r>
              <a:rPr lang="en-US" sz="3399">
                <a:solidFill>
                  <a:srgbClr val="A72274"/>
                </a:solidFill>
                <a:latin typeface="Open Sans"/>
                <a:ea typeface="Open Sans"/>
                <a:cs typeface="Open Sans"/>
                <a:sym typeface="Open Sans"/>
              </a:rPr>
              <a:t>(2025/2026)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5" name="Zoom de résumé 4">
                <a:extLst>
                  <a:ext uri="{FF2B5EF4-FFF2-40B4-BE49-F238E27FC236}">
                    <a16:creationId xmlns:a16="http://schemas.microsoft.com/office/drawing/2014/main" id="{CC8C25B4-2C23-3C50-2826-9A8737DD4FC7}"/>
                  </a:ext>
                </a:extLst>
              </p:cNvPr>
              <p:cNvGraphicFramePr>
                <a:graphicFrameLocks noChangeAspect="1"/>
              </p:cNvGraphicFramePr>
              <p:nvPr>
                <p:extLst>
                  <p:ext uri="{D42A27DB-BD31-4B8C-83A1-F6EECF244321}">
                    <p14:modId xmlns:p14="http://schemas.microsoft.com/office/powerpoint/2010/main" val="2121687701"/>
                  </p:ext>
                </p:extLst>
              </p:nvPr>
            </p:nvGraphicFramePr>
            <p:xfrm>
              <a:off x="-38152" y="-190500"/>
              <a:ext cx="18289281" cy="10477500"/>
            </p:xfrm>
            <a:graphic>
              <a:graphicData uri="http://schemas.microsoft.com/office/powerpoint/2016/summaryzoom">
                <psuz:summaryZm>
                  <psuz:summaryZmObj sectionId="{EC1A6B1B-DBB3-4F6D-B62B-743A1CBBC143}">
                    <psuz:zmPr id="{88CB4D5A-9CB5-4C79-8115-CEED882826B0}" transitionDur="1000">
                      <p166:blipFill xmlns:p166="http://schemas.microsoft.com/office/powerpoint/2016/6/main">
                        <a:blip r:embed="rId2"/>
                        <a:stretch>
                          <a:fillRect/>
                        </a:stretch>
                      </p166:blipFill>
                      <p166:spPr xmlns:p166="http://schemas.microsoft.com/office/powerpoint/2016/6/main">
                        <a:xfrm>
                          <a:off x="708711" y="403522"/>
                          <a:ext cx="5486784" cy="3086316"/>
                        </a:xfrm>
                        <a:prstGeom prst="rect">
                          <a:avLst/>
                        </a:prstGeom>
                        <a:ln w="3175">
                          <a:solidFill>
                            <a:prstClr val="ltGray"/>
                          </a:solidFill>
                        </a:ln>
                      </p166:spPr>
                    </psuz:zmPr>
                  </psuz:summaryZmObj>
                  <psuz:summaryZmObj sectionId="{F1E3EB1A-4225-41D0-BC4D-DD4D9E9104C2}">
                    <psuz:zmPr id="{8AD38984-798A-4ED9-9E7C-0BCEAA8AF92F}" transitionDur="1000">
                      <p166:blipFill xmlns:p166="http://schemas.microsoft.com/office/powerpoint/2016/6/main">
                        <a:blip r:embed="rId3"/>
                        <a:stretch>
                          <a:fillRect/>
                        </a:stretch>
                      </p166:blipFill>
                      <p166:spPr xmlns:p166="http://schemas.microsoft.com/office/powerpoint/2016/6/main">
                        <a:xfrm>
                          <a:off x="6401249" y="403522"/>
                          <a:ext cx="5486784" cy="3086316"/>
                        </a:xfrm>
                        <a:prstGeom prst="rect">
                          <a:avLst/>
                        </a:prstGeom>
                        <a:ln w="3175">
                          <a:solidFill>
                            <a:prstClr val="ltGray"/>
                          </a:solidFill>
                        </a:ln>
                      </p166:spPr>
                    </psuz:zmPr>
                  </psuz:summaryZmObj>
                  <psuz:summaryZmObj sectionId="{18C7AECE-8278-44E9-A725-6A57F39981E2}">
                    <psuz:zmPr id="{904A1186-9105-45E6-8551-14896D2E020F}" transitionDur="1000">
                      <p166:blipFill xmlns:p166="http://schemas.microsoft.com/office/powerpoint/2016/6/main">
                        <a:blip r:embed="rId4"/>
                        <a:stretch>
                          <a:fillRect/>
                        </a:stretch>
                      </p166:blipFill>
                      <p166:spPr xmlns:p166="http://schemas.microsoft.com/office/powerpoint/2016/6/main">
                        <a:xfrm>
                          <a:off x="12093787" y="403522"/>
                          <a:ext cx="5486784" cy="3086316"/>
                        </a:xfrm>
                        <a:prstGeom prst="rect">
                          <a:avLst/>
                        </a:prstGeom>
                        <a:ln w="3175">
                          <a:solidFill>
                            <a:prstClr val="ltGray"/>
                          </a:solidFill>
                        </a:ln>
                      </p166:spPr>
                    </psuz:zmPr>
                  </psuz:summaryZmObj>
                  <psuz:summaryZmObj sectionId="{E510B4EA-99F9-4381-9386-37EEB8DE278B}">
                    <psuz:zmPr id="{66E148F7-D77E-4406-B755-C3831E497911}" transitionDur="1000">
                      <p166:blipFill xmlns:p166="http://schemas.microsoft.com/office/powerpoint/2016/6/main">
                        <a:blip r:embed="rId5"/>
                        <a:stretch>
                          <a:fillRect/>
                        </a:stretch>
                      </p166:blipFill>
                      <p166:spPr xmlns:p166="http://schemas.microsoft.com/office/powerpoint/2016/6/main">
                        <a:xfrm>
                          <a:off x="708711" y="3695592"/>
                          <a:ext cx="5486784" cy="3086316"/>
                        </a:xfrm>
                        <a:prstGeom prst="rect">
                          <a:avLst/>
                        </a:prstGeom>
                        <a:ln w="3175">
                          <a:solidFill>
                            <a:prstClr val="ltGray"/>
                          </a:solidFill>
                        </a:ln>
                      </p166:spPr>
                    </psuz:zmPr>
                  </psuz:summaryZmObj>
                  <psuz:summaryZmObj sectionId="{B693D4FC-A6FD-48C7-B8B1-D38C1A36E9D0}">
                    <psuz:zmPr id="{6E286A03-0A84-416C-AE0F-548BACF829FA}" transitionDur="1000">
                      <p166:blipFill xmlns:p166="http://schemas.microsoft.com/office/powerpoint/2016/6/main">
                        <a:blip r:embed="rId6"/>
                        <a:stretch>
                          <a:fillRect/>
                        </a:stretch>
                      </p166:blipFill>
                      <p166:spPr xmlns:p166="http://schemas.microsoft.com/office/powerpoint/2016/6/main">
                        <a:xfrm>
                          <a:off x="6401249" y="3695592"/>
                          <a:ext cx="5486784" cy="3086316"/>
                        </a:xfrm>
                        <a:prstGeom prst="rect">
                          <a:avLst/>
                        </a:prstGeom>
                        <a:ln w="3175">
                          <a:solidFill>
                            <a:prstClr val="ltGray"/>
                          </a:solidFill>
                        </a:ln>
                      </p166:spPr>
                    </psuz:zmPr>
                  </psuz:summaryZmObj>
                  <psuz:summaryZmObj sectionId="{37436959-C487-4CAF-A298-8A0C89805E79}">
                    <psuz:zmPr id="{8F4CC30C-B1DA-46CA-A1A1-EBB08B22E391}" transitionDur="1000">
                      <p166:blipFill xmlns:p166="http://schemas.microsoft.com/office/powerpoint/2016/6/main">
                        <a:blip r:embed="rId7"/>
                        <a:stretch>
                          <a:fillRect/>
                        </a:stretch>
                      </p166:blipFill>
                      <p166:spPr xmlns:p166="http://schemas.microsoft.com/office/powerpoint/2016/6/main">
                        <a:xfrm>
                          <a:off x="12093787" y="3695592"/>
                          <a:ext cx="5486784" cy="3086316"/>
                        </a:xfrm>
                        <a:prstGeom prst="rect">
                          <a:avLst/>
                        </a:prstGeom>
                        <a:ln w="3175">
                          <a:solidFill>
                            <a:prstClr val="ltGray"/>
                          </a:solidFill>
                        </a:ln>
                      </p166:spPr>
                    </psuz:zmPr>
                  </psuz:summaryZmObj>
                  <psuz:summaryZmObj sectionId="{306D8FC6-21F5-4C99-A1AA-08537E419C76}">
                    <psuz:zmPr id="{9656F7F4-BCB9-49F9-B310-94ED0BA10B1E}" transitionDur="1000">
                      <p166:blipFill xmlns:p166="http://schemas.microsoft.com/office/powerpoint/2016/6/main">
                        <a:blip r:embed="rId8"/>
                        <a:stretch>
                          <a:fillRect/>
                        </a:stretch>
                      </p166:blipFill>
                      <p166:spPr xmlns:p166="http://schemas.microsoft.com/office/powerpoint/2016/6/main">
                        <a:xfrm>
                          <a:off x="708711" y="6987662"/>
                          <a:ext cx="5486784" cy="3086316"/>
                        </a:xfrm>
                        <a:prstGeom prst="rect">
                          <a:avLst/>
                        </a:prstGeom>
                        <a:ln w="3175">
                          <a:solidFill>
                            <a:prstClr val="ltGray"/>
                          </a:solidFill>
                        </a:ln>
                      </p166:spPr>
                    </psuz:zmPr>
                  </psuz:summaryZmObj>
                  <psuz:gridLayout/>
                </psuz:summaryZm>
              </a:graphicData>
            </a:graphic>
          </p:graphicFrame>
        </mc:Choice>
        <mc:Fallback>
          <p:grpSp>
            <p:nvGrpSpPr>
              <p:cNvPr id="5" name="Zoom de résumé 4">
                <a:extLst>
                  <a:ext uri="{FF2B5EF4-FFF2-40B4-BE49-F238E27FC236}">
                    <a16:creationId xmlns:a16="http://schemas.microsoft.com/office/drawing/2014/main" id="{CC8C25B4-2C23-3C50-2826-9A8737DD4FC7}"/>
                  </a:ext>
                </a:extLst>
              </p:cNvPr>
              <p:cNvGrpSpPr>
                <a:grpSpLocks noGrp="1" noUngrp="1" noRot="1" noChangeAspect="1" noMove="1" noResize="1"/>
              </p:cNvGrpSpPr>
              <p:nvPr/>
            </p:nvGrpSpPr>
            <p:grpSpPr>
              <a:xfrm>
                <a:off x="-38152" y="-190500"/>
                <a:ext cx="18289281" cy="10477500"/>
                <a:chOff x="-38152" y="-190500"/>
                <a:chExt cx="18289281" cy="10477500"/>
              </a:xfrm>
            </p:grpSpPr>
            <p:pic>
              <p:nvPicPr>
                <p:cNvPr id="6" name="Image 6">
                  <a:hlinkClick r:id="rId9"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670559" y="213022"/>
                  <a:ext cx="5486784" cy="3086316"/>
                </a:xfrm>
                <a:prstGeom prst="rect">
                  <a:avLst/>
                </a:prstGeom>
                <a:ln w="3175">
                  <a:solidFill>
                    <a:prstClr val="ltGray"/>
                  </a:solidFill>
                </a:ln>
              </p:spPr>
            </p:pic>
            <p:pic>
              <p:nvPicPr>
                <p:cNvPr id="7" name="Image 7">
                  <a:hlinkClick r:id="rId10"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6363097" y="213022"/>
                  <a:ext cx="5486784" cy="3086316"/>
                </a:xfrm>
                <a:prstGeom prst="rect">
                  <a:avLst/>
                </a:prstGeom>
                <a:ln w="3175">
                  <a:solidFill>
                    <a:prstClr val="ltGray"/>
                  </a:solidFill>
                </a:ln>
              </p:spPr>
            </p:pic>
            <p:pic>
              <p:nvPicPr>
                <p:cNvPr id="8" name="Image 8">
                  <a:hlinkClick r:id="rId11"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12055635" y="213022"/>
                  <a:ext cx="5486784" cy="3086316"/>
                </a:xfrm>
                <a:prstGeom prst="rect">
                  <a:avLst/>
                </a:prstGeom>
                <a:ln w="3175">
                  <a:solidFill>
                    <a:prstClr val="ltGray"/>
                  </a:solidFill>
                </a:ln>
              </p:spPr>
            </p:pic>
            <p:pic>
              <p:nvPicPr>
                <p:cNvPr id="9" name="Image 9">
                  <a:hlinkClick r:id="rId12"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670559" y="3505092"/>
                  <a:ext cx="5486784" cy="3086316"/>
                </a:xfrm>
                <a:prstGeom prst="rect">
                  <a:avLst/>
                </a:prstGeom>
                <a:ln w="3175">
                  <a:solidFill>
                    <a:prstClr val="ltGray"/>
                  </a:solidFill>
                </a:ln>
              </p:spPr>
            </p:pic>
            <p:pic>
              <p:nvPicPr>
                <p:cNvPr id="10" name="Image 10">
                  <a:hlinkClick r:id="rId13"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6363097" y="3505092"/>
                  <a:ext cx="5486784" cy="3086316"/>
                </a:xfrm>
                <a:prstGeom prst="rect">
                  <a:avLst/>
                </a:prstGeom>
                <a:ln w="3175">
                  <a:solidFill>
                    <a:prstClr val="ltGray"/>
                  </a:solidFill>
                </a:ln>
              </p:spPr>
            </p:pic>
            <p:pic>
              <p:nvPicPr>
                <p:cNvPr id="11" name="Image 11">
                  <a:hlinkClick r:id="rId14"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12055635" y="3505092"/>
                  <a:ext cx="5486784" cy="3086316"/>
                </a:xfrm>
                <a:prstGeom prst="rect">
                  <a:avLst/>
                </a:prstGeom>
                <a:ln w="3175">
                  <a:solidFill>
                    <a:prstClr val="ltGray"/>
                  </a:solidFill>
                </a:ln>
              </p:spPr>
            </p:pic>
            <p:pic>
              <p:nvPicPr>
                <p:cNvPr id="12" name="Image 12">
                  <a:hlinkClick r:id="rId15"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670559" y="6797162"/>
                  <a:ext cx="5486784" cy="3086316"/>
                </a:xfrm>
                <a:prstGeom prst="rect">
                  <a:avLst/>
                </a:prstGeom>
                <a:ln w="3175">
                  <a:solidFill>
                    <a:prstClr val="ltGray"/>
                  </a:solidFill>
                </a:ln>
              </p:spPr>
            </p:pic>
          </p:grpSp>
        </mc:Fallback>
      </mc:AlternateContent>
    </p:spTree>
    <p:extLst>
      <p:ext uri="{BB962C8B-B14F-4D97-AF65-F5344CB8AC3E}">
        <p14:creationId xmlns:p14="http://schemas.microsoft.com/office/powerpoint/2010/main" val="1190399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FE"/>
        </a:solidFill>
        <a:effectLst/>
      </p:bgPr>
    </p:bg>
    <p:spTree>
      <p:nvGrpSpPr>
        <p:cNvPr id="1" name=""/>
        <p:cNvGrpSpPr/>
        <p:nvPr/>
      </p:nvGrpSpPr>
      <p:grpSpPr>
        <a:xfrm>
          <a:off x="0" y="0"/>
          <a:ext cx="0" cy="0"/>
          <a:chOff x="0" y="0"/>
          <a:chExt cx="0" cy="0"/>
        </a:xfrm>
      </p:grpSpPr>
      <p:grpSp>
        <p:nvGrpSpPr>
          <p:cNvPr id="2" name="Group 2"/>
          <p:cNvGrpSpPr/>
          <p:nvPr/>
        </p:nvGrpSpPr>
        <p:grpSpPr>
          <a:xfrm>
            <a:off x="228600" y="315963"/>
            <a:ext cx="17553996" cy="9363462"/>
            <a:chOff x="0" y="0"/>
            <a:chExt cx="4623275" cy="2466097"/>
          </a:xfrm>
        </p:grpSpPr>
        <p:sp>
          <p:nvSpPr>
            <p:cNvPr id="3" name="Freeform 3"/>
            <p:cNvSpPr/>
            <p:nvPr/>
          </p:nvSpPr>
          <p:spPr>
            <a:xfrm>
              <a:off x="0" y="0"/>
              <a:ext cx="4623275" cy="2466097"/>
            </a:xfrm>
            <a:custGeom>
              <a:avLst/>
              <a:gdLst/>
              <a:ahLst/>
              <a:cxnLst/>
              <a:rect l="l" t="t" r="r" b="b"/>
              <a:pathLst>
                <a:path w="4623275" h="2466097">
                  <a:moveTo>
                    <a:pt x="13231" y="0"/>
                  </a:moveTo>
                  <a:lnTo>
                    <a:pt x="4610044" y="0"/>
                  </a:lnTo>
                  <a:cubicBezTo>
                    <a:pt x="4613553" y="0"/>
                    <a:pt x="4616918" y="1394"/>
                    <a:pt x="4619399" y="3875"/>
                  </a:cubicBezTo>
                  <a:cubicBezTo>
                    <a:pt x="4621881" y="6357"/>
                    <a:pt x="4623275" y="9722"/>
                    <a:pt x="4623275" y="13231"/>
                  </a:cubicBezTo>
                  <a:lnTo>
                    <a:pt x="4623275" y="2452866"/>
                  </a:lnTo>
                  <a:cubicBezTo>
                    <a:pt x="4623275" y="2456375"/>
                    <a:pt x="4621881" y="2459740"/>
                    <a:pt x="4619399" y="2462222"/>
                  </a:cubicBezTo>
                  <a:cubicBezTo>
                    <a:pt x="4616918" y="2464703"/>
                    <a:pt x="4613553" y="2466097"/>
                    <a:pt x="4610044" y="2466097"/>
                  </a:cubicBezTo>
                  <a:lnTo>
                    <a:pt x="13231" y="2466097"/>
                  </a:lnTo>
                  <a:cubicBezTo>
                    <a:pt x="9722" y="2466097"/>
                    <a:pt x="6357" y="2464703"/>
                    <a:pt x="3875" y="2462222"/>
                  </a:cubicBezTo>
                  <a:cubicBezTo>
                    <a:pt x="1394" y="2459740"/>
                    <a:pt x="0" y="2456375"/>
                    <a:pt x="0" y="2452866"/>
                  </a:cubicBezTo>
                  <a:lnTo>
                    <a:pt x="0" y="13231"/>
                  </a:lnTo>
                  <a:cubicBezTo>
                    <a:pt x="0" y="9722"/>
                    <a:pt x="1394" y="6357"/>
                    <a:pt x="3875" y="3875"/>
                  </a:cubicBezTo>
                  <a:cubicBezTo>
                    <a:pt x="6357" y="1394"/>
                    <a:pt x="9722" y="0"/>
                    <a:pt x="13231" y="0"/>
                  </a:cubicBezTo>
                  <a:close/>
                </a:path>
              </a:pathLst>
            </a:custGeom>
            <a:solidFill>
              <a:srgbClr val="000000">
                <a:alpha val="0"/>
              </a:srgbClr>
            </a:solidFill>
            <a:ln w="19050" cap="rnd">
              <a:solidFill>
                <a:srgbClr val="E30606"/>
              </a:solidFill>
              <a:prstDash val="solid"/>
              <a:round/>
            </a:ln>
          </p:spPr>
        </p:sp>
        <p:sp>
          <p:nvSpPr>
            <p:cNvPr id="4" name="TextBox 4"/>
            <p:cNvSpPr txBox="1"/>
            <p:nvPr/>
          </p:nvSpPr>
          <p:spPr>
            <a:xfrm>
              <a:off x="0" y="-66675"/>
              <a:ext cx="4623275" cy="2532772"/>
            </a:xfrm>
            <a:prstGeom prst="rect">
              <a:avLst/>
            </a:prstGeom>
          </p:spPr>
          <p:txBody>
            <a:bodyPr lIns="50800" tIns="50800" rIns="50800" bIns="50800" rtlCol="0" anchor="ctr"/>
            <a:lstStyle/>
            <a:p>
              <a:pPr algn="ctr">
                <a:lnSpc>
                  <a:spcPts val="3359"/>
                </a:lnSpc>
                <a:spcBef>
                  <a:spcPct val="0"/>
                </a:spcBef>
              </a:pPr>
              <a:endParaRPr/>
            </a:p>
          </p:txBody>
        </p:sp>
      </p:grpSp>
      <p:sp>
        <p:nvSpPr>
          <p:cNvPr id="5" name="Freeform 5"/>
          <p:cNvSpPr/>
          <p:nvPr/>
        </p:nvSpPr>
        <p:spPr>
          <a:xfrm>
            <a:off x="13293816" y="0"/>
            <a:ext cx="5329057" cy="5186917"/>
          </a:xfrm>
          <a:custGeom>
            <a:avLst/>
            <a:gdLst/>
            <a:ahLst/>
            <a:cxnLst/>
            <a:rect l="l" t="t" r="r" b="b"/>
            <a:pathLst>
              <a:path w="5329057" h="5186917">
                <a:moveTo>
                  <a:pt x="0" y="0"/>
                </a:moveTo>
                <a:lnTo>
                  <a:pt x="5329057" y="0"/>
                </a:lnTo>
                <a:lnTo>
                  <a:pt x="5329057" y="5186917"/>
                </a:lnTo>
                <a:lnTo>
                  <a:pt x="0" y="5186917"/>
                </a:lnTo>
                <a:lnTo>
                  <a:pt x="0" y="0"/>
                </a:lnTo>
                <a:close/>
              </a:path>
            </a:pathLst>
          </a:custGeom>
          <a:blipFill>
            <a:blip r:embed="rId2"/>
            <a:stretch>
              <a:fillRect t="-2534"/>
            </a:stretch>
          </a:blipFill>
        </p:spPr>
      </p:sp>
      <p:grpSp>
        <p:nvGrpSpPr>
          <p:cNvPr id="6" name="Group 6"/>
          <p:cNvGrpSpPr/>
          <p:nvPr/>
        </p:nvGrpSpPr>
        <p:grpSpPr>
          <a:xfrm>
            <a:off x="5146584" y="2627199"/>
            <a:ext cx="7994831" cy="3927318"/>
            <a:chOff x="0" y="0"/>
            <a:chExt cx="2105635" cy="1034355"/>
          </a:xfrm>
        </p:grpSpPr>
        <p:sp>
          <p:nvSpPr>
            <p:cNvPr id="7" name="Freeform 7"/>
            <p:cNvSpPr/>
            <p:nvPr/>
          </p:nvSpPr>
          <p:spPr>
            <a:xfrm>
              <a:off x="0" y="0"/>
              <a:ext cx="2105635" cy="1034355"/>
            </a:xfrm>
            <a:custGeom>
              <a:avLst/>
              <a:gdLst/>
              <a:ahLst/>
              <a:cxnLst/>
              <a:rect l="l" t="t" r="r" b="b"/>
              <a:pathLst>
                <a:path w="2105635" h="1034355">
                  <a:moveTo>
                    <a:pt x="29051" y="0"/>
                  </a:moveTo>
                  <a:lnTo>
                    <a:pt x="2076584" y="0"/>
                  </a:lnTo>
                  <a:cubicBezTo>
                    <a:pt x="2084288" y="0"/>
                    <a:pt x="2091678" y="3061"/>
                    <a:pt x="2097126" y="8509"/>
                  </a:cubicBezTo>
                  <a:cubicBezTo>
                    <a:pt x="2102574" y="13957"/>
                    <a:pt x="2105635" y="21346"/>
                    <a:pt x="2105635" y="29051"/>
                  </a:cubicBezTo>
                  <a:lnTo>
                    <a:pt x="2105635" y="1005304"/>
                  </a:lnTo>
                  <a:cubicBezTo>
                    <a:pt x="2105635" y="1013009"/>
                    <a:pt x="2102574" y="1020398"/>
                    <a:pt x="2097126" y="1025847"/>
                  </a:cubicBezTo>
                  <a:cubicBezTo>
                    <a:pt x="2091678" y="1031295"/>
                    <a:pt x="2084288" y="1034355"/>
                    <a:pt x="2076584" y="1034355"/>
                  </a:cubicBezTo>
                  <a:lnTo>
                    <a:pt x="29051" y="1034355"/>
                  </a:lnTo>
                  <a:cubicBezTo>
                    <a:pt x="21346" y="1034355"/>
                    <a:pt x="13957" y="1031295"/>
                    <a:pt x="8509" y="1025847"/>
                  </a:cubicBezTo>
                  <a:cubicBezTo>
                    <a:pt x="3061" y="1020398"/>
                    <a:pt x="0" y="1013009"/>
                    <a:pt x="0" y="1005304"/>
                  </a:cubicBezTo>
                  <a:lnTo>
                    <a:pt x="0" y="29051"/>
                  </a:lnTo>
                  <a:cubicBezTo>
                    <a:pt x="0" y="21346"/>
                    <a:pt x="3061" y="13957"/>
                    <a:pt x="8509" y="8509"/>
                  </a:cubicBezTo>
                  <a:cubicBezTo>
                    <a:pt x="13957" y="3061"/>
                    <a:pt x="21346" y="0"/>
                    <a:pt x="29051" y="0"/>
                  </a:cubicBezTo>
                  <a:close/>
                </a:path>
              </a:pathLst>
            </a:custGeom>
            <a:solidFill>
              <a:srgbClr val="000000">
                <a:alpha val="0"/>
              </a:srgbClr>
            </a:solidFill>
            <a:ln w="19050" cap="rnd">
              <a:solidFill>
                <a:srgbClr val="E30606"/>
              </a:solidFill>
              <a:prstDash val="solid"/>
              <a:round/>
            </a:ln>
          </p:spPr>
        </p:sp>
        <p:sp>
          <p:nvSpPr>
            <p:cNvPr id="8" name="TextBox 8"/>
            <p:cNvSpPr txBox="1"/>
            <p:nvPr/>
          </p:nvSpPr>
          <p:spPr>
            <a:xfrm>
              <a:off x="0" y="-66675"/>
              <a:ext cx="2105635" cy="1101030"/>
            </a:xfrm>
            <a:prstGeom prst="rect">
              <a:avLst/>
            </a:prstGeom>
          </p:spPr>
          <p:txBody>
            <a:bodyPr lIns="50800" tIns="50800" rIns="50800" bIns="50800" rtlCol="0" anchor="ctr"/>
            <a:lstStyle/>
            <a:p>
              <a:pPr algn="ctr">
                <a:lnSpc>
                  <a:spcPts val="3359"/>
                </a:lnSpc>
                <a:spcBef>
                  <a:spcPct val="0"/>
                </a:spcBef>
              </a:pPr>
              <a:endParaRPr/>
            </a:p>
          </p:txBody>
        </p:sp>
      </p:grpSp>
      <p:grpSp>
        <p:nvGrpSpPr>
          <p:cNvPr id="9" name="Group 9"/>
          <p:cNvGrpSpPr/>
          <p:nvPr/>
        </p:nvGrpSpPr>
        <p:grpSpPr>
          <a:xfrm>
            <a:off x="5298985" y="2846878"/>
            <a:ext cx="7994831" cy="3927318"/>
            <a:chOff x="0" y="0"/>
            <a:chExt cx="2105635" cy="1034355"/>
          </a:xfrm>
        </p:grpSpPr>
        <p:sp>
          <p:nvSpPr>
            <p:cNvPr id="10" name="Freeform 10"/>
            <p:cNvSpPr/>
            <p:nvPr/>
          </p:nvSpPr>
          <p:spPr>
            <a:xfrm>
              <a:off x="0" y="0"/>
              <a:ext cx="2105635" cy="1034355"/>
            </a:xfrm>
            <a:custGeom>
              <a:avLst/>
              <a:gdLst/>
              <a:ahLst/>
              <a:cxnLst/>
              <a:rect l="l" t="t" r="r" b="b"/>
              <a:pathLst>
                <a:path w="2105635" h="1034355">
                  <a:moveTo>
                    <a:pt x="29051" y="0"/>
                  </a:moveTo>
                  <a:lnTo>
                    <a:pt x="2076584" y="0"/>
                  </a:lnTo>
                  <a:cubicBezTo>
                    <a:pt x="2084288" y="0"/>
                    <a:pt x="2091678" y="3061"/>
                    <a:pt x="2097126" y="8509"/>
                  </a:cubicBezTo>
                  <a:cubicBezTo>
                    <a:pt x="2102574" y="13957"/>
                    <a:pt x="2105635" y="21346"/>
                    <a:pt x="2105635" y="29051"/>
                  </a:cubicBezTo>
                  <a:lnTo>
                    <a:pt x="2105635" y="1005304"/>
                  </a:lnTo>
                  <a:cubicBezTo>
                    <a:pt x="2105635" y="1013009"/>
                    <a:pt x="2102574" y="1020398"/>
                    <a:pt x="2097126" y="1025847"/>
                  </a:cubicBezTo>
                  <a:cubicBezTo>
                    <a:pt x="2091678" y="1031295"/>
                    <a:pt x="2084288" y="1034355"/>
                    <a:pt x="2076584" y="1034355"/>
                  </a:cubicBezTo>
                  <a:lnTo>
                    <a:pt x="29051" y="1034355"/>
                  </a:lnTo>
                  <a:cubicBezTo>
                    <a:pt x="21346" y="1034355"/>
                    <a:pt x="13957" y="1031295"/>
                    <a:pt x="8509" y="1025847"/>
                  </a:cubicBezTo>
                  <a:cubicBezTo>
                    <a:pt x="3061" y="1020398"/>
                    <a:pt x="0" y="1013009"/>
                    <a:pt x="0" y="1005304"/>
                  </a:cubicBezTo>
                  <a:lnTo>
                    <a:pt x="0" y="29051"/>
                  </a:lnTo>
                  <a:cubicBezTo>
                    <a:pt x="0" y="21346"/>
                    <a:pt x="3061" y="13957"/>
                    <a:pt x="8509" y="8509"/>
                  </a:cubicBezTo>
                  <a:cubicBezTo>
                    <a:pt x="13957" y="3061"/>
                    <a:pt x="21346" y="0"/>
                    <a:pt x="29051" y="0"/>
                  </a:cubicBezTo>
                  <a:close/>
                </a:path>
              </a:pathLst>
            </a:custGeom>
            <a:solidFill>
              <a:srgbClr val="000000">
                <a:alpha val="0"/>
              </a:srgbClr>
            </a:solidFill>
            <a:ln w="19050" cap="rnd">
              <a:solidFill>
                <a:srgbClr val="E30606"/>
              </a:solidFill>
              <a:prstDash val="solid"/>
              <a:round/>
            </a:ln>
          </p:spPr>
        </p:sp>
        <p:sp>
          <p:nvSpPr>
            <p:cNvPr id="11" name="TextBox 11"/>
            <p:cNvSpPr txBox="1"/>
            <p:nvPr/>
          </p:nvSpPr>
          <p:spPr>
            <a:xfrm>
              <a:off x="0" y="-66675"/>
              <a:ext cx="2105635" cy="1101030"/>
            </a:xfrm>
            <a:prstGeom prst="rect">
              <a:avLst/>
            </a:prstGeom>
          </p:spPr>
          <p:txBody>
            <a:bodyPr lIns="50800" tIns="50800" rIns="50800" bIns="50800" rtlCol="0" anchor="ctr"/>
            <a:lstStyle/>
            <a:p>
              <a:pPr algn="ctr">
                <a:lnSpc>
                  <a:spcPts val="3359"/>
                </a:lnSpc>
                <a:spcBef>
                  <a:spcPct val="0"/>
                </a:spcBef>
              </a:pPr>
              <a:endParaRPr/>
            </a:p>
          </p:txBody>
        </p:sp>
      </p:grpSp>
      <p:sp>
        <p:nvSpPr>
          <p:cNvPr id="12" name="Freeform 12"/>
          <p:cNvSpPr/>
          <p:nvPr/>
        </p:nvSpPr>
        <p:spPr>
          <a:xfrm>
            <a:off x="0" y="207153"/>
            <a:ext cx="6019495" cy="4979764"/>
          </a:xfrm>
          <a:custGeom>
            <a:avLst/>
            <a:gdLst/>
            <a:ahLst/>
            <a:cxnLst/>
            <a:rect l="l" t="t" r="r" b="b"/>
            <a:pathLst>
              <a:path w="6019495" h="4979764">
                <a:moveTo>
                  <a:pt x="0" y="0"/>
                </a:moveTo>
                <a:lnTo>
                  <a:pt x="6019495" y="0"/>
                </a:lnTo>
                <a:lnTo>
                  <a:pt x="6019495" y="4979764"/>
                </a:lnTo>
                <a:lnTo>
                  <a:pt x="0" y="49797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7658677" y="6725149"/>
            <a:ext cx="2970646" cy="2533151"/>
          </a:xfrm>
          <a:custGeom>
            <a:avLst/>
            <a:gdLst/>
            <a:ahLst/>
            <a:cxnLst/>
            <a:rect l="l" t="t" r="r" b="b"/>
            <a:pathLst>
              <a:path w="2970646" h="2533151">
                <a:moveTo>
                  <a:pt x="0" y="0"/>
                </a:moveTo>
                <a:lnTo>
                  <a:pt x="2970646" y="0"/>
                </a:lnTo>
                <a:lnTo>
                  <a:pt x="2970646" y="2533151"/>
                </a:lnTo>
                <a:lnTo>
                  <a:pt x="0" y="25331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4708805" y="6937187"/>
            <a:ext cx="2621380" cy="2321113"/>
          </a:xfrm>
          <a:custGeom>
            <a:avLst/>
            <a:gdLst/>
            <a:ahLst/>
            <a:cxnLst/>
            <a:rect l="l" t="t" r="r" b="b"/>
            <a:pathLst>
              <a:path w="2621380" h="2321113">
                <a:moveTo>
                  <a:pt x="0" y="0"/>
                </a:moveTo>
                <a:lnTo>
                  <a:pt x="2621380" y="0"/>
                </a:lnTo>
                <a:lnTo>
                  <a:pt x="2621380" y="2321113"/>
                </a:lnTo>
                <a:lnTo>
                  <a:pt x="0" y="23211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10953173" y="6937187"/>
            <a:ext cx="2672119" cy="2302881"/>
          </a:xfrm>
          <a:custGeom>
            <a:avLst/>
            <a:gdLst/>
            <a:ahLst/>
            <a:cxnLst/>
            <a:rect l="l" t="t" r="r" b="b"/>
            <a:pathLst>
              <a:path w="2672119" h="2302881">
                <a:moveTo>
                  <a:pt x="0" y="0"/>
                </a:moveTo>
                <a:lnTo>
                  <a:pt x="2672119" y="0"/>
                </a:lnTo>
                <a:lnTo>
                  <a:pt x="2672119" y="2302881"/>
                </a:lnTo>
                <a:lnTo>
                  <a:pt x="0" y="23028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TextBox 16"/>
          <p:cNvSpPr txBox="1"/>
          <p:nvPr/>
        </p:nvSpPr>
        <p:spPr>
          <a:xfrm>
            <a:off x="5459724" y="3280903"/>
            <a:ext cx="7757892" cy="3878983"/>
          </a:xfrm>
          <a:prstGeom prst="rect">
            <a:avLst/>
          </a:prstGeom>
        </p:spPr>
        <p:txBody>
          <a:bodyPr wrap="square" lIns="0" tIns="0" rIns="0" bIns="0" rtlCol="0" anchor="t">
            <a:spAutoFit/>
          </a:bodyPr>
          <a:lstStyle/>
          <a:p>
            <a:pPr algn="ctr" rtl="1">
              <a:lnSpc>
                <a:spcPts val="7747"/>
              </a:lnSpc>
            </a:pPr>
            <a:r>
              <a:rPr lang="ar-EG" sz="5534" b="1" dirty="0">
                <a:solidFill>
                  <a:srgbClr val="000000"/>
                </a:solidFill>
                <a:latin typeface="Open Sans Bold"/>
                <a:ea typeface="Open Sans Bold"/>
                <a:cs typeface="Open Sans Bold"/>
                <a:sym typeface="Open Sans Bold"/>
                <a:rtl/>
              </a:rPr>
              <a:t>استراتيجيات التسويق التطوعي لهيئة </a:t>
            </a:r>
          </a:p>
          <a:p>
            <a:pPr algn="ctr" rtl="1">
              <a:lnSpc>
                <a:spcPts val="7747"/>
              </a:lnSpc>
            </a:pPr>
            <a:r>
              <a:rPr lang="ar-EG" sz="5534" b="1" dirty="0">
                <a:gradFill>
                  <a:gsLst>
                    <a:gs pos="0">
                      <a:srgbClr val="431043">
                        <a:alpha val="100000"/>
                      </a:srgbClr>
                    </a:gs>
                    <a:gs pos="100000">
                      <a:srgbClr val="D34681">
                        <a:alpha val="100000"/>
                      </a:srgbClr>
                    </a:gs>
                  </a:gsLst>
                  <a:lin ang="18900000"/>
                </a:gradFill>
                <a:latin typeface="Open Sans Bold"/>
                <a:ea typeface="Open Sans Bold"/>
                <a:cs typeface="Open Sans Bold"/>
                <a:sym typeface="Open Sans Bold"/>
                <a:rtl/>
              </a:rPr>
              <a:t>شباب فور إرشاد</a:t>
            </a:r>
          </a:p>
          <a:p>
            <a:pPr algn="ctr" rtl="1">
              <a:lnSpc>
                <a:spcPts val="7747"/>
              </a:lnSpc>
            </a:pPr>
            <a:endParaRPr lang="ar-EG" sz="5534" b="1" dirty="0">
              <a:gradFill>
                <a:gsLst>
                  <a:gs pos="0">
                    <a:srgbClr val="431043">
                      <a:alpha val="100000"/>
                    </a:srgbClr>
                  </a:gs>
                  <a:gs pos="100000">
                    <a:srgbClr val="D34681">
                      <a:alpha val="100000"/>
                    </a:srgbClr>
                  </a:gs>
                </a:gsLst>
                <a:lin ang="18900000"/>
              </a:gradFill>
              <a:latin typeface="Open Sans Bold"/>
              <a:ea typeface="Open Sans Bold"/>
              <a:cs typeface="Open Sans Bold"/>
              <a:sym typeface="Open Sans Bold"/>
              <a:rt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3FE"/>
        </a:solidFill>
        <a:effectLst/>
      </p:bgPr>
    </p:bg>
    <p:spTree>
      <p:nvGrpSpPr>
        <p:cNvPr id="1" name=""/>
        <p:cNvGrpSpPr/>
        <p:nvPr/>
      </p:nvGrpSpPr>
      <p:grpSpPr>
        <a:xfrm>
          <a:off x="0" y="0"/>
          <a:ext cx="0" cy="0"/>
          <a:chOff x="0" y="0"/>
          <a:chExt cx="0" cy="0"/>
        </a:xfrm>
      </p:grpSpPr>
      <p:grpSp>
        <p:nvGrpSpPr>
          <p:cNvPr id="21" name="Group 21"/>
          <p:cNvGrpSpPr/>
          <p:nvPr/>
        </p:nvGrpSpPr>
        <p:grpSpPr>
          <a:xfrm>
            <a:off x="499931" y="5295369"/>
            <a:ext cx="4503012" cy="4310912"/>
            <a:chOff x="0" y="0"/>
            <a:chExt cx="1185978" cy="1135384"/>
          </a:xfrm>
        </p:grpSpPr>
        <p:sp>
          <p:nvSpPr>
            <p:cNvPr id="22" name="Freeform 22"/>
            <p:cNvSpPr/>
            <p:nvPr/>
          </p:nvSpPr>
          <p:spPr>
            <a:xfrm>
              <a:off x="0" y="0"/>
              <a:ext cx="1185978" cy="1135384"/>
            </a:xfrm>
            <a:custGeom>
              <a:avLst/>
              <a:gdLst/>
              <a:ahLst/>
              <a:cxnLst/>
              <a:rect l="l" t="t" r="r" b="b"/>
              <a:pathLst>
                <a:path w="1185978" h="1135384">
                  <a:moveTo>
                    <a:pt x="51578" y="0"/>
                  </a:moveTo>
                  <a:lnTo>
                    <a:pt x="1134400" y="0"/>
                  </a:lnTo>
                  <a:cubicBezTo>
                    <a:pt x="1148080" y="0"/>
                    <a:pt x="1161199" y="5434"/>
                    <a:pt x="1170872" y="15107"/>
                  </a:cubicBezTo>
                  <a:cubicBezTo>
                    <a:pt x="1180544" y="24780"/>
                    <a:pt x="1185978" y="37899"/>
                    <a:pt x="1185978" y="51578"/>
                  </a:cubicBezTo>
                  <a:lnTo>
                    <a:pt x="1185978" y="1083806"/>
                  </a:lnTo>
                  <a:cubicBezTo>
                    <a:pt x="1185978" y="1112292"/>
                    <a:pt x="1162886" y="1135384"/>
                    <a:pt x="1134400" y="1135384"/>
                  </a:cubicBezTo>
                  <a:lnTo>
                    <a:pt x="51578" y="1135384"/>
                  </a:lnTo>
                  <a:cubicBezTo>
                    <a:pt x="23092" y="1135384"/>
                    <a:pt x="0" y="1112292"/>
                    <a:pt x="0" y="1083806"/>
                  </a:cubicBezTo>
                  <a:lnTo>
                    <a:pt x="0" y="51578"/>
                  </a:lnTo>
                  <a:cubicBezTo>
                    <a:pt x="0" y="23092"/>
                    <a:pt x="23092" y="0"/>
                    <a:pt x="51578" y="0"/>
                  </a:cubicBezTo>
                  <a:close/>
                </a:path>
              </a:pathLst>
            </a:custGeom>
            <a:solidFill>
              <a:srgbClr val="000000">
                <a:alpha val="0"/>
              </a:srgbClr>
            </a:solidFill>
            <a:ln w="19050" cap="rnd">
              <a:solidFill>
                <a:srgbClr val="E30606"/>
              </a:solidFill>
              <a:prstDash val="solid"/>
              <a:round/>
            </a:ln>
          </p:spPr>
        </p:sp>
        <p:sp>
          <p:nvSpPr>
            <p:cNvPr id="23" name="TextBox 23"/>
            <p:cNvSpPr txBox="1"/>
            <p:nvPr/>
          </p:nvSpPr>
          <p:spPr>
            <a:xfrm>
              <a:off x="0" y="-66675"/>
              <a:ext cx="1185978" cy="1202059"/>
            </a:xfrm>
            <a:prstGeom prst="rect">
              <a:avLst/>
            </a:prstGeom>
          </p:spPr>
          <p:txBody>
            <a:bodyPr lIns="50800" tIns="50800" rIns="50800" bIns="50800" rtlCol="0" anchor="ctr"/>
            <a:lstStyle/>
            <a:p>
              <a:pPr algn="ctr">
                <a:lnSpc>
                  <a:spcPts val="3359"/>
                </a:lnSpc>
                <a:spcBef>
                  <a:spcPct val="0"/>
                </a:spcBef>
              </a:pPr>
              <a:endParaRPr/>
            </a:p>
          </p:txBody>
        </p:sp>
      </p:grpSp>
      <p:grpSp>
        <p:nvGrpSpPr>
          <p:cNvPr id="15" name="Group 15"/>
          <p:cNvGrpSpPr/>
          <p:nvPr/>
        </p:nvGrpSpPr>
        <p:grpSpPr>
          <a:xfrm>
            <a:off x="13128299" y="4885368"/>
            <a:ext cx="5807102" cy="4840153"/>
            <a:chOff x="-334560" y="-66675"/>
            <a:chExt cx="1529443" cy="1274773"/>
          </a:xfrm>
        </p:grpSpPr>
        <p:sp>
          <p:nvSpPr>
            <p:cNvPr id="16" name="Freeform 16"/>
            <p:cNvSpPr/>
            <p:nvPr/>
          </p:nvSpPr>
          <p:spPr>
            <a:xfrm>
              <a:off x="-334560" y="47321"/>
              <a:ext cx="1194883" cy="1160777"/>
            </a:xfrm>
            <a:custGeom>
              <a:avLst/>
              <a:gdLst/>
              <a:ahLst/>
              <a:cxnLst/>
              <a:rect l="l" t="t" r="r" b="b"/>
              <a:pathLst>
                <a:path w="1194883" h="1160777">
                  <a:moveTo>
                    <a:pt x="51194" y="0"/>
                  </a:moveTo>
                  <a:lnTo>
                    <a:pt x="1143689" y="0"/>
                  </a:lnTo>
                  <a:cubicBezTo>
                    <a:pt x="1171962" y="0"/>
                    <a:pt x="1194883" y="22920"/>
                    <a:pt x="1194883" y="51194"/>
                  </a:cubicBezTo>
                  <a:lnTo>
                    <a:pt x="1194883" y="1109583"/>
                  </a:lnTo>
                  <a:cubicBezTo>
                    <a:pt x="1194883" y="1137857"/>
                    <a:pt x="1171962" y="1160777"/>
                    <a:pt x="1143689" y="1160777"/>
                  </a:cubicBezTo>
                  <a:lnTo>
                    <a:pt x="51194" y="1160777"/>
                  </a:lnTo>
                  <a:cubicBezTo>
                    <a:pt x="22920" y="1160777"/>
                    <a:pt x="0" y="1137857"/>
                    <a:pt x="0" y="1109583"/>
                  </a:cubicBezTo>
                  <a:lnTo>
                    <a:pt x="0" y="51194"/>
                  </a:lnTo>
                  <a:cubicBezTo>
                    <a:pt x="0" y="22920"/>
                    <a:pt x="22920" y="0"/>
                    <a:pt x="51194" y="0"/>
                  </a:cubicBezTo>
                  <a:close/>
                </a:path>
              </a:pathLst>
            </a:custGeom>
            <a:solidFill>
              <a:srgbClr val="000000">
                <a:alpha val="0"/>
              </a:srgbClr>
            </a:solidFill>
            <a:ln w="19050" cap="rnd">
              <a:solidFill>
                <a:srgbClr val="E30606"/>
              </a:solidFill>
              <a:prstDash val="solid"/>
              <a:round/>
            </a:ln>
          </p:spPr>
          <p:txBody>
            <a:bodyPr/>
            <a:lstStyle/>
            <a:p>
              <a:endParaRPr lang="fr-FR" dirty="0"/>
            </a:p>
          </p:txBody>
        </p:sp>
        <p:sp>
          <p:nvSpPr>
            <p:cNvPr id="17" name="TextBox 17"/>
            <p:cNvSpPr txBox="1"/>
            <p:nvPr/>
          </p:nvSpPr>
          <p:spPr>
            <a:xfrm>
              <a:off x="0" y="-66675"/>
              <a:ext cx="1194883" cy="1227452"/>
            </a:xfrm>
            <a:prstGeom prst="rect">
              <a:avLst/>
            </a:prstGeom>
          </p:spPr>
          <p:txBody>
            <a:bodyPr lIns="50800" tIns="50800" rIns="50800" bIns="50800" rtlCol="0" anchor="ctr"/>
            <a:lstStyle/>
            <a:p>
              <a:pPr algn="ctr">
                <a:lnSpc>
                  <a:spcPts val="3359"/>
                </a:lnSpc>
                <a:spcBef>
                  <a:spcPct val="0"/>
                </a:spcBef>
              </a:pPr>
              <a:endParaRPr/>
            </a:p>
          </p:txBody>
        </p:sp>
      </p:grpSp>
      <p:grpSp>
        <p:nvGrpSpPr>
          <p:cNvPr id="18" name="Group 18"/>
          <p:cNvGrpSpPr/>
          <p:nvPr/>
        </p:nvGrpSpPr>
        <p:grpSpPr>
          <a:xfrm>
            <a:off x="6610539" y="5312755"/>
            <a:ext cx="4536820" cy="4341733"/>
            <a:chOff x="0" y="0"/>
            <a:chExt cx="1194883" cy="1143502"/>
          </a:xfrm>
        </p:grpSpPr>
        <p:sp>
          <p:nvSpPr>
            <p:cNvPr id="19" name="Freeform 19"/>
            <p:cNvSpPr/>
            <p:nvPr/>
          </p:nvSpPr>
          <p:spPr>
            <a:xfrm>
              <a:off x="0" y="0"/>
              <a:ext cx="1194883" cy="1143502"/>
            </a:xfrm>
            <a:custGeom>
              <a:avLst/>
              <a:gdLst/>
              <a:ahLst/>
              <a:cxnLst/>
              <a:rect l="l" t="t" r="r" b="b"/>
              <a:pathLst>
                <a:path w="1194883" h="1143502">
                  <a:moveTo>
                    <a:pt x="51194" y="0"/>
                  </a:moveTo>
                  <a:lnTo>
                    <a:pt x="1143689" y="0"/>
                  </a:lnTo>
                  <a:cubicBezTo>
                    <a:pt x="1171962" y="0"/>
                    <a:pt x="1194883" y="22920"/>
                    <a:pt x="1194883" y="51194"/>
                  </a:cubicBezTo>
                  <a:lnTo>
                    <a:pt x="1194883" y="1092308"/>
                  </a:lnTo>
                  <a:cubicBezTo>
                    <a:pt x="1194883" y="1120581"/>
                    <a:pt x="1171962" y="1143502"/>
                    <a:pt x="1143689" y="1143502"/>
                  </a:cubicBezTo>
                  <a:lnTo>
                    <a:pt x="51194" y="1143502"/>
                  </a:lnTo>
                  <a:cubicBezTo>
                    <a:pt x="22920" y="1143502"/>
                    <a:pt x="0" y="1120581"/>
                    <a:pt x="0" y="1092308"/>
                  </a:cubicBezTo>
                  <a:lnTo>
                    <a:pt x="0" y="51194"/>
                  </a:lnTo>
                  <a:cubicBezTo>
                    <a:pt x="0" y="22920"/>
                    <a:pt x="22920" y="0"/>
                    <a:pt x="51194" y="0"/>
                  </a:cubicBezTo>
                  <a:close/>
                </a:path>
              </a:pathLst>
            </a:custGeom>
            <a:solidFill>
              <a:srgbClr val="000000">
                <a:alpha val="0"/>
              </a:srgbClr>
            </a:solidFill>
            <a:ln w="19050" cap="rnd">
              <a:solidFill>
                <a:srgbClr val="E30606"/>
              </a:solidFill>
              <a:prstDash val="solid"/>
              <a:round/>
            </a:ln>
          </p:spPr>
        </p:sp>
        <p:sp>
          <p:nvSpPr>
            <p:cNvPr id="20" name="TextBox 20"/>
            <p:cNvSpPr txBox="1"/>
            <p:nvPr/>
          </p:nvSpPr>
          <p:spPr>
            <a:xfrm>
              <a:off x="0" y="-66675"/>
              <a:ext cx="1194883" cy="1210177"/>
            </a:xfrm>
            <a:prstGeom prst="rect">
              <a:avLst/>
            </a:prstGeom>
          </p:spPr>
          <p:txBody>
            <a:bodyPr lIns="50800" tIns="50800" rIns="50800" bIns="50800" rtlCol="0" anchor="ctr"/>
            <a:lstStyle/>
            <a:p>
              <a:pPr algn="ctr">
                <a:lnSpc>
                  <a:spcPts val="3359"/>
                </a:lnSpc>
                <a:spcBef>
                  <a:spcPct val="0"/>
                </a:spcBef>
              </a:pPr>
              <a:endParaRPr/>
            </a:p>
          </p:txBody>
        </p:sp>
      </p:grpSp>
      <p:grpSp>
        <p:nvGrpSpPr>
          <p:cNvPr id="2" name="Group 2"/>
          <p:cNvGrpSpPr/>
          <p:nvPr/>
        </p:nvGrpSpPr>
        <p:grpSpPr>
          <a:xfrm>
            <a:off x="367002" y="523379"/>
            <a:ext cx="17553996" cy="9447567"/>
            <a:chOff x="0" y="0"/>
            <a:chExt cx="4623275" cy="2488248"/>
          </a:xfrm>
        </p:grpSpPr>
        <p:sp>
          <p:nvSpPr>
            <p:cNvPr id="3" name="Freeform 3"/>
            <p:cNvSpPr/>
            <p:nvPr/>
          </p:nvSpPr>
          <p:spPr>
            <a:xfrm>
              <a:off x="0" y="0"/>
              <a:ext cx="4623275" cy="2488248"/>
            </a:xfrm>
            <a:custGeom>
              <a:avLst/>
              <a:gdLst/>
              <a:ahLst/>
              <a:cxnLst/>
              <a:rect l="l" t="t" r="r" b="b"/>
              <a:pathLst>
                <a:path w="4623275" h="2488248">
                  <a:moveTo>
                    <a:pt x="13231" y="0"/>
                  </a:moveTo>
                  <a:lnTo>
                    <a:pt x="4610044" y="0"/>
                  </a:lnTo>
                  <a:cubicBezTo>
                    <a:pt x="4613553" y="0"/>
                    <a:pt x="4616918" y="1394"/>
                    <a:pt x="4619399" y="3875"/>
                  </a:cubicBezTo>
                  <a:cubicBezTo>
                    <a:pt x="4621881" y="6357"/>
                    <a:pt x="4623275" y="9722"/>
                    <a:pt x="4623275" y="13231"/>
                  </a:cubicBezTo>
                  <a:lnTo>
                    <a:pt x="4623275" y="2475017"/>
                  </a:lnTo>
                  <a:cubicBezTo>
                    <a:pt x="4623275" y="2478526"/>
                    <a:pt x="4621881" y="2481892"/>
                    <a:pt x="4619399" y="2484373"/>
                  </a:cubicBezTo>
                  <a:cubicBezTo>
                    <a:pt x="4616918" y="2486854"/>
                    <a:pt x="4613553" y="2488248"/>
                    <a:pt x="4610044" y="2488248"/>
                  </a:cubicBezTo>
                  <a:lnTo>
                    <a:pt x="13231" y="2488248"/>
                  </a:lnTo>
                  <a:cubicBezTo>
                    <a:pt x="9722" y="2488248"/>
                    <a:pt x="6357" y="2486854"/>
                    <a:pt x="3875" y="2484373"/>
                  </a:cubicBezTo>
                  <a:cubicBezTo>
                    <a:pt x="1394" y="2481892"/>
                    <a:pt x="0" y="2478526"/>
                    <a:pt x="0" y="2475017"/>
                  </a:cubicBezTo>
                  <a:lnTo>
                    <a:pt x="0" y="13231"/>
                  </a:lnTo>
                  <a:cubicBezTo>
                    <a:pt x="0" y="9722"/>
                    <a:pt x="1394" y="6357"/>
                    <a:pt x="3875" y="3875"/>
                  </a:cubicBezTo>
                  <a:cubicBezTo>
                    <a:pt x="6357" y="1394"/>
                    <a:pt x="9722" y="0"/>
                    <a:pt x="13231" y="0"/>
                  </a:cubicBezTo>
                  <a:close/>
                </a:path>
              </a:pathLst>
            </a:custGeom>
            <a:solidFill>
              <a:srgbClr val="000000">
                <a:alpha val="0"/>
              </a:srgbClr>
            </a:solidFill>
            <a:ln w="19050" cap="rnd">
              <a:solidFill>
                <a:srgbClr val="E30606"/>
              </a:solidFill>
              <a:prstDash val="solid"/>
              <a:round/>
            </a:ln>
          </p:spPr>
        </p:sp>
        <p:sp>
          <p:nvSpPr>
            <p:cNvPr id="4" name="TextBox 4"/>
            <p:cNvSpPr txBox="1"/>
            <p:nvPr/>
          </p:nvSpPr>
          <p:spPr>
            <a:xfrm>
              <a:off x="0" y="-66675"/>
              <a:ext cx="4623275" cy="2554923"/>
            </a:xfrm>
            <a:prstGeom prst="rect">
              <a:avLst/>
            </a:prstGeom>
          </p:spPr>
          <p:txBody>
            <a:bodyPr lIns="50800" tIns="50800" rIns="50800" bIns="50800" rtlCol="0" anchor="ctr"/>
            <a:lstStyle/>
            <a:p>
              <a:pPr algn="ctr">
                <a:lnSpc>
                  <a:spcPts val="3359"/>
                </a:lnSpc>
                <a:spcBef>
                  <a:spcPct val="0"/>
                </a:spcBef>
              </a:pPr>
              <a:endParaRPr/>
            </a:p>
          </p:txBody>
        </p:sp>
      </p:grpSp>
      <p:sp>
        <p:nvSpPr>
          <p:cNvPr id="5" name="Freeform 5"/>
          <p:cNvSpPr/>
          <p:nvPr/>
        </p:nvSpPr>
        <p:spPr>
          <a:xfrm>
            <a:off x="2533777" y="-1042713"/>
            <a:ext cx="12924482" cy="12579751"/>
          </a:xfrm>
          <a:custGeom>
            <a:avLst/>
            <a:gdLst/>
            <a:ahLst/>
            <a:cxnLst/>
            <a:rect l="l" t="t" r="r" b="b"/>
            <a:pathLst>
              <a:path w="12924482" h="12579751">
                <a:moveTo>
                  <a:pt x="0" y="0"/>
                </a:moveTo>
                <a:lnTo>
                  <a:pt x="12924482" y="0"/>
                </a:lnTo>
                <a:lnTo>
                  <a:pt x="12924482" y="12579751"/>
                </a:lnTo>
                <a:lnTo>
                  <a:pt x="0" y="12579751"/>
                </a:lnTo>
                <a:lnTo>
                  <a:pt x="0" y="0"/>
                </a:lnTo>
                <a:close/>
              </a:path>
            </a:pathLst>
          </a:custGeom>
          <a:blipFill>
            <a:blip r:embed="rId2">
              <a:alphaModFix amt="10999"/>
            </a:blip>
            <a:stretch>
              <a:fillRect t="-2534"/>
            </a:stretch>
          </a:blipFill>
        </p:spPr>
      </p:sp>
      <p:grpSp>
        <p:nvGrpSpPr>
          <p:cNvPr id="6" name="Group 6"/>
          <p:cNvGrpSpPr/>
          <p:nvPr/>
        </p:nvGrpSpPr>
        <p:grpSpPr>
          <a:xfrm>
            <a:off x="1093424" y="2262794"/>
            <a:ext cx="2880706" cy="288070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6666" r="-16666"/>
              </a:stretch>
            </a:blipFill>
          </p:spPr>
        </p:sp>
      </p:grpSp>
      <p:sp>
        <p:nvSpPr>
          <p:cNvPr id="12" name="TextBox 12"/>
          <p:cNvSpPr txBox="1"/>
          <p:nvPr/>
        </p:nvSpPr>
        <p:spPr>
          <a:xfrm>
            <a:off x="6864945" y="5684999"/>
            <a:ext cx="4027522" cy="3479799"/>
          </a:xfrm>
          <a:prstGeom prst="rect">
            <a:avLst/>
          </a:prstGeom>
        </p:spPr>
        <p:txBody>
          <a:bodyPr lIns="0" tIns="0" rIns="0" bIns="0" rtlCol="0" anchor="t">
            <a:spAutoFit/>
          </a:bodyPr>
          <a:lstStyle/>
          <a:p>
            <a:pPr algn="ctr" rtl="1">
              <a:lnSpc>
                <a:spcPts val="3933"/>
              </a:lnSpc>
            </a:pPr>
            <a:r>
              <a:rPr lang="ar-EG" sz="3200" b="1" dirty="0">
                <a:gradFill>
                  <a:gsLst>
                    <a:gs pos="0">
                      <a:srgbClr val="431043">
                        <a:alpha val="100000"/>
                      </a:srgbClr>
                    </a:gs>
                    <a:gs pos="100000">
                      <a:srgbClr val="D34681">
                        <a:alpha val="100000"/>
                      </a:srgbClr>
                    </a:gs>
                  </a:gsLst>
                  <a:lin ang="18900000"/>
                </a:gradFill>
                <a:latin typeface="Open Sans Bold"/>
                <a:ea typeface="Open Sans Bold"/>
                <a:cs typeface="+mj-cs"/>
                <a:sym typeface="Open Sans Bold"/>
                <a:rtl/>
              </a:rPr>
              <a:t>التسويق عبر وسائل التواصل الاجتماعي</a:t>
            </a:r>
          </a:p>
          <a:p>
            <a:pPr algn="ctr">
              <a:lnSpc>
                <a:spcPts val="3933"/>
              </a:lnSpc>
            </a:pPr>
            <a:r>
              <a:rPr lang="ar-EG" sz="3200" dirty="0">
                <a:solidFill>
                  <a:srgbClr val="000000"/>
                </a:solidFill>
                <a:latin typeface="Open Sans"/>
                <a:ea typeface="Open Sans"/>
                <a:cs typeface="+mj-cs"/>
                <a:sym typeface="Open Sans"/>
                <a:rtl/>
              </a:rPr>
              <a:t>تستخدم</a:t>
            </a:r>
            <a:r>
              <a:rPr lang="ar-EG" sz="3200" b="1" dirty="0">
                <a:solidFill>
                  <a:srgbClr val="000000"/>
                </a:solidFill>
                <a:latin typeface="Open Sans Bold"/>
                <a:ea typeface="Open Sans Bold"/>
                <a:cs typeface="+mj-cs"/>
                <a:sym typeface="Open Sans Bold"/>
                <a:rtl/>
              </a:rPr>
              <a:t> </a:t>
            </a:r>
            <a:r>
              <a:rPr lang="ar-EG" sz="3200" dirty="0">
                <a:solidFill>
                  <a:srgbClr val="000000"/>
                </a:solidFill>
                <a:latin typeface="Open Sans"/>
                <a:ea typeface="Open Sans"/>
                <a:cs typeface="+mj-cs"/>
                <a:sym typeface="Open Sans"/>
                <a:rtl/>
              </a:rPr>
              <a:t>الهيئة</a:t>
            </a:r>
            <a:r>
              <a:rPr lang="ar-EG" sz="3200" b="1" dirty="0">
                <a:solidFill>
                  <a:srgbClr val="000000"/>
                </a:solidFill>
                <a:latin typeface="Open Sans Bold"/>
                <a:ea typeface="Open Sans Bold"/>
                <a:cs typeface="+mj-cs"/>
                <a:sym typeface="Open Sans Bold"/>
                <a:rtl/>
              </a:rPr>
              <a:t> </a:t>
            </a:r>
            <a:r>
              <a:rPr lang="ar-EG" sz="3200" dirty="0">
                <a:solidFill>
                  <a:srgbClr val="000000"/>
                </a:solidFill>
                <a:latin typeface="Open Sans"/>
                <a:ea typeface="Open Sans"/>
                <a:cs typeface="+mj-cs"/>
                <a:sym typeface="Open Sans"/>
                <a:rtl/>
              </a:rPr>
              <a:t>المنصات الرقمية لنشر الأنشطة والتعريف بالفرص التطوعية، مع تقديم محتوى جذاب ينسجم مع اهتمامات</a:t>
            </a:r>
            <a:r>
              <a:rPr lang="ar-EG" sz="3200" b="1" dirty="0">
                <a:solidFill>
                  <a:srgbClr val="000000"/>
                </a:solidFill>
                <a:latin typeface="Open Sans Bold"/>
                <a:ea typeface="Open Sans Bold"/>
                <a:cs typeface="+mj-cs"/>
                <a:sym typeface="Open Sans Bold"/>
                <a:rtl/>
              </a:rPr>
              <a:t> </a:t>
            </a:r>
            <a:r>
              <a:rPr lang="ar-EG" sz="3200" dirty="0">
                <a:solidFill>
                  <a:srgbClr val="000000"/>
                </a:solidFill>
                <a:latin typeface="Open Sans"/>
                <a:ea typeface="Open Sans"/>
                <a:cs typeface="+mj-cs"/>
                <a:sym typeface="Open Sans"/>
                <a:rtl/>
              </a:rPr>
              <a:t>الفئات</a:t>
            </a:r>
            <a:r>
              <a:rPr lang="ar-EG" sz="3200" b="1" dirty="0">
                <a:solidFill>
                  <a:srgbClr val="000000"/>
                </a:solidFill>
                <a:latin typeface="Open Sans Bold"/>
                <a:ea typeface="Open Sans Bold"/>
                <a:cs typeface="+mj-cs"/>
                <a:sym typeface="Open Sans Bold"/>
                <a:rtl/>
              </a:rPr>
              <a:t> </a:t>
            </a:r>
            <a:r>
              <a:rPr lang="ar-EG" sz="3200" dirty="0">
                <a:solidFill>
                  <a:srgbClr val="000000"/>
                </a:solidFill>
                <a:latin typeface="Open Sans"/>
                <a:ea typeface="Open Sans"/>
                <a:cs typeface="+mj-cs"/>
                <a:sym typeface="Open Sans"/>
                <a:rtl/>
              </a:rPr>
              <a:t>الشبابية</a:t>
            </a:r>
            <a:endParaRPr lang="en-US" sz="3200" b="1" dirty="0">
              <a:solidFill>
                <a:srgbClr val="000000"/>
              </a:solidFill>
              <a:latin typeface="Open Sans Bold"/>
              <a:ea typeface="Open Sans Bold"/>
              <a:cs typeface="+mj-cs"/>
              <a:sym typeface="Open Sans Bold"/>
            </a:endParaRPr>
          </a:p>
        </p:txBody>
      </p:sp>
      <p:sp>
        <p:nvSpPr>
          <p:cNvPr id="13" name="TextBox 13"/>
          <p:cNvSpPr txBox="1"/>
          <p:nvPr/>
        </p:nvSpPr>
        <p:spPr>
          <a:xfrm>
            <a:off x="13337832" y="5700884"/>
            <a:ext cx="4154273" cy="3202928"/>
          </a:xfrm>
          <a:prstGeom prst="rect">
            <a:avLst/>
          </a:prstGeom>
        </p:spPr>
        <p:txBody>
          <a:bodyPr wrap="square" lIns="0" tIns="0" rIns="0" bIns="0" rtlCol="0" anchor="t">
            <a:spAutoFit/>
          </a:bodyPr>
          <a:lstStyle/>
          <a:p>
            <a:pPr algn="ctr" rtl="1">
              <a:lnSpc>
                <a:spcPts val="4161"/>
              </a:lnSpc>
            </a:pPr>
            <a:r>
              <a:rPr lang="ar-EG" sz="3200" b="1" dirty="0">
                <a:gradFill>
                  <a:gsLst>
                    <a:gs pos="0">
                      <a:srgbClr val="431043">
                        <a:alpha val="100000"/>
                      </a:srgbClr>
                    </a:gs>
                    <a:gs pos="100000">
                      <a:srgbClr val="D34681">
                        <a:alpha val="100000"/>
                      </a:srgbClr>
                    </a:gs>
                  </a:gsLst>
                  <a:lin ang="18900000"/>
                </a:gradFill>
                <a:latin typeface="Open Sans Bold"/>
                <a:ea typeface="Open Sans Bold"/>
                <a:cs typeface="+mj-cs"/>
                <a:sym typeface="Open Sans Bold"/>
                <a:rtl/>
              </a:rPr>
              <a:t>توظيف سرد القصص</a:t>
            </a:r>
          </a:p>
          <a:p>
            <a:pPr algn="ctr">
              <a:lnSpc>
                <a:spcPts val="4161"/>
              </a:lnSpc>
            </a:pPr>
            <a:r>
              <a:rPr lang="ar-EG" sz="3200" dirty="0">
                <a:solidFill>
                  <a:srgbClr val="000000"/>
                </a:solidFill>
                <a:latin typeface="Open Sans"/>
                <a:ea typeface="Open Sans"/>
                <a:cs typeface="+mj-cs"/>
                <a:sym typeface="Open Sans"/>
                <a:rtl/>
              </a:rPr>
              <a:t>تستخدم الهيئة أسلوب</a:t>
            </a:r>
            <a:r>
              <a:rPr lang="en-US" sz="3200" dirty="0">
                <a:solidFill>
                  <a:srgbClr val="000000"/>
                </a:solidFill>
                <a:latin typeface="Open Sans"/>
                <a:ea typeface="Open Sans"/>
                <a:cs typeface="+mj-cs"/>
                <a:sym typeface="Open Sans"/>
              </a:rPr>
              <a:t> storytelling </a:t>
            </a:r>
            <a:r>
              <a:rPr lang="ar-EG" sz="3200" dirty="0">
                <a:solidFill>
                  <a:srgbClr val="000000"/>
                </a:solidFill>
                <a:latin typeface="Open Sans"/>
                <a:ea typeface="Open Sans"/>
                <a:cs typeface="+mj-cs"/>
                <a:sym typeface="Open Sans"/>
                <a:rtl/>
              </a:rPr>
              <a:t>لعرض تجارب المتطوعين وأنشطة الهيئة بطريقة تعزّز التأثير العاطفي والإقناع</a:t>
            </a:r>
          </a:p>
        </p:txBody>
      </p:sp>
      <p:sp>
        <p:nvSpPr>
          <p:cNvPr id="14" name="TextBox 14"/>
          <p:cNvSpPr txBox="1"/>
          <p:nvPr/>
        </p:nvSpPr>
        <p:spPr>
          <a:xfrm>
            <a:off x="735371" y="5473648"/>
            <a:ext cx="4032131" cy="2883482"/>
          </a:xfrm>
          <a:prstGeom prst="rect">
            <a:avLst/>
          </a:prstGeom>
        </p:spPr>
        <p:txBody>
          <a:bodyPr lIns="0" tIns="0" rIns="0" bIns="0" rtlCol="0" anchor="t">
            <a:spAutoFit/>
          </a:bodyPr>
          <a:lstStyle/>
          <a:p>
            <a:pPr algn="ctr" rtl="1">
              <a:lnSpc>
                <a:spcPts val="4759"/>
              </a:lnSpc>
            </a:pPr>
            <a:r>
              <a:rPr lang="ar-EG" sz="3399" b="1" dirty="0">
                <a:gradFill>
                  <a:gsLst>
                    <a:gs pos="0">
                      <a:srgbClr val="431043">
                        <a:alpha val="100000"/>
                      </a:srgbClr>
                    </a:gs>
                    <a:gs pos="100000">
                      <a:srgbClr val="D34681">
                        <a:alpha val="100000"/>
                      </a:srgbClr>
                    </a:gs>
                  </a:gsLst>
                  <a:lin ang="18900000"/>
                </a:gradFill>
                <a:latin typeface="Open Sans Bold"/>
                <a:ea typeface="Open Sans Bold"/>
                <a:cs typeface="+mj-cs"/>
                <a:sym typeface="Open Sans Bold"/>
                <a:rtl/>
              </a:rPr>
              <a:t>التسويق بالمحتوى</a:t>
            </a:r>
          </a:p>
          <a:p>
            <a:pPr algn="ctr">
              <a:lnSpc>
                <a:spcPts val="4480"/>
              </a:lnSpc>
            </a:pPr>
            <a:r>
              <a:rPr lang="ar-EG" sz="3200" dirty="0">
                <a:solidFill>
                  <a:srgbClr val="000000"/>
                </a:solidFill>
                <a:latin typeface="Open Sans"/>
                <a:ea typeface="Open Sans"/>
                <a:cs typeface="+mj-cs"/>
                <a:sym typeface="Open Sans"/>
                <a:rtl/>
              </a:rPr>
              <a:t>تعتمد الهيئة على إنتاج محتوى إعلامي يُظهر قيمة العمل التطوعي ويبرز أثره، مما يعزّز جاذبية الانضمام لدى الشباب</a:t>
            </a:r>
            <a:endParaRPr lang="en-US" sz="3200" dirty="0">
              <a:solidFill>
                <a:srgbClr val="000000"/>
              </a:solidFill>
              <a:latin typeface="Open Sans"/>
              <a:ea typeface="Open Sans"/>
              <a:cs typeface="+mj-cs"/>
              <a:sym typeface="Open Sans"/>
            </a:endParaRPr>
          </a:p>
        </p:txBody>
      </p:sp>
      <p:sp>
        <p:nvSpPr>
          <p:cNvPr id="24" name="TextBox 24"/>
          <p:cNvSpPr txBox="1"/>
          <p:nvPr/>
        </p:nvSpPr>
        <p:spPr>
          <a:xfrm>
            <a:off x="1303009" y="830713"/>
            <a:ext cx="15681981" cy="1240468"/>
          </a:xfrm>
          <a:prstGeom prst="rect">
            <a:avLst/>
          </a:prstGeom>
        </p:spPr>
        <p:txBody>
          <a:bodyPr lIns="0" tIns="0" rIns="0" bIns="0" rtlCol="0" anchor="t">
            <a:spAutoFit/>
          </a:bodyPr>
          <a:lstStyle/>
          <a:p>
            <a:pPr algn="ctr" rtl="1">
              <a:lnSpc>
                <a:spcPts val="10230"/>
              </a:lnSpc>
            </a:pPr>
            <a:r>
              <a:rPr lang="ar-EG" sz="7307" b="1" dirty="0">
                <a:gradFill>
                  <a:gsLst>
                    <a:gs pos="0">
                      <a:srgbClr val="431043">
                        <a:alpha val="100000"/>
                      </a:srgbClr>
                    </a:gs>
                    <a:gs pos="100000">
                      <a:srgbClr val="D34681">
                        <a:alpha val="100000"/>
                      </a:srgbClr>
                    </a:gs>
                  </a:gsLst>
                  <a:lin ang="18900000"/>
                </a:gradFill>
                <a:latin typeface="Open Sans Bold"/>
                <a:ea typeface="Open Sans Bold"/>
                <a:cs typeface="Open Sans Bold"/>
                <a:sym typeface="Open Sans Bold"/>
                <a:rtl/>
              </a:rPr>
              <a:t>استراتيجيات الجذب وجلب المتطوعين</a:t>
            </a:r>
          </a:p>
        </p:txBody>
      </p:sp>
      <p:sp>
        <p:nvSpPr>
          <p:cNvPr id="25" name="Freeform 25"/>
          <p:cNvSpPr/>
          <p:nvPr/>
        </p:nvSpPr>
        <p:spPr>
          <a:xfrm>
            <a:off x="11147359" y="2753454"/>
            <a:ext cx="2164443" cy="2106711"/>
          </a:xfrm>
          <a:custGeom>
            <a:avLst/>
            <a:gdLst/>
            <a:ahLst/>
            <a:cxnLst/>
            <a:rect l="l" t="t" r="r" b="b"/>
            <a:pathLst>
              <a:path w="2164443" h="2106711">
                <a:moveTo>
                  <a:pt x="0" y="0"/>
                </a:moveTo>
                <a:lnTo>
                  <a:pt x="2164443" y="0"/>
                </a:lnTo>
                <a:lnTo>
                  <a:pt x="2164443" y="2106711"/>
                </a:lnTo>
                <a:lnTo>
                  <a:pt x="0" y="2106711"/>
                </a:lnTo>
                <a:lnTo>
                  <a:pt x="0" y="0"/>
                </a:lnTo>
                <a:close/>
              </a:path>
            </a:pathLst>
          </a:custGeom>
          <a:blipFill>
            <a:blip r:embed="rId2"/>
            <a:stretch>
              <a:fillRect t="-2534"/>
            </a:stretch>
          </a:blipFill>
        </p:spPr>
      </p:sp>
      <p:sp>
        <p:nvSpPr>
          <p:cNvPr id="26" name="Freeform 26"/>
          <p:cNvSpPr/>
          <p:nvPr/>
        </p:nvSpPr>
        <p:spPr>
          <a:xfrm>
            <a:off x="4482997" y="2753454"/>
            <a:ext cx="2164443" cy="2106711"/>
          </a:xfrm>
          <a:custGeom>
            <a:avLst/>
            <a:gdLst/>
            <a:ahLst/>
            <a:cxnLst/>
            <a:rect l="l" t="t" r="r" b="b"/>
            <a:pathLst>
              <a:path w="2164443" h="2106711">
                <a:moveTo>
                  <a:pt x="0" y="0"/>
                </a:moveTo>
                <a:lnTo>
                  <a:pt x="2164443" y="0"/>
                </a:lnTo>
                <a:lnTo>
                  <a:pt x="2164443" y="2106711"/>
                </a:lnTo>
                <a:lnTo>
                  <a:pt x="0" y="2106711"/>
                </a:lnTo>
                <a:lnTo>
                  <a:pt x="0" y="0"/>
                </a:lnTo>
                <a:close/>
              </a:path>
            </a:pathLst>
          </a:custGeom>
          <a:blipFill>
            <a:blip r:embed="rId2"/>
            <a:stretch>
              <a:fillRect t="-2534"/>
            </a:stretch>
          </a:blipFill>
        </p:spPr>
      </p:sp>
      <mc:AlternateContent xmlns:mc="http://schemas.openxmlformats.org/markup-compatibility/2006">
        <mc:Choice xmlns:pslz="http://schemas.microsoft.com/office/powerpoint/2016/slidezoom" Requires="pslz">
          <p:graphicFrame>
            <p:nvGraphicFramePr>
              <p:cNvPr id="30" name="Zoom de diapositive 29">
                <a:extLst>
                  <a:ext uri="{FF2B5EF4-FFF2-40B4-BE49-F238E27FC236}">
                    <a16:creationId xmlns:a16="http://schemas.microsoft.com/office/drawing/2014/main" id="{7692697D-E691-A383-24B2-B1B8B90B8DEA}"/>
                  </a:ext>
                </a:extLst>
              </p:cNvPr>
              <p:cNvGraphicFramePr>
                <a:graphicFrameLocks noChangeAspect="1"/>
              </p:cNvGraphicFramePr>
              <p:nvPr>
                <p:extLst>
                  <p:ext uri="{D42A27DB-BD31-4B8C-83A1-F6EECF244321}">
                    <p14:modId xmlns:p14="http://schemas.microsoft.com/office/powerpoint/2010/main" val="3386806454"/>
                  </p:ext>
                </p:extLst>
              </p:nvPr>
            </p:nvGraphicFramePr>
            <p:xfrm>
              <a:off x="7347421" y="2270614"/>
              <a:ext cx="3184554" cy="2999063"/>
            </p:xfrm>
            <a:graphic>
              <a:graphicData uri="http://schemas.microsoft.com/office/powerpoint/2016/slidezoom">
                <pslz:sldZm>
                  <pslz:sldZmObj sldId="267" cId="1763535848">
                    <pslz:zmPr id="{B566CACA-5975-4DB6-A2FF-014DDE184A96}" transitionDur="1000" showBg="0">
                      <p166:blipFill xmlns:p166="http://schemas.microsoft.com/office/powerpoint/2016/6/main">
                        <a:blip r:embed="rId4"/>
                        <a:stretch>
                          <a:fillRect/>
                        </a:stretch>
                      </p166:blipFill>
                      <p166:spPr xmlns:p166="http://schemas.microsoft.com/office/powerpoint/2016/6/main">
                        <a:xfrm>
                          <a:off x="0" y="0"/>
                          <a:ext cx="3184554" cy="2999063"/>
                        </a:xfrm>
                        <a:prstGeom prst="rect">
                          <a:avLst/>
                        </a:prstGeom>
                      </p166:spPr>
                    </pslz:zmPr>
                  </pslz:sldZmObj>
                </pslz:sldZm>
              </a:graphicData>
            </a:graphic>
          </p:graphicFrame>
        </mc:Choice>
        <mc:Fallback>
          <p:pic>
            <p:nvPicPr>
              <p:cNvPr id="30" name="Zoom de diapositive 29">
                <a:hlinkClick r:id="rId5" action="ppaction://hlinksldjump"/>
                <a:extLst>
                  <a:ext uri="{FF2B5EF4-FFF2-40B4-BE49-F238E27FC236}">
                    <a16:creationId xmlns:a16="http://schemas.microsoft.com/office/drawing/2014/main" id="{7692697D-E691-A383-24B2-B1B8B90B8DEA}"/>
                  </a:ext>
                </a:extLst>
              </p:cNvPr>
              <p:cNvPicPr>
                <a:picLocks noGrp="1" noRot="1" noChangeAspect="1" noMove="1" noResize="1" noEditPoints="1" noAdjustHandles="1" noChangeArrowheads="1" noChangeShapeType="1"/>
              </p:cNvPicPr>
              <p:nvPr/>
            </p:nvPicPr>
            <p:blipFill>
              <a:blip r:embed="rId4"/>
              <a:stretch>
                <a:fillRect/>
              </a:stretch>
            </p:blipFill>
            <p:spPr>
              <a:xfrm>
                <a:off x="7347421" y="2270614"/>
                <a:ext cx="3184554" cy="2999063"/>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32" name="Zoom de diapositive 31">
                <a:extLst>
                  <a:ext uri="{FF2B5EF4-FFF2-40B4-BE49-F238E27FC236}">
                    <a16:creationId xmlns:a16="http://schemas.microsoft.com/office/drawing/2014/main" id="{C4DFA944-C39C-B2CC-B498-B87B8035FBB6}"/>
                  </a:ext>
                </a:extLst>
              </p:cNvPr>
              <p:cNvGraphicFramePr>
                <a:graphicFrameLocks noChangeAspect="1"/>
              </p:cNvGraphicFramePr>
              <p:nvPr>
                <p:extLst>
                  <p:ext uri="{D42A27DB-BD31-4B8C-83A1-F6EECF244321}">
                    <p14:modId xmlns:p14="http://schemas.microsoft.com/office/powerpoint/2010/main" val="3896103947"/>
                  </p:ext>
                </p:extLst>
              </p:nvPr>
            </p:nvGraphicFramePr>
            <p:xfrm>
              <a:off x="14017907" y="2279743"/>
              <a:ext cx="2880705" cy="2829890"/>
            </p:xfrm>
            <a:graphic>
              <a:graphicData uri="http://schemas.microsoft.com/office/powerpoint/2016/slidezoom">
                <pslz:sldZm>
                  <pslz:sldZmObj sldId="275" cId="938336171">
                    <pslz:zmPr id="{93903E67-A1D8-4F0B-86D6-965DD20AC47F}" returnToParent="0" transitionDur="1000">
                      <p166:blipFill xmlns:p166="http://schemas.microsoft.com/office/powerpoint/2016/6/main">
                        <a:blip r:embed="rId6"/>
                        <a:stretch>
                          <a:fillRect/>
                        </a:stretch>
                      </p166:blipFill>
                      <p166:spPr xmlns:p166="http://schemas.microsoft.com/office/powerpoint/2016/6/main">
                        <a:xfrm>
                          <a:off x="0" y="0"/>
                          <a:ext cx="2880705" cy="2829890"/>
                        </a:xfrm>
                        <a:prstGeom prst="ellipse">
                          <a:avLst/>
                        </a:prstGeom>
                        <a:ln w="12700" cap="rnd">
                          <a:solidFill>
                            <a:srgbClr val="A8007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lz:zmPr>
                  </pslz:sldZmObj>
                </pslz:sldZm>
              </a:graphicData>
            </a:graphic>
          </p:graphicFrame>
        </mc:Choice>
        <mc:Fallback>
          <p:pic>
            <p:nvPicPr>
              <p:cNvPr id="32" name="Zoom de diapositive 31">
                <a:hlinkClick r:id="rId7" action="ppaction://hlinksldjump"/>
                <a:extLst>
                  <a:ext uri="{FF2B5EF4-FFF2-40B4-BE49-F238E27FC236}">
                    <a16:creationId xmlns:a16="http://schemas.microsoft.com/office/drawing/2014/main" id="{C4DFA944-C39C-B2CC-B498-B87B8035FBB6}"/>
                  </a:ext>
                </a:extLst>
              </p:cNvPr>
              <p:cNvPicPr>
                <a:picLocks noGrp="1" noRot="1" noChangeAspect="1" noMove="1" noResize="1" noEditPoints="1" noAdjustHandles="1" noChangeArrowheads="1" noChangeShapeType="1"/>
              </p:cNvPicPr>
              <p:nvPr/>
            </p:nvPicPr>
            <p:blipFill>
              <a:blip r:embed="rId6"/>
              <a:stretch>
                <a:fillRect/>
              </a:stretch>
            </p:blipFill>
            <p:spPr>
              <a:xfrm>
                <a:off x="14017907" y="2279743"/>
                <a:ext cx="2880705" cy="2829890"/>
              </a:xfrm>
              <a:prstGeom prst="ellipse">
                <a:avLst/>
              </a:prstGeom>
              <a:ln w="12700" cap="rnd">
                <a:solidFill>
                  <a:srgbClr val="A8007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C0978-B935-0A8A-4D19-F7C352FDB7C1}"/>
            </a:ext>
          </a:extLst>
        </p:cNvPr>
        <p:cNvGrpSpPr/>
        <p:nvPr/>
      </p:nvGrpSpPr>
      <p:grpSpPr>
        <a:xfrm>
          <a:off x="0" y="0"/>
          <a:ext cx="0" cy="0"/>
          <a:chOff x="0" y="0"/>
          <a:chExt cx="0" cy="0"/>
        </a:xfrm>
      </p:grpSpPr>
      <p:pic>
        <p:nvPicPr>
          <p:cNvPr id="28" name="Image 27">
            <a:extLst>
              <a:ext uri="{FF2B5EF4-FFF2-40B4-BE49-F238E27FC236}">
                <a16:creationId xmlns:a16="http://schemas.microsoft.com/office/drawing/2014/main" id="{FEBCA48E-79E8-17E5-26C5-9672B5F74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6860" y="342900"/>
            <a:ext cx="7208190" cy="58459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 name="Image 29">
            <a:extLst>
              <a:ext uri="{FF2B5EF4-FFF2-40B4-BE49-F238E27FC236}">
                <a16:creationId xmlns:a16="http://schemas.microsoft.com/office/drawing/2014/main" id="{D37EA4B1-67E3-F74D-574C-6CE1F4D82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349" y="571500"/>
            <a:ext cx="6630804" cy="57708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1" name="Image 30">
            <a:extLst>
              <a:ext uri="{FF2B5EF4-FFF2-40B4-BE49-F238E27FC236}">
                <a16:creationId xmlns:a16="http://schemas.microsoft.com/office/drawing/2014/main" id="{CA287EBA-A9A8-AF7E-B308-0CEB47958487}"/>
              </a:ext>
            </a:extLst>
          </p:cNvPr>
          <p:cNvPicPr>
            <a:picLocks noChangeAspect="1"/>
          </p:cNvPicPr>
          <p:nvPr/>
        </p:nvPicPr>
        <p:blipFill>
          <a:blip r:embed="rId4"/>
          <a:stretch>
            <a:fillRect/>
          </a:stretch>
        </p:blipFill>
        <p:spPr>
          <a:xfrm>
            <a:off x="16306800" y="-225168"/>
            <a:ext cx="2171700" cy="1943100"/>
          </a:xfrm>
          <a:prstGeom prst="ellipse">
            <a:avLst/>
          </a:prstGeom>
          <a:ln>
            <a:noFill/>
          </a:ln>
          <a:effectLst>
            <a:softEdge rad="112500"/>
          </a:effectLst>
        </p:spPr>
      </p:pic>
      <p:pic>
        <p:nvPicPr>
          <p:cNvPr id="33" name="Image 32">
            <a:extLst>
              <a:ext uri="{FF2B5EF4-FFF2-40B4-BE49-F238E27FC236}">
                <a16:creationId xmlns:a16="http://schemas.microsoft.com/office/drawing/2014/main" id="{FDE99DC9-9DD2-3AA1-E5D1-674026215CA3}"/>
              </a:ext>
            </a:extLst>
          </p:cNvPr>
          <p:cNvPicPr>
            <a:picLocks noChangeAspect="1"/>
          </p:cNvPicPr>
          <p:nvPr/>
        </p:nvPicPr>
        <p:blipFill>
          <a:blip r:embed="rId5"/>
          <a:stretch>
            <a:fillRect/>
          </a:stretch>
        </p:blipFill>
        <p:spPr>
          <a:xfrm>
            <a:off x="5929158" y="-40558"/>
            <a:ext cx="2340693" cy="1758490"/>
          </a:xfrm>
          <a:prstGeom prst="ellipse">
            <a:avLst/>
          </a:prstGeom>
          <a:ln>
            <a:noFill/>
          </a:ln>
          <a:effectLst>
            <a:softEdge rad="112500"/>
          </a:effectLst>
        </p:spPr>
      </p:pic>
      <p:pic>
        <p:nvPicPr>
          <p:cNvPr id="35" name="Image 34">
            <a:extLst>
              <a:ext uri="{FF2B5EF4-FFF2-40B4-BE49-F238E27FC236}">
                <a16:creationId xmlns:a16="http://schemas.microsoft.com/office/drawing/2014/main" id="{83255B12-0A4F-8C76-4C38-BCE4D7DE8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58" y="5166852"/>
            <a:ext cx="5906202" cy="48029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6" name="Image 35">
            <a:extLst>
              <a:ext uri="{FF2B5EF4-FFF2-40B4-BE49-F238E27FC236}">
                <a16:creationId xmlns:a16="http://schemas.microsoft.com/office/drawing/2014/main" id="{08FD8862-53AB-F9E3-C2D7-5943290994EF}"/>
              </a:ext>
            </a:extLst>
          </p:cNvPr>
          <p:cNvPicPr>
            <a:picLocks noChangeAspect="1"/>
          </p:cNvPicPr>
          <p:nvPr/>
        </p:nvPicPr>
        <p:blipFill>
          <a:blip r:embed="rId7"/>
          <a:stretch>
            <a:fillRect/>
          </a:stretch>
        </p:blipFill>
        <p:spPr>
          <a:xfrm>
            <a:off x="5334000" y="4779196"/>
            <a:ext cx="1524000" cy="1409700"/>
          </a:xfrm>
          <a:prstGeom prst="ellipse">
            <a:avLst/>
          </a:prstGeom>
          <a:ln>
            <a:noFill/>
          </a:ln>
          <a:effectLst>
            <a:glow rad="228600">
              <a:schemeClr val="accent5">
                <a:satMod val="175000"/>
                <a:alpha val="40000"/>
              </a:schemeClr>
            </a:glow>
            <a:softEdge rad="112500"/>
          </a:effectLst>
        </p:spPr>
      </p:pic>
    </p:spTree>
    <p:extLst>
      <p:ext uri="{BB962C8B-B14F-4D97-AF65-F5344CB8AC3E}">
        <p14:creationId xmlns:p14="http://schemas.microsoft.com/office/powerpoint/2010/main" val="1763535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BFF"/>
        </a:solidFill>
        <a:effectLst/>
      </p:bgPr>
    </p:bg>
    <p:spTree>
      <p:nvGrpSpPr>
        <p:cNvPr id="1" name=""/>
        <p:cNvGrpSpPr/>
        <p:nvPr/>
      </p:nvGrpSpPr>
      <p:grpSpPr>
        <a:xfrm>
          <a:off x="0" y="0"/>
          <a:ext cx="0" cy="0"/>
          <a:chOff x="0" y="0"/>
          <a:chExt cx="0" cy="0"/>
        </a:xfrm>
      </p:grpSpPr>
      <p:pic>
        <p:nvPicPr>
          <p:cNvPr id="2" name="اليوم في حكــايتي مع التطوع إستضفنا عضوة الفريق سُهــى مريم بوكرع وين حكاتلنا حكايتها 🙌#حملة وع">
            <a:hlinkClick r:id="" action="ppaction://media"/>
            <a:extLst>
              <a:ext uri="{FF2B5EF4-FFF2-40B4-BE49-F238E27FC236}">
                <a16:creationId xmlns:a16="http://schemas.microsoft.com/office/drawing/2014/main" id="{D0FA8CB7-C1FA-0EB0-677E-8A1B414236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5271" y="-1230"/>
            <a:ext cx="5787129" cy="10288229"/>
          </a:xfrm>
          <a:prstGeom prst="rect">
            <a:avLst/>
          </a:prstGeom>
        </p:spPr>
      </p:pic>
      <p:sp>
        <p:nvSpPr>
          <p:cNvPr id="4" name="ZoneTexte 3">
            <a:extLst>
              <a:ext uri="{FF2B5EF4-FFF2-40B4-BE49-F238E27FC236}">
                <a16:creationId xmlns:a16="http://schemas.microsoft.com/office/drawing/2014/main" id="{F044AD5D-BBB4-69A3-9861-03EF1D0D3407}"/>
              </a:ext>
            </a:extLst>
          </p:cNvPr>
          <p:cNvSpPr txBox="1"/>
          <p:nvPr/>
        </p:nvSpPr>
        <p:spPr>
          <a:xfrm>
            <a:off x="7924800" y="3924300"/>
            <a:ext cx="9144000" cy="1400383"/>
          </a:xfrm>
          <a:prstGeom prst="rect">
            <a:avLst/>
          </a:prstGeom>
          <a:noFill/>
        </p:spPr>
        <p:txBody>
          <a:bodyPr wrap="square">
            <a:spAutoFit/>
          </a:bodyPr>
          <a:lstStyle/>
          <a:p>
            <a:pPr marL="0" marR="0" lvl="0" indent="0" algn="ctr" defTabSz="914400" rtl="1" eaLnBrk="1" fontAlgn="auto" latinLnBrk="0" hangingPunct="1">
              <a:lnSpc>
                <a:spcPts val="10230"/>
              </a:lnSpc>
              <a:spcBef>
                <a:spcPts val="0"/>
              </a:spcBef>
              <a:spcAft>
                <a:spcPts val="0"/>
              </a:spcAft>
              <a:buClrTx/>
              <a:buSzTx/>
              <a:buFontTx/>
              <a:buNone/>
              <a:tabLst/>
              <a:defRPr/>
            </a:pPr>
            <a:r>
              <a:rPr kumimoji="0" lang="ar-DZ" sz="9600" b="1" i="0" u="none" strike="noStrike" kern="1200" cap="none" spc="0" normalizeH="0" baseline="0" noProof="0" dirty="0">
                <a:ln>
                  <a:noFill/>
                </a:ln>
                <a:gradFill>
                  <a:gsLst>
                    <a:gs pos="0">
                      <a:srgbClr val="431043">
                        <a:alpha val="100000"/>
                      </a:srgbClr>
                    </a:gs>
                    <a:gs pos="100000">
                      <a:srgbClr val="D34681">
                        <a:alpha val="100000"/>
                      </a:srgbClr>
                    </a:gs>
                  </a:gsLst>
                  <a:lin ang="18900000"/>
                </a:gradFill>
                <a:effectLst/>
                <a:uLnTx/>
                <a:uFillTx/>
                <a:latin typeface="Open Sans Bold"/>
                <a:ea typeface="Open Sans Bold"/>
                <a:cs typeface="Open Sans Bold"/>
                <a:sym typeface="Open Sans Bold"/>
                <a:rtl/>
              </a:rPr>
              <a:t>حكايتي مع التطوع</a:t>
            </a:r>
            <a:endParaRPr kumimoji="0" lang="ar-EG" sz="9600" b="1" i="0" u="none" strike="noStrike" kern="1200" cap="none" spc="0" normalizeH="0" baseline="0" noProof="0" dirty="0">
              <a:ln>
                <a:noFill/>
              </a:ln>
              <a:gradFill>
                <a:gsLst>
                  <a:gs pos="0">
                    <a:srgbClr val="431043">
                      <a:alpha val="100000"/>
                    </a:srgbClr>
                  </a:gs>
                  <a:gs pos="100000">
                    <a:srgbClr val="D34681">
                      <a:alpha val="100000"/>
                    </a:srgbClr>
                  </a:gs>
                </a:gsLst>
                <a:lin ang="18900000"/>
              </a:gradFill>
              <a:effectLst/>
              <a:uLnTx/>
              <a:uFillTx/>
              <a:latin typeface="Open Sans Bold"/>
              <a:ea typeface="Open Sans Bold"/>
              <a:cs typeface="Open Sans Bold"/>
              <a:sym typeface="Open Sans Bold"/>
              <a:rtl/>
            </a:endParaRPr>
          </a:p>
        </p:txBody>
      </p:sp>
    </p:spTree>
    <p:extLst>
      <p:ext uri="{BB962C8B-B14F-4D97-AF65-F5344CB8AC3E}">
        <p14:creationId xmlns:p14="http://schemas.microsoft.com/office/powerpoint/2010/main" val="93833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FE"/>
        </a:solidFill>
        <a:effectLst/>
      </p:bgPr>
    </p:bg>
    <p:spTree>
      <p:nvGrpSpPr>
        <p:cNvPr id="1" name=""/>
        <p:cNvGrpSpPr/>
        <p:nvPr/>
      </p:nvGrpSpPr>
      <p:grpSpPr>
        <a:xfrm>
          <a:off x="0" y="0"/>
          <a:ext cx="0" cy="0"/>
          <a:chOff x="0" y="0"/>
          <a:chExt cx="0" cy="0"/>
        </a:xfrm>
      </p:grpSpPr>
      <p:grpSp>
        <p:nvGrpSpPr>
          <p:cNvPr id="2" name="Group 2"/>
          <p:cNvGrpSpPr/>
          <p:nvPr/>
        </p:nvGrpSpPr>
        <p:grpSpPr>
          <a:xfrm>
            <a:off x="367002" y="413032"/>
            <a:ext cx="17553996" cy="9447567"/>
            <a:chOff x="0" y="0"/>
            <a:chExt cx="4623275" cy="2488248"/>
          </a:xfrm>
        </p:grpSpPr>
        <p:sp>
          <p:nvSpPr>
            <p:cNvPr id="3" name="Freeform 3"/>
            <p:cNvSpPr/>
            <p:nvPr/>
          </p:nvSpPr>
          <p:spPr>
            <a:xfrm>
              <a:off x="0" y="0"/>
              <a:ext cx="4623275" cy="2488248"/>
            </a:xfrm>
            <a:custGeom>
              <a:avLst/>
              <a:gdLst/>
              <a:ahLst/>
              <a:cxnLst/>
              <a:rect l="l" t="t" r="r" b="b"/>
              <a:pathLst>
                <a:path w="4623275" h="2488248">
                  <a:moveTo>
                    <a:pt x="13231" y="0"/>
                  </a:moveTo>
                  <a:lnTo>
                    <a:pt x="4610044" y="0"/>
                  </a:lnTo>
                  <a:cubicBezTo>
                    <a:pt x="4613553" y="0"/>
                    <a:pt x="4616918" y="1394"/>
                    <a:pt x="4619399" y="3875"/>
                  </a:cubicBezTo>
                  <a:cubicBezTo>
                    <a:pt x="4621881" y="6357"/>
                    <a:pt x="4623275" y="9722"/>
                    <a:pt x="4623275" y="13231"/>
                  </a:cubicBezTo>
                  <a:lnTo>
                    <a:pt x="4623275" y="2475017"/>
                  </a:lnTo>
                  <a:cubicBezTo>
                    <a:pt x="4623275" y="2478526"/>
                    <a:pt x="4621881" y="2481892"/>
                    <a:pt x="4619399" y="2484373"/>
                  </a:cubicBezTo>
                  <a:cubicBezTo>
                    <a:pt x="4616918" y="2486854"/>
                    <a:pt x="4613553" y="2488248"/>
                    <a:pt x="4610044" y="2488248"/>
                  </a:cubicBezTo>
                  <a:lnTo>
                    <a:pt x="13231" y="2488248"/>
                  </a:lnTo>
                  <a:cubicBezTo>
                    <a:pt x="9722" y="2488248"/>
                    <a:pt x="6357" y="2486854"/>
                    <a:pt x="3875" y="2484373"/>
                  </a:cubicBezTo>
                  <a:cubicBezTo>
                    <a:pt x="1394" y="2481892"/>
                    <a:pt x="0" y="2478526"/>
                    <a:pt x="0" y="2475017"/>
                  </a:cubicBezTo>
                  <a:lnTo>
                    <a:pt x="0" y="13231"/>
                  </a:lnTo>
                  <a:cubicBezTo>
                    <a:pt x="0" y="9722"/>
                    <a:pt x="1394" y="6357"/>
                    <a:pt x="3875" y="3875"/>
                  </a:cubicBezTo>
                  <a:cubicBezTo>
                    <a:pt x="6357" y="1394"/>
                    <a:pt x="9722" y="0"/>
                    <a:pt x="13231" y="0"/>
                  </a:cubicBezTo>
                  <a:close/>
                </a:path>
              </a:pathLst>
            </a:custGeom>
            <a:solidFill>
              <a:srgbClr val="000000">
                <a:alpha val="0"/>
              </a:srgbClr>
            </a:solidFill>
            <a:ln w="19050" cap="rnd">
              <a:solidFill>
                <a:srgbClr val="E30606"/>
              </a:solidFill>
              <a:prstDash val="solid"/>
              <a:round/>
            </a:ln>
          </p:spPr>
        </p:sp>
        <p:sp>
          <p:nvSpPr>
            <p:cNvPr id="4" name="TextBox 4"/>
            <p:cNvSpPr txBox="1"/>
            <p:nvPr/>
          </p:nvSpPr>
          <p:spPr>
            <a:xfrm>
              <a:off x="0" y="-66675"/>
              <a:ext cx="4623275" cy="2554923"/>
            </a:xfrm>
            <a:prstGeom prst="rect">
              <a:avLst/>
            </a:prstGeom>
          </p:spPr>
          <p:txBody>
            <a:bodyPr lIns="50800" tIns="50800" rIns="50800" bIns="50800" rtlCol="0" anchor="ctr"/>
            <a:lstStyle/>
            <a:p>
              <a:pPr algn="ctr">
                <a:lnSpc>
                  <a:spcPts val="3359"/>
                </a:lnSpc>
                <a:spcBef>
                  <a:spcPct val="0"/>
                </a:spcBef>
              </a:pPr>
              <a:endParaRPr/>
            </a:p>
          </p:txBody>
        </p:sp>
      </p:grpSp>
      <p:sp>
        <p:nvSpPr>
          <p:cNvPr id="5" name="Freeform 5"/>
          <p:cNvSpPr/>
          <p:nvPr/>
        </p:nvSpPr>
        <p:spPr>
          <a:xfrm>
            <a:off x="2533777" y="-1042713"/>
            <a:ext cx="12924482" cy="12579751"/>
          </a:xfrm>
          <a:custGeom>
            <a:avLst/>
            <a:gdLst/>
            <a:ahLst/>
            <a:cxnLst/>
            <a:rect l="l" t="t" r="r" b="b"/>
            <a:pathLst>
              <a:path w="12924482" h="12579751">
                <a:moveTo>
                  <a:pt x="0" y="0"/>
                </a:moveTo>
                <a:lnTo>
                  <a:pt x="12924482" y="0"/>
                </a:lnTo>
                <a:lnTo>
                  <a:pt x="12924482" y="12579751"/>
                </a:lnTo>
                <a:lnTo>
                  <a:pt x="0" y="12579751"/>
                </a:lnTo>
                <a:lnTo>
                  <a:pt x="0" y="0"/>
                </a:lnTo>
                <a:close/>
              </a:path>
            </a:pathLst>
          </a:custGeom>
          <a:blipFill>
            <a:blip r:embed="rId2">
              <a:alphaModFix amt="7999"/>
            </a:blip>
            <a:stretch>
              <a:fillRect t="-2534"/>
            </a:stretch>
          </a:blipFill>
        </p:spPr>
      </p:sp>
      <p:grpSp>
        <p:nvGrpSpPr>
          <p:cNvPr id="8" name="Group 8"/>
          <p:cNvGrpSpPr/>
          <p:nvPr/>
        </p:nvGrpSpPr>
        <p:grpSpPr>
          <a:xfrm>
            <a:off x="6727608" y="2951176"/>
            <a:ext cx="4536820" cy="4891168"/>
            <a:chOff x="0" y="0"/>
            <a:chExt cx="1194883" cy="1288209"/>
          </a:xfrm>
        </p:grpSpPr>
        <p:sp>
          <p:nvSpPr>
            <p:cNvPr id="9" name="Freeform 9"/>
            <p:cNvSpPr/>
            <p:nvPr/>
          </p:nvSpPr>
          <p:spPr>
            <a:xfrm>
              <a:off x="0" y="0"/>
              <a:ext cx="1194883" cy="1288209"/>
            </a:xfrm>
            <a:custGeom>
              <a:avLst/>
              <a:gdLst/>
              <a:ahLst/>
              <a:cxnLst/>
              <a:rect l="l" t="t" r="r" b="b"/>
              <a:pathLst>
                <a:path w="1194883" h="1288209">
                  <a:moveTo>
                    <a:pt x="51194" y="0"/>
                  </a:moveTo>
                  <a:lnTo>
                    <a:pt x="1143689" y="0"/>
                  </a:lnTo>
                  <a:cubicBezTo>
                    <a:pt x="1171962" y="0"/>
                    <a:pt x="1194883" y="22920"/>
                    <a:pt x="1194883" y="51194"/>
                  </a:cubicBezTo>
                  <a:lnTo>
                    <a:pt x="1194883" y="1237015"/>
                  </a:lnTo>
                  <a:cubicBezTo>
                    <a:pt x="1194883" y="1265289"/>
                    <a:pt x="1171962" y="1288209"/>
                    <a:pt x="1143689" y="1288209"/>
                  </a:cubicBezTo>
                  <a:lnTo>
                    <a:pt x="51194" y="1288209"/>
                  </a:lnTo>
                  <a:cubicBezTo>
                    <a:pt x="22920" y="1288209"/>
                    <a:pt x="0" y="1265289"/>
                    <a:pt x="0" y="1237015"/>
                  </a:cubicBezTo>
                  <a:lnTo>
                    <a:pt x="0" y="51194"/>
                  </a:lnTo>
                  <a:cubicBezTo>
                    <a:pt x="0" y="22920"/>
                    <a:pt x="22920" y="0"/>
                    <a:pt x="51194" y="0"/>
                  </a:cubicBezTo>
                  <a:close/>
                </a:path>
              </a:pathLst>
            </a:custGeom>
            <a:solidFill>
              <a:srgbClr val="000000">
                <a:alpha val="0"/>
              </a:srgbClr>
            </a:solidFill>
            <a:ln w="19050" cap="rnd">
              <a:solidFill>
                <a:srgbClr val="E30606"/>
              </a:solidFill>
              <a:prstDash val="solid"/>
              <a:round/>
            </a:ln>
          </p:spPr>
        </p:sp>
        <p:sp>
          <p:nvSpPr>
            <p:cNvPr id="10" name="TextBox 10"/>
            <p:cNvSpPr txBox="1"/>
            <p:nvPr/>
          </p:nvSpPr>
          <p:spPr>
            <a:xfrm>
              <a:off x="0" y="-66675"/>
              <a:ext cx="1194883" cy="1354884"/>
            </a:xfrm>
            <a:prstGeom prst="rect">
              <a:avLst/>
            </a:prstGeom>
          </p:spPr>
          <p:txBody>
            <a:bodyPr lIns="50800" tIns="50800" rIns="50800" bIns="50800" rtlCol="0" anchor="ctr"/>
            <a:lstStyle/>
            <a:p>
              <a:pPr algn="ctr">
                <a:lnSpc>
                  <a:spcPts val="3359"/>
                </a:lnSpc>
                <a:spcBef>
                  <a:spcPct val="0"/>
                </a:spcBef>
              </a:pPr>
              <a:endParaRPr/>
            </a:p>
          </p:txBody>
        </p:sp>
      </p:grpSp>
      <p:grpSp>
        <p:nvGrpSpPr>
          <p:cNvPr id="11" name="Group 11"/>
          <p:cNvGrpSpPr/>
          <p:nvPr/>
        </p:nvGrpSpPr>
        <p:grpSpPr>
          <a:xfrm>
            <a:off x="12935199" y="2951176"/>
            <a:ext cx="4536820" cy="4891168"/>
            <a:chOff x="0" y="0"/>
            <a:chExt cx="1194883" cy="1288209"/>
          </a:xfrm>
        </p:grpSpPr>
        <p:sp>
          <p:nvSpPr>
            <p:cNvPr id="12" name="Freeform 12"/>
            <p:cNvSpPr/>
            <p:nvPr/>
          </p:nvSpPr>
          <p:spPr>
            <a:xfrm>
              <a:off x="0" y="0"/>
              <a:ext cx="1194883" cy="1288209"/>
            </a:xfrm>
            <a:custGeom>
              <a:avLst/>
              <a:gdLst/>
              <a:ahLst/>
              <a:cxnLst/>
              <a:rect l="l" t="t" r="r" b="b"/>
              <a:pathLst>
                <a:path w="1194883" h="1288209">
                  <a:moveTo>
                    <a:pt x="51194" y="0"/>
                  </a:moveTo>
                  <a:lnTo>
                    <a:pt x="1143689" y="0"/>
                  </a:lnTo>
                  <a:cubicBezTo>
                    <a:pt x="1171962" y="0"/>
                    <a:pt x="1194883" y="22920"/>
                    <a:pt x="1194883" y="51194"/>
                  </a:cubicBezTo>
                  <a:lnTo>
                    <a:pt x="1194883" y="1237015"/>
                  </a:lnTo>
                  <a:cubicBezTo>
                    <a:pt x="1194883" y="1265289"/>
                    <a:pt x="1171962" y="1288209"/>
                    <a:pt x="1143689" y="1288209"/>
                  </a:cubicBezTo>
                  <a:lnTo>
                    <a:pt x="51194" y="1288209"/>
                  </a:lnTo>
                  <a:cubicBezTo>
                    <a:pt x="22920" y="1288209"/>
                    <a:pt x="0" y="1265289"/>
                    <a:pt x="0" y="1237015"/>
                  </a:cubicBezTo>
                  <a:lnTo>
                    <a:pt x="0" y="51194"/>
                  </a:lnTo>
                  <a:cubicBezTo>
                    <a:pt x="0" y="22920"/>
                    <a:pt x="22920" y="0"/>
                    <a:pt x="51194" y="0"/>
                  </a:cubicBezTo>
                  <a:close/>
                </a:path>
              </a:pathLst>
            </a:custGeom>
            <a:solidFill>
              <a:srgbClr val="000000">
                <a:alpha val="0"/>
              </a:srgbClr>
            </a:solidFill>
            <a:ln w="19050" cap="rnd">
              <a:solidFill>
                <a:srgbClr val="E30606"/>
              </a:solidFill>
              <a:prstDash val="solid"/>
              <a:round/>
            </a:ln>
          </p:spPr>
        </p:sp>
        <p:sp>
          <p:nvSpPr>
            <p:cNvPr id="13" name="TextBox 13"/>
            <p:cNvSpPr txBox="1"/>
            <p:nvPr/>
          </p:nvSpPr>
          <p:spPr>
            <a:xfrm>
              <a:off x="0" y="-66675"/>
              <a:ext cx="1194883" cy="1354884"/>
            </a:xfrm>
            <a:prstGeom prst="rect">
              <a:avLst/>
            </a:prstGeom>
          </p:spPr>
          <p:txBody>
            <a:bodyPr lIns="50800" tIns="50800" rIns="50800" bIns="50800" rtlCol="0" anchor="ctr"/>
            <a:lstStyle/>
            <a:p>
              <a:pPr algn="ctr">
                <a:lnSpc>
                  <a:spcPts val="3359"/>
                </a:lnSpc>
                <a:spcBef>
                  <a:spcPct val="0"/>
                </a:spcBef>
              </a:pPr>
              <a:endParaRPr/>
            </a:p>
          </p:txBody>
        </p:sp>
      </p:grpSp>
      <p:grpSp>
        <p:nvGrpSpPr>
          <p:cNvPr id="14" name="Group 14"/>
          <p:cNvGrpSpPr/>
          <p:nvPr/>
        </p:nvGrpSpPr>
        <p:grpSpPr>
          <a:xfrm>
            <a:off x="774051" y="2951176"/>
            <a:ext cx="4536820" cy="4891168"/>
            <a:chOff x="0" y="0"/>
            <a:chExt cx="1194883" cy="1288209"/>
          </a:xfrm>
        </p:grpSpPr>
        <p:sp>
          <p:nvSpPr>
            <p:cNvPr id="15" name="Freeform 15"/>
            <p:cNvSpPr/>
            <p:nvPr/>
          </p:nvSpPr>
          <p:spPr>
            <a:xfrm>
              <a:off x="0" y="0"/>
              <a:ext cx="1194883" cy="1288209"/>
            </a:xfrm>
            <a:custGeom>
              <a:avLst/>
              <a:gdLst/>
              <a:ahLst/>
              <a:cxnLst/>
              <a:rect l="l" t="t" r="r" b="b"/>
              <a:pathLst>
                <a:path w="1194883" h="1288209">
                  <a:moveTo>
                    <a:pt x="51194" y="0"/>
                  </a:moveTo>
                  <a:lnTo>
                    <a:pt x="1143689" y="0"/>
                  </a:lnTo>
                  <a:cubicBezTo>
                    <a:pt x="1171962" y="0"/>
                    <a:pt x="1194883" y="22920"/>
                    <a:pt x="1194883" y="51194"/>
                  </a:cubicBezTo>
                  <a:lnTo>
                    <a:pt x="1194883" y="1237015"/>
                  </a:lnTo>
                  <a:cubicBezTo>
                    <a:pt x="1194883" y="1265289"/>
                    <a:pt x="1171962" y="1288209"/>
                    <a:pt x="1143689" y="1288209"/>
                  </a:cubicBezTo>
                  <a:lnTo>
                    <a:pt x="51194" y="1288209"/>
                  </a:lnTo>
                  <a:cubicBezTo>
                    <a:pt x="22920" y="1288209"/>
                    <a:pt x="0" y="1265289"/>
                    <a:pt x="0" y="1237015"/>
                  </a:cubicBezTo>
                  <a:lnTo>
                    <a:pt x="0" y="51194"/>
                  </a:lnTo>
                  <a:cubicBezTo>
                    <a:pt x="0" y="22920"/>
                    <a:pt x="22920" y="0"/>
                    <a:pt x="51194" y="0"/>
                  </a:cubicBezTo>
                  <a:close/>
                </a:path>
              </a:pathLst>
            </a:custGeom>
            <a:solidFill>
              <a:srgbClr val="000000">
                <a:alpha val="0"/>
              </a:srgbClr>
            </a:solidFill>
            <a:ln w="19050" cap="rnd">
              <a:solidFill>
                <a:srgbClr val="E30606"/>
              </a:solidFill>
              <a:prstDash val="solid"/>
              <a:round/>
            </a:ln>
          </p:spPr>
        </p:sp>
        <p:sp>
          <p:nvSpPr>
            <p:cNvPr id="16" name="TextBox 16"/>
            <p:cNvSpPr txBox="1"/>
            <p:nvPr/>
          </p:nvSpPr>
          <p:spPr>
            <a:xfrm>
              <a:off x="0" y="-66675"/>
              <a:ext cx="1194883" cy="1354884"/>
            </a:xfrm>
            <a:prstGeom prst="rect">
              <a:avLst/>
            </a:prstGeom>
          </p:spPr>
          <p:txBody>
            <a:bodyPr lIns="50800" tIns="50800" rIns="50800" bIns="50800" rtlCol="0" anchor="ctr"/>
            <a:lstStyle/>
            <a:p>
              <a:pPr algn="ctr">
                <a:lnSpc>
                  <a:spcPts val="3359"/>
                </a:lnSpc>
                <a:spcBef>
                  <a:spcPct val="0"/>
                </a:spcBef>
              </a:pPr>
              <a:endParaRPr/>
            </a:p>
          </p:txBody>
        </p:sp>
      </p:grpSp>
      <p:grpSp>
        <p:nvGrpSpPr>
          <p:cNvPr id="19" name="Group 19"/>
          <p:cNvGrpSpPr/>
          <p:nvPr/>
        </p:nvGrpSpPr>
        <p:grpSpPr>
          <a:xfrm>
            <a:off x="14204294" y="562741"/>
            <a:ext cx="2227593" cy="222759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4532" b="-117689"/>
              </a:stretch>
            </a:blipFill>
          </p:spPr>
        </p:sp>
      </p:grpSp>
      <p:sp>
        <p:nvSpPr>
          <p:cNvPr id="21" name="Freeform 21"/>
          <p:cNvSpPr/>
          <p:nvPr/>
        </p:nvSpPr>
        <p:spPr>
          <a:xfrm>
            <a:off x="11264428" y="1028700"/>
            <a:ext cx="1685715" cy="1640753"/>
          </a:xfrm>
          <a:custGeom>
            <a:avLst/>
            <a:gdLst/>
            <a:ahLst/>
            <a:cxnLst/>
            <a:rect l="l" t="t" r="r" b="b"/>
            <a:pathLst>
              <a:path w="1685715" h="1640753">
                <a:moveTo>
                  <a:pt x="0" y="0"/>
                </a:moveTo>
                <a:lnTo>
                  <a:pt x="1685715" y="0"/>
                </a:lnTo>
                <a:lnTo>
                  <a:pt x="1685715" y="1640753"/>
                </a:lnTo>
                <a:lnTo>
                  <a:pt x="0" y="1640753"/>
                </a:lnTo>
                <a:lnTo>
                  <a:pt x="0" y="0"/>
                </a:lnTo>
                <a:close/>
              </a:path>
            </a:pathLst>
          </a:custGeom>
          <a:blipFill>
            <a:blip r:embed="rId2"/>
            <a:stretch>
              <a:fillRect t="-2534"/>
            </a:stretch>
          </a:blipFill>
        </p:spPr>
      </p:sp>
      <p:sp>
        <p:nvSpPr>
          <p:cNvPr id="22" name="Freeform 22"/>
          <p:cNvSpPr/>
          <p:nvPr/>
        </p:nvSpPr>
        <p:spPr>
          <a:xfrm>
            <a:off x="5158501" y="1028700"/>
            <a:ext cx="1685715" cy="1640753"/>
          </a:xfrm>
          <a:custGeom>
            <a:avLst/>
            <a:gdLst/>
            <a:ahLst/>
            <a:cxnLst/>
            <a:rect l="l" t="t" r="r" b="b"/>
            <a:pathLst>
              <a:path w="1685715" h="1640753">
                <a:moveTo>
                  <a:pt x="0" y="0"/>
                </a:moveTo>
                <a:lnTo>
                  <a:pt x="1685715" y="0"/>
                </a:lnTo>
                <a:lnTo>
                  <a:pt x="1685715" y="1640753"/>
                </a:lnTo>
                <a:lnTo>
                  <a:pt x="0" y="1640753"/>
                </a:lnTo>
                <a:lnTo>
                  <a:pt x="0" y="0"/>
                </a:lnTo>
                <a:close/>
              </a:path>
            </a:pathLst>
          </a:custGeom>
          <a:blipFill>
            <a:blip r:embed="rId2"/>
            <a:stretch>
              <a:fillRect t="-2534"/>
            </a:stretch>
          </a:blipFill>
        </p:spPr>
      </p:sp>
      <p:sp>
        <p:nvSpPr>
          <p:cNvPr id="23" name="TextBox 23"/>
          <p:cNvSpPr txBox="1"/>
          <p:nvPr/>
        </p:nvSpPr>
        <p:spPr>
          <a:xfrm>
            <a:off x="6915624" y="3155964"/>
            <a:ext cx="4160174" cy="3555212"/>
          </a:xfrm>
          <a:prstGeom prst="rect">
            <a:avLst/>
          </a:prstGeom>
        </p:spPr>
        <p:txBody>
          <a:bodyPr lIns="0" tIns="0" rIns="0" bIns="0" rtlCol="0" anchor="t">
            <a:spAutoFit/>
          </a:bodyPr>
          <a:lstStyle/>
          <a:p>
            <a:pPr algn="ctr" rtl="1">
              <a:lnSpc>
                <a:spcPts val="4062"/>
              </a:lnSpc>
            </a:pPr>
            <a:r>
              <a:rPr lang="ar-EG" sz="2901" b="1">
                <a:gradFill>
                  <a:gsLst>
                    <a:gs pos="0">
                      <a:srgbClr val="431043">
                        <a:alpha val="100000"/>
                      </a:srgbClr>
                    </a:gs>
                    <a:gs pos="100000">
                      <a:srgbClr val="D34681">
                        <a:alpha val="100000"/>
                      </a:srgbClr>
                    </a:gs>
                  </a:gsLst>
                  <a:lin ang="18900000"/>
                </a:gradFill>
                <a:latin typeface="Open Sans Bold"/>
                <a:ea typeface="Open Sans Bold"/>
                <a:cs typeface="Open Sans Bold"/>
                <a:sym typeface="Open Sans Bold"/>
                <a:rtl/>
              </a:rPr>
              <a:t>التدريب والتأهيل</a:t>
            </a:r>
          </a:p>
          <a:p>
            <a:pPr algn="ctr" rtl="1">
              <a:lnSpc>
                <a:spcPts val="4062"/>
              </a:lnSpc>
            </a:pPr>
            <a:r>
              <a:rPr lang="ar-EG" sz="2901">
                <a:solidFill>
                  <a:srgbClr val="000000"/>
                </a:solidFill>
                <a:latin typeface="Open Sans"/>
                <a:ea typeface="Open Sans"/>
                <a:cs typeface="Open Sans"/>
                <a:sym typeface="Open Sans"/>
                <a:rtl/>
              </a:rPr>
              <a:t>توفير برامج تكوينية لتطوير مهارات المتطوعين ورفع مستوى أدائهم.</a:t>
            </a:r>
          </a:p>
          <a:p>
            <a:pPr algn="ctr" rtl="1">
              <a:lnSpc>
                <a:spcPts val="4062"/>
              </a:lnSpc>
            </a:pPr>
            <a:r>
              <a:rPr lang="ar-EG" sz="2901">
                <a:solidFill>
                  <a:srgbClr val="000000"/>
                </a:solidFill>
                <a:latin typeface="Open Sans"/>
                <a:ea typeface="Open Sans"/>
                <a:cs typeface="Open Sans"/>
                <a:sym typeface="Open Sans"/>
                <a:rtl/>
              </a:rPr>
              <a:t>تعزيز شعور الالتزام والانتماء من خلال دورات عملية وتطبيقية</a:t>
            </a:r>
          </a:p>
        </p:txBody>
      </p:sp>
      <p:sp>
        <p:nvSpPr>
          <p:cNvPr id="24" name="TextBox 24"/>
          <p:cNvSpPr txBox="1"/>
          <p:nvPr/>
        </p:nvSpPr>
        <p:spPr>
          <a:xfrm>
            <a:off x="13189848" y="3155964"/>
            <a:ext cx="4027522" cy="3443368"/>
          </a:xfrm>
          <a:prstGeom prst="rect">
            <a:avLst/>
          </a:prstGeom>
        </p:spPr>
        <p:txBody>
          <a:bodyPr lIns="0" tIns="0" rIns="0" bIns="0" rtlCol="0" anchor="t">
            <a:spAutoFit/>
          </a:bodyPr>
          <a:lstStyle/>
          <a:p>
            <a:pPr algn="ctr" rtl="1">
              <a:lnSpc>
                <a:spcPts val="3933"/>
              </a:lnSpc>
            </a:pPr>
            <a:r>
              <a:rPr lang="ar-EG" sz="2809" b="1">
                <a:gradFill>
                  <a:gsLst>
                    <a:gs pos="0">
                      <a:srgbClr val="431043">
                        <a:alpha val="100000"/>
                      </a:srgbClr>
                    </a:gs>
                    <a:gs pos="100000">
                      <a:srgbClr val="D34681">
                        <a:alpha val="100000"/>
                      </a:srgbClr>
                    </a:gs>
                  </a:gsLst>
                  <a:lin ang="18900000"/>
                </a:gradFill>
                <a:latin typeface="Open Sans Bold"/>
                <a:ea typeface="Open Sans Bold"/>
                <a:cs typeface="Open Sans Bold"/>
                <a:sym typeface="Open Sans Bold"/>
                <a:rtl/>
              </a:rPr>
              <a:t>بناء مجتمع للمتطوعين</a:t>
            </a:r>
          </a:p>
          <a:p>
            <a:pPr algn="ctr" rtl="1">
              <a:lnSpc>
                <a:spcPts val="3933"/>
              </a:lnSpc>
            </a:pPr>
            <a:r>
              <a:rPr lang="ar-EG" sz="2809">
                <a:solidFill>
                  <a:srgbClr val="000000"/>
                </a:solidFill>
                <a:latin typeface="Open Sans"/>
                <a:ea typeface="Open Sans"/>
                <a:cs typeface="Open Sans"/>
                <a:sym typeface="Open Sans"/>
                <a:rtl/>
              </a:rPr>
              <a:t>إنشاء مجموعات تواصل عبر الواتساب والتليغرام خاصة بأعضاء شباب فور إرشاد.</a:t>
            </a:r>
          </a:p>
          <a:p>
            <a:pPr algn="ctr" rtl="1">
              <a:lnSpc>
                <a:spcPts val="3933"/>
              </a:lnSpc>
            </a:pPr>
            <a:r>
              <a:rPr lang="ar-EG" sz="2809">
                <a:solidFill>
                  <a:srgbClr val="000000"/>
                </a:solidFill>
                <a:latin typeface="Open Sans"/>
                <a:ea typeface="Open Sans"/>
                <a:cs typeface="Open Sans"/>
                <a:sym typeface="Open Sans"/>
                <a:rtl/>
              </a:rPr>
              <a:t>تنظيم لقاءات شهرية ودورية لتبادل الأفكار وتعزيز الروابط بين الأعضاء.</a:t>
            </a:r>
          </a:p>
        </p:txBody>
      </p:sp>
      <p:sp>
        <p:nvSpPr>
          <p:cNvPr id="25" name="TextBox 25"/>
          <p:cNvSpPr txBox="1"/>
          <p:nvPr/>
        </p:nvSpPr>
        <p:spPr>
          <a:xfrm>
            <a:off x="1028700" y="3155964"/>
            <a:ext cx="4027522" cy="4433968"/>
          </a:xfrm>
          <a:prstGeom prst="rect">
            <a:avLst/>
          </a:prstGeom>
        </p:spPr>
        <p:txBody>
          <a:bodyPr lIns="0" tIns="0" rIns="0" bIns="0" rtlCol="0" anchor="t">
            <a:spAutoFit/>
          </a:bodyPr>
          <a:lstStyle/>
          <a:p>
            <a:pPr algn="ctr" rtl="1">
              <a:lnSpc>
                <a:spcPts val="3933"/>
              </a:lnSpc>
            </a:pPr>
            <a:r>
              <a:rPr lang="ar-EG" sz="2809" b="1" dirty="0">
                <a:gradFill>
                  <a:gsLst>
                    <a:gs pos="0">
                      <a:srgbClr val="431043">
                        <a:alpha val="100000"/>
                      </a:srgbClr>
                    </a:gs>
                    <a:gs pos="100000">
                      <a:srgbClr val="D34681">
                        <a:alpha val="100000"/>
                      </a:srgbClr>
                    </a:gs>
                  </a:gsLst>
                  <a:lin ang="18900000"/>
                </a:gradFill>
                <a:latin typeface="Open Sans Bold"/>
                <a:ea typeface="Open Sans Bold"/>
                <a:cs typeface="Open Sans Bold"/>
                <a:sym typeface="Open Sans Bold"/>
                <a:rtl/>
              </a:rPr>
              <a:t>التحفيز والتقدير</a:t>
            </a:r>
          </a:p>
          <a:p>
            <a:pPr algn="ctr" rtl="1">
              <a:lnSpc>
                <a:spcPts val="3933"/>
              </a:lnSpc>
            </a:pPr>
            <a:r>
              <a:rPr lang="ar-EG" sz="2809" dirty="0">
                <a:solidFill>
                  <a:srgbClr val="000000"/>
                </a:solidFill>
                <a:latin typeface="Open Sans"/>
                <a:ea typeface="Open Sans"/>
                <a:cs typeface="Open Sans"/>
                <a:sym typeface="Open Sans"/>
                <a:rtl/>
              </a:rPr>
              <a:t>تقديم شهادات تقديرية رسمية من جمعية الإرشاد والإصلاح.</a:t>
            </a:r>
          </a:p>
          <a:p>
            <a:pPr algn="ctr" rtl="1">
              <a:lnSpc>
                <a:spcPts val="3933"/>
              </a:lnSpc>
            </a:pPr>
            <a:r>
              <a:rPr lang="ar-EG" sz="2809" dirty="0">
                <a:solidFill>
                  <a:srgbClr val="000000"/>
                </a:solidFill>
                <a:latin typeface="Open Sans"/>
                <a:ea typeface="Open Sans"/>
                <a:cs typeface="Open Sans"/>
                <a:sym typeface="Open Sans"/>
                <a:rtl/>
              </a:rPr>
              <a:t>تنظيم يوم سنوي لتكريم أفضل متطوع وأفضل مبادرة شبابية.</a:t>
            </a:r>
          </a:p>
          <a:p>
            <a:pPr algn="ctr" rtl="1">
              <a:lnSpc>
                <a:spcPts val="3933"/>
              </a:lnSpc>
            </a:pPr>
            <a:r>
              <a:rPr lang="ar-EG" sz="2809" dirty="0">
                <a:solidFill>
                  <a:srgbClr val="000000"/>
                </a:solidFill>
                <a:latin typeface="Open Sans"/>
                <a:ea typeface="Open Sans"/>
                <a:cs typeface="Open Sans"/>
                <a:sym typeface="Open Sans"/>
                <a:rtl/>
              </a:rPr>
              <a:t>نشر أسماء المتطوعين المميزين في صفحات الهيئة.</a:t>
            </a:r>
          </a:p>
        </p:txBody>
      </p:sp>
      <p:sp>
        <p:nvSpPr>
          <p:cNvPr id="26" name="TextBox 26"/>
          <p:cNvSpPr txBox="1"/>
          <p:nvPr/>
        </p:nvSpPr>
        <p:spPr>
          <a:xfrm>
            <a:off x="1029499" y="7971669"/>
            <a:ext cx="15933037" cy="1286631"/>
          </a:xfrm>
          <a:prstGeom prst="rect">
            <a:avLst/>
          </a:prstGeom>
        </p:spPr>
        <p:txBody>
          <a:bodyPr lIns="0" tIns="0" rIns="0" bIns="0" rtlCol="0" anchor="t">
            <a:spAutoFit/>
          </a:bodyPr>
          <a:lstStyle/>
          <a:p>
            <a:pPr algn="ctr" rtl="1">
              <a:lnSpc>
                <a:spcPts val="10458"/>
              </a:lnSpc>
            </a:pPr>
            <a:r>
              <a:rPr lang="ar-EG" sz="7470" b="1">
                <a:gradFill>
                  <a:gsLst>
                    <a:gs pos="0">
                      <a:srgbClr val="431043">
                        <a:alpha val="100000"/>
                      </a:srgbClr>
                    </a:gs>
                    <a:gs pos="100000">
                      <a:srgbClr val="D34681">
                        <a:alpha val="100000"/>
                      </a:srgbClr>
                    </a:gs>
                  </a:gsLst>
                  <a:lin ang="18900000"/>
                </a:gradFill>
                <a:latin typeface="Open Sans Bold"/>
                <a:ea typeface="Open Sans Bold"/>
                <a:cs typeface="Open Sans Bold"/>
                <a:sym typeface="Open Sans Bold"/>
                <a:rtl/>
              </a:rPr>
              <a:t>استراتيجيات المحافظة على المتطوعين</a:t>
            </a:r>
          </a:p>
        </p:txBody>
      </p:sp>
      <mc:AlternateContent xmlns:mc="http://schemas.openxmlformats.org/markup-compatibility/2006">
        <mc:Choice xmlns:pslz="http://schemas.microsoft.com/office/powerpoint/2016/slidezoom" Requires="pslz">
          <p:graphicFrame>
            <p:nvGraphicFramePr>
              <p:cNvPr id="28" name="Zoom de diapositive 27">
                <a:extLst>
                  <a:ext uri="{FF2B5EF4-FFF2-40B4-BE49-F238E27FC236}">
                    <a16:creationId xmlns:a16="http://schemas.microsoft.com/office/drawing/2014/main" id="{7EA144B3-AF70-3BFC-7DBA-069E5606641A}"/>
                  </a:ext>
                </a:extLst>
              </p:cNvPr>
              <p:cNvGraphicFramePr>
                <a:graphicFrameLocks noChangeAspect="1"/>
              </p:cNvGraphicFramePr>
              <p:nvPr>
                <p:extLst>
                  <p:ext uri="{D42A27DB-BD31-4B8C-83A1-F6EECF244321}">
                    <p14:modId xmlns:p14="http://schemas.microsoft.com/office/powerpoint/2010/main" val="1169952191"/>
                  </p:ext>
                </p:extLst>
              </p:nvPr>
            </p:nvGraphicFramePr>
            <p:xfrm>
              <a:off x="1795248" y="594258"/>
              <a:ext cx="2379181" cy="2227593"/>
            </p:xfrm>
            <a:graphic>
              <a:graphicData uri="http://schemas.microsoft.com/office/powerpoint/2016/slidezoom">
                <pslz:sldZm>
                  <pslz:sldZmObj sldId="273" cId="3178734864">
                    <pslz:zmPr id="{90C6B79E-0266-4F58-B2D1-B1DF0A769F9C}" transitionDur="1000">
                      <p166:blipFill xmlns:p166="http://schemas.microsoft.com/office/powerpoint/2016/6/main">
                        <a:blip r:embed="rId4"/>
                        <a:stretch>
                          <a:fillRect/>
                        </a:stretch>
                      </p166:blipFill>
                      <p166:spPr xmlns:p166="http://schemas.microsoft.com/office/powerpoint/2016/6/main">
                        <a:xfrm>
                          <a:off x="0" y="0"/>
                          <a:ext cx="2379181" cy="2227593"/>
                        </a:xfrm>
                        <a:prstGeom prst="ellipse">
                          <a:avLst/>
                        </a:prstGeom>
                        <a:ln w="9525" cap="rnd">
                          <a:solidFill>
                            <a:srgbClr val="A8007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lz:zmPr>
                  </pslz:sldZmObj>
                </pslz:sldZm>
              </a:graphicData>
            </a:graphic>
          </p:graphicFrame>
        </mc:Choice>
        <mc:Fallback>
          <p:pic>
            <p:nvPicPr>
              <p:cNvPr id="28" name="Zoom de diapositive 27">
                <a:hlinkClick r:id="rId5" action="ppaction://hlinksldjump"/>
                <a:extLst>
                  <a:ext uri="{FF2B5EF4-FFF2-40B4-BE49-F238E27FC236}">
                    <a16:creationId xmlns:a16="http://schemas.microsoft.com/office/drawing/2014/main" id="{7EA144B3-AF70-3BFC-7DBA-069E5606641A}"/>
                  </a:ext>
                </a:extLst>
              </p:cNvPr>
              <p:cNvPicPr>
                <a:picLocks noGrp="1" noRot="1" noChangeAspect="1" noMove="1" noResize="1" noEditPoints="1" noAdjustHandles="1" noChangeArrowheads="1" noChangeShapeType="1"/>
              </p:cNvPicPr>
              <p:nvPr/>
            </p:nvPicPr>
            <p:blipFill>
              <a:blip r:embed="rId4"/>
              <a:stretch>
                <a:fillRect/>
              </a:stretch>
            </p:blipFill>
            <p:spPr>
              <a:xfrm>
                <a:off x="1795248" y="594258"/>
                <a:ext cx="2379181" cy="2227593"/>
              </a:xfrm>
              <a:prstGeom prst="ellipse">
                <a:avLst/>
              </a:prstGeom>
              <a:ln w="9525" cap="rnd">
                <a:solidFill>
                  <a:srgbClr val="A8007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mc:AlternateContent xmlns:mc="http://schemas.openxmlformats.org/markup-compatibility/2006">
        <mc:Choice xmlns:pslz="http://schemas.microsoft.com/office/powerpoint/2016/slidezoom" Requires="pslz">
          <p:graphicFrame>
            <p:nvGraphicFramePr>
              <p:cNvPr id="30" name="Zoom de diapositive 29">
                <a:extLst>
                  <a:ext uri="{FF2B5EF4-FFF2-40B4-BE49-F238E27FC236}">
                    <a16:creationId xmlns:a16="http://schemas.microsoft.com/office/drawing/2014/main" id="{0CB29225-BD03-7847-9305-1018010DF797}"/>
                  </a:ext>
                </a:extLst>
              </p:cNvPr>
              <p:cNvGraphicFramePr>
                <a:graphicFrameLocks noChangeAspect="1"/>
              </p:cNvGraphicFramePr>
              <p:nvPr>
                <p:extLst>
                  <p:ext uri="{D42A27DB-BD31-4B8C-83A1-F6EECF244321}">
                    <p14:modId xmlns:p14="http://schemas.microsoft.com/office/powerpoint/2010/main" val="127581569"/>
                  </p:ext>
                </p:extLst>
              </p:nvPr>
            </p:nvGraphicFramePr>
            <p:xfrm>
              <a:off x="7606856" y="501943"/>
              <a:ext cx="2498028" cy="2196076"/>
            </p:xfrm>
            <a:graphic>
              <a:graphicData uri="http://schemas.microsoft.com/office/powerpoint/2016/slidezoom">
                <pslz:sldZm>
                  <pslz:sldZmObj sldId="274" cId="242214371">
                    <pslz:zmPr id="{4DCC5DD5-D6AA-429B-85CE-F3191658202A}" transitionDur="1000">
                      <p166:blipFill xmlns:p166="http://schemas.microsoft.com/office/powerpoint/2016/6/main">
                        <a:blip r:embed="rId6"/>
                        <a:stretch>
                          <a:fillRect/>
                        </a:stretch>
                      </p166:blipFill>
                      <p166:spPr xmlns:p166="http://schemas.microsoft.com/office/powerpoint/2016/6/main">
                        <a:xfrm>
                          <a:off x="0" y="0"/>
                          <a:ext cx="2498028" cy="2196076"/>
                        </a:xfrm>
                        <a:prstGeom prst="ellipse">
                          <a:avLst/>
                        </a:prstGeom>
                        <a:ln w="12700" cap="rnd">
                          <a:solidFill>
                            <a:srgbClr val="A8007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lz:zmPr>
                  </pslz:sldZmObj>
                </pslz:sldZm>
              </a:graphicData>
            </a:graphic>
          </p:graphicFrame>
        </mc:Choice>
        <mc:Fallback>
          <p:pic>
            <p:nvPicPr>
              <p:cNvPr id="30" name="Zoom de diapositive 29">
                <a:hlinkClick r:id="rId7" action="ppaction://hlinksldjump"/>
                <a:extLst>
                  <a:ext uri="{FF2B5EF4-FFF2-40B4-BE49-F238E27FC236}">
                    <a16:creationId xmlns:a16="http://schemas.microsoft.com/office/drawing/2014/main" id="{0CB29225-BD03-7847-9305-1018010DF797}"/>
                  </a:ext>
                </a:extLst>
              </p:cNvPr>
              <p:cNvPicPr>
                <a:picLocks noGrp="1" noRot="1" noChangeAspect="1" noMove="1" noResize="1" noEditPoints="1" noAdjustHandles="1" noChangeArrowheads="1" noChangeShapeType="1"/>
              </p:cNvPicPr>
              <p:nvPr/>
            </p:nvPicPr>
            <p:blipFill>
              <a:blip r:embed="rId6"/>
              <a:stretch>
                <a:fillRect/>
              </a:stretch>
            </p:blipFill>
            <p:spPr>
              <a:xfrm>
                <a:off x="7606856" y="501943"/>
                <a:ext cx="2498028" cy="2196076"/>
              </a:xfrm>
              <a:prstGeom prst="ellipse">
                <a:avLst/>
              </a:prstGeom>
              <a:ln w="12700" cap="rnd">
                <a:solidFill>
                  <a:srgbClr val="A8007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BFF"/>
        </a:solidFill>
        <a:effectLst/>
      </p:bgPr>
    </p:bg>
    <p:spTree>
      <p:nvGrpSpPr>
        <p:cNvPr id="1" name=""/>
        <p:cNvGrpSpPr/>
        <p:nvPr/>
      </p:nvGrpSpPr>
      <p:grpSpPr>
        <a:xfrm>
          <a:off x="0" y="0"/>
          <a:ext cx="0" cy="0"/>
          <a:chOff x="0" y="0"/>
          <a:chExt cx="0" cy="0"/>
        </a:xfrm>
      </p:grpSpPr>
      <p:pic>
        <p:nvPicPr>
          <p:cNvPr id="3" name="AQN3W_Oicw_BPZP7LdEflTnfbOC40vHczhyMUzAhp_bbT_W10rnKSwKgTewJsy2ArR3g74WvLGsr72eN1dFmj-S32FEzpbYm">
            <a:hlinkClick r:id="" action="ppaction://media"/>
            <a:extLst>
              <a:ext uri="{FF2B5EF4-FFF2-40B4-BE49-F238E27FC236}">
                <a16:creationId xmlns:a16="http://schemas.microsoft.com/office/drawing/2014/main" id="{CC9992E9-9A14-2851-F3D9-BAA39EA217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48400" y="-4233"/>
            <a:ext cx="5791200" cy="10295466"/>
          </a:xfrm>
          <a:prstGeom prst="rect">
            <a:avLst/>
          </a:prstGeom>
        </p:spPr>
      </p:pic>
      <p:pic>
        <p:nvPicPr>
          <p:cNvPr id="5" name="Image 4">
            <a:extLst>
              <a:ext uri="{FF2B5EF4-FFF2-40B4-BE49-F238E27FC236}">
                <a16:creationId xmlns:a16="http://schemas.microsoft.com/office/drawing/2014/main" id="{A0C58B85-68DF-175C-D517-D78E435C821F}"/>
              </a:ext>
            </a:extLst>
          </p:cNvPr>
          <p:cNvPicPr>
            <a:picLocks noChangeAspect="1"/>
          </p:cNvPicPr>
          <p:nvPr/>
        </p:nvPicPr>
        <p:blipFill>
          <a:blip r:embed="rId5"/>
          <a:stretch>
            <a:fillRect/>
          </a:stretch>
        </p:blipFill>
        <p:spPr>
          <a:xfrm rot="5400000">
            <a:off x="10948288" y="4634612"/>
            <a:ext cx="8367042" cy="1460019"/>
          </a:xfrm>
          <a:prstGeom prst="rect">
            <a:avLst/>
          </a:prstGeom>
        </p:spPr>
      </p:pic>
      <p:pic>
        <p:nvPicPr>
          <p:cNvPr id="6" name="Image 5">
            <a:extLst>
              <a:ext uri="{FF2B5EF4-FFF2-40B4-BE49-F238E27FC236}">
                <a16:creationId xmlns:a16="http://schemas.microsoft.com/office/drawing/2014/main" id="{B85AACE8-707D-7B72-EECA-AD81ABBEB72F}"/>
              </a:ext>
            </a:extLst>
          </p:cNvPr>
          <p:cNvPicPr>
            <a:picLocks noChangeAspect="1"/>
          </p:cNvPicPr>
          <p:nvPr/>
        </p:nvPicPr>
        <p:blipFill>
          <a:blip r:embed="rId5"/>
          <a:stretch>
            <a:fillRect/>
          </a:stretch>
        </p:blipFill>
        <p:spPr>
          <a:xfrm rot="16200000">
            <a:off x="-1319911" y="4413490"/>
            <a:ext cx="8367042" cy="1460019"/>
          </a:xfrm>
          <a:prstGeom prst="rect">
            <a:avLst/>
          </a:prstGeom>
        </p:spPr>
      </p:pic>
    </p:spTree>
    <p:extLst>
      <p:ext uri="{BB962C8B-B14F-4D97-AF65-F5344CB8AC3E}">
        <p14:creationId xmlns:p14="http://schemas.microsoft.com/office/powerpoint/2010/main" val="317873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BFF"/>
        </a:solidFill>
        <a:effectLst/>
      </p:bgPr>
    </p:bg>
    <p:spTree>
      <p:nvGrpSpPr>
        <p:cNvPr id="1" name=""/>
        <p:cNvGrpSpPr/>
        <p:nvPr/>
      </p:nvGrpSpPr>
      <p:grpSpPr>
        <a:xfrm>
          <a:off x="0" y="0"/>
          <a:ext cx="0" cy="0"/>
          <a:chOff x="0" y="0"/>
          <a:chExt cx="0" cy="0"/>
        </a:xfrm>
      </p:grpSpPr>
      <p:pic>
        <p:nvPicPr>
          <p:cNvPr id="2" name="AQNYw3a_xrOuRzEhqTfcQb3Y9OVNVkUWH4CuHyTYtg_FzMwAU7ZYZS7sgAaDNd6dwekE-8sWkffTq2wIbTQKyBzOWN8g_vEY">
            <a:hlinkClick r:id="" action="ppaction://media"/>
            <a:extLst>
              <a:ext uri="{FF2B5EF4-FFF2-40B4-BE49-F238E27FC236}">
                <a16:creationId xmlns:a16="http://schemas.microsoft.com/office/drawing/2014/main" id="{C00D21D3-E69B-3510-F600-8387D7F632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71800" y="0"/>
            <a:ext cx="5791200" cy="10295467"/>
          </a:xfrm>
          <a:prstGeom prst="rect">
            <a:avLst/>
          </a:prstGeom>
        </p:spPr>
      </p:pic>
      <p:sp>
        <p:nvSpPr>
          <p:cNvPr id="5" name="ZoneTexte 4">
            <a:extLst>
              <a:ext uri="{FF2B5EF4-FFF2-40B4-BE49-F238E27FC236}">
                <a16:creationId xmlns:a16="http://schemas.microsoft.com/office/drawing/2014/main" id="{C13A8C9D-6EE6-38D3-ABC1-A5AD43F414F9}"/>
              </a:ext>
            </a:extLst>
          </p:cNvPr>
          <p:cNvSpPr txBox="1"/>
          <p:nvPr/>
        </p:nvSpPr>
        <p:spPr>
          <a:xfrm>
            <a:off x="8610600" y="3789283"/>
            <a:ext cx="9144000" cy="2708434"/>
          </a:xfrm>
          <a:prstGeom prst="rect">
            <a:avLst/>
          </a:prstGeom>
          <a:noFill/>
        </p:spPr>
        <p:txBody>
          <a:bodyPr wrap="square">
            <a:spAutoFit/>
          </a:bodyPr>
          <a:lstStyle/>
          <a:p>
            <a:pPr marL="0" marR="0" lvl="0" indent="0" algn="ctr" defTabSz="914400" rtl="1" eaLnBrk="1" fontAlgn="auto" latinLnBrk="0" hangingPunct="1">
              <a:lnSpc>
                <a:spcPts val="10230"/>
              </a:lnSpc>
              <a:spcBef>
                <a:spcPts val="0"/>
              </a:spcBef>
              <a:spcAft>
                <a:spcPts val="0"/>
              </a:spcAft>
              <a:buClrTx/>
              <a:buSzTx/>
              <a:buFontTx/>
              <a:buNone/>
              <a:tabLst/>
              <a:defRPr/>
            </a:pPr>
            <a:r>
              <a:rPr lang="ar-DZ" sz="9600" b="1" dirty="0">
                <a:gradFill>
                  <a:gsLst>
                    <a:gs pos="0">
                      <a:srgbClr val="431043">
                        <a:alpha val="100000"/>
                      </a:srgbClr>
                    </a:gs>
                    <a:gs pos="100000">
                      <a:srgbClr val="D34681">
                        <a:alpha val="100000"/>
                      </a:srgbClr>
                    </a:gs>
                  </a:gsLst>
                  <a:lin ang="18900000"/>
                </a:gradFill>
                <a:latin typeface="Open Sans Bold"/>
                <a:ea typeface="Open Sans Bold"/>
                <a:cs typeface="Open Sans Bold"/>
                <a:sym typeface="Open Sans Bold"/>
                <a:rtl/>
              </a:rPr>
              <a:t>مقتطفات من دورة صناعة المحتوى</a:t>
            </a:r>
            <a:endParaRPr kumimoji="0" lang="ar-EG" sz="9600" b="1" i="0" u="none" strike="noStrike" kern="1200" cap="none" spc="0" normalizeH="0" baseline="0" noProof="0" dirty="0">
              <a:ln>
                <a:noFill/>
              </a:ln>
              <a:gradFill>
                <a:gsLst>
                  <a:gs pos="0">
                    <a:srgbClr val="431043">
                      <a:alpha val="100000"/>
                    </a:srgbClr>
                  </a:gs>
                  <a:gs pos="100000">
                    <a:srgbClr val="D34681">
                      <a:alpha val="100000"/>
                    </a:srgbClr>
                  </a:gs>
                </a:gsLst>
                <a:lin ang="18900000"/>
              </a:gradFill>
              <a:effectLst/>
              <a:uLnTx/>
              <a:uFillTx/>
              <a:latin typeface="Open Sans Bold"/>
              <a:ea typeface="Open Sans Bold"/>
              <a:cs typeface="Open Sans Bold"/>
              <a:sym typeface="Open Sans Bold"/>
              <a:rtl/>
            </a:endParaRPr>
          </a:p>
        </p:txBody>
      </p:sp>
    </p:spTree>
    <p:extLst>
      <p:ext uri="{BB962C8B-B14F-4D97-AF65-F5344CB8AC3E}">
        <p14:creationId xmlns:p14="http://schemas.microsoft.com/office/powerpoint/2010/main" val="24221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FE"/>
        </a:solidFill>
        <a:effectLst/>
      </p:bgPr>
    </p:bg>
    <p:spTree>
      <p:nvGrpSpPr>
        <p:cNvPr id="1" name=""/>
        <p:cNvGrpSpPr/>
        <p:nvPr/>
      </p:nvGrpSpPr>
      <p:grpSpPr>
        <a:xfrm>
          <a:off x="0" y="0"/>
          <a:ext cx="0" cy="0"/>
          <a:chOff x="0" y="0"/>
          <a:chExt cx="0" cy="0"/>
        </a:xfrm>
      </p:grpSpPr>
      <p:sp>
        <p:nvSpPr>
          <p:cNvPr id="5" name="Freeform 5"/>
          <p:cNvSpPr/>
          <p:nvPr/>
        </p:nvSpPr>
        <p:spPr>
          <a:xfrm>
            <a:off x="2533777" y="-1042713"/>
            <a:ext cx="12924482" cy="12579751"/>
          </a:xfrm>
          <a:custGeom>
            <a:avLst/>
            <a:gdLst/>
            <a:ahLst/>
            <a:cxnLst/>
            <a:rect l="l" t="t" r="r" b="b"/>
            <a:pathLst>
              <a:path w="12924482" h="12579751">
                <a:moveTo>
                  <a:pt x="0" y="0"/>
                </a:moveTo>
                <a:lnTo>
                  <a:pt x="12924482" y="0"/>
                </a:lnTo>
                <a:lnTo>
                  <a:pt x="12924482" y="12579751"/>
                </a:lnTo>
                <a:lnTo>
                  <a:pt x="0" y="12579751"/>
                </a:lnTo>
                <a:lnTo>
                  <a:pt x="0" y="0"/>
                </a:lnTo>
                <a:close/>
              </a:path>
            </a:pathLst>
          </a:custGeom>
          <a:blipFill>
            <a:blip r:embed="rId2">
              <a:alphaModFix amt="7999"/>
            </a:blip>
            <a:stretch>
              <a:fillRect t="-2534"/>
            </a:stretch>
          </a:blipFill>
        </p:spPr>
      </p:sp>
      <p:grpSp>
        <p:nvGrpSpPr>
          <p:cNvPr id="2" name="Group 2"/>
          <p:cNvGrpSpPr/>
          <p:nvPr/>
        </p:nvGrpSpPr>
        <p:grpSpPr>
          <a:xfrm>
            <a:off x="367002" y="413032"/>
            <a:ext cx="17553996" cy="9447567"/>
            <a:chOff x="0" y="0"/>
            <a:chExt cx="4623275" cy="2488248"/>
          </a:xfrm>
        </p:grpSpPr>
        <p:sp>
          <p:nvSpPr>
            <p:cNvPr id="3" name="Freeform 3"/>
            <p:cNvSpPr/>
            <p:nvPr/>
          </p:nvSpPr>
          <p:spPr>
            <a:xfrm>
              <a:off x="0" y="0"/>
              <a:ext cx="4623275" cy="2488248"/>
            </a:xfrm>
            <a:custGeom>
              <a:avLst/>
              <a:gdLst/>
              <a:ahLst/>
              <a:cxnLst/>
              <a:rect l="l" t="t" r="r" b="b"/>
              <a:pathLst>
                <a:path w="4623275" h="2488248">
                  <a:moveTo>
                    <a:pt x="13231" y="0"/>
                  </a:moveTo>
                  <a:lnTo>
                    <a:pt x="4610044" y="0"/>
                  </a:lnTo>
                  <a:cubicBezTo>
                    <a:pt x="4613553" y="0"/>
                    <a:pt x="4616918" y="1394"/>
                    <a:pt x="4619399" y="3875"/>
                  </a:cubicBezTo>
                  <a:cubicBezTo>
                    <a:pt x="4621881" y="6357"/>
                    <a:pt x="4623275" y="9722"/>
                    <a:pt x="4623275" y="13231"/>
                  </a:cubicBezTo>
                  <a:lnTo>
                    <a:pt x="4623275" y="2475017"/>
                  </a:lnTo>
                  <a:cubicBezTo>
                    <a:pt x="4623275" y="2478526"/>
                    <a:pt x="4621881" y="2481892"/>
                    <a:pt x="4619399" y="2484373"/>
                  </a:cubicBezTo>
                  <a:cubicBezTo>
                    <a:pt x="4616918" y="2486854"/>
                    <a:pt x="4613553" y="2488248"/>
                    <a:pt x="4610044" y="2488248"/>
                  </a:cubicBezTo>
                  <a:lnTo>
                    <a:pt x="13231" y="2488248"/>
                  </a:lnTo>
                  <a:cubicBezTo>
                    <a:pt x="9722" y="2488248"/>
                    <a:pt x="6357" y="2486854"/>
                    <a:pt x="3875" y="2484373"/>
                  </a:cubicBezTo>
                  <a:cubicBezTo>
                    <a:pt x="1394" y="2481892"/>
                    <a:pt x="0" y="2478526"/>
                    <a:pt x="0" y="2475017"/>
                  </a:cubicBezTo>
                  <a:lnTo>
                    <a:pt x="0" y="13231"/>
                  </a:lnTo>
                  <a:cubicBezTo>
                    <a:pt x="0" y="9722"/>
                    <a:pt x="1394" y="6357"/>
                    <a:pt x="3875" y="3875"/>
                  </a:cubicBezTo>
                  <a:cubicBezTo>
                    <a:pt x="6357" y="1394"/>
                    <a:pt x="9722" y="0"/>
                    <a:pt x="13231" y="0"/>
                  </a:cubicBezTo>
                  <a:close/>
                </a:path>
              </a:pathLst>
            </a:custGeom>
            <a:solidFill>
              <a:srgbClr val="000000">
                <a:alpha val="0"/>
              </a:srgbClr>
            </a:solidFill>
            <a:ln w="19050" cap="rnd">
              <a:solidFill>
                <a:srgbClr val="A72274"/>
              </a:solidFill>
              <a:prstDash val="solid"/>
              <a:round/>
            </a:ln>
          </p:spPr>
        </p:sp>
        <p:sp>
          <p:nvSpPr>
            <p:cNvPr id="4" name="TextBox 4"/>
            <p:cNvSpPr txBox="1"/>
            <p:nvPr/>
          </p:nvSpPr>
          <p:spPr>
            <a:xfrm>
              <a:off x="0" y="-66675"/>
              <a:ext cx="4623275" cy="2554923"/>
            </a:xfrm>
            <a:prstGeom prst="rect">
              <a:avLst/>
            </a:prstGeom>
          </p:spPr>
          <p:txBody>
            <a:bodyPr lIns="50800" tIns="50800" rIns="50800" bIns="50800" rtlCol="0" anchor="ctr"/>
            <a:lstStyle/>
            <a:p>
              <a:pPr algn="ctr">
                <a:lnSpc>
                  <a:spcPts val="3359"/>
                </a:lnSpc>
                <a:spcBef>
                  <a:spcPct val="0"/>
                </a:spcBef>
              </a:pPr>
              <a:endParaRPr/>
            </a:p>
          </p:txBody>
        </p:sp>
      </p:grpSp>
      <p:sp>
        <p:nvSpPr>
          <p:cNvPr id="6" name="TextBox 6"/>
          <p:cNvSpPr txBox="1"/>
          <p:nvPr/>
        </p:nvSpPr>
        <p:spPr>
          <a:xfrm>
            <a:off x="7039694" y="450245"/>
            <a:ext cx="4208613" cy="2391126"/>
          </a:xfrm>
          <a:prstGeom prst="rect">
            <a:avLst/>
          </a:prstGeom>
        </p:spPr>
        <p:txBody>
          <a:bodyPr lIns="0" tIns="0" rIns="0" bIns="0" rtlCol="0" anchor="t">
            <a:spAutoFit/>
          </a:bodyPr>
          <a:lstStyle/>
          <a:p>
            <a:pPr algn="ctr" rtl="1">
              <a:lnSpc>
                <a:spcPts val="18535"/>
              </a:lnSpc>
              <a:spcBef>
                <a:spcPct val="0"/>
              </a:spcBef>
            </a:pPr>
            <a:r>
              <a:rPr lang="ar-EG" sz="13239" spc="-1045">
                <a:gradFill>
                  <a:gsLst>
                    <a:gs pos="0">
                      <a:srgbClr val="431043">
                        <a:alpha val="100000"/>
                      </a:srgbClr>
                    </a:gs>
                    <a:gs pos="100000">
                      <a:srgbClr val="D34681">
                        <a:alpha val="100000"/>
                      </a:srgbClr>
                    </a:gs>
                  </a:gsLst>
                  <a:lin ang="18900000"/>
                </a:gradFill>
                <a:latin typeface="Childos Arabic"/>
                <a:ea typeface="Childos Arabic"/>
                <a:cs typeface="Childos Arabic"/>
                <a:sym typeface="Childos Arabic"/>
                <a:rtl/>
              </a:rPr>
              <a:t>خاتمة</a:t>
            </a:r>
          </a:p>
        </p:txBody>
      </p:sp>
      <p:sp>
        <p:nvSpPr>
          <p:cNvPr id="8" name="Freeform 8"/>
          <p:cNvSpPr/>
          <p:nvPr/>
        </p:nvSpPr>
        <p:spPr>
          <a:xfrm>
            <a:off x="7039694" y="608048"/>
            <a:ext cx="4208613" cy="2846552"/>
          </a:xfrm>
          <a:custGeom>
            <a:avLst/>
            <a:gdLst/>
            <a:ahLst/>
            <a:cxnLst/>
            <a:rect l="l" t="t" r="r" b="b"/>
            <a:pathLst>
              <a:path w="4208613" h="2846552">
                <a:moveTo>
                  <a:pt x="0" y="0"/>
                </a:moveTo>
                <a:lnTo>
                  <a:pt x="4208612" y="0"/>
                </a:lnTo>
                <a:lnTo>
                  <a:pt x="4208612" y="2846553"/>
                </a:lnTo>
                <a:lnTo>
                  <a:pt x="0" y="28465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7">
            <a:extLst>
              <a:ext uri="{FF2B5EF4-FFF2-40B4-BE49-F238E27FC236}">
                <a16:creationId xmlns:a16="http://schemas.microsoft.com/office/drawing/2014/main" id="{3E0211AE-937A-58FD-C30C-934CE8611954}"/>
              </a:ext>
            </a:extLst>
          </p:cNvPr>
          <p:cNvSpPr txBox="1"/>
          <p:nvPr/>
        </p:nvSpPr>
        <p:spPr>
          <a:xfrm>
            <a:off x="762000" y="3707757"/>
            <a:ext cx="16992600" cy="4169731"/>
          </a:xfrm>
          <a:prstGeom prst="rect">
            <a:avLst/>
          </a:prstGeom>
        </p:spPr>
        <p:txBody>
          <a:bodyPr wrap="square" lIns="0" tIns="0" rIns="0" bIns="0" rtlCol="0" anchor="t">
            <a:spAutoFit/>
          </a:bodyPr>
          <a:lstStyle/>
          <a:p>
            <a:pPr algn="ctr" rtl="1">
              <a:lnSpc>
                <a:spcPts val="4719"/>
              </a:lnSpc>
            </a:pPr>
            <a:r>
              <a:rPr lang="ar-DZ" sz="3370" dirty="0">
                <a:solidFill>
                  <a:srgbClr val="000000"/>
                </a:solidFill>
                <a:latin typeface="Childos Arabic"/>
                <a:ea typeface="Childos Arabic"/>
                <a:cs typeface="+mj-cs"/>
                <a:sym typeface="Childos Arabic"/>
                <a:rtl/>
              </a:rPr>
              <a:t>            </a:t>
            </a:r>
            <a:r>
              <a:rPr lang="ar-EG" sz="3370" dirty="0">
                <a:solidFill>
                  <a:srgbClr val="000000"/>
                </a:solidFill>
                <a:latin typeface="Childos Arabic"/>
                <a:ea typeface="Childos Arabic"/>
                <a:cs typeface="+mj-cs"/>
                <a:sym typeface="Childos Arabic"/>
                <a:rtl/>
              </a:rPr>
              <a:t>ختامًا، يظهر جليًا أن هيئة شباب فور إرشاد تلعب دورًا مهمًا في ترسيخ ثقافة التطوع بين فئة الشباب، من خلال ما تقدمه من مبادرات تعليمية وخيرية وتوعوية تهدف إلى خدمة المجتمع وتنمية روح المسؤولية. كما استطاعت الهيئة بفضل تنظيمها ووضوح رؤيتها أن توفر بيئة جاذبة للمتطوعين، وتعزز مشاركتهم عبر برامج تكوينية وأنشطة متنوعة تلبّي احتياجاتهم وتزيد من </a:t>
            </a:r>
            <a:r>
              <a:rPr lang="ar-EG" sz="3370" dirty="0" err="1">
                <a:solidFill>
                  <a:srgbClr val="000000"/>
                </a:solidFill>
                <a:latin typeface="Childos Arabic"/>
                <a:ea typeface="Childos Arabic"/>
                <a:cs typeface="+mj-cs"/>
                <a:sym typeface="Childos Arabic"/>
                <a:rtl/>
              </a:rPr>
              <a:t>تفاعلهم.وقد</a:t>
            </a:r>
            <a:r>
              <a:rPr lang="ar-EG" sz="3370" dirty="0">
                <a:solidFill>
                  <a:srgbClr val="000000"/>
                </a:solidFill>
                <a:latin typeface="Childos Arabic"/>
                <a:ea typeface="Childos Arabic"/>
                <a:cs typeface="+mj-cs"/>
                <a:sym typeface="Childos Arabic"/>
                <a:rtl/>
              </a:rPr>
              <a:t> ساهم اعتماد الهيئة على أساليب حديثة في التعريف ببرامجها وفرص التطوع في توسيع حضورها في أوساط الشباب، مما مكّنها من بناء شبكة نشطة وفاعلة تُسهم في تحقيق أهدافها. وبذلك، يمكن القول إن هيئة شباب فور إرشاد تمثل نموذجًا واعدًا في العمل التطوعي، وتبرز أهميتها في دعم قيم التعاون والعطاء، وفي تشجيع الشباب على الإسهام الإيجابي في المجتمع</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BFE"/>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462CA90-FBED-B531-5804-D6BB5E5D5EA1}"/>
              </a:ext>
            </a:extLst>
          </p:cNvPr>
          <p:cNvPicPr>
            <a:picLocks noChangeAspect="1"/>
          </p:cNvPicPr>
          <p:nvPr/>
        </p:nvPicPr>
        <p:blipFill>
          <a:blip r:embed="rId2"/>
          <a:stretch>
            <a:fillRect/>
          </a:stretch>
        </p:blipFill>
        <p:spPr>
          <a:xfrm>
            <a:off x="7072276" y="6983328"/>
            <a:ext cx="10577477" cy="1426588"/>
          </a:xfrm>
          <a:prstGeom prst="rect">
            <a:avLst/>
          </a:prstGeom>
        </p:spPr>
      </p:pic>
      <p:pic>
        <p:nvPicPr>
          <p:cNvPr id="8" name="Image 7">
            <a:extLst>
              <a:ext uri="{FF2B5EF4-FFF2-40B4-BE49-F238E27FC236}">
                <a16:creationId xmlns:a16="http://schemas.microsoft.com/office/drawing/2014/main" id="{85995775-3A91-2267-B8E4-7900DD399224}"/>
              </a:ext>
            </a:extLst>
          </p:cNvPr>
          <p:cNvPicPr>
            <a:picLocks noChangeAspect="1"/>
          </p:cNvPicPr>
          <p:nvPr/>
        </p:nvPicPr>
        <p:blipFill>
          <a:blip r:embed="rId2"/>
          <a:stretch>
            <a:fillRect/>
          </a:stretch>
        </p:blipFill>
        <p:spPr>
          <a:xfrm>
            <a:off x="7041338" y="5386324"/>
            <a:ext cx="10577477" cy="1426588"/>
          </a:xfrm>
          <a:prstGeom prst="rect">
            <a:avLst/>
          </a:prstGeom>
        </p:spPr>
      </p:pic>
      <p:pic>
        <p:nvPicPr>
          <p:cNvPr id="7" name="Image 6">
            <a:extLst>
              <a:ext uri="{FF2B5EF4-FFF2-40B4-BE49-F238E27FC236}">
                <a16:creationId xmlns:a16="http://schemas.microsoft.com/office/drawing/2014/main" id="{FA132964-DDDA-EBEE-96D9-6ED7BF00236E}"/>
              </a:ext>
            </a:extLst>
          </p:cNvPr>
          <p:cNvPicPr>
            <a:picLocks noChangeAspect="1"/>
          </p:cNvPicPr>
          <p:nvPr/>
        </p:nvPicPr>
        <p:blipFill>
          <a:blip r:embed="rId2"/>
          <a:stretch>
            <a:fillRect/>
          </a:stretch>
        </p:blipFill>
        <p:spPr>
          <a:xfrm>
            <a:off x="7072277" y="3789320"/>
            <a:ext cx="10577477" cy="1426588"/>
          </a:xfrm>
          <a:prstGeom prst="rect">
            <a:avLst/>
          </a:prstGeom>
        </p:spPr>
      </p:pic>
      <p:sp>
        <p:nvSpPr>
          <p:cNvPr id="6" name="Rectangle : coins arrondis 5">
            <a:extLst>
              <a:ext uri="{FF2B5EF4-FFF2-40B4-BE49-F238E27FC236}">
                <a16:creationId xmlns:a16="http://schemas.microsoft.com/office/drawing/2014/main" id="{C8A35E33-C5E0-3654-C5F5-C7720198D0AD}"/>
              </a:ext>
            </a:extLst>
          </p:cNvPr>
          <p:cNvSpPr/>
          <p:nvPr/>
        </p:nvSpPr>
        <p:spPr>
          <a:xfrm>
            <a:off x="7072277" y="2247900"/>
            <a:ext cx="10515600" cy="1371004"/>
          </a:xfrm>
          <a:prstGeom prst="roundRect">
            <a:avLst/>
          </a:prstGeom>
          <a:solidFill>
            <a:srgbClr val="FFE5FD"/>
          </a:solidFill>
          <a:ln>
            <a:solidFill>
              <a:srgbClr val="FFE5FD"/>
            </a:solidFill>
          </a:ln>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Box 12">
            <a:extLst>
              <a:ext uri="{FF2B5EF4-FFF2-40B4-BE49-F238E27FC236}">
                <a16:creationId xmlns:a16="http://schemas.microsoft.com/office/drawing/2014/main" id="{3D35B598-8D98-3645-4CE1-5E7FD2AB4EDC}"/>
              </a:ext>
            </a:extLst>
          </p:cNvPr>
          <p:cNvSpPr txBox="1"/>
          <p:nvPr/>
        </p:nvSpPr>
        <p:spPr>
          <a:xfrm>
            <a:off x="4501010" y="592532"/>
            <a:ext cx="9138631" cy="1487587"/>
          </a:xfrm>
          <a:prstGeom prst="rect">
            <a:avLst/>
          </a:prstGeom>
        </p:spPr>
        <p:txBody>
          <a:bodyPr lIns="0" tIns="0" rIns="0" bIns="0" rtlCol="0" anchor="t">
            <a:spAutoFit/>
          </a:bodyPr>
          <a:lstStyle/>
          <a:p>
            <a:pPr algn="ctr" rtl="1">
              <a:lnSpc>
                <a:spcPts val="11609"/>
              </a:lnSpc>
            </a:pPr>
            <a:r>
              <a:rPr lang="ar-EG" sz="9600" spc="-655" dirty="0">
                <a:gradFill>
                  <a:gsLst>
                    <a:gs pos="0">
                      <a:srgbClr val="004AAD">
                        <a:alpha val="100000"/>
                      </a:srgbClr>
                    </a:gs>
                    <a:gs pos="100000">
                      <a:srgbClr val="CB6CE6">
                        <a:alpha val="100000"/>
                      </a:srgbClr>
                    </a:gs>
                  </a:gsLst>
                  <a:lin ang="0"/>
                </a:gradFill>
                <a:latin typeface="Childos Arabic"/>
                <a:ea typeface="Childos Arabic"/>
                <a:cs typeface="Childos Arabic"/>
                <a:sym typeface="Childos Arabic"/>
                <a:rtl/>
              </a:rPr>
              <a:t> </a:t>
            </a:r>
            <a:r>
              <a:rPr lang="ar-EG" sz="9600" u="sng" spc="-655" dirty="0">
                <a:gradFill>
                  <a:gsLst>
                    <a:gs pos="0">
                      <a:srgbClr val="431043">
                        <a:alpha val="100000"/>
                      </a:srgbClr>
                    </a:gs>
                    <a:gs pos="100000">
                      <a:srgbClr val="D34681">
                        <a:alpha val="100000"/>
                      </a:srgbClr>
                    </a:gs>
                  </a:gsLst>
                  <a:lin ang="18900000"/>
                </a:gradFill>
                <a:latin typeface="Childos Arabic"/>
                <a:ea typeface="Childos Arabic"/>
                <a:cs typeface="Childos Arabic"/>
                <a:sym typeface="Childos Arabic"/>
                <a:rtl/>
              </a:rPr>
              <a:t>ال</a:t>
            </a:r>
            <a:r>
              <a:rPr lang="ar-DZ" sz="9600" u="sng" spc="-655" dirty="0">
                <a:gradFill>
                  <a:gsLst>
                    <a:gs pos="0">
                      <a:srgbClr val="431043">
                        <a:alpha val="100000"/>
                      </a:srgbClr>
                    </a:gs>
                    <a:gs pos="100000">
                      <a:srgbClr val="D34681">
                        <a:alpha val="100000"/>
                      </a:srgbClr>
                    </a:gs>
                  </a:gsLst>
                  <a:lin ang="18900000"/>
                </a:gradFill>
                <a:latin typeface="Childos Arabic"/>
                <a:ea typeface="Childos Arabic"/>
                <a:cs typeface="Childos Arabic"/>
                <a:sym typeface="Childos Arabic"/>
                <a:rtl/>
              </a:rPr>
              <a:t>خطة</a:t>
            </a:r>
            <a:endParaRPr lang="ar-EG" sz="9600" u="sng" spc="-655" dirty="0">
              <a:gradFill>
                <a:gsLst>
                  <a:gs pos="0">
                    <a:srgbClr val="431043">
                      <a:alpha val="100000"/>
                    </a:srgbClr>
                  </a:gs>
                  <a:gs pos="100000">
                    <a:srgbClr val="D34681">
                      <a:alpha val="100000"/>
                    </a:srgbClr>
                  </a:gs>
                </a:gsLst>
                <a:lin ang="18900000"/>
              </a:gradFill>
              <a:latin typeface="Childos Arabic"/>
              <a:ea typeface="Childos Arabic"/>
              <a:cs typeface="Childos Arabic"/>
              <a:sym typeface="Childos Arabic"/>
              <a:rtl/>
            </a:endParaRPr>
          </a:p>
        </p:txBody>
      </p:sp>
      <p:pic>
        <p:nvPicPr>
          <p:cNvPr id="10" name="Image 9">
            <a:extLst>
              <a:ext uri="{FF2B5EF4-FFF2-40B4-BE49-F238E27FC236}">
                <a16:creationId xmlns:a16="http://schemas.microsoft.com/office/drawing/2014/main" id="{FF8F6E4F-CA1C-C47B-303D-B3ADEA4AC751}"/>
              </a:ext>
            </a:extLst>
          </p:cNvPr>
          <p:cNvPicPr>
            <a:picLocks noChangeAspect="1"/>
          </p:cNvPicPr>
          <p:nvPr/>
        </p:nvPicPr>
        <p:blipFill>
          <a:blip r:embed="rId2"/>
          <a:stretch>
            <a:fillRect/>
          </a:stretch>
        </p:blipFill>
        <p:spPr>
          <a:xfrm>
            <a:off x="7106689" y="8580332"/>
            <a:ext cx="10577477" cy="1426588"/>
          </a:xfrm>
          <a:prstGeom prst="rect">
            <a:avLst/>
          </a:prstGeom>
        </p:spPr>
      </p:pic>
      <p:pic>
        <p:nvPicPr>
          <p:cNvPr id="11" name="Image 10">
            <a:extLst>
              <a:ext uri="{FF2B5EF4-FFF2-40B4-BE49-F238E27FC236}">
                <a16:creationId xmlns:a16="http://schemas.microsoft.com/office/drawing/2014/main" id="{D73EBFD1-CC8B-936A-B20E-3F0B4AA767B1}"/>
              </a:ext>
            </a:extLst>
          </p:cNvPr>
          <p:cNvPicPr>
            <a:picLocks noChangeAspect="1"/>
          </p:cNvPicPr>
          <p:nvPr/>
        </p:nvPicPr>
        <p:blipFill>
          <a:blip r:embed="rId3"/>
          <a:stretch>
            <a:fillRect/>
          </a:stretch>
        </p:blipFill>
        <p:spPr>
          <a:xfrm>
            <a:off x="-228600" y="1595881"/>
            <a:ext cx="7904241" cy="7697324"/>
          </a:xfrm>
          <a:prstGeom prst="rect">
            <a:avLst/>
          </a:prstGeom>
          <a:effectLst>
            <a:outerShdw blurRad="50800" dist="38100" dir="16200000" rotWithShape="0">
              <a:prstClr val="black">
                <a:alpha val="40000"/>
              </a:prstClr>
            </a:outerShdw>
          </a:effectLst>
        </p:spPr>
      </p:pic>
      <p:sp>
        <p:nvSpPr>
          <p:cNvPr id="15" name="ZoneTexte 14">
            <a:extLst>
              <a:ext uri="{FF2B5EF4-FFF2-40B4-BE49-F238E27FC236}">
                <a16:creationId xmlns:a16="http://schemas.microsoft.com/office/drawing/2014/main" id="{CEA0EB0C-2F43-F9BC-4FA1-E35A6EBAFDD4}"/>
              </a:ext>
            </a:extLst>
          </p:cNvPr>
          <p:cNvSpPr txBox="1"/>
          <p:nvPr/>
        </p:nvSpPr>
        <p:spPr>
          <a:xfrm>
            <a:off x="12040511" y="1636585"/>
            <a:ext cx="3808011" cy="1937069"/>
          </a:xfrm>
          <a:prstGeom prst="rect">
            <a:avLst/>
          </a:prstGeom>
          <a:noFill/>
        </p:spPr>
        <p:txBody>
          <a:bodyPr wrap="square">
            <a:spAutoFit/>
          </a:bodyPr>
          <a:lstStyle/>
          <a:p>
            <a:pPr algn="r" rtl="1">
              <a:lnSpc>
                <a:spcPts val="16257"/>
              </a:lnSpc>
              <a:spcBef>
                <a:spcPct val="0"/>
              </a:spcBef>
            </a:pPr>
            <a:r>
              <a:rPr lang="ar-EG" sz="7200" spc="-917" dirty="0">
                <a:latin typeface="Childos Arabic"/>
                <a:ea typeface="Childos Arabic"/>
                <a:cs typeface="Childos Arabic"/>
                <a:sym typeface="Childos Arabic"/>
                <a:rtl/>
              </a:rPr>
              <a:t>مقدمة</a:t>
            </a:r>
          </a:p>
        </p:txBody>
      </p:sp>
      <p:sp>
        <p:nvSpPr>
          <p:cNvPr id="16" name="ZoneTexte 15">
            <a:extLst>
              <a:ext uri="{FF2B5EF4-FFF2-40B4-BE49-F238E27FC236}">
                <a16:creationId xmlns:a16="http://schemas.microsoft.com/office/drawing/2014/main" id="{E04B17C5-4B47-2328-2434-2CB1F17A1AD9}"/>
              </a:ext>
            </a:extLst>
          </p:cNvPr>
          <p:cNvSpPr txBox="1"/>
          <p:nvPr/>
        </p:nvSpPr>
        <p:spPr>
          <a:xfrm>
            <a:off x="4665385" y="3206431"/>
            <a:ext cx="11280058" cy="1937069"/>
          </a:xfrm>
          <a:prstGeom prst="rect">
            <a:avLst/>
          </a:prstGeom>
          <a:noFill/>
        </p:spPr>
        <p:txBody>
          <a:bodyPr wrap="square">
            <a:spAutoFit/>
          </a:bodyPr>
          <a:lstStyle/>
          <a:p>
            <a:pPr algn="r" rtl="1">
              <a:lnSpc>
                <a:spcPts val="16257"/>
              </a:lnSpc>
              <a:spcBef>
                <a:spcPct val="0"/>
              </a:spcBef>
            </a:pPr>
            <a:r>
              <a:rPr lang="ar-DZ" sz="7200" spc="-917" dirty="0">
                <a:latin typeface="Childos Arabic"/>
                <a:ea typeface="Childos Arabic"/>
                <a:cs typeface="Childos Arabic"/>
                <a:sym typeface="Childos Arabic"/>
                <a:rtl/>
              </a:rPr>
              <a:t> </a:t>
            </a:r>
            <a:r>
              <a:rPr lang="ar-DZ" sz="7200" spc="-917" dirty="0">
                <a:latin typeface="Open Sans Bold"/>
                <a:ea typeface="Open Sans Bold"/>
                <a:cs typeface="Childos Arabic"/>
                <a:sym typeface="Open Sans Bold"/>
                <a:rtl/>
              </a:rPr>
              <a:t>نبذة عن شباب فور ارشاد</a:t>
            </a:r>
            <a:endParaRPr lang="ar-EG" sz="7200" dirty="0">
              <a:latin typeface="Open Sans Bold"/>
              <a:ea typeface="Open Sans Bold"/>
              <a:cs typeface="Open Sans Bold"/>
              <a:sym typeface="Open Sans Bold"/>
              <a:rtl/>
            </a:endParaRPr>
          </a:p>
        </p:txBody>
      </p:sp>
      <p:sp>
        <p:nvSpPr>
          <p:cNvPr id="17" name="ZoneTexte 16">
            <a:extLst>
              <a:ext uri="{FF2B5EF4-FFF2-40B4-BE49-F238E27FC236}">
                <a16:creationId xmlns:a16="http://schemas.microsoft.com/office/drawing/2014/main" id="{8930CADF-B3A8-F3E0-0BA9-49A50E8C56EB}"/>
              </a:ext>
            </a:extLst>
          </p:cNvPr>
          <p:cNvSpPr txBox="1"/>
          <p:nvPr/>
        </p:nvSpPr>
        <p:spPr>
          <a:xfrm>
            <a:off x="9981731" y="4746689"/>
            <a:ext cx="5901204" cy="1937069"/>
          </a:xfrm>
          <a:prstGeom prst="rect">
            <a:avLst/>
          </a:prstGeom>
          <a:noFill/>
        </p:spPr>
        <p:txBody>
          <a:bodyPr wrap="square">
            <a:spAutoFit/>
          </a:bodyPr>
          <a:lstStyle/>
          <a:p>
            <a:pPr algn="r" rtl="1">
              <a:lnSpc>
                <a:spcPts val="16257"/>
              </a:lnSpc>
              <a:spcBef>
                <a:spcPct val="0"/>
              </a:spcBef>
            </a:pPr>
            <a:r>
              <a:rPr lang="ar-DZ" sz="7200" spc="-917" dirty="0">
                <a:latin typeface="Childos Arabic"/>
                <a:ea typeface="Childos Arabic"/>
                <a:cs typeface="Childos Arabic"/>
                <a:sym typeface="Childos Arabic"/>
                <a:rtl/>
              </a:rPr>
              <a:t>أهداف شباب فور ارشاد</a:t>
            </a:r>
            <a:endParaRPr lang="ar-EG" sz="7200" dirty="0">
              <a:latin typeface="Open Sans Bold"/>
              <a:ea typeface="Open Sans Bold"/>
              <a:cs typeface="Open Sans Bold"/>
              <a:sym typeface="Open Sans Bold"/>
              <a:rtl/>
            </a:endParaRPr>
          </a:p>
        </p:txBody>
      </p:sp>
      <p:sp>
        <p:nvSpPr>
          <p:cNvPr id="18" name="ZoneTexte 17">
            <a:extLst>
              <a:ext uri="{FF2B5EF4-FFF2-40B4-BE49-F238E27FC236}">
                <a16:creationId xmlns:a16="http://schemas.microsoft.com/office/drawing/2014/main" id="{B49D65B6-E739-D3C5-4F00-9D559A89A36D}"/>
              </a:ext>
            </a:extLst>
          </p:cNvPr>
          <p:cNvSpPr txBox="1"/>
          <p:nvPr/>
        </p:nvSpPr>
        <p:spPr>
          <a:xfrm>
            <a:off x="7713385" y="6432747"/>
            <a:ext cx="8232058" cy="1937069"/>
          </a:xfrm>
          <a:prstGeom prst="rect">
            <a:avLst/>
          </a:prstGeom>
          <a:noFill/>
        </p:spPr>
        <p:txBody>
          <a:bodyPr wrap="square">
            <a:spAutoFit/>
          </a:bodyPr>
          <a:lstStyle/>
          <a:p>
            <a:pPr algn="r" rtl="1">
              <a:lnSpc>
                <a:spcPts val="16257"/>
              </a:lnSpc>
              <a:spcBef>
                <a:spcPct val="0"/>
              </a:spcBef>
            </a:pPr>
            <a:r>
              <a:rPr lang="ar-DZ" sz="7200" spc="-917" dirty="0">
                <a:latin typeface="Childos Arabic"/>
                <a:ea typeface="Childos Arabic"/>
                <a:cs typeface="Childos Arabic"/>
                <a:sym typeface="Childos Arabic"/>
                <a:rtl/>
              </a:rPr>
              <a:t>بعض  نشاطات </a:t>
            </a:r>
            <a:r>
              <a:rPr lang="ar-DZ" sz="7200" spc="-917" dirty="0">
                <a:latin typeface="Open Sans Bold"/>
                <a:ea typeface="Open Sans Bold"/>
                <a:cs typeface="Childos Arabic"/>
                <a:sym typeface="Open Sans Bold"/>
                <a:rtl/>
              </a:rPr>
              <a:t>شباب فور ارشاد</a:t>
            </a:r>
            <a:endParaRPr lang="ar-EG" sz="7200" dirty="0">
              <a:latin typeface="Open Sans Bold"/>
              <a:ea typeface="Open Sans Bold"/>
              <a:cs typeface="Open Sans Bold"/>
              <a:sym typeface="Open Sans Bold"/>
              <a:rtl/>
            </a:endParaRPr>
          </a:p>
        </p:txBody>
      </p:sp>
      <p:sp>
        <p:nvSpPr>
          <p:cNvPr id="19" name="ZoneTexte 18">
            <a:extLst>
              <a:ext uri="{FF2B5EF4-FFF2-40B4-BE49-F238E27FC236}">
                <a16:creationId xmlns:a16="http://schemas.microsoft.com/office/drawing/2014/main" id="{1091D15F-9DA8-B11A-70F0-F920C62A9DE4}"/>
              </a:ext>
            </a:extLst>
          </p:cNvPr>
          <p:cNvSpPr txBox="1"/>
          <p:nvPr/>
        </p:nvSpPr>
        <p:spPr>
          <a:xfrm>
            <a:off x="7836310" y="7924181"/>
            <a:ext cx="8109133" cy="1937069"/>
          </a:xfrm>
          <a:prstGeom prst="rect">
            <a:avLst/>
          </a:prstGeom>
          <a:noFill/>
        </p:spPr>
        <p:txBody>
          <a:bodyPr wrap="square">
            <a:spAutoFit/>
          </a:bodyPr>
          <a:lstStyle/>
          <a:p>
            <a:pPr algn="r" rtl="1">
              <a:lnSpc>
                <a:spcPts val="16257"/>
              </a:lnSpc>
              <a:spcBef>
                <a:spcPct val="0"/>
              </a:spcBef>
            </a:pPr>
            <a:r>
              <a:rPr lang="ar-DZ" sz="7200" spc="-917" dirty="0">
                <a:latin typeface="Childos Arabic"/>
                <a:ea typeface="Childos Arabic"/>
                <a:cs typeface="Childos Arabic"/>
                <a:sym typeface="Childos Arabic"/>
                <a:rtl/>
              </a:rPr>
              <a:t>استراتيجيات التسويق التطوعي</a:t>
            </a:r>
            <a:endParaRPr lang="ar-EG" sz="7200" dirty="0">
              <a:latin typeface="Open Sans Bold"/>
              <a:ea typeface="Open Sans Bold"/>
              <a:cs typeface="Open Sans Bold"/>
              <a:sym typeface="Open Sans Bold"/>
              <a:rtl/>
            </a:endParaRPr>
          </a:p>
        </p:txBody>
      </p:sp>
      <mc:AlternateContent xmlns:mc="http://schemas.openxmlformats.org/markup-compatibility/2006">
        <mc:Choice xmlns:pslz="http://schemas.microsoft.com/office/powerpoint/2016/slidezoom" Requires="pslz">
          <p:graphicFrame>
            <p:nvGraphicFramePr>
              <p:cNvPr id="39" name="Zoom de diapositive 38">
                <a:extLst>
                  <a:ext uri="{FF2B5EF4-FFF2-40B4-BE49-F238E27FC236}">
                    <a16:creationId xmlns:a16="http://schemas.microsoft.com/office/drawing/2014/main" id="{77E0EBA2-0313-7C67-D1B1-4A89E7A2E779}"/>
                  </a:ext>
                </a:extLst>
              </p:cNvPr>
              <p:cNvGraphicFramePr>
                <a:graphicFrameLocks noChangeAspect="1"/>
              </p:cNvGraphicFramePr>
              <p:nvPr>
                <p:extLst>
                  <p:ext uri="{D42A27DB-BD31-4B8C-83A1-F6EECF244321}">
                    <p14:modId xmlns:p14="http://schemas.microsoft.com/office/powerpoint/2010/main" val="3418435915"/>
                  </p:ext>
                </p:extLst>
              </p:nvPr>
            </p:nvGraphicFramePr>
            <p:xfrm>
              <a:off x="15848522" y="3591479"/>
              <a:ext cx="1759196" cy="1759196"/>
            </p:xfrm>
            <a:graphic>
              <a:graphicData uri="http://schemas.microsoft.com/office/powerpoint/2016/slidezoom">
                <pslz:sldZm>
                  <pslz:sldZmObj sldId="258" cId="0">
                    <pslz:zmPr id="{4B532FA0-C21D-4383-99FE-35A93487EF07}" imageType="cover" transitionDur="1000" showBg="0">
                      <p166:blipFill xmlns:p166="http://schemas.microsoft.com/office/powerpoint/2016/6/main">
                        <a:blip r:embed="rId4">
                          <a:extLst>
                            <a:ext uri="{96DAC541-7B7A-43D3-8B79-37D633B846F1}">
                              <asvg:svgBlip xmlns:asvg="http://schemas.microsoft.com/office/drawing/2016/SVG/main" r:embed="rId5"/>
                            </a:ext>
                          </a:extLst>
                        </a:blip>
                        <a:stretch>
                          <a:fillRect/>
                        </a:stretch>
                      </p166:blipFill>
                      <p166:spPr xmlns:p166="http://schemas.microsoft.com/office/powerpoint/2016/6/main">
                        <a:xfrm>
                          <a:off x="0" y="0"/>
                          <a:ext cx="1759196" cy="1759196"/>
                        </a:xfrm>
                        <a:prstGeom prst="rect">
                          <a:avLst/>
                        </a:prstGeom>
                        <a:ln>
                          <a:noFill/>
                        </a:ln>
                      </p166:spPr>
                    </pslz:zmPr>
                  </pslz:sldZmObj>
                </pslz:sldZm>
              </a:graphicData>
            </a:graphic>
          </p:graphicFrame>
        </mc:Choice>
        <mc:Fallback>
          <p:pic>
            <p:nvPicPr>
              <p:cNvPr id="39" name="Zoom de diapositive 38">
                <a:hlinkClick r:id="rId6" action="ppaction://hlinksldjump"/>
                <a:extLst>
                  <a:ext uri="{FF2B5EF4-FFF2-40B4-BE49-F238E27FC236}">
                    <a16:creationId xmlns:a16="http://schemas.microsoft.com/office/drawing/2014/main" id="{77E0EBA2-0313-7C67-D1B1-4A89E7A2E779}"/>
                  </a:ext>
                </a:extLst>
              </p:cNvPr>
              <p:cNvPicPr>
                <a:picLocks noGrp="1" noRot="1" noChangeAspect="1" noMove="1" noResize="1" noEditPoints="1" noAdjustHandles="1" noChangeArrowheads="1" noChangeShapeType="1"/>
              </p:cNvPicPr>
              <p:nvPr/>
            </p:nvPicPr>
            <p:blipFill>
              <a:blip r:embed="rId4">
                <a:extLst>
                  <a:ext uri="{96DAC541-7B7A-43D3-8B79-37D633B846F1}">
                    <asvg:svgBlip xmlns:asvg="http://schemas.microsoft.com/office/drawing/2016/SVG/main" r:embed="rId5"/>
                  </a:ext>
                </a:extLst>
              </a:blip>
              <a:stretch>
                <a:fillRect/>
              </a:stretch>
            </p:blipFill>
            <p:spPr>
              <a:xfrm>
                <a:off x="15848522" y="3591479"/>
                <a:ext cx="1759196" cy="1759196"/>
              </a:xfrm>
              <a:prstGeom prst="rect">
                <a:avLst/>
              </a:prstGeom>
              <a:ln>
                <a:noFill/>
              </a:ln>
            </p:spPr>
          </p:pic>
        </mc:Fallback>
      </mc:AlternateContent>
      <mc:AlternateContent xmlns:mc="http://schemas.openxmlformats.org/markup-compatibility/2006">
        <mc:Choice xmlns:pslz="http://schemas.microsoft.com/office/powerpoint/2016/slidezoom" Requires="pslz">
          <p:graphicFrame>
            <p:nvGraphicFramePr>
              <p:cNvPr id="41" name="Zoom de diapositive 40">
                <a:extLst>
                  <a:ext uri="{FF2B5EF4-FFF2-40B4-BE49-F238E27FC236}">
                    <a16:creationId xmlns:a16="http://schemas.microsoft.com/office/drawing/2014/main" id="{FAB6B4C2-55F8-A614-7ED0-0393488A94BA}"/>
                  </a:ext>
                </a:extLst>
              </p:cNvPr>
              <p:cNvGraphicFramePr>
                <a:graphicFrameLocks noChangeAspect="1"/>
              </p:cNvGraphicFramePr>
              <p:nvPr>
                <p:extLst>
                  <p:ext uri="{D42A27DB-BD31-4B8C-83A1-F6EECF244321}">
                    <p14:modId xmlns:p14="http://schemas.microsoft.com/office/powerpoint/2010/main" val="143754180"/>
                  </p:ext>
                </p:extLst>
              </p:nvPr>
            </p:nvGraphicFramePr>
            <p:xfrm>
              <a:off x="15805716" y="2037361"/>
              <a:ext cx="1792081" cy="1792081"/>
            </p:xfrm>
            <a:graphic>
              <a:graphicData uri="http://schemas.microsoft.com/office/powerpoint/2016/slidezoom">
                <pslz:sldZm>
                  <pslz:sldZmObj sldId="257" cId="0">
                    <pslz:zmPr id="{0A84DBA8-1515-4E91-9D7E-F331D2BDB840}" imageType="cover" transitionDur="1000">
                      <p166:blipFill xmlns:p166="http://schemas.microsoft.com/office/powerpoint/2016/6/main">
                        <a:blip r:embed="rId4">
                          <a:extLst>
                            <a:ext uri="{96DAC541-7B7A-43D3-8B79-37D633B846F1}">
                              <asvg:svgBlip xmlns:asvg="http://schemas.microsoft.com/office/drawing/2016/SVG/main" r:embed="rId5"/>
                            </a:ext>
                          </a:extLst>
                        </a:blip>
                        <a:stretch>
                          <a:fillRect/>
                        </a:stretch>
                      </p166:blipFill>
                      <p166:spPr xmlns:p166="http://schemas.microsoft.com/office/powerpoint/2016/6/main">
                        <a:xfrm>
                          <a:off x="0" y="0"/>
                          <a:ext cx="1792081" cy="1792081"/>
                        </a:xfrm>
                        <a:prstGeom prst="rect">
                          <a:avLst/>
                        </a:prstGeom>
                        <a:ln w="3175">
                          <a:noFill/>
                        </a:ln>
                      </p166:spPr>
                    </pslz:zmPr>
                  </pslz:sldZmObj>
                </pslz:sldZm>
              </a:graphicData>
            </a:graphic>
          </p:graphicFrame>
        </mc:Choice>
        <mc:Fallback>
          <p:pic>
            <p:nvPicPr>
              <p:cNvPr id="41" name="Zoom de diapositive 40">
                <a:hlinkClick r:id="rId7" action="ppaction://hlinksldjump"/>
                <a:extLst>
                  <a:ext uri="{FF2B5EF4-FFF2-40B4-BE49-F238E27FC236}">
                    <a16:creationId xmlns:a16="http://schemas.microsoft.com/office/drawing/2014/main" id="{FAB6B4C2-55F8-A614-7ED0-0393488A94BA}"/>
                  </a:ext>
                </a:extLst>
              </p:cNvPr>
              <p:cNvPicPr>
                <a:picLocks noGrp="1" noRot="1" noChangeAspect="1" noMove="1" noResize="1" noEditPoints="1" noAdjustHandles="1" noChangeArrowheads="1" noChangeShapeType="1"/>
              </p:cNvPicPr>
              <p:nvPr/>
            </p:nvPicPr>
            <p:blipFill>
              <a:blip r:embed="rId4">
                <a:extLst>
                  <a:ext uri="{96DAC541-7B7A-43D3-8B79-37D633B846F1}">
                    <asvg:svgBlip xmlns:asvg="http://schemas.microsoft.com/office/drawing/2016/SVG/main" r:embed="rId5"/>
                  </a:ext>
                </a:extLst>
              </a:blip>
              <a:stretch>
                <a:fillRect/>
              </a:stretch>
            </p:blipFill>
            <p:spPr>
              <a:xfrm>
                <a:off x="15805716" y="2037361"/>
                <a:ext cx="1792081" cy="1792081"/>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43" name="Zoom de diapositive 42">
                <a:extLst>
                  <a:ext uri="{FF2B5EF4-FFF2-40B4-BE49-F238E27FC236}">
                    <a16:creationId xmlns:a16="http://schemas.microsoft.com/office/drawing/2014/main" id="{70B2BAA0-1470-02F2-69DB-0C43E018B03B}"/>
                  </a:ext>
                </a:extLst>
              </p:cNvPr>
              <p:cNvGraphicFramePr>
                <a:graphicFrameLocks noChangeAspect="1"/>
              </p:cNvGraphicFramePr>
              <p:nvPr>
                <p:extLst>
                  <p:ext uri="{D42A27DB-BD31-4B8C-83A1-F6EECF244321}">
                    <p14:modId xmlns:p14="http://schemas.microsoft.com/office/powerpoint/2010/main" val="1192642115"/>
                  </p:ext>
                </p:extLst>
              </p:nvPr>
            </p:nvGraphicFramePr>
            <p:xfrm>
              <a:off x="15805716" y="5204755"/>
              <a:ext cx="1759195" cy="1759195"/>
            </p:xfrm>
            <a:graphic>
              <a:graphicData uri="http://schemas.microsoft.com/office/powerpoint/2016/slidezoom">
                <pslz:sldZm>
                  <pslz:sldZmObj sldId="259" cId="0">
                    <pslz:zmPr id="{A1EDFB7C-7493-4C55-8918-DB5BBB3C7935}" imageType="cover" transitionDur="1000" showBg="0">
                      <p166:blipFill xmlns:p166="http://schemas.microsoft.com/office/powerpoint/2016/6/main">
                        <a:blip r:embed="rId4">
                          <a:extLst>
                            <a:ext uri="{96DAC541-7B7A-43D3-8B79-37D633B846F1}">
                              <asvg:svgBlip xmlns:asvg="http://schemas.microsoft.com/office/drawing/2016/SVG/main" r:embed="rId5"/>
                            </a:ext>
                          </a:extLst>
                        </a:blip>
                        <a:stretch>
                          <a:fillRect/>
                        </a:stretch>
                      </p166:blipFill>
                      <p166:spPr xmlns:p166="http://schemas.microsoft.com/office/powerpoint/2016/6/main">
                        <a:xfrm>
                          <a:off x="0" y="0"/>
                          <a:ext cx="1759195" cy="1759195"/>
                        </a:xfrm>
                        <a:prstGeom prst="rect">
                          <a:avLst/>
                        </a:prstGeom>
                        <a:ln w="3175">
                          <a:noFill/>
                        </a:ln>
                      </p166:spPr>
                    </pslz:zmPr>
                  </pslz:sldZmObj>
                </pslz:sldZm>
              </a:graphicData>
            </a:graphic>
          </p:graphicFrame>
        </mc:Choice>
        <mc:Fallback>
          <p:pic>
            <p:nvPicPr>
              <p:cNvPr id="43" name="Zoom de diapositive 42">
                <a:hlinkClick r:id="rId8" action="ppaction://hlinksldjump"/>
                <a:extLst>
                  <a:ext uri="{FF2B5EF4-FFF2-40B4-BE49-F238E27FC236}">
                    <a16:creationId xmlns:a16="http://schemas.microsoft.com/office/drawing/2014/main" id="{70B2BAA0-1470-02F2-69DB-0C43E018B03B}"/>
                  </a:ext>
                </a:extLst>
              </p:cNvPr>
              <p:cNvPicPr>
                <a:picLocks noGrp="1" noRot="1" noChangeAspect="1" noMove="1" noResize="1" noEditPoints="1" noAdjustHandles="1" noChangeArrowheads="1" noChangeShapeType="1"/>
              </p:cNvPicPr>
              <p:nvPr/>
            </p:nvPicPr>
            <p:blipFill>
              <a:blip r:embed="rId4">
                <a:extLst>
                  <a:ext uri="{96DAC541-7B7A-43D3-8B79-37D633B846F1}">
                    <asvg:svgBlip xmlns:asvg="http://schemas.microsoft.com/office/drawing/2016/SVG/main" r:embed="rId5"/>
                  </a:ext>
                </a:extLst>
              </a:blip>
              <a:stretch>
                <a:fillRect/>
              </a:stretch>
            </p:blipFill>
            <p:spPr>
              <a:xfrm>
                <a:off x="15805716" y="5204755"/>
                <a:ext cx="1759195" cy="1759195"/>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64" name="Zoom de diapositive 63">
                <a:extLst>
                  <a:ext uri="{FF2B5EF4-FFF2-40B4-BE49-F238E27FC236}">
                    <a16:creationId xmlns:a16="http://schemas.microsoft.com/office/drawing/2014/main" id="{8E762DFE-82F1-4755-8EC5-B7DC8F33C199}"/>
                  </a:ext>
                </a:extLst>
              </p:cNvPr>
              <p:cNvGraphicFramePr>
                <a:graphicFrameLocks noChangeAspect="1"/>
              </p:cNvGraphicFramePr>
              <p:nvPr>
                <p:extLst>
                  <p:ext uri="{D42A27DB-BD31-4B8C-83A1-F6EECF244321}">
                    <p14:modId xmlns:p14="http://schemas.microsoft.com/office/powerpoint/2010/main" val="13277305"/>
                  </p:ext>
                </p:extLst>
              </p:nvPr>
            </p:nvGraphicFramePr>
            <p:xfrm>
              <a:off x="15794475" y="6780655"/>
              <a:ext cx="1837503" cy="1837503"/>
            </p:xfrm>
            <a:graphic>
              <a:graphicData uri="http://schemas.microsoft.com/office/powerpoint/2016/slidezoom">
                <pslz:sldZm>
                  <pslz:sldZmObj sldId="271" cId="663618645">
                    <pslz:zmPr id="{C7B8B87A-DAD0-4192-A53A-4F89F7FA0D9E}" imageType="cover" transitionDur="1000">
                      <p166:blipFill xmlns:p166="http://schemas.microsoft.com/office/powerpoint/2016/6/main">
                        <a:blip r:embed="rId4">
                          <a:extLst>
                            <a:ext uri="{96DAC541-7B7A-43D3-8B79-37D633B846F1}">
                              <asvg:svgBlip xmlns:asvg="http://schemas.microsoft.com/office/drawing/2016/SVG/main" r:embed="rId5"/>
                            </a:ext>
                          </a:extLst>
                        </a:blip>
                        <a:stretch>
                          <a:fillRect/>
                        </a:stretch>
                      </p166:blipFill>
                      <p166:spPr xmlns:p166="http://schemas.microsoft.com/office/powerpoint/2016/6/main">
                        <a:xfrm>
                          <a:off x="0" y="0"/>
                          <a:ext cx="1837503" cy="1837503"/>
                        </a:xfrm>
                        <a:prstGeom prst="rect">
                          <a:avLst/>
                        </a:prstGeom>
                        <a:ln w="3175">
                          <a:solidFill>
                            <a:prstClr val="ltGray"/>
                          </a:solidFill>
                        </a:ln>
                      </p166:spPr>
                    </pslz:zmPr>
                  </pslz:sldZmObj>
                </pslz:sldZm>
              </a:graphicData>
            </a:graphic>
          </p:graphicFrame>
        </mc:Choice>
        <mc:Fallback>
          <p:pic>
            <p:nvPicPr>
              <p:cNvPr id="64" name="Zoom de diapositive 63">
                <a:hlinkClick r:id="rId9" action="ppaction://hlinksldjump"/>
                <a:extLst>
                  <a:ext uri="{FF2B5EF4-FFF2-40B4-BE49-F238E27FC236}">
                    <a16:creationId xmlns:a16="http://schemas.microsoft.com/office/drawing/2014/main" id="{8E762DFE-82F1-4755-8EC5-B7DC8F33C199}"/>
                  </a:ext>
                </a:extLst>
              </p:cNvPr>
              <p:cNvPicPr>
                <a:picLocks noGrp="1" noRot="1" noChangeAspect="1" noMove="1" noResize="1" noEditPoints="1" noAdjustHandles="1" noChangeArrowheads="1" noChangeShapeType="1"/>
              </p:cNvPicPr>
              <p:nvPr/>
            </p:nvPicPr>
            <p:blipFill>
              <a:blip r:embed="rId4">
                <a:extLst>
                  <a:ext uri="{96DAC541-7B7A-43D3-8B79-37D633B846F1}">
                    <asvg:svgBlip xmlns:asvg="http://schemas.microsoft.com/office/drawing/2016/SVG/main" r:embed="rId5"/>
                  </a:ext>
                </a:extLst>
              </a:blip>
              <a:stretch>
                <a:fillRect/>
              </a:stretch>
            </p:blipFill>
            <p:spPr>
              <a:xfrm>
                <a:off x="15794475" y="6780655"/>
                <a:ext cx="1837503" cy="1837503"/>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66" name="Zoom de diapositive 65">
                <a:extLst>
                  <a:ext uri="{FF2B5EF4-FFF2-40B4-BE49-F238E27FC236}">
                    <a16:creationId xmlns:a16="http://schemas.microsoft.com/office/drawing/2014/main" id="{CFB0EA0E-76D7-9854-EF83-0AB4D79540D6}"/>
                  </a:ext>
                </a:extLst>
              </p:cNvPr>
              <p:cNvGraphicFramePr>
                <a:graphicFrameLocks noChangeAspect="1"/>
              </p:cNvGraphicFramePr>
              <p:nvPr>
                <p:extLst>
                  <p:ext uri="{D42A27DB-BD31-4B8C-83A1-F6EECF244321}">
                    <p14:modId xmlns:p14="http://schemas.microsoft.com/office/powerpoint/2010/main" val="254314442"/>
                  </p:ext>
                </p:extLst>
              </p:nvPr>
            </p:nvGraphicFramePr>
            <p:xfrm>
              <a:off x="15869472" y="8405942"/>
              <a:ext cx="1771394" cy="1771394"/>
            </p:xfrm>
            <a:graphic>
              <a:graphicData uri="http://schemas.microsoft.com/office/powerpoint/2016/slidezoom">
                <pslz:sldZm>
                  <pslz:sldZmObj sldId="276" cId="1190399568">
                    <pslz:zmPr id="{28BA6A8C-AB6E-43EE-B304-6F48A9652C28}" returnToParent="0" imageType="cover" transitionDur="1000">
                      <p166:blipFill xmlns:p166="http://schemas.microsoft.com/office/powerpoint/2016/6/main">
                        <a:blip r:embed="rId4">
                          <a:extLst>
                            <a:ext uri="{96DAC541-7B7A-43D3-8B79-37D633B846F1}">
                              <asvg:svgBlip xmlns:asvg="http://schemas.microsoft.com/office/drawing/2016/SVG/main" r:embed="rId5"/>
                            </a:ext>
                          </a:extLst>
                        </a:blip>
                        <a:stretch>
                          <a:fillRect/>
                        </a:stretch>
                      </p166:blipFill>
                      <p166:spPr xmlns:p166="http://schemas.microsoft.com/office/powerpoint/2016/6/main">
                        <a:xfrm>
                          <a:off x="0" y="0"/>
                          <a:ext cx="1771394" cy="1771394"/>
                        </a:xfrm>
                        <a:prstGeom prst="rect">
                          <a:avLst/>
                        </a:prstGeom>
                        <a:ln w="3175">
                          <a:solidFill>
                            <a:prstClr val="ltGray"/>
                          </a:solidFill>
                        </a:ln>
                      </p166:spPr>
                    </pslz:zmPr>
                  </pslz:sldZmObj>
                </pslz:sldZm>
              </a:graphicData>
            </a:graphic>
          </p:graphicFrame>
        </mc:Choice>
        <mc:Fallback>
          <p:pic>
            <p:nvPicPr>
              <p:cNvPr id="66" name="Zoom de diapositive 65">
                <a:hlinkClick r:id="rId10" action="ppaction://hlinksldjump"/>
                <a:extLst>
                  <a:ext uri="{FF2B5EF4-FFF2-40B4-BE49-F238E27FC236}">
                    <a16:creationId xmlns:a16="http://schemas.microsoft.com/office/drawing/2014/main" id="{CFB0EA0E-76D7-9854-EF83-0AB4D79540D6}"/>
                  </a:ext>
                </a:extLst>
              </p:cNvPr>
              <p:cNvPicPr>
                <a:picLocks noGrp="1" noRot="1" noChangeAspect="1" noMove="1" noResize="1" noEditPoints="1" noAdjustHandles="1" noChangeArrowheads="1" noChangeShapeType="1"/>
              </p:cNvPicPr>
              <p:nvPr/>
            </p:nvPicPr>
            <p:blipFill>
              <a:blip r:embed="rId4">
                <a:extLst>
                  <a:ext uri="{96DAC541-7B7A-43D3-8B79-37D633B846F1}">
                    <asvg:svgBlip xmlns:asvg="http://schemas.microsoft.com/office/drawing/2016/SVG/main" r:embed="rId5"/>
                  </a:ext>
                </a:extLst>
              </a:blip>
              <a:stretch>
                <a:fillRect/>
              </a:stretch>
            </p:blipFill>
            <p:spPr>
              <a:xfrm>
                <a:off x="15869472" y="8405942"/>
                <a:ext cx="1771394" cy="1771394"/>
              </a:xfrm>
              <a:prstGeom prst="rect">
                <a:avLst/>
              </a:prstGeom>
              <a:ln w="3175">
                <a:solidFill>
                  <a:prstClr val="ltGray"/>
                </a:solidFill>
              </a:ln>
            </p:spPr>
          </p:pic>
        </mc:Fallback>
      </mc:AlternateContent>
    </p:spTree>
    <p:extLst>
      <p:ext uri="{BB962C8B-B14F-4D97-AF65-F5344CB8AC3E}">
        <p14:creationId xmlns:p14="http://schemas.microsoft.com/office/powerpoint/2010/main" val="2057267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3FE"/>
        </a:solidFill>
        <a:effectLst/>
      </p:bgPr>
    </p:bg>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0A8FDDD9-7D63-3DC3-727F-9CFB110415B3}"/>
              </a:ext>
            </a:extLst>
          </p:cNvPr>
          <p:cNvPicPr>
            <a:picLocks noChangeAspect="1"/>
          </p:cNvPicPr>
          <p:nvPr/>
        </p:nvPicPr>
        <p:blipFill>
          <a:blip r:embed="rId2"/>
          <a:stretch>
            <a:fillRect/>
          </a:stretch>
        </p:blipFill>
        <p:spPr>
          <a:xfrm>
            <a:off x="2743200" y="0"/>
            <a:ext cx="13192887" cy="10162913"/>
          </a:xfrm>
          <a:prstGeom prst="rect">
            <a:avLst/>
          </a:prstGeom>
        </p:spPr>
      </p:pic>
      <p:grpSp>
        <p:nvGrpSpPr>
          <p:cNvPr id="2" name="Group 2"/>
          <p:cNvGrpSpPr/>
          <p:nvPr/>
        </p:nvGrpSpPr>
        <p:grpSpPr>
          <a:xfrm>
            <a:off x="512984" y="457163"/>
            <a:ext cx="17262031" cy="9372674"/>
            <a:chOff x="0" y="0"/>
            <a:chExt cx="4546379" cy="2468523"/>
          </a:xfrm>
        </p:grpSpPr>
        <p:sp>
          <p:nvSpPr>
            <p:cNvPr id="3" name="Freeform 3"/>
            <p:cNvSpPr/>
            <p:nvPr/>
          </p:nvSpPr>
          <p:spPr>
            <a:xfrm>
              <a:off x="0" y="0"/>
              <a:ext cx="4546379" cy="2468523"/>
            </a:xfrm>
            <a:custGeom>
              <a:avLst/>
              <a:gdLst/>
              <a:ahLst/>
              <a:cxnLst/>
              <a:rect l="l" t="t" r="r" b="b"/>
              <a:pathLst>
                <a:path w="4546379" h="2468523">
                  <a:moveTo>
                    <a:pt x="13455" y="0"/>
                  </a:moveTo>
                  <a:lnTo>
                    <a:pt x="4532924" y="0"/>
                  </a:lnTo>
                  <a:cubicBezTo>
                    <a:pt x="4540355" y="0"/>
                    <a:pt x="4546379" y="6024"/>
                    <a:pt x="4546379" y="13455"/>
                  </a:cubicBezTo>
                  <a:lnTo>
                    <a:pt x="4546379" y="2455068"/>
                  </a:lnTo>
                  <a:cubicBezTo>
                    <a:pt x="4546379" y="2462499"/>
                    <a:pt x="4540355" y="2468523"/>
                    <a:pt x="4532924" y="2468523"/>
                  </a:cubicBezTo>
                  <a:lnTo>
                    <a:pt x="13455" y="2468523"/>
                  </a:lnTo>
                  <a:cubicBezTo>
                    <a:pt x="6024" y="2468523"/>
                    <a:pt x="0" y="2462499"/>
                    <a:pt x="0" y="2455068"/>
                  </a:cubicBezTo>
                  <a:lnTo>
                    <a:pt x="0" y="13455"/>
                  </a:lnTo>
                  <a:cubicBezTo>
                    <a:pt x="0" y="6024"/>
                    <a:pt x="6024" y="0"/>
                    <a:pt x="13455" y="0"/>
                  </a:cubicBezTo>
                  <a:close/>
                </a:path>
              </a:pathLst>
            </a:custGeom>
            <a:solidFill>
              <a:srgbClr val="000000">
                <a:alpha val="0"/>
              </a:srgbClr>
            </a:solidFill>
            <a:ln w="19050" cap="rnd">
              <a:solidFill>
                <a:srgbClr val="000000"/>
              </a:solidFill>
              <a:prstDash val="solid"/>
              <a:round/>
            </a:ln>
          </p:spPr>
        </p:sp>
        <p:sp>
          <p:nvSpPr>
            <p:cNvPr id="4" name="TextBox 4"/>
            <p:cNvSpPr txBox="1"/>
            <p:nvPr/>
          </p:nvSpPr>
          <p:spPr>
            <a:xfrm>
              <a:off x="0" y="-66675"/>
              <a:ext cx="4546379" cy="2535198"/>
            </a:xfrm>
            <a:prstGeom prst="rect">
              <a:avLst/>
            </a:prstGeom>
          </p:spPr>
          <p:txBody>
            <a:bodyPr lIns="50800" tIns="50800" rIns="50800" bIns="50800" rtlCol="0" anchor="ctr"/>
            <a:lstStyle/>
            <a:p>
              <a:pPr algn="ctr">
                <a:lnSpc>
                  <a:spcPts val="3359"/>
                </a:lnSpc>
                <a:spcBef>
                  <a:spcPct val="0"/>
                </a:spcBef>
              </a:pPr>
              <a:endParaRPr/>
            </a:p>
          </p:txBody>
        </p:sp>
      </p:grpSp>
      <p:sp>
        <p:nvSpPr>
          <p:cNvPr id="9" name="TextBox 9"/>
          <p:cNvSpPr txBox="1"/>
          <p:nvPr/>
        </p:nvSpPr>
        <p:spPr>
          <a:xfrm>
            <a:off x="909390" y="3658606"/>
            <a:ext cx="16203860" cy="3548600"/>
          </a:xfrm>
          <a:prstGeom prst="rect">
            <a:avLst/>
          </a:prstGeom>
        </p:spPr>
        <p:txBody>
          <a:bodyPr wrap="square" lIns="0" tIns="0" rIns="0" bIns="0" rtlCol="0" anchor="t">
            <a:spAutoFit/>
          </a:bodyPr>
          <a:lstStyle/>
          <a:p>
            <a:pPr algn="ctr" rtl="1">
              <a:lnSpc>
                <a:spcPts val="4009"/>
              </a:lnSpc>
            </a:pPr>
            <a:r>
              <a:rPr lang="fr-FR" sz="2864" dirty="0">
                <a:solidFill>
                  <a:srgbClr val="000000"/>
                </a:solidFill>
                <a:latin typeface="Childos Arabic"/>
                <a:ea typeface="Childos Arabic"/>
                <a:cs typeface="+mj-cs"/>
                <a:sym typeface="Childos Arabic"/>
                <a:rtl/>
              </a:rPr>
              <a:t>              </a:t>
            </a:r>
            <a:r>
              <a:rPr lang="ar-EG" sz="2864" dirty="0">
                <a:solidFill>
                  <a:srgbClr val="000000"/>
                </a:solidFill>
                <a:latin typeface="Childos Arabic"/>
                <a:ea typeface="Childos Arabic"/>
                <a:cs typeface="+mj-cs"/>
                <a:sym typeface="Childos Arabic"/>
                <a:rtl/>
              </a:rPr>
              <a:t>يُعدّ التسويق التطوعي أحد الأدوات الفعّالة التي تعتمد عليها المنظمات غير الربحية من أجل جذب الموارد البشرية اللازمة لتنفيذ برامجها وأنشطتها. ويكتسب هذا النوع من التسويق أهمية خاصة داخل الجزائر نظرًا لازدياد عدد الهيئات الشبابية وتنامي دور المجتمع المدني.</a:t>
            </a:r>
          </a:p>
          <a:p>
            <a:pPr algn="ctr" rtl="1">
              <a:lnSpc>
                <a:spcPts val="4009"/>
              </a:lnSpc>
            </a:pPr>
            <a:r>
              <a:rPr lang="ar-EG" sz="2864" dirty="0">
                <a:solidFill>
                  <a:srgbClr val="000000"/>
                </a:solidFill>
                <a:latin typeface="Childos Arabic"/>
                <a:ea typeface="Childos Arabic"/>
                <a:cs typeface="+mj-cs"/>
                <a:sym typeface="Childos Arabic"/>
                <a:rtl/>
              </a:rPr>
              <a:t>في هذا السياق، تُعد هيئة شباب فور إرشاد الجزائرية نموذجًا رائدًا في العمل الشبابي والتوعوي، وقد استطاعت بفضل جهودها أن تُنشئ شبكة واسعة من المبادرات الاجتماعية والتربوية. وتحتاج الهيئة، كغيرها من المنظمات التطوعية، إلى وضع إستراتيجية واضحة لتسويق الفرص التطوعية بما يضمن استمرارية تجنيد المتطوعين وتحفيزهم.</a:t>
            </a:r>
          </a:p>
          <a:p>
            <a:pPr algn="ctr" rtl="1">
              <a:lnSpc>
                <a:spcPts val="4009"/>
              </a:lnSpc>
            </a:pPr>
            <a:r>
              <a:rPr lang="ar-EG" sz="2864">
                <a:solidFill>
                  <a:srgbClr val="000000"/>
                </a:solidFill>
                <a:latin typeface="Childos Arabic"/>
                <a:ea typeface="Childos Arabic"/>
                <a:cs typeface="+mj-cs"/>
                <a:sym typeface="Childos Arabic"/>
                <a:rtl/>
              </a:rPr>
              <a:t>تهدف </a:t>
            </a:r>
            <a:r>
              <a:rPr lang="ar-EG" sz="2864" dirty="0">
                <a:solidFill>
                  <a:srgbClr val="000000"/>
                </a:solidFill>
                <a:latin typeface="Childos Arabic"/>
                <a:ea typeface="Childos Arabic"/>
                <a:cs typeface="+mj-cs"/>
                <a:sym typeface="Childos Arabic"/>
                <a:rtl/>
              </a:rPr>
              <a:t>هذه الدراسة إلى تطبيق خطوات برنامج التسويق التطوعي على الهيئة، مع تحليل واقعها واقتراح ممارسات يمكن أن تعزز فعاليتها في استقطاب المتطوعين.</a:t>
            </a:r>
          </a:p>
        </p:txBody>
      </p:sp>
      <p:sp>
        <p:nvSpPr>
          <p:cNvPr id="14" name="TextBox 14"/>
          <p:cNvSpPr txBox="1"/>
          <p:nvPr/>
        </p:nvSpPr>
        <p:spPr>
          <a:xfrm>
            <a:off x="2762865" y="731804"/>
            <a:ext cx="12496911" cy="2096409"/>
          </a:xfrm>
          <a:prstGeom prst="rect">
            <a:avLst/>
          </a:prstGeom>
        </p:spPr>
        <p:txBody>
          <a:bodyPr lIns="0" tIns="0" rIns="0" bIns="0" rtlCol="0" anchor="t">
            <a:spAutoFit/>
          </a:bodyPr>
          <a:lstStyle/>
          <a:p>
            <a:pPr algn="ctr" rtl="1">
              <a:lnSpc>
                <a:spcPts val="16257"/>
              </a:lnSpc>
              <a:spcBef>
                <a:spcPct val="0"/>
              </a:spcBef>
            </a:pPr>
            <a:r>
              <a:rPr lang="ar-EG" sz="11612" spc="-917" dirty="0">
                <a:gradFill>
                  <a:gsLst>
                    <a:gs pos="0">
                      <a:srgbClr val="431043">
                        <a:alpha val="100000"/>
                      </a:srgbClr>
                    </a:gs>
                    <a:gs pos="100000">
                      <a:srgbClr val="D34681">
                        <a:alpha val="100000"/>
                      </a:srgbClr>
                    </a:gs>
                  </a:gsLst>
                  <a:lin ang="18900000"/>
                </a:gradFill>
                <a:latin typeface="Childos Arabic"/>
                <a:ea typeface="Childos Arabic"/>
                <a:cs typeface="Childos Arabic"/>
                <a:sym typeface="Childos Arabic"/>
                <a:rtl/>
              </a:rPr>
              <a:t>مقدمة</a:t>
            </a:r>
          </a:p>
        </p:txBody>
      </p:sp>
      <p:sp>
        <p:nvSpPr>
          <p:cNvPr id="16" name="Freeform 8">
            <a:extLst>
              <a:ext uri="{FF2B5EF4-FFF2-40B4-BE49-F238E27FC236}">
                <a16:creationId xmlns:a16="http://schemas.microsoft.com/office/drawing/2014/main" id="{B1189941-DAEB-2B10-24A3-6A654A3045F8}"/>
              </a:ext>
            </a:extLst>
          </p:cNvPr>
          <p:cNvSpPr/>
          <p:nvPr/>
        </p:nvSpPr>
        <p:spPr>
          <a:xfrm>
            <a:off x="7039694" y="608048"/>
            <a:ext cx="4208613" cy="2846552"/>
          </a:xfrm>
          <a:custGeom>
            <a:avLst/>
            <a:gdLst/>
            <a:ahLst/>
            <a:cxnLst/>
            <a:rect l="l" t="t" r="r" b="b"/>
            <a:pathLst>
              <a:path w="4208613" h="2846552">
                <a:moveTo>
                  <a:pt x="0" y="0"/>
                </a:moveTo>
                <a:lnTo>
                  <a:pt x="4208612" y="0"/>
                </a:lnTo>
                <a:lnTo>
                  <a:pt x="4208612" y="2846553"/>
                </a:lnTo>
                <a:lnTo>
                  <a:pt x="0" y="28465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3FE"/>
        </a:solidFill>
        <a:effectLst/>
      </p:bgPr>
    </p:bg>
    <p:spTree>
      <p:nvGrpSpPr>
        <p:cNvPr id="1" name=""/>
        <p:cNvGrpSpPr/>
        <p:nvPr/>
      </p:nvGrpSpPr>
      <p:grpSpPr>
        <a:xfrm>
          <a:off x="0" y="0"/>
          <a:ext cx="0" cy="0"/>
          <a:chOff x="0" y="0"/>
          <a:chExt cx="0" cy="0"/>
        </a:xfrm>
      </p:grpSpPr>
      <p:sp>
        <p:nvSpPr>
          <p:cNvPr id="2" name="Freeform 2"/>
          <p:cNvSpPr/>
          <p:nvPr/>
        </p:nvSpPr>
        <p:spPr>
          <a:xfrm>
            <a:off x="2549389" y="82319"/>
            <a:ext cx="13189223" cy="10163215"/>
          </a:xfrm>
          <a:custGeom>
            <a:avLst/>
            <a:gdLst/>
            <a:ahLst/>
            <a:cxnLst/>
            <a:rect l="l" t="t" r="r" b="b"/>
            <a:pathLst>
              <a:path w="13189223" h="10163215">
                <a:moveTo>
                  <a:pt x="0" y="0"/>
                </a:moveTo>
                <a:lnTo>
                  <a:pt x="13189222" y="0"/>
                </a:lnTo>
                <a:lnTo>
                  <a:pt x="13189222" y="10163214"/>
                </a:lnTo>
                <a:lnTo>
                  <a:pt x="0" y="10163214"/>
                </a:lnTo>
                <a:lnTo>
                  <a:pt x="0" y="0"/>
                </a:lnTo>
                <a:close/>
              </a:path>
            </a:pathLst>
          </a:custGeom>
          <a:blipFill>
            <a:blip r:embed="rId2">
              <a:alphaModFix amt="15000"/>
            </a:blip>
            <a:stretch>
              <a:fillRect t="-13035" b="-16478"/>
            </a:stretch>
          </a:blipFill>
        </p:spPr>
      </p:sp>
      <p:grpSp>
        <p:nvGrpSpPr>
          <p:cNvPr id="3" name="Group 3"/>
          <p:cNvGrpSpPr/>
          <p:nvPr/>
        </p:nvGrpSpPr>
        <p:grpSpPr>
          <a:xfrm>
            <a:off x="367002" y="346318"/>
            <a:ext cx="17553996" cy="9635215"/>
            <a:chOff x="0" y="0"/>
            <a:chExt cx="4623275" cy="2537670"/>
          </a:xfrm>
        </p:grpSpPr>
        <p:sp>
          <p:nvSpPr>
            <p:cNvPr id="4" name="Freeform 4"/>
            <p:cNvSpPr/>
            <p:nvPr/>
          </p:nvSpPr>
          <p:spPr>
            <a:xfrm>
              <a:off x="0" y="0"/>
              <a:ext cx="4623275" cy="2537670"/>
            </a:xfrm>
            <a:custGeom>
              <a:avLst/>
              <a:gdLst/>
              <a:ahLst/>
              <a:cxnLst/>
              <a:rect l="l" t="t" r="r" b="b"/>
              <a:pathLst>
                <a:path w="4623275" h="2537670">
                  <a:moveTo>
                    <a:pt x="13231" y="0"/>
                  </a:moveTo>
                  <a:lnTo>
                    <a:pt x="4610044" y="0"/>
                  </a:lnTo>
                  <a:cubicBezTo>
                    <a:pt x="4613553" y="0"/>
                    <a:pt x="4616918" y="1394"/>
                    <a:pt x="4619399" y="3875"/>
                  </a:cubicBezTo>
                  <a:cubicBezTo>
                    <a:pt x="4621881" y="6357"/>
                    <a:pt x="4623275" y="9722"/>
                    <a:pt x="4623275" y="13231"/>
                  </a:cubicBezTo>
                  <a:lnTo>
                    <a:pt x="4623275" y="2524439"/>
                  </a:lnTo>
                  <a:cubicBezTo>
                    <a:pt x="4623275" y="2527948"/>
                    <a:pt x="4621881" y="2531313"/>
                    <a:pt x="4619399" y="2533795"/>
                  </a:cubicBezTo>
                  <a:cubicBezTo>
                    <a:pt x="4616918" y="2536276"/>
                    <a:pt x="4613553" y="2537670"/>
                    <a:pt x="4610044" y="2537670"/>
                  </a:cubicBezTo>
                  <a:lnTo>
                    <a:pt x="13231" y="2537670"/>
                  </a:lnTo>
                  <a:cubicBezTo>
                    <a:pt x="9722" y="2537670"/>
                    <a:pt x="6357" y="2536276"/>
                    <a:pt x="3875" y="2533795"/>
                  </a:cubicBezTo>
                  <a:cubicBezTo>
                    <a:pt x="1394" y="2531313"/>
                    <a:pt x="0" y="2527948"/>
                    <a:pt x="0" y="2524439"/>
                  </a:cubicBezTo>
                  <a:lnTo>
                    <a:pt x="0" y="13231"/>
                  </a:lnTo>
                  <a:cubicBezTo>
                    <a:pt x="0" y="9722"/>
                    <a:pt x="1394" y="6357"/>
                    <a:pt x="3875" y="3875"/>
                  </a:cubicBezTo>
                  <a:cubicBezTo>
                    <a:pt x="6357" y="1394"/>
                    <a:pt x="9722" y="0"/>
                    <a:pt x="13231" y="0"/>
                  </a:cubicBezTo>
                  <a:close/>
                </a:path>
              </a:pathLst>
            </a:custGeom>
            <a:solidFill>
              <a:srgbClr val="000000">
                <a:alpha val="0"/>
              </a:srgbClr>
            </a:solidFill>
            <a:ln w="19050" cap="rnd">
              <a:solidFill>
                <a:srgbClr val="E30606"/>
              </a:solidFill>
              <a:prstDash val="solid"/>
              <a:round/>
            </a:ln>
          </p:spPr>
        </p:sp>
        <p:sp>
          <p:nvSpPr>
            <p:cNvPr id="5" name="TextBox 5"/>
            <p:cNvSpPr txBox="1"/>
            <p:nvPr/>
          </p:nvSpPr>
          <p:spPr>
            <a:xfrm>
              <a:off x="0" y="-66675"/>
              <a:ext cx="4623275" cy="2604345"/>
            </a:xfrm>
            <a:prstGeom prst="rect">
              <a:avLst/>
            </a:prstGeom>
          </p:spPr>
          <p:txBody>
            <a:bodyPr lIns="50800" tIns="50800" rIns="50800" bIns="50800" rtlCol="0" anchor="ctr"/>
            <a:lstStyle/>
            <a:p>
              <a:pPr algn="ctr">
                <a:lnSpc>
                  <a:spcPts val="3359"/>
                </a:lnSpc>
                <a:spcBef>
                  <a:spcPct val="0"/>
                </a:spcBef>
              </a:pPr>
              <a:endParaRPr/>
            </a:p>
          </p:txBody>
        </p:sp>
      </p:grpSp>
      <p:sp>
        <p:nvSpPr>
          <p:cNvPr id="6" name="Freeform 6"/>
          <p:cNvSpPr/>
          <p:nvPr/>
        </p:nvSpPr>
        <p:spPr>
          <a:xfrm>
            <a:off x="15426127" y="346318"/>
            <a:ext cx="2291447" cy="2286864"/>
          </a:xfrm>
          <a:custGeom>
            <a:avLst/>
            <a:gdLst/>
            <a:ahLst/>
            <a:cxnLst/>
            <a:rect l="l" t="t" r="r" b="b"/>
            <a:pathLst>
              <a:path w="2291447" h="2286864">
                <a:moveTo>
                  <a:pt x="0" y="0"/>
                </a:moveTo>
                <a:lnTo>
                  <a:pt x="2291446" y="0"/>
                </a:lnTo>
                <a:lnTo>
                  <a:pt x="2291446" y="2286864"/>
                </a:lnTo>
                <a:lnTo>
                  <a:pt x="0" y="2286864"/>
                </a:lnTo>
                <a:lnTo>
                  <a:pt x="0" y="0"/>
                </a:lnTo>
                <a:close/>
              </a:path>
            </a:pathLst>
          </a:custGeom>
          <a:blipFill>
            <a:blip r:embed="rId2"/>
            <a:stretch>
              <a:fillRect/>
            </a:stretch>
          </a:blipFill>
        </p:spPr>
      </p:sp>
      <p:sp>
        <p:nvSpPr>
          <p:cNvPr id="7" name="TextBox 7"/>
          <p:cNvSpPr txBox="1"/>
          <p:nvPr/>
        </p:nvSpPr>
        <p:spPr>
          <a:xfrm>
            <a:off x="5983535" y="2735873"/>
            <a:ext cx="11734038" cy="5977919"/>
          </a:xfrm>
          <a:prstGeom prst="rect">
            <a:avLst/>
          </a:prstGeom>
        </p:spPr>
        <p:txBody>
          <a:bodyPr lIns="0" tIns="0" rIns="0" bIns="0" rtlCol="0" anchor="t">
            <a:spAutoFit/>
          </a:bodyPr>
          <a:lstStyle/>
          <a:p>
            <a:pPr algn="just" rtl="1">
              <a:lnSpc>
                <a:spcPts val="4719"/>
              </a:lnSpc>
            </a:pPr>
            <a:r>
              <a:rPr lang="ar-EG" sz="3370" dirty="0">
                <a:solidFill>
                  <a:srgbClr val="000000"/>
                </a:solidFill>
                <a:latin typeface="Childos Arabic"/>
                <a:ea typeface="Childos Arabic"/>
                <a:cs typeface="+mj-cs"/>
                <a:sym typeface="Childos Arabic"/>
                <a:rtl/>
              </a:rPr>
              <a:t>             هيئة شباب "فور إرشاد" هي إطار شبابي وطني ومنظمة تطوعية تعمل تحت إشراف ووصاية المكتب الوطني لجمعية الإرشاد والإصلاح الجزائرية، وتُعدّ الذراع التنفيذي والفاعل للجمعية في مجال العمل الشبابي والخيري. تهتم الهيئة بقضايا الشباب وتسعى إلى توجيه طاقاتهم نحو العمل التطوعي والتكافل الاجتماعي، من خلال توعية الشباب وتنمية مواهبهم وقدراتهم وإشراكهم في خدمة المجتمع بما يحقق تنمية اجتماعية حقيقية. وتطمح الهيئة إلى أن تكون أكبر هيئة شبابية خيّرية في الجزائر بحلول سنة </a:t>
            </a:r>
            <a:r>
              <a:rPr lang="en-US" sz="3370" dirty="0">
                <a:solidFill>
                  <a:srgbClr val="000000"/>
                </a:solidFill>
                <a:latin typeface="Childos Arabic"/>
                <a:ea typeface="Childos Arabic"/>
                <a:cs typeface="+mj-cs"/>
                <a:sym typeface="Childos Arabic"/>
              </a:rPr>
              <a:t>2028</a:t>
            </a:r>
            <a:r>
              <a:rPr lang="ar-EG" sz="3370" dirty="0">
                <a:solidFill>
                  <a:srgbClr val="000000"/>
                </a:solidFill>
                <a:latin typeface="Childos Arabic"/>
                <a:ea typeface="Childos Arabic"/>
                <a:cs typeface="+mj-cs"/>
                <a:sym typeface="Childos Arabic"/>
                <a:rtl/>
              </a:rPr>
              <a:t>، عبر تكوين شبكة تضم </a:t>
            </a:r>
            <a:r>
              <a:rPr lang="en-US" sz="3370" dirty="0">
                <a:solidFill>
                  <a:srgbClr val="000000"/>
                </a:solidFill>
                <a:latin typeface="Childos Arabic"/>
                <a:ea typeface="Childos Arabic"/>
                <a:cs typeface="+mj-cs"/>
                <a:sym typeface="Childos Arabic"/>
              </a:rPr>
              <a:t>5000</a:t>
            </a:r>
            <a:r>
              <a:rPr lang="ar-EG" sz="3370" dirty="0">
                <a:solidFill>
                  <a:srgbClr val="000000"/>
                </a:solidFill>
                <a:latin typeface="Childos Arabic"/>
                <a:ea typeface="Childos Arabic"/>
                <a:cs typeface="+mj-cs"/>
                <a:sym typeface="Childos Arabic"/>
                <a:rtl/>
              </a:rPr>
              <a:t> شاب متمرّس في العمل التطوعي المحترف منتشر عبر </a:t>
            </a:r>
            <a:r>
              <a:rPr lang="en-US" sz="3370" dirty="0">
                <a:solidFill>
                  <a:srgbClr val="000000"/>
                </a:solidFill>
                <a:latin typeface="Childos Arabic"/>
                <a:ea typeface="Childos Arabic"/>
                <a:cs typeface="+mj-cs"/>
                <a:sym typeface="Childos Arabic"/>
              </a:rPr>
              <a:t>50</a:t>
            </a:r>
            <a:r>
              <a:rPr lang="ar-EG" sz="3370" dirty="0">
                <a:solidFill>
                  <a:srgbClr val="000000"/>
                </a:solidFill>
                <a:latin typeface="Childos Arabic"/>
                <a:ea typeface="Childos Arabic"/>
                <a:cs typeface="+mj-cs"/>
                <a:sym typeface="Childos Arabic"/>
                <a:rtl/>
              </a:rPr>
              <a:t> ولاية، يعملون بروح الفاعلية والتضامن والتشاركية الإيجابية. وترتكز الهيئة في مسارها على مجموعة من القيم الأساسية تتمثل في الإخلاص، الأخوة، العطاء، الفاعلية، المبادرة، الأمانة، القوة، والوطنية.</a:t>
            </a:r>
          </a:p>
        </p:txBody>
      </p:sp>
      <p:grpSp>
        <p:nvGrpSpPr>
          <p:cNvPr id="8" name="Group 8"/>
          <p:cNvGrpSpPr>
            <a:grpSpLocks noChangeAspect="1"/>
          </p:cNvGrpSpPr>
          <p:nvPr/>
        </p:nvGrpSpPr>
        <p:grpSpPr>
          <a:xfrm>
            <a:off x="528619" y="1567039"/>
            <a:ext cx="5276205" cy="7691261"/>
            <a:chOff x="0" y="0"/>
            <a:chExt cx="3136392" cy="4572000"/>
          </a:xfrm>
        </p:grpSpPr>
        <p:sp>
          <p:nvSpPr>
            <p:cNvPr id="9" name="Freeform 9"/>
            <p:cNvSpPr/>
            <p:nvPr/>
          </p:nvSpPr>
          <p:spPr>
            <a:xfrm>
              <a:off x="-78960" y="-19635"/>
              <a:ext cx="3304776" cy="4628735"/>
            </a:xfrm>
            <a:custGeom>
              <a:avLst/>
              <a:gdLst/>
              <a:ahLst/>
              <a:cxnLst/>
              <a:rect l="l" t="t" r="r" b="b"/>
              <a:pathLst>
                <a:path w="3304776" h="4628735">
                  <a:moveTo>
                    <a:pt x="2983267" y="1925152"/>
                  </a:moveTo>
                  <a:cubicBezTo>
                    <a:pt x="2998691" y="1895499"/>
                    <a:pt x="3012845" y="1866408"/>
                    <a:pt x="3024862" y="1837966"/>
                  </a:cubicBezTo>
                  <a:cubicBezTo>
                    <a:pt x="3165417" y="1505285"/>
                    <a:pt x="3182501" y="1120159"/>
                    <a:pt x="3031707" y="788907"/>
                  </a:cubicBezTo>
                  <a:cubicBezTo>
                    <a:pt x="2867424" y="428019"/>
                    <a:pt x="2535418" y="147797"/>
                    <a:pt x="2152095" y="46492"/>
                  </a:cubicBezTo>
                  <a:cubicBezTo>
                    <a:pt x="2017262" y="10858"/>
                    <a:pt x="1861997" y="0"/>
                    <a:pt x="1749246" y="82089"/>
                  </a:cubicBezTo>
                  <a:cubicBezTo>
                    <a:pt x="1639154" y="162242"/>
                    <a:pt x="1600443" y="307502"/>
                    <a:pt x="1514764" y="413357"/>
                  </a:cubicBezTo>
                  <a:cubicBezTo>
                    <a:pt x="1293222" y="687062"/>
                    <a:pt x="860103" y="616326"/>
                    <a:pt x="537041" y="756372"/>
                  </a:cubicBezTo>
                  <a:cubicBezTo>
                    <a:pt x="194200" y="904994"/>
                    <a:pt x="0" y="1330986"/>
                    <a:pt x="112651" y="1687308"/>
                  </a:cubicBezTo>
                  <a:cubicBezTo>
                    <a:pt x="173885" y="1880995"/>
                    <a:pt x="311740" y="2049245"/>
                    <a:pt x="339292" y="2250507"/>
                  </a:cubicBezTo>
                  <a:cubicBezTo>
                    <a:pt x="376346" y="2521177"/>
                    <a:pt x="206420" y="2776696"/>
                    <a:pt x="179484" y="3048560"/>
                  </a:cubicBezTo>
                  <a:cubicBezTo>
                    <a:pt x="138061" y="3466656"/>
                    <a:pt x="437975" y="3842694"/>
                    <a:pt x="769091" y="4101261"/>
                  </a:cubicBezTo>
                  <a:cubicBezTo>
                    <a:pt x="1078976" y="4343247"/>
                    <a:pt x="1440978" y="4532013"/>
                    <a:pt x="1831148" y="4580374"/>
                  </a:cubicBezTo>
                  <a:cubicBezTo>
                    <a:pt x="2221319" y="4628734"/>
                    <a:pt x="2641326" y="4522362"/>
                    <a:pt x="2920264" y="4245263"/>
                  </a:cubicBezTo>
                  <a:cubicBezTo>
                    <a:pt x="3199201" y="3968164"/>
                    <a:pt x="3304776" y="3510635"/>
                    <a:pt x="3122432" y="3162279"/>
                  </a:cubicBezTo>
                  <a:cubicBezTo>
                    <a:pt x="3025238" y="2976595"/>
                    <a:pt x="2857716" y="2831127"/>
                    <a:pt x="2781980" y="2635539"/>
                  </a:cubicBezTo>
                  <a:cubicBezTo>
                    <a:pt x="2687677" y="2391718"/>
                    <a:pt x="2869827" y="2143239"/>
                    <a:pt x="2983267" y="1925152"/>
                  </a:cubicBezTo>
                  <a:close/>
                </a:path>
              </a:pathLst>
            </a:custGeom>
            <a:blipFill>
              <a:blip r:embed="rId3"/>
              <a:stretch>
                <a:fillRect l="-59162" r="-59162"/>
              </a:stretch>
            </a:blipFill>
          </p:spPr>
        </p:sp>
        <p:sp>
          <p:nvSpPr>
            <p:cNvPr id="10" name="Freeform 10"/>
            <p:cNvSpPr/>
            <p:nvPr/>
          </p:nvSpPr>
          <p:spPr>
            <a:xfrm>
              <a:off x="1618" y="11"/>
              <a:ext cx="3134774" cy="4571989"/>
            </a:xfrm>
            <a:custGeom>
              <a:avLst/>
              <a:gdLst/>
              <a:ahLst/>
              <a:cxnLst/>
              <a:rect l="l" t="t" r="r" b="b"/>
              <a:pathLst>
                <a:path w="3134774" h="4571989">
                  <a:moveTo>
                    <a:pt x="3134774" y="4571989"/>
                  </a:moveTo>
                  <a:lnTo>
                    <a:pt x="0" y="4571989"/>
                  </a:lnTo>
                  <a:lnTo>
                    <a:pt x="0" y="0"/>
                  </a:lnTo>
                  <a:lnTo>
                    <a:pt x="3134774" y="0"/>
                  </a:lnTo>
                  <a:lnTo>
                    <a:pt x="3134774" y="4571989"/>
                  </a:lnTo>
                  <a:close/>
                </a:path>
              </a:pathLst>
            </a:custGeom>
            <a:blipFill>
              <a:blip r:embed="rId4"/>
              <a:stretch>
                <a:fillRect l="-43" r="-43"/>
              </a:stretch>
            </a:blipFill>
          </p:spPr>
        </p:sp>
      </p:grpSp>
      <p:sp>
        <p:nvSpPr>
          <p:cNvPr id="11" name="TextBox 11"/>
          <p:cNvSpPr txBox="1"/>
          <p:nvPr/>
        </p:nvSpPr>
        <p:spPr>
          <a:xfrm>
            <a:off x="7055921" y="923925"/>
            <a:ext cx="8370206" cy="1002061"/>
          </a:xfrm>
          <a:prstGeom prst="rect">
            <a:avLst/>
          </a:prstGeom>
        </p:spPr>
        <p:txBody>
          <a:bodyPr lIns="0" tIns="0" rIns="0" bIns="0" rtlCol="0" anchor="t">
            <a:spAutoFit/>
          </a:bodyPr>
          <a:lstStyle/>
          <a:p>
            <a:pPr algn="ctr" rtl="1">
              <a:lnSpc>
                <a:spcPts val="8293"/>
              </a:lnSpc>
            </a:pPr>
            <a:r>
              <a:rPr lang="ar-EG" sz="5923" b="1" dirty="0">
                <a:gradFill>
                  <a:gsLst>
                    <a:gs pos="0">
                      <a:srgbClr val="431043">
                        <a:alpha val="100000"/>
                      </a:srgbClr>
                    </a:gs>
                    <a:gs pos="100000">
                      <a:srgbClr val="D34681">
                        <a:alpha val="100000"/>
                      </a:srgbClr>
                    </a:gs>
                  </a:gsLst>
                  <a:lin ang="18900000"/>
                </a:gradFill>
                <a:latin typeface="Open Sans Bold"/>
                <a:ea typeface="Open Sans Bold"/>
                <a:cs typeface="Open Sans Bold"/>
                <a:sym typeface="Open Sans Bold"/>
                <a:rtl/>
              </a:rPr>
              <a:t>نبذة عن شباب فور</a:t>
            </a:r>
            <a:r>
              <a:rPr lang="ar-EG" sz="5923" b="1" dirty="0">
                <a:solidFill>
                  <a:srgbClr val="000000"/>
                </a:solidFill>
                <a:latin typeface="Open Sans Bold"/>
                <a:ea typeface="Open Sans Bold"/>
                <a:cs typeface="Open Sans Bold"/>
                <a:sym typeface="Open Sans Bold"/>
                <a:rtl/>
              </a:rPr>
              <a:t> </a:t>
            </a:r>
            <a:r>
              <a:rPr lang="ar-EG" sz="5923" b="1" dirty="0">
                <a:gradFill>
                  <a:gsLst>
                    <a:gs pos="0">
                      <a:srgbClr val="431043">
                        <a:alpha val="100000"/>
                      </a:srgbClr>
                    </a:gs>
                    <a:gs pos="100000">
                      <a:srgbClr val="D34681">
                        <a:alpha val="100000"/>
                      </a:srgbClr>
                    </a:gs>
                  </a:gsLst>
                  <a:lin ang="18900000"/>
                </a:gradFill>
                <a:latin typeface="Open Sans Bold"/>
                <a:ea typeface="Open Sans Bold"/>
                <a:cs typeface="Open Sans Bold"/>
                <a:sym typeface="Open Sans Bold"/>
                <a:rtl/>
              </a:rPr>
              <a:t>ارشاد</a:t>
            </a:r>
            <a:r>
              <a:rPr lang="ar-EG" sz="5923" b="1" dirty="0">
                <a:solidFill>
                  <a:srgbClr val="000000"/>
                </a:solidFill>
                <a:latin typeface="Open Sans Bold"/>
                <a:ea typeface="Open Sans Bold"/>
                <a:cs typeface="Open Sans Bold"/>
                <a:sym typeface="Open Sans Bold"/>
                <a:rtl/>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88" b="-6888"/>
            </a:stretch>
          </a:blipFill>
        </p:spPr>
      </p:sp>
      <p:grpSp>
        <p:nvGrpSpPr>
          <p:cNvPr id="3" name="Group 3"/>
          <p:cNvGrpSpPr/>
          <p:nvPr/>
        </p:nvGrpSpPr>
        <p:grpSpPr>
          <a:xfrm>
            <a:off x="367002" y="387173"/>
            <a:ext cx="17553996" cy="9363462"/>
            <a:chOff x="0" y="0"/>
            <a:chExt cx="4623275" cy="2466097"/>
          </a:xfrm>
        </p:grpSpPr>
        <p:sp>
          <p:nvSpPr>
            <p:cNvPr id="4" name="Freeform 4"/>
            <p:cNvSpPr/>
            <p:nvPr/>
          </p:nvSpPr>
          <p:spPr>
            <a:xfrm>
              <a:off x="0" y="0"/>
              <a:ext cx="4623275" cy="2466097"/>
            </a:xfrm>
            <a:custGeom>
              <a:avLst/>
              <a:gdLst/>
              <a:ahLst/>
              <a:cxnLst/>
              <a:rect l="l" t="t" r="r" b="b"/>
              <a:pathLst>
                <a:path w="4623275" h="2466097">
                  <a:moveTo>
                    <a:pt x="13231" y="0"/>
                  </a:moveTo>
                  <a:lnTo>
                    <a:pt x="4610044" y="0"/>
                  </a:lnTo>
                  <a:cubicBezTo>
                    <a:pt x="4613553" y="0"/>
                    <a:pt x="4616918" y="1394"/>
                    <a:pt x="4619399" y="3875"/>
                  </a:cubicBezTo>
                  <a:cubicBezTo>
                    <a:pt x="4621881" y="6357"/>
                    <a:pt x="4623275" y="9722"/>
                    <a:pt x="4623275" y="13231"/>
                  </a:cubicBezTo>
                  <a:lnTo>
                    <a:pt x="4623275" y="2452866"/>
                  </a:lnTo>
                  <a:cubicBezTo>
                    <a:pt x="4623275" y="2456375"/>
                    <a:pt x="4621881" y="2459740"/>
                    <a:pt x="4619399" y="2462222"/>
                  </a:cubicBezTo>
                  <a:cubicBezTo>
                    <a:pt x="4616918" y="2464703"/>
                    <a:pt x="4613553" y="2466097"/>
                    <a:pt x="4610044" y="2466097"/>
                  </a:cubicBezTo>
                  <a:lnTo>
                    <a:pt x="13231" y="2466097"/>
                  </a:lnTo>
                  <a:cubicBezTo>
                    <a:pt x="9722" y="2466097"/>
                    <a:pt x="6357" y="2464703"/>
                    <a:pt x="3875" y="2462222"/>
                  </a:cubicBezTo>
                  <a:cubicBezTo>
                    <a:pt x="1394" y="2459740"/>
                    <a:pt x="0" y="2456375"/>
                    <a:pt x="0" y="2452866"/>
                  </a:cubicBezTo>
                  <a:lnTo>
                    <a:pt x="0" y="13231"/>
                  </a:lnTo>
                  <a:cubicBezTo>
                    <a:pt x="0" y="9722"/>
                    <a:pt x="1394" y="6357"/>
                    <a:pt x="3875" y="3875"/>
                  </a:cubicBezTo>
                  <a:cubicBezTo>
                    <a:pt x="6357" y="1394"/>
                    <a:pt x="9722" y="0"/>
                    <a:pt x="13231" y="0"/>
                  </a:cubicBezTo>
                  <a:close/>
                </a:path>
              </a:pathLst>
            </a:custGeom>
            <a:solidFill>
              <a:srgbClr val="000000">
                <a:alpha val="0"/>
              </a:srgbClr>
            </a:solidFill>
            <a:ln w="19050" cap="rnd">
              <a:solidFill>
                <a:srgbClr val="E30606"/>
              </a:solidFill>
              <a:prstDash val="solid"/>
              <a:round/>
            </a:ln>
          </p:spPr>
        </p:sp>
        <p:sp>
          <p:nvSpPr>
            <p:cNvPr id="5" name="TextBox 5"/>
            <p:cNvSpPr txBox="1"/>
            <p:nvPr/>
          </p:nvSpPr>
          <p:spPr>
            <a:xfrm>
              <a:off x="0" y="-66675"/>
              <a:ext cx="4623275" cy="2532772"/>
            </a:xfrm>
            <a:prstGeom prst="rect">
              <a:avLst/>
            </a:prstGeom>
          </p:spPr>
          <p:txBody>
            <a:bodyPr lIns="50800" tIns="50800" rIns="50800" bIns="50800" rtlCol="0" anchor="ctr"/>
            <a:lstStyle/>
            <a:p>
              <a:pPr algn="ctr">
                <a:lnSpc>
                  <a:spcPts val="3359"/>
                </a:lnSpc>
                <a:spcBef>
                  <a:spcPct val="0"/>
                </a:spcBef>
              </a:pPr>
              <a:endParaRPr/>
            </a:p>
          </p:txBody>
        </p:sp>
      </p:grpSp>
      <p:grpSp>
        <p:nvGrpSpPr>
          <p:cNvPr id="6" name="Group 6"/>
          <p:cNvGrpSpPr/>
          <p:nvPr/>
        </p:nvGrpSpPr>
        <p:grpSpPr>
          <a:xfrm>
            <a:off x="1795744" y="5924550"/>
            <a:ext cx="7114688" cy="1826442"/>
            <a:chOff x="0" y="0"/>
            <a:chExt cx="9486250" cy="2435257"/>
          </a:xfrm>
        </p:grpSpPr>
        <p:sp>
          <p:nvSpPr>
            <p:cNvPr id="7" name="TextBox 7"/>
            <p:cNvSpPr txBox="1"/>
            <p:nvPr/>
          </p:nvSpPr>
          <p:spPr>
            <a:xfrm>
              <a:off x="534246" y="186865"/>
              <a:ext cx="6823317" cy="1817345"/>
            </a:xfrm>
            <a:prstGeom prst="rect">
              <a:avLst/>
            </a:prstGeom>
          </p:spPr>
          <p:txBody>
            <a:bodyPr lIns="0" tIns="0" rIns="0" bIns="0" rtlCol="0" anchor="t">
              <a:spAutoFit/>
            </a:bodyPr>
            <a:lstStyle/>
            <a:p>
              <a:pPr algn="ctr">
                <a:lnSpc>
                  <a:spcPts val="3640"/>
                </a:lnSpc>
              </a:pPr>
              <a:r>
                <a:rPr lang="ar-EG" sz="2600">
                  <a:solidFill>
                    <a:srgbClr val="000000"/>
                  </a:solidFill>
                  <a:latin typeface="Open Sans"/>
                  <a:ea typeface="Open Sans"/>
                  <a:cs typeface="Open Sans"/>
                  <a:sym typeface="Open Sans"/>
                  <a:rtl/>
                </a:rPr>
                <a:t>توريث قيم العمل الخيري لفئة الشباب وأحداث الربط بين الأجيال بما يخدم أهداف الجمعية في مختلف المجالات</a:t>
              </a:r>
              <a:r>
                <a:rPr lang="en-US" sz="2600">
                  <a:solidFill>
                    <a:srgbClr val="000000"/>
                  </a:solidFill>
                  <a:latin typeface="Open Sans"/>
                  <a:ea typeface="Open Sans"/>
                  <a:cs typeface="Open Sans"/>
                  <a:sym typeface="Open Sans"/>
                </a:rPr>
                <a:t> . </a:t>
              </a:r>
            </a:p>
          </p:txBody>
        </p:sp>
        <p:grpSp>
          <p:nvGrpSpPr>
            <p:cNvPr id="8" name="Group 8"/>
            <p:cNvGrpSpPr/>
            <p:nvPr/>
          </p:nvGrpSpPr>
          <p:grpSpPr>
            <a:xfrm>
              <a:off x="0" y="0"/>
              <a:ext cx="7891809" cy="2367977"/>
              <a:chOff x="0" y="0"/>
              <a:chExt cx="1558876" cy="467748"/>
            </a:xfrm>
          </p:grpSpPr>
          <p:sp>
            <p:nvSpPr>
              <p:cNvPr id="9" name="Freeform 9"/>
              <p:cNvSpPr/>
              <p:nvPr/>
            </p:nvSpPr>
            <p:spPr>
              <a:xfrm>
                <a:off x="0" y="0"/>
                <a:ext cx="1558876" cy="467748"/>
              </a:xfrm>
              <a:custGeom>
                <a:avLst/>
                <a:gdLst/>
                <a:ahLst/>
                <a:cxnLst/>
                <a:rect l="l" t="t" r="r" b="b"/>
                <a:pathLst>
                  <a:path w="1558876" h="467748">
                    <a:moveTo>
                      <a:pt x="39240" y="0"/>
                    </a:moveTo>
                    <a:lnTo>
                      <a:pt x="1519636" y="0"/>
                    </a:lnTo>
                    <a:cubicBezTo>
                      <a:pt x="1530043" y="0"/>
                      <a:pt x="1540024" y="4134"/>
                      <a:pt x="1547383" y="11493"/>
                    </a:cubicBezTo>
                    <a:cubicBezTo>
                      <a:pt x="1554742" y="18852"/>
                      <a:pt x="1558876" y="28833"/>
                      <a:pt x="1558876" y="39240"/>
                    </a:cubicBezTo>
                    <a:lnTo>
                      <a:pt x="1558876" y="428508"/>
                    </a:lnTo>
                    <a:cubicBezTo>
                      <a:pt x="1558876" y="438915"/>
                      <a:pt x="1554742" y="448896"/>
                      <a:pt x="1547383" y="456255"/>
                    </a:cubicBezTo>
                    <a:cubicBezTo>
                      <a:pt x="1540024" y="463614"/>
                      <a:pt x="1530043" y="467748"/>
                      <a:pt x="1519636" y="467748"/>
                    </a:cubicBezTo>
                    <a:lnTo>
                      <a:pt x="39240" y="467748"/>
                    </a:lnTo>
                    <a:cubicBezTo>
                      <a:pt x="28833" y="467748"/>
                      <a:pt x="18852" y="463614"/>
                      <a:pt x="11493" y="456255"/>
                    </a:cubicBezTo>
                    <a:cubicBezTo>
                      <a:pt x="4134" y="448896"/>
                      <a:pt x="0" y="438915"/>
                      <a:pt x="0" y="428508"/>
                    </a:cubicBezTo>
                    <a:lnTo>
                      <a:pt x="0" y="39240"/>
                    </a:lnTo>
                    <a:cubicBezTo>
                      <a:pt x="0" y="28833"/>
                      <a:pt x="4134" y="18852"/>
                      <a:pt x="11493" y="11493"/>
                    </a:cubicBezTo>
                    <a:cubicBezTo>
                      <a:pt x="18852" y="4134"/>
                      <a:pt x="28833" y="0"/>
                      <a:pt x="39240" y="0"/>
                    </a:cubicBezTo>
                    <a:close/>
                  </a:path>
                </a:pathLst>
              </a:custGeom>
              <a:solidFill>
                <a:srgbClr val="000000">
                  <a:alpha val="0"/>
                </a:srgbClr>
              </a:solidFill>
              <a:ln w="19050" cap="rnd">
                <a:solidFill>
                  <a:srgbClr val="E30606"/>
                </a:solidFill>
                <a:prstDash val="solid"/>
                <a:round/>
              </a:ln>
            </p:spPr>
          </p:sp>
          <p:sp>
            <p:nvSpPr>
              <p:cNvPr id="10" name="TextBox 10"/>
              <p:cNvSpPr txBox="1"/>
              <p:nvPr/>
            </p:nvSpPr>
            <p:spPr>
              <a:xfrm>
                <a:off x="0" y="-66675"/>
                <a:ext cx="1558876" cy="534423"/>
              </a:xfrm>
              <a:prstGeom prst="rect">
                <a:avLst/>
              </a:prstGeom>
            </p:spPr>
            <p:txBody>
              <a:bodyPr lIns="50800" tIns="50800" rIns="50800" bIns="50800" rtlCol="0" anchor="ctr"/>
              <a:lstStyle/>
              <a:p>
                <a:pPr algn="ctr">
                  <a:lnSpc>
                    <a:spcPts val="3359"/>
                  </a:lnSpc>
                  <a:spcBef>
                    <a:spcPct val="0"/>
                  </a:spcBef>
                </a:pPr>
                <a:endParaRPr/>
              </a:p>
            </p:txBody>
          </p:sp>
        </p:grpSp>
        <p:grpSp>
          <p:nvGrpSpPr>
            <p:cNvPr id="11" name="Group 11"/>
            <p:cNvGrpSpPr/>
            <p:nvPr/>
          </p:nvGrpSpPr>
          <p:grpSpPr>
            <a:xfrm>
              <a:off x="7295008" y="244015"/>
              <a:ext cx="2191242" cy="219124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471" r="-25471"/>
                </a:stretch>
              </a:blipFill>
            </p:spPr>
          </p:sp>
        </p:grpSp>
      </p:grpSp>
      <p:grpSp>
        <p:nvGrpSpPr>
          <p:cNvPr id="13" name="Group 13"/>
          <p:cNvGrpSpPr/>
          <p:nvPr/>
        </p:nvGrpSpPr>
        <p:grpSpPr>
          <a:xfrm>
            <a:off x="10316163" y="3367518"/>
            <a:ext cx="6943137" cy="1775982"/>
            <a:chOff x="0" y="0"/>
            <a:chExt cx="9257516" cy="2367977"/>
          </a:xfrm>
        </p:grpSpPr>
        <p:sp>
          <p:nvSpPr>
            <p:cNvPr id="14" name="TextBox 14"/>
            <p:cNvSpPr txBox="1"/>
            <p:nvPr/>
          </p:nvSpPr>
          <p:spPr>
            <a:xfrm>
              <a:off x="1054135" y="453043"/>
              <a:ext cx="5783539" cy="1404740"/>
            </a:xfrm>
            <a:prstGeom prst="rect">
              <a:avLst/>
            </a:prstGeom>
          </p:spPr>
          <p:txBody>
            <a:bodyPr lIns="0" tIns="0" rIns="0" bIns="0" rtlCol="0" anchor="t">
              <a:spAutoFit/>
            </a:bodyPr>
            <a:lstStyle/>
            <a:p>
              <a:pPr algn="ctr">
                <a:lnSpc>
                  <a:spcPts val="4288"/>
                </a:lnSpc>
              </a:pPr>
              <a:r>
                <a:rPr lang="ar-EG" sz="3063">
                  <a:solidFill>
                    <a:srgbClr val="000000"/>
                  </a:solidFill>
                  <a:latin typeface="Open Sans"/>
                  <a:ea typeface="Open Sans"/>
                  <a:cs typeface="Open Sans"/>
                  <a:sym typeface="Open Sans"/>
                  <a:rtl/>
                </a:rPr>
                <a:t>تنمية روح العمل التطوعي لدى الشباب</a:t>
              </a:r>
            </a:p>
          </p:txBody>
        </p:sp>
        <p:grpSp>
          <p:nvGrpSpPr>
            <p:cNvPr id="15" name="Group 15"/>
            <p:cNvGrpSpPr/>
            <p:nvPr/>
          </p:nvGrpSpPr>
          <p:grpSpPr>
            <a:xfrm>
              <a:off x="0" y="0"/>
              <a:ext cx="7891809" cy="2367977"/>
              <a:chOff x="0" y="0"/>
              <a:chExt cx="1558876" cy="467748"/>
            </a:xfrm>
          </p:grpSpPr>
          <p:sp>
            <p:nvSpPr>
              <p:cNvPr id="16" name="Freeform 16"/>
              <p:cNvSpPr/>
              <p:nvPr/>
            </p:nvSpPr>
            <p:spPr>
              <a:xfrm>
                <a:off x="0" y="0"/>
                <a:ext cx="1558876" cy="467748"/>
              </a:xfrm>
              <a:custGeom>
                <a:avLst/>
                <a:gdLst/>
                <a:ahLst/>
                <a:cxnLst/>
                <a:rect l="l" t="t" r="r" b="b"/>
                <a:pathLst>
                  <a:path w="1558876" h="467748">
                    <a:moveTo>
                      <a:pt x="39240" y="0"/>
                    </a:moveTo>
                    <a:lnTo>
                      <a:pt x="1519636" y="0"/>
                    </a:lnTo>
                    <a:cubicBezTo>
                      <a:pt x="1530043" y="0"/>
                      <a:pt x="1540024" y="4134"/>
                      <a:pt x="1547383" y="11493"/>
                    </a:cubicBezTo>
                    <a:cubicBezTo>
                      <a:pt x="1554742" y="18852"/>
                      <a:pt x="1558876" y="28833"/>
                      <a:pt x="1558876" y="39240"/>
                    </a:cubicBezTo>
                    <a:lnTo>
                      <a:pt x="1558876" y="428508"/>
                    </a:lnTo>
                    <a:cubicBezTo>
                      <a:pt x="1558876" y="438915"/>
                      <a:pt x="1554742" y="448896"/>
                      <a:pt x="1547383" y="456255"/>
                    </a:cubicBezTo>
                    <a:cubicBezTo>
                      <a:pt x="1540024" y="463614"/>
                      <a:pt x="1530043" y="467748"/>
                      <a:pt x="1519636" y="467748"/>
                    </a:cubicBezTo>
                    <a:lnTo>
                      <a:pt x="39240" y="467748"/>
                    </a:lnTo>
                    <a:cubicBezTo>
                      <a:pt x="28833" y="467748"/>
                      <a:pt x="18852" y="463614"/>
                      <a:pt x="11493" y="456255"/>
                    </a:cubicBezTo>
                    <a:cubicBezTo>
                      <a:pt x="4134" y="448896"/>
                      <a:pt x="0" y="438915"/>
                      <a:pt x="0" y="428508"/>
                    </a:cubicBezTo>
                    <a:lnTo>
                      <a:pt x="0" y="39240"/>
                    </a:lnTo>
                    <a:cubicBezTo>
                      <a:pt x="0" y="28833"/>
                      <a:pt x="4134" y="18852"/>
                      <a:pt x="11493" y="11493"/>
                    </a:cubicBezTo>
                    <a:cubicBezTo>
                      <a:pt x="18852" y="4134"/>
                      <a:pt x="28833" y="0"/>
                      <a:pt x="39240" y="0"/>
                    </a:cubicBezTo>
                    <a:close/>
                  </a:path>
                </a:pathLst>
              </a:custGeom>
              <a:solidFill>
                <a:srgbClr val="000000">
                  <a:alpha val="0"/>
                </a:srgbClr>
              </a:solidFill>
              <a:ln w="19050" cap="rnd">
                <a:solidFill>
                  <a:srgbClr val="E30606"/>
                </a:solidFill>
                <a:prstDash val="solid"/>
                <a:round/>
              </a:ln>
            </p:spPr>
          </p:sp>
          <p:sp>
            <p:nvSpPr>
              <p:cNvPr id="17" name="TextBox 17"/>
              <p:cNvSpPr txBox="1"/>
              <p:nvPr/>
            </p:nvSpPr>
            <p:spPr>
              <a:xfrm>
                <a:off x="0" y="-66675"/>
                <a:ext cx="1558876" cy="534423"/>
              </a:xfrm>
              <a:prstGeom prst="rect">
                <a:avLst/>
              </a:prstGeom>
            </p:spPr>
            <p:txBody>
              <a:bodyPr lIns="50800" tIns="50800" rIns="50800" bIns="50800" rtlCol="0" anchor="ctr"/>
              <a:lstStyle/>
              <a:p>
                <a:pPr algn="ctr">
                  <a:lnSpc>
                    <a:spcPts val="3359"/>
                  </a:lnSpc>
                  <a:spcBef>
                    <a:spcPct val="0"/>
                  </a:spcBef>
                </a:pPr>
                <a:endParaRPr/>
              </a:p>
            </p:txBody>
          </p:sp>
        </p:grpSp>
        <p:grpSp>
          <p:nvGrpSpPr>
            <p:cNvPr id="18" name="Group 18"/>
            <p:cNvGrpSpPr/>
            <p:nvPr/>
          </p:nvGrpSpPr>
          <p:grpSpPr>
            <a:xfrm>
              <a:off x="7066274" y="0"/>
              <a:ext cx="2191242" cy="2191242"/>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8124" r="-28125"/>
                </a:stretch>
              </a:blipFill>
            </p:spPr>
          </p:sp>
        </p:grpSp>
      </p:grpSp>
      <p:grpSp>
        <p:nvGrpSpPr>
          <p:cNvPr id="20" name="Group 20"/>
          <p:cNvGrpSpPr/>
          <p:nvPr/>
        </p:nvGrpSpPr>
        <p:grpSpPr>
          <a:xfrm>
            <a:off x="10316163" y="5416090"/>
            <a:ext cx="6943137" cy="3179747"/>
            <a:chOff x="0" y="0"/>
            <a:chExt cx="9257516" cy="4239663"/>
          </a:xfrm>
        </p:grpSpPr>
        <p:grpSp>
          <p:nvGrpSpPr>
            <p:cNvPr id="21" name="Group 21"/>
            <p:cNvGrpSpPr/>
            <p:nvPr/>
          </p:nvGrpSpPr>
          <p:grpSpPr>
            <a:xfrm>
              <a:off x="0" y="572076"/>
              <a:ext cx="7891809" cy="2367977"/>
              <a:chOff x="0" y="0"/>
              <a:chExt cx="1558876" cy="467748"/>
            </a:xfrm>
          </p:grpSpPr>
          <p:sp>
            <p:nvSpPr>
              <p:cNvPr id="22" name="Freeform 22"/>
              <p:cNvSpPr/>
              <p:nvPr/>
            </p:nvSpPr>
            <p:spPr>
              <a:xfrm>
                <a:off x="0" y="0"/>
                <a:ext cx="1558876" cy="467748"/>
              </a:xfrm>
              <a:custGeom>
                <a:avLst/>
                <a:gdLst/>
                <a:ahLst/>
                <a:cxnLst/>
                <a:rect l="l" t="t" r="r" b="b"/>
                <a:pathLst>
                  <a:path w="1558876" h="467748">
                    <a:moveTo>
                      <a:pt x="39240" y="0"/>
                    </a:moveTo>
                    <a:lnTo>
                      <a:pt x="1519636" y="0"/>
                    </a:lnTo>
                    <a:cubicBezTo>
                      <a:pt x="1530043" y="0"/>
                      <a:pt x="1540024" y="4134"/>
                      <a:pt x="1547383" y="11493"/>
                    </a:cubicBezTo>
                    <a:cubicBezTo>
                      <a:pt x="1554742" y="18852"/>
                      <a:pt x="1558876" y="28833"/>
                      <a:pt x="1558876" y="39240"/>
                    </a:cubicBezTo>
                    <a:lnTo>
                      <a:pt x="1558876" y="428508"/>
                    </a:lnTo>
                    <a:cubicBezTo>
                      <a:pt x="1558876" y="438915"/>
                      <a:pt x="1554742" y="448896"/>
                      <a:pt x="1547383" y="456255"/>
                    </a:cubicBezTo>
                    <a:cubicBezTo>
                      <a:pt x="1540024" y="463614"/>
                      <a:pt x="1530043" y="467748"/>
                      <a:pt x="1519636" y="467748"/>
                    </a:cubicBezTo>
                    <a:lnTo>
                      <a:pt x="39240" y="467748"/>
                    </a:lnTo>
                    <a:cubicBezTo>
                      <a:pt x="28833" y="467748"/>
                      <a:pt x="18852" y="463614"/>
                      <a:pt x="11493" y="456255"/>
                    </a:cubicBezTo>
                    <a:cubicBezTo>
                      <a:pt x="4134" y="448896"/>
                      <a:pt x="0" y="438915"/>
                      <a:pt x="0" y="428508"/>
                    </a:cubicBezTo>
                    <a:lnTo>
                      <a:pt x="0" y="39240"/>
                    </a:lnTo>
                    <a:cubicBezTo>
                      <a:pt x="0" y="28833"/>
                      <a:pt x="4134" y="18852"/>
                      <a:pt x="11493" y="11493"/>
                    </a:cubicBezTo>
                    <a:cubicBezTo>
                      <a:pt x="18852" y="4134"/>
                      <a:pt x="28833" y="0"/>
                      <a:pt x="39240" y="0"/>
                    </a:cubicBezTo>
                    <a:close/>
                  </a:path>
                </a:pathLst>
              </a:custGeom>
              <a:solidFill>
                <a:srgbClr val="000000">
                  <a:alpha val="0"/>
                </a:srgbClr>
              </a:solidFill>
              <a:ln w="19050" cap="rnd">
                <a:solidFill>
                  <a:srgbClr val="E30606"/>
                </a:solidFill>
                <a:prstDash val="solid"/>
                <a:round/>
              </a:ln>
            </p:spPr>
          </p:sp>
          <p:sp>
            <p:nvSpPr>
              <p:cNvPr id="23" name="TextBox 23"/>
              <p:cNvSpPr txBox="1"/>
              <p:nvPr/>
            </p:nvSpPr>
            <p:spPr>
              <a:xfrm>
                <a:off x="0" y="-66675"/>
                <a:ext cx="1558876" cy="534423"/>
              </a:xfrm>
              <a:prstGeom prst="rect">
                <a:avLst/>
              </a:prstGeom>
            </p:spPr>
            <p:txBody>
              <a:bodyPr lIns="50800" tIns="50800" rIns="50800" bIns="50800" rtlCol="0" anchor="ctr"/>
              <a:lstStyle/>
              <a:p>
                <a:pPr algn="ctr">
                  <a:lnSpc>
                    <a:spcPts val="3359"/>
                  </a:lnSpc>
                  <a:spcBef>
                    <a:spcPct val="0"/>
                  </a:spcBef>
                </a:pPr>
                <a:endParaRPr/>
              </a:p>
            </p:txBody>
          </p:sp>
        </p:grpSp>
        <p:grpSp>
          <p:nvGrpSpPr>
            <p:cNvPr id="24" name="Group 24"/>
            <p:cNvGrpSpPr/>
            <p:nvPr/>
          </p:nvGrpSpPr>
          <p:grpSpPr>
            <a:xfrm>
              <a:off x="7066274" y="660443"/>
              <a:ext cx="2191242" cy="219124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9930" r="-19930"/>
                </a:stretch>
              </a:blipFill>
            </p:spPr>
          </p:sp>
        </p:grpSp>
        <p:sp>
          <p:nvSpPr>
            <p:cNvPr id="26" name="TextBox 26"/>
            <p:cNvSpPr txBox="1"/>
            <p:nvPr/>
          </p:nvSpPr>
          <p:spPr>
            <a:xfrm>
              <a:off x="1054135" y="-57150"/>
              <a:ext cx="5783539" cy="4296813"/>
            </a:xfrm>
            <a:prstGeom prst="rect">
              <a:avLst/>
            </a:prstGeom>
          </p:spPr>
          <p:txBody>
            <a:bodyPr lIns="0" tIns="0" rIns="0" bIns="0" rtlCol="0" anchor="t">
              <a:spAutoFit/>
            </a:bodyPr>
            <a:lstStyle/>
            <a:p>
              <a:pPr algn="ctr">
                <a:lnSpc>
                  <a:spcPts val="4288"/>
                </a:lnSpc>
              </a:pPr>
              <a:endParaRPr/>
            </a:p>
            <a:p>
              <a:pPr algn="ctr" rtl="1">
                <a:lnSpc>
                  <a:spcPts val="4288"/>
                </a:lnSpc>
              </a:pPr>
              <a:r>
                <a:rPr lang="ar-EG" sz="3063">
                  <a:solidFill>
                    <a:srgbClr val="000000"/>
                  </a:solidFill>
                  <a:latin typeface="Open Sans"/>
                  <a:ea typeface="Open Sans"/>
                  <a:cs typeface="Open Sans"/>
                  <a:sym typeface="Open Sans"/>
                  <a:rtl/>
                </a:rPr>
                <a:t> تعزيز الثقة وتقوية الإرادة والقدرة على الفعل الإيجابي التضامني. </a:t>
              </a:r>
            </a:p>
            <a:p>
              <a:pPr algn="ctr" rtl="1">
                <a:lnSpc>
                  <a:spcPts val="4288"/>
                </a:lnSpc>
              </a:pPr>
              <a:endParaRPr lang="ar-EG" sz="3063">
                <a:solidFill>
                  <a:srgbClr val="000000"/>
                </a:solidFill>
                <a:latin typeface="Open Sans"/>
                <a:ea typeface="Open Sans"/>
                <a:cs typeface="Open Sans"/>
                <a:sym typeface="Open Sans"/>
                <a:rtl/>
              </a:endParaRPr>
            </a:p>
            <a:p>
              <a:pPr algn="ctr">
                <a:lnSpc>
                  <a:spcPts val="4288"/>
                </a:lnSpc>
              </a:pPr>
              <a:endParaRPr lang="ar-EG" sz="3063">
                <a:solidFill>
                  <a:srgbClr val="000000"/>
                </a:solidFill>
                <a:latin typeface="Open Sans"/>
                <a:ea typeface="Open Sans"/>
                <a:cs typeface="Open Sans"/>
                <a:sym typeface="Open Sans"/>
                <a:rtl/>
              </a:endParaRPr>
            </a:p>
          </p:txBody>
        </p:sp>
      </p:grpSp>
      <p:grpSp>
        <p:nvGrpSpPr>
          <p:cNvPr id="27" name="Group 27"/>
          <p:cNvGrpSpPr/>
          <p:nvPr/>
        </p:nvGrpSpPr>
        <p:grpSpPr>
          <a:xfrm>
            <a:off x="1806495" y="3367518"/>
            <a:ext cx="7103936" cy="1775982"/>
            <a:chOff x="0" y="0"/>
            <a:chExt cx="9471915" cy="2367977"/>
          </a:xfrm>
        </p:grpSpPr>
        <p:grpSp>
          <p:nvGrpSpPr>
            <p:cNvPr id="28" name="Group 28"/>
            <p:cNvGrpSpPr/>
            <p:nvPr/>
          </p:nvGrpSpPr>
          <p:grpSpPr>
            <a:xfrm>
              <a:off x="0" y="0"/>
              <a:ext cx="7717129" cy="2367977"/>
              <a:chOff x="0" y="0"/>
              <a:chExt cx="1524371" cy="467748"/>
            </a:xfrm>
          </p:grpSpPr>
          <p:sp>
            <p:nvSpPr>
              <p:cNvPr id="29" name="Freeform 29"/>
              <p:cNvSpPr/>
              <p:nvPr/>
            </p:nvSpPr>
            <p:spPr>
              <a:xfrm>
                <a:off x="0" y="0"/>
                <a:ext cx="1524371" cy="467748"/>
              </a:xfrm>
              <a:custGeom>
                <a:avLst/>
                <a:gdLst/>
                <a:ahLst/>
                <a:cxnLst/>
                <a:rect l="l" t="t" r="r" b="b"/>
                <a:pathLst>
                  <a:path w="1524371" h="467748">
                    <a:moveTo>
                      <a:pt x="40128" y="0"/>
                    </a:moveTo>
                    <a:lnTo>
                      <a:pt x="1484243" y="0"/>
                    </a:lnTo>
                    <a:cubicBezTo>
                      <a:pt x="1506405" y="0"/>
                      <a:pt x="1524371" y="17966"/>
                      <a:pt x="1524371" y="40128"/>
                    </a:cubicBezTo>
                    <a:lnTo>
                      <a:pt x="1524371" y="427620"/>
                    </a:lnTo>
                    <a:cubicBezTo>
                      <a:pt x="1524371" y="449782"/>
                      <a:pt x="1506405" y="467748"/>
                      <a:pt x="1484243" y="467748"/>
                    </a:cubicBezTo>
                    <a:lnTo>
                      <a:pt x="40128" y="467748"/>
                    </a:lnTo>
                    <a:cubicBezTo>
                      <a:pt x="29486" y="467748"/>
                      <a:pt x="19279" y="463521"/>
                      <a:pt x="11753" y="455995"/>
                    </a:cubicBezTo>
                    <a:cubicBezTo>
                      <a:pt x="4228" y="448470"/>
                      <a:pt x="0" y="438263"/>
                      <a:pt x="0" y="427620"/>
                    </a:cubicBezTo>
                    <a:lnTo>
                      <a:pt x="0" y="40128"/>
                    </a:lnTo>
                    <a:cubicBezTo>
                      <a:pt x="0" y="17966"/>
                      <a:pt x="17966" y="0"/>
                      <a:pt x="40128" y="0"/>
                    </a:cubicBezTo>
                    <a:close/>
                  </a:path>
                </a:pathLst>
              </a:custGeom>
              <a:solidFill>
                <a:srgbClr val="000000">
                  <a:alpha val="0"/>
                </a:srgbClr>
              </a:solidFill>
              <a:ln w="19050" cap="rnd">
                <a:solidFill>
                  <a:srgbClr val="E30606"/>
                </a:solidFill>
                <a:prstDash val="solid"/>
                <a:round/>
              </a:ln>
            </p:spPr>
          </p:sp>
          <p:sp>
            <p:nvSpPr>
              <p:cNvPr id="30" name="TextBox 30"/>
              <p:cNvSpPr txBox="1"/>
              <p:nvPr/>
            </p:nvSpPr>
            <p:spPr>
              <a:xfrm>
                <a:off x="0" y="-66675"/>
                <a:ext cx="1524371" cy="534423"/>
              </a:xfrm>
              <a:prstGeom prst="rect">
                <a:avLst/>
              </a:prstGeom>
            </p:spPr>
            <p:txBody>
              <a:bodyPr lIns="50800" tIns="50800" rIns="50800" bIns="50800" rtlCol="0" anchor="ctr"/>
              <a:lstStyle/>
              <a:p>
                <a:pPr algn="ctr">
                  <a:lnSpc>
                    <a:spcPts val="3359"/>
                  </a:lnSpc>
                  <a:spcBef>
                    <a:spcPct val="0"/>
                  </a:spcBef>
                </a:pPr>
                <a:endParaRPr/>
              </a:p>
            </p:txBody>
          </p:sp>
        </p:grpSp>
        <p:grpSp>
          <p:nvGrpSpPr>
            <p:cNvPr id="31" name="Group 31"/>
            <p:cNvGrpSpPr/>
            <p:nvPr/>
          </p:nvGrpSpPr>
          <p:grpSpPr>
            <a:xfrm>
              <a:off x="7329174" y="176735"/>
              <a:ext cx="2142741" cy="2191242"/>
              <a:chOff x="0" y="0"/>
              <a:chExt cx="794809" cy="812800"/>
            </a:xfrm>
          </p:grpSpPr>
          <p:sp>
            <p:nvSpPr>
              <p:cNvPr id="32" name="Freeform 32"/>
              <p:cNvSpPr/>
              <p:nvPr/>
            </p:nvSpPr>
            <p:spPr>
              <a:xfrm>
                <a:off x="0" y="0"/>
                <a:ext cx="794809" cy="812800"/>
              </a:xfrm>
              <a:custGeom>
                <a:avLst/>
                <a:gdLst/>
                <a:ahLst/>
                <a:cxnLst/>
                <a:rect l="l" t="t" r="r" b="b"/>
                <a:pathLst>
                  <a:path w="794809" h="812800">
                    <a:moveTo>
                      <a:pt x="397405" y="0"/>
                    </a:moveTo>
                    <a:cubicBezTo>
                      <a:pt x="177924" y="0"/>
                      <a:pt x="0" y="181951"/>
                      <a:pt x="0" y="406400"/>
                    </a:cubicBezTo>
                    <a:cubicBezTo>
                      <a:pt x="0" y="630849"/>
                      <a:pt x="177924" y="812800"/>
                      <a:pt x="397405" y="812800"/>
                    </a:cubicBezTo>
                    <a:cubicBezTo>
                      <a:pt x="616885" y="812800"/>
                      <a:pt x="794809" y="630849"/>
                      <a:pt x="794809" y="406400"/>
                    </a:cubicBezTo>
                    <a:cubicBezTo>
                      <a:pt x="794809" y="181951"/>
                      <a:pt x="616885" y="0"/>
                      <a:pt x="397405" y="0"/>
                    </a:cubicBezTo>
                    <a:close/>
                  </a:path>
                </a:pathLst>
              </a:custGeom>
              <a:blipFill>
                <a:blip r:embed="rId6"/>
                <a:stretch>
                  <a:fillRect t="-18" b="-18"/>
                </a:stretch>
              </a:blipFill>
            </p:spPr>
          </p:sp>
        </p:grpSp>
        <p:sp>
          <p:nvSpPr>
            <p:cNvPr id="33" name="TextBox 33"/>
            <p:cNvSpPr txBox="1"/>
            <p:nvPr/>
          </p:nvSpPr>
          <p:spPr>
            <a:xfrm>
              <a:off x="147503" y="234376"/>
              <a:ext cx="7297068" cy="2125113"/>
            </a:xfrm>
            <a:prstGeom prst="rect">
              <a:avLst/>
            </a:prstGeom>
          </p:spPr>
          <p:txBody>
            <a:bodyPr lIns="0" tIns="0" rIns="0" bIns="0" rtlCol="0" anchor="t">
              <a:spAutoFit/>
            </a:bodyPr>
            <a:lstStyle/>
            <a:p>
              <a:pPr algn="ctr">
                <a:lnSpc>
                  <a:spcPts val="4288"/>
                </a:lnSpc>
              </a:pPr>
              <a:r>
                <a:rPr lang="ar-EG" sz="3063" dirty="0">
                  <a:solidFill>
                    <a:srgbClr val="000000"/>
                  </a:solidFill>
                  <a:latin typeface="Open Sans"/>
                  <a:ea typeface="Open Sans"/>
                  <a:cs typeface="Open Sans"/>
                  <a:sym typeface="Open Sans"/>
                  <a:rtl/>
                </a:rPr>
                <a:t>العمل على تكوين الشباب وتأهيلهم بما يساهم في تحقيق النهضة الحضارية للأمة</a:t>
              </a:r>
              <a:r>
                <a:rPr lang="en-US" sz="3063" dirty="0">
                  <a:solidFill>
                    <a:srgbClr val="000000"/>
                  </a:solidFill>
                  <a:latin typeface="Open Sans"/>
                  <a:ea typeface="Open Sans"/>
                  <a:cs typeface="Open Sans"/>
                  <a:sym typeface="Open Sans"/>
                </a:rPr>
                <a:t>.</a:t>
              </a:r>
            </a:p>
          </p:txBody>
        </p:sp>
      </p:grpSp>
      <p:sp>
        <p:nvSpPr>
          <p:cNvPr id="34" name="Freeform 34"/>
          <p:cNvSpPr/>
          <p:nvPr/>
        </p:nvSpPr>
        <p:spPr>
          <a:xfrm>
            <a:off x="15999426" y="7959461"/>
            <a:ext cx="2519748" cy="2597678"/>
          </a:xfrm>
          <a:custGeom>
            <a:avLst/>
            <a:gdLst/>
            <a:ahLst/>
            <a:cxnLst/>
            <a:rect l="l" t="t" r="r" b="b"/>
            <a:pathLst>
              <a:path w="2519748" h="2597678">
                <a:moveTo>
                  <a:pt x="0" y="0"/>
                </a:moveTo>
                <a:lnTo>
                  <a:pt x="2519748" y="0"/>
                </a:lnTo>
                <a:lnTo>
                  <a:pt x="2519748" y="2597678"/>
                </a:lnTo>
                <a:lnTo>
                  <a:pt x="0" y="25976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5" name="Freeform 35"/>
          <p:cNvSpPr/>
          <p:nvPr/>
        </p:nvSpPr>
        <p:spPr>
          <a:xfrm rot="-1079607">
            <a:off x="-135199" y="-440735"/>
            <a:ext cx="3883388" cy="3582426"/>
          </a:xfrm>
          <a:custGeom>
            <a:avLst/>
            <a:gdLst/>
            <a:ahLst/>
            <a:cxnLst/>
            <a:rect l="l" t="t" r="r" b="b"/>
            <a:pathLst>
              <a:path w="3883388" h="3582426">
                <a:moveTo>
                  <a:pt x="0" y="0"/>
                </a:moveTo>
                <a:lnTo>
                  <a:pt x="3883388" y="0"/>
                </a:lnTo>
                <a:lnTo>
                  <a:pt x="3883388" y="3582425"/>
                </a:lnTo>
                <a:lnTo>
                  <a:pt x="0" y="3582425"/>
                </a:lnTo>
                <a:lnTo>
                  <a:pt x="0" y="0"/>
                </a:lnTo>
                <a:close/>
              </a:path>
            </a:pathLst>
          </a:custGeom>
          <a:blipFill>
            <a:blip r:embed="rId9"/>
            <a:stretch>
              <a:fillRect/>
            </a:stretch>
          </a:blipFill>
        </p:spPr>
      </p:sp>
      <p:sp>
        <p:nvSpPr>
          <p:cNvPr id="36" name="TextBox 36"/>
          <p:cNvSpPr txBox="1"/>
          <p:nvPr/>
        </p:nvSpPr>
        <p:spPr>
          <a:xfrm>
            <a:off x="3751958" y="1391518"/>
            <a:ext cx="10316946" cy="1198098"/>
          </a:xfrm>
          <a:prstGeom prst="rect">
            <a:avLst/>
          </a:prstGeom>
        </p:spPr>
        <p:txBody>
          <a:bodyPr lIns="0" tIns="0" rIns="0" bIns="0" rtlCol="0" anchor="t">
            <a:spAutoFit/>
          </a:bodyPr>
          <a:lstStyle/>
          <a:p>
            <a:pPr algn="ctr" rtl="1">
              <a:lnSpc>
                <a:spcPts val="9856"/>
              </a:lnSpc>
            </a:pPr>
            <a:r>
              <a:rPr lang="ar-EG" sz="7040" b="1">
                <a:gradFill>
                  <a:gsLst>
                    <a:gs pos="0">
                      <a:srgbClr val="431043">
                        <a:alpha val="100000"/>
                      </a:srgbClr>
                    </a:gs>
                    <a:gs pos="100000">
                      <a:srgbClr val="D34681">
                        <a:alpha val="100000"/>
                      </a:srgbClr>
                    </a:gs>
                  </a:gsLst>
                  <a:lin ang="18900000"/>
                </a:gradFill>
                <a:latin typeface="Open Sans Bold"/>
                <a:ea typeface="Open Sans Bold"/>
                <a:cs typeface="Open Sans Bold"/>
                <a:sym typeface="Open Sans Bold"/>
                <a:rtl/>
              </a:rPr>
              <a:t>أهداف شباب فور</a:t>
            </a:r>
            <a:r>
              <a:rPr lang="ar-EG" sz="7040" b="1">
                <a:solidFill>
                  <a:srgbClr val="000000"/>
                </a:solidFill>
                <a:latin typeface="Open Sans Bold"/>
                <a:ea typeface="Open Sans Bold"/>
                <a:cs typeface="Open Sans Bold"/>
                <a:sym typeface="Open Sans Bold"/>
                <a:rtl/>
              </a:rPr>
              <a:t> </a:t>
            </a:r>
            <a:r>
              <a:rPr lang="ar-EG" sz="7040" b="1">
                <a:gradFill>
                  <a:gsLst>
                    <a:gs pos="0">
                      <a:srgbClr val="431043">
                        <a:alpha val="100000"/>
                      </a:srgbClr>
                    </a:gs>
                    <a:gs pos="100000">
                      <a:srgbClr val="D34681">
                        <a:alpha val="100000"/>
                      </a:srgbClr>
                    </a:gs>
                  </a:gsLst>
                  <a:lin ang="18900000"/>
                </a:gradFill>
                <a:latin typeface="Open Sans Bold"/>
                <a:ea typeface="Open Sans Bold"/>
                <a:cs typeface="Open Sans Bold"/>
                <a:sym typeface="Open Sans Bold"/>
                <a:rtl/>
              </a:rPr>
              <a:t>ارشاد</a:t>
            </a:r>
            <a:r>
              <a:rPr lang="ar-EG" sz="7040" b="1">
                <a:solidFill>
                  <a:srgbClr val="000000"/>
                </a:solidFill>
                <a:latin typeface="Open Sans Bold"/>
                <a:ea typeface="Open Sans Bold"/>
                <a:cs typeface="Open Sans Bold"/>
                <a:sym typeface="Open Sans Bold"/>
                <a:rtl/>
              </a:rPr>
              <a:t> </a:t>
            </a:r>
          </a:p>
        </p:txBody>
      </p:sp>
      <p:sp>
        <p:nvSpPr>
          <p:cNvPr id="37" name="Freeform 37"/>
          <p:cNvSpPr/>
          <p:nvPr/>
        </p:nvSpPr>
        <p:spPr>
          <a:xfrm>
            <a:off x="13787732" y="0"/>
            <a:ext cx="3494596" cy="3401385"/>
          </a:xfrm>
          <a:custGeom>
            <a:avLst/>
            <a:gdLst/>
            <a:ahLst/>
            <a:cxnLst/>
            <a:rect l="l" t="t" r="r" b="b"/>
            <a:pathLst>
              <a:path w="3494596" h="3401385">
                <a:moveTo>
                  <a:pt x="0" y="0"/>
                </a:moveTo>
                <a:lnTo>
                  <a:pt x="3494595" y="0"/>
                </a:lnTo>
                <a:lnTo>
                  <a:pt x="3494595" y="3401385"/>
                </a:lnTo>
                <a:lnTo>
                  <a:pt x="0" y="3401385"/>
                </a:lnTo>
                <a:lnTo>
                  <a:pt x="0" y="0"/>
                </a:lnTo>
                <a:close/>
              </a:path>
            </a:pathLst>
          </a:custGeom>
          <a:blipFill>
            <a:blip r:embed="rId10"/>
            <a:stretch>
              <a:fillRect t="-2534"/>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5" name="Zoom de résumé 4">
                <a:extLst>
                  <a:ext uri="{FF2B5EF4-FFF2-40B4-BE49-F238E27FC236}">
                    <a16:creationId xmlns:a16="http://schemas.microsoft.com/office/drawing/2014/main" id="{2EB3073A-135A-6601-0E6E-2E70E3040472}"/>
                  </a:ext>
                </a:extLst>
              </p:cNvPr>
              <p:cNvGraphicFramePr>
                <a:graphicFrameLocks noChangeAspect="1"/>
              </p:cNvGraphicFramePr>
              <p:nvPr>
                <p:extLst>
                  <p:ext uri="{D42A27DB-BD31-4B8C-83A1-F6EECF244321}">
                    <p14:modId xmlns:p14="http://schemas.microsoft.com/office/powerpoint/2010/main" val="2700232091"/>
                  </p:ext>
                </p:extLst>
              </p:nvPr>
            </p:nvGraphicFramePr>
            <p:xfrm>
              <a:off x="49789" y="35642"/>
              <a:ext cx="17878085" cy="10251358"/>
            </p:xfrm>
            <a:graphic>
              <a:graphicData uri="http://schemas.microsoft.com/office/powerpoint/2016/summaryzoom">
                <psuz:summaryZm>
                  <psuz:summaryZmObj sectionId="{BD3D48CD-1A05-40B6-A7E3-E1646631E5A8}">
                    <psuz:zmPr id="{8BC82F74-18A8-4B76-A260-AC3183E228E9}" transitionDur="1000">
                      <p166:blipFill xmlns:p166="http://schemas.microsoft.com/office/powerpoint/2016/6/main">
                        <a:blip r:embed="rId2"/>
                        <a:stretch>
                          <a:fillRect/>
                        </a:stretch>
                      </p166:blipFill>
                      <p166:spPr xmlns:p166="http://schemas.microsoft.com/office/powerpoint/2016/6/main">
                        <a:xfrm>
                          <a:off x="4838499" y="358797"/>
                          <a:ext cx="8201086" cy="4613111"/>
                        </a:xfrm>
                        <a:prstGeom prst="rect">
                          <a:avLst/>
                        </a:prstGeom>
                        <a:ln w="3175">
                          <a:solidFill>
                            <a:prstClr val="ltGray"/>
                          </a:solidFill>
                        </a:ln>
                      </p166:spPr>
                    </psuz:zmPr>
                  </psuz:summaryZmObj>
                  <psuz:summaryZmObj sectionId="{E253B70C-A1AB-4E2C-8D4D-6385D8C25618}" offsetFactorX="47281" offsetFactorY="-553">
                    <psuz:zmPr id="{0FE68A6C-3ECF-4F18-88BE-2A4F29CA8817}" transitionDur="1000">
                      <p166:blipFill xmlns:p166="http://schemas.microsoft.com/office/powerpoint/2016/6/main">
                        <a:blip r:embed="rId3"/>
                        <a:stretch>
                          <a:fillRect/>
                        </a:stretch>
                      </p166:blipFill>
                      <p166:spPr xmlns:p166="http://schemas.microsoft.com/office/powerpoint/2016/6/main">
                        <a:xfrm>
                          <a:off x="8716067" y="5253960"/>
                          <a:ext cx="8201086" cy="4613111"/>
                        </a:xfrm>
                        <a:prstGeom prst="rect">
                          <a:avLst/>
                        </a:prstGeom>
                        <a:ln w="3175">
                          <a:solidFill>
                            <a:prstClr val="ltGray"/>
                          </a:solidFill>
                        </a:ln>
                      </p166:spPr>
                    </psuz:zmPr>
                  </psuz:summaryZmObj>
                  <psuz:gridLayout/>
                </psuz:summaryZm>
              </a:graphicData>
            </a:graphic>
          </p:graphicFrame>
        </mc:Choice>
        <mc:Fallback>
          <p:grpSp>
            <p:nvGrpSpPr>
              <p:cNvPr id="5" name="Zoom de résumé 4">
                <a:extLst>
                  <a:ext uri="{FF2B5EF4-FFF2-40B4-BE49-F238E27FC236}">
                    <a16:creationId xmlns:a16="http://schemas.microsoft.com/office/drawing/2014/main" id="{2EB3073A-135A-6601-0E6E-2E70E3040472}"/>
                  </a:ext>
                </a:extLst>
              </p:cNvPr>
              <p:cNvGrpSpPr>
                <a:grpSpLocks noGrp="1" noUngrp="1" noRot="1" noChangeAspect="1" noMove="1" noResize="1"/>
              </p:cNvGrpSpPr>
              <p:nvPr/>
            </p:nvGrpSpPr>
            <p:grpSpPr>
              <a:xfrm>
                <a:off x="49789" y="35642"/>
                <a:ext cx="17878085" cy="10251358"/>
                <a:chOff x="49789" y="35642"/>
                <a:chExt cx="17878085" cy="10251358"/>
              </a:xfrm>
            </p:grpSpPr>
            <p:pic>
              <p:nvPicPr>
                <p:cNvPr id="7" name="Image 7">
                  <a:hlinkClick r:id="rId4"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4888288" y="394439"/>
                  <a:ext cx="8201086" cy="4613111"/>
                </a:xfrm>
                <a:prstGeom prst="rect">
                  <a:avLst/>
                </a:prstGeom>
                <a:ln w="3175">
                  <a:solidFill>
                    <a:prstClr val="ltGray"/>
                  </a:solidFill>
                </a:ln>
              </p:spPr>
            </p:pic>
            <p:pic>
              <p:nvPicPr>
                <p:cNvPr id="8" name="Image 8"/>
                <p:cNvPicPr>
                  <a:picLocks noSelect="1" noRot="1" noChangeAspect="1" noMove="1" noResize="1" noEditPoints="1" noAdjustHandles="1" noChangeArrowheads="1" noChangeShapeType="1"/>
                </p:cNvPicPr>
                <p:nvPr/>
              </p:nvPicPr>
              <p:blipFill>
                <a:blip r:embed="rId3"/>
                <a:stretch>
                  <a:fillRect/>
                </a:stretch>
              </p:blipFill>
              <p:spPr>
                <a:xfrm>
                  <a:off x="8765856" y="5289602"/>
                  <a:ext cx="8201086" cy="4613111"/>
                </a:xfrm>
                <a:prstGeom prst="rect">
                  <a:avLst/>
                </a:prstGeom>
                <a:ln w="3175">
                  <a:solidFill>
                    <a:prstClr val="ltGray"/>
                  </a:solidFill>
                </a:ln>
              </p:spPr>
            </p:pic>
          </p:grpSp>
        </mc:Fallback>
      </mc:AlternateContent>
    </p:spTree>
    <p:extLst>
      <p:ext uri="{BB962C8B-B14F-4D97-AF65-F5344CB8AC3E}">
        <p14:creationId xmlns:p14="http://schemas.microsoft.com/office/powerpoint/2010/main" val="663618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BFF"/>
        </a:solidFill>
        <a:effectLst/>
      </p:bgPr>
    </p:bg>
    <p:spTree>
      <p:nvGrpSpPr>
        <p:cNvPr id="1" name="">
          <a:extLst>
            <a:ext uri="{FF2B5EF4-FFF2-40B4-BE49-F238E27FC236}">
              <a16:creationId xmlns:a16="http://schemas.microsoft.com/office/drawing/2014/main" id="{0B0EF355-330E-BF28-A955-6D7BBEADABEB}"/>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09401665-495F-24EA-1308-041FAA336971}"/>
              </a:ext>
            </a:extLst>
          </p:cNvPr>
          <p:cNvPicPr>
            <a:picLocks noChangeAspect="1"/>
          </p:cNvPicPr>
          <p:nvPr/>
        </p:nvPicPr>
        <p:blipFill>
          <a:blip r:embed="rId4"/>
          <a:stretch>
            <a:fillRect/>
          </a:stretch>
        </p:blipFill>
        <p:spPr>
          <a:xfrm>
            <a:off x="3860948" y="0"/>
            <a:ext cx="10566104" cy="10287000"/>
          </a:xfrm>
          <a:prstGeom prst="rect">
            <a:avLst/>
          </a:prstGeom>
        </p:spPr>
      </p:pic>
      <p:sp>
        <p:nvSpPr>
          <p:cNvPr id="26" name="TextBox 24">
            <a:extLst>
              <a:ext uri="{FF2B5EF4-FFF2-40B4-BE49-F238E27FC236}">
                <a16:creationId xmlns:a16="http://schemas.microsoft.com/office/drawing/2014/main" id="{87638504-580B-3277-4A55-9E9E613B2FA9}"/>
              </a:ext>
            </a:extLst>
          </p:cNvPr>
          <p:cNvSpPr txBox="1"/>
          <p:nvPr/>
        </p:nvSpPr>
        <p:spPr>
          <a:xfrm>
            <a:off x="11201400" y="3999802"/>
            <a:ext cx="5439630" cy="2769989"/>
          </a:xfrm>
          <a:prstGeom prst="rect">
            <a:avLst/>
          </a:prstGeom>
        </p:spPr>
        <p:txBody>
          <a:bodyPr wrap="square" lIns="0" tIns="0" rIns="0" bIns="0" rtlCol="0" anchor="t">
            <a:spAutoFit/>
          </a:bodyPr>
          <a:lstStyle/>
          <a:p>
            <a:pPr algn="ctr" rtl="1">
              <a:lnSpc>
                <a:spcPts val="3648"/>
              </a:lnSpc>
            </a:pPr>
            <a:endParaRPr lang="fr-FR" sz="2800" dirty="0">
              <a:cs typeface="+mj-cs"/>
            </a:endParaRPr>
          </a:p>
          <a:p>
            <a:pPr algn="ctr">
              <a:lnSpc>
                <a:spcPts val="3648"/>
              </a:lnSpc>
            </a:pPr>
            <a:r>
              <a:rPr lang="ar-EG" sz="3200" dirty="0">
                <a:solidFill>
                  <a:srgbClr val="000000"/>
                </a:solidFill>
                <a:latin typeface="Open Sans"/>
                <a:ea typeface="Open Sans"/>
                <a:cs typeface="+mj-cs"/>
                <a:sym typeface="Open Sans"/>
                <a:rtl/>
              </a:rPr>
              <a:t>تشرف الهيئة على مبادرات موجهة لدعم طلبة البكالوريا والتعليم المتوسط، من خلال مراجعات، مساعدات تعليمية، وإرشاد نفسي وتحفيزي، ما يساهم في تحسين أدائهم الدراسي.</a:t>
            </a:r>
          </a:p>
        </p:txBody>
      </p:sp>
      <p:sp>
        <p:nvSpPr>
          <p:cNvPr id="8" name="TextBox 28">
            <a:extLst>
              <a:ext uri="{FF2B5EF4-FFF2-40B4-BE49-F238E27FC236}">
                <a16:creationId xmlns:a16="http://schemas.microsoft.com/office/drawing/2014/main" id="{772835DC-1A3E-E941-DBBA-1400E51F2454}"/>
              </a:ext>
            </a:extLst>
          </p:cNvPr>
          <p:cNvSpPr txBox="1"/>
          <p:nvPr/>
        </p:nvSpPr>
        <p:spPr>
          <a:xfrm>
            <a:off x="11506200" y="3390900"/>
            <a:ext cx="4377584" cy="471283"/>
          </a:xfrm>
          <a:prstGeom prst="rect">
            <a:avLst/>
          </a:prstGeom>
        </p:spPr>
        <p:txBody>
          <a:bodyPr wrap="square" lIns="0" tIns="0" rIns="0" bIns="0" rtlCol="0" anchor="t">
            <a:spAutoFit/>
          </a:bodyPr>
          <a:lstStyle/>
          <a:p>
            <a:pPr algn="ctr" rtl="1">
              <a:lnSpc>
                <a:spcPts val="3948"/>
              </a:lnSpc>
            </a:pPr>
            <a:r>
              <a:rPr lang="ar-EG" sz="3200" b="1" dirty="0">
                <a:solidFill>
                  <a:srgbClr val="000000"/>
                </a:solidFill>
                <a:effectLst>
                  <a:outerShdw blurRad="38100" dist="38100" dir="2700000" algn="tl">
                    <a:srgbClr val="000000">
                      <a:alpha val="43137"/>
                    </a:srgbClr>
                  </a:outerShdw>
                </a:effectLst>
                <a:latin typeface="Open Sans Bold"/>
                <a:ea typeface="Open Sans Bold"/>
                <a:cs typeface="+mj-cs"/>
                <a:sym typeface="Open Sans Bold"/>
                <a:rtl/>
              </a:rPr>
              <a:t>حملات الدعم الدراسي "سند"</a:t>
            </a:r>
          </a:p>
        </p:txBody>
      </p:sp>
      <p:sp>
        <p:nvSpPr>
          <p:cNvPr id="15" name="ZoneTexte 14">
            <a:extLst>
              <a:ext uri="{FF2B5EF4-FFF2-40B4-BE49-F238E27FC236}">
                <a16:creationId xmlns:a16="http://schemas.microsoft.com/office/drawing/2014/main" id="{ABD94302-EB63-D79A-975D-7EAFF20D8489}"/>
              </a:ext>
            </a:extLst>
          </p:cNvPr>
          <p:cNvSpPr txBox="1"/>
          <p:nvPr/>
        </p:nvSpPr>
        <p:spPr>
          <a:xfrm>
            <a:off x="4419600" y="421992"/>
            <a:ext cx="10007452" cy="1079783"/>
          </a:xfrm>
          <a:prstGeom prst="rect">
            <a:avLst/>
          </a:prstGeom>
          <a:noFill/>
        </p:spPr>
        <p:txBody>
          <a:bodyPr wrap="square">
            <a:spAutoFit/>
          </a:bodyPr>
          <a:lstStyle/>
          <a:p>
            <a:pPr marL="0" marR="0" lvl="0" indent="0" algn="ctr" defTabSz="914400" rtl="1" eaLnBrk="1" fontAlgn="auto" latinLnBrk="0" hangingPunct="1">
              <a:lnSpc>
                <a:spcPts val="7747"/>
              </a:lnSpc>
              <a:spcBef>
                <a:spcPts val="0"/>
              </a:spcBef>
              <a:spcAft>
                <a:spcPts val="0"/>
              </a:spcAft>
              <a:buClrTx/>
              <a:buSzTx/>
              <a:buFontTx/>
              <a:buNone/>
              <a:tabLst/>
              <a:defRPr/>
            </a:pPr>
            <a:r>
              <a:rPr kumimoji="0" lang="ar-DZ" sz="7200" b="1" i="0" u="none" strike="noStrike" kern="1200" cap="none" spc="0" normalizeH="0" baseline="0" noProof="0" dirty="0">
                <a:ln>
                  <a:noFill/>
                </a:ln>
                <a:solidFill>
                  <a:srgbClr val="A8007C"/>
                </a:solidFill>
                <a:effectLst/>
                <a:uLnTx/>
                <a:uFillTx/>
                <a:latin typeface="Open Sans Bold"/>
                <a:ea typeface="Open Sans Bold"/>
                <a:cs typeface="+mj-cs"/>
                <a:sym typeface="Open Sans Bold"/>
                <a:rtl/>
              </a:rPr>
              <a:t>بعض </a:t>
            </a:r>
            <a:r>
              <a:rPr kumimoji="0" lang="ar-EG" sz="7200" b="1" i="0" u="none" strike="noStrike" kern="1200" cap="none" spc="0" normalizeH="0" baseline="0" noProof="0" dirty="0">
                <a:ln>
                  <a:noFill/>
                </a:ln>
                <a:solidFill>
                  <a:srgbClr val="A8007C"/>
                </a:solidFill>
                <a:effectLst/>
                <a:uLnTx/>
                <a:uFillTx/>
                <a:latin typeface="Open Sans Bold"/>
                <a:ea typeface="Open Sans Bold"/>
                <a:cs typeface="+mj-cs"/>
                <a:sym typeface="Open Sans Bold"/>
                <a:rtl/>
              </a:rPr>
              <a:t>نشاطات </a:t>
            </a:r>
            <a:r>
              <a:rPr kumimoji="0" lang="ar-EG" sz="7200" b="1" i="0" u="none" strike="noStrike" kern="1200" cap="none" spc="0" normalizeH="0" baseline="0" noProof="0" dirty="0">
                <a:ln>
                  <a:noFill/>
                </a:ln>
                <a:gradFill>
                  <a:gsLst>
                    <a:gs pos="0">
                      <a:srgbClr val="431043">
                        <a:alpha val="100000"/>
                      </a:srgbClr>
                    </a:gs>
                    <a:gs pos="100000">
                      <a:srgbClr val="D34681">
                        <a:alpha val="100000"/>
                      </a:srgbClr>
                    </a:gs>
                  </a:gsLst>
                  <a:lin ang="18900000"/>
                </a:gradFill>
                <a:effectLst/>
                <a:uLnTx/>
                <a:uFillTx/>
                <a:latin typeface="Open Sans Bold"/>
                <a:ea typeface="Open Sans Bold"/>
                <a:cs typeface="+mj-cs"/>
                <a:sym typeface="Open Sans Bold"/>
                <a:rtl/>
              </a:rPr>
              <a:t>شباب فور</a:t>
            </a:r>
            <a:r>
              <a:rPr kumimoji="0" lang="ar-EG" sz="7200" b="1" i="0" u="none" strike="noStrike" kern="1200" cap="none" spc="0" normalizeH="0" baseline="0" noProof="0" dirty="0">
                <a:ln>
                  <a:noFill/>
                </a:ln>
                <a:solidFill>
                  <a:srgbClr val="000000"/>
                </a:solidFill>
                <a:effectLst/>
                <a:uLnTx/>
                <a:uFillTx/>
                <a:latin typeface="Open Sans Bold"/>
                <a:ea typeface="Open Sans Bold"/>
                <a:cs typeface="+mj-cs"/>
                <a:sym typeface="Open Sans Bold"/>
                <a:rtl/>
              </a:rPr>
              <a:t> </a:t>
            </a:r>
            <a:r>
              <a:rPr kumimoji="0" lang="ar-EG" sz="7200" b="1" i="0" u="none" strike="noStrike" kern="1200" cap="none" spc="0" normalizeH="0" baseline="0" noProof="0" dirty="0">
                <a:ln>
                  <a:noFill/>
                </a:ln>
                <a:gradFill>
                  <a:gsLst>
                    <a:gs pos="0">
                      <a:srgbClr val="431043">
                        <a:alpha val="100000"/>
                      </a:srgbClr>
                    </a:gs>
                    <a:gs pos="100000">
                      <a:srgbClr val="D34681">
                        <a:alpha val="100000"/>
                      </a:srgbClr>
                    </a:gs>
                  </a:gsLst>
                  <a:lin ang="18900000"/>
                </a:gradFill>
                <a:effectLst/>
                <a:uLnTx/>
                <a:uFillTx/>
                <a:latin typeface="Open Sans Bold"/>
                <a:ea typeface="Open Sans Bold"/>
                <a:cs typeface="+mj-cs"/>
                <a:sym typeface="Open Sans Bold"/>
                <a:rtl/>
              </a:rPr>
              <a:t>ارشاد</a:t>
            </a:r>
            <a:r>
              <a:rPr kumimoji="0" lang="ar-EG" sz="7200" b="1" i="0" u="none" strike="noStrike" kern="1200" cap="none" spc="0" normalizeH="0" baseline="0" noProof="0" dirty="0">
                <a:ln>
                  <a:noFill/>
                </a:ln>
                <a:solidFill>
                  <a:srgbClr val="000000"/>
                </a:solidFill>
                <a:effectLst/>
                <a:uLnTx/>
                <a:uFillTx/>
                <a:latin typeface="Open Sans Bold"/>
                <a:ea typeface="Open Sans Bold"/>
                <a:cs typeface="+mj-cs"/>
                <a:sym typeface="Open Sans Bold"/>
                <a:rtl/>
              </a:rPr>
              <a:t> </a:t>
            </a:r>
          </a:p>
        </p:txBody>
      </p:sp>
      <p:pic>
        <p:nvPicPr>
          <p:cNvPr id="21" name="get">
            <a:hlinkClick r:id="" action="ppaction://media"/>
            <a:extLst>
              <a:ext uri="{FF2B5EF4-FFF2-40B4-BE49-F238E27FC236}">
                <a16:creationId xmlns:a16="http://schemas.microsoft.com/office/drawing/2014/main" id="{CE56D8A6-0A79-9AAF-452A-F0F0F28923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1923767"/>
            <a:ext cx="9482984" cy="80965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1660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1"/>
                </p:tgtEl>
              </p:cMediaNode>
            </p:video>
          </p:childTnLst>
        </p:cTn>
      </p:par>
    </p:tnLst>
    <p:bldLst>
      <p:bldP spid="26" grpId="0"/>
      <p:bldP spid="8"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3FE"/>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37E1E0-89B3-67B8-D1E3-F60FF06F5911}"/>
              </a:ext>
            </a:extLst>
          </p:cNvPr>
          <p:cNvPicPr>
            <a:picLocks noChangeAspect="1"/>
          </p:cNvPicPr>
          <p:nvPr/>
        </p:nvPicPr>
        <p:blipFill>
          <a:blip r:embed="rId4"/>
          <a:stretch>
            <a:fillRect/>
          </a:stretch>
        </p:blipFill>
        <p:spPr>
          <a:xfrm>
            <a:off x="3860948" y="0"/>
            <a:ext cx="10566104" cy="10287000"/>
          </a:xfrm>
          <a:prstGeom prst="rect">
            <a:avLst/>
          </a:prstGeom>
        </p:spPr>
      </p:pic>
      <p:pic>
        <p:nvPicPr>
          <p:cNvPr id="6" name="Image 5">
            <a:extLst>
              <a:ext uri="{FF2B5EF4-FFF2-40B4-BE49-F238E27FC236}">
                <a16:creationId xmlns:a16="http://schemas.microsoft.com/office/drawing/2014/main" id="{B047AABA-CADD-A5E1-CB4F-21343FC477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5248" y="419100"/>
            <a:ext cx="7315200" cy="5486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TextBox 23">
            <a:extLst>
              <a:ext uri="{FF2B5EF4-FFF2-40B4-BE49-F238E27FC236}">
                <a16:creationId xmlns:a16="http://schemas.microsoft.com/office/drawing/2014/main" id="{4B177275-89D2-D96B-6D6E-541BCE44063C}"/>
              </a:ext>
            </a:extLst>
          </p:cNvPr>
          <p:cNvSpPr txBox="1"/>
          <p:nvPr/>
        </p:nvSpPr>
        <p:spPr>
          <a:xfrm>
            <a:off x="1143000" y="1473082"/>
            <a:ext cx="5764300" cy="2539157"/>
          </a:xfrm>
          <a:prstGeom prst="rect">
            <a:avLst/>
          </a:prstGeom>
        </p:spPr>
        <p:txBody>
          <a:bodyPr wrap="square" lIns="0" tIns="0" rIns="0" bIns="0" rtlCol="0" anchor="t">
            <a:spAutoFit/>
          </a:bodyPr>
          <a:lstStyle/>
          <a:p>
            <a:pPr algn="ctr" rtl="1">
              <a:lnSpc>
                <a:spcPts val="3312"/>
              </a:lnSpc>
            </a:pPr>
            <a:endParaRPr dirty="0"/>
          </a:p>
          <a:p>
            <a:pPr algn="ctr">
              <a:lnSpc>
                <a:spcPts val="3312"/>
              </a:lnSpc>
            </a:pPr>
            <a:r>
              <a:rPr lang="ar-EG" sz="2800" dirty="0">
                <a:solidFill>
                  <a:srgbClr val="000000"/>
                </a:solidFill>
                <a:latin typeface="Open Sans"/>
                <a:ea typeface="Open Sans"/>
                <a:cs typeface="+mj-cs"/>
                <a:sym typeface="Open Sans"/>
                <a:rtl/>
              </a:rPr>
              <a:t>تعمل الهيئة على تنظيم دورات تدريبية </a:t>
            </a:r>
            <a:r>
              <a:rPr lang="ar-EG" sz="2800" dirty="0" err="1">
                <a:solidFill>
                  <a:srgbClr val="000000"/>
                </a:solidFill>
                <a:latin typeface="Open Sans"/>
                <a:ea typeface="Open Sans"/>
                <a:cs typeface="+mj-cs"/>
                <a:sym typeface="Open Sans"/>
                <a:rtl/>
              </a:rPr>
              <a:t>لمتطوعيها</a:t>
            </a:r>
            <a:r>
              <a:rPr lang="ar-EG" sz="2800" dirty="0">
                <a:solidFill>
                  <a:srgbClr val="000000"/>
                </a:solidFill>
                <a:latin typeface="Open Sans"/>
                <a:ea typeface="Open Sans"/>
                <a:cs typeface="+mj-cs"/>
                <a:sym typeface="Open Sans"/>
                <a:rtl/>
              </a:rPr>
              <a:t> في مجالات متنوعة، من بينها الإعلام، صناعة المحتوى، إدارة الفعاليات، إدارة الأزمات، وغيرها من المجالات التي تعزّز قدرات الشباب وتطوّر مهاراتهم</a:t>
            </a:r>
            <a:r>
              <a:rPr lang="en-US" sz="2800" dirty="0">
                <a:solidFill>
                  <a:srgbClr val="000000"/>
                </a:solidFill>
                <a:latin typeface="Open Sans"/>
                <a:ea typeface="Open Sans"/>
                <a:cs typeface="+mj-cs"/>
                <a:sym typeface="Open Sans"/>
              </a:rPr>
              <a:t>.</a:t>
            </a:r>
          </a:p>
        </p:txBody>
      </p:sp>
      <p:sp>
        <p:nvSpPr>
          <p:cNvPr id="17" name="TextBox 28">
            <a:extLst>
              <a:ext uri="{FF2B5EF4-FFF2-40B4-BE49-F238E27FC236}">
                <a16:creationId xmlns:a16="http://schemas.microsoft.com/office/drawing/2014/main" id="{EEB21673-EF8B-AA52-D488-C1CB16B6863D}"/>
              </a:ext>
            </a:extLst>
          </p:cNvPr>
          <p:cNvSpPr txBox="1"/>
          <p:nvPr/>
        </p:nvSpPr>
        <p:spPr>
          <a:xfrm>
            <a:off x="1524001" y="985056"/>
            <a:ext cx="4377584" cy="471283"/>
          </a:xfrm>
          <a:prstGeom prst="rect">
            <a:avLst/>
          </a:prstGeom>
        </p:spPr>
        <p:txBody>
          <a:bodyPr wrap="square" lIns="0" tIns="0" rIns="0" bIns="0" rtlCol="0" anchor="t">
            <a:spAutoFit/>
          </a:bodyPr>
          <a:lstStyle/>
          <a:p>
            <a:pPr algn="ctr" rtl="1">
              <a:lnSpc>
                <a:spcPts val="3948"/>
              </a:lnSpc>
            </a:pPr>
            <a:r>
              <a:rPr lang="ar-EG" sz="3200" b="1" dirty="0">
                <a:solidFill>
                  <a:srgbClr val="000000"/>
                </a:solidFill>
                <a:effectLst>
                  <a:outerShdw blurRad="38100" dist="38100" dir="2700000" algn="tl">
                    <a:srgbClr val="000000">
                      <a:alpha val="43137"/>
                    </a:srgbClr>
                  </a:outerShdw>
                </a:effectLst>
                <a:latin typeface="Open Sans Bold"/>
                <a:ea typeface="Open Sans Bold"/>
                <a:cs typeface="+mj-cs"/>
                <a:sym typeface="Open Sans Bold"/>
                <a:rtl/>
              </a:rPr>
              <a:t>دورات تكوينية</a:t>
            </a:r>
            <a:r>
              <a:rPr lang="ar-DZ" sz="3200" b="1" dirty="0">
                <a:solidFill>
                  <a:srgbClr val="000000"/>
                </a:solidFill>
                <a:effectLst>
                  <a:outerShdw blurRad="38100" dist="38100" dir="2700000" algn="tl">
                    <a:srgbClr val="000000">
                      <a:alpha val="43137"/>
                    </a:srgbClr>
                  </a:outerShdw>
                </a:effectLst>
                <a:latin typeface="Open Sans Bold"/>
                <a:ea typeface="Open Sans Bold"/>
                <a:cs typeface="+mj-cs"/>
                <a:sym typeface="Open Sans Bold"/>
                <a:rtl/>
              </a:rPr>
              <a:t> للشباب</a:t>
            </a:r>
            <a:endParaRPr lang="ar-EG" sz="3200" b="1" dirty="0">
              <a:solidFill>
                <a:srgbClr val="000000"/>
              </a:solidFill>
              <a:effectLst>
                <a:outerShdw blurRad="38100" dist="38100" dir="2700000" algn="tl">
                  <a:srgbClr val="000000">
                    <a:alpha val="43137"/>
                  </a:srgbClr>
                </a:outerShdw>
              </a:effectLst>
              <a:latin typeface="Open Sans Bold"/>
              <a:ea typeface="Open Sans Bold"/>
              <a:cs typeface="+mj-cs"/>
              <a:sym typeface="Open Sans Bold"/>
              <a:rtl/>
            </a:endParaRPr>
          </a:p>
        </p:txBody>
      </p:sp>
      <p:cxnSp>
        <p:nvCxnSpPr>
          <p:cNvPr id="19" name="Connecteur droit avec flèche 18">
            <a:extLst>
              <a:ext uri="{FF2B5EF4-FFF2-40B4-BE49-F238E27FC236}">
                <a16:creationId xmlns:a16="http://schemas.microsoft.com/office/drawing/2014/main" id="{E6E0A475-A9B1-3030-09D6-0B0B5A402450}"/>
              </a:ext>
            </a:extLst>
          </p:cNvPr>
          <p:cNvCxnSpPr>
            <a:cxnSpLocks/>
          </p:cNvCxnSpPr>
          <p:nvPr/>
        </p:nvCxnSpPr>
        <p:spPr>
          <a:xfrm>
            <a:off x="7239000" y="2742660"/>
            <a:ext cx="16764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3" name="Image 22">
            <a:extLst>
              <a:ext uri="{FF2B5EF4-FFF2-40B4-BE49-F238E27FC236}">
                <a16:creationId xmlns:a16="http://schemas.microsoft.com/office/drawing/2014/main" id="{5D40DC31-C8B9-D36C-C731-654AAFC82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5080" y="412955"/>
            <a:ext cx="7315200" cy="5486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ZoneTexte 24">
            <a:extLst>
              <a:ext uri="{FF2B5EF4-FFF2-40B4-BE49-F238E27FC236}">
                <a16:creationId xmlns:a16="http://schemas.microsoft.com/office/drawing/2014/main" id="{44B76E2D-A36E-B789-E5DA-C15C3FA06B4B}"/>
              </a:ext>
            </a:extLst>
          </p:cNvPr>
          <p:cNvSpPr txBox="1"/>
          <p:nvPr/>
        </p:nvSpPr>
        <p:spPr>
          <a:xfrm>
            <a:off x="9372600" y="6608980"/>
            <a:ext cx="9144000" cy="602216"/>
          </a:xfrm>
          <a:prstGeom prst="rect">
            <a:avLst/>
          </a:prstGeom>
          <a:noFill/>
        </p:spPr>
        <p:txBody>
          <a:bodyPr wrap="square">
            <a:spAutoFit/>
          </a:bodyPr>
          <a:lstStyle/>
          <a:p>
            <a:pPr algn="ctr" rtl="1">
              <a:lnSpc>
                <a:spcPts val="4180"/>
              </a:lnSpc>
            </a:pPr>
            <a:r>
              <a:rPr lang="ar-EG" sz="3200" b="1" dirty="0">
                <a:solidFill>
                  <a:srgbClr val="000000"/>
                </a:solidFill>
                <a:latin typeface="Open Sans Bold"/>
                <a:ea typeface="Open Sans Bold"/>
                <a:cs typeface="+mj-cs"/>
                <a:sym typeface="Open Sans Bold"/>
                <a:rtl/>
              </a:rPr>
              <a:t>العمل الخيري الموسمي</a:t>
            </a:r>
          </a:p>
        </p:txBody>
      </p:sp>
      <p:sp>
        <p:nvSpPr>
          <p:cNvPr id="26" name="TextBox 24">
            <a:extLst>
              <a:ext uri="{FF2B5EF4-FFF2-40B4-BE49-F238E27FC236}">
                <a16:creationId xmlns:a16="http://schemas.microsoft.com/office/drawing/2014/main" id="{B154F59A-9C2D-5B52-88C8-DF3B913D60FE}"/>
              </a:ext>
            </a:extLst>
          </p:cNvPr>
          <p:cNvSpPr txBox="1"/>
          <p:nvPr/>
        </p:nvSpPr>
        <p:spPr>
          <a:xfrm>
            <a:off x="10972800" y="6892408"/>
            <a:ext cx="6172200" cy="2745495"/>
          </a:xfrm>
          <a:prstGeom prst="rect">
            <a:avLst/>
          </a:prstGeom>
        </p:spPr>
        <p:txBody>
          <a:bodyPr wrap="square" lIns="0" tIns="0" rIns="0" bIns="0" rtlCol="0" anchor="t">
            <a:spAutoFit/>
          </a:bodyPr>
          <a:lstStyle/>
          <a:p>
            <a:pPr algn="ctr" rtl="1">
              <a:lnSpc>
                <a:spcPts val="3648"/>
              </a:lnSpc>
            </a:pPr>
            <a:endParaRPr sz="2800" dirty="0">
              <a:cs typeface="+mj-cs"/>
            </a:endParaRPr>
          </a:p>
          <a:p>
            <a:pPr algn="ctr">
              <a:lnSpc>
                <a:spcPts val="3648"/>
              </a:lnSpc>
            </a:pPr>
            <a:r>
              <a:rPr lang="ar-EG" sz="2800" dirty="0">
                <a:solidFill>
                  <a:srgbClr val="000000"/>
                </a:solidFill>
                <a:latin typeface="Open Sans"/>
                <a:ea typeface="Open Sans"/>
                <a:cs typeface="+mj-cs"/>
                <a:sym typeface="Open Sans"/>
                <a:rtl/>
              </a:rPr>
              <a:t>تشارك الهيئة في عمليات إعداد وتنظيم “مائدة الرحمن” وإطعام الصائمين خلال شهر رمضان، إضافة إلى المساهمة في إعداد وتوزيع “قفة رمضان” لفائدة العائلات المحتاجة</a:t>
            </a:r>
            <a:r>
              <a:rPr lang="ar-DZ" sz="2800" dirty="0">
                <a:solidFill>
                  <a:srgbClr val="000000"/>
                </a:solidFill>
                <a:latin typeface="Open Sans"/>
                <a:ea typeface="Open Sans"/>
                <a:cs typeface="+mj-cs"/>
                <a:sym typeface="Open Sans"/>
                <a:rtl/>
              </a:rPr>
              <a:t> وكذلك جمع </a:t>
            </a:r>
            <a:r>
              <a:rPr lang="ar-DZ" sz="2800" dirty="0" err="1">
                <a:solidFill>
                  <a:srgbClr val="000000"/>
                </a:solidFill>
                <a:latin typeface="Open Sans"/>
                <a:ea typeface="Open Sans"/>
                <a:cs typeface="+mj-cs"/>
                <a:sym typeface="Open Sans"/>
                <a:rtl/>
              </a:rPr>
              <a:t>كساوي</a:t>
            </a:r>
            <a:r>
              <a:rPr lang="ar-DZ" sz="2800" dirty="0">
                <a:solidFill>
                  <a:srgbClr val="000000"/>
                </a:solidFill>
                <a:latin typeface="Open Sans"/>
                <a:ea typeface="Open Sans"/>
                <a:cs typeface="+mj-cs"/>
                <a:sym typeface="Open Sans"/>
                <a:rtl/>
              </a:rPr>
              <a:t> العيد والأدوات المدرسية للأطفال</a:t>
            </a:r>
            <a:endParaRPr lang="en-US" sz="2800" dirty="0">
              <a:solidFill>
                <a:srgbClr val="000000"/>
              </a:solidFill>
              <a:latin typeface="Open Sans"/>
              <a:ea typeface="Open Sans"/>
              <a:cs typeface="+mj-cs"/>
              <a:sym typeface="Open Sans"/>
            </a:endParaRPr>
          </a:p>
        </p:txBody>
      </p:sp>
      <p:cxnSp>
        <p:nvCxnSpPr>
          <p:cNvPr id="27" name="Connecteur droit avec flèche 26">
            <a:extLst>
              <a:ext uri="{FF2B5EF4-FFF2-40B4-BE49-F238E27FC236}">
                <a16:creationId xmlns:a16="http://schemas.microsoft.com/office/drawing/2014/main" id="{95B2F80A-4197-733C-300F-FCCDCCF814C9}"/>
              </a:ext>
            </a:extLst>
          </p:cNvPr>
          <p:cNvCxnSpPr>
            <a:cxnSpLocks/>
          </p:cNvCxnSpPr>
          <p:nvPr/>
        </p:nvCxnSpPr>
        <p:spPr>
          <a:xfrm flipH="1">
            <a:off x="8710848" y="8039100"/>
            <a:ext cx="182986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30" name="Image 29">
            <a:extLst>
              <a:ext uri="{FF2B5EF4-FFF2-40B4-BE49-F238E27FC236}">
                <a16:creationId xmlns:a16="http://schemas.microsoft.com/office/drawing/2014/main" id="{67B95B64-FEB9-DB04-D3EF-CD316D05DF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5080" y="427703"/>
            <a:ext cx="7315200" cy="55571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4" name="__في أجواء مليئة بالحماس والتعاون، اجتمع أعضاء هيئة شباب فور إرشاد - عين اسمارة ولاية قسنطينة لت">
            <a:hlinkClick r:id="" action="ppaction://media"/>
            <a:extLst>
              <a:ext uri="{FF2B5EF4-FFF2-40B4-BE49-F238E27FC236}">
                <a16:creationId xmlns:a16="http://schemas.microsoft.com/office/drawing/2014/main" id="{A9B08C2B-2C9B-ED93-F004-87EBED80B8D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73026" y="4610100"/>
            <a:ext cx="8012745" cy="54101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1000" fill="hold"/>
                                        <p:tgtEl>
                                          <p:spTgt spid="23"/>
                                        </p:tgtEl>
                                        <p:attrNameLst>
                                          <p:attrName>ppt_w</p:attrName>
                                        </p:attrNameLst>
                                      </p:cBhvr>
                                      <p:tavLst>
                                        <p:tav tm="0">
                                          <p:val>
                                            <p:fltVal val="0"/>
                                          </p:val>
                                        </p:tav>
                                        <p:tav tm="100000">
                                          <p:val>
                                            <p:strVal val="#ppt_w"/>
                                          </p:val>
                                        </p:tav>
                                      </p:tavLst>
                                    </p:anim>
                                    <p:anim calcmode="lin" valueType="num">
                                      <p:cBhvr>
                                        <p:cTn id="30" dur="1000" fill="hold"/>
                                        <p:tgtEl>
                                          <p:spTgt spid="23"/>
                                        </p:tgtEl>
                                        <p:attrNameLst>
                                          <p:attrName>ppt_h</p:attrName>
                                        </p:attrNameLst>
                                      </p:cBhvr>
                                      <p:tavLst>
                                        <p:tav tm="0">
                                          <p:val>
                                            <p:fltVal val="0"/>
                                          </p:val>
                                        </p:tav>
                                        <p:tav tm="100000">
                                          <p:val>
                                            <p:strVal val="#ppt_h"/>
                                          </p:val>
                                        </p:tav>
                                      </p:tavLst>
                                    </p:anim>
                                    <p:anim calcmode="lin" valueType="num">
                                      <p:cBhvr>
                                        <p:cTn id="31" dur="1000" fill="hold"/>
                                        <p:tgtEl>
                                          <p:spTgt spid="23"/>
                                        </p:tgtEl>
                                        <p:attrNameLst>
                                          <p:attrName>style.rotation</p:attrName>
                                        </p:attrNameLst>
                                      </p:cBhvr>
                                      <p:tavLst>
                                        <p:tav tm="0">
                                          <p:val>
                                            <p:fltVal val="90"/>
                                          </p:val>
                                        </p:tav>
                                        <p:tav tm="100000">
                                          <p:val>
                                            <p:fltVal val="0"/>
                                          </p:val>
                                        </p:tav>
                                      </p:tavLst>
                                    </p:anim>
                                    <p:animEffect transition="in" filter="fade">
                                      <p:cBhvr>
                                        <p:cTn id="32" dur="1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1000" fill="hold"/>
                                        <p:tgtEl>
                                          <p:spTgt spid="30"/>
                                        </p:tgtEl>
                                        <p:attrNameLst>
                                          <p:attrName>ppt_w</p:attrName>
                                        </p:attrNameLst>
                                      </p:cBhvr>
                                      <p:tavLst>
                                        <p:tav tm="0">
                                          <p:val>
                                            <p:fltVal val="0"/>
                                          </p:val>
                                        </p:tav>
                                        <p:tav tm="100000">
                                          <p:val>
                                            <p:strVal val="#ppt_w"/>
                                          </p:val>
                                        </p:tav>
                                      </p:tavLst>
                                    </p:anim>
                                    <p:anim calcmode="lin" valueType="num">
                                      <p:cBhvr>
                                        <p:cTn id="38" dur="1000" fill="hold"/>
                                        <p:tgtEl>
                                          <p:spTgt spid="30"/>
                                        </p:tgtEl>
                                        <p:attrNameLst>
                                          <p:attrName>ppt_h</p:attrName>
                                        </p:attrNameLst>
                                      </p:cBhvr>
                                      <p:tavLst>
                                        <p:tav tm="0">
                                          <p:val>
                                            <p:fltVal val="0"/>
                                          </p:val>
                                        </p:tav>
                                        <p:tav tm="100000">
                                          <p:val>
                                            <p:strVal val="#ppt_h"/>
                                          </p:val>
                                        </p:tav>
                                      </p:tavLst>
                                    </p:anim>
                                    <p:anim calcmode="lin" valueType="num">
                                      <p:cBhvr>
                                        <p:cTn id="39" dur="1000" fill="hold"/>
                                        <p:tgtEl>
                                          <p:spTgt spid="30"/>
                                        </p:tgtEl>
                                        <p:attrNameLst>
                                          <p:attrName>style.rotation</p:attrName>
                                        </p:attrNameLst>
                                      </p:cBhvr>
                                      <p:tavLst>
                                        <p:tav tm="0">
                                          <p:val>
                                            <p:fltVal val="90"/>
                                          </p:val>
                                        </p:tav>
                                        <p:tav tm="100000">
                                          <p:val>
                                            <p:fltVal val="0"/>
                                          </p:val>
                                        </p:tav>
                                      </p:tavLst>
                                    </p:anim>
                                    <p:animEffect transition="in" filter="fade">
                                      <p:cBhvr>
                                        <p:cTn id="40" dur="10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right)">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0" display="0">
                  <p:stCondLst>
                    <p:cond delay="indefinite"/>
                  </p:stCondLst>
                </p:cTn>
                <p:tgtEl>
                  <p:spTgt spid="34"/>
                </p:tgtEl>
              </p:cMediaNode>
            </p:video>
          </p:childTnLst>
        </p:cTn>
      </p:par>
    </p:tnLst>
    <p:bldLst>
      <p:bldP spid="16" grpId="0"/>
      <p:bldP spid="17"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BFF"/>
        </a:solidFill>
        <a:effectLst/>
      </p:bgPr>
    </p:bg>
    <p:spTree>
      <p:nvGrpSpPr>
        <p:cNvPr id="1" name="">
          <a:extLst>
            <a:ext uri="{FF2B5EF4-FFF2-40B4-BE49-F238E27FC236}">
              <a16:creationId xmlns:a16="http://schemas.microsoft.com/office/drawing/2014/main" id="{A95692E7-2D79-1856-3126-0668C0BC5C41}"/>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0A18316-EDFB-F4D9-64AC-B971D5B48ED9}"/>
              </a:ext>
            </a:extLst>
          </p:cNvPr>
          <p:cNvPicPr>
            <a:picLocks noChangeAspect="1"/>
          </p:cNvPicPr>
          <p:nvPr/>
        </p:nvPicPr>
        <p:blipFill>
          <a:blip r:embed="rId2"/>
          <a:stretch>
            <a:fillRect/>
          </a:stretch>
        </p:blipFill>
        <p:spPr>
          <a:xfrm>
            <a:off x="3860948" y="0"/>
            <a:ext cx="10566104" cy="10287000"/>
          </a:xfrm>
          <a:prstGeom prst="rect">
            <a:avLst/>
          </a:prstGeom>
        </p:spPr>
      </p:pic>
      <p:sp>
        <p:nvSpPr>
          <p:cNvPr id="16" name="TextBox 23">
            <a:extLst>
              <a:ext uri="{FF2B5EF4-FFF2-40B4-BE49-F238E27FC236}">
                <a16:creationId xmlns:a16="http://schemas.microsoft.com/office/drawing/2014/main" id="{1FA8E39A-A5C0-820D-57AC-697C90255AD4}"/>
              </a:ext>
            </a:extLst>
          </p:cNvPr>
          <p:cNvSpPr txBox="1"/>
          <p:nvPr/>
        </p:nvSpPr>
        <p:spPr>
          <a:xfrm>
            <a:off x="433152" y="1241591"/>
            <a:ext cx="6373900" cy="2539157"/>
          </a:xfrm>
          <a:prstGeom prst="rect">
            <a:avLst/>
          </a:prstGeom>
        </p:spPr>
        <p:txBody>
          <a:bodyPr wrap="square" lIns="0" tIns="0" rIns="0" bIns="0" rtlCol="0" anchor="t">
            <a:spAutoFit/>
          </a:bodyPr>
          <a:lstStyle/>
          <a:p>
            <a:pPr algn="ctr" rtl="1">
              <a:lnSpc>
                <a:spcPts val="3312"/>
              </a:lnSpc>
            </a:pPr>
            <a:endParaRPr dirty="0"/>
          </a:p>
          <a:p>
            <a:pPr algn="ctr">
              <a:lnSpc>
                <a:spcPts val="3312"/>
              </a:lnSpc>
            </a:pPr>
            <a:r>
              <a:rPr lang="ar-EG" sz="2800" dirty="0">
                <a:solidFill>
                  <a:srgbClr val="000000"/>
                </a:solidFill>
                <a:latin typeface="Open Sans"/>
                <a:ea typeface="Open Sans"/>
                <a:cs typeface="+mj-cs"/>
                <a:sym typeface="Open Sans"/>
                <a:rtl/>
              </a:rPr>
              <a:t>تعمل الهيئة على تنظيم حملات توعوية دورية تتناول في كل مرة موضوعًا مختلفًا، مثل حملة التوعية بالقضية الفلسطينية، والحملة الحالية المتعلقة بالأمن السيبراني. وتهدف هذه الحملات إلى تعزيز الوعي المجتمعي وترسيخ مبادئ المواطنة والمسؤولية.</a:t>
            </a:r>
          </a:p>
        </p:txBody>
      </p:sp>
      <p:sp>
        <p:nvSpPr>
          <p:cNvPr id="17" name="TextBox 28">
            <a:extLst>
              <a:ext uri="{FF2B5EF4-FFF2-40B4-BE49-F238E27FC236}">
                <a16:creationId xmlns:a16="http://schemas.microsoft.com/office/drawing/2014/main" id="{95404B86-A848-1FA7-F937-F43DA87E4F57}"/>
              </a:ext>
            </a:extLst>
          </p:cNvPr>
          <p:cNvSpPr txBox="1"/>
          <p:nvPr/>
        </p:nvSpPr>
        <p:spPr>
          <a:xfrm>
            <a:off x="1524001" y="985056"/>
            <a:ext cx="4377584" cy="471283"/>
          </a:xfrm>
          <a:prstGeom prst="rect">
            <a:avLst/>
          </a:prstGeom>
        </p:spPr>
        <p:txBody>
          <a:bodyPr wrap="square" lIns="0" tIns="0" rIns="0" bIns="0" rtlCol="0" anchor="t">
            <a:spAutoFit/>
          </a:bodyPr>
          <a:lstStyle/>
          <a:p>
            <a:pPr algn="ctr" rtl="1">
              <a:lnSpc>
                <a:spcPts val="3948"/>
              </a:lnSpc>
            </a:pPr>
            <a:r>
              <a:rPr lang="ar-EG" sz="3200" b="1" dirty="0">
                <a:solidFill>
                  <a:srgbClr val="000000"/>
                </a:solidFill>
                <a:effectLst>
                  <a:outerShdw blurRad="38100" dist="38100" dir="2700000" algn="tl">
                    <a:srgbClr val="000000">
                      <a:alpha val="43137"/>
                    </a:srgbClr>
                  </a:outerShdw>
                </a:effectLst>
                <a:latin typeface="Open Sans Bold"/>
                <a:ea typeface="Open Sans Bold"/>
                <a:cs typeface="+mj-cs"/>
                <a:sym typeface="Open Sans Bold"/>
                <a:rtl/>
              </a:rPr>
              <a:t>حملات التوعية</a:t>
            </a:r>
          </a:p>
        </p:txBody>
      </p:sp>
      <p:cxnSp>
        <p:nvCxnSpPr>
          <p:cNvPr id="19" name="Connecteur droit avec flèche 18">
            <a:extLst>
              <a:ext uri="{FF2B5EF4-FFF2-40B4-BE49-F238E27FC236}">
                <a16:creationId xmlns:a16="http://schemas.microsoft.com/office/drawing/2014/main" id="{2E1B4FA8-3C79-3B33-2903-5371F2D82512}"/>
              </a:ext>
            </a:extLst>
          </p:cNvPr>
          <p:cNvCxnSpPr>
            <a:cxnSpLocks/>
          </p:cNvCxnSpPr>
          <p:nvPr/>
        </p:nvCxnSpPr>
        <p:spPr>
          <a:xfrm>
            <a:off x="7239000" y="2742660"/>
            <a:ext cx="16764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TextBox 24">
            <a:extLst>
              <a:ext uri="{FF2B5EF4-FFF2-40B4-BE49-F238E27FC236}">
                <a16:creationId xmlns:a16="http://schemas.microsoft.com/office/drawing/2014/main" id="{5540498A-69EF-BEF0-CA05-268606F99253}"/>
              </a:ext>
            </a:extLst>
          </p:cNvPr>
          <p:cNvSpPr txBox="1"/>
          <p:nvPr/>
        </p:nvSpPr>
        <p:spPr>
          <a:xfrm>
            <a:off x="10997381" y="6958679"/>
            <a:ext cx="5439630" cy="2277034"/>
          </a:xfrm>
          <a:prstGeom prst="rect">
            <a:avLst/>
          </a:prstGeom>
        </p:spPr>
        <p:txBody>
          <a:bodyPr wrap="square" lIns="0" tIns="0" rIns="0" bIns="0" rtlCol="0" anchor="t">
            <a:spAutoFit/>
          </a:bodyPr>
          <a:lstStyle/>
          <a:p>
            <a:pPr algn="ctr" rtl="1">
              <a:lnSpc>
                <a:spcPts val="3648"/>
              </a:lnSpc>
            </a:pPr>
            <a:endParaRPr sz="2800" dirty="0">
              <a:cs typeface="+mj-cs"/>
            </a:endParaRPr>
          </a:p>
          <a:p>
            <a:pPr algn="ctr">
              <a:lnSpc>
                <a:spcPts val="3648"/>
              </a:lnSpc>
            </a:pPr>
            <a:r>
              <a:rPr lang="ar-EG" sz="2800" dirty="0">
                <a:solidFill>
                  <a:srgbClr val="000000"/>
                </a:solidFill>
                <a:latin typeface="Open Sans"/>
                <a:ea typeface="Open Sans"/>
                <a:cs typeface="+mj-cs"/>
                <a:sym typeface="Open Sans"/>
                <a:rtl/>
              </a:rPr>
              <a:t>تساهم الهيئة في تنظيم مختلف الأنشطة والفعاليات التي تقيمها جمعية الإرشاد والإصلاح، على غرار الحفلات الخيرية، وبرامج إفطار الأيتام، وتنظيم الفعاليات الاجتماعية والثقافية.</a:t>
            </a:r>
          </a:p>
        </p:txBody>
      </p:sp>
      <p:cxnSp>
        <p:nvCxnSpPr>
          <p:cNvPr id="27" name="Connecteur droit avec flèche 26">
            <a:extLst>
              <a:ext uri="{FF2B5EF4-FFF2-40B4-BE49-F238E27FC236}">
                <a16:creationId xmlns:a16="http://schemas.microsoft.com/office/drawing/2014/main" id="{91C7BDB3-C829-DB51-8467-BF5F73D28D9F}"/>
              </a:ext>
            </a:extLst>
          </p:cNvPr>
          <p:cNvCxnSpPr>
            <a:cxnSpLocks/>
          </p:cNvCxnSpPr>
          <p:nvPr/>
        </p:nvCxnSpPr>
        <p:spPr>
          <a:xfrm flipH="1">
            <a:off x="8710848" y="8039100"/>
            <a:ext cx="182986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3" name="Image 2">
            <a:extLst>
              <a:ext uri="{FF2B5EF4-FFF2-40B4-BE49-F238E27FC236}">
                <a16:creationId xmlns:a16="http://schemas.microsoft.com/office/drawing/2014/main" id="{5A78A839-9CC1-90B0-711C-303D1BC7C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7348" y="343491"/>
            <a:ext cx="8476190" cy="56507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Image 6">
            <a:extLst>
              <a:ext uri="{FF2B5EF4-FFF2-40B4-BE49-F238E27FC236}">
                <a16:creationId xmlns:a16="http://schemas.microsoft.com/office/drawing/2014/main" id="{26BF662D-96AF-F2B1-39F9-BACBF7FBC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7348" y="320139"/>
            <a:ext cx="8476190" cy="5674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Box 28">
            <a:extLst>
              <a:ext uri="{FF2B5EF4-FFF2-40B4-BE49-F238E27FC236}">
                <a16:creationId xmlns:a16="http://schemas.microsoft.com/office/drawing/2014/main" id="{68820949-AD31-1543-E627-35CFD34FEA7E}"/>
              </a:ext>
            </a:extLst>
          </p:cNvPr>
          <p:cNvSpPr txBox="1"/>
          <p:nvPr/>
        </p:nvSpPr>
        <p:spPr>
          <a:xfrm>
            <a:off x="11353800" y="6704924"/>
            <a:ext cx="4377584" cy="471283"/>
          </a:xfrm>
          <a:prstGeom prst="rect">
            <a:avLst/>
          </a:prstGeom>
        </p:spPr>
        <p:txBody>
          <a:bodyPr wrap="square" lIns="0" tIns="0" rIns="0" bIns="0" rtlCol="0" anchor="t">
            <a:spAutoFit/>
          </a:bodyPr>
          <a:lstStyle/>
          <a:p>
            <a:pPr algn="ctr" rtl="1">
              <a:lnSpc>
                <a:spcPts val="3948"/>
              </a:lnSpc>
            </a:pPr>
            <a:r>
              <a:rPr lang="ar-EG" sz="3200" b="1" dirty="0">
                <a:solidFill>
                  <a:srgbClr val="000000"/>
                </a:solidFill>
                <a:effectLst>
                  <a:outerShdw blurRad="38100" dist="38100" dir="2700000" algn="tl">
                    <a:srgbClr val="000000">
                      <a:alpha val="43137"/>
                    </a:srgbClr>
                  </a:outerShdw>
                </a:effectLst>
                <a:latin typeface="Open Sans Bold"/>
                <a:ea typeface="Open Sans Bold"/>
                <a:cs typeface="+mj-cs"/>
                <a:sym typeface="Open Sans Bold"/>
                <a:rtl/>
              </a:rPr>
              <a:t>المشاركة في فعاليات الجمعية</a:t>
            </a:r>
          </a:p>
        </p:txBody>
      </p:sp>
      <p:pic>
        <p:nvPicPr>
          <p:cNvPr id="9" name="Image 8">
            <a:extLst>
              <a:ext uri="{FF2B5EF4-FFF2-40B4-BE49-F238E27FC236}">
                <a16:creationId xmlns:a16="http://schemas.microsoft.com/office/drawing/2014/main" id="{EAD907AA-8156-96F2-2491-0E4DAB59F1B9}"/>
              </a:ext>
            </a:extLst>
          </p:cNvPr>
          <p:cNvPicPr>
            <a:picLocks noChangeAspect="1"/>
          </p:cNvPicPr>
          <p:nvPr/>
        </p:nvPicPr>
        <p:blipFill>
          <a:blip r:embed="rId5"/>
          <a:stretch>
            <a:fillRect/>
          </a:stretch>
        </p:blipFill>
        <p:spPr>
          <a:xfrm>
            <a:off x="233073" y="4685315"/>
            <a:ext cx="8299565" cy="52380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Image 9">
            <a:extLst>
              <a:ext uri="{FF2B5EF4-FFF2-40B4-BE49-F238E27FC236}">
                <a16:creationId xmlns:a16="http://schemas.microsoft.com/office/drawing/2014/main" id="{FEB8A2B9-204E-7D32-169C-3DF9EBD6E94F}"/>
              </a:ext>
            </a:extLst>
          </p:cNvPr>
          <p:cNvPicPr>
            <a:picLocks noChangeAspect="1"/>
          </p:cNvPicPr>
          <p:nvPr/>
        </p:nvPicPr>
        <p:blipFill>
          <a:blip r:embed="rId6"/>
          <a:stretch>
            <a:fillRect/>
          </a:stretch>
        </p:blipFill>
        <p:spPr>
          <a:xfrm>
            <a:off x="233073" y="4701292"/>
            <a:ext cx="8299566" cy="52614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4658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fltVal val="0"/>
                                          </p:val>
                                        </p:tav>
                                        <p:tav tm="100000">
                                          <p:val>
                                            <p:strVal val="#ppt_w"/>
                                          </p:val>
                                        </p:tav>
                                      </p:tavLst>
                                    </p:anim>
                                    <p:anim calcmode="lin" valueType="num">
                                      <p:cBhvr>
                                        <p:cTn id="27" dur="1000" fill="hold"/>
                                        <p:tgtEl>
                                          <p:spTgt spid="3"/>
                                        </p:tgtEl>
                                        <p:attrNameLst>
                                          <p:attrName>ppt_h</p:attrName>
                                        </p:attrNameLst>
                                      </p:cBhvr>
                                      <p:tavLst>
                                        <p:tav tm="0">
                                          <p:val>
                                            <p:fltVal val="0"/>
                                          </p:val>
                                        </p:tav>
                                        <p:tav tm="100000">
                                          <p:val>
                                            <p:strVal val="#ppt_h"/>
                                          </p:val>
                                        </p:tav>
                                      </p:tavLst>
                                    </p:anim>
                                    <p:anim calcmode="lin" valueType="num">
                                      <p:cBhvr>
                                        <p:cTn id="28" dur="1000" fill="hold"/>
                                        <p:tgtEl>
                                          <p:spTgt spid="3"/>
                                        </p:tgtEl>
                                        <p:attrNameLst>
                                          <p:attrName>style.rotation</p:attrName>
                                        </p:attrNameLst>
                                      </p:cBhvr>
                                      <p:tavLst>
                                        <p:tav tm="0">
                                          <p:val>
                                            <p:fltVal val="90"/>
                                          </p:val>
                                        </p:tav>
                                        <p:tav tm="100000">
                                          <p:val>
                                            <p:fltVal val="0"/>
                                          </p:val>
                                        </p:tav>
                                      </p:tavLst>
                                    </p:anim>
                                    <p:animEffect transition="in" filter="fade">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right)">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1000" fill="hold"/>
                                        <p:tgtEl>
                                          <p:spTgt spid="9"/>
                                        </p:tgtEl>
                                        <p:attrNameLst>
                                          <p:attrName>ppt_w</p:attrName>
                                        </p:attrNameLst>
                                      </p:cBhvr>
                                      <p:tavLst>
                                        <p:tav tm="0">
                                          <p:val>
                                            <p:fltVal val="0"/>
                                          </p:val>
                                        </p:tav>
                                        <p:tav tm="100000">
                                          <p:val>
                                            <p:strVal val="#ppt_w"/>
                                          </p:val>
                                        </p:tav>
                                      </p:tavLst>
                                    </p:anim>
                                    <p:anim calcmode="lin" valueType="num">
                                      <p:cBhvr>
                                        <p:cTn id="62" dur="1000" fill="hold"/>
                                        <p:tgtEl>
                                          <p:spTgt spid="9"/>
                                        </p:tgtEl>
                                        <p:attrNameLst>
                                          <p:attrName>ppt_h</p:attrName>
                                        </p:attrNameLst>
                                      </p:cBhvr>
                                      <p:tavLst>
                                        <p:tav tm="0">
                                          <p:val>
                                            <p:fltVal val="0"/>
                                          </p:val>
                                        </p:tav>
                                        <p:tav tm="100000">
                                          <p:val>
                                            <p:strVal val="#ppt_h"/>
                                          </p:val>
                                        </p:tav>
                                      </p:tavLst>
                                    </p:anim>
                                    <p:anim calcmode="lin" valueType="num">
                                      <p:cBhvr>
                                        <p:cTn id="63" dur="1000" fill="hold"/>
                                        <p:tgtEl>
                                          <p:spTgt spid="9"/>
                                        </p:tgtEl>
                                        <p:attrNameLst>
                                          <p:attrName>style.rotation</p:attrName>
                                        </p:attrNameLst>
                                      </p:cBhvr>
                                      <p:tavLst>
                                        <p:tav tm="0">
                                          <p:val>
                                            <p:fltVal val="90"/>
                                          </p:val>
                                        </p:tav>
                                        <p:tav tm="100000">
                                          <p:val>
                                            <p:fltVal val="0"/>
                                          </p:val>
                                        </p:tav>
                                      </p:tavLst>
                                    </p:anim>
                                    <p:animEffect transition="in" filter="fade">
                                      <p:cBhvr>
                                        <p:cTn id="64" dur="10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p:cTn id="69" dur="1000" fill="hold"/>
                                        <p:tgtEl>
                                          <p:spTgt spid="10"/>
                                        </p:tgtEl>
                                        <p:attrNameLst>
                                          <p:attrName>ppt_w</p:attrName>
                                        </p:attrNameLst>
                                      </p:cBhvr>
                                      <p:tavLst>
                                        <p:tav tm="0">
                                          <p:val>
                                            <p:fltVal val="0"/>
                                          </p:val>
                                        </p:tav>
                                        <p:tav tm="100000">
                                          <p:val>
                                            <p:strVal val="#ppt_w"/>
                                          </p:val>
                                        </p:tav>
                                      </p:tavLst>
                                    </p:anim>
                                    <p:anim calcmode="lin" valueType="num">
                                      <p:cBhvr>
                                        <p:cTn id="70" dur="1000" fill="hold"/>
                                        <p:tgtEl>
                                          <p:spTgt spid="10"/>
                                        </p:tgtEl>
                                        <p:attrNameLst>
                                          <p:attrName>ppt_h</p:attrName>
                                        </p:attrNameLst>
                                      </p:cBhvr>
                                      <p:tavLst>
                                        <p:tav tm="0">
                                          <p:val>
                                            <p:fltVal val="0"/>
                                          </p:val>
                                        </p:tav>
                                        <p:tav tm="100000">
                                          <p:val>
                                            <p:strVal val="#ppt_h"/>
                                          </p:val>
                                        </p:tav>
                                      </p:tavLst>
                                    </p:anim>
                                    <p:anim calcmode="lin" valueType="num">
                                      <p:cBhvr>
                                        <p:cTn id="71" dur="1000" fill="hold"/>
                                        <p:tgtEl>
                                          <p:spTgt spid="10"/>
                                        </p:tgtEl>
                                        <p:attrNameLst>
                                          <p:attrName>style.rotation</p:attrName>
                                        </p:attrNameLst>
                                      </p:cBhvr>
                                      <p:tavLst>
                                        <p:tav tm="0">
                                          <p:val>
                                            <p:fltVal val="90"/>
                                          </p:val>
                                        </p:tav>
                                        <p:tav tm="100000">
                                          <p:val>
                                            <p:fltVal val="0"/>
                                          </p:val>
                                        </p:tav>
                                      </p:tavLst>
                                    </p:anim>
                                    <p:animEffect transition="in" filter="fade">
                                      <p:cBhvr>
                                        <p:cTn id="7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TotalTime>
  <Words>827</Words>
  <Application>Microsoft Office PowerPoint</Application>
  <PresentationFormat>Personnalisé</PresentationFormat>
  <Paragraphs>66</Paragraphs>
  <Slides>18</Slides>
  <Notes>0</Notes>
  <HiddenSlides>0</HiddenSlides>
  <MMClips>5</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18</vt:i4>
      </vt:variant>
    </vt:vector>
  </HeadingPairs>
  <TitlesOfParts>
    <vt:vector size="24" baseType="lpstr">
      <vt:lpstr>Open Sans Bold</vt:lpstr>
      <vt:lpstr>Open Sans</vt:lpstr>
      <vt:lpstr>Calibri</vt:lpstr>
      <vt:lpstr>Arial</vt:lpstr>
      <vt:lpstr>Childos Arabic</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Charity Changes Lives and Ours</dc:title>
  <cp:lastModifiedBy>Dell</cp:lastModifiedBy>
  <cp:revision>17</cp:revision>
  <dcterms:created xsi:type="dcterms:W3CDTF">2006-08-16T00:00:00Z</dcterms:created>
  <dcterms:modified xsi:type="dcterms:W3CDTF">2025-11-18T02:26:27Z</dcterms:modified>
  <dc:identifier>DAG4skH3aKE</dc:identifier>
</cp:coreProperties>
</file>