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5" r:id="rId2"/>
    <p:sldId id="257" r:id="rId3"/>
    <p:sldId id="260" r:id="rId4"/>
    <p:sldId id="261" r:id="rId5"/>
    <p:sldId id="259" r:id="rId6"/>
    <p:sldId id="262" r:id="rId7"/>
    <p:sldId id="263" r:id="rId8"/>
    <p:sldId id="264"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A25C1F90-BFB7-4C59-8DEE-BC483C567B96}" type="datetimeFigureOut">
              <a:rPr lang="fr-FR" smtClean="0"/>
              <a:t>23/10/2024</a:t>
            </a:fld>
            <a:endParaRPr lang="fr-F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F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9006BA03-133F-4042-81C9-F90F5C59E4EA}"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25C1F90-BFB7-4C59-8DEE-BC483C567B96}" type="datetimeFigureOut">
              <a:rPr lang="fr-FR" smtClean="0"/>
              <a:t>23/10/2024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9006BA03-133F-4042-81C9-F90F5C59E4EA}"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25C1F90-BFB7-4C59-8DEE-BC483C567B96}" type="datetimeFigureOut">
              <a:rPr lang="fr-FR" smtClean="0"/>
              <a:t>23/10/2024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9006BA03-133F-4042-81C9-F90F5C59E4EA}"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25C1F90-BFB7-4C59-8DEE-BC483C567B96}" type="datetimeFigureOut">
              <a:rPr lang="fr-FR" smtClean="0"/>
              <a:t>23/10/2024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9006BA03-133F-4042-81C9-F90F5C59E4EA}" type="slidenum">
              <a:rPr lang="fr-FR" smtClean="0"/>
              <a:t>‹N°›</a:t>
            </a:fld>
            <a:endParaRPr lang="fr-FR"/>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A25C1F90-BFB7-4C59-8DEE-BC483C567B96}" type="datetimeFigureOut">
              <a:rPr lang="fr-FR" smtClean="0"/>
              <a:t>23/10/2024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9006BA03-133F-4042-81C9-F90F5C59E4EA}" type="slidenum">
              <a:rPr lang="fr-FR" smtClean="0"/>
              <a:t>‹N°›</a:t>
            </a:fld>
            <a:endParaRPr lang="fr-F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25C1F90-BFB7-4C59-8DEE-BC483C567B96}" type="datetimeFigureOut">
              <a:rPr lang="fr-FR" smtClean="0"/>
              <a:t>23/10/2024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9006BA03-133F-4042-81C9-F90F5C59E4EA}" type="slidenum">
              <a:rPr lang="fr-FR" smtClean="0"/>
              <a:t>‹N°›</a:t>
            </a:fld>
            <a:endParaRPr lang="fr-FR"/>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A25C1F90-BFB7-4C59-8DEE-BC483C567B96}" type="datetimeFigureOut">
              <a:rPr lang="fr-FR" smtClean="0"/>
              <a:t>23/10/2024</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9006BA03-133F-4042-81C9-F90F5C59E4EA}"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A25C1F90-BFB7-4C59-8DEE-BC483C567B96}" type="datetimeFigureOut">
              <a:rPr lang="fr-FR" smtClean="0"/>
              <a:t>23/10/2024</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9006BA03-133F-4042-81C9-F90F5C59E4EA}" type="slidenum">
              <a:rPr lang="fr-FR" smtClean="0"/>
              <a:t>‹N°›</a:t>
            </a:fld>
            <a:endParaRPr lang="fr-FR"/>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A25C1F90-BFB7-4C59-8DEE-BC483C567B96}" type="datetimeFigureOut">
              <a:rPr lang="fr-FR" smtClean="0"/>
              <a:t>23/10/2024</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9006BA03-133F-4042-81C9-F90F5C59E4EA}"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A25C1F90-BFB7-4C59-8DEE-BC483C567B96}" type="datetimeFigureOut">
              <a:rPr lang="fr-FR" smtClean="0"/>
              <a:t>23/10/2024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9006BA03-133F-4042-81C9-F90F5C59E4EA}"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A25C1F90-BFB7-4C59-8DEE-BC483C567B96}" type="datetimeFigureOut">
              <a:rPr lang="fr-FR" smtClean="0"/>
              <a:t>23/10/2024</a:t>
            </a:fld>
            <a:endParaRPr lang="fr-F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F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9006BA03-133F-4042-81C9-F90F5C59E4EA}" type="slidenum">
              <a:rPr lang="fr-FR" smtClean="0"/>
              <a:t>‹N°›</a:t>
            </a:fld>
            <a:endParaRPr lang="fr-F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25C1F90-BFB7-4C59-8DEE-BC483C567B96}" type="datetimeFigureOut">
              <a:rPr lang="fr-FR" smtClean="0"/>
              <a:t>23/10/2024</a:t>
            </a:fld>
            <a:endParaRPr lang="fr-F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F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006BA03-133F-4042-81C9-F90F5C59E4EA}"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2786059"/>
            <a:ext cx="8229600" cy="1285884"/>
          </a:xfrm>
        </p:spPr>
        <p:txBody>
          <a:bodyPr>
            <a:normAutofit/>
          </a:bodyPr>
          <a:lstStyle/>
          <a:p>
            <a:pPr algn="ctr"/>
            <a:r>
              <a:rPr lang="ar-DZ" sz="5400" dirty="0" smtClean="0"/>
              <a:t>الاقتصاد الدائري والتنمية المستدامة </a:t>
            </a:r>
            <a:endParaRPr lang="fr-FR" sz="5400" dirty="0"/>
          </a:p>
        </p:txBody>
      </p:sp>
      <p:sp>
        <p:nvSpPr>
          <p:cNvPr id="3" name="Titre 2"/>
          <p:cNvSpPr>
            <a:spLocks noGrp="1"/>
          </p:cNvSpPr>
          <p:nvPr>
            <p:ph type="title"/>
          </p:nvPr>
        </p:nvSpPr>
        <p:spPr/>
        <p:txBody>
          <a:bodyPr/>
          <a:lstStyle/>
          <a:p>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الاقتصاد الدائري والتنمية المستدامة  </a:t>
            </a:r>
            <a:br>
              <a:rPr lang="ar-DZ" dirty="0" smtClean="0"/>
            </a:br>
            <a:endParaRPr lang="fr-FR" dirty="0"/>
          </a:p>
        </p:txBody>
      </p:sp>
      <p:sp>
        <p:nvSpPr>
          <p:cNvPr id="4" name="Rectangle 3"/>
          <p:cNvSpPr/>
          <p:nvPr/>
        </p:nvSpPr>
        <p:spPr>
          <a:xfrm>
            <a:off x="1928794" y="1714488"/>
            <a:ext cx="5786478" cy="1071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err="1" smtClean="0">
                <a:ln>
                  <a:solidFill>
                    <a:schemeClr val="bg1"/>
                  </a:solidFill>
                </a:ln>
              </a:rPr>
              <a:t>المبحت</a:t>
            </a:r>
            <a:r>
              <a:rPr lang="ar-DZ" sz="2800" b="1" dirty="0" smtClean="0">
                <a:ln>
                  <a:solidFill>
                    <a:schemeClr val="bg1"/>
                  </a:solidFill>
                </a:ln>
              </a:rPr>
              <a:t> الأول الإطار </a:t>
            </a:r>
            <a:r>
              <a:rPr lang="ar-DZ" sz="2800" b="1" dirty="0" err="1" smtClean="0">
                <a:ln>
                  <a:solidFill>
                    <a:schemeClr val="bg1"/>
                  </a:solidFill>
                </a:ln>
              </a:rPr>
              <a:t>المفاهيمي</a:t>
            </a:r>
            <a:r>
              <a:rPr lang="ar-DZ" sz="2800" b="1" dirty="0" smtClean="0">
                <a:ln>
                  <a:solidFill>
                    <a:schemeClr val="bg1"/>
                  </a:solidFill>
                </a:ln>
              </a:rPr>
              <a:t> </a:t>
            </a:r>
            <a:r>
              <a:rPr lang="ar-DZ" sz="2800" b="1" dirty="0" err="1" smtClean="0">
                <a:ln>
                  <a:solidFill>
                    <a:schemeClr val="bg1"/>
                  </a:solidFill>
                </a:ln>
              </a:rPr>
              <a:t>للإقتصاد</a:t>
            </a:r>
            <a:r>
              <a:rPr lang="ar-DZ" sz="2800" b="1" dirty="0" smtClean="0">
                <a:ln>
                  <a:solidFill>
                    <a:schemeClr val="bg1"/>
                  </a:solidFill>
                </a:ln>
              </a:rPr>
              <a:t> الدائري </a:t>
            </a:r>
            <a:endParaRPr lang="fr-FR" sz="2800" b="1" dirty="0">
              <a:ln>
                <a:solidFill>
                  <a:schemeClr val="tx1"/>
                </a:solidFill>
              </a:ln>
            </a:endParaRPr>
          </a:p>
        </p:txBody>
      </p:sp>
      <p:sp>
        <p:nvSpPr>
          <p:cNvPr id="5" name="Rectangle 4"/>
          <p:cNvSpPr/>
          <p:nvPr/>
        </p:nvSpPr>
        <p:spPr>
          <a:xfrm>
            <a:off x="10572792" y="1000108"/>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2285984" y="3286124"/>
            <a:ext cx="5072098"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t>المطلب </a:t>
            </a:r>
            <a:r>
              <a:rPr lang="ar-DZ" sz="2400" b="1" dirty="0" err="1" smtClean="0"/>
              <a:t>الاول</a:t>
            </a:r>
            <a:r>
              <a:rPr lang="ar-DZ" sz="2400" b="1" dirty="0" smtClean="0"/>
              <a:t> مفهوم </a:t>
            </a:r>
            <a:r>
              <a:rPr lang="ar-DZ" sz="2400" b="1" dirty="0" err="1" smtClean="0"/>
              <a:t>الالقتصاد</a:t>
            </a:r>
            <a:r>
              <a:rPr lang="ar-DZ" sz="2400" b="1" dirty="0" smtClean="0"/>
              <a:t> الدائري وبادئه </a:t>
            </a:r>
            <a:endParaRPr lang="fr-FR" sz="2400" b="1" dirty="0"/>
          </a:p>
        </p:txBody>
      </p:sp>
      <p:sp>
        <p:nvSpPr>
          <p:cNvPr id="7" name="Ellipse 6"/>
          <p:cNvSpPr/>
          <p:nvPr/>
        </p:nvSpPr>
        <p:spPr>
          <a:xfrm>
            <a:off x="428596" y="4500570"/>
            <a:ext cx="5286412" cy="23574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rtl="1" fontAlgn="base">
              <a:spcBef>
                <a:spcPct val="0"/>
              </a:spcBef>
              <a:spcAft>
                <a:spcPct val="0"/>
              </a:spcAft>
            </a:pPr>
            <a:r>
              <a:rPr kumimoji="0" lang="ar-DZ" b="0" i="0" u="none" strike="noStrike" cap="none" normalizeH="0" baseline="0" dirty="0" smtClean="0">
                <a:ln>
                  <a:noFill/>
                </a:ln>
                <a:solidFill>
                  <a:schemeClr val="tx1">
                    <a:lumMod val="95000"/>
                    <a:lumOff val="5000"/>
                  </a:schemeClr>
                </a:solidFill>
                <a:effectLst/>
                <a:latin typeface="Simplified Arabic" pitchFamily="18" charset="-78"/>
                <a:ea typeface="Calibri" pitchFamily="34" charset="0"/>
                <a:cs typeface="Simplified Arabic" pitchFamily="18" charset="-78"/>
              </a:rPr>
              <a:t>مفهوم الاقتصاد الدائري يكمن في كونه الاقتصاد الذي لا ينتج عنه نفايات نهائيا إلا بكميات قليلة جدا وفي أضيق الحدود من بداية تصميمه ومند التفكير في إنشائه ولا يترتب عليه أي </a:t>
            </a:r>
            <a:r>
              <a:rPr kumimoji="0" lang="ar-DZ" b="0" i="0" u="none" strike="noStrike" cap="none" normalizeH="0" baseline="0" dirty="0" err="1" smtClean="0">
                <a:ln>
                  <a:noFill/>
                </a:ln>
                <a:solidFill>
                  <a:schemeClr val="tx1">
                    <a:lumMod val="95000"/>
                    <a:lumOff val="5000"/>
                  </a:schemeClr>
                </a:solidFill>
                <a:effectLst/>
                <a:latin typeface="Simplified Arabic" pitchFamily="18" charset="-78"/>
                <a:ea typeface="Calibri" pitchFamily="34" charset="0"/>
                <a:cs typeface="Simplified Arabic" pitchFamily="18" charset="-78"/>
              </a:rPr>
              <a:t>اثار</a:t>
            </a:r>
            <a:r>
              <a:rPr kumimoji="0" lang="ar-DZ" b="0" i="0" u="none" strike="noStrike" cap="none" normalizeH="0" baseline="0" dirty="0" smtClean="0">
                <a:ln>
                  <a:noFill/>
                </a:ln>
                <a:solidFill>
                  <a:schemeClr val="tx1">
                    <a:lumMod val="95000"/>
                    <a:lumOff val="5000"/>
                  </a:schemeClr>
                </a:solidFill>
                <a:effectLst/>
                <a:latin typeface="Simplified Arabic" pitchFamily="18" charset="-78"/>
                <a:ea typeface="Calibri" pitchFamily="34" charset="0"/>
                <a:cs typeface="Simplified Arabic" pitchFamily="18" charset="-78"/>
              </a:rPr>
              <a:t> سلبية على البيئة ويقوم على تدوير المنتجات وإعادة إنشائها </a:t>
            </a:r>
            <a:endParaRPr kumimoji="0" lang="ar-DZ" b="0" i="0" u="none" strike="noStrike" cap="none" normalizeH="0" baseline="0" dirty="0" smtClean="0">
              <a:ln>
                <a:noFill/>
              </a:ln>
              <a:solidFill>
                <a:schemeClr val="tx1">
                  <a:lumMod val="95000"/>
                  <a:lumOff val="5000"/>
                </a:schemeClr>
              </a:solidFill>
              <a:effectLst/>
              <a:latin typeface="Arial" pitchFamily="34" charset="0"/>
              <a:cs typeface="Arial" pitchFamily="34" charset="0"/>
            </a:endParaRPr>
          </a:p>
        </p:txBody>
      </p:sp>
      <p:sp>
        <p:nvSpPr>
          <p:cNvPr id="5121" name="Rectangle 1"/>
          <p:cNvSpPr>
            <a:spLocks noChangeArrowheads="1"/>
          </p:cNvSpPr>
          <p:nvPr/>
        </p:nvSpPr>
        <p:spPr bwMode="auto">
          <a:xfrm>
            <a:off x="9011592" y="-138500"/>
            <a:ext cx="264816"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 </a:t>
            </a:r>
            <a:endParaRPr kumimoji="0" lang="ar-DZ"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dirty="0" smtClean="0"/>
              <a:t>المطلب الثاني </a:t>
            </a:r>
            <a:r>
              <a:rPr lang="ar-DZ" dirty="0" err="1" smtClean="0"/>
              <a:t>اهداف</a:t>
            </a:r>
            <a:r>
              <a:rPr lang="ar-DZ" dirty="0" smtClean="0"/>
              <a:t> الاقتصاد الدائري </a:t>
            </a:r>
            <a:r>
              <a:rPr lang="ar-DZ" dirty="0" err="1" smtClean="0"/>
              <a:t>واهميته</a:t>
            </a:r>
            <a:r>
              <a:rPr lang="ar-DZ" dirty="0" smtClean="0"/>
              <a:t> </a:t>
            </a:r>
            <a:endParaRPr lang="fr-FR" dirty="0"/>
          </a:p>
        </p:txBody>
      </p:sp>
      <p:sp>
        <p:nvSpPr>
          <p:cNvPr id="3" name="Rectangle 2"/>
          <p:cNvSpPr/>
          <p:nvPr/>
        </p:nvSpPr>
        <p:spPr>
          <a:xfrm>
            <a:off x="4786314" y="1571612"/>
            <a:ext cx="4071966" cy="50006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rtl="1" fontAlgn="base">
              <a:spcBef>
                <a:spcPct val="0"/>
              </a:spcBef>
              <a:spcAft>
                <a:spcPct val="0"/>
              </a:spcAft>
            </a:pPr>
            <a:r>
              <a:rPr kumimoji="0" lang="ar-DZ"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1 -أهداف الاقتصاد الدائري </a:t>
            </a:r>
            <a:r>
              <a:rPr kumimoji="0" lang="fr-FR"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a:p>
            <a:pPr lvl="0" rtl="1" eaLnBrk="0" fontAlgn="base" hangingPunct="0">
              <a:spcBef>
                <a:spcPct val="0"/>
              </a:spcBef>
              <a:spcAft>
                <a:spcPct val="0"/>
              </a:spcAft>
            </a:pP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تغيير مختلف آليات الاستهلاك والإنتاج الغير مستديمة عقلنه الإنتاج</a:t>
            </a:r>
            <a:r>
              <a:rPr kumimoji="0" lang="ar-DZ"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a:p>
            <a:pPr lvl="0" rtl="1" eaLnBrk="0" fontAlgn="base" hangingPunct="0">
              <a:spcBef>
                <a:spcPct val="0"/>
              </a:spcBef>
              <a:spcAft>
                <a:spcPct val="0"/>
              </a:spcAft>
            </a:pPr>
            <a:r>
              <a:rPr kumimoji="0" lang="ar-DZ"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التقليل بشكل كبير من النفايات بجميع أنواعها </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a:p>
            <a:pPr lvl="0" rtl="1" eaLnBrk="0" fontAlgn="base" hangingPunct="0">
              <a:spcBef>
                <a:spcPct val="0"/>
              </a:spcBef>
              <a:spcAft>
                <a:spcPct val="0"/>
              </a:spcAft>
            </a:pP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الحفاظ على البيئة وتحقيق التنمية المستدامة </a:t>
            </a:r>
            <a:endParaRPr kumimoji="0" lang="en-US"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endParaRPr>
          </a:p>
          <a:p>
            <a:pPr lvl="0" eaLnBrk="0" fontAlgn="base" hangingPunct="0">
              <a:spcBef>
                <a:spcPct val="0"/>
              </a:spcBef>
              <a:spcAft>
                <a:spcPct val="0"/>
              </a:spcAft>
            </a:pP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خلق القيمة من خلال التحويل وإعادة التدوي</a:t>
            </a:r>
            <a:r>
              <a:rPr kumimoji="0" lang="ar-DZ"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ر</a:t>
            </a:r>
            <a:endParaRPr lang="fr-FR" dirty="0"/>
          </a:p>
        </p:txBody>
      </p:sp>
      <p:sp>
        <p:nvSpPr>
          <p:cNvPr id="2049" name="Rectangle 1"/>
          <p:cNvSpPr>
            <a:spLocks noChangeArrowheads="1"/>
          </p:cNvSpPr>
          <p:nvPr/>
        </p:nvSpPr>
        <p:spPr bwMode="auto">
          <a:xfrm>
            <a:off x="0" y="0"/>
            <a:ext cx="232756"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fr-FR" sz="1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flipH="1" flipV="1">
            <a:off x="-3929122" y="7786718"/>
            <a:ext cx="4357718" cy="15716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Flèche vers le bas 16"/>
          <p:cNvSpPr/>
          <p:nvPr/>
        </p:nvSpPr>
        <p:spPr>
          <a:xfrm>
            <a:off x="2357422" y="2428868"/>
            <a:ext cx="45719"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Ellipse 17"/>
          <p:cNvSpPr/>
          <p:nvPr/>
        </p:nvSpPr>
        <p:spPr>
          <a:xfrm>
            <a:off x="500034" y="3000372"/>
            <a:ext cx="3643338"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أ </a:t>
            </a:r>
            <a:r>
              <a:rPr lang="ar-DZ" b="1" dirty="0"/>
              <a:t>– بالنسبة إلى الأرض والإنسان</a:t>
            </a:r>
            <a:endParaRPr lang="fr-FR" dirty="0"/>
          </a:p>
        </p:txBody>
      </p:sp>
      <p:sp>
        <p:nvSpPr>
          <p:cNvPr id="20" name="Flèche vers le bas 19"/>
          <p:cNvSpPr/>
          <p:nvPr/>
        </p:nvSpPr>
        <p:spPr>
          <a:xfrm>
            <a:off x="2357422" y="3786190"/>
            <a:ext cx="45719"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Ellipse 22"/>
          <p:cNvSpPr/>
          <p:nvPr/>
        </p:nvSpPr>
        <p:spPr>
          <a:xfrm>
            <a:off x="428596" y="4214818"/>
            <a:ext cx="3857652"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ب – </a:t>
            </a:r>
            <a:r>
              <a:rPr lang="ar-DZ" b="1" dirty="0"/>
              <a:t>بالنسبة لدول والمناطق </a:t>
            </a:r>
            <a:endParaRPr lang="fr-FR" dirty="0"/>
          </a:p>
        </p:txBody>
      </p:sp>
      <p:sp>
        <p:nvSpPr>
          <p:cNvPr id="25" name="Flèche vers le bas 24"/>
          <p:cNvSpPr/>
          <p:nvPr/>
        </p:nvSpPr>
        <p:spPr>
          <a:xfrm>
            <a:off x="2357422" y="4786322"/>
            <a:ext cx="45719"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Ellipse 25"/>
          <p:cNvSpPr/>
          <p:nvPr/>
        </p:nvSpPr>
        <p:spPr>
          <a:xfrm>
            <a:off x="357158" y="5072074"/>
            <a:ext cx="3786214"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ت </a:t>
            </a:r>
            <a:r>
              <a:rPr lang="ar-DZ" b="1" dirty="0"/>
              <a:t>– بالنسبة لشركات </a:t>
            </a:r>
            <a:endParaRPr lang="fr-FR" dirty="0"/>
          </a:p>
        </p:txBody>
      </p:sp>
      <p:sp>
        <p:nvSpPr>
          <p:cNvPr id="27" name="Flèche vers le bas 26"/>
          <p:cNvSpPr/>
          <p:nvPr/>
        </p:nvSpPr>
        <p:spPr>
          <a:xfrm>
            <a:off x="2357422" y="5643578"/>
            <a:ext cx="45719"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Ellipse 27"/>
          <p:cNvSpPr/>
          <p:nvPr/>
        </p:nvSpPr>
        <p:spPr>
          <a:xfrm>
            <a:off x="357158" y="6000768"/>
            <a:ext cx="3857652"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t>ث – بالنسبة للمستهلكين </a:t>
            </a:r>
            <a:endParaRPr lang="fr-FR" dirty="0"/>
          </a:p>
        </p:txBody>
      </p:sp>
      <p:sp>
        <p:nvSpPr>
          <p:cNvPr id="32" name="Ellipse 31"/>
          <p:cNvSpPr/>
          <p:nvPr/>
        </p:nvSpPr>
        <p:spPr>
          <a:xfrm>
            <a:off x="285720" y="1428736"/>
            <a:ext cx="4000528"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t>2 -أهمية الاقتصاد الدائري </a:t>
            </a:r>
            <a:endParaRPr lang="fr-FR"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 متطلبات التحول إلى </a:t>
            </a:r>
            <a:r>
              <a:rPr lang="ar-DZ" dirty="0" err="1" smtClean="0"/>
              <a:t>الإقتصاد</a:t>
            </a:r>
            <a:r>
              <a:rPr lang="ar-DZ" dirty="0" smtClean="0"/>
              <a:t> الدائري ومعيقات تطبيقه </a:t>
            </a:r>
            <a:endParaRPr lang="fr-FR" dirty="0"/>
          </a:p>
        </p:txBody>
      </p:sp>
      <p:sp>
        <p:nvSpPr>
          <p:cNvPr id="4" name="Ellipse 3"/>
          <p:cNvSpPr/>
          <p:nvPr/>
        </p:nvSpPr>
        <p:spPr>
          <a:xfrm>
            <a:off x="928662" y="1571612"/>
            <a:ext cx="6715172" cy="7143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dirty="0"/>
              <a:t>متطلبات التحول إلى الاقتصاد الدائري </a:t>
            </a:r>
            <a:endParaRPr lang="fr-FR" sz="2800" dirty="0"/>
          </a:p>
        </p:txBody>
      </p:sp>
      <p:sp>
        <p:nvSpPr>
          <p:cNvPr id="9" name="Rectangle 8"/>
          <p:cNvSpPr/>
          <p:nvPr/>
        </p:nvSpPr>
        <p:spPr>
          <a:xfrm>
            <a:off x="714348" y="2714620"/>
            <a:ext cx="6929486"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دمج المواد الجديدة الناتجة من إعادة التدوير في عملية الإنتاج مع ضمان الجودة </a:t>
            </a:r>
            <a:endParaRPr lang="fr-FR" dirty="0"/>
          </a:p>
        </p:txBody>
      </p:sp>
      <p:sp>
        <p:nvSpPr>
          <p:cNvPr id="10" name="Rectangle 9"/>
          <p:cNvSpPr/>
          <p:nvPr/>
        </p:nvSpPr>
        <p:spPr>
          <a:xfrm>
            <a:off x="785786" y="3929066"/>
            <a:ext cx="6786610"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تشجيع الاستثمار في مجال التدوير وإنتاج مواد أولية تعوض المواد الطبيعية مثل الزجاج والورق </a:t>
            </a:r>
            <a:endParaRPr lang="fr-FR" dirty="0"/>
          </a:p>
        </p:txBody>
      </p:sp>
      <p:sp>
        <p:nvSpPr>
          <p:cNvPr id="18" name="Rectangle 17"/>
          <p:cNvSpPr/>
          <p:nvPr/>
        </p:nvSpPr>
        <p:spPr>
          <a:xfrm>
            <a:off x="857224" y="5429264"/>
            <a:ext cx="6786610"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err="1" smtClean="0"/>
              <a:t>اسبدال</a:t>
            </a:r>
            <a:r>
              <a:rPr lang="ar-DZ" dirty="0" smtClean="0"/>
              <a:t> المواد </a:t>
            </a:r>
            <a:r>
              <a:rPr lang="ar-DZ" dirty="0" err="1" smtClean="0"/>
              <a:t>الاولى</a:t>
            </a:r>
            <a:r>
              <a:rPr lang="ar-DZ" dirty="0" smtClean="0"/>
              <a:t> المضرة بمواد اقل ضراوة </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b="1" dirty="0"/>
              <a:t>2 -معيقات تطبيق الاقتصاد الدائري </a:t>
            </a:r>
            <a:r>
              <a:rPr lang="fr-FR" dirty="0"/>
              <a:t/>
            </a:r>
            <a:br>
              <a:rPr lang="fr-FR" dirty="0"/>
            </a:br>
            <a:endParaRPr lang="fr-FR" dirty="0"/>
          </a:p>
        </p:txBody>
      </p:sp>
      <p:sp>
        <p:nvSpPr>
          <p:cNvPr id="4" name="Ellipse 3"/>
          <p:cNvSpPr/>
          <p:nvPr/>
        </p:nvSpPr>
        <p:spPr>
          <a:xfrm>
            <a:off x="1928794" y="1714488"/>
            <a:ext cx="5143536"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a:t>المعوقات </a:t>
            </a:r>
            <a:r>
              <a:rPr lang="ar-DZ" sz="2400" dirty="0" err="1"/>
              <a:t>التقافية</a:t>
            </a:r>
            <a:r>
              <a:rPr lang="ar-DZ" sz="2400" dirty="0"/>
              <a:t> </a:t>
            </a:r>
            <a:endParaRPr lang="fr-FR" sz="2400" dirty="0"/>
          </a:p>
        </p:txBody>
      </p:sp>
      <p:sp>
        <p:nvSpPr>
          <p:cNvPr id="5" name="Ellipse 4"/>
          <p:cNvSpPr/>
          <p:nvPr/>
        </p:nvSpPr>
        <p:spPr>
          <a:xfrm>
            <a:off x="1714480" y="2786058"/>
            <a:ext cx="5214974"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a:t>المعيقات التشريعية </a:t>
            </a:r>
            <a:endParaRPr lang="fr-FR" sz="2400" dirty="0"/>
          </a:p>
        </p:txBody>
      </p:sp>
      <p:sp>
        <p:nvSpPr>
          <p:cNvPr id="6" name="Ellipse 5"/>
          <p:cNvSpPr/>
          <p:nvPr/>
        </p:nvSpPr>
        <p:spPr>
          <a:xfrm>
            <a:off x="1714480" y="3929066"/>
            <a:ext cx="5214974" cy="7143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a:t>المعيقات التسويقية </a:t>
            </a:r>
            <a:endParaRPr lang="fr-FR" sz="2400" dirty="0"/>
          </a:p>
        </p:txBody>
      </p:sp>
      <p:sp>
        <p:nvSpPr>
          <p:cNvPr id="7" name="Ellipse 6"/>
          <p:cNvSpPr/>
          <p:nvPr/>
        </p:nvSpPr>
        <p:spPr>
          <a:xfrm>
            <a:off x="1857356" y="5214950"/>
            <a:ext cx="5214974"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a:t>المعيقات </a:t>
            </a:r>
            <a:r>
              <a:rPr lang="ar-DZ" sz="2400" dirty="0" smtClean="0"/>
              <a:t>التكنولوجية </a:t>
            </a:r>
            <a:endParaRPr lang="fr-FR" sz="2400" dirty="0"/>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err="1" smtClean="0"/>
              <a:t>المبحت</a:t>
            </a:r>
            <a:r>
              <a:rPr lang="ar-DZ" dirty="0" smtClean="0"/>
              <a:t> الثاني </a:t>
            </a:r>
            <a:r>
              <a:rPr lang="ar-DZ" dirty="0" err="1" smtClean="0"/>
              <a:t>الاطار</a:t>
            </a:r>
            <a:r>
              <a:rPr lang="ar-DZ" dirty="0" smtClean="0"/>
              <a:t> </a:t>
            </a:r>
            <a:r>
              <a:rPr lang="ar-DZ" dirty="0" err="1" smtClean="0"/>
              <a:t>المفاهيمي</a:t>
            </a:r>
            <a:r>
              <a:rPr lang="ar-DZ" dirty="0" smtClean="0"/>
              <a:t> لتنمية المستدامة </a:t>
            </a:r>
            <a:endParaRPr lang="fr-FR" dirty="0"/>
          </a:p>
        </p:txBody>
      </p:sp>
      <p:sp>
        <p:nvSpPr>
          <p:cNvPr id="13" name="Ellipse 12"/>
          <p:cNvSpPr/>
          <p:nvPr/>
        </p:nvSpPr>
        <p:spPr>
          <a:xfrm>
            <a:off x="2000232" y="1714488"/>
            <a:ext cx="4929222" cy="19288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اجتماعية </a:t>
            </a:r>
            <a:endParaRPr lang="fr-FR" dirty="0"/>
          </a:p>
        </p:txBody>
      </p:sp>
      <p:sp>
        <p:nvSpPr>
          <p:cNvPr id="14" name="Ellipse 13"/>
          <p:cNvSpPr/>
          <p:nvPr/>
        </p:nvSpPr>
        <p:spPr>
          <a:xfrm>
            <a:off x="5286380" y="1857364"/>
            <a:ext cx="3000396" cy="17859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اقتصادية </a:t>
            </a:r>
            <a:endParaRPr lang="fr-FR" dirty="0"/>
          </a:p>
        </p:txBody>
      </p:sp>
      <p:sp>
        <p:nvSpPr>
          <p:cNvPr id="24" name="Ellipse 23"/>
          <p:cNvSpPr/>
          <p:nvPr/>
        </p:nvSpPr>
        <p:spPr>
          <a:xfrm>
            <a:off x="0" y="1928802"/>
            <a:ext cx="3000364" cy="18573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بيئية </a:t>
            </a:r>
            <a:endParaRPr lang="fr-FR" dirty="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b="1" dirty="0" smtClean="0"/>
              <a:t>المطلب الثاني </a:t>
            </a:r>
            <a:r>
              <a:rPr lang="fr-FR" b="1" dirty="0" smtClean="0"/>
              <a:t>:</a:t>
            </a:r>
            <a:r>
              <a:rPr lang="ar-DZ" b="1" dirty="0" smtClean="0"/>
              <a:t>أهداف التنمية المستدامة </a:t>
            </a:r>
            <a:endParaRPr lang="fr-FR" dirty="0"/>
          </a:p>
        </p:txBody>
      </p:sp>
      <p:sp>
        <p:nvSpPr>
          <p:cNvPr id="4" name="Rectangle à coins arrondis 3"/>
          <p:cNvSpPr/>
          <p:nvPr/>
        </p:nvSpPr>
        <p:spPr>
          <a:xfrm>
            <a:off x="6786578" y="1500174"/>
            <a:ext cx="2071702"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الاستدامة الاقتصادية </a:t>
            </a:r>
            <a:endParaRPr lang="fr-FR" dirty="0"/>
          </a:p>
        </p:txBody>
      </p:sp>
      <p:sp>
        <p:nvSpPr>
          <p:cNvPr id="5" name="Rectangle à coins arrondis 4"/>
          <p:cNvSpPr/>
          <p:nvPr/>
        </p:nvSpPr>
        <p:spPr>
          <a:xfrm>
            <a:off x="6786578" y="2928934"/>
            <a:ext cx="2000264"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الاستدامة الاجتماعية </a:t>
            </a:r>
            <a:endParaRPr lang="fr-FR" dirty="0"/>
          </a:p>
        </p:txBody>
      </p:sp>
      <p:sp>
        <p:nvSpPr>
          <p:cNvPr id="6" name="Rectangle à coins arrondis 5"/>
          <p:cNvSpPr/>
          <p:nvPr/>
        </p:nvSpPr>
        <p:spPr>
          <a:xfrm>
            <a:off x="6786578" y="4286256"/>
            <a:ext cx="2071702"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الاستدامة الاجتماعية </a:t>
            </a:r>
            <a:endParaRPr lang="fr-FR" dirty="0"/>
          </a:p>
        </p:txBody>
      </p:sp>
      <p:sp>
        <p:nvSpPr>
          <p:cNvPr id="20" name="Rectangle à coins arrondis 19"/>
          <p:cNvSpPr/>
          <p:nvPr/>
        </p:nvSpPr>
        <p:spPr>
          <a:xfrm>
            <a:off x="285720" y="1357298"/>
            <a:ext cx="1643074"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الماء </a:t>
            </a:r>
            <a:endParaRPr lang="fr-FR" dirty="0"/>
          </a:p>
        </p:txBody>
      </p:sp>
      <p:sp>
        <p:nvSpPr>
          <p:cNvPr id="28" name="Rectangle à coins arrondis 27"/>
          <p:cNvSpPr/>
          <p:nvPr/>
        </p:nvSpPr>
        <p:spPr>
          <a:xfrm>
            <a:off x="1000100" y="2857496"/>
            <a:ext cx="1571636"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المأوى </a:t>
            </a:r>
            <a:endParaRPr lang="fr-FR" dirty="0"/>
          </a:p>
        </p:txBody>
      </p:sp>
      <p:sp>
        <p:nvSpPr>
          <p:cNvPr id="29" name="Rectangle à coins arrondis 28"/>
          <p:cNvSpPr/>
          <p:nvPr/>
        </p:nvSpPr>
        <p:spPr>
          <a:xfrm>
            <a:off x="1357290" y="3643314"/>
            <a:ext cx="1571636"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الصحة </a:t>
            </a:r>
            <a:endParaRPr lang="fr-FR" dirty="0"/>
          </a:p>
        </p:txBody>
      </p:sp>
      <p:sp>
        <p:nvSpPr>
          <p:cNvPr id="30" name="Rectangle à coins arrondis 29"/>
          <p:cNvSpPr/>
          <p:nvPr/>
        </p:nvSpPr>
        <p:spPr>
          <a:xfrm>
            <a:off x="1643042" y="4500570"/>
            <a:ext cx="1714512"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الطاقة </a:t>
            </a:r>
            <a:endParaRPr lang="fr-FR" dirty="0"/>
          </a:p>
        </p:txBody>
      </p:sp>
      <p:sp>
        <p:nvSpPr>
          <p:cNvPr id="31" name="Rectangle à coins arrondis 30"/>
          <p:cNvSpPr/>
          <p:nvPr/>
        </p:nvSpPr>
        <p:spPr>
          <a:xfrm>
            <a:off x="1928794" y="5286388"/>
            <a:ext cx="1785950"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التعليم </a:t>
            </a:r>
            <a:endParaRPr lang="fr-FR" dirty="0"/>
          </a:p>
        </p:txBody>
      </p:sp>
      <p:sp>
        <p:nvSpPr>
          <p:cNvPr id="32" name="Rectangle à coins arrondis 31"/>
          <p:cNvSpPr/>
          <p:nvPr/>
        </p:nvSpPr>
        <p:spPr>
          <a:xfrm>
            <a:off x="2357422" y="6143644"/>
            <a:ext cx="1714512"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الخل </a:t>
            </a:r>
            <a:endParaRPr lang="fr-FR" dirty="0"/>
          </a:p>
        </p:txBody>
      </p:sp>
      <p:sp>
        <p:nvSpPr>
          <p:cNvPr id="34" name="Rectangle à coins arrondis 33"/>
          <p:cNvSpPr/>
          <p:nvPr/>
        </p:nvSpPr>
        <p:spPr>
          <a:xfrm>
            <a:off x="642910" y="2071678"/>
            <a:ext cx="1643074"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الغداء </a:t>
            </a:r>
            <a:endParaRPr lang="fr-FR" dirty="0"/>
          </a:p>
        </p:txBody>
      </p:sp>
      <p:sp>
        <p:nvSpPr>
          <p:cNvPr id="35" name="Flèche droite 34"/>
          <p:cNvSpPr/>
          <p:nvPr/>
        </p:nvSpPr>
        <p:spPr>
          <a:xfrm>
            <a:off x="3714744" y="3500438"/>
            <a:ext cx="1714512" cy="7858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Ellipse 36"/>
          <p:cNvSpPr/>
          <p:nvPr/>
        </p:nvSpPr>
        <p:spPr>
          <a:xfrm>
            <a:off x="3143240" y="1357298"/>
            <a:ext cx="2143140"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الهدف </a:t>
            </a:r>
            <a:endParaRPr lang="fr-FR" dirty="0"/>
          </a:p>
        </p:txBody>
      </p:sp>
      <p:sp>
        <p:nvSpPr>
          <p:cNvPr id="38" name="Flèche droite 37"/>
          <p:cNvSpPr/>
          <p:nvPr/>
        </p:nvSpPr>
        <p:spPr>
          <a:xfrm>
            <a:off x="2214546" y="1571612"/>
            <a:ext cx="642942"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b="1" dirty="0" smtClean="0"/>
              <a:t>المطلب الثالث علاقة الاقتصاد الدائري </a:t>
            </a:r>
            <a:r>
              <a:rPr lang="ar-DZ" b="1" dirty="0" err="1" smtClean="0"/>
              <a:t>با</a:t>
            </a:r>
            <a:r>
              <a:rPr lang="ar-DZ" b="1" dirty="0" smtClean="0"/>
              <a:t> التنمية المستدامة </a:t>
            </a:r>
            <a:endParaRPr lang="fr-FR" dirty="0"/>
          </a:p>
        </p:txBody>
      </p:sp>
      <p:sp>
        <p:nvSpPr>
          <p:cNvPr id="3" name="Rectangle à coins arrondis 2"/>
          <p:cNvSpPr/>
          <p:nvPr/>
        </p:nvSpPr>
        <p:spPr>
          <a:xfrm>
            <a:off x="714348" y="1643050"/>
            <a:ext cx="8143932"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يساهم الاقتصاد الدائري في تحقيق البعدين الاقتصادي والبيئي بشكل واضح </a:t>
            </a:r>
            <a:endParaRPr lang="fr-FR" dirty="0"/>
          </a:p>
        </p:txBody>
      </p:sp>
      <p:sp>
        <p:nvSpPr>
          <p:cNvPr id="6" name="Rectangle à coins arrondis 5"/>
          <p:cNvSpPr/>
          <p:nvPr/>
        </p:nvSpPr>
        <p:spPr>
          <a:xfrm>
            <a:off x="785786" y="2928934"/>
            <a:ext cx="8072494"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النظام الاقتصادي المستدام هو الذي يمكن إن يحفظ قدرة البشر في هادا الكوكب </a:t>
            </a:r>
            <a:endParaRPr lang="fr-FR" dirty="0"/>
          </a:p>
        </p:txBody>
      </p:sp>
      <p:sp>
        <p:nvSpPr>
          <p:cNvPr id="7" name="Rectangle à coins arrondis 6"/>
          <p:cNvSpPr/>
          <p:nvPr/>
        </p:nvSpPr>
        <p:spPr>
          <a:xfrm>
            <a:off x="857224" y="4357694"/>
            <a:ext cx="8001056"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cap="small" dirty="0" err="1"/>
              <a:t>ان</a:t>
            </a:r>
            <a:r>
              <a:rPr lang="ar-DZ" cap="small" dirty="0"/>
              <a:t> المحافظة على البيئة واستغلال مواردها بشكل سليم والحرص على عدم ترك مخلفات صناعية يتطلب استعمال تكنولوجيا </a:t>
            </a:r>
            <a:r>
              <a:rPr lang="ar-DZ" cap="small" dirty="0" smtClean="0"/>
              <a:t>حديثة</a:t>
            </a:r>
            <a:endParaRPr lang="fr-FR" dirty="0"/>
          </a:p>
        </p:txBody>
      </p:sp>
      <p:sp>
        <p:nvSpPr>
          <p:cNvPr id="8" name="Rectangle à coins arrondis 7"/>
          <p:cNvSpPr/>
          <p:nvPr/>
        </p:nvSpPr>
        <p:spPr>
          <a:xfrm>
            <a:off x="857224" y="5786454"/>
            <a:ext cx="8001056"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cap="small" dirty="0"/>
              <a:t>يتطلب الاقتصاد الدائري توفر بيئة علمية مبدعة ومبتكرة  لأساليب جديدة في إنتاج المنتجات المستدامة </a:t>
            </a:r>
            <a:endParaRPr lang="fr-FR" dirty="0"/>
          </a:p>
        </p:txBody>
      </p:sp>
      <p:sp>
        <p:nvSpPr>
          <p:cNvPr id="9" name="Flèche vers le bas 8"/>
          <p:cNvSpPr/>
          <p:nvPr/>
        </p:nvSpPr>
        <p:spPr>
          <a:xfrm>
            <a:off x="4500562" y="2214554"/>
            <a:ext cx="357190"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vers le bas 9"/>
          <p:cNvSpPr/>
          <p:nvPr/>
        </p:nvSpPr>
        <p:spPr>
          <a:xfrm>
            <a:off x="4429124" y="3571876"/>
            <a:ext cx="428628" cy="571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vers le bas 10"/>
          <p:cNvSpPr/>
          <p:nvPr/>
        </p:nvSpPr>
        <p:spPr>
          <a:xfrm>
            <a:off x="4500562" y="5000636"/>
            <a:ext cx="357190"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264</TotalTime>
  <Words>247</Words>
  <Application>Microsoft Office PowerPoint</Application>
  <PresentationFormat>Affichage à l'écran (4:3)</PresentationFormat>
  <Paragraphs>49</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Rotonde</vt:lpstr>
      <vt:lpstr>Diapositive 1</vt:lpstr>
      <vt:lpstr>الاقتصاد الدائري والتنمية المستدامة   </vt:lpstr>
      <vt:lpstr>المطلب الثاني اهداف الاقتصاد الدائري واهميته </vt:lpstr>
      <vt:lpstr> متطلبات التحول إلى الإقتصاد الدائري ومعيقات تطبيقه </vt:lpstr>
      <vt:lpstr>2 -معيقات تطبيق الاقتصاد الدائري  </vt:lpstr>
      <vt:lpstr>المبحت الثاني الاطار المفاهيمي لتنمية المستدامة </vt:lpstr>
      <vt:lpstr>المطلب الثاني :أهداف التنمية المستدامة </vt:lpstr>
      <vt:lpstr>المطلب الثالث علاقة الاقتصاد الدائري با التنمية المستدامة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msi</dc:creator>
  <cp:lastModifiedBy>msi</cp:lastModifiedBy>
  <cp:revision>33</cp:revision>
  <dcterms:created xsi:type="dcterms:W3CDTF">2024-10-23T18:42:26Z</dcterms:created>
  <dcterms:modified xsi:type="dcterms:W3CDTF">2024-10-23T23:07:07Z</dcterms:modified>
</cp:coreProperties>
</file>