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6" r:id="rId6"/>
    <p:sldId id="260" r:id="rId7"/>
    <p:sldId id="261" r:id="rId8"/>
    <p:sldId id="262" r:id="rId9"/>
    <p:sldId id="263" r:id="rId10"/>
    <p:sldId id="264" r:id="rId11"/>
    <p:sldId id="265" r:id="rId12"/>
    <p:sldId id="269" r:id="rId13"/>
    <p:sldId id="267" r:id="rId14"/>
    <p:sldId id="268"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
      <p:font typeface="Calibri" panose="020F0502020204030204" pitchFamily="34" charset="0"/>
      <p:regular r:id="rId19"/>
      <p:bold r:id="rId20"/>
      <p:italic r:id="rId21"/>
      <p:boldItalic r:id="rId22"/>
    </p:embeddedFont>
    <p:embeddedFont>
      <p:font typeface="Simplified Arabic" panose="02020603050405020304" pitchFamily="18" charset="-78"/>
      <p:regular r:id="rId23"/>
      <p:bold r:id="rId2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6" d="100"/>
          <a:sy n="56" d="100"/>
        </p:scale>
        <p:origin x="62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474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4.svg"/><Relationship Id="rId4" Type="http://schemas.openxmlformats.org/officeDocument/2006/relationships/image" Target="../media/image-9-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6.svg"/><Relationship Id="rId5" Type="http://schemas.openxmlformats.org/officeDocument/2006/relationships/image" Target="../media/image-4-4.svg"/><Relationship Id="rId4" Type="http://schemas.openxmlformats.org/officeDocument/2006/relationships/image" Target="../media/image-4-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7.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5.svg"/><Relationship Id="rId5" Type="http://schemas.openxmlformats.org/officeDocument/2006/relationships/image" Target="../media/image-5-3.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337197"/>
            <a:ext cx="7556421" cy="2126337"/>
          </a:xfrm>
          <a:prstGeom prst="rect">
            <a:avLst/>
          </a:prstGeom>
          <a:noFill/>
          <a:ln/>
        </p:spPr>
        <p:txBody>
          <a:bodyPr wrap="square" lIns="0" tIns="0" rIns="0" bIns="0" rtlCol="0" anchor="t"/>
          <a:lstStyle/>
          <a:p>
            <a:pPr marL="0" indent="0" algn="r" rtl="1">
              <a:lnSpc>
                <a:spcPts val="5550"/>
              </a:lnSpc>
              <a:buNone/>
            </a:pPr>
            <a:r>
              <a:rPr lang="en-US" sz="4450" dirty="0">
                <a:solidFill>
                  <a:srgbClr val="1B1B27"/>
                </a:solidFill>
                <a:latin typeface="Alexandria" pitchFamily="34" charset="0"/>
                <a:ea typeface="Alexandria" pitchFamily="34" charset="-122"/>
                <a:cs typeface="Alexandria" pitchFamily="34" charset="-120"/>
              </a:rPr>
              <a:t>نظام إدارة علاقات العملاء (CRM</a:t>
            </a:r>
            <a:r>
              <a:rPr lang="en-US" sz="4450" dirty="0" smtClean="0">
                <a:solidFill>
                  <a:srgbClr val="1B1B27"/>
                </a:solidFill>
                <a:latin typeface="Alexandria" pitchFamily="34" charset="0"/>
                <a:ea typeface="Alexandria" pitchFamily="34" charset="-122"/>
                <a:cs typeface="Alexandria" pitchFamily="34" charset="-120"/>
              </a:rPr>
              <a:t>):  </a:t>
            </a:r>
            <a:r>
              <a:rPr lang="en-US" sz="4450" dirty="0" err="1" smtClean="0">
                <a:solidFill>
                  <a:srgbClr val="1B1B27"/>
                </a:solidFill>
                <a:latin typeface="Alexandria" pitchFamily="34" charset="0"/>
                <a:ea typeface="Alexandria" pitchFamily="34" charset="-122"/>
                <a:cs typeface="Alexandria" pitchFamily="34" charset="-120"/>
              </a:rPr>
              <a:t>costomer</a:t>
            </a:r>
            <a:r>
              <a:rPr lang="en-US" sz="4450" dirty="0" smtClean="0">
                <a:solidFill>
                  <a:srgbClr val="1B1B27"/>
                </a:solidFill>
                <a:latin typeface="Alexandria" pitchFamily="34" charset="0"/>
                <a:ea typeface="Alexandria" pitchFamily="34" charset="-122"/>
                <a:cs typeface="Alexandria" pitchFamily="34" charset="-120"/>
              </a:rPr>
              <a:t> relationship management</a:t>
            </a:r>
            <a:endParaRPr lang="en-US" sz="4450" dirty="0"/>
          </a:p>
        </p:txBody>
      </p:sp>
      <p:sp>
        <p:nvSpPr>
          <p:cNvPr id="4" name="Text 1"/>
          <p:cNvSpPr/>
          <p:nvPr/>
        </p:nvSpPr>
        <p:spPr>
          <a:xfrm>
            <a:off x="793790" y="4803696"/>
            <a:ext cx="7556421" cy="1088708"/>
          </a:xfrm>
          <a:prstGeom prst="rect">
            <a:avLst/>
          </a:prstGeom>
          <a:noFill/>
          <a:ln/>
        </p:spPr>
        <p:txBody>
          <a:bodyPr wrap="square" lIns="0" tIns="0" rIns="0" bIns="0" rtlCol="0" anchor="t"/>
          <a:lstStyle/>
          <a:p>
            <a:pPr marL="0" indent="0" algn="r" rtl="1">
              <a:lnSpc>
                <a:spcPts val="2850"/>
              </a:lnSpc>
              <a:buNone/>
            </a:pP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706547" y="398383"/>
            <a:ext cx="8416885" cy="452676"/>
          </a:xfrm>
          <a:prstGeom prst="rect">
            <a:avLst/>
          </a:prstGeom>
          <a:noFill/>
          <a:ln/>
        </p:spPr>
        <p:txBody>
          <a:bodyPr wrap="none" lIns="0" tIns="0" rIns="0" bIns="0" rtlCol="0" anchor="t"/>
          <a:lstStyle/>
          <a:p>
            <a:pPr marL="0" indent="0" algn="r" rtl="1">
              <a:lnSpc>
                <a:spcPts val="3550"/>
              </a:lnSpc>
              <a:buNone/>
            </a:pPr>
            <a:r>
              <a:rPr lang="en-US" sz="2850" dirty="0">
                <a:solidFill>
                  <a:srgbClr val="1B1B27"/>
                </a:solidFill>
                <a:latin typeface="Alexandria" pitchFamily="34" charset="0"/>
                <a:ea typeface="Alexandria" pitchFamily="34" charset="-122"/>
                <a:cs typeface="Alexandria" pitchFamily="34" charset="-120"/>
              </a:rPr>
              <a:t>قصة نجاح: زيادة المبيعات بنسبة 30% لشركة عالمية</a:t>
            </a:r>
            <a:endParaRPr lang="en-US" sz="2850" dirty="0"/>
          </a:p>
        </p:txBody>
      </p:sp>
      <p:sp>
        <p:nvSpPr>
          <p:cNvPr id="3" name="Text 1"/>
          <p:cNvSpPr/>
          <p:nvPr/>
        </p:nvSpPr>
        <p:spPr>
          <a:xfrm>
            <a:off x="506968" y="1198721"/>
            <a:ext cx="7329964" cy="463629"/>
          </a:xfrm>
          <a:prstGeom prst="rect">
            <a:avLst/>
          </a:prstGeom>
          <a:noFill/>
          <a:ln/>
        </p:spPr>
        <p:txBody>
          <a:bodyPr wrap="square" lIns="0" tIns="0" rIns="0" bIns="0" rtlCol="0" anchor="t"/>
          <a:lstStyle/>
          <a:p>
            <a:pPr marL="0" indent="0" algn="r" rtl="1">
              <a:buNone/>
            </a:pPr>
            <a:r>
              <a:rPr lang="en-US" sz="2000" dirty="0">
                <a:solidFill>
                  <a:srgbClr val="404155"/>
                </a:solidFill>
                <a:latin typeface="Simplified Arabic" panose="02020603050405020304" pitchFamily="18" charset="-78"/>
                <a:ea typeface="Nobile" pitchFamily="34" charset="-122"/>
                <a:cs typeface="Simplified Arabic" panose="02020603050405020304" pitchFamily="18" charset="-78"/>
              </a:rPr>
              <a:t>واجهت إحدى الشركات العالمية تحدياً في تخصيص حملاتها التسويقية لعملائها. بعد تطبيق نظام CRM تحليلي وتشغيلي، تمكنت من تحقيق نتائج مبهرة:</a:t>
            </a:r>
            <a:endParaRPr lang="en-US" sz="2000" dirty="0">
              <a:latin typeface="Simplified Arabic" panose="02020603050405020304" pitchFamily="18" charset="-78"/>
              <a:cs typeface="Simplified Arabic" panose="02020603050405020304" pitchFamily="18" charset="-78"/>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565350" y="1829693"/>
            <a:ext cx="217289" cy="217289"/>
          </a:xfrm>
          <a:prstGeom prst="rect">
            <a:avLst/>
          </a:prstGeom>
        </p:spPr>
      </p:pic>
      <p:sp>
        <p:nvSpPr>
          <p:cNvPr id="5" name="Text 2"/>
          <p:cNvSpPr/>
          <p:nvPr/>
        </p:nvSpPr>
        <p:spPr>
          <a:xfrm>
            <a:off x="4711541" y="1825228"/>
            <a:ext cx="2654737" cy="226338"/>
          </a:xfrm>
          <a:prstGeom prst="rect">
            <a:avLst/>
          </a:prstGeom>
          <a:noFill/>
          <a:ln/>
        </p:spPr>
        <p:txBody>
          <a:bodyPr wrap="none" lIns="0" tIns="0" rIns="0" bIns="0" rtlCol="0" anchor="t"/>
          <a:lstStyle/>
          <a:p>
            <a:pPr marL="0" indent="0" algn="r" rtl="1">
              <a:lnSpc>
                <a:spcPts val="1750"/>
              </a:lnSpc>
              <a:buNone/>
            </a:pPr>
            <a:r>
              <a:rPr lang="en-US" sz="1400" dirty="0">
                <a:solidFill>
                  <a:srgbClr val="404155"/>
                </a:solidFill>
                <a:latin typeface="Alexandria" pitchFamily="34" charset="0"/>
                <a:ea typeface="Alexandria" pitchFamily="34" charset="-122"/>
                <a:cs typeface="Alexandria" pitchFamily="34" charset="-120"/>
              </a:rPr>
              <a:t>تحليل السلوك وتخصيص العروض</a:t>
            </a:r>
            <a:endParaRPr lang="en-US" sz="1400" dirty="0"/>
          </a:p>
        </p:txBody>
      </p:sp>
      <p:sp>
        <p:nvSpPr>
          <p:cNvPr id="6" name="Text 3"/>
          <p:cNvSpPr/>
          <p:nvPr/>
        </p:nvSpPr>
        <p:spPr>
          <a:xfrm>
            <a:off x="506968" y="2196346"/>
            <a:ext cx="6859310" cy="231815"/>
          </a:xfrm>
          <a:prstGeom prst="rect">
            <a:avLst/>
          </a:prstGeom>
          <a:noFill/>
          <a:ln/>
        </p:spPr>
        <p:txBody>
          <a:bodyPr wrap="none" lIns="0" tIns="0" rIns="0" bIns="0" rtlCol="0" anchor="t"/>
          <a:lstStyle/>
          <a:p>
            <a:pPr marL="0" indent="0" algn="r" rtl="1">
              <a:lnSpc>
                <a:spcPts val="1800"/>
              </a:lnSpc>
              <a:buNone/>
            </a:pPr>
            <a:r>
              <a:rPr lang="en-US" dirty="0">
                <a:solidFill>
                  <a:srgbClr val="404155"/>
                </a:solidFill>
                <a:latin typeface="Nobile" pitchFamily="34" charset="0"/>
                <a:ea typeface="Nobile" pitchFamily="34" charset="-122"/>
                <a:cs typeface="Nobile" pitchFamily="34" charset="-120"/>
              </a:rPr>
              <a:t>استخدمت الشركة CRM لتحليل أنماط الشراء وتخصيص حملات تسويقية دقيقة أدت لارتفاع معدل التحويل.</a:t>
            </a:r>
            <a:endParaRPr lang="en-US" dirty="0"/>
          </a:p>
        </p:txBody>
      </p:sp>
      <p:pic>
        <p:nvPicPr>
          <p:cNvPr id="7" name="Image 1" descr="preencoded.png"/>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7565350" y="2722305"/>
            <a:ext cx="217289" cy="217289"/>
          </a:xfrm>
          <a:prstGeom prst="rect">
            <a:avLst/>
          </a:prstGeom>
        </p:spPr>
      </p:pic>
      <p:sp>
        <p:nvSpPr>
          <p:cNvPr id="8" name="Text 4"/>
          <p:cNvSpPr/>
          <p:nvPr/>
        </p:nvSpPr>
        <p:spPr>
          <a:xfrm>
            <a:off x="5466874" y="2717840"/>
            <a:ext cx="1899404" cy="226338"/>
          </a:xfrm>
          <a:prstGeom prst="rect">
            <a:avLst/>
          </a:prstGeom>
          <a:noFill/>
          <a:ln/>
        </p:spPr>
        <p:txBody>
          <a:bodyPr wrap="none" lIns="0" tIns="0" rIns="0" bIns="0" rtlCol="0" anchor="t"/>
          <a:lstStyle/>
          <a:p>
            <a:pPr marL="0" indent="0" algn="r" rtl="1">
              <a:lnSpc>
                <a:spcPts val="1750"/>
              </a:lnSpc>
              <a:buNone/>
            </a:pPr>
            <a:r>
              <a:rPr lang="en-US" sz="1400" dirty="0">
                <a:solidFill>
                  <a:srgbClr val="404155"/>
                </a:solidFill>
                <a:latin typeface="Alexandria" pitchFamily="34" charset="0"/>
                <a:ea typeface="Alexandria" pitchFamily="34" charset="-122"/>
                <a:cs typeface="Alexandria" pitchFamily="34" charset="-120"/>
              </a:rPr>
              <a:t>تحسين التنسيق الداخلي</a:t>
            </a:r>
            <a:endParaRPr lang="en-US" sz="1400" dirty="0"/>
          </a:p>
        </p:txBody>
      </p:sp>
      <p:sp>
        <p:nvSpPr>
          <p:cNvPr id="9" name="Text 5"/>
          <p:cNvSpPr/>
          <p:nvPr/>
        </p:nvSpPr>
        <p:spPr>
          <a:xfrm>
            <a:off x="506968" y="3088958"/>
            <a:ext cx="6859310" cy="602932"/>
          </a:xfrm>
          <a:prstGeom prst="rect">
            <a:avLst/>
          </a:prstGeom>
          <a:noFill/>
          <a:ln/>
        </p:spPr>
        <p:txBody>
          <a:bodyPr wrap="none" lIns="0" tIns="0" rIns="0" bIns="0" rtlCol="0" anchor="t"/>
          <a:lstStyle/>
          <a:p>
            <a:pPr marL="0" indent="0" algn="r" rtl="1">
              <a:lnSpc>
                <a:spcPts val="1800"/>
              </a:lnSpc>
              <a:buNone/>
            </a:pPr>
            <a:r>
              <a:rPr lang="en-US" sz="2000" dirty="0">
                <a:solidFill>
                  <a:srgbClr val="404155"/>
                </a:solidFill>
                <a:latin typeface="Nobile" pitchFamily="34" charset="0"/>
                <a:ea typeface="Nobile" pitchFamily="34" charset="-122"/>
                <a:cs typeface="Nobile" pitchFamily="34" charset="-120"/>
              </a:rPr>
              <a:t>ساهم النظام في توحيد قاعدة البيانات، مما مكن فرق المبيعات والدعم من العمل بتناغم لخدمة العميل بشكل أسرع.</a:t>
            </a:r>
            <a:endParaRPr lang="en-US" sz="2000" dirty="0"/>
          </a:p>
        </p:txBody>
      </p:sp>
      <p:sp>
        <p:nvSpPr>
          <p:cNvPr id="10" name="Text 6"/>
          <p:cNvSpPr/>
          <p:nvPr/>
        </p:nvSpPr>
        <p:spPr>
          <a:xfrm>
            <a:off x="11254978" y="1303615"/>
            <a:ext cx="2875955" cy="478036"/>
          </a:xfrm>
          <a:prstGeom prst="rect">
            <a:avLst/>
          </a:prstGeom>
          <a:noFill/>
          <a:ln/>
        </p:spPr>
        <p:txBody>
          <a:bodyPr wrap="none" lIns="0" tIns="0" rIns="0" bIns="0" rtlCol="0" anchor="t"/>
          <a:lstStyle/>
          <a:p>
            <a:pPr marL="0" indent="0" algn="ctr" rtl="1">
              <a:lnSpc>
                <a:spcPts val="3750"/>
              </a:lnSpc>
              <a:buNone/>
            </a:pPr>
            <a:r>
              <a:rPr lang="en-US" sz="3750" dirty="0">
                <a:solidFill>
                  <a:srgbClr val="404155"/>
                </a:solidFill>
                <a:latin typeface="Alexandria" pitchFamily="34" charset="0"/>
                <a:ea typeface="Alexandria" pitchFamily="34" charset="-122"/>
                <a:cs typeface="Alexandria" pitchFamily="34" charset="-120"/>
              </a:rPr>
              <a:t>30%</a:t>
            </a:r>
            <a:endParaRPr lang="en-US" sz="3750" dirty="0"/>
          </a:p>
        </p:txBody>
      </p:sp>
      <p:sp>
        <p:nvSpPr>
          <p:cNvPr id="11" name="Text 7"/>
          <p:cNvSpPr/>
          <p:nvPr/>
        </p:nvSpPr>
        <p:spPr>
          <a:xfrm>
            <a:off x="11787545" y="1962626"/>
            <a:ext cx="1810822" cy="226338"/>
          </a:xfrm>
          <a:prstGeom prst="rect">
            <a:avLst/>
          </a:prstGeom>
          <a:noFill/>
          <a:ln/>
        </p:spPr>
        <p:txBody>
          <a:bodyPr wrap="none" lIns="0" tIns="0" rIns="0" bIns="0" rtlCol="0" anchor="t"/>
          <a:lstStyle/>
          <a:p>
            <a:pPr marL="0" indent="0" algn="ctr" rtl="1">
              <a:lnSpc>
                <a:spcPts val="1750"/>
              </a:lnSpc>
              <a:buNone/>
            </a:pPr>
            <a:r>
              <a:rPr lang="en-US" sz="1400" dirty="0">
                <a:solidFill>
                  <a:srgbClr val="404155"/>
                </a:solidFill>
                <a:latin typeface="Alexandria" pitchFamily="34" charset="0"/>
                <a:ea typeface="Alexandria" pitchFamily="34" charset="-122"/>
                <a:cs typeface="Alexandria" pitchFamily="34" charset="-120"/>
              </a:rPr>
              <a:t>زيادة في المبيعات</a:t>
            </a:r>
            <a:endParaRPr lang="en-US" sz="1400" dirty="0"/>
          </a:p>
        </p:txBody>
      </p:sp>
      <p:sp>
        <p:nvSpPr>
          <p:cNvPr id="12" name="Text 8"/>
          <p:cNvSpPr/>
          <p:nvPr/>
        </p:nvSpPr>
        <p:spPr>
          <a:xfrm>
            <a:off x="11254978" y="2333744"/>
            <a:ext cx="2875955" cy="463629"/>
          </a:xfrm>
          <a:prstGeom prst="rect">
            <a:avLst/>
          </a:prstGeom>
          <a:noFill/>
          <a:ln/>
        </p:spPr>
        <p:txBody>
          <a:bodyPr wrap="square" lIns="0" tIns="0" rIns="0" bIns="0" rtlCol="0" anchor="t"/>
          <a:lstStyle/>
          <a:p>
            <a:pPr marL="0" indent="0" algn="ctr" rtl="1">
              <a:lnSpc>
                <a:spcPts val="1800"/>
              </a:lnSpc>
              <a:buNone/>
            </a:pPr>
            <a:r>
              <a:rPr lang="en-US" dirty="0">
                <a:solidFill>
                  <a:srgbClr val="404155"/>
                </a:solidFill>
                <a:latin typeface="Nobile" pitchFamily="34" charset="0"/>
                <a:ea typeface="Nobile" pitchFamily="34" charset="-122"/>
                <a:cs typeface="Nobile" pitchFamily="34" charset="-120"/>
              </a:rPr>
              <a:t>الزيادة المحققة في الإيرادات السنوية خلال عام واحد من التطبيق.</a:t>
            </a:r>
            <a:endParaRPr lang="en-US" dirty="0"/>
          </a:p>
        </p:txBody>
      </p:sp>
      <p:sp>
        <p:nvSpPr>
          <p:cNvPr id="13" name="Text 9"/>
          <p:cNvSpPr/>
          <p:nvPr/>
        </p:nvSpPr>
        <p:spPr>
          <a:xfrm>
            <a:off x="8197929" y="1303615"/>
            <a:ext cx="2876074" cy="478036"/>
          </a:xfrm>
          <a:prstGeom prst="rect">
            <a:avLst/>
          </a:prstGeom>
          <a:noFill/>
          <a:ln/>
        </p:spPr>
        <p:txBody>
          <a:bodyPr wrap="none" lIns="0" tIns="0" rIns="0" bIns="0" rtlCol="0" anchor="t"/>
          <a:lstStyle/>
          <a:p>
            <a:pPr marL="0" indent="0" algn="ctr" rtl="1">
              <a:lnSpc>
                <a:spcPts val="3750"/>
              </a:lnSpc>
              <a:buNone/>
            </a:pPr>
            <a:r>
              <a:rPr lang="en-US" sz="3750" dirty="0">
                <a:solidFill>
                  <a:srgbClr val="404155"/>
                </a:solidFill>
                <a:latin typeface="Alexandria" pitchFamily="34" charset="0"/>
                <a:ea typeface="Alexandria" pitchFamily="34" charset="-122"/>
                <a:cs typeface="Alexandria" pitchFamily="34" charset="-120"/>
              </a:rPr>
              <a:t>18%</a:t>
            </a:r>
            <a:endParaRPr lang="en-US" sz="3750" dirty="0"/>
          </a:p>
        </p:txBody>
      </p:sp>
      <p:sp>
        <p:nvSpPr>
          <p:cNvPr id="14" name="Text 10"/>
          <p:cNvSpPr/>
          <p:nvPr/>
        </p:nvSpPr>
        <p:spPr>
          <a:xfrm>
            <a:off x="8730615" y="1962626"/>
            <a:ext cx="1810822" cy="226338"/>
          </a:xfrm>
          <a:prstGeom prst="rect">
            <a:avLst/>
          </a:prstGeom>
          <a:noFill/>
          <a:ln/>
        </p:spPr>
        <p:txBody>
          <a:bodyPr wrap="none" lIns="0" tIns="0" rIns="0" bIns="0" rtlCol="0" anchor="t"/>
          <a:lstStyle/>
          <a:p>
            <a:pPr marL="0" indent="0" algn="ctr" rtl="1">
              <a:lnSpc>
                <a:spcPts val="1750"/>
              </a:lnSpc>
              <a:buNone/>
            </a:pPr>
            <a:r>
              <a:rPr lang="en-US" sz="1400" dirty="0">
                <a:solidFill>
                  <a:srgbClr val="404155"/>
                </a:solidFill>
                <a:latin typeface="Alexandria" pitchFamily="34" charset="0"/>
                <a:ea typeface="Alexandria" pitchFamily="34" charset="-122"/>
                <a:cs typeface="Alexandria" pitchFamily="34" charset="-120"/>
              </a:rPr>
              <a:t>تقليل التكاليف</a:t>
            </a:r>
            <a:endParaRPr lang="en-US" sz="1400" dirty="0"/>
          </a:p>
        </p:txBody>
      </p:sp>
      <p:sp>
        <p:nvSpPr>
          <p:cNvPr id="15" name="Text 11"/>
          <p:cNvSpPr/>
          <p:nvPr/>
        </p:nvSpPr>
        <p:spPr>
          <a:xfrm>
            <a:off x="8197929" y="2333744"/>
            <a:ext cx="2876074" cy="463629"/>
          </a:xfrm>
          <a:prstGeom prst="rect">
            <a:avLst/>
          </a:prstGeom>
          <a:noFill/>
          <a:ln/>
        </p:spPr>
        <p:txBody>
          <a:bodyPr wrap="square" lIns="0" tIns="0" rIns="0" bIns="0" rtlCol="0" anchor="t"/>
          <a:lstStyle/>
          <a:p>
            <a:pPr marL="0" indent="0" algn="ctr" rtl="1">
              <a:lnSpc>
                <a:spcPts val="1800"/>
              </a:lnSpc>
              <a:buNone/>
            </a:pPr>
            <a:r>
              <a:rPr lang="en-US" dirty="0">
                <a:solidFill>
                  <a:srgbClr val="404155"/>
                </a:solidFill>
                <a:latin typeface="Nobile" pitchFamily="34" charset="0"/>
                <a:ea typeface="Nobile" pitchFamily="34" charset="-122"/>
                <a:cs typeface="Nobile" pitchFamily="34" charset="-120"/>
              </a:rPr>
              <a:t>انخفاض في تكاليف التسويق نتيجة الاستهداف الأدق.</a:t>
            </a:r>
            <a:endParaRPr lang="en-US" dirty="0"/>
          </a:p>
        </p:txBody>
      </p:sp>
      <p:pic>
        <p:nvPicPr>
          <p:cNvPr id="16" name="Image 2" descr="preencoded.png"/>
          <p:cNvPicPr>
            <a:picLocks noChangeAspect="1"/>
          </p:cNvPicPr>
          <p:nvPr/>
        </p:nvPicPr>
        <p:blipFill>
          <a:blip r:embed="rId6"/>
          <a:stretch>
            <a:fillRect/>
          </a:stretch>
        </p:blipFill>
        <p:spPr>
          <a:xfrm>
            <a:off x="8197929" y="2960251"/>
            <a:ext cx="5933003" cy="59330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54936" y="848082"/>
            <a:ext cx="7806928" cy="2387679"/>
          </a:xfrm>
          <a:prstGeom prst="rect">
            <a:avLst/>
          </a:prstGeom>
          <a:noFill/>
          <a:ln/>
        </p:spPr>
        <p:txBody>
          <a:bodyPr wrap="square" lIns="0" tIns="0" rIns="0" bIns="0" rtlCol="0" anchor="t"/>
          <a:lstStyle/>
          <a:p>
            <a:pPr marL="0" indent="0" algn="r" rtl="1">
              <a:lnSpc>
                <a:spcPts val="9400"/>
              </a:lnSpc>
              <a:buNone/>
            </a:pPr>
            <a:r>
              <a:rPr lang="en-US" sz="7500" dirty="0">
                <a:solidFill>
                  <a:srgbClr val="1B1B27"/>
                </a:solidFill>
                <a:latin typeface="Alexandria" pitchFamily="34" charset="0"/>
                <a:ea typeface="Alexandria" pitchFamily="34" charset="-122"/>
                <a:cs typeface="Alexandria" pitchFamily="34" charset="-120"/>
              </a:rPr>
              <a:t>الخلاصة: استثمر في المستقبل</a:t>
            </a:r>
            <a:endParaRPr lang="en-US" sz="7500" dirty="0"/>
          </a:p>
        </p:txBody>
      </p:sp>
      <p:sp>
        <p:nvSpPr>
          <p:cNvPr id="4" name="Text 1"/>
          <p:cNvSpPr/>
          <p:nvPr/>
        </p:nvSpPr>
        <p:spPr>
          <a:xfrm>
            <a:off x="6154936" y="3522226"/>
            <a:ext cx="7806928" cy="611029"/>
          </a:xfrm>
          <a:prstGeom prst="rect">
            <a:avLst/>
          </a:prstGeom>
          <a:noFill/>
          <a:ln/>
        </p:spPr>
        <p:txBody>
          <a:bodyPr wrap="square" lIns="0" tIns="0" rIns="0" bIns="0" rtlCol="0" anchor="t"/>
          <a:lstStyle/>
          <a:p>
            <a:pPr marL="0" indent="0" algn="r" rtl="1">
              <a:lnSpc>
                <a:spcPts val="2400"/>
              </a:lnSpc>
              <a:buNone/>
            </a:pPr>
            <a:r>
              <a:rPr lang="en-US" sz="1500" dirty="0">
                <a:solidFill>
                  <a:srgbClr val="404155"/>
                </a:solidFill>
                <a:latin typeface="Nobile" pitchFamily="34" charset="0"/>
                <a:ea typeface="Nobile" pitchFamily="34" charset="-122"/>
                <a:cs typeface="Nobile" pitchFamily="34" charset="-120"/>
              </a:rPr>
              <a:t>نظام إدارة علاقات العملاء (CRM) هو أكثر من مجرد برنامج؛ إنه </a:t>
            </a:r>
            <a:r>
              <a:rPr lang="en-US" sz="1500" b="1" dirty="0">
                <a:solidFill>
                  <a:srgbClr val="404155"/>
                </a:solidFill>
                <a:latin typeface="Nobile" pitchFamily="34" charset="0"/>
                <a:ea typeface="Nobile" pitchFamily="34" charset="-122"/>
                <a:cs typeface="Nobile" pitchFamily="34" charset="-120"/>
              </a:rPr>
              <a:t>استراتيجية تحول تجارية</a:t>
            </a:r>
            <a:r>
              <a:rPr lang="en-US" sz="1500" dirty="0">
                <a:solidFill>
                  <a:srgbClr val="404155"/>
                </a:solidFill>
                <a:latin typeface="Nobile" pitchFamily="34" charset="0"/>
                <a:ea typeface="Nobile" pitchFamily="34" charset="-122"/>
                <a:cs typeface="Nobile" pitchFamily="34" charset="-120"/>
              </a:rPr>
              <a:t> حاسمة لنجاح منظمتك في السوق الحديث.</a:t>
            </a:r>
            <a:endParaRPr lang="en-US" sz="1500" dirty="0"/>
          </a:p>
        </p:txBody>
      </p:sp>
      <p:sp>
        <p:nvSpPr>
          <p:cNvPr id="5" name="Shape 2"/>
          <p:cNvSpPr/>
          <p:nvPr/>
        </p:nvSpPr>
        <p:spPr>
          <a:xfrm>
            <a:off x="10153888" y="4348043"/>
            <a:ext cx="3807976" cy="1726763"/>
          </a:xfrm>
          <a:prstGeom prst="roundRect">
            <a:avLst>
              <a:gd name="adj" fmla="val 26551"/>
            </a:avLst>
          </a:prstGeom>
          <a:solidFill>
            <a:srgbClr val="D2DDF9"/>
          </a:solidFill>
          <a:ln w="7620">
            <a:solidFill>
              <a:srgbClr val="B8C3DF"/>
            </a:solidFill>
            <a:prstDash val="solid"/>
          </a:ln>
        </p:spPr>
      </p:sp>
      <p:sp>
        <p:nvSpPr>
          <p:cNvPr id="6" name="Text 3"/>
          <p:cNvSpPr/>
          <p:nvPr/>
        </p:nvSpPr>
        <p:spPr>
          <a:xfrm>
            <a:off x="11375469" y="4546640"/>
            <a:ext cx="2387798" cy="298490"/>
          </a:xfrm>
          <a:prstGeom prst="rect">
            <a:avLst/>
          </a:prstGeom>
          <a:noFill/>
          <a:ln/>
        </p:spPr>
        <p:txBody>
          <a:bodyPr wrap="none" lIns="0" tIns="0" rIns="0" bIns="0" rtlCol="0" anchor="t"/>
          <a:lstStyle/>
          <a:p>
            <a:pPr marL="0" indent="0" algn="r" rtl="1">
              <a:lnSpc>
                <a:spcPts val="2350"/>
              </a:lnSpc>
              <a:buNone/>
            </a:pPr>
            <a:r>
              <a:rPr lang="en-US" sz="1850" dirty="0">
                <a:solidFill>
                  <a:srgbClr val="404155"/>
                </a:solidFill>
                <a:latin typeface="Alexandria" pitchFamily="34" charset="0"/>
                <a:ea typeface="Alexandria" pitchFamily="34" charset="-122"/>
                <a:cs typeface="Alexandria" pitchFamily="34" charset="-120"/>
              </a:rPr>
              <a:t>الميزة التنافسية</a:t>
            </a:r>
            <a:endParaRPr lang="en-US" sz="1850" dirty="0"/>
          </a:p>
        </p:txBody>
      </p:sp>
      <p:sp>
        <p:nvSpPr>
          <p:cNvPr id="7" name="Text 4"/>
          <p:cNvSpPr/>
          <p:nvPr/>
        </p:nvSpPr>
        <p:spPr>
          <a:xfrm>
            <a:off x="10352484" y="4959668"/>
            <a:ext cx="3410783" cy="611029"/>
          </a:xfrm>
          <a:prstGeom prst="rect">
            <a:avLst/>
          </a:prstGeom>
          <a:noFill/>
          <a:ln/>
        </p:spPr>
        <p:txBody>
          <a:bodyPr wrap="square" lIns="0" tIns="0" rIns="0" bIns="0" rtlCol="0" anchor="t"/>
          <a:lstStyle/>
          <a:p>
            <a:pPr marL="0" indent="0" algn="r" rtl="1">
              <a:lnSpc>
                <a:spcPts val="2400"/>
              </a:lnSpc>
              <a:buNone/>
            </a:pPr>
            <a:r>
              <a:rPr lang="en-US" sz="1500" dirty="0">
                <a:solidFill>
                  <a:srgbClr val="404155"/>
                </a:solidFill>
                <a:latin typeface="Nobile" pitchFamily="34" charset="0"/>
                <a:ea typeface="Nobile" pitchFamily="34" charset="-122"/>
                <a:cs typeface="Nobile" pitchFamily="34" charset="-120"/>
              </a:rPr>
              <a:t>يضمن بناء علاقات طويلة الأمد مع العملاء، مما يمنحك ميزة تنافسية لا يمكن تقليدها.</a:t>
            </a:r>
            <a:endParaRPr lang="en-US" sz="1500" dirty="0"/>
          </a:p>
        </p:txBody>
      </p:sp>
      <p:sp>
        <p:nvSpPr>
          <p:cNvPr id="8" name="Shape 5"/>
          <p:cNvSpPr/>
          <p:nvPr/>
        </p:nvSpPr>
        <p:spPr>
          <a:xfrm>
            <a:off x="6154936" y="4348043"/>
            <a:ext cx="3807976" cy="1726763"/>
          </a:xfrm>
          <a:prstGeom prst="roundRect">
            <a:avLst>
              <a:gd name="adj" fmla="val 26551"/>
            </a:avLst>
          </a:prstGeom>
          <a:solidFill>
            <a:srgbClr val="D2DDF9"/>
          </a:solidFill>
          <a:ln w="7620">
            <a:solidFill>
              <a:srgbClr val="B8C3DF"/>
            </a:solidFill>
            <a:prstDash val="solid"/>
          </a:ln>
        </p:spPr>
      </p:sp>
      <p:sp>
        <p:nvSpPr>
          <p:cNvPr id="9" name="Text 6"/>
          <p:cNvSpPr/>
          <p:nvPr/>
        </p:nvSpPr>
        <p:spPr>
          <a:xfrm>
            <a:off x="7376517" y="4546640"/>
            <a:ext cx="2387798" cy="298490"/>
          </a:xfrm>
          <a:prstGeom prst="rect">
            <a:avLst/>
          </a:prstGeom>
          <a:noFill/>
          <a:ln/>
        </p:spPr>
        <p:txBody>
          <a:bodyPr wrap="none" lIns="0" tIns="0" rIns="0" bIns="0" rtlCol="0" anchor="t"/>
          <a:lstStyle/>
          <a:p>
            <a:pPr marL="0" indent="0" algn="r" rtl="1">
              <a:lnSpc>
                <a:spcPts val="2350"/>
              </a:lnSpc>
              <a:buNone/>
            </a:pPr>
            <a:r>
              <a:rPr lang="en-US" sz="1850" dirty="0">
                <a:solidFill>
                  <a:srgbClr val="404155"/>
                </a:solidFill>
                <a:latin typeface="Alexandria" pitchFamily="34" charset="0"/>
                <a:ea typeface="Alexandria" pitchFamily="34" charset="-122"/>
                <a:cs typeface="Alexandria" pitchFamily="34" charset="-120"/>
              </a:rPr>
              <a:t>زيادة الربحية</a:t>
            </a:r>
            <a:endParaRPr lang="en-US" sz="1850" dirty="0"/>
          </a:p>
        </p:txBody>
      </p:sp>
      <p:sp>
        <p:nvSpPr>
          <p:cNvPr id="10" name="Text 7"/>
          <p:cNvSpPr/>
          <p:nvPr/>
        </p:nvSpPr>
        <p:spPr>
          <a:xfrm>
            <a:off x="6353532" y="4959668"/>
            <a:ext cx="3410783" cy="916543"/>
          </a:xfrm>
          <a:prstGeom prst="rect">
            <a:avLst/>
          </a:prstGeom>
          <a:noFill/>
          <a:ln/>
        </p:spPr>
        <p:txBody>
          <a:bodyPr wrap="square" lIns="0" tIns="0" rIns="0" bIns="0" rtlCol="0" anchor="t"/>
          <a:lstStyle/>
          <a:p>
            <a:pPr marL="0" indent="0" algn="r" rtl="1">
              <a:lnSpc>
                <a:spcPts val="2400"/>
              </a:lnSpc>
              <a:buNone/>
            </a:pPr>
            <a:r>
              <a:rPr lang="en-US" sz="1500" dirty="0">
                <a:solidFill>
                  <a:srgbClr val="404155"/>
                </a:solidFill>
                <a:latin typeface="Nobile" pitchFamily="34" charset="0"/>
                <a:ea typeface="Nobile" pitchFamily="34" charset="-122"/>
                <a:cs typeface="Nobile" pitchFamily="34" charset="-120"/>
              </a:rPr>
              <a:t>يؤدي إلى زيادة معدلات الاحتفاظ بالعملاء والقيمة الدائمة للعميل (CLV)، مما يزيد من الربحية.</a:t>
            </a:r>
            <a:endParaRPr lang="en-US" sz="1500" dirty="0"/>
          </a:p>
        </p:txBody>
      </p:sp>
      <p:sp>
        <p:nvSpPr>
          <p:cNvPr id="11" name="Shape 8"/>
          <p:cNvSpPr/>
          <p:nvPr/>
        </p:nvSpPr>
        <p:spPr>
          <a:xfrm>
            <a:off x="6154936" y="6265783"/>
            <a:ext cx="7806928" cy="1115735"/>
          </a:xfrm>
          <a:prstGeom prst="roundRect">
            <a:avLst>
              <a:gd name="adj" fmla="val 41091"/>
            </a:avLst>
          </a:prstGeom>
          <a:solidFill>
            <a:srgbClr val="D2DDF9"/>
          </a:solidFill>
          <a:ln w="7620">
            <a:solidFill>
              <a:srgbClr val="B8C3DF"/>
            </a:solidFill>
            <a:prstDash val="solid"/>
          </a:ln>
        </p:spPr>
      </p:sp>
      <p:sp>
        <p:nvSpPr>
          <p:cNvPr id="12" name="Text 9"/>
          <p:cNvSpPr/>
          <p:nvPr/>
        </p:nvSpPr>
        <p:spPr>
          <a:xfrm>
            <a:off x="11375469" y="6464379"/>
            <a:ext cx="2387798" cy="298490"/>
          </a:xfrm>
          <a:prstGeom prst="rect">
            <a:avLst/>
          </a:prstGeom>
          <a:noFill/>
          <a:ln/>
        </p:spPr>
        <p:txBody>
          <a:bodyPr wrap="none" lIns="0" tIns="0" rIns="0" bIns="0" rtlCol="0" anchor="t"/>
          <a:lstStyle/>
          <a:p>
            <a:pPr marL="0" indent="0" algn="r" rtl="1">
              <a:lnSpc>
                <a:spcPts val="2350"/>
              </a:lnSpc>
              <a:buNone/>
            </a:pPr>
            <a:r>
              <a:rPr lang="en-US" sz="1850" dirty="0">
                <a:solidFill>
                  <a:srgbClr val="404155"/>
                </a:solidFill>
                <a:latin typeface="Alexandria" pitchFamily="34" charset="0"/>
                <a:ea typeface="Alexandria" pitchFamily="34" charset="-122"/>
                <a:cs typeface="Alexandria" pitchFamily="34" charset="-120"/>
              </a:rPr>
              <a:t>تجربة عميل متميزة</a:t>
            </a:r>
            <a:endParaRPr lang="en-US" sz="1850" dirty="0"/>
          </a:p>
        </p:txBody>
      </p:sp>
      <p:sp>
        <p:nvSpPr>
          <p:cNvPr id="13" name="Text 10"/>
          <p:cNvSpPr/>
          <p:nvPr/>
        </p:nvSpPr>
        <p:spPr>
          <a:xfrm>
            <a:off x="6353532" y="6877407"/>
            <a:ext cx="7409736" cy="305514"/>
          </a:xfrm>
          <a:prstGeom prst="rect">
            <a:avLst/>
          </a:prstGeom>
          <a:noFill/>
          <a:ln/>
        </p:spPr>
        <p:txBody>
          <a:bodyPr wrap="none" lIns="0" tIns="0" rIns="0" bIns="0" rtlCol="0" anchor="t"/>
          <a:lstStyle/>
          <a:p>
            <a:pPr marL="0" indent="0" algn="r" rtl="1">
              <a:lnSpc>
                <a:spcPts val="2400"/>
              </a:lnSpc>
              <a:buNone/>
            </a:pPr>
            <a:r>
              <a:rPr lang="en-US" sz="1500" dirty="0">
                <a:solidFill>
                  <a:srgbClr val="404155"/>
                </a:solidFill>
                <a:latin typeface="Nobile" pitchFamily="34" charset="0"/>
                <a:ea typeface="Nobile" pitchFamily="34" charset="-122"/>
                <a:cs typeface="Nobile" pitchFamily="34" charset="-120"/>
              </a:rPr>
              <a:t>يساعد في تقديم تجربة عميل استثنائية ومخصصة، مما يرفع من صورة علامتك التجارية.</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8690" y="2338685"/>
            <a:ext cx="11612880" cy="1569660"/>
          </a:xfrm>
          <a:prstGeom prst="rect">
            <a:avLst/>
          </a:prstGeom>
          <a:solidFill>
            <a:schemeClr val="accent1">
              <a:lumMod val="20000"/>
              <a:lumOff val="80000"/>
            </a:schemeClr>
          </a:solidFill>
        </p:spPr>
        <p:txBody>
          <a:bodyPr wrap="square">
            <a:spAutoFit/>
          </a:bodyPr>
          <a:lstStyle/>
          <a:p>
            <a:pPr algn="r" rtl="1"/>
            <a:r>
              <a:rPr lang="ar-DZ" sz="3200" b="0" i="0" dirty="0" smtClean="0">
                <a:effectLst/>
                <a:latin typeface="fkGroteskNeue"/>
              </a:rPr>
              <a:t>منصتا </a:t>
            </a:r>
            <a:r>
              <a:rPr lang="fr-FR" sz="3200" b="0" i="0" dirty="0" smtClean="0">
                <a:effectLst/>
                <a:latin typeface="fkGroteskNeue"/>
              </a:rPr>
              <a:t>Microsoft Dynamics 365 </a:t>
            </a:r>
            <a:r>
              <a:rPr lang="ar-DZ" sz="3200" b="0" i="0" dirty="0" smtClean="0">
                <a:effectLst/>
                <a:latin typeface="fkGroteskNeue"/>
              </a:rPr>
              <a:t>و</a:t>
            </a:r>
            <a:r>
              <a:rPr lang="fr-FR" sz="3200" b="0" i="0" dirty="0" err="1" smtClean="0">
                <a:effectLst/>
                <a:latin typeface="fkGroteskNeue"/>
              </a:rPr>
              <a:t>Salesforce</a:t>
            </a:r>
            <a:r>
              <a:rPr lang="fr-FR" sz="3200" b="0" i="0" dirty="0" smtClean="0">
                <a:effectLst/>
                <a:latin typeface="fkGroteskNeue"/>
              </a:rPr>
              <a:t> </a:t>
            </a:r>
            <a:r>
              <a:rPr lang="ar-DZ" sz="3200" b="0" i="0" dirty="0" smtClean="0">
                <a:effectLst/>
                <a:latin typeface="fkGroteskNeue"/>
              </a:rPr>
              <a:t>هما من أشهر أنظمة إدارة علاقات العملاء (</a:t>
            </a:r>
            <a:r>
              <a:rPr lang="fr-FR" sz="3200" b="0" i="0" dirty="0" smtClean="0">
                <a:effectLst/>
                <a:latin typeface="fkGroteskNeue"/>
              </a:rPr>
              <a:t>CRM) </a:t>
            </a:r>
            <a:r>
              <a:rPr lang="ar-DZ" sz="3200" b="0" i="0" dirty="0" smtClean="0">
                <a:effectLst/>
                <a:latin typeface="fkGroteskNeue"/>
              </a:rPr>
              <a:t>عالميًا، ويوفران للشركات حلولاً سحابية متقدمة تساعد في تحسين جميع مراحل التعامل مع العملاء وتحليل بياناتهم بطريقة ذكية وقابلة للتخصيص.</a:t>
            </a:r>
            <a:endParaRPr lang="fr-FR" sz="3200" dirty="0"/>
          </a:p>
        </p:txBody>
      </p:sp>
      <p:sp>
        <p:nvSpPr>
          <p:cNvPr id="3" name="Rectangle 2"/>
          <p:cNvSpPr/>
          <p:nvPr/>
        </p:nvSpPr>
        <p:spPr>
          <a:xfrm>
            <a:off x="948690" y="1105585"/>
            <a:ext cx="11875770" cy="523220"/>
          </a:xfrm>
          <a:prstGeom prst="rect">
            <a:avLst/>
          </a:prstGeom>
          <a:solidFill>
            <a:schemeClr val="tx2">
              <a:lumMod val="20000"/>
              <a:lumOff val="80000"/>
            </a:schemeClr>
          </a:solidFill>
        </p:spPr>
        <p:txBody>
          <a:bodyPr wrap="square">
            <a:spAutoFit/>
          </a:bodyPr>
          <a:lstStyle/>
          <a:p>
            <a:pPr algn="just" rtl="1"/>
            <a:r>
              <a:rPr lang="ar-DZ" sz="2800" b="0" i="0" dirty="0" smtClean="0">
                <a:effectLst/>
                <a:latin typeface="fkGroteskNeue"/>
              </a:rPr>
              <a:t>أمثلة على أنظمة وتطبيقات </a:t>
            </a:r>
            <a:r>
              <a:rPr lang="fr-FR" sz="2800" b="0" i="0" dirty="0" smtClean="0">
                <a:effectLst/>
                <a:latin typeface="fkGroteskNeue"/>
              </a:rPr>
              <a:t>CRM </a:t>
            </a:r>
            <a:r>
              <a:rPr lang="ar-DZ" sz="2800" b="0" i="0" dirty="0" smtClean="0">
                <a:effectLst/>
                <a:latin typeface="fkGroteskNeue"/>
              </a:rPr>
              <a:t>التقنية: </a:t>
            </a:r>
            <a:r>
              <a:rPr lang="fr-FR" sz="2800" b="0" i="0" dirty="0" err="1" smtClean="0">
                <a:effectLst/>
                <a:latin typeface="fkGroteskNeue"/>
              </a:rPr>
              <a:t>Salesforce</a:t>
            </a:r>
            <a:r>
              <a:rPr lang="fr-FR" sz="2800" b="0" i="0" dirty="0" smtClean="0">
                <a:effectLst/>
                <a:latin typeface="fkGroteskNeue"/>
              </a:rPr>
              <a:t>، Microsoft Dynamics </a:t>
            </a:r>
            <a:r>
              <a:rPr lang="ar-DZ" sz="2800" b="0" i="0" dirty="0" smtClean="0">
                <a:effectLst/>
                <a:latin typeface="fkGroteskNeue"/>
              </a:rPr>
              <a:t>365 </a:t>
            </a:r>
            <a:endParaRPr lang="fr-FR" sz="2800" dirty="0"/>
          </a:p>
        </p:txBody>
      </p:sp>
      <p:pic>
        <p:nvPicPr>
          <p:cNvPr id="4" name="Image 0" descr="preencoded.png"/>
          <p:cNvPicPr>
            <a:picLocks noChangeAspect="1"/>
          </p:cNvPicPr>
          <p:nvPr/>
        </p:nvPicPr>
        <p:blipFill>
          <a:blip r:embed="rId2"/>
          <a:stretch>
            <a:fillRect/>
          </a:stretch>
        </p:blipFill>
        <p:spPr>
          <a:xfrm>
            <a:off x="1544359" y="4254937"/>
            <a:ext cx="4684991" cy="3025973"/>
          </a:xfrm>
          <a:prstGeom prst="rect">
            <a:avLst/>
          </a:prstGeom>
        </p:spPr>
      </p:pic>
      <p:pic>
        <p:nvPicPr>
          <p:cNvPr id="5" name="Image 1" descr="preencoded.png"/>
          <p:cNvPicPr>
            <a:picLocks noChangeAspect="1"/>
          </p:cNvPicPr>
          <p:nvPr/>
        </p:nvPicPr>
        <p:blipFill>
          <a:blip r:embed="rId3"/>
          <a:stretch>
            <a:fillRect/>
          </a:stretch>
        </p:blipFill>
        <p:spPr>
          <a:xfrm>
            <a:off x="7463790" y="4091344"/>
            <a:ext cx="4359831" cy="3353158"/>
          </a:xfrm>
          <a:prstGeom prst="rect">
            <a:avLst/>
          </a:prstGeom>
        </p:spPr>
      </p:pic>
    </p:spTree>
    <p:extLst>
      <p:ext uri="{BB962C8B-B14F-4D97-AF65-F5344CB8AC3E}">
        <p14:creationId xmlns:p14="http://schemas.microsoft.com/office/powerpoint/2010/main" val="753623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3170" y="2304395"/>
            <a:ext cx="9886950" cy="3170099"/>
          </a:xfrm>
          <a:prstGeom prst="rect">
            <a:avLst/>
          </a:prstGeom>
          <a:solidFill>
            <a:schemeClr val="accent1">
              <a:lumMod val="40000"/>
              <a:lumOff val="60000"/>
            </a:schemeClr>
          </a:solidFill>
        </p:spPr>
        <p:txBody>
          <a:bodyPr wrap="square">
            <a:spAutoFit/>
          </a:bodyPr>
          <a:lstStyle/>
          <a:p>
            <a:pPr algn="just" rtl="1"/>
            <a:r>
              <a:rPr lang="ar-DZ" sz="4000" dirty="0">
                <a:latin typeface="fkGroteskNeue"/>
              </a:rPr>
              <a:t>أ</a:t>
            </a:r>
            <a:r>
              <a:rPr lang="ar-DZ" sz="4000" b="0" i="0" dirty="0" smtClean="0">
                <a:effectLst/>
                <a:latin typeface="fkGroteskNeue"/>
              </a:rPr>
              <a:t>صبحت تكنولوجيا المعلومات العنصر الأساسي لنجاح أنظمة إدارة علاقات العملاء، حيث باتت الشركات توظف أحدث البرمجيات والمنصات لتحويل البيانات الخام إلى معرفة تطبيقية تعزز ولاء العملاء وتدعم اتخاذ القرار وتجعل المؤسسات أكثر قدرة على المنافسة في الأسواق الديناميكية</a:t>
            </a:r>
            <a:endParaRPr lang="fr-FR" sz="4000" dirty="0"/>
          </a:p>
        </p:txBody>
      </p:sp>
      <p:sp>
        <p:nvSpPr>
          <p:cNvPr id="3" name="Rectangle 2"/>
          <p:cNvSpPr/>
          <p:nvPr/>
        </p:nvSpPr>
        <p:spPr>
          <a:xfrm>
            <a:off x="1245870" y="5652046"/>
            <a:ext cx="11944350" cy="2062103"/>
          </a:xfrm>
          <a:prstGeom prst="rect">
            <a:avLst/>
          </a:prstGeom>
          <a:solidFill>
            <a:schemeClr val="accent2">
              <a:lumMod val="40000"/>
              <a:lumOff val="60000"/>
            </a:schemeClr>
          </a:solidFill>
        </p:spPr>
        <p:txBody>
          <a:bodyPr wrap="square">
            <a:spAutoFit/>
          </a:bodyPr>
          <a:lstStyle/>
          <a:p>
            <a:pPr algn="just" rtl="1"/>
            <a:r>
              <a:rPr lang="ar-DZ" sz="2800" b="0" i="0" dirty="0" smtClean="0">
                <a:effectLst/>
                <a:latin typeface="fkGroteskNeue"/>
              </a:rPr>
              <a:t>“استخدام نظام </a:t>
            </a:r>
            <a:r>
              <a:rPr lang="fr-FR" sz="2800" b="0" i="0" dirty="0" smtClean="0">
                <a:effectLst/>
                <a:latin typeface="fkGroteskNeue"/>
              </a:rPr>
              <a:t>CRM </a:t>
            </a:r>
            <a:r>
              <a:rPr lang="ar-DZ" sz="3200" b="0" i="0" dirty="0" smtClean="0">
                <a:effectLst/>
                <a:latin typeface="fkGroteskNeue"/>
              </a:rPr>
              <a:t>مدعّم بتكنولوجيا المعلومات سيساعد الشركة في تصنيف العملاء، </a:t>
            </a:r>
            <a:r>
              <a:rPr lang="ar-DZ" sz="3200" b="0" i="0" dirty="0" err="1" smtClean="0">
                <a:effectLst/>
                <a:latin typeface="fkGroteskNeue"/>
              </a:rPr>
              <a:t>أتمتة</a:t>
            </a:r>
            <a:r>
              <a:rPr lang="ar-DZ" sz="3200" b="0" i="0" dirty="0" smtClean="0">
                <a:effectLst/>
                <a:latin typeface="fkGroteskNeue"/>
              </a:rPr>
              <a:t> التواصل، وتحليل احتياجاتهم بشكل أفضل، وبالتالي سيؤدي إلى تحسين رضا العملاء، وزيادة الولاء، ورفع نسبة المبيعات. كما تساهم تقنيات الذكاء الاصطناعي في التنبؤ بسلوك العملاء وتخصيص العروض والخدمات حسب احتياجات كل عميل.”</a:t>
            </a:r>
            <a:endParaRPr lang="fr-FR" sz="3200" dirty="0"/>
          </a:p>
        </p:txBody>
      </p:sp>
    </p:spTree>
    <p:extLst>
      <p:ext uri="{BB962C8B-B14F-4D97-AF65-F5344CB8AC3E}">
        <p14:creationId xmlns:p14="http://schemas.microsoft.com/office/powerpoint/2010/main" val="600352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567125"/>
            <a:ext cx="11875770" cy="7017306"/>
          </a:xfrm>
          <a:prstGeom prst="rect">
            <a:avLst/>
          </a:prstGeom>
          <a:solidFill>
            <a:schemeClr val="accent3">
              <a:lumMod val="20000"/>
              <a:lumOff val="80000"/>
            </a:schemeClr>
          </a:solidFill>
        </p:spPr>
        <p:txBody>
          <a:bodyPr wrap="square">
            <a:spAutoFit/>
          </a:bodyPr>
          <a:lstStyle/>
          <a:p>
            <a:pPr algn="just" rtl="1"/>
            <a:r>
              <a:rPr lang="ar-DZ" sz="2000" b="0" i="0" dirty="0" smtClean="0">
                <a:effectLst/>
                <a:latin typeface="fkGroteskNeue"/>
              </a:rPr>
              <a:t>التمرين</a:t>
            </a:r>
            <a:r>
              <a:rPr lang="ar-DZ" b="0" i="0" dirty="0" smtClean="0">
                <a:effectLst/>
                <a:latin typeface="fkGroteskNeue"/>
              </a:rPr>
              <a:t>:</a:t>
            </a:r>
            <a:r>
              <a:rPr lang="ar-DZ" sz="2000" b="0" i="0" dirty="0" smtClean="0">
                <a:effectLst/>
                <a:latin typeface="fkGroteskNeue"/>
              </a:rPr>
              <a:t/>
            </a:r>
            <a:br>
              <a:rPr lang="ar-DZ" sz="2000" b="0" i="0" dirty="0" smtClean="0">
                <a:effectLst/>
                <a:latin typeface="fkGroteskNeue"/>
              </a:rPr>
            </a:br>
            <a:r>
              <a:rPr lang="ar-DZ" sz="2400" b="0" i="0" dirty="0" smtClean="0">
                <a:effectLst/>
                <a:latin typeface="fkGroteskNeue"/>
              </a:rPr>
              <a:t>لدى شركة افتراضية قاعدة بيانات لبعض عملائها تحوي بيانات مثل (الاسم، البريد الإلكتروني، المنتج الذي اشتراه، تاريخ التواصل الأخير، الملاحظات).</a:t>
            </a:r>
            <a:br>
              <a:rPr lang="ar-DZ" sz="2400" b="0" i="0" dirty="0" smtClean="0">
                <a:effectLst/>
                <a:latin typeface="fkGroteskNeue"/>
              </a:rPr>
            </a:br>
            <a:r>
              <a:rPr lang="ar-DZ" sz="2400" b="0" i="0" dirty="0" smtClean="0">
                <a:effectLst/>
                <a:latin typeface="fkGroteskNeue"/>
              </a:rPr>
              <a:t>مطلوب من الطلبة تنفيذ ما يلي:</a:t>
            </a:r>
          </a:p>
          <a:p>
            <a:pPr algn="just" rtl="1">
              <a:buFont typeface="+mj-lt"/>
              <a:buAutoNum type="arabicPeriod"/>
            </a:pPr>
            <a:r>
              <a:rPr lang="ar-DZ" sz="2400" b="1" i="0" dirty="0" smtClean="0">
                <a:effectLst/>
                <a:latin typeface="fkGroteskNeue"/>
              </a:rPr>
              <a:t>تحليل بيانات العملاء</a:t>
            </a:r>
          </a:p>
          <a:p>
            <a:pPr marL="742950" lvl="1" indent="-285750" algn="just" rtl="1">
              <a:buFont typeface="+mj-lt"/>
              <a:buAutoNum type="arabicPeriod"/>
            </a:pPr>
            <a:r>
              <a:rPr lang="ar-DZ" sz="2400" b="0" i="0" dirty="0" smtClean="0">
                <a:effectLst/>
                <a:latin typeface="fkGroteskNeue"/>
              </a:rPr>
              <a:t>حدد أهم 3 عملاء يجب التركيز عليهم بناءً على عدد مرات الشراء والتواصل الأخير.</a:t>
            </a:r>
          </a:p>
          <a:p>
            <a:pPr marL="742950" lvl="1" indent="-285750" algn="just" rtl="1">
              <a:buFont typeface="+mj-lt"/>
              <a:buAutoNum type="arabicPeriod"/>
            </a:pPr>
            <a:r>
              <a:rPr lang="ar-DZ" sz="2400" b="0" i="0" dirty="0" smtClean="0">
                <a:effectLst/>
                <a:latin typeface="fkGroteskNeue"/>
              </a:rPr>
              <a:t>اقترح لائحة ببيانات إضافية يجب جمعها مستقبلاً لتحسين فهم احتياجات العملاء.</a:t>
            </a:r>
          </a:p>
          <a:p>
            <a:pPr algn="just" rtl="1">
              <a:buFont typeface="+mj-lt"/>
              <a:buAutoNum type="arabicPeriod"/>
            </a:pPr>
            <a:r>
              <a:rPr lang="ar-DZ" sz="2400" b="1" i="0" dirty="0" smtClean="0">
                <a:effectLst/>
                <a:latin typeface="fkGroteskNeue"/>
              </a:rPr>
              <a:t>تطبيق تقني</a:t>
            </a:r>
          </a:p>
          <a:p>
            <a:pPr marL="742950" lvl="1" indent="-285750" algn="just" rtl="1">
              <a:buFont typeface="+mj-lt"/>
              <a:buAutoNum type="arabicPeriod"/>
            </a:pPr>
            <a:r>
              <a:rPr lang="ar-DZ" sz="2400" b="0" i="0" dirty="0" smtClean="0">
                <a:effectLst/>
                <a:latin typeface="fkGroteskNeue"/>
              </a:rPr>
              <a:t>صمم جدولاً في </a:t>
            </a:r>
            <a:r>
              <a:rPr lang="fr-FR" sz="2400" b="0" i="0" dirty="0" smtClean="0">
                <a:effectLst/>
                <a:latin typeface="fkGroteskNeue"/>
              </a:rPr>
              <a:t>Excel </a:t>
            </a:r>
            <a:r>
              <a:rPr lang="ar-DZ" sz="2400" b="0" i="0" dirty="0" smtClean="0">
                <a:effectLst/>
                <a:latin typeface="fkGroteskNeue"/>
              </a:rPr>
              <a:t>أو </a:t>
            </a:r>
            <a:r>
              <a:rPr lang="fr-FR" sz="2400" b="0" i="0" dirty="0" smtClean="0">
                <a:effectLst/>
                <a:latin typeface="fkGroteskNeue"/>
              </a:rPr>
              <a:t>Google </a:t>
            </a:r>
            <a:r>
              <a:rPr lang="fr-FR" sz="2400" b="0" i="0" dirty="0" err="1" smtClean="0">
                <a:effectLst/>
                <a:latin typeface="fkGroteskNeue"/>
              </a:rPr>
              <a:t>Sheets</a:t>
            </a:r>
            <a:r>
              <a:rPr lang="fr-FR" sz="2400" b="0" i="0" dirty="0" smtClean="0">
                <a:effectLst/>
                <a:latin typeface="fkGroteskNeue"/>
              </a:rPr>
              <a:t> </a:t>
            </a:r>
            <a:r>
              <a:rPr lang="ar-DZ" sz="2400" b="0" i="0" dirty="0" smtClean="0">
                <a:effectLst/>
                <a:latin typeface="fkGroteskNeue"/>
              </a:rPr>
              <a:t>يُحاكي قاعدة بيانات العملاء بنظام </a:t>
            </a:r>
            <a:r>
              <a:rPr lang="fr-FR" sz="2400" b="0" i="0" dirty="0" smtClean="0">
                <a:effectLst/>
                <a:latin typeface="fkGroteskNeue"/>
              </a:rPr>
              <a:t>CRM.</a:t>
            </a:r>
          </a:p>
          <a:p>
            <a:pPr marL="742950" lvl="1" indent="-285750" algn="just" rtl="1">
              <a:buFont typeface="+mj-lt"/>
              <a:buAutoNum type="arabicPeriod"/>
            </a:pPr>
            <a:r>
              <a:rPr lang="ar-DZ" sz="2400" b="0" i="0" dirty="0" smtClean="0">
                <a:effectLst/>
                <a:latin typeface="fkGroteskNeue"/>
              </a:rPr>
              <a:t>أضف أعمدة لخصائص أو بيانات جديدة تراها مهمة (مثل: تقييم رضا العميل، تفضيلات الاتصال، المقترحات المستقبلية).</a:t>
            </a:r>
          </a:p>
          <a:p>
            <a:pPr algn="just" rtl="1">
              <a:buFont typeface="+mj-lt"/>
              <a:buAutoNum type="arabicPeriod"/>
            </a:pPr>
            <a:r>
              <a:rPr lang="ar-DZ" sz="2400" b="1" i="0" dirty="0" smtClean="0">
                <a:effectLst/>
                <a:latin typeface="fkGroteskNeue"/>
              </a:rPr>
              <a:t>اقتراح حلول تقنية</a:t>
            </a:r>
          </a:p>
          <a:p>
            <a:pPr marL="742950" lvl="1" indent="-285750" algn="just" rtl="1">
              <a:buFont typeface="+mj-lt"/>
              <a:buAutoNum type="arabicPeriod"/>
            </a:pPr>
            <a:r>
              <a:rPr lang="ar-DZ" sz="2400" b="0" i="0" dirty="0" smtClean="0">
                <a:effectLst/>
                <a:latin typeface="fkGroteskNeue"/>
              </a:rPr>
              <a:t>وضّح كيف يمكن لتقنيات مثل الذكاء الاصطناعي أو البريد الإلكتروني الآلي أن تساعد الشركة في رفع مستوى رضا العملاء أو </a:t>
            </a:r>
            <a:r>
              <a:rPr lang="ar-DZ" sz="2400" b="0" i="0" dirty="0" err="1" smtClean="0">
                <a:effectLst/>
                <a:latin typeface="fkGroteskNeue"/>
              </a:rPr>
              <a:t>أتمتة</a:t>
            </a:r>
            <a:r>
              <a:rPr lang="ar-DZ" sz="2400" b="0" i="0" dirty="0" smtClean="0">
                <a:effectLst/>
                <a:latin typeface="fkGroteskNeue"/>
              </a:rPr>
              <a:t> جزء من عملية التواصل.</a:t>
            </a:r>
          </a:p>
          <a:p>
            <a:pPr marL="742950" lvl="1" indent="-285750" algn="just" rtl="1">
              <a:buFont typeface="+mj-lt"/>
              <a:buAutoNum type="arabicPeriod"/>
            </a:pPr>
            <a:r>
              <a:rPr lang="ar-DZ" sz="2400" b="0" i="0" dirty="0" smtClean="0">
                <a:effectLst/>
                <a:latin typeface="fkGroteskNeue"/>
              </a:rPr>
              <a:t>مثال: اقترح تطبيق يستخدم الذكاء الصناعي لتحليل رسائل العملاء وتصنيفها بحسب الأولوية والموضوع أو لاقتراح منتجات جديدة تناسب كل عميل.</a:t>
            </a:r>
          </a:p>
          <a:p>
            <a:pPr algn="just" rtl="1">
              <a:buFont typeface="+mj-lt"/>
              <a:buAutoNum type="arabicPeriod"/>
            </a:pPr>
            <a:r>
              <a:rPr lang="ar-DZ" sz="2400" b="0" i="0" dirty="0" smtClean="0">
                <a:effectLst/>
                <a:latin typeface="fkGroteskNeue"/>
              </a:rPr>
              <a:t>تقدي</a:t>
            </a:r>
            <a:r>
              <a:rPr lang="ar-DZ" sz="2400" b="1" i="0" dirty="0" smtClean="0">
                <a:effectLst/>
                <a:latin typeface="fkGroteskNeue"/>
              </a:rPr>
              <a:t>م النتائج</a:t>
            </a:r>
          </a:p>
          <a:p>
            <a:pPr marL="742950" lvl="1" indent="-285750" algn="just" rtl="1">
              <a:buFont typeface="+mj-lt"/>
              <a:buAutoNum type="arabicPeriod"/>
            </a:pPr>
            <a:r>
              <a:rPr lang="ar-DZ" sz="2400" b="0" i="0" dirty="0" smtClean="0">
                <a:effectLst/>
                <a:latin typeface="fkGroteskNeue"/>
              </a:rPr>
              <a:t>يكتب كل طالب أو مجموعة تقريراً مختصراً (صفحة واحدة) يوضح كيف سيساعد تطبيق نظام </a:t>
            </a:r>
            <a:r>
              <a:rPr lang="fr-FR" sz="2400" b="0" i="0" dirty="0" smtClean="0">
                <a:effectLst/>
                <a:latin typeface="fkGroteskNeue"/>
              </a:rPr>
              <a:t>CRM </a:t>
            </a:r>
            <a:r>
              <a:rPr lang="ar-DZ" sz="2400" b="0" i="0" dirty="0" smtClean="0">
                <a:effectLst/>
                <a:latin typeface="fkGroteskNeue"/>
              </a:rPr>
              <a:t>مدعّم بتكنولوجيا المعلومات في تحسين الأداء والخدمة.</a:t>
            </a:r>
            <a:endParaRPr lang="ar-DZ" sz="2400" b="0" i="0" dirty="0">
              <a:effectLst/>
              <a:latin typeface="fkGroteskNeue"/>
            </a:endParaRPr>
          </a:p>
        </p:txBody>
      </p:sp>
    </p:spTree>
    <p:extLst>
      <p:ext uri="{BB962C8B-B14F-4D97-AF65-F5344CB8AC3E}">
        <p14:creationId xmlns:p14="http://schemas.microsoft.com/office/powerpoint/2010/main" val="332776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3839885" y="605195"/>
            <a:ext cx="10020181" cy="687824"/>
          </a:xfrm>
          <a:prstGeom prst="rect">
            <a:avLst/>
          </a:prstGeom>
          <a:noFill/>
          <a:ln/>
        </p:spPr>
        <p:txBody>
          <a:bodyPr wrap="none" lIns="0" tIns="0" rIns="0" bIns="0" rtlCol="0" anchor="t"/>
          <a:lstStyle/>
          <a:p>
            <a:pPr marL="0" indent="0" algn="r" rtl="1">
              <a:lnSpc>
                <a:spcPts val="5400"/>
              </a:lnSpc>
              <a:buNone/>
            </a:pPr>
            <a:r>
              <a:rPr lang="en-US" sz="4300" dirty="0">
                <a:solidFill>
                  <a:srgbClr val="1B1B27"/>
                </a:solidFill>
                <a:latin typeface="Alexandria" pitchFamily="34" charset="0"/>
                <a:ea typeface="Alexandria" pitchFamily="34" charset="-122"/>
                <a:cs typeface="Alexandria" pitchFamily="34" charset="-120"/>
              </a:rPr>
              <a:t>ما هو نظام إدارة علاقات العملاء (CRM)؟</a:t>
            </a:r>
            <a:endParaRPr lang="en-US" sz="4300" dirty="0"/>
          </a:p>
        </p:txBody>
      </p:sp>
      <p:sp>
        <p:nvSpPr>
          <p:cNvPr id="3" name="Shape 1"/>
          <p:cNvSpPr/>
          <p:nvPr/>
        </p:nvSpPr>
        <p:spPr>
          <a:xfrm>
            <a:off x="4699873" y="1870591"/>
            <a:ext cx="3709511" cy="2473643"/>
          </a:xfrm>
          <a:prstGeom prst="roundRect">
            <a:avLst>
              <a:gd name="adj" fmla="val 5915"/>
            </a:avLst>
          </a:prstGeom>
          <a:solidFill>
            <a:srgbClr val="F9F9FF"/>
          </a:solidFill>
          <a:ln w="30480">
            <a:solidFill>
              <a:srgbClr val="B8C3DF"/>
            </a:solidFill>
            <a:prstDash val="solid"/>
          </a:ln>
        </p:spPr>
      </p:sp>
      <p:sp>
        <p:nvSpPr>
          <p:cNvPr id="4" name="Shape 2"/>
          <p:cNvSpPr/>
          <p:nvPr/>
        </p:nvSpPr>
        <p:spPr>
          <a:xfrm>
            <a:off x="8317944" y="1870591"/>
            <a:ext cx="121920" cy="2473643"/>
          </a:xfrm>
          <a:prstGeom prst="roundRect">
            <a:avLst>
              <a:gd name="adj" fmla="val 75823"/>
            </a:avLst>
          </a:prstGeom>
          <a:solidFill>
            <a:srgbClr val="1B54DA"/>
          </a:solidFill>
          <a:ln/>
        </p:spPr>
      </p:sp>
      <p:sp>
        <p:nvSpPr>
          <p:cNvPr id="5" name="Text 3"/>
          <p:cNvSpPr/>
          <p:nvPr/>
        </p:nvSpPr>
        <p:spPr>
          <a:xfrm>
            <a:off x="5303877" y="2121098"/>
            <a:ext cx="2763560" cy="343853"/>
          </a:xfrm>
          <a:prstGeom prst="rect">
            <a:avLst/>
          </a:prstGeom>
          <a:noFill/>
          <a:ln/>
        </p:spPr>
        <p:txBody>
          <a:bodyPr wrap="none" lIns="0" tIns="0" rIns="0" bIns="0" rtlCol="0" anchor="t"/>
          <a:lstStyle/>
          <a:p>
            <a:pPr marL="0" indent="0" algn="r" rtl="1">
              <a:lnSpc>
                <a:spcPts val="2700"/>
              </a:lnSpc>
              <a:buNone/>
            </a:pPr>
            <a:r>
              <a:rPr lang="en-US" sz="2150" dirty="0">
                <a:solidFill>
                  <a:srgbClr val="404155"/>
                </a:solidFill>
                <a:latin typeface="Alexandria" pitchFamily="34" charset="0"/>
                <a:ea typeface="Alexandria" pitchFamily="34" charset="-122"/>
                <a:cs typeface="Alexandria" pitchFamily="34" charset="-120"/>
              </a:rPr>
              <a:t>استراتيجية عمل شاملة</a:t>
            </a:r>
            <a:endParaRPr lang="en-US" sz="2150" dirty="0"/>
          </a:p>
        </p:txBody>
      </p:sp>
      <p:sp>
        <p:nvSpPr>
          <p:cNvPr id="6" name="Text 4"/>
          <p:cNvSpPr/>
          <p:nvPr/>
        </p:nvSpPr>
        <p:spPr>
          <a:xfrm>
            <a:off x="4950381" y="2684978"/>
            <a:ext cx="3117056" cy="1056561"/>
          </a:xfrm>
          <a:prstGeom prst="rect">
            <a:avLst/>
          </a:prstGeom>
          <a:noFill/>
          <a:ln/>
        </p:spPr>
        <p:txBody>
          <a:bodyPr wrap="square" lIns="0" tIns="0" rIns="0" bIns="0" rtlCol="0" anchor="t"/>
          <a:lstStyle/>
          <a:p>
            <a:pPr marL="0" indent="0" algn="just" rtl="1">
              <a:lnSpc>
                <a:spcPts val="2750"/>
              </a:lnSpc>
              <a:buNone/>
            </a:pPr>
            <a:r>
              <a:rPr lang="en-US" sz="2000" dirty="0">
                <a:solidFill>
                  <a:srgbClr val="404155"/>
                </a:solidFill>
                <a:latin typeface="Nobile" pitchFamily="34" charset="0"/>
                <a:ea typeface="Nobile" pitchFamily="34" charset="-122"/>
                <a:cs typeface="Nobile" pitchFamily="34" charset="-120"/>
              </a:rPr>
              <a:t>استراتيجية عمل متكاملة تهدف إلى </a:t>
            </a:r>
            <a:r>
              <a:rPr lang="en-US" sz="2000" b="1" dirty="0">
                <a:solidFill>
                  <a:srgbClr val="404155"/>
                </a:solidFill>
                <a:latin typeface="Nobile" pitchFamily="34" charset="0"/>
                <a:ea typeface="Nobile" pitchFamily="34" charset="-122"/>
                <a:cs typeface="Nobile" pitchFamily="34" charset="-120"/>
              </a:rPr>
              <a:t>فهم، وتوقع، وتلبية احتياجات</a:t>
            </a:r>
            <a:r>
              <a:rPr lang="en-US" sz="2000" dirty="0">
                <a:solidFill>
                  <a:srgbClr val="404155"/>
                </a:solidFill>
                <a:latin typeface="Nobile" pitchFamily="34" charset="0"/>
                <a:ea typeface="Nobile" pitchFamily="34" charset="-122"/>
                <a:cs typeface="Nobile" pitchFamily="34" charset="-120"/>
              </a:rPr>
              <a:t> العملاء الحاليين والمحتملين على حد سواء.</a:t>
            </a:r>
            <a:endParaRPr lang="en-US" sz="2000" dirty="0"/>
          </a:p>
        </p:txBody>
      </p:sp>
      <p:sp>
        <p:nvSpPr>
          <p:cNvPr id="7" name="Shape 5"/>
          <p:cNvSpPr/>
          <p:nvPr/>
        </p:nvSpPr>
        <p:spPr>
          <a:xfrm>
            <a:off x="770334" y="1870591"/>
            <a:ext cx="3709511" cy="2473643"/>
          </a:xfrm>
          <a:prstGeom prst="roundRect">
            <a:avLst>
              <a:gd name="adj" fmla="val 5915"/>
            </a:avLst>
          </a:prstGeom>
          <a:solidFill>
            <a:srgbClr val="F9F9FF"/>
          </a:solidFill>
          <a:ln w="30480">
            <a:solidFill>
              <a:srgbClr val="B8C3DF"/>
            </a:solidFill>
            <a:prstDash val="solid"/>
          </a:ln>
        </p:spPr>
      </p:sp>
      <p:sp>
        <p:nvSpPr>
          <p:cNvPr id="8" name="Shape 6"/>
          <p:cNvSpPr/>
          <p:nvPr/>
        </p:nvSpPr>
        <p:spPr>
          <a:xfrm>
            <a:off x="4388406" y="1870591"/>
            <a:ext cx="121920" cy="2473643"/>
          </a:xfrm>
          <a:prstGeom prst="roundRect">
            <a:avLst>
              <a:gd name="adj" fmla="val 75823"/>
            </a:avLst>
          </a:prstGeom>
          <a:solidFill>
            <a:srgbClr val="1B54DA"/>
          </a:solidFill>
          <a:ln/>
        </p:spPr>
      </p:sp>
      <p:sp>
        <p:nvSpPr>
          <p:cNvPr id="9" name="Text 7"/>
          <p:cNvSpPr/>
          <p:nvPr/>
        </p:nvSpPr>
        <p:spPr>
          <a:xfrm>
            <a:off x="1323975" y="2121098"/>
            <a:ext cx="2813923" cy="343853"/>
          </a:xfrm>
          <a:prstGeom prst="rect">
            <a:avLst/>
          </a:prstGeom>
          <a:noFill/>
          <a:ln/>
        </p:spPr>
        <p:txBody>
          <a:bodyPr wrap="none" lIns="0" tIns="0" rIns="0" bIns="0" rtlCol="0" anchor="t"/>
          <a:lstStyle/>
          <a:p>
            <a:pPr marL="0" indent="0" algn="r" rtl="1">
              <a:lnSpc>
                <a:spcPts val="2700"/>
              </a:lnSpc>
              <a:buNone/>
            </a:pPr>
            <a:r>
              <a:rPr lang="en-US" sz="2150" dirty="0">
                <a:solidFill>
                  <a:srgbClr val="404155"/>
                </a:solidFill>
                <a:latin typeface="Alexandria" pitchFamily="34" charset="0"/>
                <a:ea typeface="Alexandria" pitchFamily="34" charset="-122"/>
                <a:cs typeface="Alexandria" pitchFamily="34" charset="-120"/>
              </a:rPr>
              <a:t>دمج الوظائف الأساسية</a:t>
            </a:r>
            <a:endParaRPr lang="en-US" sz="2150" dirty="0"/>
          </a:p>
        </p:txBody>
      </p:sp>
      <p:sp>
        <p:nvSpPr>
          <p:cNvPr id="10" name="Text 8"/>
          <p:cNvSpPr/>
          <p:nvPr/>
        </p:nvSpPr>
        <p:spPr>
          <a:xfrm>
            <a:off x="1020842" y="2684978"/>
            <a:ext cx="3117056" cy="1408748"/>
          </a:xfrm>
          <a:prstGeom prst="rect">
            <a:avLst/>
          </a:prstGeom>
          <a:noFill/>
          <a:ln/>
        </p:spPr>
        <p:txBody>
          <a:bodyPr wrap="square" lIns="0" tIns="0" rIns="0" bIns="0" rtlCol="0" anchor="t"/>
          <a:lstStyle/>
          <a:p>
            <a:pPr marL="0" indent="0" algn="just" rtl="1">
              <a:lnSpc>
                <a:spcPts val="2750"/>
              </a:lnSpc>
              <a:buNone/>
            </a:pPr>
            <a:r>
              <a:rPr lang="en-US" dirty="0">
                <a:solidFill>
                  <a:srgbClr val="404155"/>
                </a:solidFill>
                <a:latin typeface="Nobile" pitchFamily="34" charset="0"/>
                <a:ea typeface="Nobile" pitchFamily="34" charset="-122"/>
                <a:cs typeface="Nobile" pitchFamily="34" charset="-120"/>
              </a:rPr>
              <a:t>هو دمج متكامل ومحكم بين عمليات </a:t>
            </a:r>
            <a:r>
              <a:rPr lang="en-US" b="1" dirty="0">
                <a:solidFill>
                  <a:srgbClr val="404155"/>
                </a:solidFill>
                <a:latin typeface="Nobile" pitchFamily="34" charset="0"/>
                <a:ea typeface="Nobile" pitchFamily="34" charset="-122"/>
                <a:cs typeface="Nobile" pitchFamily="34" charset="-120"/>
              </a:rPr>
              <a:t>التسويق، المبيعات، خدمة العملاء، والدعم الميداني</a:t>
            </a:r>
            <a:r>
              <a:rPr lang="en-US" dirty="0">
                <a:solidFill>
                  <a:srgbClr val="404155"/>
                </a:solidFill>
                <a:latin typeface="Nobile" pitchFamily="34" charset="0"/>
                <a:ea typeface="Nobile" pitchFamily="34" charset="-122"/>
                <a:cs typeface="Nobile" pitchFamily="34" charset="-120"/>
              </a:rPr>
              <a:t> لتقديم تجربة عميل سلسة.</a:t>
            </a:r>
            <a:endParaRPr lang="en-US" dirty="0"/>
          </a:p>
        </p:txBody>
      </p:sp>
      <p:sp>
        <p:nvSpPr>
          <p:cNvPr id="11" name="Shape 9"/>
          <p:cNvSpPr/>
          <p:nvPr/>
        </p:nvSpPr>
        <p:spPr>
          <a:xfrm>
            <a:off x="4699873" y="4564261"/>
            <a:ext cx="3709511" cy="2817495"/>
          </a:xfrm>
          <a:prstGeom prst="roundRect">
            <a:avLst>
              <a:gd name="adj" fmla="val 5193"/>
            </a:avLst>
          </a:prstGeom>
          <a:solidFill>
            <a:srgbClr val="F9F9FF"/>
          </a:solidFill>
          <a:ln w="30480">
            <a:solidFill>
              <a:srgbClr val="B8C3DF"/>
            </a:solidFill>
            <a:prstDash val="solid"/>
          </a:ln>
        </p:spPr>
      </p:sp>
      <p:sp>
        <p:nvSpPr>
          <p:cNvPr id="12" name="Shape 10"/>
          <p:cNvSpPr/>
          <p:nvPr/>
        </p:nvSpPr>
        <p:spPr>
          <a:xfrm>
            <a:off x="8317944" y="4564261"/>
            <a:ext cx="121920" cy="2817495"/>
          </a:xfrm>
          <a:prstGeom prst="roundRect">
            <a:avLst>
              <a:gd name="adj" fmla="val 75823"/>
            </a:avLst>
          </a:prstGeom>
          <a:solidFill>
            <a:srgbClr val="1B54DA"/>
          </a:solidFill>
          <a:ln/>
        </p:spPr>
      </p:sp>
      <p:sp>
        <p:nvSpPr>
          <p:cNvPr id="13" name="Text 11"/>
          <p:cNvSpPr/>
          <p:nvPr/>
        </p:nvSpPr>
        <p:spPr>
          <a:xfrm>
            <a:off x="4950381" y="4814768"/>
            <a:ext cx="3117056" cy="687705"/>
          </a:xfrm>
          <a:prstGeom prst="rect">
            <a:avLst/>
          </a:prstGeom>
          <a:noFill/>
          <a:ln/>
        </p:spPr>
        <p:txBody>
          <a:bodyPr wrap="square" lIns="0" tIns="0" rIns="0" bIns="0" rtlCol="0" anchor="t"/>
          <a:lstStyle/>
          <a:p>
            <a:pPr marL="0" indent="0" algn="r" rtl="1">
              <a:lnSpc>
                <a:spcPts val="2700"/>
              </a:lnSpc>
              <a:buNone/>
            </a:pPr>
            <a:r>
              <a:rPr lang="en-US" sz="2150" dirty="0">
                <a:solidFill>
                  <a:srgbClr val="404155"/>
                </a:solidFill>
                <a:latin typeface="Alexandria" pitchFamily="34" charset="0"/>
                <a:ea typeface="Alexandria" pitchFamily="34" charset="-122"/>
                <a:cs typeface="Alexandria" pitchFamily="34" charset="-120"/>
              </a:rPr>
              <a:t>التركيز على القيمة طويلة الأمد</a:t>
            </a:r>
            <a:endParaRPr lang="en-US" sz="2150" dirty="0"/>
          </a:p>
        </p:txBody>
      </p:sp>
      <p:sp>
        <p:nvSpPr>
          <p:cNvPr id="14" name="Text 12"/>
          <p:cNvSpPr/>
          <p:nvPr/>
        </p:nvSpPr>
        <p:spPr>
          <a:xfrm>
            <a:off x="4950381" y="5722501"/>
            <a:ext cx="3117056" cy="1408748"/>
          </a:xfrm>
          <a:prstGeom prst="rect">
            <a:avLst/>
          </a:prstGeom>
          <a:noFill/>
          <a:ln/>
        </p:spPr>
        <p:txBody>
          <a:bodyPr wrap="square" lIns="0" tIns="0" rIns="0" bIns="0" rtlCol="0" anchor="t"/>
          <a:lstStyle/>
          <a:p>
            <a:pPr marL="0" indent="0" algn="r" rtl="1">
              <a:lnSpc>
                <a:spcPts val="2750"/>
              </a:lnSpc>
              <a:buNone/>
            </a:pPr>
            <a:r>
              <a:rPr lang="en-US" dirty="0">
                <a:solidFill>
                  <a:srgbClr val="404155"/>
                </a:solidFill>
                <a:latin typeface="Nobile" pitchFamily="34" charset="0"/>
                <a:ea typeface="Nobile" pitchFamily="34" charset="-122"/>
                <a:cs typeface="Nobile" pitchFamily="34" charset="-120"/>
              </a:rPr>
              <a:t>لا يركز فقط على جذب عملاء جدد، بل يولي أهمية قصوى لـ</a:t>
            </a:r>
            <a:r>
              <a:rPr lang="en-US" b="1" dirty="0">
                <a:solidFill>
                  <a:srgbClr val="404155"/>
                </a:solidFill>
                <a:latin typeface="Nobile" pitchFamily="34" charset="0"/>
                <a:ea typeface="Nobile" pitchFamily="34" charset="-122"/>
                <a:cs typeface="Nobile" pitchFamily="34" charset="-120"/>
              </a:rPr>
              <a:t>الاحتفاظ بالعملاء</a:t>
            </a:r>
            <a:r>
              <a:rPr lang="en-US" dirty="0">
                <a:solidFill>
                  <a:srgbClr val="404155"/>
                </a:solidFill>
                <a:latin typeface="Nobile" pitchFamily="34" charset="0"/>
                <a:ea typeface="Nobile" pitchFamily="34" charset="-122"/>
                <a:cs typeface="Nobile" pitchFamily="34" charset="-120"/>
              </a:rPr>
              <a:t> الحاليين وبناء ولائهم للمدى الطويل.</a:t>
            </a:r>
            <a:endParaRPr lang="en-US" dirty="0"/>
          </a:p>
        </p:txBody>
      </p:sp>
      <p:pic>
        <p:nvPicPr>
          <p:cNvPr id="15" name="Image 0" descr="preencoded.png"/>
          <p:cNvPicPr>
            <a:picLocks noChangeAspect="1"/>
          </p:cNvPicPr>
          <p:nvPr/>
        </p:nvPicPr>
        <p:blipFill>
          <a:blip r:embed="rId3"/>
          <a:stretch>
            <a:fillRect/>
          </a:stretch>
        </p:blipFill>
        <p:spPr>
          <a:xfrm>
            <a:off x="8953976" y="1870591"/>
            <a:ext cx="4913709" cy="49137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76010" y="669608"/>
            <a:ext cx="7764780" cy="1231344"/>
          </a:xfrm>
          <a:prstGeom prst="rect">
            <a:avLst/>
          </a:prstGeom>
          <a:noFill/>
          <a:ln/>
        </p:spPr>
        <p:txBody>
          <a:bodyPr wrap="square" lIns="0" tIns="0" rIns="0" bIns="0" rtlCol="0" anchor="t"/>
          <a:lstStyle/>
          <a:p>
            <a:pPr marL="0" indent="0" algn="r" rtl="1">
              <a:lnSpc>
                <a:spcPts val="4800"/>
              </a:lnSpc>
              <a:buNone/>
            </a:pPr>
            <a:r>
              <a:rPr lang="en-US" sz="3850" dirty="0">
                <a:solidFill>
                  <a:srgbClr val="1B1B27"/>
                </a:solidFill>
                <a:latin typeface="Alexandria" pitchFamily="34" charset="0"/>
                <a:ea typeface="Alexandria" pitchFamily="34" charset="-122"/>
                <a:cs typeface="Alexandria" pitchFamily="34" charset="-120"/>
              </a:rPr>
              <a:t>تطور نظام CRM عبر الزمن: من التسويق الجماهيري إلى العلاقات</a:t>
            </a:r>
            <a:endParaRPr lang="en-US" sz="3850" dirty="0"/>
          </a:p>
        </p:txBody>
      </p:sp>
      <p:sp>
        <p:nvSpPr>
          <p:cNvPr id="4" name="Shape 1"/>
          <p:cNvSpPr/>
          <p:nvPr/>
        </p:nvSpPr>
        <p:spPr>
          <a:xfrm>
            <a:off x="13696355" y="2196465"/>
            <a:ext cx="22860" cy="5363408"/>
          </a:xfrm>
          <a:prstGeom prst="roundRect">
            <a:avLst>
              <a:gd name="adj" fmla="val 362004"/>
            </a:avLst>
          </a:prstGeom>
          <a:solidFill>
            <a:srgbClr val="B8C3DF"/>
          </a:solidFill>
          <a:ln/>
        </p:spPr>
      </p:sp>
      <p:sp>
        <p:nvSpPr>
          <p:cNvPr id="5" name="Shape 2"/>
          <p:cNvSpPr/>
          <p:nvPr/>
        </p:nvSpPr>
        <p:spPr>
          <a:xfrm>
            <a:off x="12929414" y="2406610"/>
            <a:ext cx="591026" cy="22860"/>
          </a:xfrm>
          <a:prstGeom prst="roundRect">
            <a:avLst>
              <a:gd name="adj" fmla="val 362004"/>
            </a:avLst>
          </a:prstGeom>
          <a:solidFill>
            <a:srgbClr val="B8C3DF"/>
          </a:solidFill>
          <a:ln/>
        </p:spPr>
      </p:sp>
      <p:sp>
        <p:nvSpPr>
          <p:cNvPr id="6" name="Shape 3"/>
          <p:cNvSpPr/>
          <p:nvPr/>
        </p:nvSpPr>
        <p:spPr>
          <a:xfrm>
            <a:off x="13497580" y="2196465"/>
            <a:ext cx="443270" cy="443270"/>
          </a:xfrm>
          <a:prstGeom prst="roundRect">
            <a:avLst>
              <a:gd name="adj" fmla="val 18669"/>
            </a:avLst>
          </a:prstGeom>
          <a:solidFill>
            <a:srgbClr val="D2DDF9"/>
          </a:solidFill>
          <a:ln w="7620">
            <a:solidFill>
              <a:srgbClr val="B8C3DF"/>
            </a:solidFill>
            <a:prstDash val="solid"/>
          </a:ln>
        </p:spPr>
      </p:sp>
      <p:sp>
        <p:nvSpPr>
          <p:cNvPr id="7" name="Text 4"/>
          <p:cNvSpPr/>
          <p:nvPr/>
        </p:nvSpPr>
        <p:spPr>
          <a:xfrm>
            <a:off x="13571399" y="2233374"/>
            <a:ext cx="295513" cy="369332"/>
          </a:xfrm>
          <a:prstGeom prst="rect">
            <a:avLst/>
          </a:prstGeom>
          <a:noFill/>
          <a:ln/>
        </p:spPr>
        <p:txBody>
          <a:bodyPr wrap="none" lIns="0" tIns="0" rIns="0" bIns="0" rtlCol="0" anchor="t"/>
          <a:lstStyle/>
          <a:p>
            <a:pPr marL="0" indent="0" algn="ctr" rtl="1">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8" name="Text 5"/>
          <p:cNvSpPr/>
          <p:nvPr/>
        </p:nvSpPr>
        <p:spPr>
          <a:xfrm>
            <a:off x="8898731" y="2264093"/>
            <a:ext cx="3835241" cy="307896"/>
          </a:xfrm>
          <a:prstGeom prst="rect">
            <a:avLst/>
          </a:prstGeom>
          <a:noFill/>
          <a:ln/>
        </p:spPr>
        <p:txBody>
          <a:bodyPr wrap="none" lIns="0" tIns="0" rIns="0" bIns="0" rtlCol="0" anchor="t"/>
          <a:lstStyle/>
          <a:p>
            <a:pPr marL="0" indent="0" algn="r" rtl="1">
              <a:lnSpc>
                <a:spcPts val="2400"/>
              </a:lnSpc>
              <a:buNone/>
            </a:pPr>
            <a:r>
              <a:rPr lang="en-US" sz="1900" dirty="0">
                <a:solidFill>
                  <a:srgbClr val="404155"/>
                </a:solidFill>
                <a:latin typeface="Alexandria" pitchFamily="34" charset="0"/>
                <a:ea typeface="Alexandria" pitchFamily="34" charset="-122"/>
                <a:cs typeface="Alexandria" pitchFamily="34" charset="-120"/>
              </a:rPr>
              <a:t>عقد الستينيات: التسويق الجماهيري</a:t>
            </a:r>
            <a:endParaRPr lang="en-US" sz="1900" dirty="0"/>
          </a:p>
        </p:txBody>
      </p:sp>
      <p:sp>
        <p:nvSpPr>
          <p:cNvPr id="9" name="Text 6"/>
          <p:cNvSpPr/>
          <p:nvPr/>
        </p:nvSpPr>
        <p:spPr>
          <a:xfrm>
            <a:off x="6176010" y="2690098"/>
            <a:ext cx="6557963" cy="315278"/>
          </a:xfrm>
          <a:prstGeom prst="rect">
            <a:avLst/>
          </a:prstGeom>
          <a:noFill/>
          <a:ln/>
        </p:spPr>
        <p:txBody>
          <a:bodyPr wrap="none" lIns="0" tIns="0" rIns="0" bIns="0" rtlCol="0" anchor="t"/>
          <a:lstStyle/>
          <a:p>
            <a:pPr marL="0" indent="0" algn="r" rtl="1">
              <a:lnSpc>
                <a:spcPts val="2450"/>
              </a:lnSpc>
              <a:buNone/>
            </a:pPr>
            <a:r>
              <a:rPr lang="en-US" sz="2400" dirty="0">
                <a:solidFill>
                  <a:srgbClr val="404155"/>
                </a:solidFill>
                <a:latin typeface="Nobile" pitchFamily="34" charset="0"/>
                <a:ea typeface="Nobile" pitchFamily="34" charset="-122"/>
                <a:cs typeface="Nobile" pitchFamily="34" charset="-120"/>
              </a:rPr>
              <a:t>هيمنة التسويق التقليدي القائم على الإعلانات الجماهيرية غير المخصصة.</a:t>
            </a:r>
            <a:endParaRPr lang="en-US" sz="2400" dirty="0"/>
          </a:p>
        </p:txBody>
      </p:sp>
      <p:sp>
        <p:nvSpPr>
          <p:cNvPr id="10" name="Shape 7"/>
          <p:cNvSpPr/>
          <p:nvPr/>
        </p:nvSpPr>
        <p:spPr>
          <a:xfrm>
            <a:off x="12929414" y="3609499"/>
            <a:ext cx="591026" cy="22860"/>
          </a:xfrm>
          <a:prstGeom prst="roundRect">
            <a:avLst>
              <a:gd name="adj" fmla="val 362004"/>
            </a:avLst>
          </a:prstGeom>
          <a:solidFill>
            <a:srgbClr val="B8C3DF"/>
          </a:solidFill>
          <a:ln/>
        </p:spPr>
      </p:sp>
      <p:sp>
        <p:nvSpPr>
          <p:cNvPr id="11" name="Shape 8"/>
          <p:cNvSpPr/>
          <p:nvPr/>
        </p:nvSpPr>
        <p:spPr>
          <a:xfrm>
            <a:off x="13497580" y="3399353"/>
            <a:ext cx="443270" cy="443270"/>
          </a:xfrm>
          <a:prstGeom prst="roundRect">
            <a:avLst>
              <a:gd name="adj" fmla="val 18669"/>
            </a:avLst>
          </a:prstGeom>
          <a:solidFill>
            <a:srgbClr val="D2DDF9"/>
          </a:solidFill>
          <a:ln w="7620">
            <a:solidFill>
              <a:srgbClr val="B8C3DF"/>
            </a:solidFill>
            <a:prstDash val="solid"/>
          </a:ln>
        </p:spPr>
      </p:sp>
      <p:sp>
        <p:nvSpPr>
          <p:cNvPr id="12" name="Text 9"/>
          <p:cNvSpPr/>
          <p:nvPr/>
        </p:nvSpPr>
        <p:spPr>
          <a:xfrm>
            <a:off x="13571399" y="3436263"/>
            <a:ext cx="295513" cy="369332"/>
          </a:xfrm>
          <a:prstGeom prst="rect">
            <a:avLst/>
          </a:prstGeom>
          <a:noFill/>
          <a:ln/>
        </p:spPr>
        <p:txBody>
          <a:bodyPr wrap="none" lIns="0" tIns="0" rIns="0" bIns="0" rtlCol="0" anchor="t"/>
          <a:lstStyle/>
          <a:p>
            <a:pPr marL="0" indent="0" algn="ctr" rtl="1">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3" name="Text 10"/>
          <p:cNvSpPr/>
          <p:nvPr/>
        </p:nvSpPr>
        <p:spPr>
          <a:xfrm>
            <a:off x="8939689" y="3466981"/>
            <a:ext cx="3794284" cy="307896"/>
          </a:xfrm>
          <a:prstGeom prst="rect">
            <a:avLst/>
          </a:prstGeom>
          <a:noFill/>
          <a:ln/>
        </p:spPr>
        <p:txBody>
          <a:bodyPr wrap="none" lIns="0" tIns="0" rIns="0" bIns="0" rtlCol="0" anchor="t"/>
          <a:lstStyle/>
          <a:p>
            <a:pPr marL="0" indent="0" algn="r" rtl="1">
              <a:lnSpc>
                <a:spcPts val="2400"/>
              </a:lnSpc>
              <a:buNone/>
            </a:pPr>
            <a:r>
              <a:rPr lang="en-US" sz="1900" dirty="0">
                <a:solidFill>
                  <a:srgbClr val="404155"/>
                </a:solidFill>
                <a:latin typeface="Alexandria" pitchFamily="34" charset="0"/>
                <a:ea typeface="Alexandria" pitchFamily="34" charset="-122"/>
                <a:cs typeface="Alexandria" pitchFamily="34" charset="-120"/>
              </a:rPr>
              <a:t>عقد الثمانينيات: تحول قوة العملاء</a:t>
            </a:r>
            <a:endParaRPr lang="en-US" sz="1900" dirty="0"/>
          </a:p>
        </p:txBody>
      </p:sp>
      <p:sp>
        <p:nvSpPr>
          <p:cNvPr id="14" name="Text 11"/>
          <p:cNvSpPr/>
          <p:nvPr/>
        </p:nvSpPr>
        <p:spPr>
          <a:xfrm>
            <a:off x="6176010" y="3892987"/>
            <a:ext cx="6557963" cy="630555"/>
          </a:xfrm>
          <a:prstGeom prst="rect">
            <a:avLst/>
          </a:prstGeom>
          <a:noFill/>
          <a:ln/>
        </p:spPr>
        <p:txBody>
          <a:bodyPr wrap="square" lIns="0" tIns="0" rIns="0" bIns="0" rtlCol="0" anchor="t"/>
          <a:lstStyle/>
          <a:p>
            <a:pPr marL="0" indent="0" algn="r" rtl="1">
              <a:lnSpc>
                <a:spcPts val="2450"/>
              </a:lnSpc>
              <a:buNone/>
            </a:pPr>
            <a:r>
              <a:rPr lang="en-US" sz="2400" dirty="0">
                <a:solidFill>
                  <a:srgbClr val="404155"/>
                </a:solidFill>
                <a:latin typeface="Nobile" pitchFamily="34" charset="0"/>
                <a:ea typeface="Nobile" pitchFamily="34" charset="-122"/>
                <a:cs typeface="Nobile" pitchFamily="34" charset="-120"/>
              </a:rPr>
              <a:t>شهدت هذه الفترة </a:t>
            </a:r>
            <a:r>
              <a:rPr lang="en-US" sz="2400" b="1" dirty="0">
                <a:solidFill>
                  <a:srgbClr val="404155"/>
                </a:solidFill>
                <a:latin typeface="Nobile" pitchFamily="34" charset="0"/>
                <a:ea typeface="Nobile" pitchFamily="34" charset="-122"/>
                <a:cs typeface="Nobile" pitchFamily="34" charset="-120"/>
              </a:rPr>
              <a:t>تحولات سريعة</a:t>
            </a:r>
            <a:r>
              <a:rPr lang="en-US" sz="2400" dirty="0">
                <a:solidFill>
                  <a:srgbClr val="404155"/>
                </a:solidFill>
                <a:latin typeface="Nobile" pitchFamily="34" charset="0"/>
                <a:ea typeface="Nobile" pitchFamily="34" charset="-122"/>
                <a:cs typeface="Nobile" pitchFamily="34" charset="-120"/>
              </a:rPr>
              <a:t> حيث تجاوز العرض الطلب، وزادت قوة العميل التفاوضية.</a:t>
            </a:r>
            <a:endParaRPr lang="en-US" sz="2400" dirty="0"/>
          </a:p>
        </p:txBody>
      </p:sp>
      <p:sp>
        <p:nvSpPr>
          <p:cNvPr id="15" name="Shape 12"/>
          <p:cNvSpPr/>
          <p:nvPr/>
        </p:nvSpPr>
        <p:spPr>
          <a:xfrm>
            <a:off x="12929414" y="5127665"/>
            <a:ext cx="591026" cy="22860"/>
          </a:xfrm>
          <a:prstGeom prst="roundRect">
            <a:avLst>
              <a:gd name="adj" fmla="val 362004"/>
            </a:avLst>
          </a:prstGeom>
          <a:solidFill>
            <a:srgbClr val="B8C3DF"/>
          </a:solidFill>
          <a:ln/>
        </p:spPr>
      </p:sp>
      <p:sp>
        <p:nvSpPr>
          <p:cNvPr id="16" name="Shape 13"/>
          <p:cNvSpPr/>
          <p:nvPr/>
        </p:nvSpPr>
        <p:spPr>
          <a:xfrm>
            <a:off x="13497580" y="4917519"/>
            <a:ext cx="443270" cy="443270"/>
          </a:xfrm>
          <a:prstGeom prst="roundRect">
            <a:avLst>
              <a:gd name="adj" fmla="val 18669"/>
            </a:avLst>
          </a:prstGeom>
          <a:solidFill>
            <a:srgbClr val="D2DDF9"/>
          </a:solidFill>
          <a:ln w="7620">
            <a:solidFill>
              <a:srgbClr val="B8C3DF"/>
            </a:solidFill>
            <a:prstDash val="solid"/>
          </a:ln>
        </p:spPr>
      </p:sp>
      <p:sp>
        <p:nvSpPr>
          <p:cNvPr id="17" name="Text 14"/>
          <p:cNvSpPr/>
          <p:nvPr/>
        </p:nvSpPr>
        <p:spPr>
          <a:xfrm>
            <a:off x="13571399" y="4954429"/>
            <a:ext cx="295513" cy="369332"/>
          </a:xfrm>
          <a:prstGeom prst="rect">
            <a:avLst/>
          </a:prstGeom>
          <a:noFill/>
          <a:ln/>
        </p:spPr>
        <p:txBody>
          <a:bodyPr wrap="none" lIns="0" tIns="0" rIns="0" bIns="0" rtlCol="0" anchor="t"/>
          <a:lstStyle/>
          <a:p>
            <a:pPr marL="0" indent="0" algn="ctr" rtl="1">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8" name="Text 15"/>
          <p:cNvSpPr/>
          <p:nvPr/>
        </p:nvSpPr>
        <p:spPr>
          <a:xfrm>
            <a:off x="10271165" y="4985147"/>
            <a:ext cx="2462808" cy="307896"/>
          </a:xfrm>
          <a:prstGeom prst="rect">
            <a:avLst/>
          </a:prstGeom>
          <a:noFill/>
          <a:ln/>
        </p:spPr>
        <p:txBody>
          <a:bodyPr wrap="none" lIns="0" tIns="0" rIns="0" bIns="0" rtlCol="0" anchor="t"/>
          <a:lstStyle/>
          <a:p>
            <a:pPr marL="0" indent="0" algn="r" rtl="1">
              <a:lnSpc>
                <a:spcPts val="2400"/>
              </a:lnSpc>
              <a:buNone/>
            </a:pPr>
            <a:r>
              <a:rPr lang="en-US" sz="1900" dirty="0">
                <a:solidFill>
                  <a:srgbClr val="404155"/>
                </a:solidFill>
                <a:latin typeface="Alexandria" pitchFamily="34" charset="0"/>
                <a:ea typeface="Alexandria" pitchFamily="34" charset="-122"/>
                <a:cs typeface="Alexandria" pitchFamily="34" charset="-120"/>
              </a:rPr>
              <a:t>ميلاد نظام CRM</a:t>
            </a:r>
            <a:endParaRPr lang="en-US" sz="1900" dirty="0"/>
          </a:p>
        </p:txBody>
      </p:sp>
      <p:sp>
        <p:nvSpPr>
          <p:cNvPr id="19" name="Text 16"/>
          <p:cNvSpPr/>
          <p:nvPr/>
        </p:nvSpPr>
        <p:spPr>
          <a:xfrm>
            <a:off x="6176010" y="5411152"/>
            <a:ext cx="6557963" cy="630555"/>
          </a:xfrm>
          <a:prstGeom prst="rect">
            <a:avLst/>
          </a:prstGeom>
          <a:noFill/>
          <a:ln/>
        </p:spPr>
        <p:txBody>
          <a:bodyPr wrap="square" lIns="0" tIns="0" rIns="0" bIns="0" rtlCol="0" anchor="t"/>
          <a:lstStyle/>
          <a:p>
            <a:pPr marL="0" indent="0" algn="r" rtl="1">
              <a:lnSpc>
                <a:spcPts val="2450"/>
              </a:lnSpc>
              <a:buNone/>
            </a:pPr>
            <a:r>
              <a:rPr lang="en-US" sz="2400" dirty="0">
                <a:solidFill>
                  <a:srgbClr val="404155"/>
                </a:solidFill>
                <a:latin typeface="Nobile" pitchFamily="34" charset="0"/>
                <a:ea typeface="Nobile" pitchFamily="34" charset="-122"/>
                <a:cs typeface="Nobile" pitchFamily="34" charset="-120"/>
              </a:rPr>
              <a:t>ظهرت الحاجة الملحة إلى بناء </a:t>
            </a:r>
            <a:r>
              <a:rPr lang="en-US" sz="2400" b="1" dirty="0">
                <a:solidFill>
                  <a:srgbClr val="404155"/>
                </a:solidFill>
                <a:latin typeface="Nobile" pitchFamily="34" charset="0"/>
                <a:ea typeface="Nobile" pitchFamily="34" charset="-122"/>
                <a:cs typeface="Nobile" pitchFamily="34" charset="-120"/>
              </a:rPr>
              <a:t>علاقات طويلة الأمد</a:t>
            </a:r>
            <a:r>
              <a:rPr lang="en-US" sz="2400" dirty="0">
                <a:solidFill>
                  <a:srgbClr val="404155"/>
                </a:solidFill>
                <a:latin typeface="Nobile" pitchFamily="34" charset="0"/>
                <a:ea typeface="Nobile" pitchFamily="34" charset="-122"/>
                <a:cs typeface="Nobile" pitchFamily="34" charset="-120"/>
              </a:rPr>
              <a:t> مع العملاء لحماية حصة الموردين في السوق.</a:t>
            </a:r>
            <a:endParaRPr lang="en-US" sz="2400" dirty="0"/>
          </a:p>
        </p:txBody>
      </p:sp>
      <p:sp>
        <p:nvSpPr>
          <p:cNvPr id="20" name="Shape 17"/>
          <p:cNvSpPr/>
          <p:nvPr/>
        </p:nvSpPr>
        <p:spPr>
          <a:xfrm>
            <a:off x="12929414" y="6645831"/>
            <a:ext cx="591026" cy="22860"/>
          </a:xfrm>
          <a:prstGeom prst="roundRect">
            <a:avLst>
              <a:gd name="adj" fmla="val 362004"/>
            </a:avLst>
          </a:prstGeom>
          <a:solidFill>
            <a:srgbClr val="B8C3DF"/>
          </a:solidFill>
          <a:ln/>
        </p:spPr>
      </p:sp>
      <p:sp>
        <p:nvSpPr>
          <p:cNvPr id="21" name="Shape 18"/>
          <p:cNvSpPr/>
          <p:nvPr/>
        </p:nvSpPr>
        <p:spPr>
          <a:xfrm>
            <a:off x="13497580" y="6435685"/>
            <a:ext cx="443270" cy="443270"/>
          </a:xfrm>
          <a:prstGeom prst="roundRect">
            <a:avLst>
              <a:gd name="adj" fmla="val 18669"/>
            </a:avLst>
          </a:prstGeom>
          <a:solidFill>
            <a:srgbClr val="D2DDF9"/>
          </a:solidFill>
          <a:ln w="7620">
            <a:solidFill>
              <a:srgbClr val="B8C3DF"/>
            </a:solidFill>
            <a:prstDash val="solid"/>
          </a:ln>
        </p:spPr>
      </p:sp>
      <p:sp>
        <p:nvSpPr>
          <p:cNvPr id="22" name="Text 19"/>
          <p:cNvSpPr/>
          <p:nvPr/>
        </p:nvSpPr>
        <p:spPr>
          <a:xfrm>
            <a:off x="13571399" y="6472595"/>
            <a:ext cx="295513" cy="369332"/>
          </a:xfrm>
          <a:prstGeom prst="rect">
            <a:avLst/>
          </a:prstGeom>
          <a:noFill/>
          <a:ln/>
        </p:spPr>
        <p:txBody>
          <a:bodyPr wrap="none" lIns="0" tIns="0" rIns="0" bIns="0" rtlCol="0" anchor="t"/>
          <a:lstStyle/>
          <a:p>
            <a:pPr marL="0" indent="0" algn="ctr" rtl="1">
              <a:lnSpc>
                <a:spcPts val="2300"/>
              </a:lnSpc>
              <a:buNone/>
            </a:pPr>
            <a:r>
              <a:rPr lang="en-US" sz="2300" dirty="0">
                <a:solidFill>
                  <a:srgbClr val="404155"/>
                </a:solidFill>
                <a:latin typeface="Alexandria" pitchFamily="34" charset="0"/>
                <a:ea typeface="Alexandria" pitchFamily="34" charset="-122"/>
                <a:cs typeface="Alexandria" pitchFamily="34" charset="-120"/>
              </a:rPr>
              <a:t>4</a:t>
            </a:r>
            <a:endParaRPr lang="en-US" sz="2300" dirty="0"/>
          </a:p>
        </p:txBody>
      </p:sp>
      <p:sp>
        <p:nvSpPr>
          <p:cNvPr id="23" name="Text 20"/>
          <p:cNvSpPr/>
          <p:nvPr/>
        </p:nvSpPr>
        <p:spPr>
          <a:xfrm>
            <a:off x="10271165" y="6503313"/>
            <a:ext cx="2462808" cy="307896"/>
          </a:xfrm>
          <a:prstGeom prst="rect">
            <a:avLst/>
          </a:prstGeom>
          <a:noFill/>
          <a:ln/>
        </p:spPr>
        <p:txBody>
          <a:bodyPr wrap="none" lIns="0" tIns="0" rIns="0" bIns="0" rtlCol="0" anchor="t"/>
          <a:lstStyle/>
          <a:p>
            <a:pPr marL="0" indent="0" algn="r" rtl="1">
              <a:lnSpc>
                <a:spcPts val="2400"/>
              </a:lnSpc>
              <a:buNone/>
            </a:pPr>
            <a:r>
              <a:rPr lang="en-US" sz="1900" dirty="0">
                <a:solidFill>
                  <a:srgbClr val="404155"/>
                </a:solidFill>
                <a:latin typeface="Alexandria" pitchFamily="34" charset="0"/>
                <a:ea typeface="Alexandria" pitchFamily="34" charset="-122"/>
                <a:cs typeface="Alexandria" pitchFamily="34" charset="-120"/>
              </a:rPr>
              <a:t>الآن: العصر الرقمي</a:t>
            </a:r>
            <a:endParaRPr lang="en-US" sz="1900" dirty="0"/>
          </a:p>
        </p:txBody>
      </p:sp>
      <p:sp>
        <p:nvSpPr>
          <p:cNvPr id="24" name="Text 21"/>
          <p:cNvSpPr/>
          <p:nvPr/>
        </p:nvSpPr>
        <p:spPr>
          <a:xfrm>
            <a:off x="6176010" y="6929318"/>
            <a:ext cx="6557963" cy="630555"/>
          </a:xfrm>
          <a:prstGeom prst="rect">
            <a:avLst/>
          </a:prstGeom>
          <a:noFill/>
          <a:ln/>
        </p:spPr>
        <p:txBody>
          <a:bodyPr wrap="square" lIns="0" tIns="0" rIns="0" bIns="0" rtlCol="0" anchor="t"/>
          <a:lstStyle/>
          <a:p>
            <a:pPr marL="0" indent="0" algn="r" rtl="1">
              <a:lnSpc>
                <a:spcPts val="2450"/>
              </a:lnSpc>
              <a:buNone/>
            </a:pPr>
            <a:r>
              <a:rPr lang="en-US" sz="2400" dirty="0">
                <a:solidFill>
                  <a:srgbClr val="404155"/>
                </a:solidFill>
                <a:latin typeface="Nobile" pitchFamily="34" charset="0"/>
                <a:ea typeface="Nobile" pitchFamily="34" charset="-122"/>
                <a:cs typeface="Nobile" pitchFamily="34" charset="-120"/>
              </a:rPr>
              <a:t>الاعتماد الكلي على التقنيات الرقمية والذكاء الاصطناعي لتحليل البيانات وتخصيص التفاعلات.</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21306" y="2013942"/>
            <a:ext cx="12915305" cy="708779"/>
          </a:xfrm>
          <a:prstGeom prst="rect">
            <a:avLst/>
          </a:prstGeom>
          <a:noFill/>
          <a:ln/>
        </p:spPr>
        <p:txBody>
          <a:bodyPr wrap="none" lIns="0" tIns="0" rIns="0" bIns="0" rtlCol="0" anchor="t"/>
          <a:lstStyle/>
          <a:p>
            <a:pPr marL="0" indent="0" algn="r" rtl="1">
              <a:lnSpc>
                <a:spcPts val="5550"/>
              </a:lnSpc>
              <a:buNone/>
            </a:pPr>
            <a:r>
              <a:rPr lang="en-US" sz="4450" dirty="0">
                <a:solidFill>
                  <a:srgbClr val="1B1B27"/>
                </a:solidFill>
                <a:latin typeface="Alexandria" pitchFamily="34" charset="0"/>
                <a:ea typeface="Alexandria" pitchFamily="34" charset="-122"/>
                <a:cs typeface="Alexandria" pitchFamily="34" charset="-120"/>
              </a:rPr>
              <a:t>الأنواع الرئيسية لأنظمة إدارة علاقات العملاء (CRM)</a:t>
            </a:r>
            <a:endParaRPr lang="en-US" sz="445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3790" y="3176349"/>
            <a:ext cx="680442" cy="680442"/>
          </a:xfrm>
          <a:prstGeom prst="rect">
            <a:avLst/>
          </a:prstGeom>
        </p:spPr>
      </p:pic>
      <p:sp>
        <p:nvSpPr>
          <p:cNvPr id="4" name="Text 1"/>
          <p:cNvSpPr/>
          <p:nvPr/>
        </p:nvSpPr>
        <p:spPr>
          <a:xfrm>
            <a:off x="793790" y="4140279"/>
            <a:ext cx="4158615" cy="850583"/>
          </a:xfrm>
          <a:prstGeom prst="rect">
            <a:avLst/>
          </a:prstGeom>
          <a:noFill/>
          <a:ln/>
        </p:spPr>
        <p:txBody>
          <a:bodyPr wrap="square" lIns="0" tIns="0" rIns="0" bIns="0" rtlCol="0" anchor="t"/>
          <a:lstStyle/>
          <a:p>
            <a:pPr marL="0" indent="0" algn="l">
              <a:lnSpc>
                <a:spcPts val="3300"/>
              </a:lnSpc>
              <a:buNone/>
            </a:pPr>
            <a:r>
              <a:rPr lang="en-US" sz="2650" dirty="0">
                <a:solidFill>
                  <a:srgbClr val="404155"/>
                </a:solidFill>
                <a:latin typeface="Alexandria" pitchFamily="34" charset="0"/>
                <a:ea typeface="Alexandria" pitchFamily="34" charset="-122"/>
                <a:cs typeface="Alexandria" pitchFamily="34" charset="-120"/>
              </a:rPr>
              <a:t>CRM التشغيلي (Operational)</a:t>
            </a:r>
            <a:endParaRPr lang="en-US" sz="2650" dirty="0"/>
          </a:p>
        </p:txBody>
      </p:sp>
      <p:sp>
        <p:nvSpPr>
          <p:cNvPr id="5" name="Text 2"/>
          <p:cNvSpPr/>
          <p:nvPr/>
        </p:nvSpPr>
        <p:spPr>
          <a:xfrm>
            <a:off x="793790" y="5126950"/>
            <a:ext cx="4158615" cy="1088708"/>
          </a:xfrm>
          <a:prstGeom prst="rect">
            <a:avLst/>
          </a:prstGeom>
          <a:noFill/>
          <a:ln/>
        </p:spPr>
        <p:txBody>
          <a:bodyPr wrap="square" lIns="0" tIns="0" rIns="0" bIns="0" rtlCol="0" anchor="t"/>
          <a:lstStyle/>
          <a:p>
            <a:pPr marL="0" indent="0" algn="just" rtl="1">
              <a:lnSpc>
                <a:spcPts val="2850"/>
              </a:lnSpc>
              <a:buNone/>
            </a:pPr>
            <a:r>
              <a:rPr lang="en-US" sz="2000" dirty="0">
                <a:solidFill>
                  <a:srgbClr val="404155"/>
                </a:solidFill>
                <a:latin typeface="Nobile" pitchFamily="34" charset="0"/>
                <a:ea typeface="Nobile" pitchFamily="34" charset="-122"/>
                <a:cs typeface="Nobile" pitchFamily="34" charset="-120"/>
              </a:rPr>
              <a:t>يركز على </a:t>
            </a:r>
            <a:r>
              <a:rPr lang="en-US" sz="2000" b="1" dirty="0">
                <a:solidFill>
                  <a:srgbClr val="404155"/>
                </a:solidFill>
                <a:latin typeface="Nobile" pitchFamily="34" charset="0"/>
                <a:ea typeface="Nobile" pitchFamily="34" charset="-122"/>
                <a:cs typeface="Nobile" pitchFamily="34" charset="-120"/>
              </a:rPr>
              <a:t>أتمتة العمليات اليومية</a:t>
            </a:r>
            <a:r>
              <a:rPr lang="en-US" sz="2000" dirty="0">
                <a:solidFill>
                  <a:srgbClr val="404155"/>
                </a:solidFill>
                <a:latin typeface="Nobile" pitchFamily="34" charset="0"/>
                <a:ea typeface="Nobile" pitchFamily="34" charset="-122"/>
                <a:cs typeface="Nobile" pitchFamily="34" charset="-120"/>
              </a:rPr>
              <a:t> في أقسام المبيعات، والتسويق، وخدمة العملاء لتحسين الكفاءة التشغيلية.</a:t>
            </a:r>
            <a:endParaRPr lang="en-US" sz="2000" dirty="0"/>
          </a:p>
        </p:txBody>
      </p:sp>
      <p:pic>
        <p:nvPicPr>
          <p:cNvPr id="6" name="Image 1" descr="preencoded.png"/>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5235893" y="3176349"/>
            <a:ext cx="680442" cy="680442"/>
          </a:xfrm>
          <a:prstGeom prst="rect">
            <a:avLst/>
          </a:prstGeom>
        </p:spPr>
      </p:pic>
      <p:sp>
        <p:nvSpPr>
          <p:cNvPr id="7" name="Text 3"/>
          <p:cNvSpPr/>
          <p:nvPr/>
        </p:nvSpPr>
        <p:spPr>
          <a:xfrm>
            <a:off x="5235893" y="4140279"/>
            <a:ext cx="4089202" cy="425291"/>
          </a:xfrm>
          <a:prstGeom prst="rect">
            <a:avLst/>
          </a:prstGeom>
          <a:noFill/>
          <a:ln/>
        </p:spPr>
        <p:txBody>
          <a:bodyPr wrap="none" lIns="0" tIns="0" rIns="0" bIns="0" rtlCol="0" anchor="t"/>
          <a:lstStyle/>
          <a:p>
            <a:pPr marL="0" indent="0" algn="l">
              <a:lnSpc>
                <a:spcPts val="3300"/>
              </a:lnSpc>
              <a:buNone/>
            </a:pPr>
            <a:r>
              <a:rPr lang="en-US" sz="2650" dirty="0">
                <a:solidFill>
                  <a:srgbClr val="404155"/>
                </a:solidFill>
                <a:latin typeface="Alexandria" pitchFamily="34" charset="0"/>
                <a:ea typeface="Alexandria" pitchFamily="34" charset="-122"/>
                <a:cs typeface="Alexandria" pitchFamily="34" charset="-120"/>
              </a:rPr>
              <a:t>CRM التحليلي (Analytical)</a:t>
            </a:r>
            <a:endParaRPr lang="en-US" sz="2650" dirty="0"/>
          </a:p>
        </p:txBody>
      </p:sp>
      <p:sp>
        <p:nvSpPr>
          <p:cNvPr id="8" name="Text 4"/>
          <p:cNvSpPr/>
          <p:nvPr/>
        </p:nvSpPr>
        <p:spPr>
          <a:xfrm>
            <a:off x="5235893" y="4701659"/>
            <a:ext cx="4158615" cy="1088708"/>
          </a:xfrm>
          <a:prstGeom prst="rect">
            <a:avLst/>
          </a:prstGeom>
          <a:noFill/>
          <a:ln/>
        </p:spPr>
        <p:txBody>
          <a:bodyPr wrap="square" lIns="0" tIns="0" rIns="0" bIns="0" rtlCol="0" anchor="t"/>
          <a:lstStyle/>
          <a:p>
            <a:pPr marL="0" indent="0" algn="l" rtl="1">
              <a:lnSpc>
                <a:spcPts val="2850"/>
              </a:lnSpc>
              <a:buNone/>
            </a:pPr>
            <a:r>
              <a:rPr lang="en-US" sz="2000" dirty="0">
                <a:solidFill>
                  <a:srgbClr val="404155"/>
                </a:solidFill>
                <a:latin typeface="Nobile" pitchFamily="34" charset="0"/>
                <a:ea typeface="Nobile" pitchFamily="34" charset="-122"/>
                <a:cs typeface="Nobile" pitchFamily="34" charset="-120"/>
              </a:rPr>
              <a:t>يهدف إلى </a:t>
            </a:r>
            <a:r>
              <a:rPr lang="en-US" sz="2000" b="1" dirty="0">
                <a:solidFill>
                  <a:srgbClr val="404155"/>
                </a:solidFill>
                <a:latin typeface="Nobile" pitchFamily="34" charset="0"/>
                <a:ea typeface="Nobile" pitchFamily="34" charset="-122"/>
                <a:cs typeface="Nobile" pitchFamily="34" charset="-120"/>
              </a:rPr>
              <a:t>جمع وتحليل بيانات العملاء</a:t>
            </a:r>
            <a:r>
              <a:rPr lang="en-US" sz="2000" dirty="0">
                <a:solidFill>
                  <a:srgbClr val="404155"/>
                </a:solidFill>
                <a:latin typeface="Nobile" pitchFamily="34" charset="0"/>
                <a:ea typeface="Nobile" pitchFamily="34" charset="-122"/>
                <a:cs typeface="Nobile" pitchFamily="34" charset="-120"/>
              </a:rPr>
              <a:t> الضخمة لفهم سلوكهم، وتوقع احتياجاتهم، واتخاذ قرارات مستنيرة.</a:t>
            </a:r>
            <a:endParaRPr lang="en-US" sz="2000" dirty="0"/>
          </a:p>
        </p:txBody>
      </p:sp>
      <p:pic>
        <p:nvPicPr>
          <p:cNvPr id="9" name="Image 2" descr="preencoded.png"/>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9677995" y="3176349"/>
            <a:ext cx="680442" cy="680442"/>
          </a:xfrm>
          <a:prstGeom prst="rect">
            <a:avLst/>
          </a:prstGeom>
        </p:spPr>
      </p:pic>
      <p:sp>
        <p:nvSpPr>
          <p:cNvPr id="10" name="Text 5"/>
          <p:cNvSpPr/>
          <p:nvPr/>
        </p:nvSpPr>
        <p:spPr>
          <a:xfrm>
            <a:off x="9677995" y="4140279"/>
            <a:ext cx="4158615" cy="850583"/>
          </a:xfrm>
          <a:prstGeom prst="rect">
            <a:avLst/>
          </a:prstGeom>
          <a:noFill/>
          <a:ln/>
        </p:spPr>
        <p:txBody>
          <a:bodyPr wrap="square" lIns="0" tIns="0" rIns="0" bIns="0" rtlCol="0" anchor="t"/>
          <a:lstStyle/>
          <a:p>
            <a:pPr marL="0" indent="0" algn="l">
              <a:lnSpc>
                <a:spcPts val="3300"/>
              </a:lnSpc>
              <a:buNone/>
            </a:pPr>
            <a:r>
              <a:rPr lang="en-US" sz="2650" dirty="0">
                <a:solidFill>
                  <a:srgbClr val="404155"/>
                </a:solidFill>
                <a:latin typeface="Alexandria" pitchFamily="34" charset="0"/>
                <a:ea typeface="Alexandria" pitchFamily="34" charset="-122"/>
                <a:cs typeface="Alexandria" pitchFamily="34" charset="-120"/>
              </a:rPr>
              <a:t>CRM التعاوني (Collaborative)</a:t>
            </a:r>
            <a:endParaRPr lang="en-US" sz="2650" dirty="0"/>
          </a:p>
        </p:txBody>
      </p:sp>
      <p:sp>
        <p:nvSpPr>
          <p:cNvPr id="11" name="Text 6"/>
          <p:cNvSpPr/>
          <p:nvPr/>
        </p:nvSpPr>
        <p:spPr>
          <a:xfrm>
            <a:off x="9677995" y="5126950"/>
            <a:ext cx="4158615" cy="1088708"/>
          </a:xfrm>
          <a:prstGeom prst="rect">
            <a:avLst/>
          </a:prstGeom>
          <a:noFill/>
          <a:ln/>
        </p:spPr>
        <p:txBody>
          <a:bodyPr wrap="square" lIns="0" tIns="0" rIns="0" bIns="0" rtlCol="0" anchor="t"/>
          <a:lstStyle/>
          <a:p>
            <a:pPr marL="0" indent="0" algn="just" rtl="1">
              <a:lnSpc>
                <a:spcPts val="2850"/>
              </a:lnSpc>
              <a:buNone/>
            </a:pPr>
            <a:r>
              <a:rPr lang="en-US" sz="2000" dirty="0">
                <a:solidFill>
                  <a:srgbClr val="404155"/>
                </a:solidFill>
                <a:latin typeface="Nobile" pitchFamily="34" charset="0"/>
                <a:ea typeface="Nobile" pitchFamily="34" charset="-122"/>
                <a:cs typeface="Nobile" pitchFamily="34" charset="-120"/>
              </a:rPr>
              <a:t>يعزز </a:t>
            </a:r>
            <a:r>
              <a:rPr lang="en-US" sz="2000" b="1" dirty="0">
                <a:solidFill>
                  <a:srgbClr val="404155"/>
                </a:solidFill>
                <a:latin typeface="Nobile" pitchFamily="34" charset="0"/>
                <a:ea typeface="Nobile" pitchFamily="34" charset="-122"/>
                <a:cs typeface="Nobile" pitchFamily="34" charset="-120"/>
              </a:rPr>
              <a:t>التواصل والتعاون</a:t>
            </a:r>
            <a:r>
              <a:rPr lang="en-US" sz="2000" dirty="0">
                <a:solidFill>
                  <a:srgbClr val="404155"/>
                </a:solidFill>
                <a:latin typeface="Nobile" pitchFamily="34" charset="0"/>
                <a:ea typeface="Nobile" pitchFamily="34" charset="-122"/>
                <a:cs typeface="Nobile" pitchFamily="34" charset="-120"/>
              </a:rPr>
              <a:t> بين جميع الأقسام والشركاء لضمان تقديم تجربة عميل متسقة وموحدة عبر نقاط الاتصال المختلفة.</a:t>
            </a:r>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0340" y="2441555"/>
            <a:ext cx="8606790" cy="3170099"/>
          </a:xfrm>
          <a:prstGeom prst="rect">
            <a:avLst/>
          </a:prstGeom>
        </p:spPr>
        <p:txBody>
          <a:bodyPr wrap="square">
            <a:spAutoFit/>
          </a:bodyPr>
          <a:lstStyle/>
          <a:p>
            <a:pPr algn="just" rtl="1"/>
            <a:r>
              <a:rPr lang="ar-DZ" sz="4000" b="0" i="0" dirty="0" smtClean="0">
                <a:effectLst/>
                <a:latin typeface="Simplified Arabic" panose="02020603050405020304" pitchFamily="18" charset="-78"/>
                <a:cs typeface="Simplified Arabic" panose="02020603050405020304" pitchFamily="18" charset="-78"/>
              </a:rPr>
              <a:t>تلعب تكنولوجيا المعلومات</a:t>
            </a:r>
            <a:r>
              <a:rPr lang="fr-FR" sz="4000" b="0" i="0" dirty="0" smtClean="0">
                <a:effectLst/>
                <a:latin typeface="Simplified Arabic" panose="02020603050405020304" pitchFamily="18" charset="-78"/>
                <a:cs typeface="Simplified Arabic" panose="02020603050405020304" pitchFamily="18" charset="-78"/>
              </a:rPr>
              <a:t> </a:t>
            </a:r>
            <a:r>
              <a:rPr lang="ar-DZ" sz="4000" b="0" i="0" dirty="0" smtClean="0">
                <a:effectLst/>
                <a:latin typeface="Simplified Arabic" panose="02020603050405020304" pitchFamily="18" charset="-78"/>
                <a:cs typeface="Simplified Arabic" panose="02020603050405020304" pitchFamily="18" charset="-78"/>
              </a:rPr>
              <a:t>دوراً حاسماً في تطوير وتفعيل أنظمة إدارة علاقات العملاء (</a:t>
            </a:r>
            <a:r>
              <a:rPr lang="fr-FR" sz="4000" b="0" i="0" dirty="0" smtClean="0">
                <a:effectLst/>
                <a:latin typeface="Simplified Arabic" panose="02020603050405020304" pitchFamily="18" charset="-78"/>
                <a:cs typeface="Simplified Arabic" panose="02020603050405020304" pitchFamily="18" charset="-78"/>
              </a:rPr>
              <a:t>CRM)، </a:t>
            </a:r>
            <a:r>
              <a:rPr lang="ar-DZ" sz="4000" b="0" i="0" dirty="0" smtClean="0">
                <a:effectLst/>
                <a:latin typeface="Simplified Arabic" panose="02020603050405020304" pitchFamily="18" charset="-78"/>
                <a:cs typeface="Simplified Arabic" panose="02020603050405020304" pitchFamily="18" charset="-78"/>
              </a:rPr>
              <a:t>ويُمكِّن هذا التكامل الشركات من تحسين خدماتها وتحقيق ميزة تنافسية عبر فهم أفضل لاحتياجات العملاء وتحليل سلوكهم بصورة دقيقة وفعالة</a:t>
            </a:r>
            <a:endParaRPr lang="fr-FR" sz="40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596859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14625"/>
          </a:xfrm>
          <a:prstGeom prst="rect">
            <a:avLst/>
          </a:prstGeom>
        </p:spPr>
      </p:pic>
      <p:sp>
        <p:nvSpPr>
          <p:cNvPr id="3" name="Text 0"/>
          <p:cNvSpPr/>
          <p:nvPr/>
        </p:nvSpPr>
        <p:spPr>
          <a:xfrm>
            <a:off x="3397210" y="3312438"/>
            <a:ext cx="10473095" cy="678656"/>
          </a:xfrm>
          <a:prstGeom prst="rect">
            <a:avLst/>
          </a:prstGeom>
          <a:noFill/>
          <a:ln/>
        </p:spPr>
        <p:txBody>
          <a:bodyPr wrap="none" lIns="0" tIns="0" rIns="0" bIns="0" rtlCol="0" anchor="t"/>
          <a:lstStyle/>
          <a:p>
            <a:pPr marL="0" indent="0" algn="r" rtl="1">
              <a:lnSpc>
                <a:spcPts val="5300"/>
              </a:lnSpc>
              <a:buNone/>
            </a:pPr>
            <a:r>
              <a:rPr lang="en-US" sz="4250" dirty="0">
                <a:solidFill>
                  <a:srgbClr val="1B1B27"/>
                </a:solidFill>
                <a:latin typeface="Alexandria" pitchFamily="34" charset="0"/>
                <a:ea typeface="Alexandria" pitchFamily="34" charset="-122"/>
                <a:cs typeface="Alexandria" pitchFamily="34" charset="-120"/>
              </a:rPr>
              <a:t>دور التكنولوجيا في تمكين استراتيجيات CRM</a:t>
            </a:r>
            <a:endParaRPr lang="en-US" sz="4250" dirty="0"/>
          </a:p>
        </p:txBody>
      </p:sp>
      <p:sp>
        <p:nvSpPr>
          <p:cNvPr id="4" name="Shape 1"/>
          <p:cNvSpPr/>
          <p:nvPr/>
        </p:nvSpPr>
        <p:spPr>
          <a:xfrm>
            <a:off x="9645015" y="4642604"/>
            <a:ext cx="4225290" cy="2989183"/>
          </a:xfrm>
          <a:prstGeom prst="roundRect">
            <a:avLst>
              <a:gd name="adj" fmla="val 4894"/>
            </a:avLst>
          </a:prstGeom>
          <a:solidFill>
            <a:srgbClr val="F9F9FF"/>
          </a:solidFill>
          <a:ln/>
        </p:spPr>
      </p:sp>
      <p:sp>
        <p:nvSpPr>
          <p:cNvPr id="5" name="Shape 2"/>
          <p:cNvSpPr/>
          <p:nvPr/>
        </p:nvSpPr>
        <p:spPr>
          <a:xfrm>
            <a:off x="9645015" y="4612124"/>
            <a:ext cx="4225290" cy="121920"/>
          </a:xfrm>
          <a:prstGeom prst="roundRect">
            <a:avLst>
              <a:gd name="adj" fmla="val 74814"/>
            </a:avLst>
          </a:prstGeom>
          <a:solidFill>
            <a:srgbClr val="1B54DA"/>
          </a:solidFill>
          <a:ln/>
        </p:spPr>
      </p:sp>
      <p:sp>
        <p:nvSpPr>
          <p:cNvPr id="6" name="Shape 3"/>
          <p:cNvSpPr/>
          <p:nvPr/>
        </p:nvSpPr>
        <p:spPr>
          <a:xfrm>
            <a:off x="11431905" y="4316849"/>
            <a:ext cx="651510" cy="651510"/>
          </a:xfrm>
          <a:prstGeom prst="roundRect">
            <a:avLst>
              <a:gd name="adj" fmla="val 140351"/>
            </a:avLst>
          </a:prstGeom>
          <a:solidFill>
            <a:srgbClr val="1B54DA"/>
          </a:solidFill>
          <a:ln/>
        </p:spPr>
      </p:sp>
      <p:pic>
        <p:nvPicPr>
          <p:cNvPr id="7" name="Image 1" descr="preencoded.png"/>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627406" y="4512350"/>
            <a:ext cx="260509" cy="260509"/>
          </a:xfrm>
          <a:prstGeom prst="rect">
            <a:avLst/>
          </a:prstGeom>
        </p:spPr>
      </p:pic>
      <p:sp>
        <p:nvSpPr>
          <p:cNvPr id="8" name="Text 4"/>
          <p:cNvSpPr/>
          <p:nvPr/>
        </p:nvSpPr>
        <p:spPr>
          <a:xfrm>
            <a:off x="9892665" y="5185529"/>
            <a:ext cx="3729990" cy="678656"/>
          </a:xfrm>
          <a:prstGeom prst="rect">
            <a:avLst/>
          </a:prstGeom>
          <a:noFill/>
          <a:ln/>
        </p:spPr>
        <p:txBody>
          <a:bodyPr wrap="square" lIns="0" tIns="0" rIns="0" bIns="0" rtlCol="0" anchor="t"/>
          <a:lstStyle/>
          <a:p>
            <a:pPr marL="0" indent="0" algn="r" rtl="1">
              <a:lnSpc>
                <a:spcPts val="2650"/>
              </a:lnSpc>
              <a:buNone/>
            </a:pPr>
            <a:r>
              <a:rPr lang="en-US" sz="2100" dirty="0">
                <a:solidFill>
                  <a:srgbClr val="404155"/>
                </a:solidFill>
                <a:latin typeface="Alexandria" pitchFamily="34" charset="0"/>
                <a:ea typeface="Alexandria" pitchFamily="34" charset="-122"/>
                <a:cs typeface="Alexandria" pitchFamily="34" charset="-120"/>
              </a:rPr>
              <a:t>قواعد بيانات قوية وتنصيب البيانات</a:t>
            </a:r>
            <a:endParaRPr lang="en-US" sz="2100" dirty="0"/>
          </a:p>
        </p:txBody>
      </p:sp>
      <p:sp>
        <p:nvSpPr>
          <p:cNvPr id="9" name="Text 5"/>
          <p:cNvSpPr/>
          <p:nvPr/>
        </p:nvSpPr>
        <p:spPr>
          <a:xfrm>
            <a:off x="9892665" y="5994440"/>
            <a:ext cx="3729990" cy="1389698"/>
          </a:xfrm>
          <a:prstGeom prst="rect">
            <a:avLst/>
          </a:prstGeom>
          <a:noFill/>
          <a:ln/>
        </p:spPr>
        <p:txBody>
          <a:bodyPr wrap="square" lIns="0" tIns="0" rIns="0" bIns="0" rtlCol="0" anchor="t"/>
          <a:lstStyle/>
          <a:p>
            <a:pPr marL="0" indent="0" algn="r" rtl="1">
              <a:lnSpc>
                <a:spcPts val="2700"/>
              </a:lnSpc>
              <a:buNone/>
            </a:pPr>
            <a:r>
              <a:rPr lang="en-US" sz="1700" dirty="0">
                <a:solidFill>
                  <a:srgbClr val="404155"/>
                </a:solidFill>
                <a:latin typeface="Nobile" pitchFamily="34" charset="0"/>
                <a:ea typeface="Nobile" pitchFamily="34" charset="-122"/>
                <a:cs typeface="Nobile" pitchFamily="34" charset="-120"/>
              </a:rPr>
              <a:t>الاعتماد على قواعد البيانات المتقدمة وتقنيات </a:t>
            </a:r>
            <a:r>
              <a:rPr lang="en-US" sz="1700" b="1" dirty="0">
                <a:solidFill>
                  <a:srgbClr val="404155"/>
                </a:solidFill>
                <a:latin typeface="Nobile" pitchFamily="34" charset="0"/>
                <a:ea typeface="Nobile" pitchFamily="34" charset="-122"/>
                <a:cs typeface="Nobile" pitchFamily="34" charset="-120"/>
              </a:rPr>
              <a:t>التنقيب عن البيانات (Data Mining)</a:t>
            </a:r>
            <a:r>
              <a:rPr lang="en-US" sz="1700" dirty="0">
                <a:solidFill>
                  <a:srgbClr val="404155"/>
                </a:solidFill>
                <a:latin typeface="Nobile" pitchFamily="34" charset="0"/>
                <a:ea typeface="Nobile" pitchFamily="34" charset="-122"/>
                <a:cs typeface="Nobile" pitchFamily="34" charset="-120"/>
              </a:rPr>
              <a:t> لاستخراج الرؤى القيمة من معلومات العملاء.</a:t>
            </a:r>
            <a:endParaRPr lang="en-US" sz="1700" dirty="0"/>
          </a:p>
        </p:txBody>
      </p:sp>
      <p:sp>
        <p:nvSpPr>
          <p:cNvPr id="10" name="Shape 6"/>
          <p:cNvSpPr/>
          <p:nvPr/>
        </p:nvSpPr>
        <p:spPr>
          <a:xfrm>
            <a:off x="5202555" y="4642604"/>
            <a:ext cx="4225290" cy="2989183"/>
          </a:xfrm>
          <a:prstGeom prst="roundRect">
            <a:avLst>
              <a:gd name="adj" fmla="val 4894"/>
            </a:avLst>
          </a:prstGeom>
          <a:solidFill>
            <a:srgbClr val="F9F9FF"/>
          </a:solidFill>
          <a:ln/>
        </p:spPr>
      </p:sp>
      <p:sp>
        <p:nvSpPr>
          <p:cNvPr id="11" name="Shape 7"/>
          <p:cNvSpPr/>
          <p:nvPr/>
        </p:nvSpPr>
        <p:spPr>
          <a:xfrm>
            <a:off x="5202555" y="4612124"/>
            <a:ext cx="4225290" cy="121920"/>
          </a:xfrm>
          <a:prstGeom prst="roundRect">
            <a:avLst>
              <a:gd name="adj" fmla="val 74814"/>
            </a:avLst>
          </a:prstGeom>
          <a:solidFill>
            <a:srgbClr val="1B54DA"/>
          </a:solidFill>
          <a:ln/>
        </p:spPr>
      </p:sp>
      <p:sp>
        <p:nvSpPr>
          <p:cNvPr id="12" name="Shape 8"/>
          <p:cNvSpPr/>
          <p:nvPr/>
        </p:nvSpPr>
        <p:spPr>
          <a:xfrm>
            <a:off x="6989445" y="4316849"/>
            <a:ext cx="651510" cy="651510"/>
          </a:xfrm>
          <a:prstGeom prst="roundRect">
            <a:avLst>
              <a:gd name="adj" fmla="val 140351"/>
            </a:avLst>
          </a:prstGeom>
          <a:solidFill>
            <a:srgbClr val="1B54DA"/>
          </a:solidFill>
          <a:ln/>
        </p:spPr>
      </p:sp>
      <p:pic>
        <p:nvPicPr>
          <p:cNvPr id="13" name="Image 2" descr="preencoded.png"/>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7184946" y="4512350"/>
            <a:ext cx="260509" cy="260509"/>
          </a:xfrm>
          <a:prstGeom prst="rect">
            <a:avLst/>
          </a:prstGeom>
        </p:spPr>
      </p:pic>
      <p:sp>
        <p:nvSpPr>
          <p:cNvPr id="14" name="Text 9"/>
          <p:cNvSpPr/>
          <p:nvPr/>
        </p:nvSpPr>
        <p:spPr>
          <a:xfrm>
            <a:off x="5922883" y="5185529"/>
            <a:ext cx="3257312" cy="339328"/>
          </a:xfrm>
          <a:prstGeom prst="rect">
            <a:avLst/>
          </a:prstGeom>
          <a:noFill/>
          <a:ln/>
        </p:spPr>
        <p:txBody>
          <a:bodyPr wrap="none" lIns="0" tIns="0" rIns="0" bIns="0" rtlCol="0" anchor="t"/>
          <a:lstStyle/>
          <a:p>
            <a:pPr marL="0" indent="0" algn="r" rtl="1">
              <a:lnSpc>
                <a:spcPts val="2650"/>
              </a:lnSpc>
              <a:buNone/>
            </a:pPr>
            <a:r>
              <a:rPr lang="en-US" sz="2100" dirty="0">
                <a:solidFill>
                  <a:srgbClr val="404155"/>
                </a:solidFill>
                <a:latin typeface="Alexandria" pitchFamily="34" charset="0"/>
                <a:ea typeface="Alexandria" pitchFamily="34" charset="-122"/>
                <a:cs typeface="Alexandria" pitchFamily="34" charset="-120"/>
              </a:rPr>
              <a:t>التخصيص الفائق للتفاعلات</a:t>
            </a:r>
            <a:endParaRPr lang="en-US" sz="2100" dirty="0"/>
          </a:p>
        </p:txBody>
      </p:sp>
      <p:sp>
        <p:nvSpPr>
          <p:cNvPr id="15" name="Text 10"/>
          <p:cNvSpPr/>
          <p:nvPr/>
        </p:nvSpPr>
        <p:spPr>
          <a:xfrm>
            <a:off x="5450205" y="5655112"/>
            <a:ext cx="3729990" cy="1042273"/>
          </a:xfrm>
          <a:prstGeom prst="rect">
            <a:avLst/>
          </a:prstGeom>
          <a:noFill/>
          <a:ln/>
        </p:spPr>
        <p:txBody>
          <a:bodyPr wrap="square" lIns="0" tIns="0" rIns="0" bIns="0" rtlCol="0" anchor="t"/>
          <a:lstStyle/>
          <a:p>
            <a:pPr marL="0" indent="0" algn="r" rtl="1">
              <a:lnSpc>
                <a:spcPts val="2700"/>
              </a:lnSpc>
              <a:buNone/>
            </a:pPr>
            <a:r>
              <a:rPr lang="en-US" sz="1700" dirty="0">
                <a:solidFill>
                  <a:srgbClr val="404155"/>
                </a:solidFill>
                <a:latin typeface="Nobile" pitchFamily="34" charset="0"/>
                <a:ea typeface="Nobile" pitchFamily="34" charset="-122"/>
                <a:cs typeface="Nobile" pitchFamily="34" charset="-120"/>
              </a:rPr>
              <a:t>حفظ </a:t>
            </a:r>
            <a:r>
              <a:rPr lang="en-US" sz="1700" b="1" dirty="0">
                <a:solidFill>
                  <a:srgbClr val="404155"/>
                </a:solidFill>
                <a:latin typeface="Nobile" pitchFamily="34" charset="0"/>
                <a:ea typeface="Nobile" pitchFamily="34" charset="-122"/>
                <a:cs typeface="Nobile" pitchFamily="34" charset="-120"/>
              </a:rPr>
              <a:t>سجل مفصل</a:t>
            </a:r>
            <a:r>
              <a:rPr lang="en-US" sz="1700" dirty="0">
                <a:solidFill>
                  <a:srgbClr val="404155"/>
                </a:solidFill>
                <a:latin typeface="Nobile" pitchFamily="34" charset="0"/>
                <a:ea typeface="Nobile" pitchFamily="34" charset="-122"/>
                <a:cs typeface="Nobile" pitchFamily="34" charset="-120"/>
              </a:rPr>
              <a:t> لكل تفاعل مع العميل (مكالمات، رسائل، مشتريات) لتخصيص العروض والخدمات بشكل دقيق.</a:t>
            </a:r>
            <a:endParaRPr lang="en-US" sz="1700" dirty="0"/>
          </a:p>
        </p:txBody>
      </p:sp>
      <p:sp>
        <p:nvSpPr>
          <p:cNvPr id="16" name="Shape 11"/>
          <p:cNvSpPr/>
          <p:nvPr/>
        </p:nvSpPr>
        <p:spPr>
          <a:xfrm>
            <a:off x="760095" y="4642604"/>
            <a:ext cx="4225290" cy="2989183"/>
          </a:xfrm>
          <a:prstGeom prst="roundRect">
            <a:avLst>
              <a:gd name="adj" fmla="val 4894"/>
            </a:avLst>
          </a:prstGeom>
          <a:solidFill>
            <a:srgbClr val="F9F9FF"/>
          </a:solidFill>
          <a:ln/>
        </p:spPr>
      </p:sp>
      <p:sp>
        <p:nvSpPr>
          <p:cNvPr id="17" name="Shape 12"/>
          <p:cNvSpPr/>
          <p:nvPr/>
        </p:nvSpPr>
        <p:spPr>
          <a:xfrm>
            <a:off x="760095" y="4612124"/>
            <a:ext cx="4225290" cy="121920"/>
          </a:xfrm>
          <a:prstGeom prst="roundRect">
            <a:avLst>
              <a:gd name="adj" fmla="val 74814"/>
            </a:avLst>
          </a:prstGeom>
          <a:solidFill>
            <a:srgbClr val="1B54DA"/>
          </a:solidFill>
          <a:ln/>
        </p:spPr>
      </p:sp>
      <p:sp>
        <p:nvSpPr>
          <p:cNvPr id="18" name="Shape 13"/>
          <p:cNvSpPr/>
          <p:nvPr/>
        </p:nvSpPr>
        <p:spPr>
          <a:xfrm>
            <a:off x="2546985" y="4316849"/>
            <a:ext cx="651510" cy="651510"/>
          </a:xfrm>
          <a:prstGeom prst="roundRect">
            <a:avLst>
              <a:gd name="adj" fmla="val 140351"/>
            </a:avLst>
          </a:prstGeom>
          <a:solidFill>
            <a:srgbClr val="1B54DA"/>
          </a:solidFill>
          <a:ln/>
        </p:spPr>
      </p:sp>
      <p:pic>
        <p:nvPicPr>
          <p:cNvPr id="19" name="Image 3" descr="preencoded.png"/>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2742486" y="4512350"/>
            <a:ext cx="260509" cy="260509"/>
          </a:xfrm>
          <a:prstGeom prst="rect">
            <a:avLst/>
          </a:prstGeom>
        </p:spPr>
      </p:pic>
      <p:sp>
        <p:nvSpPr>
          <p:cNvPr id="20" name="Text 14"/>
          <p:cNvSpPr/>
          <p:nvPr/>
        </p:nvSpPr>
        <p:spPr>
          <a:xfrm>
            <a:off x="1595318" y="5185529"/>
            <a:ext cx="3142417" cy="339328"/>
          </a:xfrm>
          <a:prstGeom prst="rect">
            <a:avLst/>
          </a:prstGeom>
          <a:noFill/>
          <a:ln/>
        </p:spPr>
        <p:txBody>
          <a:bodyPr wrap="none" lIns="0" tIns="0" rIns="0" bIns="0" rtlCol="0" anchor="t"/>
          <a:lstStyle/>
          <a:p>
            <a:pPr marL="0" indent="0" algn="r" rtl="1">
              <a:lnSpc>
                <a:spcPts val="2650"/>
              </a:lnSpc>
              <a:buNone/>
            </a:pPr>
            <a:r>
              <a:rPr lang="en-US" sz="2100" dirty="0">
                <a:solidFill>
                  <a:srgbClr val="404155"/>
                </a:solidFill>
                <a:latin typeface="Alexandria" pitchFamily="34" charset="0"/>
                <a:ea typeface="Alexandria" pitchFamily="34" charset="-122"/>
                <a:cs typeface="Alexandria" pitchFamily="34" charset="-120"/>
              </a:rPr>
              <a:t>الحوسبة السحابية (Cloud)</a:t>
            </a:r>
            <a:endParaRPr lang="en-US" sz="2100" dirty="0"/>
          </a:p>
        </p:txBody>
      </p:sp>
      <p:sp>
        <p:nvSpPr>
          <p:cNvPr id="21" name="Text 15"/>
          <p:cNvSpPr/>
          <p:nvPr/>
        </p:nvSpPr>
        <p:spPr>
          <a:xfrm>
            <a:off x="1007745" y="5655112"/>
            <a:ext cx="3729990" cy="1042273"/>
          </a:xfrm>
          <a:prstGeom prst="rect">
            <a:avLst/>
          </a:prstGeom>
          <a:noFill/>
          <a:ln/>
        </p:spPr>
        <p:txBody>
          <a:bodyPr wrap="square" lIns="0" tIns="0" rIns="0" bIns="0" rtlCol="0" anchor="t"/>
          <a:lstStyle/>
          <a:p>
            <a:pPr marL="0" indent="0" algn="r" rtl="1">
              <a:lnSpc>
                <a:spcPts val="2700"/>
              </a:lnSpc>
              <a:buNone/>
            </a:pPr>
            <a:r>
              <a:rPr lang="en-US" sz="1700" dirty="0">
                <a:solidFill>
                  <a:srgbClr val="404155"/>
                </a:solidFill>
                <a:latin typeface="Nobile" pitchFamily="34" charset="0"/>
                <a:ea typeface="Nobile" pitchFamily="34" charset="-122"/>
                <a:cs typeface="Nobile" pitchFamily="34" charset="-120"/>
              </a:rPr>
              <a:t>توفر تقنيات السحابة </a:t>
            </a:r>
            <a:r>
              <a:rPr lang="en-US" sz="1700" b="1" dirty="0">
                <a:solidFill>
                  <a:srgbClr val="404155"/>
                </a:solidFill>
                <a:latin typeface="Nobile" pitchFamily="34" charset="0"/>
                <a:ea typeface="Nobile" pitchFamily="34" charset="-122"/>
                <a:cs typeface="Nobile" pitchFamily="34" charset="-120"/>
              </a:rPr>
              <a:t>الوصول السريع والآمن</a:t>
            </a:r>
            <a:r>
              <a:rPr lang="en-US" sz="1700" dirty="0">
                <a:solidFill>
                  <a:srgbClr val="404155"/>
                </a:solidFill>
                <a:latin typeface="Nobile" pitchFamily="34" charset="0"/>
                <a:ea typeface="Nobile" pitchFamily="34" charset="-122"/>
                <a:cs typeface="Nobile" pitchFamily="34" charset="-120"/>
              </a:rPr>
              <a:t> لنظام CRM من أي مكان، مما يدعم فرق العمل الموزعة ويزيد المرونة.</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857970"/>
            <a:ext cx="7556421" cy="1956435"/>
          </a:xfrm>
          <a:prstGeom prst="rect">
            <a:avLst/>
          </a:prstGeom>
          <a:noFill/>
          <a:ln/>
        </p:spPr>
        <p:txBody>
          <a:bodyPr wrap="square" lIns="0" tIns="0" rIns="0" bIns="0" rtlCol="0" anchor="t"/>
          <a:lstStyle/>
          <a:p>
            <a:pPr marL="0" indent="0" algn="r" rtl="1">
              <a:lnSpc>
                <a:spcPts val="7700"/>
              </a:lnSpc>
              <a:buNone/>
            </a:pPr>
            <a:r>
              <a:rPr lang="en-US" sz="6150" dirty="0">
                <a:solidFill>
                  <a:srgbClr val="1B1B27"/>
                </a:solidFill>
                <a:latin typeface="Alexandria" pitchFamily="34" charset="0"/>
                <a:ea typeface="Alexandria" pitchFamily="34" charset="-122"/>
                <a:cs typeface="Alexandria" pitchFamily="34" charset="-120"/>
              </a:rPr>
              <a:t>التكنولوجيا في قلب إدارة العلاقات</a:t>
            </a:r>
            <a:endParaRPr lang="en-US" sz="6150" dirty="0"/>
          </a:p>
        </p:txBody>
      </p:sp>
      <p:sp>
        <p:nvSpPr>
          <p:cNvPr id="4" name="Text 1"/>
          <p:cNvSpPr/>
          <p:nvPr/>
        </p:nvSpPr>
        <p:spPr>
          <a:xfrm>
            <a:off x="6280190" y="4154567"/>
            <a:ext cx="7556421" cy="725805"/>
          </a:xfrm>
          <a:prstGeom prst="rect">
            <a:avLst/>
          </a:prstGeom>
          <a:noFill/>
          <a:ln/>
        </p:spPr>
        <p:txBody>
          <a:bodyPr wrap="square" lIns="0" tIns="0" rIns="0" bIns="0" rtlCol="0" anchor="t"/>
          <a:lstStyle/>
          <a:p>
            <a:pPr marL="0" indent="0" algn="r" rtl="1">
              <a:lnSpc>
                <a:spcPts val="2850"/>
              </a:lnSpc>
              <a:buNone/>
            </a:pPr>
            <a:endParaRPr lang="en-US" sz="1750" dirty="0"/>
          </a:p>
        </p:txBody>
      </p:sp>
      <p:sp>
        <p:nvSpPr>
          <p:cNvPr id="5" name="Text 2"/>
          <p:cNvSpPr/>
          <p:nvPr/>
        </p:nvSpPr>
        <p:spPr>
          <a:xfrm>
            <a:off x="6280190" y="5390674"/>
            <a:ext cx="7216259" cy="725805"/>
          </a:xfrm>
          <a:prstGeom prst="rect">
            <a:avLst/>
          </a:prstGeom>
          <a:noFill/>
          <a:ln/>
        </p:spPr>
        <p:txBody>
          <a:bodyPr wrap="square" lIns="0" tIns="0" rIns="0" bIns="0" rtlCol="0" anchor="t"/>
          <a:lstStyle/>
          <a:p>
            <a:pPr marL="0" indent="0" algn="r" rtl="1">
              <a:lnSpc>
                <a:spcPts val="2850"/>
              </a:lnSpc>
              <a:buNone/>
            </a:pPr>
            <a:r>
              <a:rPr lang="en-US" sz="1750" dirty="0">
                <a:solidFill>
                  <a:srgbClr val="404155"/>
                </a:solidFill>
                <a:latin typeface="Nobile" pitchFamily="34" charset="0"/>
                <a:ea typeface="Nobile" pitchFamily="34" charset="-122"/>
                <a:cs typeface="Nobile" pitchFamily="34" charset="-120"/>
              </a:rPr>
              <a:t>تتيح لنا هذه الأنظمة تحويل البيانات الخام إلى فهم عميق لاحتياجات العملاء، مما يفتح آفاقاً جديدة لنمو الأعمال.</a:t>
            </a:r>
            <a:endParaRPr lang="en-US" sz="1750" dirty="0"/>
          </a:p>
        </p:txBody>
      </p:sp>
      <p:sp>
        <p:nvSpPr>
          <p:cNvPr id="6" name="Shape 3"/>
          <p:cNvSpPr/>
          <p:nvPr/>
        </p:nvSpPr>
        <p:spPr>
          <a:xfrm>
            <a:off x="13806130" y="5135523"/>
            <a:ext cx="30480" cy="1236107"/>
          </a:xfrm>
          <a:prstGeom prst="rect">
            <a:avLst/>
          </a:prstGeom>
          <a:solidFill>
            <a:srgbClr val="1B54DA"/>
          </a:solid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07562" y="707469"/>
            <a:ext cx="7701677" cy="1287780"/>
          </a:xfrm>
          <a:prstGeom prst="rect">
            <a:avLst/>
          </a:prstGeom>
          <a:noFill/>
          <a:ln/>
        </p:spPr>
        <p:txBody>
          <a:bodyPr wrap="square" lIns="0" tIns="0" rIns="0" bIns="0" rtlCol="0" anchor="t"/>
          <a:lstStyle/>
          <a:p>
            <a:pPr marL="0" indent="0" algn="r" rtl="1">
              <a:lnSpc>
                <a:spcPts val="5050"/>
              </a:lnSpc>
              <a:buNone/>
            </a:pPr>
            <a:r>
              <a:rPr lang="en-US" sz="4050" dirty="0">
                <a:solidFill>
                  <a:srgbClr val="1B1B27"/>
                </a:solidFill>
                <a:latin typeface="Alexandria" pitchFamily="34" charset="0"/>
                <a:ea typeface="Alexandria" pitchFamily="34" charset="-122"/>
                <a:cs typeface="Alexandria" pitchFamily="34" charset="-120"/>
              </a:rPr>
              <a:t>فوائد تطبيق نظام CRM: محركات النمو والربحية</a:t>
            </a:r>
            <a:endParaRPr lang="en-US" sz="4050" dirty="0"/>
          </a:p>
        </p:txBody>
      </p:sp>
      <p:sp>
        <p:nvSpPr>
          <p:cNvPr id="4" name="Shape 1"/>
          <p:cNvSpPr/>
          <p:nvPr/>
        </p:nvSpPr>
        <p:spPr>
          <a:xfrm>
            <a:off x="9343549" y="2535912"/>
            <a:ext cx="463510" cy="463510"/>
          </a:xfrm>
          <a:prstGeom prst="roundRect">
            <a:avLst>
              <a:gd name="adj" fmla="val 18671"/>
            </a:avLst>
          </a:prstGeom>
          <a:solidFill>
            <a:srgbClr val="D2DDF9"/>
          </a:solidFill>
          <a:ln w="7620">
            <a:solidFill>
              <a:srgbClr val="B8C3DF"/>
            </a:solidFill>
            <a:prstDash val="solid"/>
          </a:ln>
        </p:spPr>
      </p:sp>
      <p:sp>
        <p:nvSpPr>
          <p:cNvPr id="5" name="Text 2"/>
          <p:cNvSpPr/>
          <p:nvPr/>
        </p:nvSpPr>
        <p:spPr>
          <a:xfrm>
            <a:off x="6207562" y="2574488"/>
            <a:ext cx="2930009" cy="772716"/>
          </a:xfrm>
          <a:prstGeom prst="rect">
            <a:avLst/>
          </a:prstGeom>
          <a:noFill/>
          <a:ln/>
        </p:spPr>
        <p:txBody>
          <a:bodyPr wrap="square" lIns="0" tIns="0" rIns="0" bIns="0" rtlCol="0" anchor="t"/>
          <a:lstStyle/>
          <a:p>
            <a:pPr marL="0" indent="0" algn="r" rtl="1">
              <a:lnSpc>
                <a:spcPts val="3000"/>
              </a:lnSpc>
              <a:buNone/>
            </a:pPr>
            <a:r>
              <a:rPr lang="en-US" sz="2400" dirty="0">
                <a:solidFill>
                  <a:srgbClr val="404155"/>
                </a:solidFill>
                <a:latin typeface="Alexandria" pitchFamily="34" charset="0"/>
                <a:ea typeface="Alexandria" pitchFamily="34" charset="-122"/>
                <a:cs typeface="Alexandria" pitchFamily="34" charset="-120"/>
              </a:rPr>
              <a:t>تعزيز ولاء العملاء ورضاهم</a:t>
            </a:r>
            <a:endParaRPr lang="en-US" sz="2400" dirty="0"/>
          </a:p>
        </p:txBody>
      </p:sp>
      <p:sp>
        <p:nvSpPr>
          <p:cNvPr id="6" name="Text 3"/>
          <p:cNvSpPr/>
          <p:nvPr/>
        </p:nvSpPr>
        <p:spPr>
          <a:xfrm>
            <a:off x="6207562" y="3553182"/>
            <a:ext cx="2930009" cy="989052"/>
          </a:xfrm>
          <a:prstGeom prst="rect">
            <a:avLst/>
          </a:prstGeom>
          <a:noFill/>
          <a:ln/>
        </p:spPr>
        <p:txBody>
          <a:bodyPr wrap="square" lIns="0" tIns="0" rIns="0" bIns="0" rtlCol="0" anchor="t"/>
          <a:lstStyle/>
          <a:p>
            <a:pPr marL="0" indent="0" algn="r" rtl="1">
              <a:lnSpc>
                <a:spcPts val="2550"/>
              </a:lnSpc>
              <a:buNone/>
            </a:pPr>
            <a:r>
              <a:rPr lang="en-US" sz="1600" dirty="0">
                <a:solidFill>
                  <a:srgbClr val="404155"/>
                </a:solidFill>
                <a:latin typeface="Nobile" pitchFamily="34" charset="0"/>
                <a:ea typeface="Nobile" pitchFamily="34" charset="-122"/>
                <a:cs typeface="Nobile" pitchFamily="34" charset="-120"/>
              </a:rPr>
              <a:t>من خلال تقديم خدمات مخصصة واستباقية، مما يزيد من </a:t>
            </a:r>
            <a:r>
              <a:rPr lang="en-US" sz="1600" b="1" dirty="0">
                <a:solidFill>
                  <a:srgbClr val="404155"/>
                </a:solidFill>
                <a:latin typeface="Nobile" pitchFamily="34" charset="0"/>
                <a:ea typeface="Nobile" pitchFamily="34" charset="-122"/>
                <a:cs typeface="Nobile" pitchFamily="34" charset="-120"/>
              </a:rPr>
              <a:t>الولاء للعلامة التجارية</a:t>
            </a:r>
            <a:r>
              <a:rPr lang="en-US" sz="1600" dirty="0">
                <a:solidFill>
                  <a:srgbClr val="404155"/>
                </a:solidFill>
                <a:latin typeface="Nobile" pitchFamily="34" charset="0"/>
                <a:ea typeface="Nobile" pitchFamily="34" charset="-122"/>
                <a:cs typeface="Nobile" pitchFamily="34" charset="-120"/>
              </a:rPr>
              <a:t> ويقلل من معدلات التراجع.</a:t>
            </a:r>
            <a:endParaRPr lang="en-US" sz="1600" dirty="0"/>
          </a:p>
        </p:txBody>
      </p:sp>
      <p:sp>
        <p:nvSpPr>
          <p:cNvPr id="7" name="Shape 4"/>
          <p:cNvSpPr/>
          <p:nvPr/>
        </p:nvSpPr>
        <p:spPr>
          <a:xfrm>
            <a:off x="9343549" y="4954310"/>
            <a:ext cx="463510" cy="463510"/>
          </a:xfrm>
          <a:prstGeom prst="roundRect">
            <a:avLst>
              <a:gd name="adj" fmla="val 18671"/>
            </a:avLst>
          </a:prstGeom>
          <a:solidFill>
            <a:srgbClr val="D2DDF9"/>
          </a:solidFill>
          <a:ln w="7620">
            <a:solidFill>
              <a:srgbClr val="B8C3DF"/>
            </a:solidFill>
            <a:prstDash val="solid"/>
          </a:ln>
        </p:spPr>
      </p:sp>
      <p:sp>
        <p:nvSpPr>
          <p:cNvPr id="8" name="Text 5"/>
          <p:cNvSpPr/>
          <p:nvPr/>
        </p:nvSpPr>
        <p:spPr>
          <a:xfrm>
            <a:off x="6207562" y="4992886"/>
            <a:ext cx="2930009" cy="772716"/>
          </a:xfrm>
          <a:prstGeom prst="rect">
            <a:avLst/>
          </a:prstGeom>
          <a:noFill/>
          <a:ln/>
        </p:spPr>
        <p:txBody>
          <a:bodyPr wrap="square" lIns="0" tIns="0" rIns="0" bIns="0" rtlCol="0" anchor="t"/>
          <a:lstStyle/>
          <a:p>
            <a:pPr marL="0" indent="0" algn="r" rtl="1">
              <a:lnSpc>
                <a:spcPts val="3000"/>
              </a:lnSpc>
              <a:buNone/>
            </a:pPr>
            <a:r>
              <a:rPr lang="en-US" sz="2400" dirty="0">
                <a:solidFill>
                  <a:srgbClr val="404155"/>
                </a:solidFill>
                <a:latin typeface="Alexandria" pitchFamily="34" charset="0"/>
                <a:ea typeface="Alexandria" pitchFamily="34" charset="-122"/>
                <a:cs typeface="Alexandria" pitchFamily="34" charset="-120"/>
              </a:rPr>
              <a:t>تحسين كفاءة العمليات</a:t>
            </a:r>
            <a:endParaRPr lang="en-US" sz="2400" dirty="0"/>
          </a:p>
        </p:txBody>
      </p:sp>
      <p:sp>
        <p:nvSpPr>
          <p:cNvPr id="9" name="Text 6"/>
          <p:cNvSpPr/>
          <p:nvPr/>
        </p:nvSpPr>
        <p:spPr>
          <a:xfrm>
            <a:off x="6207562" y="5971580"/>
            <a:ext cx="2930009" cy="1318736"/>
          </a:xfrm>
          <a:prstGeom prst="rect">
            <a:avLst/>
          </a:prstGeom>
          <a:noFill/>
          <a:ln/>
        </p:spPr>
        <p:txBody>
          <a:bodyPr wrap="square" lIns="0" tIns="0" rIns="0" bIns="0" rtlCol="0" anchor="t"/>
          <a:lstStyle/>
          <a:p>
            <a:pPr marL="0" indent="0" algn="r" rtl="1">
              <a:lnSpc>
                <a:spcPts val="2550"/>
              </a:lnSpc>
              <a:buNone/>
            </a:pPr>
            <a:r>
              <a:rPr lang="en-US" sz="1600" dirty="0">
                <a:solidFill>
                  <a:srgbClr val="404155"/>
                </a:solidFill>
                <a:latin typeface="Nobile" pitchFamily="34" charset="0"/>
                <a:ea typeface="Nobile" pitchFamily="34" charset="-122"/>
                <a:cs typeface="Nobile" pitchFamily="34" charset="-120"/>
              </a:rPr>
              <a:t>أتمتة المهام الروتينية لفرق </a:t>
            </a:r>
            <a:r>
              <a:rPr lang="en-US" sz="1600" b="1" dirty="0">
                <a:solidFill>
                  <a:srgbClr val="404155"/>
                </a:solidFill>
                <a:latin typeface="Nobile" pitchFamily="34" charset="0"/>
                <a:ea typeface="Nobile" pitchFamily="34" charset="-122"/>
                <a:cs typeface="Nobile" pitchFamily="34" charset="-120"/>
              </a:rPr>
              <a:t>المبيعات والتسويق والدعم</a:t>
            </a:r>
            <a:r>
              <a:rPr lang="en-US" sz="1600" dirty="0">
                <a:solidFill>
                  <a:srgbClr val="404155"/>
                </a:solidFill>
                <a:latin typeface="Nobile" pitchFamily="34" charset="0"/>
                <a:ea typeface="Nobile" pitchFamily="34" charset="-122"/>
                <a:cs typeface="Nobile" pitchFamily="34" charset="-120"/>
              </a:rPr>
              <a:t>، مما يسمح لهم بالتركيز على المهام الاستراتيجية الأعلى قيمة.</a:t>
            </a:r>
            <a:endParaRPr lang="en-US" sz="1600" dirty="0"/>
          </a:p>
        </p:txBody>
      </p:sp>
      <p:sp>
        <p:nvSpPr>
          <p:cNvPr id="10" name="Shape 7"/>
          <p:cNvSpPr/>
          <p:nvPr/>
        </p:nvSpPr>
        <p:spPr>
          <a:xfrm>
            <a:off x="13453348" y="2535912"/>
            <a:ext cx="463510" cy="463510"/>
          </a:xfrm>
          <a:prstGeom prst="roundRect">
            <a:avLst>
              <a:gd name="adj" fmla="val 18671"/>
            </a:avLst>
          </a:prstGeom>
          <a:solidFill>
            <a:srgbClr val="D2DDF9"/>
          </a:solidFill>
          <a:ln w="7620">
            <a:solidFill>
              <a:srgbClr val="B8C3DF"/>
            </a:solidFill>
            <a:prstDash val="solid"/>
          </a:ln>
        </p:spPr>
      </p:sp>
      <p:sp>
        <p:nvSpPr>
          <p:cNvPr id="11" name="Text 8"/>
          <p:cNvSpPr/>
          <p:nvPr/>
        </p:nvSpPr>
        <p:spPr>
          <a:xfrm>
            <a:off x="10317361" y="2574488"/>
            <a:ext cx="2930009" cy="386358"/>
          </a:xfrm>
          <a:prstGeom prst="rect">
            <a:avLst/>
          </a:prstGeom>
          <a:noFill/>
          <a:ln/>
        </p:spPr>
        <p:txBody>
          <a:bodyPr wrap="none" lIns="0" tIns="0" rIns="0" bIns="0" rtlCol="0" anchor="t"/>
          <a:lstStyle/>
          <a:p>
            <a:pPr marL="0" indent="0" algn="r" rtl="1">
              <a:lnSpc>
                <a:spcPts val="3000"/>
              </a:lnSpc>
              <a:buNone/>
            </a:pPr>
            <a:r>
              <a:rPr lang="en-US" sz="2400" dirty="0">
                <a:solidFill>
                  <a:srgbClr val="404155"/>
                </a:solidFill>
                <a:latin typeface="Alexandria" pitchFamily="34" charset="0"/>
                <a:ea typeface="Alexandria" pitchFamily="34" charset="-122"/>
                <a:cs typeface="Alexandria" pitchFamily="34" charset="-120"/>
              </a:rPr>
              <a:t>زيادة الإيرادات والأرباح</a:t>
            </a:r>
            <a:endParaRPr lang="en-US" sz="2400" dirty="0"/>
          </a:p>
        </p:txBody>
      </p:sp>
      <p:sp>
        <p:nvSpPr>
          <p:cNvPr id="12" name="Text 9"/>
          <p:cNvSpPr/>
          <p:nvPr/>
        </p:nvSpPr>
        <p:spPr>
          <a:xfrm>
            <a:off x="10317361" y="3166824"/>
            <a:ext cx="2930009" cy="1318736"/>
          </a:xfrm>
          <a:prstGeom prst="rect">
            <a:avLst/>
          </a:prstGeom>
          <a:noFill/>
          <a:ln/>
        </p:spPr>
        <p:txBody>
          <a:bodyPr wrap="square" lIns="0" tIns="0" rIns="0" bIns="0" rtlCol="0" anchor="t"/>
          <a:lstStyle/>
          <a:p>
            <a:pPr marL="0" indent="0" algn="r" rtl="1">
              <a:lnSpc>
                <a:spcPts val="2550"/>
              </a:lnSpc>
              <a:buNone/>
            </a:pPr>
            <a:r>
              <a:rPr lang="en-US" sz="1600" dirty="0">
                <a:solidFill>
                  <a:srgbClr val="404155"/>
                </a:solidFill>
                <a:latin typeface="Nobile" pitchFamily="34" charset="0"/>
                <a:ea typeface="Nobile" pitchFamily="34" charset="-122"/>
                <a:cs typeface="Nobile" pitchFamily="34" charset="-120"/>
              </a:rPr>
              <a:t>يمكن CRM الشركات من </a:t>
            </a:r>
            <a:r>
              <a:rPr lang="en-US" sz="1600" b="1" dirty="0">
                <a:solidFill>
                  <a:srgbClr val="404155"/>
                </a:solidFill>
                <a:latin typeface="Nobile" pitchFamily="34" charset="0"/>
                <a:ea typeface="Nobile" pitchFamily="34" charset="-122"/>
                <a:cs typeface="Nobile" pitchFamily="34" charset="-120"/>
              </a:rPr>
              <a:t>استهداف العملاء الاستراتيجيين</a:t>
            </a:r>
            <a:r>
              <a:rPr lang="en-US" sz="1600" dirty="0">
                <a:solidFill>
                  <a:srgbClr val="404155"/>
                </a:solidFill>
                <a:latin typeface="Nobile" pitchFamily="34" charset="0"/>
                <a:ea typeface="Nobile" pitchFamily="34" charset="-122"/>
                <a:cs typeface="Nobile" pitchFamily="34" charset="-120"/>
              </a:rPr>
              <a:t> الأكثر ربحية، مما يقلل التكاليف التسويقية ويزيد العائد على الاستثمار.</a:t>
            </a:r>
            <a:endParaRPr lang="en-US" sz="1600" dirty="0"/>
          </a:p>
        </p:txBody>
      </p:sp>
      <p:sp>
        <p:nvSpPr>
          <p:cNvPr id="13" name="Shape 10"/>
          <p:cNvSpPr/>
          <p:nvPr/>
        </p:nvSpPr>
        <p:spPr>
          <a:xfrm>
            <a:off x="13453348" y="4897636"/>
            <a:ext cx="463510" cy="463510"/>
          </a:xfrm>
          <a:prstGeom prst="roundRect">
            <a:avLst>
              <a:gd name="adj" fmla="val 18671"/>
            </a:avLst>
          </a:prstGeom>
          <a:solidFill>
            <a:srgbClr val="D2DDF9"/>
          </a:solidFill>
          <a:ln w="7620">
            <a:solidFill>
              <a:srgbClr val="B8C3DF"/>
            </a:solidFill>
            <a:prstDash val="solid"/>
          </a:ln>
        </p:spPr>
      </p:sp>
      <p:sp>
        <p:nvSpPr>
          <p:cNvPr id="14" name="Text 11"/>
          <p:cNvSpPr/>
          <p:nvPr/>
        </p:nvSpPr>
        <p:spPr>
          <a:xfrm>
            <a:off x="10317361" y="4936212"/>
            <a:ext cx="2930009" cy="772716"/>
          </a:xfrm>
          <a:prstGeom prst="rect">
            <a:avLst/>
          </a:prstGeom>
          <a:noFill/>
          <a:ln/>
        </p:spPr>
        <p:txBody>
          <a:bodyPr wrap="square" lIns="0" tIns="0" rIns="0" bIns="0" rtlCol="0" anchor="t"/>
          <a:lstStyle/>
          <a:p>
            <a:pPr marL="0" indent="0" algn="r" rtl="1">
              <a:lnSpc>
                <a:spcPts val="3000"/>
              </a:lnSpc>
              <a:buNone/>
            </a:pPr>
            <a:r>
              <a:rPr lang="en-US" sz="2400" dirty="0">
                <a:solidFill>
                  <a:srgbClr val="404155"/>
                </a:solidFill>
                <a:latin typeface="Alexandria" pitchFamily="34" charset="0"/>
                <a:ea typeface="Alexandria" pitchFamily="34" charset="-122"/>
                <a:cs typeface="Alexandria" pitchFamily="34" charset="-120"/>
              </a:rPr>
              <a:t>رؤية شاملة للعميل (360 درجة)</a:t>
            </a:r>
            <a:endParaRPr lang="en-US" sz="2400" dirty="0"/>
          </a:p>
        </p:txBody>
      </p:sp>
      <p:sp>
        <p:nvSpPr>
          <p:cNvPr id="15" name="Text 12"/>
          <p:cNvSpPr/>
          <p:nvPr/>
        </p:nvSpPr>
        <p:spPr>
          <a:xfrm>
            <a:off x="10317361" y="5914906"/>
            <a:ext cx="2930009" cy="989052"/>
          </a:xfrm>
          <a:prstGeom prst="rect">
            <a:avLst/>
          </a:prstGeom>
          <a:noFill/>
          <a:ln/>
        </p:spPr>
        <p:txBody>
          <a:bodyPr wrap="square" lIns="0" tIns="0" rIns="0" bIns="0" rtlCol="0" anchor="t"/>
          <a:lstStyle/>
          <a:p>
            <a:pPr marL="0" indent="0" algn="r" rtl="1">
              <a:lnSpc>
                <a:spcPts val="2550"/>
              </a:lnSpc>
              <a:buNone/>
            </a:pPr>
            <a:r>
              <a:rPr lang="en-US" sz="1600" dirty="0">
                <a:solidFill>
                  <a:srgbClr val="404155"/>
                </a:solidFill>
                <a:latin typeface="Nobile" pitchFamily="34" charset="0"/>
                <a:ea typeface="Nobile" pitchFamily="34" charset="-122"/>
                <a:cs typeface="Nobile" pitchFamily="34" charset="-120"/>
              </a:rPr>
              <a:t>توفير بيانات موحدة ومحدثة تمنح جميع الأقسام </a:t>
            </a:r>
            <a:r>
              <a:rPr lang="en-US" sz="1600" b="1" dirty="0">
                <a:solidFill>
                  <a:srgbClr val="404155"/>
                </a:solidFill>
                <a:latin typeface="Nobile" pitchFamily="34" charset="0"/>
                <a:ea typeface="Nobile" pitchFamily="34" charset="-122"/>
                <a:cs typeface="Nobile" pitchFamily="34" charset="-120"/>
              </a:rPr>
              <a:t>رؤية كاملة</a:t>
            </a:r>
            <a:r>
              <a:rPr lang="en-US" sz="1600" dirty="0">
                <a:solidFill>
                  <a:srgbClr val="404155"/>
                </a:solidFill>
                <a:latin typeface="Nobile" pitchFamily="34" charset="0"/>
                <a:ea typeface="Nobile" pitchFamily="34" charset="-122"/>
                <a:cs typeface="Nobile" pitchFamily="34" charset="-120"/>
              </a:rPr>
              <a:t> لتاريخ العميل وتفضيلاته.</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051709" y="414218"/>
            <a:ext cx="8051483" cy="470654"/>
          </a:xfrm>
          <a:prstGeom prst="rect">
            <a:avLst/>
          </a:prstGeom>
          <a:noFill/>
          <a:ln/>
        </p:spPr>
        <p:txBody>
          <a:bodyPr wrap="none" lIns="0" tIns="0" rIns="0" bIns="0" rtlCol="0" anchor="t"/>
          <a:lstStyle/>
          <a:p>
            <a:pPr marL="0" indent="0" algn="r" rtl="1">
              <a:lnSpc>
                <a:spcPts val="3700"/>
              </a:lnSpc>
              <a:buNone/>
            </a:pPr>
            <a:r>
              <a:rPr lang="en-US" sz="2950" dirty="0">
                <a:solidFill>
                  <a:srgbClr val="1B1B27"/>
                </a:solidFill>
                <a:latin typeface="Alexandria" pitchFamily="34" charset="0"/>
                <a:ea typeface="Alexandria" pitchFamily="34" charset="-122"/>
                <a:cs typeface="Alexandria" pitchFamily="34" charset="-120"/>
              </a:rPr>
              <a:t>تحديات يجب التغلب عليها عند تطبيق نظام CRM</a:t>
            </a:r>
            <a:endParaRPr lang="en-US" sz="2950" dirty="0"/>
          </a:p>
        </p:txBody>
      </p:sp>
      <p:pic>
        <p:nvPicPr>
          <p:cNvPr id="3" name="Image 0" descr="preencoded.png"/>
          <p:cNvPicPr>
            <a:picLocks noChangeAspect="1"/>
          </p:cNvPicPr>
          <p:nvPr/>
        </p:nvPicPr>
        <p:blipFill>
          <a:blip r:embed="rId3"/>
          <a:stretch>
            <a:fillRect/>
          </a:stretch>
        </p:blipFill>
        <p:spPr>
          <a:xfrm>
            <a:off x="527209" y="1186101"/>
            <a:ext cx="13575983" cy="6741557"/>
          </a:xfrm>
          <a:prstGeom prst="rect">
            <a:avLst/>
          </a:prstGeom>
        </p:spPr>
      </p:pic>
      <p:sp>
        <p:nvSpPr>
          <p:cNvPr id="4" name="Text 1"/>
          <p:cNvSpPr/>
          <p:nvPr/>
        </p:nvSpPr>
        <p:spPr>
          <a:xfrm>
            <a:off x="10846820" y="2479763"/>
            <a:ext cx="2935060" cy="376934"/>
          </a:xfrm>
          <a:prstGeom prst="rect">
            <a:avLst/>
          </a:prstGeom>
          <a:noFill/>
          <a:ln/>
        </p:spPr>
        <p:txBody>
          <a:bodyPr wrap="none" lIns="0" tIns="0" rIns="0" bIns="0" rtlCol="0" anchor="t"/>
          <a:lstStyle/>
          <a:p>
            <a:pPr marL="0" indent="0" algn="r" rtl="1">
              <a:lnSpc>
                <a:spcPts val="1650"/>
              </a:lnSpc>
              <a:buNone/>
            </a:pPr>
            <a:r>
              <a:rPr lang="en-US" sz="2400" dirty="0">
                <a:solidFill>
                  <a:srgbClr val="404155"/>
                </a:solidFill>
                <a:latin typeface="Alexandria" pitchFamily="34" charset="0"/>
                <a:ea typeface="Alexandria" pitchFamily="34" charset="-122"/>
                <a:cs typeface="Alexandria" pitchFamily="34" charset="-120"/>
              </a:rPr>
              <a:t>تجزئة البيانات</a:t>
            </a:r>
            <a:endParaRPr lang="en-US" sz="2400" dirty="0"/>
          </a:p>
        </p:txBody>
      </p:sp>
      <p:sp>
        <p:nvSpPr>
          <p:cNvPr id="5" name="Text 2"/>
          <p:cNvSpPr/>
          <p:nvPr/>
        </p:nvSpPr>
        <p:spPr>
          <a:xfrm>
            <a:off x="10846820" y="2963914"/>
            <a:ext cx="2935060" cy="603095"/>
          </a:xfrm>
          <a:prstGeom prst="rect">
            <a:avLst/>
          </a:prstGeom>
          <a:noFill/>
          <a:ln/>
        </p:spPr>
        <p:txBody>
          <a:bodyPr wrap="square" lIns="0" tIns="0" rIns="0" bIns="0" rtlCol="0" anchor="t"/>
          <a:lstStyle/>
          <a:p>
            <a:pPr marL="0" indent="0" algn="r" rtl="1">
              <a:lnSpc>
                <a:spcPts val="1350"/>
              </a:lnSpc>
              <a:buNone/>
            </a:pPr>
            <a:r>
              <a:rPr lang="en-US" sz="2000" dirty="0">
                <a:solidFill>
                  <a:srgbClr val="404155"/>
                </a:solidFill>
                <a:latin typeface="Nobile" pitchFamily="34" charset="0"/>
                <a:ea typeface="Nobile" pitchFamily="34" charset="-122"/>
                <a:cs typeface="Nobile" pitchFamily="34" charset="-120"/>
              </a:rPr>
              <a:t>دمج مصادر متفرقة في نظام واحد</a:t>
            </a:r>
            <a:endParaRPr lang="en-US" sz="2000" dirty="0"/>
          </a:p>
        </p:txBody>
      </p:sp>
      <p:sp>
        <p:nvSpPr>
          <p:cNvPr id="6" name="Text 3"/>
          <p:cNvSpPr/>
          <p:nvPr/>
        </p:nvSpPr>
        <p:spPr>
          <a:xfrm>
            <a:off x="848854" y="4423068"/>
            <a:ext cx="2935060" cy="376934"/>
          </a:xfrm>
          <a:prstGeom prst="rect">
            <a:avLst/>
          </a:prstGeom>
          <a:noFill/>
          <a:ln/>
        </p:spPr>
        <p:txBody>
          <a:bodyPr wrap="none" lIns="0" tIns="0" rIns="0" bIns="0" rtlCol="0" anchor="t"/>
          <a:lstStyle/>
          <a:p>
            <a:pPr marL="0" indent="0" algn="r" rtl="1">
              <a:lnSpc>
                <a:spcPts val="1650"/>
              </a:lnSpc>
              <a:buNone/>
            </a:pPr>
            <a:r>
              <a:rPr lang="en-US" sz="2400" dirty="0">
                <a:solidFill>
                  <a:srgbClr val="404155"/>
                </a:solidFill>
                <a:latin typeface="Alexandria" pitchFamily="34" charset="0"/>
                <a:ea typeface="Alexandria" pitchFamily="34" charset="-122"/>
                <a:cs typeface="Alexandria" pitchFamily="34" charset="-120"/>
              </a:rPr>
              <a:t>دقة البيانات</a:t>
            </a:r>
            <a:endParaRPr lang="en-US" sz="2400" dirty="0"/>
          </a:p>
        </p:txBody>
      </p:sp>
      <p:sp>
        <p:nvSpPr>
          <p:cNvPr id="7" name="Text 4"/>
          <p:cNvSpPr/>
          <p:nvPr/>
        </p:nvSpPr>
        <p:spPr>
          <a:xfrm>
            <a:off x="848854" y="4907219"/>
            <a:ext cx="2935060" cy="301547"/>
          </a:xfrm>
          <a:prstGeom prst="rect">
            <a:avLst/>
          </a:prstGeom>
          <a:noFill/>
          <a:ln/>
        </p:spPr>
        <p:txBody>
          <a:bodyPr wrap="none" lIns="0" tIns="0" rIns="0" bIns="0" rtlCol="0" anchor="t"/>
          <a:lstStyle/>
          <a:p>
            <a:pPr marL="0" indent="0" algn="r" rtl="1">
              <a:lnSpc>
                <a:spcPts val="1350"/>
              </a:lnSpc>
              <a:buNone/>
            </a:pPr>
            <a:r>
              <a:rPr lang="en-US" sz="2000" dirty="0">
                <a:solidFill>
                  <a:srgbClr val="404155"/>
                </a:solidFill>
                <a:latin typeface="Nobile" pitchFamily="34" charset="0"/>
                <a:ea typeface="Nobile" pitchFamily="34" charset="-122"/>
                <a:cs typeface="Nobile" pitchFamily="34" charset="-120"/>
              </a:rPr>
              <a:t>آليات تحديث ومراجعة مستمرة</a:t>
            </a:r>
            <a:endParaRPr lang="en-US" sz="2000" dirty="0"/>
          </a:p>
        </p:txBody>
      </p:sp>
      <p:sp>
        <p:nvSpPr>
          <p:cNvPr id="8" name="Text 5"/>
          <p:cNvSpPr/>
          <p:nvPr/>
        </p:nvSpPr>
        <p:spPr>
          <a:xfrm>
            <a:off x="9908673" y="5602662"/>
            <a:ext cx="2935059" cy="376934"/>
          </a:xfrm>
          <a:prstGeom prst="rect">
            <a:avLst/>
          </a:prstGeom>
          <a:noFill/>
          <a:ln/>
        </p:spPr>
        <p:txBody>
          <a:bodyPr wrap="none" lIns="0" tIns="0" rIns="0" bIns="0" rtlCol="0" anchor="t"/>
          <a:lstStyle/>
          <a:p>
            <a:pPr marL="0" indent="0" algn="r" rtl="1">
              <a:lnSpc>
                <a:spcPts val="1650"/>
              </a:lnSpc>
              <a:buNone/>
            </a:pPr>
            <a:r>
              <a:rPr lang="en-US" sz="2400" dirty="0">
                <a:solidFill>
                  <a:srgbClr val="404155"/>
                </a:solidFill>
                <a:latin typeface="Alexandria" pitchFamily="34" charset="0"/>
                <a:ea typeface="Alexandria" pitchFamily="34" charset="-122"/>
                <a:cs typeface="Alexandria" pitchFamily="34" charset="-120"/>
              </a:rPr>
              <a:t>أمن البيانات</a:t>
            </a:r>
            <a:endParaRPr lang="en-US" sz="2400" dirty="0"/>
          </a:p>
        </p:txBody>
      </p:sp>
      <p:sp>
        <p:nvSpPr>
          <p:cNvPr id="9" name="Text 6"/>
          <p:cNvSpPr/>
          <p:nvPr/>
        </p:nvSpPr>
        <p:spPr>
          <a:xfrm>
            <a:off x="9908673" y="6086812"/>
            <a:ext cx="2935059" cy="301548"/>
          </a:xfrm>
          <a:prstGeom prst="rect">
            <a:avLst/>
          </a:prstGeom>
          <a:noFill/>
          <a:ln/>
        </p:spPr>
        <p:txBody>
          <a:bodyPr wrap="none" lIns="0" tIns="0" rIns="0" bIns="0" rtlCol="0" anchor="t"/>
          <a:lstStyle/>
          <a:p>
            <a:pPr marL="0" indent="0" algn="r" rtl="1">
              <a:lnSpc>
                <a:spcPts val="1350"/>
              </a:lnSpc>
              <a:buNone/>
            </a:pPr>
            <a:r>
              <a:rPr lang="en-US" sz="2000" dirty="0">
                <a:solidFill>
                  <a:srgbClr val="404155"/>
                </a:solidFill>
                <a:latin typeface="Nobile" pitchFamily="34" charset="0"/>
                <a:ea typeface="Nobile" pitchFamily="34" charset="-122"/>
                <a:cs typeface="Nobile" pitchFamily="34" charset="-120"/>
              </a:rPr>
              <a:t>تشفير وضوابط وصول محكمة</a:t>
            </a:r>
            <a:endParaRPr lang="en-US" sz="2000" dirty="0"/>
          </a:p>
        </p:txBody>
      </p:sp>
      <p:sp>
        <p:nvSpPr>
          <p:cNvPr id="10" name="Shape 7"/>
          <p:cNvSpPr/>
          <p:nvPr/>
        </p:nvSpPr>
        <p:spPr>
          <a:xfrm>
            <a:off x="527209" y="8097083"/>
            <a:ext cx="13575983" cy="1124188"/>
          </a:xfrm>
          <a:prstGeom prst="roundRect">
            <a:avLst>
              <a:gd name="adj" fmla="val 5629"/>
            </a:avLst>
          </a:prstGeom>
          <a:solidFill>
            <a:srgbClr val="D2DDF9"/>
          </a:solidFill>
          <a:ln w="7620">
            <a:solidFill>
              <a:srgbClr val="B8C3DF"/>
            </a:solidFill>
            <a:prstDash val="solid"/>
          </a:ln>
        </p:spPr>
      </p:sp>
      <p:sp>
        <p:nvSpPr>
          <p:cNvPr id="11" name="Shape 8"/>
          <p:cNvSpPr/>
          <p:nvPr/>
        </p:nvSpPr>
        <p:spPr>
          <a:xfrm>
            <a:off x="9575363" y="8104703"/>
            <a:ext cx="4520208" cy="1108948"/>
          </a:xfrm>
          <a:prstGeom prst="roundRect">
            <a:avLst>
              <a:gd name="adj" fmla="val 5706"/>
            </a:avLst>
          </a:prstGeom>
          <a:solidFill>
            <a:srgbClr val="D2DDF9"/>
          </a:solidFill>
          <a:ln/>
        </p:spPr>
      </p:sp>
      <p:sp>
        <p:nvSpPr>
          <p:cNvPr id="12" name="Text 9"/>
          <p:cNvSpPr/>
          <p:nvPr/>
        </p:nvSpPr>
        <p:spPr>
          <a:xfrm>
            <a:off x="12061865" y="8255318"/>
            <a:ext cx="1883093" cy="235387"/>
          </a:xfrm>
          <a:prstGeom prst="rect">
            <a:avLst/>
          </a:prstGeom>
          <a:noFill/>
          <a:ln/>
        </p:spPr>
        <p:txBody>
          <a:bodyPr wrap="none" lIns="0" tIns="0" rIns="0" bIns="0" rtlCol="0" anchor="t"/>
          <a:lstStyle/>
          <a:p>
            <a:pPr marL="0" indent="0" algn="r" rtl="1">
              <a:lnSpc>
                <a:spcPts val="1850"/>
              </a:lnSpc>
              <a:buNone/>
            </a:pPr>
            <a:r>
              <a:rPr lang="en-US" sz="1450" dirty="0">
                <a:solidFill>
                  <a:srgbClr val="404155"/>
                </a:solidFill>
                <a:latin typeface="Alexandria" pitchFamily="34" charset="0"/>
                <a:ea typeface="Alexandria" pitchFamily="34" charset="-122"/>
                <a:cs typeface="Alexandria" pitchFamily="34" charset="-120"/>
              </a:rPr>
              <a:t>تجزئة البيانات</a:t>
            </a:r>
            <a:endParaRPr lang="en-US" sz="1450" dirty="0"/>
          </a:p>
        </p:txBody>
      </p:sp>
      <p:sp>
        <p:nvSpPr>
          <p:cNvPr id="13" name="Text 10"/>
          <p:cNvSpPr/>
          <p:nvPr/>
        </p:nvSpPr>
        <p:spPr>
          <a:xfrm>
            <a:off x="9725977" y="8581073"/>
            <a:ext cx="4218980" cy="481965"/>
          </a:xfrm>
          <a:prstGeom prst="rect">
            <a:avLst/>
          </a:prstGeom>
          <a:noFill/>
          <a:ln/>
        </p:spPr>
        <p:txBody>
          <a:bodyPr wrap="square" lIns="0" tIns="0" rIns="0" bIns="0" rtlCol="0" anchor="t"/>
          <a:lstStyle/>
          <a:p>
            <a:pPr marL="0" indent="0" algn="r" rtl="1">
              <a:lnSpc>
                <a:spcPts val="1850"/>
              </a:lnSpc>
              <a:buNone/>
            </a:pPr>
            <a:r>
              <a:rPr lang="en-US" sz="1150" dirty="0">
                <a:solidFill>
                  <a:srgbClr val="404155"/>
                </a:solidFill>
                <a:latin typeface="Nobile" pitchFamily="34" charset="0"/>
                <a:ea typeface="Nobile" pitchFamily="34" charset="-122"/>
                <a:cs typeface="Nobile" pitchFamily="34" charset="-120"/>
              </a:rPr>
              <a:t>صعوبة دمج البيانات الموزعة بين الأقسام المختلفة في نظام موحد. يتطلب تخطيطاً دقيقاً للبنية التحتية.</a:t>
            </a:r>
            <a:endParaRPr lang="en-US" sz="1150" dirty="0"/>
          </a:p>
        </p:txBody>
      </p:sp>
      <p:sp>
        <p:nvSpPr>
          <p:cNvPr id="14" name="Shape 11"/>
          <p:cNvSpPr/>
          <p:nvPr/>
        </p:nvSpPr>
        <p:spPr>
          <a:xfrm>
            <a:off x="5055156" y="8104703"/>
            <a:ext cx="4520208" cy="1108948"/>
          </a:xfrm>
          <a:prstGeom prst="rect">
            <a:avLst/>
          </a:prstGeom>
          <a:solidFill>
            <a:srgbClr val="D2DDF9"/>
          </a:solidFill>
          <a:ln/>
        </p:spPr>
      </p:sp>
      <p:sp>
        <p:nvSpPr>
          <p:cNvPr id="15" name="Shape 12"/>
          <p:cNvSpPr/>
          <p:nvPr/>
        </p:nvSpPr>
        <p:spPr>
          <a:xfrm>
            <a:off x="5055156" y="8104703"/>
            <a:ext cx="15240" cy="1108948"/>
          </a:xfrm>
          <a:prstGeom prst="roundRect">
            <a:avLst>
              <a:gd name="adj" fmla="val 415191"/>
            </a:avLst>
          </a:prstGeom>
          <a:solidFill>
            <a:srgbClr val="B8C3DF"/>
          </a:solidFill>
          <a:ln/>
        </p:spPr>
      </p:sp>
      <p:sp>
        <p:nvSpPr>
          <p:cNvPr id="16" name="Text 13"/>
          <p:cNvSpPr/>
          <p:nvPr/>
        </p:nvSpPr>
        <p:spPr>
          <a:xfrm>
            <a:off x="7541657" y="8255318"/>
            <a:ext cx="1883093" cy="235387"/>
          </a:xfrm>
          <a:prstGeom prst="rect">
            <a:avLst/>
          </a:prstGeom>
          <a:noFill/>
          <a:ln/>
        </p:spPr>
        <p:txBody>
          <a:bodyPr wrap="none" lIns="0" tIns="0" rIns="0" bIns="0" rtlCol="0" anchor="t"/>
          <a:lstStyle/>
          <a:p>
            <a:pPr marL="0" indent="0" algn="r" rtl="1">
              <a:lnSpc>
                <a:spcPts val="1850"/>
              </a:lnSpc>
              <a:buNone/>
            </a:pPr>
            <a:r>
              <a:rPr lang="en-US" sz="1450" dirty="0">
                <a:solidFill>
                  <a:srgbClr val="404155"/>
                </a:solidFill>
                <a:latin typeface="Alexandria" pitchFamily="34" charset="0"/>
                <a:ea typeface="Alexandria" pitchFamily="34" charset="-122"/>
                <a:cs typeface="Alexandria" pitchFamily="34" charset="-120"/>
              </a:rPr>
              <a:t>ضمان دقة البيانات</a:t>
            </a:r>
            <a:endParaRPr lang="en-US" sz="1450" dirty="0"/>
          </a:p>
        </p:txBody>
      </p:sp>
      <p:sp>
        <p:nvSpPr>
          <p:cNvPr id="17" name="Text 14"/>
          <p:cNvSpPr/>
          <p:nvPr/>
        </p:nvSpPr>
        <p:spPr>
          <a:xfrm>
            <a:off x="5205770" y="8581073"/>
            <a:ext cx="4218980" cy="481965"/>
          </a:xfrm>
          <a:prstGeom prst="rect">
            <a:avLst/>
          </a:prstGeom>
          <a:noFill/>
          <a:ln/>
        </p:spPr>
        <p:txBody>
          <a:bodyPr wrap="square" lIns="0" tIns="0" rIns="0" bIns="0" rtlCol="0" anchor="t"/>
          <a:lstStyle/>
          <a:p>
            <a:pPr marL="0" indent="0" algn="r" rtl="1">
              <a:lnSpc>
                <a:spcPts val="1850"/>
              </a:lnSpc>
              <a:buNone/>
            </a:pPr>
            <a:r>
              <a:rPr lang="en-US" sz="1150" dirty="0">
                <a:solidFill>
                  <a:srgbClr val="404155"/>
                </a:solidFill>
                <a:latin typeface="Nobile" pitchFamily="34" charset="0"/>
                <a:ea typeface="Nobile" pitchFamily="34" charset="-122"/>
                <a:cs typeface="Nobile" pitchFamily="34" charset="-120"/>
              </a:rPr>
              <a:t>الحاجة إلى آليات قوية لتحديث البيانات بشكل مستمر لضمان جودتها وموثوقيتها، وتجنب البيانات القديمة.</a:t>
            </a:r>
            <a:endParaRPr lang="en-US" sz="1150" dirty="0"/>
          </a:p>
        </p:txBody>
      </p:sp>
      <p:sp>
        <p:nvSpPr>
          <p:cNvPr id="18" name="Shape 15"/>
          <p:cNvSpPr/>
          <p:nvPr/>
        </p:nvSpPr>
        <p:spPr>
          <a:xfrm>
            <a:off x="534829" y="8104703"/>
            <a:ext cx="4520327" cy="1108948"/>
          </a:xfrm>
          <a:prstGeom prst="rect">
            <a:avLst/>
          </a:prstGeom>
          <a:solidFill>
            <a:srgbClr val="D2DDF9"/>
          </a:solidFill>
          <a:ln/>
        </p:spPr>
      </p:sp>
      <p:sp>
        <p:nvSpPr>
          <p:cNvPr id="19" name="Shape 16"/>
          <p:cNvSpPr/>
          <p:nvPr/>
        </p:nvSpPr>
        <p:spPr>
          <a:xfrm>
            <a:off x="534829" y="8104703"/>
            <a:ext cx="15240" cy="1108948"/>
          </a:xfrm>
          <a:prstGeom prst="roundRect">
            <a:avLst>
              <a:gd name="adj" fmla="val 415191"/>
            </a:avLst>
          </a:prstGeom>
          <a:solidFill>
            <a:srgbClr val="B8C3DF"/>
          </a:solidFill>
          <a:ln/>
        </p:spPr>
      </p:sp>
      <p:sp>
        <p:nvSpPr>
          <p:cNvPr id="20" name="Text 17"/>
          <p:cNvSpPr/>
          <p:nvPr/>
        </p:nvSpPr>
        <p:spPr>
          <a:xfrm>
            <a:off x="2855476" y="8255318"/>
            <a:ext cx="2049066" cy="235387"/>
          </a:xfrm>
          <a:prstGeom prst="rect">
            <a:avLst/>
          </a:prstGeom>
          <a:noFill/>
          <a:ln/>
        </p:spPr>
        <p:txBody>
          <a:bodyPr wrap="none" lIns="0" tIns="0" rIns="0" bIns="0" rtlCol="0" anchor="t"/>
          <a:lstStyle/>
          <a:p>
            <a:pPr marL="0" indent="0" algn="r" rtl="1">
              <a:lnSpc>
                <a:spcPts val="1850"/>
              </a:lnSpc>
              <a:buNone/>
            </a:pPr>
            <a:r>
              <a:rPr lang="en-US" sz="1450" dirty="0">
                <a:solidFill>
                  <a:srgbClr val="404155"/>
                </a:solidFill>
                <a:latin typeface="Alexandria" pitchFamily="34" charset="0"/>
                <a:ea typeface="Alexandria" pitchFamily="34" charset="-122"/>
                <a:cs typeface="Alexandria" pitchFamily="34" charset="-120"/>
              </a:rPr>
              <a:t>أمن البيانات والخصوصية</a:t>
            </a:r>
            <a:endParaRPr lang="en-US" sz="1450" dirty="0"/>
          </a:p>
        </p:txBody>
      </p:sp>
      <p:sp>
        <p:nvSpPr>
          <p:cNvPr id="21" name="Text 18"/>
          <p:cNvSpPr/>
          <p:nvPr/>
        </p:nvSpPr>
        <p:spPr>
          <a:xfrm>
            <a:off x="685443" y="8581073"/>
            <a:ext cx="4219099" cy="481965"/>
          </a:xfrm>
          <a:prstGeom prst="rect">
            <a:avLst/>
          </a:prstGeom>
          <a:noFill/>
          <a:ln/>
        </p:spPr>
        <p:txBody>
          <a:bodyPr wrap="square" lIns="0" tIns="0" rIns="0" bIns="0" rtlCol="0" anchor="t"/>
          <a:lstStyle/>
          <a:p>
            <a:pPr marL="0" indent="0" algn="r" rtl="1">
              <a:lnSpc>
                <a:spcPts val="1850"/>
              </a:lnSpc>
              <a:buNone/>
            </a:pPr>
            <a:r>
              <a:rPr lang="en-US" sz="1150" dirty="0">
                <a:solidFill>
                  <a:srgbClr val="404155"/>
                </a:solidFill>
                <a:latin typeface="Nobile" pitchFamily="34" charset="0"/>
                <a:ea typeface="Nobile" pitchFamily="34" charset="-122"/>
                <a:cs typeface="Nobile" pitchFamily="34" charset="-120"/>
              </a:rPr>
              <a:t>ضرورة تأمين بيانات العملاء الحساسة وحمايتها من الاختراقات، والالتزام بلوائح حماية الخصوصية العالمية.</a:t>
            </a:r>
            <a:endParaRPr lang="en-US" sz="11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153</TotalTime>
  <Words>907</Words>
  <Application>Microsoft Office PowerPoint</Application>
  <PresentationFormat>Personnalisé</PresentationFormat>
  <Paragraphs>106</Paragraphs>
  <Slides>14</Slides>
  <Notes>10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14</vt:i4>
      </vt:variant>
    </vt:vector>
  </HeadingPairs>
  <TitlesOfParts>
    <vt:vector size="21" baseType="lpstr">
      <vt:lpstr>Alexandria</vt:lpstr>
      <vt:lpstr>Arial</vt:lpstr>
      <vt:lpstr>Nobile</vt:lpstr>
      <vt:lpstr>Calibri</vt:lpstr>
      <vt:lpstr>Simplified Arabic</vt:lpstr>
      <vt:lpstr>fkGroteskNeue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DELL</dc:creator>
  <cp:lastModifiedBy>DELL</cp:lastModifiedBy>
  <cp:revision>13</cp:revision>
  <dcterms:created xsi:type="dcterms:W3CDTF">2025-10-20T13:26:18Z</dcterms:created>
  <dcterms:modified xsi:type="dcterms:W3CDTF">2025-10-26T09:33:57Z</dcterms:modified>
</cp:coreProperties>
</file>