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6A7D719-4EDF-49D6-9167-1FE22F48B806}" type="datetimeFigureOut">
              <a:rPr lang="fr-FR" smtClean="0"/>
              <a:pPr/>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6D08FA-3919-4ED9-901E-DBF344C3EF2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6A7D719-4EDF-49D6-9167-1FE22F48B806}" type="datetimeFigureOut">
              <a:rPr lang="fr-FR" smtClean="0"/>
              <a:pPr/>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6D08FA-3919-4ED9-901E-DBF344C3EF2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6A7D719-4EDF-49D6-9167-1FE22F48B806}" type="datetimeFigureOut">
              <a:rPr lang="fr-FR" smtClean="0"/>
              <a:pPr/>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6D08FA-3919-4ED9-901E-DBF344C3EF2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6A7D719-4EDF-49D6-9167-1FE22F48B806}" type="datetimeFigureOut">
              <a:rPr lang="fr-FR" smtClean="0"/>
              <a:pPr/>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6D08FA-3919-4ED9-901E-DBF344C3EF2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6A7D719-4EDF-49D6-9167-1FE22F48B806}" type="datetimeFigureOut">
              <a:rPr lang="fr-FR" smtClean="0"/>
              <a:pPr/>
              <a:t>26/10/2024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86D08FA-3919-4ED9-901E-DBF344C3EF2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6A7D719-4EDF-49D6-9167-1FE22F48B806}" type="datetimeFigureOut">
              <a:rPr lang="fr-FR" smtClean="0"/>
              <a:pPr/>
              <a:t>26/10/2024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6D08FA-3919-4ED9-901E-DBF344C3EF2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6A7D719-4EDF-49D6-9167-1FE22F48B806}" type="datetimeFigureOut">
              <a:rPr lang="fr-FR" smtClean="0"/>
              <a:pPr/>
              <a:t>26/10/2024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86D08FA-3919-4ED9-901E-DBF344C3EF2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6A7D719-4EDF-49D6-9167-1FE22F48B806}" type="datetimeFigureOut">
              <a:rPr lang="fr-FR" smtClean="0"/>
              <a:pPr/>
              <a:t>26/10/2024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86D08FA-3919-4ED9-901E-DBF344C3EF2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6A7D719-4EDF-49D6-9167-1FE22F48B806}" type="datetimeFigureOut">
              <a:rPr lang="fr-FR" smtClean="0"/>
              <a:pPr/>
              <a:t>26/10/2024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86D08FA-3919-4ED9-901E-DBF344C3EF2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6A7D719-4EDF-49D6-9167-1FE22F48B806}" type="datetimeFigureOut">
              <a:rPr lang="fr-FR" smtClean="0"/>
              <a:pPr/>
              <a:t>26/10/2024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6D08FA-3919-4ED9-901E-DBF344C3EF2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6A7D719-4EDF-49D6-9167-1FE22F48B806}" type="datetimeFigureOut">
              <a:rPr lang="fr-FR" smtClean="0"/>
              <a:pPr/>
              <a:t>26/10/2024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86D08FA-3919-4ED9-901E-DBF344C3EF2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A7D719-4EDF-49D6-9167-1FE22F48B806}" type="datetimeFigureOut">
              <a:rPr lang="fr-FR" smtClean="0"/>
              <a:pPr/>
              <a:t>26/10/2024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6D08FA-3919-4ED9-901E-DBF344C3EF2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lstStyle/>
          <a:p>
            <a:pPr rtl="1"/>
            <a:r>
              <a:rPr lang="ar-DZ" b="1" dirty="0" smtClean="0">
                <a:solidFill>
                  <a:schemeClr val="tx1"/>
                </a:solidFill>
              </a:rPr>
              <a:t>الفصل </a:t>
            </a:r>
            <a:r>
              <a:rPr lang="ar-DZ" b="1" smtClean="0">
                <a:solidFill>
                  <a:schemeClr val="tx1"/>
                </a:solidFill>
              </a:rPr>
              <a:t>الحادي عشر -الحسابات </a:t>
            </a:r>
            <a:r>
              <a:rPr lang="ar-DZ" b="1" dirty="0">
                <a:solidFill>
                  <a:schemeClr val="tx1"/>
                </a:solidFill>
              </a:rPr>
              <a:t>الختامية في المصارف الإسلامية</a:t>
            </a:r>
            <a:endParaRPr lang="fr-FR" dirty="0">
              <a:solidFill>
                <a:schemeClr val="tx1"/>
              </a:solidFill>
            </a:endParaRPr>
          </a:p>
          <a:p>
            <a:pPr rtl="1"/>
            <a:r>
              <a:rPr lang="ar-DZ" b="1" dirty="0">
                <a:solidFill>
                  <a:schemeClr val="tx1"/>
                </a:solidFill>
              </a:rPr>
              <a:t>تمهيد </a:t>
            </a:r>
            <a:r>
              <a:rPr lang="ar-DZ" dirty="0">
                <a:solidFill>
                  <a:schemeClr val="tx1"/>
                </a:solidFill>
              </a:rPr>
              <a:t>:</a:t>
            </a:r>
            <a:endParaRPr lang="fr-FR" dirty="0">
              <a:solidFill>
                <a:schemeClr val="tx1"/>
              </a:solidFill>
            </a:endParaRPr>
          </a:p>
          <a:p>
            <a:pPr algn="r" rtl="1"/>
            <a:r>
              <a:rPr lang="ar-DZ" dirty="0">
                <a:solidFill>
                  <a:schemeClr val="tx1"/>
                </a:solidFill>
              </a:rPr>
              <a:t>يعتمد المصرف الإسلامي في عمله على عقد المضاربة حيث يقوم بخلط أموال المضاربة المتمثلة في أموال المودعين مع أمواله الخاصة ( رأسماله والاحتياطيات) لتشترك جميعها في عمليات الاستثمار، وبالتالي فان الأرباح المتولدة عن ذلك يتقاسمها الطرفان ولقد تناول المعيار المحاسبي رقم (05) العرض والإفصاح  الصادر عن هيئة المحاسبة والمراجعة للمؤسسات المالية الإسلامية  الأسس الواجب أخذها في الاعتبار عند توزيع الأرباح في المصارف الإسلامية، إضافة إلى الضوابط المحاسبية الواجب مراعاتها عند تحديد حقوق كل من المساهمين والمودعين</a:t>
            </a:r>
            <a:endParaRPr lang="fr-FR"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lgn="r" rtl="1"/>
            <a:r>
              <a:rPr lang="ar-DZ" b="1" dirty="0"/>
              <a:t>تطبيق1-</a:t>
            </a:r>
            <a:endParaRPr lang="fr-FR" dirty="0"/>
          </a:p>
          <a:p>
            <a:pPr algn="r" rtl="1"/>
            <a:r>
              <a:rPr lang="ar-SA" dirty="0"/>
              <a:t>تبين البيانات التالية نتائج أعمال أحد البنوك الإسلامية الذي يعمل وفق المحفظة المختلطة بالكامل</a:t>
            </a:r>
            <a:r>
              <a:rPr lang="fr-FR" dirty="0" smtClean="0"/>
              <a:t> </a:t>
            </a:r>
            <a:r>
              <a:rPr lang="ar-DZ" dirty="0"/>
              <a:t>- </a:t>
            </a:r>
            <a:r>
              <a:rPr lang="ar-SA" dirty="0"/>
              <a:t>رأسمال البنك واحتياطاته 75 مليون دينار</a:t>
            </a:r>
            <a:r>
              <a:rPr lang="fr-FR" dirty="0"/>
              <a:t>.</a:t>
            </a:r>
          </a:p>
          <a:p>
            <a:pPr algn="r" rtl="1">
              <a:buNone/>
            </a:pPr>
            <a:r>
              <a:rPr lang="ar-DZ" dirty="0"/>
              <a:t>     - </a:t>
            </a:r>
            <a:r>
              <a:rPr lang="ar-SA" dirty="0"/>
              <a:t>صافي رصيد حسابات الاستثمار 750 مليون دينار</a:t>
            </a:r>
            <a:endParaRPr lang="fr-FR" dirty="0"/>
          </a:p>
          <a:p>
            <a:pPr algn="r" rtl="1">
              <a:buNone/>
            </a:pPr>
            <a:r>
              <a:rPr lang="ar-SA" dirty="0" smtClean="0"/>
              <a:t>   </a:t>
            </a:r>
            <a:r>
              <a:rPr lang="ar-SA" dirty="0"/>
              <a:t>- إيرادات الخدمات المصرفية 7.5مليون دينار</a:t>
            </a:r>
            <a:r>
              <a:rPr lang="fr-FR" dirty="0"/>
              <a:t>. </a:t>
            </a:r>
          </a:p>
          <a:p>
            <a:pPr algn="r" rtl="1">
              <a:buNone/>
            </a:pPr>
            <a:r>
              <a:rPr lang="ar-SA" dirty="0" smtClean="0"/>
              <a:t>   </a:t>
            </a:r>
            <a:r>
              <a:rPr lang="ar-SA" dirty="0"/>
              <a:t>- إيرادات الاستثمارات المشتركة 45 مليون دينار</a:t>
            </a:r>
            <a:endParaRPr lang="fr-FR" dirty="0"/>
          </a:p>
          <a:p>
            <a:pPr algn="r" rtl="1">
              <a:buNone/>
            </a:pPr>
            <a:r>
              <a:rPr lang="ar-SA" dirty="0" smtClean="0"/>
              <a:t>   </a:t>
            </a:r>
            <a:r>
              <a:rPr lang="ar-SA" dirty="0"/>
              <a:t>- المصروفات الإدارية والعمومية 7.5 مليون دينار</a:t>
            </a:r>
            <a:endParaRPr lang="fr-FR" dirty="0"/>
          </a:p>
          <a:p>
            <a:pPr algn="r" rtl="1">
              <a:buNone/>
            </a:pPr>
            <a:r>
              <a:rPr lang="ar-SA" dirty="0"/>
              <a:t>  - الاحتياطي القانوني 10</a:t>
            </a:r>
            <a:r>
              <a:rPr lang="fr-FR" b="1" dirty="0"/>
              <a:t>%</a:t>
            </a:r>
            <a:r>
              <a:rPr lang="ar-SA" b="1" dirty="0"/>
              <a:t>.</a:t>
            </a:r>
            <a:endParaRPr lang="fr-FR" dirty="0"/>
          </a:p>
          <a:p>
            <a:pPr algn="r" rtl="1">
              <a:buNone/>
            </a:pPr>
            <a:r>
              <a:rPr lang="ar-SA" b="1" dirty="0" smtClean="0"/>
              <a:t>المطلوب</a:t>
            </a:r>
            <a:r>
              <a:rPr lang="ar-SA" b="1" dirty="0"/>
              <a:t>:</a:t>
            </a:r>
            <a:r>
              <a:rPr lang="ar-SA" dirty="0"/>
              <a:t> حساب حصة كل البنك الإسلامي وأصحاب الحسابات الاستثمارية من الأرباح المحققة.</a:t>
            </a:r>
            <a:endParaRPr lang="fr-FR" dirty="0"/>
          </a:p>
          <a:p>
            <a:pPr algn="r" rtl="1"/>
            <a:r>
              <a:rPr lang="ar-SA" b="1" dirty="0"/>
              <a:t>الحل:</a:t>
            </a:r>
            <a:endParaRPr lang="fr-FR" dirty="0"/>
          </a:p>
          <a:p>
            <a:pPr algn="r" rtl="1">
              <a:buNone/>
            </a:pPr>
            <a:r>
              <a:rPr lang="ar-SA" b="1" dirty="0"/>
              <a:t>أولا- حساب صافي الربح القابل للتوزيع= (7.5+45 -7.5 )– (45×10%)=40.5 مليون</a:t>
            </a:r>
            <a:endParaRPr lang="fr-FR" dirty="0"/>
          </a:p>
          <a:p>
            <a:pPr algn="r" rtl="1">
              <a:buNone/>
            </a:pPr>
            <a:r>
              <a:rPr lang="ar-SA" b="1" dirty="0"/>
              <a:t>ثانيا- حساب حصة كل من المصرف وأصحاب حسابات الاستثمار في الربح.</a:t>
            </a:r>
            <a:endParaRPr lang="fr-FR" dirty="0"/>
          </a:p>
          <a:p>
            <a:pPr algn="r" rtl="1">
              <a:buNone/>
            </a:pPr>
            <a:r>
              <a:rPr lang="ar-DZ" b="1" dirty="0" smtClean="0"/>
              <a:t>-</a:t>
            </a:r>
            <a:r>
              <a:rPr lang="ar-SA" dirty="0" smtClean="0"/>
              <a:t>حصة </a:t>
            </a:r>
            <a:r>
              <a:rPr lang="ar-SA" dirty="0"/>
              <a:t>المصرف= نسبة مساهمة المصرف × الربح القابل للتوزيع</a:t>
            </a:r>
            <a:endParaRPr lang="fr-FR" dirty="0"/>
          </a:p>
          <a:p>
            <a:pPr algn="r" rtl="1">
              <a:buNone/>
            </a:pPr>
            <a:r>
              <a:rPr lang="ar-SA" dirty="0"/>
              <a:t>                  =75 ÷( 750+75 ) × 40.5 =3681818 </a:t>
            </a:r>
            <a:endParaRPr lang="fr-FR" dirty="0"/>
          </a:p>
          <a:p>
            <a:pPr algn="r" rtl="1">
              <a:buNone/>
            </a:pPr>
            <a:r>
              <a:rPr lang="ar-SA" dirty="0"/>
              <a:t>-حصة أصحاب الاستثمارات=( 750 ÷ 825 )×40.5 =36818181</a:t>
            </a:r>
            <a:endParaRPr lang="fr-FR" dirty="0"/>
          </a:p>
          <a:p>
            <a:pPr algn="r" rtl="1">
              <a:buNone/>
            </a:pPr>
            <a:endParaRPr lang="fr-FR" dirty="0"/>
          </a:p>
          <a:p>
            <a:pPr algn="r" rtl="1">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r>
              <a:rPr lang="ar-DZ" b="1" dirty="0"/>
              <a:t>الأساليب العملية التي تتبعها المصارف الإسلامية في العمل بأموال المضاربة: </a:t>
            </a:r>
            <a:endParaRPr lang="fr-FR" dirty="0"/>
          </a:p>
          <a:p>
            <a:pPr algn="r" rtl="1">
              <a:buNone/>
            </a:pPr>
            <a:r>
              <a:rPr lang="ar-DZ" dirty="0"/>
              <a:t>يوجد أسلوبان تتبعهما المصارف الإسلامية في استثمار أموال المضاربة:</a:t>
            </a:r>
            <a:endParaRPr lang="fr-FR" dirty="0"/>
          </a:p>
          <a:p>
            <a:pPr algn="r" rtl="1">
              <a:buNone/>
            </a:pPr>
            <a:r>
              <a:rPr lang="ar-DZ" dirty="0" smtClean="0"/>
              <a:t>1-خلط </a:t>
            </a:r>
            <a:r>
              <a:rPr lang="ar-DZ" dirty="0"/>
              <a:t>أموال المضاربة مع أموال المصرف الخاصة وما في حكمها : حيث يقوم على اعتبار أن جميع أموال المصرف الخاصة وما في حكمها مشتركة في الاستثمار مع أموال أصحاب حسابات الاستثمار المطلقة على أساس المضاربة </a:t>
            </a:r>
            <a:r>
              <a:rPr lang="ar-DZ" dirty="0" smtClean="0"/>
              <a:t>،.</a:t>
            </a:r>
          </a:p>
          <a:p>
            <a:pPr algn="r" rtl="1">
              <a:buNone/>
            </a:pPr>
            <a:r>
              <a:rPr lang="ar-DZ" dirty="0" smtClean="0"/>
              <a:t>2-خلط </a:t>
            </a:r>
            <a:r>
              <a:rPr lang="ar-DZ" dirty="0"/>
              <a:t>أموال المضاربة( أموال حسابات الاستثمار المطلقة ) مع الجزء السائل من أموال المصرف وما في حكمها فقط ، مع إعطاء أولوية الاستثمار لأصحاب حسابات الاستثمار المطلقة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42852"/>
            <a:ext cx="9144000" cy="6715148"/>
          </a:xfrm>
        </p:spPr>
        <p:txBody>
          <a:bodyPr>
            <a:normAutofit fontScale="85000" lnSpcReduction="10000"/>
          </a:bodyPr>
          <a:lstStyle/>
          <a:p>
            <a:pPr algn="r" rtl="1"/>
            <a:r>
              <a:rPr lang="ar-DZ" b="1" dirty="0">
                <a:solidFill>
                  <a:srgbClr val="FF0000"/>
                </a:solidFill>
              </a:rPr>
              <a:t>أسس توزيع الأرباح في المصارف الإسلامية</a:t>
            </a:r>
            <a:r>
              <a:rPr lang="ar-DZ" b="1" dirty="0"/>
              <a:t>:</a:t>
            </a:r>
            <a:endParaRPr lang="fr-FR" dirty="0"/>
          </a:p>
          <a:p>
            <a:pPr algn="r" rtl="1">
              <a:buNone/>
            </a:pPr>
            <a:r>
              <a:rPr lang="ar-DZ" dirty="0"/>
              <a:t>نظرا لاختلاف عمل المصارف الإسلامية في أموال المضاربة فقد ألزم المعيار رقم (05) هذه المصارف بالإفصاح عن أسس توزيع الأرباح. وفيما أهم ما جاء </a:t>
            </a:r>
            <a:r>
              <a:rPr lang="ar-DZ" dirty="0" smtClean="0"/>
              <a:t>فيه:</a:t>
            </a:r>
          </a:p>
          <a:p>
            <a:pPr algn="r" rtl="1">
              <a:buNone/>
            </a:pPr>
            <a:r>
              <a:rPr lang="ar-DZ" dirty="0" smtClean="0"/>
              <a:t>-</a:t>
            </a:r>
            <a:r>
              <a:rPr lang="ar-DZ" u="sng" dirty="0" smtClean="0"/>
              <a:t>الإفصاح </a:t>
            </a:r>
            <a:r>
              <a:rPr lang="ar-DZ" u="sng" dirty="0"/>
              <a:t>عن الأسس العامة التي اتبعها المصرف في توزيع الأرباح بين المساهمين وأصحاب حسابات الاستثمار المطلقة،</a:t>
            </a:r>
            <a:endParaRPr lang="fr-FR" u="sng" dirty="0"/>
          </a:p>
          <a:p>
            <a:pPr algn="r" rtl="1">
              <a:buNone/>
            </a:pPr>
            <a:r>
              <a:rPr lang="ar-DZ" dirty="0"/>
              <a:t>-الإفصاح عن الأسس العامة التي اتبعها المصرف في تحميل المصاريف على حسابات الاستثمار المطلقة،</a:t>
            </a:r>
            <a:endParaRPr lang="fr-FR" dirty="0"/>
          </a:p>
          <a:p>
            <a:pPr algn="r" rtl="1">
              <a:buNone/>
            </a:pPr>
            <a:r>
              <a:rPr lang="ar-DZ" dirty="0"/>
              <a:t>-كذلك الأسس التي اتبعها في تحميل المخصصات والجهات التي تؤول إليها عند إلغائها،</a:t>
            </a:r>
            <a:endParaRPr lang="fr-FR" dirty="0"/>
          </a:p>
          <a:p>
            <a:pPr algn="r" rtl="1">
              <a:buNone/>
            </a:pPr>
            <a:r>
              <a:rPr lang="ar-DZ" dirty="0"/>
              <a:t>-الإفصاح عن إجمالي المصاريف الإدارية التي حملت على حسابات الاستثمار المطلقة</a:t>
            </a:r>
            <a:endParaRPr lang="fr-FR" dirty="0"/>
          </a:p>
          <a:p>
            <a:pPr algn="r" rtl="1">
              <a:buNone/>
            </a:pPr>
            <a:r>
              <a:rPr lang="ar-DZ" dirty="0"/>
              <a:t>- الإفصاح عن النسب المختلفة لتوزيع الأرباح بين المساهمين </a:t>
            </a:r>
            <a:r>
              <a:rPr lang="ar-DZ" dirty="0" err="1"/>
              <a:t>و</a:t>
            </a:r>
            <a:r>
              <a:rPr lang="ar-DZ" dirty="0"/>
              <a:t> أصحاب  حسابات الاستثمار المطلقة التي استخدمها المصرف في الفترة الحالية،</a:t>
            </a:r>
            <a:endParaRPr lang="fr-FR" dirty="0"/>
          </a:p>
          <a:p>
            <a:pPr algn="r" rtl="1">
              <a:buNone/>
            </a:pPr>
            <a:r>
              <a:rPr lang="ar-DZ" dirty="0"/>
              <a:t>- الإفصاح عن أية زيادة في نسبة ربح المصرف أثناء الفترة،</a:t>
            </a:r>
            <a:endParaRPr lang="fr-FR" dirty="0"/>
          </a:p>
          <a:p>
            <a:pPr algn="r" rtl="1">
              <a:buNone/>
            </a:pPr>
            <a:r>
              <a:rPr lang="ar-DZ" dirty="0" smtClean="0"/>
              <a:t>-عما إذا تم إشراك أصحاب حسابات الاستثمار المطلقة في أرباح استثمار أموال الحسابات الجارية وما في حكمها ،</a:t>
            </a:r>
            <a:endParaRPr lang="fr-FR" dirty="0" smtClean="0"/>
          </a:p>
          <a:p>
            <a:pPr algn="r" rtl="1">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r" rtl="1"/>
            <a:r>
              <a:rPr lang="ar-SA" b="1" u="sng" dirty="0"/>
              <a:t>كما تضمن </a:t>
            </a:r>
            <a:r>
              <a:rPr lang="ar-SA" u="sng" dirty="0"/>
              <a:t> المعيار رقم (6) بخصوص حقوق أصحاب حسابات الاستثمار المطلقة وما في حكمها ما يلي</a:t>
            </a:r>
            <a:r>
              <a:rPr lang="fr-FR" u="sng" dirty="0"/>
              <a:t>:</a:t>
            </a:r>
            <a:endParaRPr lang="fr-FR" dirty="0"/>
          </a:p>
          <a:p>
            <a:pPr algn="r" rtl="1">
              <a:buNone/>
            </a:pPr>
            <a:r>
              <a:rPr lang="ar-SA" dirty="0"/>
              <a:t>-توزع أرباح الاستثمارات المشتركة بين الطرفين (المصرف وأصحاب حسابات الاستثمار المطلقة) بنسبة مساهمة كل طرف في </a:t>
            </a:r>
            <a:r>
              <a:rPr lang="ar-SA" dirty="0" smtClean="0"/>
              <a:t>الاستثمارات</a:t>
            </a:r>
            <a:r>
              <a:rPr lang="ar-DZ" dirty="0" smtClean="0"/>
              <a:t>.</a:t>
            </a:r>
          </a:p>
          <a:p>
            <a:pPr algn="r" rtl="1">
              <a:buNone/>
            </a:pPr>
            <a:r>
              <a:rPr lang="ar-SA" dirty="0"/>
              <a:t>- خسائر عمليات الاستثمار التي تم إثباتها خلال الفترات الدورية تحمل أولاً على أرباح الاستثمار المشترك فإذا لم تكف يحسم الفرق من مخصص خسائر الاستثمار الذي يتم تكوينه لهذا الغرض إن وجد. فان لم يكف يحسم الفرق من الأموال المساهمة في الاستثمار المشترك بقدر مساهمة كل من الطرفين.</a:t>
            </a:r>
            <a:endParaRPr lang="fr-FR" dirty="0"/>
          </a:p>
          <a:p>
            <a:pPr algn="r" rtl="1"/>
            <a:r>
              <a:rPr lang="ar-SA" dirty="0"/>
              <a:t>- يتحمل المصرف الخسائر الناجمة عن تعديه أو تقصيره بناء على توصية هيئة الرقابة الشرعية. أولاً من حصته من أرباح الاستثمار المشترك فان لم تكف يحسم الباقي من مساهمته إن وجدت فان لم يوجد فتسجل ذمماً على المصرف</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929718" cy="6643710"/>
          </a:xfrm>
        </p:spPr>
        <p:txBody>
          <a:bodyPr>
            <a:normAutofit fontScale="92500" lnSpcReduction="20000"/>
          </a:bodyPr>
          <a:lstStyle/>
          <a:p>
            <a:pPr algn="r" rtl="1"/>
            <a:r>
              <a:rPr lang="ar-DZ" b="1" dirty="0"/>
              <a:t>المخصصات والاحتياطيات وفق المعيار 30" الهبوط والخسائر الائتمانية </a:t>
            </a:r>
            <a:r>
              <a:rPr lang="ar-DZ" b="1" dirty="0" smtClean="0"/>
              <a:t>والالتزامات </a:t>
            </a:r>
            <a:r>
              <a:rPr lang="ar-DZ" b="1" dirty="0"/>
              <a:t>المحملة بالخسائر" والمعيار 35 " احتياطيات المخاطر  "</a:t>
            </a:r>
            <a:endParaRPr lang="fr-FR" dirty="0"/>
          </a:p>
          <a:p>
            <a:pPr algn="r" rtl="1">
              <a:buNone/>
            </a:pPr>
            <a:r>
              <a:rPr lang="ar-DZ" dirty="0"/>
              <a:t>يهدف  المعيار 30 ، إلى بيان أسس المحاسبة عن الهبوط  والخسائر الائتمانية ( بما فيها الخسائر المتوقعة) ، وكذلك  المخصصات الضرورية لمواجهة الخسائر المتوقعة من الالتزامات المحملة بالخسائر. أما المعيار 35 "</a:t>
            </a:r>
            <a:r>
              <a:rPr lang="ar-DZ" b="1" dirty="0"/>
              <a:t> احتياطيات المخاطر  " </a:t>
            </a:r>
            <a:r>
              <a:rPr lang="ar-DZ" dirty="0"/>
              <a:t>يجب تطبيقه بالتزامن مع المعيار 30</a:t>
            </a:r>
            <a:r>
              <a:rPr lang="ar-DZ" dirty="0" smtClean="0"/>
              <a:t>.</a:t>
            </a:r>
          </a:p>
          <a:p>
            <a:pPr algn="r" rtl="1">
              <a:buNone/>
            </a:pPr>
            <a:r>
              <a:rPr lang="ar-DZ" b="1" dirty="0" smtClean="0"/>
              <a:t>أولا-المخصصات:</a:t>
            </a:r>
            <a:r>
              <a:rPr lang="ar-DZ" dirty="0" smtClean="0"/>
              <a:t>بشأن </a:t>
            </a:r>
            <a:r>
              <a:rPr lang="ar-DZ" dirty="0"/>
              <a:t>المخصصات المعتمد من مجلس معايير المحاسبة والمراجعة الإسلامية للمؤسسات المالية الإسلامية وفق المعيار (11):</a:t>
            </a:r>
            <a:endParaRPr lang="fr-FR" dirty="0"/>
          </a:p>
          <a:p>
            <a:pPr algn="r" rtl="1"/>
            <a:r>
              <a:rPr lang="ar-DZ" b="1" dirty="0"/>
              <a:t>أ- تعريف المخصصات:</a:t>
            </a:r>
            <a:r>
              <a:rPr lang="ar-DZ" dirty="0"/>
              <a:t> حيث تم تعريفه" بأنه حساب لتقويم الموجودات يتم تكوينه باستقطاع مبلغ من الدخل بصفته </a:t>
            </a:r>
            <a:r>
              <a:rPr lang="ar-DZ" dirty="0" smtClean="0"/>
              <a:t>مصروفا.</a:t>
            </a:r>
            <a:endParaRPr lang="fr-FR" dirty="0"/>
          </a:p>
          <a:p>
            <a:pPr algn="r" rtl="1"/>
            <a:r>
              <a:rPr lang="ar-DZ" b="1" u="sng" dirty="0"/>
              <a:t>وتقسم إلى نوعان</a:t>
            </a:r>
            <a:r>
              <a:rPr lang="ar-DZ" dirty="0"/>
              <a:t>:</a:t>
            </a:r>
            <a:endParaRPr lang="fr-FR" dirty="0"/>
          </a:p>
          <a:p>
            <a:pPr algn="r" rtl="1">
              <a:buNone/>
            </a:pPr>
            <a:r>
              <a:rPr lang="ar-DZ" b="1" dirty="0" smtClean="0"/>
              <a:t>1- </a:t>
            </a:r>
            <a:r>
              <a:rPr lang="ar-DZ" b="1" dirty="0"/>
              <a:t>مخصص خاص(محدد):</a:t>
            </a:r>
            <a:r>
              <a:rPr lang="fr-FR" dirty="0" smtClean="0"/>
              <a:t> </a:t>
            </a:r>
            <a:endParaRPr lang="ar-DZ" dirty="0"/>
          </a:p>
          <a:p>
            <a:pPr algn="r" rtl="1">
              <a:buNone/>
            </a:pPr>
            <a:r>
              <a:rPr lang="ar-DZ" b="1" dirty="0"/>
              <a:t>2</a:t>
            </a:r>
            <a:r>
              <a:rPr lang="ar-DZ" b="1" dirty="0" smtClean="0"/>
              <a:t>-مخصص </a:t>
            </a:r>
            <a:r>
              <a:rPr lang="ar-DZ" b="1" dirty="0"/>
              <a:t>عام </a:t>
            </a:r>
            <a:endParaRPr lang="fr-FR" dirty="0"/>
          </a:p>
          <a:p>
            <a:pPr algn="r" rtl="1">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a:t>-إثبات المخصصات: </a:t>
            </a:r>
            <a:r>
              <a:rPr lang="ar-DZ" dirty="0"/>
              <a:t>يتم الاعتراف بالمخصصات عندما تتوافر معلومات للمصرف تدل على وقوع حدث يؤدي (أو من المحتمل أن)  إلى انخفاض في قيمة موجود </a:t>
            </a:r>
            <a:r>
              <a:rPr lang="ar-DZ" dirty="0" smtClean="0"/>
              <a:t>ما.</a:t>
            </a:r>
          </a:p>
          <a:p>
            <a:pPr algn="r" rtl="1"/>
            <a:r>
              <a:rPr lang="ar-DZ" b="1" dirty="0"/>
              <a:t>قياس المخصصات: </a:t>
            </a:r>
            <a:r>
              <a:rPr lang="ar-DZ" dirty="0"/>
              <a:t>يقاس المخصص بالنسبة لموجودات  الذمم بالمبلغ المطلوب لتخفيض قيمتها إلى القيمة النقدية المتوقع تحقيقها. أما بالنسبة</a:t>
            </a:r>
            <a:r>
              <a:rPr lang="ar-DZ" b="1" dirty="0"/>
              <a:t> </a:t>
            </a:r>
            <a:r>
              <a:rPr lang="ar-DZ" dirty="0"/>
              <a:t>لموجودات التمويل والاستثمار بالمبلغ المطلوب لتخفيض قيمتها إلى القيمة النقدية المتوقع تحقيقها </a:t>
            </a:r>
            <a:r>
              <a:rPr lang="ar-DZ" dirty="0" err="1"/>
              <a:t>اذا</a:t>
            </a:r>
            <a:r>
              <a:rPr lang="ar-DZ" dirty="0"/>
              <a:t> كانت أقل من تكلفتها التاريخية. </a:t>
            </a:r>
            <a:endParaRPr lang="fr-FR" dirty="0"/>
          </a:p>
          <a:p>
            <a:pPr algn="r" rtl="1"/>
            <a:r>
              <a:rPr lang="ar-DZ" dirty="0"/>
              <a:t>أما بالنسبة </a:t>
            </a:r>
            <a:r>
              <a:rPr lang="ar-DZ" dirty="0">
                <a:solidFill>
                  <a:srgbClr val="FF0000"/>
                </a:solidFill>
              </a:rPr>
              <a:t>للمخصص العام </a:t>
            </a:r>
            <a:r>
              <a:rPr lang="ar-DZ" dirty="0"/>
              <a:t>، فانه يقاس بمبلغ مقدر لمقابلة خسارة  موجودات الذمم والتمويل الاستثمار الذي نتج عن مخاطر حالية غير محددة.</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0"/>
            <a:ext cx="8929718" cy="6858000"/>
          </a:xfrm>
        </p:spPr>
        <p:txBody>
          <a:bodyPr/>
          <a:lstStyle/>
          <a:p>
            <a:pPr algn="r" rtl="1">
              <a:buNone/>
            </a:pPr>
            <a:r>
              <a:rPr lang="ar-DZ" b="1" dirty="0"/>
              <a:t>ثانيا-الاحتياطيات:</a:t>
            </a:r>
            <a:endParaRPr lang="fr-FR" dirty="0"/>
          </a:p>
          <a:p>
            <a:pPr algn="r" rtl="1">
              <a:buNone/>
            </a:pPr>
            <a:r>
              <a:rPr lang="ar-DZ" b="1" dirty="0"/>
              <a:t>أ-تعريفها وأنواعها </a:t>
            </a:r>
            <a:r>
              <a:rPr lang="ar-DZ" dirty="0"/>
              <a:t>:أما بخصوص الاحتياطيات فلقد تم تعريفها وفقا للمعيار (11) ، بأنها جزءا من حقوق أصحاب الملكية أو أصحاب حسابات الاستثمار وتشمل :</a:t>
            </a:r>
            <a:endParaRPr lang="fr-FR" dirty="0"/>
          </a:p>
          <a:p>
            <a:pPr algn="r" rtl="1">
              <a:buNone/>
            </a:pPr>
            <a:r>
              <a:rPr lang="ar-DZ" b="1" dirty="0" smtClean="0"/>
              <a:t>1-احتياطي </a:t>
            </a:r>
            <a:r>
              <a:rPr lang="ar-DZ" b="1" dirty="0"/>
              <a:t>معدل </a:t>
            </a:r>
            <a:r>
              <a:rPr lang="ar-DZ" b="1" dirty="0" smtClean="0"/>
              <a:t>الربح</a:t>
            </a:r>
          </a:p>
          <a:p>
            <a:pPr algn="r" rtl="1">
              <a:buNone/>
            </a:pPr>
            <a:r>
              <a:rPr lang="ar-DZ" b="1" dirty="0" smtClean="0"/>
              <a:t>2 - </a:t>
            </a:r>
            <a:r>
              <a:rPr lang="ar-DZ" b="1" dirty="0"/>
              <a:t>احتياطي مخاطر </a:t>
            </a:r>
            <a:r>
              <a:rPr lang="ar-DZ" b="1" dirty="0" smtClean="0"/>
              <a:t>الاستثمار</a:t>
            </a:r>
          </a:p>
          <a:p>
            <a:pPr algn="r" rtl="1">
              <a:buNone/>
            </a:pPr>
            <a:r>
              <a:rPr lang="ar-DZ" b="1" dirty="0"/>
              <a:t>قياسها: </a:t>
            </a:r>
            <a:r>
              <a:rPr lang="ar-DZ" dirty="0"/>
              <a:t>يتم قياس الاحتياطيات وفق المعيار (11) حسب نوعها كالتالي:</a:t>
            </a:r>
            <a:endParaRPr lang="fr-FR" dirty="0"/>
          </a:p>
          <a:p>
            <a:pPr algn="r" rtl="1">
              <a:buNone/>
            </a:pPr>
            <a:r>
              <a:rPr lang="ar-DZ" dirty="0"/>
              <a:t>-يقاس احتياطي معدل الأرباح بالمبلغ الذي تراه الإدارة ضروريا، ويتم استقطاعه قبل نصيب المضارب، وإذا زاد رصيد الاحتياطي عن المبلغ المستهدف يتم حسمه من  الاحتياطي ويضاف </a:t>
            </a:r>
            <a:r>
              <a:rPr lang="ar-DZ" dirty="0" err="1"/>
              <a:t>الى</a:t>
            </a:r>
            <a:r>
              <a:rPr lang="ar-DZ" dirty="0"/>
              <a:t> الجهة ذات العلاقة في الفترة المالية قبل اقتطاع نصيب المضارب.</a:t>
            </a:r>
            <a:endParaRPr lang="fr-FR" dirty="0"/>
          </a:p>
          <a:p>
            <a:pPr algn="r" rtl="1">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FontTx/>
              <a:buChar char="-"/>
            </a:pPr>
            <a:r>
              <a:rPr lang="ar-DZ" dirty="0" smtClean="0"/>
              <a:t>يقاس </a:t>
            </a:r>
            <a:r>
              <a:rPr lang="ar-DZ" dirty="0">
                <a:solidFill>
                  <a:srgbClr val="FF0000"/>
                </a:solidFill>
              </a:rPr>
              <a:t>احتياطي معدل الأرباح </a:t>
            </a:r>
            <a:r>
              <a:rPr lang="ar-DZ" dirty="0"/>
              <a:t>بالمبلغ الذي تراه الإدارة ضروريا، ويتم استقطاعه قبل نصيب المضارب، وإذا زاد رصيد الاحتياطي عن المبلغ المستهدف يتم حسمه من  الاحتياطي ويضاف إلى دخل أصحاب حسابات الاستثمار المطلقة في الفترة المالية قبل اقتطاع نصيب المضارب</a:t>
            </a:r>
            <a:r>
              <a:rPr lang="ar-DZ" dirty="0" smtClean="0"/>
              <a:t>.</a:t>
            </a:r>
          </a:p>
          <a:p>
            <a:pPr algn="r" rtl="1">
              <a:buNone/>
            </a:pPr>
            <a:r>
              <a:rPr lang="ar-DZ" b="1" dirty="0"/>
              <a:t>عرضها: </a:t>
            </a:r>
            <a:endParaRPr lang="fr-FR" dirty="0"/>
          </a:p>
          <a:p>
            <a:pPr algn="r" rtl="1">
              <a:buNone/>
            </a:pPr>
            <a:r>
              <a:rPr lang="ar-DZ" dirty="0"/>
              <a:t>-يعرض نصيب أصحاب حسابات الاستثمار المطلقة في </a:t>
            </a:r>
            <a:r>
              <a:rPr lang="ar-DZ" dirty="0">
                <a:solidFill>
                  <a:srgbClr val="FF0000"/>
                </a:solidFill>
              </a:rPr>
              <a:t>احتياطي</a:t>
            </a:r>
            <a:r>
              <a:rPr lang="ar-DZ" dirty="0"/>
              <a:t> </a:t>
            </a:r>
            <a:r>
              <a:rPr lang="ar-DZ" dirty="0">
                <a:solidFill>
                  <a:srgbClr val="FF0000"/>
                </a:solidFill>
              </a:rPr>
              <a:t>معدل الأرباح </a:t>
            </a:r>
            <a:r>
              <a:rPr lang="ar-DZ" dirty="0"/>
              <a:t>تحت حقوق أصحاب حسابات الاستثمار المطلقة،</a:t>
            </a:r>
            <a:endParaRPr lang="fr-FR" dirty="0"/>
          </a:p>
          <a:p>
            <a:pPr algn="r" rtl="1">
              <a:buNone/>
            </a:pPr>
            <a:r>
              <a:rPr lang="ar-DZ" dirty="0"/>
              <a:t>-ويعرض نصيب حساب المصرف(المضارب) في هذا الاحتياطي ضمن حقوق أصحاب الملكية بصفته احتياطيا وذلك في قائمة المركز </a:t>
            </a:r>
            <a:r>
              <a:rPr lang="ar-DZ" dirty="0" smtClean="0"/>
              <a:t>المالي.</a:t>
            </a:r>
          </a:p>
          <a:p>
            <a:pPr algn="r" rtl="1">
              <a:buNone/>
            </a:pPr>
            <a:r>
              <a:rPr lang="ar-DZ" dirty="0" smtClean="0"/>
              <a:t>-ويعرض </a:t>
            </a:r>
            <a:r>
              <a:rPr lang="ar-DZ" dirty="0">
                <a:solidFill>
                  <a:srgbClr val="FF0000"/>
                </a:solidFill>
              </a:rPr>
              <a:t>احتياطي مخاطر الاستثمار </a:t>
            </a:r>
            <a:r>
              <a:rPr lang="ar-DZ" dirty="0"/>
              <a:t>تحت حقوق أصحاب حسابات الاستثمار المطلقة في قائمة المركز المالي،</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r" rtl="1">
              <a:buNone/>
            </a:pPr>
            <a:r>
              <a:rPr lang="ar-DZ" b="1" dirty="0"/>
              <a:t>الإفصاح عن المخصصات والاحتياطيات: </a:t>
            </a:r>
            <a:endParaRPr lang="fr-FR" dirty="0"/>
          </a:p>
          <a:p>
            <a:pPr algn="r" rtl="1">
              <a:buNone/>
            </a:pPr>
            <a:r>
              <a:rPr lang="ar-DZ" dirty="0" smtClean="0"/>
              <a:t>-ينبغي </a:t>
            </a:r>
            <a:r>
              <a:rPr lang="ar-DZ" dirty="0"/>
              <a:t>على المؤسسة  المالية الإسلامية (المصرف) الإفصاح عن المخصصات والاحتياطيات في بياناتها المالية كما يلي:</a:t>
            </a:r>
            <a:endParaRPr lang="fr-FR" dirty="0"/>
          </a:p>
          <a:p>
            <a:pPr algn="r" rtl="1">
              <a:buNone/>
            </a:pPr>
            <a:r>
              <a:rPr lang="ar-DZ" dirty="0"/>
              <a:t>-المخصصات المحددة-تقدير الانخفاض في أصول محددة،</a:t>
            </a:r>
            <a:endParaRPr lang="fr-FR" dirty="0"/>
          </a:p>
          <a:p>
            <a:pPr algn="r" rtl="1">
              <a:buNone/>
            </a:pPr>
            <a:r>
              <a:rPr lang="ar-DZ" dirty="0"/>
              <a:t>-المخصصات العامة لمقابلة الخسائر المحتملة </a:t>
            </a:r>
            <a:endParaRPr lang="ar-DZ" dirty="0" smtClean="0"/>
          </a:p>
          <a:p>
            <a:pPr algn="r" rtl="1">
              <a:buNone/>
            </a:pPr>
            <a:r>
              <a:rPr lang="ar-DZ" dirty="0"/>
              <a:t>-احتياطي مساواة الأرباح للمساعدة في الحفاظ على مستوى معين من الدخل لأصحاب حسابات الاستثمار،</a:t>
            </a:r>
            <a:endParaRPr lang="fr-FR" dirty="0"/>
          </a:p>
          <a:p>
            <a:pPr algn="r" rtl="1">
              <a:buNone/>
            </a:pPr>
            <a:r>
              <a:rPr lang="ar-DZ" dirty="0"/>
              <a:t>-احتياطي مخاطر الاستثمار لتغطية الخسائر المستقبلية المحتملة لأصحاب حسابات الاستثمار</a:t>
            </a:r>
            <a:endParaRPr lang="ar-DZ" dirty="0" smtClean="0"/>
          </a:p>
          <a:p>
            <a:pPr algn="r" rtl="1">
              <a:buNone/>
            </a:pPr>
            <a:r>
              <a:rPr lang="ar-SA" dirty="0" smtClean="0"/>
              <a:t> </a:t>
            </a:r>
            <a:r>
              <a:rPr lang="ar-SA" dirty="0"/>
              <a:t>المعيار 27 ، أيوفي </a:t>
            </a:r>
            <a:endParaRPr lang="fr-FR" dirty="0"/>
          </a:p>
          <a:p>
            <a:pPr algn="r" rtl="1">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943</Words>
  <Application>Microsoft Office PowerPoint</Application>
  <PresentationFormat>Affichage à l'écran (4:3)</PresentationFormat>
  <Paragraphs>62</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DJEMAA</dc:creator>
  <cp:lastModifiedBy>DJEMAA</cp:lastModifiedBy>
  <cp:revision>15</cp:revision>
  <dcterms:created xsi:type="dcterms:W3CDTF">2023-12-09T16:12:53Z</dcterms:created>
  <dcterms:modified xsi:type="dcterms:W3CDTF">2024-10-26T06:01:23Z</dcterms:modified>
</cp:coreProperties>
</file>