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7"/>
  </p:notesMasterIdLst>
  <p:handoutMasterIdLst>
    <p:handoutMasterId r:id="rId8"/>
  </p:handoutMasterIdLst>
  <p:sldIdLst>
    <p:sldId id="256" r:id="rId2"/>
    <p:sldId id="380" r:id="rId3"/>
    <p:sldId id="363" r:id="rId4"/>
    <p:sldId id="376" r:id="rId5"/>
    <p:sldId id="365" r:id="rId6"/>
  </p:sldIdLst>
  <p:sldSz cx="9144000" cy="6858000" type="screen4x3"/>
  <p:notesSz cx="6858000" cy="9947275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333333"/>
    <a:srgbClr val="93D393"/>
    <a:srgbClr val="FAA712"/>
    <a:srgbClr val="5FC3D7"/>
    <a:srgbClr val="E45267"/>
    <a:srgbClr val="E9D1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5" autoAdjust="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3D033AA3-4366-4C78-B8FF-98B9E8D56ABC}" type="slidenum">
              <a:rPr lang="en-US" altLang="zh-CN"/>
              <a:pPr/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3847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zh-CN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9A38DA2C-C54E-49EB-8708-6C2F56C44743}" type="slidenum">
              <a:rPr lang="en-US" altLang="zh-CN"/>
              <a:pPr/>
              <a:t>‹N°›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3934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8DA2C-C54E-49EB-8708-6C2F56C44743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9505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altLang="zh-C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 altLang="zh-CN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17B6277-1FB5-475F-AF6C-C0C546244476}" type="slidenum">
              <a:rPr lang="en-US" altLang="zh-CN" smtClean="0"/>
              <a:pPr/>
              <a:t>‹N°›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>
          <a:xfrm>
            <a:off x="2411760" y="2905938"/>
            <a:ext cx="496855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5870" y="3284984"/>
            <a:ext cx="3876370" cy="598218"/>
          </a:xfrm>
        </p:spPr>
        <p:txBody>
          <a:bodyPr>
            <a:noAutofit/>
          </a:bodyPr>
          <a:lstStyle/>
          <a:p>
            <a:pPr algn="ctr"/>
            <a:r>
              <a:rPr lang="ar-DZ" sz="4000" dirty="0" smtClean="0"/>
              <a:t>المحاضرة </a:t>
            </a:r>
            <a:r>
              <a:rPr lang="ar-DZ" sz="4000" dirty="0" smtClean="0"/>
              <a:t>الثانية</a:t>
            </a:r>
            <a:endParaRPr lang="en-US" sz="4000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691680" y="320011"/>
            <a:ext cx="5496733" cy="144592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dirty="0" smtClean="0"/>
              <a:t>ماستر 1 – محاسبة وتدقيق-</a:t>
            </a:r>
          </a:p>
          <a:p>
            <a:pPr algn="ctr"/>
            <a:r>
              <a:rPr lang="ar-DZ" dirty="0"/>
              <a:t>مقياس: المعايير الدولية </a:t>
            </a:r>
            <a:r>
              <a:rPr lang="ar-DZ" dirty="0" smtClean="0"/>
              <a:t>للتدقيق</a:t>
            </a:r>
            <a:endParaRPr lang="en-US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331641" y="4829926"/>
            <a:ext cx="3960440" cy="7229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DZ" dirty="0" smtClean="0"/>
              <a:t>الأستاذة </a:t>
            </a:r>
            <a:r>
              <a:rPr lang="ar-DZ" dirty="0" err="1" smtClean="0"/>
              <a:t>خلايفية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 bwMode="auto">
          <a:xfrm>
            <a:off x="1619672" y="332656"/>
            <a:ext cx="5328592" cy="648072"/>
          </a:xfrm>
          <a:prstGeom prst="wedgeRoundRect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fr-FR" smtClean="0">
              <a:solidFill>
                <a:srgbClr val="FFFFFF"/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187624" y="2348880"/>
            <a:ext cx="6942245" cy="23042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rtl="1"/>
            <a:r>
              <a:rPr lang="ar-DZ" sz="4000" dirty="0"/>
              <a:t>520</a:t>
            </a:r>
            <a:r>
              <a:rPr lang="fr-FR" sz="4000" dirty="0"/>
              <a:t> ISA </a:t>
            </a:r>
            <a:r>
              <a:rPr lang="ar-DZ" sz="4000" dirty="0"/>
              <a:t>: الإجراءات </a:t>
            </a:r>
            <a:r>
              <a:rPr lang="ar-DZ" sz="4000" dirty="0" smtClean="0"/>
              <a:t>التحليلية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4702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796" y="2204864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0" dirty="0"/>
              <a:t>يهدف هذا المعيار إلى وضع إرشادات تتعلق بتطبيق الإجراءات التحليلية من أجل الحصول على أدلة تدقيق</a:t>
            </a:r>
          </a:p>
          <a:p>
            <a:pPr algn="just" rtl="1"/>
            <a:r>
              <a:rPr lang="ar-DZ" sz="3200" b="0" dirty="0" smtClean="0"/>
              <a:t>موثوقة، والمساهمة </a:t>
            </a:r>
            <a:r>
              <a:rPr lang="ar-DZ" sz="3200" b="0" dirty="0"/>
              <a:t>في استنتاج الرأي الكلي حول صدق القوائم المالية</a:t>
            </a:r>
            <a:r>
              <a:rPr lang="ar-DZ" sz="3200" b="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ar-DZ" sz="3200" b="0" dirty="0"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1619672" y="651384"/>
            <a:ext cx="5328592" cy="1051085"/>
            <a:chOff x="1619672" y="332656"/>
            <a:chExt cx="5328592" cy="1051085"/>
          </a:xfrm>
        </p:grpSpPr>
        <p:sp>
          <p:nvSpPr>
            <p:cNvPr id="4" name="Rounded Rectangular Callout 3"/>
            <p:cNvSpPr/>
            <p:nvPr/>
          </p:nvSpPr>
          <p:spPr bwMode="auto">
            <a:xfrm>
              <a:off x="1619672" y="332656"/>
              <a:ext cx="5328592" cy="648072"/>
            </a:xfrm>
            <a:prstGeom prst="wedgeRoundRectCallou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250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8" name="Parchemin horizontal 7"/>
            <p:cNvSpPr/>
            <p:nvPr/>
          </p:nvSpPr>
          <p:spPr>
            <a:xfrm>
              <a:off x="3088382" y="483641"/>
              <a:ext cx="3168352" cy="9001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12438" y="703729"/>
              <a:ext cx="2520242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DZ" sz="3000" dirty="0" smtClean="0">
                  <a:latin typeface="Simplified Arabic" pitchFamily="18" charset="-78"/>
                  <a:cs typeface="Simplified Arabic" pitchFamily="18" charset="-78"/>
                </a:rPr>
                <a:t>الهدف من المعيار </a:t>
              </a:r>
              <a:endParaRPr lang="ar-DZ" sz="3000" dirty="0"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696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 bwMode="auto">
          <a:xfrm>
            <a:off x="1619672" y="332656"/>
            <a:ext cx="5328592" cy="648072"/>
          </a:xfrm>
          <a:prstGeom prst="wedgeRoundRect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fr-FR" smtClean="0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6375" y="1340768"/>
            <a:ext cx="83529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1">
              <a:buFont typeface="Wingdings" pitchFamily="2" charset="2"/>
              <a:buChar char="ü"/>
            </a:pPr>
            <a:r>
              <a:rPr lang="ar-DZ" sz="3200" dirty="0" smtClean="0"/>
              <a:t>الإجراءات التحليلية </a:t>
            </a:r>
            <a:r>
              <a:rPr lang="ar-DZ" sz="3200" dirty="0"/>
              <a:t>الجوهرية</a:t>
            </a:r>
            <a:r>
              <a:rPr lang="ar-DZ" sz="3200" dirty="0" smtClean="0"/>
              <a:t>: </a:t>
            </a:r>
            <a:r>
              <a:rPr lang="ar-DZ" sz="3200" b="0" dirty="0"/>
              <a:t>وينبغي </a:t>
            </a:r>
            <a:r>
              <a:rPr lang="ar-DZ" sz="3200" b="0" dirty="0" smtClean="0"/>
              <a:t>للمدقق:</a:t>
            </a:r>
            <a:endParaRPr lang="ar-DZ" sz="3200" dirty="0" smtClean="0"/>
          </a:p>
          <a:p>
            <a:pPr algn="just" rtl="1"/>
            <a:r>
              <a:rPr lang="ar-DZ" sz="3200" b="0" dirty="0"/>
              <a:t>تحديد ملاءمة الإجراءات التحليلية الجوهرية، آخذا بعين الاعتبار المخاطر المقيمة للخطأ </a:t>
            </a:r>
            <a:r>
              <a:rPr lang="ar-DZ" sz="3200" b="0" dirty="0" smtClean="0"/>
              <a:t>الجوهري</a:t>
            </a:r>
          </a:p>
          <a:p>
            <a:pPr algn="just" rtl="1"/>
            <a:r>
              <a:rPr lang="ar-DZ" sz="3200" b="0" dirty="0"/>
              <a:t>تقييم </a:t>
            </a:r>
            <a:r>
              <a:rPr lang="ar-DZ" sz="3200" b="0" dirty="0" smtClean="0"/>
              <a:t>موثوقية </a:t>
            </a:r>
            <a:r>
              <a:rPr lang="ar-DZ" sz="3200" b="0" dirty="0"/>
              <a:t>البيانات، آخذا بعين الاعتبار المصدر وقابلية المقارنة وطبيعة المعلومات </a:t>
            </a:r>
            <a:r>
              <a:rPr lang="ar-DZ" sz="3200" b="0" dirty="0" smtClean="0"/>
              <a:t>المتوفرة</a:t>
            </a:r>
          </a:p>
          <a:p>
            <a:pPr algn="just" rtl="1"/>
            <a:r>
              <a:rPr lang="ar-DZ" sz="3200" b="0" dirty="0"/>
              <a:t>وضع توقعات للقيم أو النسب المسجلة وتقييم ما إذا كانت التوقعات ذات </a:t>
            </a:r>
            <a:r>
              <a:rPr lang="ar-DZ" sz="3200" b="0" dirty="0" smtClean="0"/>
              <a:t>دقة</a:t>
            </a:r>
          </a:p>
          <a:p>
            <a:pPr algn="just" rtl="1"/>
            <a:endParaRPr lang="ar-DZ" sz="3200" b="0" dirty="0" smtClean="0"/>
          </a:p>
          <a:p>
            <a:pPr algn="just" rtl="1"/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7" name="Groupe 6"/>
          <p:cNvGrpSpPr/>
          <p:nvPr/>
        </p:nvGrpSpPr>
        <p:grpSpPr>
          <a:xfrm>
            <a:off x="1600994" y="131149"/>
            <a:ext cx="5328592" cy="1051085"/>
            <a:chOff x="1619672" y="332656"/>
            <a:chExt cx="5328592" cy="1051085"/>
          </a:xfrm>
        </p:grpSpPr>
        <p:sp>
          <p:nvSpPr>
            <p:cNvPr id="8" name="Rounded Rectangular Callout 3"/>
            <p:cNvSpPr/>
            <p:nvPr/>
          </p:nvSpPr>
          <p:spPr bwMode="auto">
            <a:xfrm>
              <a:off x="1619672" y="332656"/>
              <a:ext cx="5328592" cy="648072"/>
            </a:xfrm>
            <a:prstGeom prst="wedgeRoundRectCallout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2500" smtClean="0">
                <a:solidFill>
                  <a:srgbClr val="FFFFFF"/>
                </a:solidFill>
                <a:latin typeface="Simplified Arabic" pitchFamily="18" charset="-78"/>
                <a:cs typeface="Simplified Arabic" pitchFamily="18" charset="-78"/>
              </a:endParaRPr>
            </a:p>
          </p:txBody>
        </p:sp>
        <p:sp>
          <p:nvSpPr>
            <p:cNvPr id="9" name="Parchemin horizontal 8"/>
            <p:cNvSpPr/>
            <p:nvPr/>
          </p:nvSpPr>
          <p:spPr>
            <a:xfrm>
              <a:off x="3088382" y="483641"/>
              <a:ext cx="3168352" cy="900100"/>
            </a:xfrm>
            <a:prstGeom prst="horizontalScrol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542284" y="703729"/>
              <a:ext cx="2260555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ar-DZ" sz="3000" dirty="0" smtClean="0">
                  <a:latin typeface="Simplified Arabic" pitchFamily="18" charset="-78"/>
                  <a:cs typeface="Simplified Arabic" pitchFamily="18" charset="-78"/>
                </a:rPr>
                <a:t>متطلبات المعيار </a:t>
              </a:r>
              <a:endParaRPr lang="ar-DZ" sz="3000" dirty="0">
                <a:latin typeface="Simplified Arabic" pitchFamily="18" charset="-78"/>
                <a:cs typeface="Simplified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42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481" y="836712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 rtl="1">
              <a:buFont typeface="Wingdings" pitchFamily="2" charset="2"/>
              <a:buChar char="ü"/>
            </a:pPr>
            <a:r>
              <a:rPr lang="ar-DZ" sz="3200" dirty="0" smtClean="0"/>
              <a:t>الإجراءات التحليلية </a:t>
            </a:r>
            <a:r>
              <a:rPr lang="ar-DZ" sz="3200" dirty="0"/>
              <a:t>التي تساعد في تكوين </a:t>
            </a:r>
            <a:r>
              <a:rPr lang="ar-DZ" sz="3200" dirty="0" smtClean="0"/>
              <a:t>الاستنتاج الكلي:</a:t>
            </a:r>
          </a:p>
          <a:p>
            <a:pPr algn="just" rtl="1"/>
            <a:r>
              <a:rPr lang="ar-DZ" sz="3200" b="0" dirty="0"/>
              <a:t>يقصد بالاستنتاجات التأكد من صحة الاستنتاجات التي تم التوصل إليها خلال عملية تدقيق العناصر </a:t>
            </a:r>
            <a:r>
              <a:rPr lang="ar-DZ" sz="3200" b="0" dirty="0" smtClean="0"/>
              <a:t>والمكونات الفردية </a:t>
            </a:r>
            <a:r>
              <a:rPr lang="ar-DZ" sz="3200" b="0" dirty="0"/>
              <a:t>للقوائم المالية أثناء تطبيق الإجراءات التحليلية الجوهرية</a:t>
            </a:r>
            <a:r>
              <a:rPr lang="ar-DZ" sz="3200" b="0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ar-DZ" sz="3000" b="0" dirty="0">
              <a:latin typeface="Simplified Arabic" pitchFamily="18" charset="-78"/>
              <a:cs typeface="Simplified Arabic" pitchFamily="18" charset="-78"/>
            </a:endParaRPr>
          </a:p>
          <a:p>
            <a:pPr algn="just" rtl="1"/>
            <a:endParaRPr lang="ar-DZ" sz="3200" smtClean="0"/>
          </a:p>
          <a:p>
            <a:pPr marL="457200" indent="-457200" algn="just" rtl="1">
              <a:buFont typeface="Wingdings" pitchFamily="2" charset="2"/>
              <a:buChar char="ü"/>
            </a:pPr>
            <a:r>
              <a:rPr lang="ar-DZ" sz="3200" dirty="0" smtClean="0"/>
              <a:t>نتائج </a:t>
            </a:r>
            <a:r>
              <a:rPr lang="ar-DZ" sz="3200" dirty="0"/>
              <a:t>التحقيق </a:t>
            </a:r>
            <a:r>
              <a:rPr lang="ar-DZ" sz="3200" dirty="0" smtClean="0"/>
              <a:t>للإجراءات التحليلية:</a:t>
            </a:r>
          </a:p>
          <a:p>
            <a:pPr algn="just" rtl="1"/>
            <a:r>
              <a:rPr lang="ar-DZ" sz="3200" b="0" dirty="0"/>
              <a:t>بعد أداء المدقق الإجراءات التحليلية يقوم بتحليل النتائج غير متسقة مع القيم المتوقعة عن طريق الاستفسار </a:t>
            </a:r>
            <a:r>
              <a:rPr lang="ar-DZ" sz="3200" b="0" dirty="0" smtClean="0"/>
              <a:t>من الإدارة </a:t>
            </a:r>
            <a:r>
              <a:rPr lang="ar-DZ" sz="3200" b="0" dirty="0"/>
              <a:t>والحصول على أدلة تدقيق مناسبة وكافية بردود الإدارة، والقيام بإجراءات تدقيق أخرى</a:t>
            </a:r>
          </a:p>
          <a:p>
            <a:pPr algn="just" rtl="1"/>
            <a:endParaRPr lang="ar-DZ" sz="3200" b="0" dirty="0"/>
          </a:p>
        </p:txBody>
      </p:sp>
    </p:spTree>
    <p:extLst>
      <p:ext uri="{BB962C8B-B14F-4D97-AF65-F5344CB8AC3E}">
        <p14:creationId xmlns:p14="http://schemas.microsoft.com/office/powerpoint/2010/main" val="36192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ersonnalisé 4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5CBCB"/>
      </a:accent1>
      <a:accent2>
        <a:srgbClr val="A5644E"/>
      </a:accent2>
      <a:accent3>
        <a:srgbClr val="B58B80"/>
      </a:accent3>
      <a:accent4>
        <a:srgbClr val="EC9797"/>
      </a:accent4>
      <a:accent5>
        <a:srgbClr val="EDA5A5"/>
      </a:accent5>
      <a:accent6>
        <a:srgbClr val="F5CBCB"/>
      </a:accent6>
      <a:hlink>
        <a:srgbClr val="AD1F1F"/>
      </a:hlink>
      <a:folHlink>
        <a:srgbClr val="F5CBC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12818</TotalTime>
  <Words>165</Words>
  <Application>Microsoft Office PowerPoint</Application>
  <PresentationFormat>Affichage à l'écran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Oriel</vt:lpstr>
      <vt:lpstr>المحاضرة الثانية</vt:lpstr>
      <vt:lpstr>Présentation PowerPoint</vt:lpstr>
      <vt:lpstr>Présentation PowerPoint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kenneth</dc:creator>
  <cp:lastModifiedBy>ECC</cp:lastModifiedBy>
  <cp:revision>275</cp:revision>
  <cp:lastPrinted>2014-05-14T09:33:19Z</cp:lastPrinted>
  <dcterms:created xsi:type="dcterms:W3CDTF">2010-10-31T01:33:33Z</dcterms:created>
  <dcterms:modified xsi:type="dcterms:W3CDTF">2024-02-25T23:02:43Z</dcterms:modified>
</cp:coreProperties>
</file>