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7" d="100"/>
          <a:sy n="57" d="100"/>
        </p:scale>
        <p:origin x="-566" y="-86"/>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1585198"/>
            <a:ext cx="7415927" cy="2004060"/>
          </a:xfrm>
          <a:prstGeom prst="rect">
            <a:avLst/>
          </a:prstGeom>
          <a:noFill/>
          <a:ln/>
        </p:spPr>
        <p:txBody>
          <a:bodyPr wrap="square" lIns="0" tIns="0" rIns="0" bIns="0" rtlCol="0" anchor="t"/>
          <a:lstStyle/>
          <a:p>
            <a:pPr marL="0" indent="0">
              <a:lnSpc>
                <a:spcPts val="7850"/>
              </a:lnSpc>
              <a:buNone/>
            </a:pPr>
            <a:r>
              <a:rPr lang="en-US" sz="6300" kern="0" spc="-126" dirty="0">
                <a:solidFill>
                  <a:srgbClr val="D73AD7"/>
                </a:solidFill>
                <a:latin typeface="Source Serif Pro Semi Bold" pitchFamily="34" charset="0"/>
                <a:ea typeface="Source Serif Pro Semi Bold" pitchFamily="34" charset="-122"/>
                <a:cs typeface="Source Serif Pro Semi Bold" pitchFamily="34" charset="-120"/>
              </a:rPr>
              <a:t>التوظيف: الاستقطاب والاختيار والتعيين</a:t>
            </a:r>
            <a:endParaRPr lang="en-US" sz="6300" dirty="0"/>
          </a:p>
        </p:txBody>
      </p:sp>
      <p:sp>
        <p:nvSpPr>
          <p:cNvPr id="4" name="Text 1"/>
          <p:cNvSpPr/>
          <p:nvPr/>
        </p:nvSpPr>
        <p:spPr>
          <a:xfrm>
            <a:off x="6350437" y="3959543"/>
            <a:ext cx="7415927" cy="1975247"/>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يعد التوظيف أحد أهم نشاطات إدارة الموارد البشرية، حيث يشمل البحث عن الأفراد المناسبين لملء الوظائف الشاغرة واستقطابهم واختيار الأفضل منهم للعمل. تبدأ العملية بتحديد متطلبات الوظيفة ومؤهلات شاغلها، ثم تمر بمراحل الاستقطاب والاختيار وأخيراً التعيين. يهدف التوظيف إلى تزويد المؤسسة بالكفاءات اللازمة لتحقيق أهدافها بكفاءة وفعالية.</a:t>
            </a:r>
            <a:endParaRPr lang="en-US" sz="1900" dirty="0"/>
          </a:p>
        </p:txBody>
      </p:sp>
      <p:sp>
        <p:nvSpPr>
          <p:cNvPr id="6" name="Text 3"/>
          <p:cNvSpPr/>
          <p:nvPr/>
        </p:nvSpPr>
        <p:spPr>
          <a:xfrm>
            <a:off x="6489144" y="6379607"/>
            <a:ext cx="117396" cy="97512"/>
          </a:xfrm>
          <a:prstGeom prst="rect">
            <a:avLst/>
          </a:prstGeom>
          <a:noFill/>
          <a:ln/>
        </p:spPr>
        <p:txBody>
          <a:bodyPr wrap="none" lIns="0" tIns="0" rIns="0" bIns="0" rtlCol="0" anchor="t"/>
          <a:lstStyle/>
          <a:p>
            <a:pPr marL="0" indent="0" algn="ctr">
              <a:lnSpc>
                <a:spcPts val="750"/>
              </a:lnSpc>
              <a:buNone/>
            </a:pPr>
            <a:r>
              <a:rPr lang="en-US" sz="750" kern="0" spc="-39" dirty="0">
                <a:solidFill>
                  <a:srgbClr val="3C3838"/>
                </a:solidFill>
                <a:latin typeface="Source Sans Pro Medium" pitchFamily="34" charset="0"/>
                <a:ea typeface="Source Sans Pro Medium" pitchFamily="34" charset="-122"/>
                <a:cs typeface="Source Sans Pro Medium" pitchFamily="34" charset="-120"/>
              </a:rPr>
              <a:t>hh</a:t>
            </a:r>
            <a:endParaRPr lang="en-US" sz="750" dirty="0"/>
          </a:p>
        </p:txBody>
      </p:sp>
      <p:sp>
        <p:nvSpPr>
          <p:cNvPr id="7" name="Text 4"/>
          <p:cNvSpPr/>
          <p:nvPr/>
        </p:nvSpPr>
        <p:spPr>
          <a:xfrm>
            <a:off x="6868716" y="6212443"/>
            <a:ext cx="1778913" cy="431959"/>
          </a:xfrm>
          <a:prstGeom prst="rect">
            <a:avLst/>
          </a:prstGeom>
          <a:noFill/>
          <a:ln/>
        </p:spPr>
        <p:txBody>
          <a:bodyPr wrap="none" lIns="0" tIns="0" rIns="0" bIns="0" rtlCol="0" anchor="t"/>
          <a:lstStyle/>
          <a:p>
            <a:pPr marL="0" indent="0" algn="l">
              <a:lnSpc>
                <a:spcPts val="3400"/>
              </a:lnSpc>
              <a:buNone/>
            </a:pP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81526" y="633413"/>
            <a:ext cx="5254466" cy="656749"/>
          </a:xfrm>
          <a:prstGeom prst="rect">
            <a:avLst/>
          </a:prstGeom>
          <a:noFill/>
          <a:ln/>
        </p:spPr>
        <p:txBody>
          <a:bodyPr wrap="none" lIns="0" tIns="0" rIns="0" bIns="0" rtlCol="0" anchor="t"/>
          <a:lstStyle/>
          <a:p>
            <a:pPr marL="0" indent="0">
              <a:lnSpc>
                <a:spcPts val="5150"/>
              </a:lnSpc>
              <a:buNone/>
            </a:pPr>
            <a:r>
              <a:rPr lang="en-US" sz="4100" kern="0" spc="-83" dirty="0">
                <a:solidFill>
                  <a:srgbClr val="D73AD7"/>
                </a:solidFill>
                <a:latin typeface="Source Serif Pro Semi Bold" pitchFamily="34" charset="0"/>
                <a:ea typeface="Source Serif Pro Semi Bold" pitchFamily="34" charset="-122"/>
                <a:cs typeface="Source Serif Pro Semi Bold" pitchFamily="34" charset="-120"/>
              </a:rPr>
              <a:t>مفهوم التوظيف وأهميته</a:t>
            </a:r>
            <a:endParaRPr lang="en-US" sz="4100" dirty="0"/>
          </a:p>
        </p:txBody>
      </p:sp>
      <p:sp>
        <p:nvSpPr>
          <p:cNvPr id="4" name="Text 1"/>
          <p:cNvSpPr/>
          <p:nvPr/>
        </p:nvSpPr>
        <p:spPr>
          <a:xfrm>
            <a:off x="781526" y="1625084"/>
            <a:ext cx="7580948" cy="1429226"/>
          </a:xfrm>
          <a:prstGeom prst="rect">
            <a:avLst/>
          </a:prstGeom>
          <a:noFill/>
          <a:ln/>
        </p:spPr>
        <p:txBody>
          <a:bodyPr wrap="square" lIns="0" tIns="0" rIns="0" bIns="0" rtlCol="0" anchor="t"/>
          <a:lstStyle/>
          <a:p>
            <a:pPr marL="0" indent="0">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يعرف التوظيف بأنه العملية التي تعمل على تزويد المنشآت والورشات والمخازن بالأفراد اللازمين كماً وكيفاً لأداء نشاطاتها. وهو ضروري لتنفيذ برنامج المؤسسة وتحقيق أهدافها. كما يعرف بأنه عملية توفير الكوادر البشرية التي تحتاجها المؤسسة واللجوء إلى مصادر توفر هذه الموارد بمختلف الوسائل.</a:t>
            </a:r>
            <a:endParaRPr lang="en-US" sz="1750" dirty="0"/>
          </a:p>
        </p:txBody>
      </p:sp>
      <p:sp>
        <p:nvSpPr>
          <p:cNvPr id="5" name="Shape 2"/>
          <p:cNvSpPr/>
          <p:nvPr/>
        </p:nvSpPr>
        <p:spPr>
          <a:xfrm>
            <a:off x="781526" y="3305532"/>
            <a:ext cx="7580948" cy="1281351"/>
          </a:xfrm>
          <a:prstGeom prst="roundRect">
            <a:avLst>
              <a:gd name="adj" fmla="val 7320"/>
            </a:avLst>
          </a:prstGeom>
          <a:solidFill>
            <a:srgbClr val="F4D4F7"/>
          </a:solidFill>
          <a:ln w="7620">
            <a:solidFill>
              <a:srgbClr val="DABADD"/>
            </a:solidFill>
            <a:prstDash val="solid"/>
          </a:ln>
        </p:spPr>
      </p:sp>
      <p:sp>
        <p:nvSpPr>
          <p:cNvPr id="6" name="Text 3"/>
          <p:cNvSpPr/>
          <p:nvPr/>
        </p:nvSpPr>
        <p:spPr>
          <a:xfrm>
            <a:off x="1012388" y="3536394"/>
            <a:ext cx="2627233" cy="328374"/>
          </a:xfrm>
          <a:prstGeom prst="rect">
            <a:avLst/>
          </a:prstGeom>
          <a:noFill/>
          <a:ln/>
        </p:spPr>
        <p:txBody>
          <a:bodyPr wrap="none" lIns="0" tIns="0" rIns="0" bIns="0" rtlCol="0" anchor="t"/>
          <a:lstStyle/>
          <a:p>
            <a:pPr marL="0" indent="0">
              <a:lnSpc>
                <a:spcPts val="2550"/>
              </a:lnSpc>
              <a:buNone/>
            </a:pPr>
            <a:r>
              <a:rPr lang="en-US" sz="2050" kern="0" spc="-41" dirty="0">
                <a:solidFill>
                  <a:srgbClr val="272525"/>
                </a:solidFill>
                <a:latin typeface="Source Serif Pro Semi Bold" pitchFamily="34" charset="0"/>
                <a:ea typeface="Source Serif Pro Semi Bold" pitchFamily="34" charset="-122"/>
                <a:cs typeface="Source Serif Pro Semi Bold" pitchFamily="34" charset="-120"/>
              </a:rPr>
              <a:t>تزويد المؤسسة بالكفاءات</a:t>
            </a:r>
            <a:endParaRPr lang="en-US" sz="2050" dirty="0"/>
          </a:p>
        </p:txBody>
      </p:sp>
      <p:sp>
        <p:nvSpPr>
          <p:cNvPr id="7" name="Text 4"/>
          <p:cNvSpPr/>
          <p:nvPr/>
        </p:nvSpPr>
        <p:spPr>
          <a:xfrm>
            <a:off x="1012388" y="3998714"/>
            <a:ext cx="7119223" cy="357307"/>
          </a:xfrm>
          <a:prstGeom prst="rect">
            <a:avLst/>
          </a:prstGeom>
          <a:noFill/>
          <a:ln/>
        </p:spPr>
        <p:txBody>
          <a:bodyPr wrap="none" lIns="0" tIns="0" rIns="0" bIns="0" rtlCol="0" anchor="t"/>
          <a:lstStyle/>
          <a:p>
            <a:pPr marL="0" indent="0">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يوفر التوظيف الأفراد المؤهلين لشغل الوظائف الشاغرة</a:t>
            </a:r>
            <a:endParaRPr lang="en-US" sz="1750" dirty="0"/>
          </a:p>
        </p:txBody>
      </p:sp>
      <p:sp>
        <p:nvSpPr>
          <p:cNvPr id="8" name="Shape 5"/>
          <p:cNvSpPr/>
          <p:nvPr/>
        </p:nvSpPr>
        <p:spPr>
          <a:xfrm>
            <a:off x="781526" y="4810125"/>
            <a:ext cx="7580948" cy="1281351"/>
          </a:xfrm>
          <a:prstGeom prst="roundRect">
            <a:avLst>
              <a:gd name="adj" fmla="val 7320"/>
            </a:avLst>
          </a:prstGeom>
          <a:solidFill>
            <a:srgbClr val="F4D4F7"/>
          </a:solidFill>
          <a:ln w="7620">
            <a:solidFill>
              <a:srgbClr val="DABADD"/>
            </a:solidFill>
            <a:prstDash val="solid"/>
          </a:ln>
        </p:spPr>
      </p:sp>
      <p:sp>
        <p:nvSpPr>
          <p:cNvPr id="9" name="Text 6"/>
          <p:cNvSpPr/>
          <p:nvPr/>
        </p:nvSpPr>
        <p:spPr>
          <a:xfrm>
            <a:off x="1012388" y="5040987"/>
            <a:ext cx="2627233" cy="328374"/>
          </a:xfrm>
          <a:prstGeom prst="rect">
            <a:avLst/>
          </a:prstGeom>
          <a:noFill/>
          <a:ln/>
        </p:spPr>
        <p:txBody>
          <a:bodyPr wrap="none" lIns="0" tIns="0" rIns="0" bIns="0" rtlCol="0" anchor="t"/>
          <a:lstStyle/>
          <a:p>
            <a:pPr marL="0" indent="0">
              <a:lnSpc>
                <a:spcPts val="2550"/>
              </a:lnSpc>
              <a:buNone/>
            </a:pPr>
            <a:r>
              <a:rPr lang="en-US" sz="2050" kern="0" spc="-41" dirty="0">
                <a:solidFill>
                  <a:srgbClr val="272525"/>
                </a:solidFill>
                <a:latin typeface="Source Serif Pro Semi Bold" pitchFamily="34" charset="0"/>
                <a:ea typeface="Source Serif Pro Semi Bold" pitchFamily="34" charset="-122"/>
                <a:cs typeface="Source Serif Pro Semi Bold" pitchFamily="34" charset="-120"/>
              </a:rPr>
              <a:t>تحقيق أهداف المؤسسة</a:t>
            </a:r>
            <a:endParaRPr lang="en-US" sz="2050" dirty="0"/>
          </a:p>
        </p:txBody>
      </p:sp>
      <p:sp>
        <p:nvSpPr>
          <p:cNvPr id="10" name="Text 7"/>
          <p:cNvSpPr/>
          <p:nvPr/>
        </p:nvSpPr>
        <p:spPr>
          <a:xfrm>
            <a:off x="1012388" y="5503307"/>
            <a:ext cx="7119223" cy="357307"/>
          </a:xfrm>
          <a:prstGeom prst="rect">
            <a:avLst/>
          </a:prstGeom>
          <a:noFill/>
          <a:ln/>
        </p:spPr>
        <p:txBody>
          <a:bodyPr wrap="none" lIns="0" tIns="0" rIns="0" bIns="0" rtlCol="0" anchor="t"/>
          <a:lstStyle/>
          <a:p>
            <a:pPr marL="0" indent="0">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يساهم في تنفيذ برامج المؤسسة وتحقيق غاياتها</a:t>
            </a:r>
            <a:endParaRPr lang="en-US" sz="1750" dirty="0"/>
          </a:p>
        </p:txBody>
      </p:sp>
      <p:sp>
        <p:nvSpPr>
          <p:cNvPr id="11" name="Shape 8"/>
          <p:cNvSpPr/>
          <p:nvPr/>
        </p:nvSpPr>
        <p:spPr>
          <a:xfrm>
            <a:off x="781526" y="6314718"/>
            <a:ext cx="7580948" cy="1281351"/>
          </a:xfrm>
          <a:prstGeom prst="roundRect">
            <a:avLst>
              <a:gd name="adj" fmla="val 7320"/>
            </a:avLst>
          </a:prstGeom>
          <a:solidFill>
            <a:srgbClr val="F4D4F7"/>
          </a:solidFill>
          <a:ln w="7620">
            <a:solidFill>
              <a:srgbClr val="DABADD"/>
            </a:solidFill>
            <a:prstDash val="solid"/>
          </a:ln>
        </p:spPr>
      </p:sp>
      <p:sp>
        <p:nvSpPr>
          <p:cNvPr id="12" name="Text 9"/>
          <p:cNvSpPr/>
          <p:nvPr/>
        </p:nvSpPr>
        <p:spPr>
          <a:xfrm>
            <a:off x="1012388" y="6545580"/>
            <a:ext cx="2627233" cy="328374"/>
          </a:xfrm>
          <a:prstGeom prst="rect">
            <a:avLst/>
          </a:prstGeom>
          <a:noFill/>
          <a:ln/>
        </p:spPr>
        <p:txBody>
          <a:bodyPr wrap="none" lIns="0" tIns="0" rIns="0" bIns="0" rtlCol="0" anchor="t"/>
          <a:lstStyle/>
          <a:p>
            <a:pPr marL="0" indent="0">
              <a:lnSpc>
                <a:spcPts val="2550"/>
              </a:lnSpc>
              <a:buNone/>
            </a:pPr>
            <a:r>
              <a:rPr lang="en-US" sz="2050" kern="0" spc="-41" dirty="0">
                <a:solidFill>
                  <a:srgbClr val="272525"/>
                </a:solidFill>
                <a:latin typeface="Source Serif Pro Semi Bold" pitchFamily="34" charset="0"/>
                <a:ea typeface="Source Serif Pro Semi Bold" pitchFamily="34" charset="-122"/>
                <a:cs typeface="Source Serif Pro Semi Bold" pitchFamily="34" charset="-120"/>
              </a:rPr>
              <a:t>الحفاظ على الكفاءات</a:t>
            </a:r>
            <a:endParaRPr lang="en-US" sz="2050" dirty="0"/>
          </a:p>
        </p:txBody>
      </p:sp>
      <p:sp>
        <p:nvSpPr>
          <p:cNvPr id="13" name="Text 10"/>
          <p:cNvSpPr/>
          <p:nvPr/>
        </p:nvSpPr>
        <p:spPr>
          <a:xfrm>
            <a:off x="1012388" y="7007900"/>
            <a:ext cx="7119223" cy="357307"/>
          </a:xfrm>
          <a:prstGeom prst="rect">
            <a:avLst/>
          </a:prstGeom>
          <a:noFill/>
          <a:ln/>
        </p:spPr>
        <p:txBody>
          <a:bodyPr wrap="none" lIns="0" tIns="0" rIns="0" bIns="0" rtlCol="0" anchor="t"/>
          <a:lstStyle/>
          <a:p>
            <a:pPr marL="0" indent="0">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يساعد على بقاء الكفاءات داخل المؤسسة وعدم تسربها</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2804" y="594598"/>
            <a:ext cx="5234464" cy="635556"/>
          </a:xfrm>
          <a:prstGeom prst="rect">
            <a:avLst/>
          </a:prstGeom>
          <a:noFill/>
          <a:ln/>
        </p:spPr>
        <p:txBody>
          <a:bodyPr wrap="none" lIns="0" tIns="0" rIns="0" bIns="0" rtlCol="0" anchor="t"/>
          <a:lstStyle/>
          <a:p>
            <a:pPr marL="0" indent="0">
              <a:lnSpc>
                <a:spcPts val="5000"/>
              </a:lnSpc>
              <a:buNone/>
            </a:pPr>
            <a:r>
              <a:rPr lang="en-US" sz="4000" kern="0" spc="-80" dirty="0">
                <a:solidFill>
                  <a:srgbClr val="D73AD7"/>
                </a:solidFill>
                <a:latin typeface="Source Serif Pro Semi Bold" pitchFamily="34" charset="0"/>
                <a:ea typeface="Source Serif Pro Semi Bold" pitchFamily="34" charset="-122"/>
                <a:cs typeface="Source Serif Pro Semi Bold" pitchFamily="34" charset="-120"/>
              </a:rPr>
              <a:t>الاستقطاب: تعريفه وأهميته</a:t>
            </a:r>
            <a:endParaRPr lang="en-US" sz="4000" dirty="0"/>
          </a:p>
        </p:txBody>
      </p:sp>
      <p:sp>
        <p:nvSpPr>
          <p:cNvPr id="4" name="Text 1"/>
          <p:cNvSpPr/>
          <p:nvPr/>
        </p:nvSpPr>
        <p:spPr>
          <a:xfrm>
            <a:off x="6242804" y="1554242"/>
            <a:ext cx="7631192" cy="1728787"/>
          </a:xfrm>
          <a:prstGeom prst="rect">
            <a:avLst/>
          </a:prstGeom>
          <a:noFill/>
          <a:ln/>
        </p:spPr>
        <p:txBody>
          <a:bodyPr wrap="squar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الاستقطاب هو عملية البحث والدراسة والتحري عن الموارد البشرية ذات الكفاءة والتأهيل لملء الوظائف الشاغرة في مختلف المستويات التنظيمية والعمل على جذبها وانتقاء الأفضل منها للعمل بالمنظمة. تكمن أهمية الاستقطاب في فتح المجال أمام المؤسسة للحصول على أفضل الكفاءات من خلال توسيع قاعدة المتقدمين، وتحديد أفضل الوسائل للبحث عن متطلبات المنظمة من الموارد البشرية.</a:t>
            </a:r>
            <a:endParaRPr lang="en-US" sz="1700" dirty="0"/>
          </a:p>
        </p:txBody>
      </p:sp>
      <p:sp>
        <p:nvSpPr>
          <p:cNvPr id="5" name="Shape 2"/>
          <p:cNvSpPr/>
          <p:nvPr/>
        </p:nvSpPr>
        <p:spPr>
          <a:xfrm>
            <a:off x="6551652" y="3526155"/>
            <a:ext cx="30480" cy="4108728"/>
          </a:xfrm>
          <a:prstGeom prst="roundRect">
            <a:avLst>
              <a:gd name="adj" fmla="val 297803"/>
            </a:avLst>
          </a:prstGeom>
          <a:solidFill>
            <a:srgbClr val="DABADD"/>
          </a:solidFill>
          <a:ln/>
        </p:spPr>
      </p:sp>
      <p:sp>
        <p:nvSpPr>
          <p:cNvPr id="6" name="Shape 3"/>
          <p:cNvSpPr/>
          <p:nvPr/>
        </p:nvSpPr>
        <p:spPr>
          <a:xfrm>
            <a:off x="6779538" y="3997166"/>
            <a:ext cx="756404" cy="30480"/>
          </a:xfrm>
          <a:prstGeom prst="roundRect">
            <a:avLst>
              <a:gd name="adj" fmla="val 297803"/>
            </a:avLst>
          </a:prstGeom>
          <a:solidFill>
            <a:srgbClr val="DABADD"/>
          </a:solidFill>
          <a:ln/>
        </p:spPr>
      </p:sp>
      <p:sp>
        <p:nvSpPr>
          <p:cNvPr id="7" name="Shape 4"/>
          <p:cNvSpPr/>
          <p:nvPr/>
        </p:nvSpPr>
        <p:spPr>
          <a:xfrm>
            <a:off x="6323767" y="3769281"/>
            <a:ext cx="486251" cy="486251"/>
          </a:xfrm>
          <a:prstGeom prst="roundRect">
            <a:avLst>
              <a:gd name="adj" fmla="val 18667"/>
            </a:avLst>
          </a:prstGeom>
          <a:solidFill>
            <a:srgbClr val="F4D4F7"/>
          </a:solidFill>
          <a:ln w="7620">
            <a:solidFill>
              <a:srgbClr val="DABADD"/>
            </a:solidFill>
            <a:prstDash val="solid"/>
          </a:ln>
        </p:spPr>
      </p:sp>
      <p:sp>
        <p:nvSpPr>
          <p:cNvPr id="8" name="Text 5"/>
          <p:cNvSpPr/>
          <p:nvPr/>
        </p:nvSpPr>
        <p:spPr>
          <a:xfrm>
            <a:off x="6490573" y="3859768"/>
            <a:ext cx="152519" cy="305157"/>
          </a:xfrm>
          <a:prstGeom prst="rect">
            <a:avLst/>
          </a:prstGeom>
          <a:noFill/>
          <a:ln/>
        </p:spPr>
        <p:txBody>
          <a:bodyPr wrap="none" lIns="0" tIns="0" rIns="0" bIns="0" rtlCol="0" anchor="t"/>
          <a:lstStyle/>
          <a:p>
            <a:pPr marL="0" indent="0" algn="ctr">
              <a:lnSpc>
                <a:spcPts val="2400"/>
              </a:lnSpc>
              <a:buNone/>
            </a:pPr>
            <a:r>
              <a:rPr lang="en-US" sz="2400" kern="0" spc="-48"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400" dirty="0"/>
          </a:p>
        </p:txBody>
      </p:sp>
      <p:sp>
        <p:nvSpPr>
          <p:cNvPr id="9" name="Text 6"/>
          <p:cNvSpPr/>
          <p:nvPr/>
        </p:nvSpPr>
        <p:spPr>
          <a:xfrm>
            <a:off x="7755493" y="3742253"/>
            <a:ext cx="2542580" cy="317897"/>
          </a:xfrm>
          <a:prstGeom prst="rect">
            <a:avLst/>
          </a:prstGeom>
          <a:noFill/>
          <a:ln/>
        </p:spPr>
        <p:txBody>
          <a:bodyPr wrap="none" lIns="0" tIns="0" rIns="0" bIns="0" rtlCol="0" anchor="t"/>
          <a:lstStyle/>
          <a:p>
            <a:pPr marL="0" indent="0" algn="l">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البحث عن الكفاءات</a:t>
            </a:r>
            <a:endParaRPr lang="en-US" sz="2000" dirty="0"/>
          </a:p>
        </p:txBody>
      </p:sp>
      <p:sp>
        <p:nvSpPr>
          <p:cNvPr id="10" name="Text 7"/>
          <p:cNvSpPr/>
          <p:nvPr/>
        </p:nvSpPr>
        <p:spPr>
          <a:xfrm>
            <a:off x="7755493" y="4189809"/>
            <a:ext cx="6118503" cy="345758"/>
          </a:xfrm>
          <a:prstGeom prst="rect">
            <a:avLst/>
          </a:prstGeom>
          <a:noFill/>
          <a:ln/>
        </p:spPr>
        <p:txBody>
          <a:bodyPr wrap="none" lIns="0" tIns="0" rIns="0" bIns="0" rtlCol="0" anchor="t"/>
          <a:lstStyle/>
          <a:p>
            <a:pPr marL="0" indent="0" algn="l">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تحديد مصادر الموارد البشرية المؤهلة</a:t>
            </a:r>
            <a:endParaRPr lang="en-US" sz="1700" dirty="0"/>
          </a:p>
        </p:txBody>
      </p:sp>
      <p:sp>
        <p:nvSpPr>
          <p:cNvPr id="11" name="Shape 8"/>
          <p:cNvSpPr/>
          <p:nvPr/>
        </p:nvSpPr>
        <p:spPr>
          <a:xfrm>
            <a:off x="6779538" y="5438775"/>
            <a:ext cx="756404" cy="30480"/>
          </a:xfrm>
          <a:prstGeom prst="roundRect">
            <a:avLst>
              <a:gd name="adj" fmla="val 297803"/>
            </a:avLst>
          </a:prstGeom>
          <a:solidFill>
            <a:srgbClr val="DABADD"/>
          </a:solidFill>
          <a:ln/>
        </p:spPr>
      </p:sp>
      <p:sp>
        <p:nvSpPr>
          <p:cNvPr id="12" name="Shape 9"/>
          <p:cNvSpPr/>
          <p:nvPr/>
        </p:nvSpPr>
        <p:spPr>
          <a:xfrm>
            <a:off x="6323767" y="5210889"/>
            <a:ext cx="486251" cy="486251"/>
          </a:xfrm>
          <a:prstGeom prst="roundRect">
            <a:avLst>
              <a:gd name="adj" fmla="val 18667"/>
            </a:avLst>
          </a:prstGeom>
          <a:solidFill>
            <a:srgbClr val="F4D4F7"/>
          </a:solidFill>
          <a:ln w="7620">
            <a:solidFill>
              <a:srgbClr val="DABADD"/>
            </a:solidFill>
            <a:prstDash val="solid"/>
          </a:ln>
        </p:spPr>
      </p:sp>
      <p:sp>
        <p:nvSpPr>
          <p:cNvPr id="13" name="Text 10"/>
          <p:cNvSpPr/>
          <p:nvPr/>
        </p:nvSpPr>
        <p:spPr>
          <a:xfrm>
            <a:off x="6490573" y="5301377"/>
            <a:ext cx="152519" cy="305157"/>
          </a:xfrm>
          <a:prstGeom prst="rect">
            <a:avLst/>
          </a:prstGeom>
          <a:noFill/>
          <a:ln/>
        </p:spPr>
        <p:txBody>
          <a:bodyPr wrap="none" lIns="0" tIns="0" rIns="0" bIns="0" rtlCol="0" anchor="t"/>
          <a:lstStyle/>
          <a:p>
            <a:pPr marL="0" indent="0" algn="ctr">
              <a:lnSpc>
                <a:spcPts val="2400"/>
              </a:lnSpc>
              <a:buNone/>
            </a:pPr>
            <a:r>
              <a:rPr lang="en-US" sz="2400" kern="0" spc="-48"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400" dirty="0"/>
          </a:p>
        </p:txBody>
      </p:sp>
      <p:sp>
        <p:nvSpPr>
          <p:cNvPr id="14" name="Text 11"/>
          <p:cNvSpPr/>
          <p:nvPr/>
        </p:nvSpPr>
        <p:spPr>
          <a:xfrm>
            <a:off x="7755493" y="5183862"/>
            <a:ext cx="2542580" cy="317897"/>
          </a:xfrm>
          <a:prstGeom prst="rect">
            <a:avLst/>
          </a:prstGeom>
          <a:noFill/>
          <a:ln/>
        </p:spPr>
        <p:txBody>
          <a:bodyPr wrap="none" lIns="0" tIns="0" rIns="0" bIns="0" rtlCol="0" anchor="t"/>
          <a:lstStyle/>
          <a:p>
            <a:pPr marL="0" indent="0" algn="l">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جذب المرشحين</a:t>
            </a:r>
            <a:endParaRPr lang="en-US" sz="2000" dirty="0"/>
          </a:p>
        </p:txBody>
      </p:sp>
      <p:sp>
        <p:nvSpPr>
          <p:cNvPr id="15" name="Text 12"/>
          <p:cNvSpPr/>
          <p:nvPr/>
        </p:nvSpPr>
        <p:spPr>
          <a:xfrm>
            <a:off x="7755493" y="5631418"/>
            <a:ext cx="6118503" cy="345758"/>
          </a:xfrm>
          <a:prstGeom prst="rect">
            <a:avLst/>
          </a:prstGeom>
          <a:noFill/>
          <a:ln/>
        </p:spPr>
        <p:txBody>
          <a:bodyPr wrap="none" lIns="0" tIns="0" rIns="0" bIns="0" rtlCol="0" anchor="t"/>
          <a:lstStyle/>
          <a:p>
            <a:pPr marL="0" indent="0" algn="l">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استخدام وسائل متنوعة لجذب الأفراد المناسبين</a:t>
            </a:r>
            <a:endParaRPr lang="en-US" sz="1700" dirty="0"/>
          </a:p>
        </p:txBody>
      </p:sp>
      <p:sp>
        <p:nvSpPr>
          <p:cNvPr id="16" name="Shape 13"/>
          <p:cNvSpPr/>
          <p:nvPr/>
        </p:nvSpPr>
        <p:spPr>
          <a:xfrm>
            <a:off x="6779538" y="6880384"/>
            <a:ext cx="756404" cy="30480"/>
          </a:xfrm>
          <a:prstGeom prst="roundRect">
            <a:avLst>
              <a:gd name="adj" fmla="val 297803"/>
            </a:avLst>
          </a:prstGeom>
          <a:solidFill>
            <a:srgbClr val="DABADD"/>
          </a:solidFill>
          <a:ln/>
        </p:spPr>
      </p:sp>
      <p:sp>
        <p:nvSpPr>
          <p:cNvPr id="17" name="Shape 14"/>
          <p:cNvSpPr/>
          <p:nvPr/>
        </p:nvSpPr>
        <p:spPr>
          <a:xfrm>
            <a:off x="6323767" y="6652498"/>
            <a:ext cx="486251" cy="486251"/>
          </a:xfrm>
          <a:prstGeom prst="roundRect">
            <a:avLst>
              <a:gd name="adj" fmla="val 18667"/>
            </a:avLst>
          </a:prstGeom>
          <a:solidFill>
            <a:srgbClr val="F4D4F7"/>
          </a:solidFill>
          <a:ln w="7620">
            <a:solidFill>
              <a:srgbClr val="DABADD"/>
            </a:solidFill>
            <a:prstDash val="solid"/>
          </a:ln>
        </p:spPr>
      </p:sp>
      <p:sp>
        <p:nvSpPr>
          <p:cNvPr id="18" name="Text 15"/>
          <p:cNvSpPr/>
          <p:nvPr/>
        </p:nvSpPr>
        <p:spPr>
          <a:xfrm>
            <a:off x="6490573" y="6742986"/>
            <a:ext cx="152519" cy="305157"/>
          </a:xfrm>
          <a:prstGeom prst="rect">
            <a:avLst/>
          </a:prstGeom>
          <a:noFill/>
          <a:ln/>
        </p:spPr>
        <p:txBody>
          <a:bodyPr wrap="none" lIns="0" tIns="0" rIns="0" bIns="0" rtlCol="0" anchor="t"/>
          <a:lstStyle/>
          <a:p>
            <a:pPr marL="0" indent="0" algn="ctr">
              <a:lnSpc>
                <a:spcPts val="2400"/>
              </a:lnSpc>
              <a:buNone/>
            </a:pPr>
            <a:r>
              <a:rPr lang="en-US" sz="2400" kern="0" spc="-48"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400" dirty="0"/>
          </a:p>
        </p:txBody>
      </p:sp>
      <p:sp>
        <p:nvSpPr>
          <p:cNvPr id="19" name="Text 16"/>
          <p:cNvSpPr/>
          <p:nvPr/>
        </p:nvSpPr>
        <p:spPr>
          <a:xfrm>
            <a:off x="7755493" y="6625471"/>
            <a:ext cx="2542580" cy="317897"/>
          </a:xfrm>
          <a:prstGeom prst="rect">
            <a:avLst/>
          </a:prstGeom>
          <a:noFill/>
          <a:ln/>
        </p:spPr>
        <p:txBody>
          <a:bodyPr wrap="none" lIns="0" tIns="0" rIns="0" bIns="0" rtlCol="0" anchor="t"/>
          <a:lstStyle/>
          <a:p>
            <a:pPr marL="0" indent="0" algn="l">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انتقاء الأفضل</a:t>
            </a:r>
            <a:endParaRPr lang="en-US" sz="2000" dirty="0"/>
          </a:p>
        </p:txBody>
      </p:sp>
      <p:sp>
        <p:nvSpPr>
          <p:cNvPr id="20" name="Text 17"/>
          <p:cNvSpPr/>
          <p:nvPr/>
        </p:nvSpPr>
        <p:spPr>
          <a:xfrm>
            <a:off x="7755493" y="7073027"/>
            <a:ext cx="6118503" cy="345758"/>
          </a:xfrm>
          <a:prstGeom prst="rect">
            <a:avLst/>
          </a:prstGeom>
          <a:noFill/>
          <a:ln/>
        </p:spPr>
        <p:txBody>
          <a:bodyPr wrap="none" lIns="0" tIns="0" rIns="0" bIns="0" rtlCol="0" anchor="t"/>
          <a:lstStyle/>
          <a:p>
            <a:pPr marL="0" indent="0" algn="l">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اختيار أفضل المرشحين لشغل الوظائف الشاغرة</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968693" y="1425535"/>
            <a:ext cx="5853708" cy="726043"/>
          </a:xfrm>
          <a:prstGeom prst="rect">
            <a:avLst/>
          </a:prstGeom>
          <a:noFill/>
          <a:ln/>
        </p:spPr>
        <p:txBody>
          <a:bodyPr wrap="none" lIns="0" tIns="0" rIns="0" bIns="0" rtlCol="0" anchor="t"/>
          <a:lstStyle/>
          <a:p>
            <a:pPr marL="0" indent="0">
              <a:lnSpc>
                <a:spcPts val="5700"/>
              </a:lnSpc>
              <a:buNone/>
            </a:pPr>
            <a:r>
              <a:rPr lang="en-US" sz="4550" kern="0" spc="-91" dirty="0">
                <a:solidFill>
                  <a:srgbClr val="D73AD7"/>
                </a:solidFill>
                <a:latin typeface="Source Serif Pro Semi Bold" pitchFamily="34" charset="0"/>
                <a:ea typeface="Source Serif Pro Semi Bold" pitchFamily="34" charset="-122"/>
                <a:cs typeface="Source Serif Pro Semi Bold" pitchFamily="34" charset="-120"/>
              </a:rPr>
              <a:t>مصادر الاستقطاب الداخلية</a:t>
            </a:r>
            <a:endParaRPr lang="en-US" sz="4550" dirty="0"/>
          </a:p>
        </p:txBody>
      </p:sp>
      <p:sp>
        <p:nvSpPr>
          <p:cNvPr id="3" name="Text 1"/>
          <p:cNvSpPr/>
          <p:nvPr/>
        </p:nvSpPr>
        <p:spPr>
          <a:xfrm>
            <a:off x="968693" y="2645331"/>
            <a:ext cx="12692896" cy="1580198"/>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تلجأ المؤسسات أولاً إلى المصادر الداخلية للاستقطاب قبل البحث خارجياً. تشمل هذه المصادر الترقية، النقل، الإعلان الداخلي، مخزون المهارات، وترشيح الزملاء والأصدقاء. من مزايا المصادر الداخلية ارتفاع الروح المعنوية للموظفين عند الترقية من الداخل، انخفاض تكلفة الاستقطاب، ومعرفة الموظفين بفلسفة المؤسسة وأهدافها. لكن من عيوبها حرمان المؤسسة من المعارف والمهارات الجديدة وإحباط المتقدمين الخارجيين.</a:t>
            </a:r>
            <a:endParaRPr lang="en-US" sz="1900" dirty="0"/>
          </a:p>
        </p:txBody>
      </p:sp>
      <p:sp>
        <p:nvSpPr>
          <p:cNvPr id="4" name="Text 2"/>
          <p:cNvSpPr/>
          <p:nvPr/>
        </p:nvSpPr>
        <p:spPr>
          <a:xfrm>
            <a:off x="968693" y="4749998"/>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D73AD7"/>
                </a:solidFill>
                <a:latin typeface="Source Serif Pro Semi Bold" pitchFamily="34" charset="0"/>
                <a:ea typeface="Source Serif Pro Semi Bold" pitchFamily="34" charset="-122"/>
                <a:cs typeface="Source Serif Pro Semi Bold" pitchFamily="34" charset="-120"/>
              </a:rPr>
              <a:t>مزايا المصادر الداخلية</a:t>
            </a:r>
            <a:endParaRPr lang="en-US" sz="2250" dirty="0"/>
          </a:p>
        </p:txBody>
      </p:sp>
      <p:sp>
        <p:nvSpPr>
          <p:cNvPr id="5" name="Text 3"/>
          <p:cNvSpPr/>
          <p:nvPr/>
        </p:nvSpPr>
        <p:spPr>
          <a:xfrm>
            <a:off x="968693" y="5359956"/>
            <a:ext cx="6045279" cy="395049"/>
          </a:xfrm>
          <a:prstGeom prst="rect">
            <a:avLst/>
          </a:prstGeom>
          <a:noFill/>
          <a:ln/>
        </p:spPr>
        <p:txBody>
          <a:bodyPr wrap="none" lIns="0" tIns="0" rIns="0" bIns="0" rtlCol="0" anchor="t"/>
          <a:lstStyle/>
          <a:p>
            <a:pPr marL="342900" indent="-342900" algn="l">
              <a:lnSpc>
                <a:spcPts val="3100"/>
              </a:lnSpc>
              <a:buSzPct val="100000"/>
              <a:buChar char="•"/>
            </a:pPr>
            <a:r>
              <a:rPr lang="en-US" sz="1900" kern="0" spc="-39" dirty="0">
                <a:solidFill>
                  <a:srgbClr val="272525"/>
                </a:solidFill>
                <a:latin typeface="Source Sans Pro" pitchFamily="34" charset="0"/>
                <a:ea typeface="Source Sans Pro" pitchFamily="34" charset="-122"/>
                <a:cs typeface="Source Sans Pro" pitchFamily="34" charset="-120"/>
              </a:rPr>
              <a:t>ارتفاع الروح المعنوية</a:t>
            </a:r>
            <a:endParaRPr lang="en-US" sz="1900" dirty="0"/>
          </a:p>
        </p:txBody>
      </p:sp>
      <p:sp>
        <p:nvSpPr>
          <p:cNvPr id="6" name="Text 4"/>
          <p:cNvSpPr/>
          <p:nvPr/>
        </p:nvSpPr>
        <p:spPr>
          <a:xfrm>
            <a:off x="968693" y="5841325"/>
            <a:ext cx="6045279" cy="395049"/>
          </a:xfrm>
          <a:prstGeom prst="rect">
            <a:avLst/>
          </a:prstGeom>
          <a:noFill/>
          <a:ln/>
        </p:spPr>
        <p:txBody>
          <a:bodyPr wrap="none" lIns="0" tIns="0" rIns="0" bIns="0" rtlCol="0" anchor="t"/>
          <a:lstStyle/>
          <a:p>
            <a:pPr marL="342900" indent="-342900" algn="l">
              <a:lnSpc>
                <a:spcPts val="3100"/>
              </a:lnSpc>
              <a:buSzPct val="100000"/>
              <a:buChar char="•"/>
            </a:pPr>
            <a:r>
              <a:rPr lang="en-US" sz="1900" kern="0" spc="-39" dirty="0">
                <a:solidFill>
                  <a:srgbClr val="272525"/>
                </a:solidFill>
                <a:latin typeface="Source Sans Pro" pitchFamily="34" charset="0"/>
                <a:ea typeface="Source Sans Pro" pitchFamily="34" charset="-122"/>
                <a:cs typeface="Source Sans Pro" pitchFamily="34" charset="-120"/>
              </a:rPr>
              <a:t>انخفاض التكلفة</a:t>
            </a:r>
            <a:endParaRPr lang="en-US" sz="1900" dirty="0"/>
          </a:p>
        </p:txBody>
      </p:sp>
      <p:sp>
        <p:nvSpPr>
          <p:cNvPr id="7" name="Text 5"/>
          <p:cNvSpPr/>
          <p:nvPr/>
        </p:nvSpPr>
        <p:spPr>
          <a:xfrm>
            <a:off x="968693" y="6322695"/>
            <a:ext cx="6045279" cy="395049"/>
          </a:xfrm>
          <a:prstGeom prst="rect">
            <a:avLst/>
          </a:prstGeom>
          <a:noFill/>
          <a:ln/>
        </p:spPr>
        <p:txBody>
          <a:bodyPr wrap="none" lIns="0" tIns="0" rIns="0" bIns="0" rtlCol="0" anchor="t"/>
          <a:lstStyle/>
          <a:p>
            <a:pPr marL="342900" indent="-342900" algn="l">
              <a:lnSpc>
                <a:spcPts val="3100"/>
              </a:lnSpc>
              <a:buSzPct val="100000"/>
              <a:buChar char="•"/>
            </a:pPr>
            <a:r>
              <a:rPr lang="en-US" sz="1900" kern="0" spc="-39" dirty="0">
                <a:solidFill>
                  <a:srgbClr val="272525"/>
                </a:solidFill>
                <a:latin typeface="Source Sans Pro" pitchFamily="34" charset="0"/>
                <a:ea typeface="Source Sans Pro" pitchFamily="34" charset="-122"/>
                <a:cs typeface="Source Sans Pro" pitchFamily="34" charset="-120"/>
              </a:rPr>
              <a:t>معرفة بثقافة المؤسسة</a:t>
            </a:r>
            <a:endParaRPr lang="en-US" sz="1900" dirty="0"/>
          </a:p>
        </p:txBody>
      </p:sp>
      <p:sp>
        <p:nvSpPr>
          <p:cNvPr id="8" name="Text 6"/>
          <p:cNvSpPr/>
          <p:nvPr/>
        </p:nvSpPr>
        <p:spPr>
          <a:xfrm>
            <a:off x="7623810" y="4749998"/>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D73AD7"/>
                </a:solidFill>
                <a:latin typeface="Source Serif Pro Semi Bold" pitchFamily="34" charset="0"/>
                <a:ea typeface="Source Serif Pro Semi Bold" pitchFamily="34" charset="-122"/>
                <a:cs typeface="Source Serif Pro Semi Bold" pitchFamily="34" charset="-120"/>
              </a:rPr>
              <a:t>عيوب المصادر الداخلية</a:t>
            </a:r>
            <a:endParaRPr lang="en-US" sz="2250" dirty="0"/>
          </a:p>
        </p:txBody>
      </p:sp>
      <p:sp>
        <p:nvSpPr>
          <p:cNvPr id="9" name="Text 7"/>
          <p:cNvSpPr/>
          <p:nvPr/>
        </p:nvSpPr>
        <p:spPr>
          <a:xfrm>
            <a:off x="7623810" y="5359956"/>
            <a:ext cx="6045279" cy="395049"/>
          </a:xfrm>
          <a:prstGeom prst="rect">
            <a:avLst/>
          </a:prstGeom>
          <a:noFill/>
          <a:ln/>
        </p:spPr>
        <p:txBody>
          <a:bodyPr wrap="none" lIns="0" tIns="0" rIns="0" bIns="0" rtlCol="0" anchor="t"/>
          <a:lstStyle/>
          <a:p>
            <a:pPr marL="342900" indent="-342900" algn="l">
              <a:lnSpc>
                <a:spcPts val="3100"/>
              </a:lnSpc>
              <a:buSzPct val="100000"/>
              <a:buChar char="•"/>
            </a:pPr>
            <a:r>
              <a:rPr lang="en-US" sz="1900" kern="0" spc="-39" dirty="0">
                <a:solidFill>
                  <a:srgbClr val="272525"/>
                </a:solidFill>
                <a:latin typeface="Source Sans Pro" pitchFamily="34" charset="0"/>
                <a:ea typeface="Source Sans Pro" pitchFamily="34" charset="-122"/>
                <a:cs typeface="Source Sans Pro" pitchFamily="34" charset="-120"/>
              </a:rPr>
              <a:t>نقص المهارات الجديدة</a:t>
            </a:r>
            <a:endParaRPr lang="en-US" sz="1900" dirty="0"/>
          </a:p>
        </p:txBody>
      </p:sp>
      <p:sp>
        <p:nvSpPr>
          <p:cNvPr id="10" name="Text 8"/>
          <p:cNvSpPr/>
          <p:nvPr/>
        </p:nvSpPr>
        <p:spPr>
          <a:xfrm>
            <a:off x="7623810" y="5841325"/>
            <a:ext cx="6045279" cy="395049"/>
          </a:xfrm>
          <a:prstGeom prst="rect">
            <a:avLst/>
          </a:prstGeom>
          <a:noFill/>
          <a:ln/>
        </p:spPr>
        <p:txBody>
          <a:bodyPr wrap="none" lIns="0" tIns="0" rIns="0" bIns="0" rtlCol="0" anchor="t"/>
          <a:lstStyle/>
          <a:p>
            <a:pPr marL="342900" indent="-342900" algn="l">
              <a:lnSpc>
                <a:spcPts val="3100"/>
              </a:lnSpc>
              <a:buSzPct val="100000"/>
              <a:buChar char="•"/>
            </a:pPr>
            <a:r>
              <a:rPr lang="en-US" sz="1900" kern="0" spc="-39" dirty="0">
                <a:solidFill>
                  <a:srgbClr val="272525"/>
                </a:solidFill>
                <a:latin typeface="Source Sans Pro" pitchFamily="34" charset="0"/>
                <a:ea typeface="Source Sans Pro" pitchFamily="34" charset="-122"/>
                <a:cs typeface="Source Sans Pro" pitchFamily="34" charset="-120"/>
              </a:rPr>
              <a:t>إحباط المتقدمين الخارجيين</a:t>
            </a:r>
            <a:endParaRPr lang="en-US" sz="1900" dirty="0"/>
          </a:p>
        </p:txBody>
      </p:sp>
      <p:sp>
        <p:nvSpPr>
          <p:cNvPr id="11" name="Text 9"/>
          <p:cNvSpPr/>
          <p:nvPr/>
        </p:nvSpPr>
        <p:spPr>
          <a:xfrm>
            <a:off x="7623810" y="6322695"/>
            <a:ext cx="6045279" cy="395049"/>
          </a:xfrm>
          <a:prstGeom prst="rect">
            <a:avLst/>
          </a:prstGeom>
          <a:noFill/>
          <a:ln/>
        </p:spPr>
        <p:txBody>
          <a:bodyPr wrap="none" lIns="0" tIns="0" rIns="0" bIns="0" rtlCol="0" anchor="t"/>
          <a:lstStyle/>
          <a:p>
            <a:pPr marL="342900" indent="-342900" algn="l">
              <a:lnSpc>
                <a:spcPts val="3100"/>
              </a:lnSpc>
              <a:buSzPct val="100000"/>
              <a:buChar char="•"/>
            </a:pPr>
            <a:r>
              <a:rPr lang="en-US" sz="1900" kern="0" spc="-39" dirty="0">
                <a:solidFill>
                  <a:srgbClr val="272525"/>
                </a:solidFill>
                <a:latin typeface="Source Sans Pro" pitchFamily="34" charset="0"/>
                <a:ea typeface="Source Sans Pro" pitchFamily="34" charset="-122"/>
                <a:cs typeface="Source Sans Pro" pitchFamily="34" charset="-120"/>
              </a:rPr>
              <a:t>محدودية الاختيارات</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70465"/>
          </a:xfrm>
          <a:prstGeom prst="rect">
            <a:avLst/>
          </a:prstGeom>
        </p:spPr>
      </p:pic>
      <p:sp>
        <p:nvSpPr>
          <p:cNvPr id="3" name="Text 0"/>
          <p:cNvSpPr/>
          <p:nvPr/>
        </p:nvSpPr>
        <p:spPr>
          <a:xfrm>
            <a:off x="968693" y="3379946"/>
            <a:ext cx="5373529" cy="651867"/>
          </a:xfrm>
          <a:prstGeom prst="rect">
            <a:avLst/>
          </a:prstGeom>
          <a:noFill/>
          <a:ln/>
        </p:spPr>
        <p:txBody>
          <a:bodyPr wrap="none" lIns="0" tIns="0" rIns="0" bIns="0" rtlCol="0" anchor="t"/>
          <a:lstStyle/>
          <a:p>
            <a:pPr marL="0" indent="0">
              <a:lnSpc>
                <a:spcPts val="5100"/>
              </a:lnSpc>
              <a:buNone/>
            </a:pPr>
            <a:r>
              <a:rPr lang="en-US" sz="4100" kern="0" spc="-82" dirty="0">
                <a:solidFill>
                  <a:srgbClr val="D73AD7"/>
                </a:solidFill>
                <a:latin typeface="Source Serif Pro Semi Bold" pitchFamily="34" charset="0"/>
                <a:ea typeface="Source Serif Pro Semi Bold" pitchFamily="34" charset="-122"/>
                <a:cs typeface="Source Serif Pro Semi Bold" pitchFamily="34" charset="-120"/>
              </a:rPr>
              <a:t>مصادر الاستقطاب الخارجية</a:t>
            </a:r>
            <a:endParaRPr lang="en-US" sz="4100" dirty="0"/>
          </a:p>
        </p:txBody>
      </p:sp>
      <p:sp>
        <p:nvSpPr>
          <p:cNvPr id="4" name="Text 1"/>
          <p:cNvSpPr/>
          <p:nvPr/>
        </p:nvSpPr>
        <p:spPr>
          <a:xfrm>
            <a:off x="968693" y="4364236"/>
            <a:ext cx="12692896" cy="1064062"/>
          </a:xfrm>
          <a:prstGeom prst="rect">
            <a:avLst/>
          </a:prstGeom>
          <a:noFill/>
          <a:ln/>
        </p:spPr>
        <p:txBody>
          <a:bodyPr wrap="square" lIns="0" tIns="0" rIns="0" bIns="0" rtlCol="0" anchor="t"/>
          <a:lstStyle/>
          <a:p>
            <a:pPr marL="0" indent="0">
              <a:lnSpc>
                <a:spcPts val="2750"/>
              </a:lnSpc>
              <a:buNone/>
            </a:pPr>
            <a:r>
              <a:rPr lang="en-US" sz="1700" kern="0" spc="-35" dirty="0">
                <a:solidFill>
                  <a:srgbClr val="272525"/>
                </a:solidFill>
                <a:latin typeface="Source Sans Pro" pitchFamily="34" charset="0"/>
                <a:ea typeface="Source Sans Pro" pitchFamily="34" charset="-122"/>
                <a:cs typeface="Source Sans Pro" pitchFamily="34" charset="-120"/>
              </a:rPr>
              <a:t>تتعدد وسائل الاستقطاب من خارج المؤسسة، وتشمل الإعلانات، مكاتب التوظيف، مكاتب الاستقطاب الاستشارية، المعاهد والجامعات، مكاتب التوظيف بالمؤسسة نفسها، والإنترنت من خلال موقع المؤسسة. من مزايا المصادر الخارجية الانفتاح على البيئة الخارجية للمؤسسة وإمكانية جلب موظفين جدد أكثر فهماً لفلسفة المؤسسة وأهدافها وثقافتها.</a:t>
            </a:r>
            <a:endParaRPr lang="en-US" sz="1700" dirty="0"/>
          </a:p>
        </p:txBody>
      </p:sp>
      <p:pic>
        <p:nvPicPr>
          <p:cNvPr id="5" name="Image 1" descr="preencoded.png"/>
          <p:cNvPicPr>
            <a:picLocks noChangeAspect="1"/>
          </p:cNvPicPr>
          <p:nvPr/>
        </p:nvPicPr>
        <p:blipFill>
          <a:blip r:embed="rId4"/>
          <a:stretch>
            <a:fillRect/>
          </a:stretch>
        </p:blipFill>
        <p:spPr>
          <a:xfrm>
            <a:off x="968693" y="5677614"/>
            <a:ext cx="553998" cy="553998"/>
          </a:xfrm>
          <a:prstGeom prst="rect">
            <a:avLst/>
          </a:prstGeom>
        </p:spPr>
      </p:pic>
      <p:sp>
        <p:nvSpPr>
          <p:cNvPr id="6" name="Text 2"/>
          <p:cNvSpPr/>
          <p:nvPr/>
        </p:nvSpPr>
        <p:spPr>
          <a:xfrm>
            <a:off x="968693" y="6453188"/>
            <a:ext cx="2607588" cy="325874"/>
          </a:xfrm>
          <a:prstGeom prst="rect">
            <a:avLst/>
          </a:prstGeom>
          <a:noFill/>
          <a:ln/>
        </p:spPr>
        <p:txBody>
          <a:bodyPr wrap="none" lIns="0" tIns="0" rIns="0" bIns="0" rtlCol="0" anchor="t"/>
          <a:lstStyle/>
          <a:p>
            <a:pPr marL="0" indent="0" algn="l">
              <a:lnSpc>
                <a:spcPts val="2550"/>
              </a:lnSpc>
              <a:buNone/>
            </a:pPr>
            <a:r>
              <a:rPr lang="en-US" sz="2050" kern="0" spc="-41" dirty="0">
                <a:solidFill>
                  <a:srgbClr val="272525"/>
                </a:solidFill>
                <a:latin typeface="Source Serif Pro Semi Bold" pitchFamily="34" charset="0"/>
                <a:ea typeface="Source Serif Pro Semi Bold" pitchFamily="34" charset="-122"/>
                <a:cs typeface="Source Serif Pro Semi Bold" pitchFamily="34" charset="-120"/>
              </a:rPr>
              <a:t>الإعلانات</a:t>
            </a:r>
            <a:endParaRPr lang="en-US" sz="2050" dirty="0"/>
          </a:p>
        </p:txBody>
      </p:sp>
      <p:sp>
        <p:nvSpPr>
          <p:cNvPr id="7" name="Text 3"/>
          <p:cNvSpPr/>
          <p:nvPr/>
        </p:nvSpPr>
        <p:spPr>
          <a:xfrm>
            <a:off x="968693" y="6911935"/>
            <a:ext cx="2923818" cy="709374"/>
          </a:xfrm>
          <a:prstGeom prst="rect">
            <a:avLst/>
          </a:prstGeom>
          <a:noFill/>
          <a:ln/>
        </p:spPr>
        <p:txBody>
          <a:bodyPr wrap="square" lIns="0" tIns="0" rIns="0" bIns="0" rtlCol="0" anchor="t"/>
          <a:lstStyle/>
          <a:p>
            <a:pPr marL="0" indent="0" algn="l">
              <a:lnSpc>
                <a:spcPts val="2750"/>
              </a:lnSpc>
              <a:buNone/>
            </a:pPr>
            <a:r>
              <a:rPr lang="en-US" sz="1700" kern="0" spc="-35" dirty="0">
                <a:solidFill>
                  <a:srgbClr val="272525"/>
                </a:solidFill>
                <a:latin typeface="Source Sans Pro" pitchFamily="34" charset="0"/>
                <a:ea typeface="Source Sans Pro" pitchFamily="34" charset="-122"/>
                <a:cs typeface="Source Sans Pro" pitchFamily="34" charset="-120"/>
              </a:rPr>
              <a:t>نشر إعلانات التوظيف في وسائل الإعلام المختلفة</a:t>
            </a:r>
            <a:endParaRPr lang="en-US" sz="1700" dirty="0"/>
          </a:p>
        </p:txBody>
      </p:sp>
      <p:pic>
        <p:nvPicPr>
          <p:cNvPr id="8" name="Image 2" descr="preencoded.png"/>
          <p:cNvPicPr>
            <a:picLocks noChangeAspect="1"/>
          </p:cNvPicPr>
          <p:nvPr/>
        </p:nvPicPr>
        <p:blipFill>
          <a:blip r:embed="rId5"/>
          <a:stretch>
            <a:fillRect/>
          </a:stretch>
        </p:blipFill>
        <p:spPr>
          <a:xfrm>
            <a:off x="4224933" y="5677614"/>
            <a:ext cx="553998" cy="553998"/>
          </a:xfrm>
          <a:prstGeom prst="rect">
            <a:avLst/>
          </a:prstGeom>
        </p:spPr>
      </p:pic>
      <p:sp>
        <p:nvSpPr>
          <p:cNvPr id="9" name="Text 4"/>
          <p:cNvSpPr/>
          <p:nvPr/>
        </p:nvSpPr>
        <p:spPr>
          <a:xfrm>
            <a:off x="4224933" y="6453188"/>
            <a:ext cx="2607588" cy="325874"/>
          </a:xfrm>
          <a:prstGeom prst="rect">
            <a:avLst/>
          </a:prstGeom>
          <a:noFill/>
          <a:ln/>
        </p:spPr>
        <p:txBody>
          <a:bodyPr wrap="none" lIns="0" tIns="0" rIns="0" bIns="0" rtlCol="0" anchor="t"/>
          <a:lstStyle/>
          <a:p>
            <a:pPr marL="0" indent="0" algn="l">
              <a:lnSpc>
                <a:spcPts val="2550"/>
              </a:lnSpc>
              <a:buNone/>
            </a:pPr>
            <a:r>
              <a:rPr lang="en-US" sz="2050" kern="0" spc="-41" dirty="0">
                <a:solidFill>
                  <a:srgbClr val="272525"/>
                </a:solidFill>
                <a:latin typeface="Source Serif Pro Semi Bold" pitchFamily="34" charset="0"/>
                <a:ea typeface="Source Serif Pro Semi Bold" pitchFamily="34" charset="-122"/>
                <a:cs typeface="Source Serif Pro Semi Bold" pitchFamily="34" charset="-120"/>
              </a:rPr>
              <a:t>مكاتب التوظيف</a:t>
            </a:r>
            <a:endParaRPr lang="en-US" sz="2050" dirty="0"/>
          </a:p>
        </p:txBody>
      </p:sp>
      <p:sp>
        <p:nvSpPr>
          <p:cNvPr id="10" name="Text 5"/>
          <p:cNvSpPr/>
          <p:nvPr/>
        </p:nvSpPr>
        <p:spPr>
          <a:xfrm>
            <a:off x="4224933" y="6911935"/>
            <a:ext cx="2923937" cy="709374"/>
          </a:xfrm>
          <a:prstGeom prst="rect">
            <a:avLst/>
          </a:prstGeom>
          <a:noFill/>
          <a:ln/>
        </p:spPr>
        <p:txBody>
          <a:bodyPr wrap="square" lIns="0" tIns="0" rIns="0" bIns="0" rtlCol="0" anchor="t"/>
          <a:lstStyle/>
          <a:p>
            <a:pPr marL="0" indent="0" algn="l">
              <a:lnSpc>
                <a:spcPts val="2750"/>
              </a:lnSpc>
              <a:buNone/>
            </a:pPr>
            <a:r>
              <a:rPr lang="en-US" sz="1700" kern="0" spc="-35" dirty="0">
                <a:solidFill>
                  <a:srgbClr val="272525"/>
                </a:solidFill>
                <a:latin typeface="Source Sans Pro" pitchFamily="34" charset="0"/>
                <a:ea typeface="Source Sans Pro" pitchFamily="34" charset="-122"/>
                <a:cs typeface="Source Sans Pro" pitchFamily="34" charset="-120"/>
              </a:rPr>
              <a:t>الاستعانة بمكاتب متخصصة في التوظيف</a:t>
            </a:r>
            <a:endParaRPr lang="en-US" sz="1700" dirty="0"/>
          </a:p>
        </p:txBody>
      </p:sp>
      <p:pic>
        <p:nvPicPr>
          <p:cNvPr id="11" name="Image 3" descr="preencoded.png"/>
          <p:cNvPicPr>
            <a:picLocks noChangeAspect="1"/>
          </p:cNvPicPr>
          <p:nvPr/>
        </p:nvPicPr>
        <p:blipFill>
          <a:blip r:embed="rId6"/>
          <a:stretch>
            <a:fillRect/>
          </a:stretch>
        </p:blipFill>
        <p:spPr>
          <a:xfrm>
            <a:off x="7481292" y="5677614"/>
            <a:ext cx="553998" cy="553998"/>
          </a:xfrm>
          <a:prstGeom prst="rect">
            <a:avLst/>
          </a:prstGeom>
        </p:spPr>
      </p:pic>
      <p:sp>
        <p:nvSpPr>
          <p:cNvPr id="12" name="Text 6"/>
          <p:cNvSpPr/>
          <p:nvPr/>
        </p:nvSpPr>
        <p:spPr>
          <a:xfrm>
            <a:off x="7481292" y="6453188"/>
            <a:ext cx="2607588" cy="325874"/>
          </a:xfrm>
          <a:prstGeom prst="rect">
            <a:avLst/>
          </a:prstGeom>
          <a:noFill/>
          <a:ln/>
        </p:spPr>
        <p:txBody>
          <a:bodyPr wrap="none" lIns="0" tIns="0" rIns="0" bIns="0" rtlCol="0" anchor="t"/>
          <a:lstStyle/>
          <a:p>
            <a:pPr marL="0" indent="0" algn="l">
              <a:lnSpc>
                <a:spcPts val="2550"/>
              </a:lnSpc>
              <a:buNone/>
            </a:pPr>
            <a:r>
              <a:rPr lang="en-US" sz="2050" kern="0" spc="-41" dirty="0">
                <a:solidFill>
                  <a:srgbClr val="272525"/>
                </a:solidFill>
                <a:latin typeface="Source Serif Pro Semi Bold" pitchFamily="34" charset="0"/>
                <a:ea typeface="Source Serif Pro Semi Bold" pitchFamily="34" charset="-122"/>
                <a:cs typeface="Source Serif Pro Semi Bold" pitchFamily="34" charset="-120"/>
              </a:rPr>
              <a:t>الجامعات</a:t>
            </a:r>
            <a:endParaRPr lang="en-US" sz="2050" dirty="0"/>
          </a:p>
        </p:txBody>
      </p:sp>
      <p:sp>
        <p:nvSpPr>
          <p:cNvPr id="13" name="Text 7"/>
          <p:cNvSpPr/>
          <p:nvPr/>
        </p:nvSpPr>
        <p:spPr>
          <a:xfrm>
            <a:off x="7481292" y="6911935"/>
            <a:ext cx="2923937" cy="709374"/>
          </a:xfrm>
          <a:prstGeom prst="rect">
            <a:avLst/>
          </a:prstGeom>
          <a:noFill/>
          <a:ln/>
        </p:spPr>
        <p:txBody>
          <a:bodyPr wrap="square" lIns="0" tIns="0" rIns="0" bIns="0" rtlCol="0" anchor="t"/>
          <a:lstStyle/>
          <a:p>
            <a:pPr marL="0" indent="0" algn="l">
              <a:lnSpc>
                <a:spcPts val="2750"/>
              </a:lnSpc>
              <a:buNone/>
            </a:pPr>
            <a:r>
              <a:rPr lang="en-US" sz="1700" kern="0" spc="-35" dirty="0">
                <a:solidFill>
                  <a:srgbClr val="272525"/>
                </a:solidFill>
                <a:latin typeface="Source Sans Pro" pitchFamily="34" charset="0"/>
                <a:ea typeface="Source Sans Pro" pitchFamily="34" charset="-122"/>
                <a:cs typeface="Source Sans Pro" pitchFamily="34" charset="-120"/>
              </a:rPr>
              <a:t>التواصل مع الخريجين الجدد من الجامعات والمعاهد</a:t>
            </a:r>
            <a:endParaRPr lang="en-US" sz="1700" dirty="0"/>
          </a:p>
        </p:txBody>
      </p:sp>
      <p:pic>
        <p:nvPicPr>
          <p:cNvPr id="14" name="Image 4" descr="preencoded.png"/>
          <p:cNvPicPr>
            <a:picLocks noChangeAspect="1"/>
          </p:cNvPicPr>
          <p:nvPr/>
        </p:nvPicPr>
        <p:blipFill>
          <a:blip r:embed="rId7"/>
          <a:stretch>
            <a:fillRect/>
          </a:stretch>
        </p:blipFill>
        <p:spPr>
          <a:xfrm>
            <a:off x="10737652" y="5677614"/>
            <a:ext cx="553998" cy="553998"/>
          </a:xfrm>
          <a:prstGeom prst="rect">
            <a:avLst/>
          </a:prstGeom>
        </p:spPr>
      </p:pic>
      <p:sp>
        <p:nvSpPr>
          <p:cNvPr id="15" name="Text 8"/>
          <p:cNvSpPr/>
          <p:nvPr/>
        </p:nvSpPr>
        <p:spPr>
          <a:xfrm>
            <a:off x="10737652" y="6453188"/>
            <a:ext cx="2607588" cy="325874"/>
          </a:xfrm>
          <a:prstGeom prst="rect">
            <a:avLst/>
          </a:prstGeom>
          <a:noFill/>
          <a:ln/>
        </p:spPr>
        <p:txBody>
          <a:bodyPr wrap="none" lIns="0" tIns="0" rIns="0" bIns="0" rtlCol="0" anchor="t"/>
          <a:lstStyle/>
          <a:p>
            <a:pPr marL="0" indent="0" algn="l">
              <a:lnSpc>
                <a:spcPts val="2550"/>
              </a:lnSpc>
              <a:buNone/>
            </a:pPr>
            <a:r>
              <a:rPr lang="en-US" sz="2050" kern="0" spc="-41" dirty="0">
                <a:solidFill>
                  <a:srgbClr val="272525"/>
                </a:solidFill>
                <a:latin typeface="Source Serif Pro Semi Bold" pitchFamily="34" charset="0"/>
                <a:ea typeface="Source Serif Pro Semi Bold" pitchFamily="34" charset="-122"/>
                <a:cs typeface="Source Serif Pro Semi Bold" pitchFamily="34" charset="-120"/>
              </a:rPr>
              <a:t>الإنترنت</a:t>
            </a:r>
            <a:endParaRPr lang="en-US" sz="2050" dirty="0"/>
          </a:p>
        </p:txBody>
      </p:sp>
      <p:sp>
        <p:nvSpPr>
          <p:cNvPr id="16" name="Text 9"/>
          <p:cNvSpPr/>
          <p:nvPr/>
        </p:nvSpPr>
        <p:spPr>
          <a:xfrm>
            <a:off x="10737652" y="6911935"/>
            <a:ext cx="2923937" cy="709374"/>
          </a:xfrm>
          <a:prstGeom prst="rect">
            <a:avLst/>
          </a:prstGeom>
          <a:noFill/>
          <a:ln/>
        </p:spPr>
        <p:txBody>
          <a:bodyPr wrap="square" lIns="0" tIns="0" rIns="0" bIns="0" rtlCol="0" anchor="t"/>
          <a:lstStyle/>
          <a:p>
            <a:pPr marL="0" indent="0" algn="l">
              <a:lnSpc>
                <a:spcPts val="2750"/>
              </a:lnSpc>
              <a:buNone/>
            </a:pPr>
            <a:r>
              <a:rPr lang="en-US" sz="1700" kern="0" spc="-35" dirty="0">
                <a:solidFill>
                  <a:srgbClr val="272525"/>
                </a:solidFill>
                <a:latin typeface="Source Sans Pro" pitchFamily="34" charset="0"/>
                <a:ea typeface="Source Sans Pro" pitchFamily="34" charset="-122"/>
                <a:cs typeface="Source Sans Pro" pitchFamily="34" charset="-120"/>
              </a:rPr>
              <a:t>استخدام مواقع التوظيف الإلكترونية ومواقع الشركات</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82216" y="591145"/>
            <a:ext cx="3914180" cy="489347"/>
          </a:xfrm>
          <a:prstGeom prst="rect">
            <a:avLst/>
          </a:prstGeom>
          <a:noFill/>
          <a:ln/>
        </p:spPr>
        <p:txBody>
          <a:bodyPr wrap="none" lIns="0" tIns="0" rIns="0" bIns="0" rtlCol="0" anchor="t"/>
          <a:lstStyle/>
          <a:p>
            <a:pPr marL="0" indent="0">
              <a:lnSpc>
                <a:spcPts val="3850"/>
              </a:lnSpc>
              <a:buNone/>
            </a:pPr>
            <a:r>
              <a:rPr lang="en-US" sz="3050" kern="0" spc="-62" dirty="0">
                <a:solidFill>
                  <a:srgbClr val="D73AD7"/>
                </a:solidFill>
                <a:latin typeface="Source Serif Pro Semi Bold" pitchFamily="34" charset="0"/>
                <a:ea typeface="Source Serif Pro Semi Bold" pitchFamily="34" charset="-122"/>
                <a:cs typeface="Source Serif Pro Semi Bold" pitchFamily="34" charset="-120"/>
              </a:rPr>
              <a:t>عملية الاختيار</a:t>
            </a:r>
            <a:endParaRPr lang="en-US" sz="3050" dirty="0"/>
          </a:p>
        </p:txBody>
      </p:sp>
      <p:sp>
        <p:nvSpPr>
          <p:cNvPr id="4" name="Text 1"/>
          <p:cNvSpPr/>
          <p:nvPr/>
        </p:nvSpPr>
        <p:spPr>
          <a:xfrm>
            <a:off x="582216" y="1329928"/>
            <a:ext cx="7979569" cy="798314"/>
          </a:xfrm>
          <a:prstGeom prst="rect">
            <a:avLst/>
          </a:prstGeom>
          <a:noFill/>
          <a:ln/>
        </p:spPr>
        <p:txBody>
          <a:bodyPr wrap="square" lIns="0" tIns="0" rIns="0" bIns="0" rtlCol="0" anchor="t"/>
          <a:lstStyle/>
          <a:p>
            <a:pPr marL="0" indent="0">
              <a:lnSpc>
                <a:spcPts val="2050"/>
              </a:lnSpc>
              <a:buNone/>
            </a:pPr>
            <a:r>
              <a:rPr lang="en-US" sz="1300" kern="0" spc="-26" dirty="0">
                <a:solidFill>
                  <a:srgbClr val="272525"/>
                </a:solidFill>
                <a:latin typeface="Source Sans Pro" pitchFamily="34" charset="0"/>
                <a:ea typeface="Source Sans Pro" pitchFamily="34" charset="-122"/>
                <a:cs typeface="Source Sans Pro" pitchFamily="34" charset="-120"/>
              </a:rPr>
              <a:t>الاختيار هو الخطوة الثانية بعد الاستقطاب وقبل التعيين. يتم فيها دراسة طلبات التوظيف للمتقدمين للتأكد من انطباق مواصفات وشروط الوظيفة عليهم. تمر عملية الاختيار بعدة مراحل تشمل الفحص الأولي للطلبات، تجهيز قائمة المرشحين، إجراء مقابلة أولية، إجراء الاختبارات، والمقابلات المعمقة. تهدف هذه العملية إلى التوفيق بين مواصفات الأفراد المتقدمين للعمل وواجبات الوظيفة.</a:t>
            </a:r>
            <a:endParaRPr lang="en-US" sz="1300" dirty="0"/>
          </a:p>
        </p:txBody>
      </p:sp>
      <p:pic>
        <p:nvPicPr>
          <p:cNvPr id="5" name="Image 1" descr="preencoded.png"/>
          <p:cNvPicPr>
            <a:picLocks noChangeAspect="1"/>
          </p:cNvPicPr>
          <p:nvPr/>
        </p:nvPicPr>
        <p:blipFill>
          <a:blip r:embed="rId4"/>
          <a:stretch>
            <a:fillRect/>
          </a:stretch>
        </p:blipFill>
        <p:spPr>
          <a:xfrm>
            <a:off x="582216" y="2315289"/>
            <a:ext cx="831771" cy="1330762"/>
          </a:xfrm>
          <a:prstGeom prst="rect">
            <a:avLst/>
          </a:prstGeom>
        </p:spPr>
      </p:pic>
      <p:sp>
        <p:nvSpPr>
          <p:cNvPr id="6" name="Text 2"/>
          <p:cNvSpPr/>
          <p:nvPr/>
        </p:nvSpPr>
        <p:spPr>
          <a:xfrm>
            <a:off x="1663422" y="2481620"/>
            <a:ext cx="1957030" cy="244673"/>
          </a:xfrm>
          <a:prstGeom prst="rect">
            <a:avLst/>
          </a:prstGeom>
          <a:noFill/>
          <a:ln/>
        </p:spPr>
        <p:txBody>
          <a:bodyPr wrap="none" lIns="0" tIns="0" rIns="0" bIns="0" rtlCol="0" anchor="t"/>
          <a:lstStyle/>
          <a:p>
            <a:pPr marL="0" indent="0" algn="l">
              <a:lnSpc>
                <a:spcPts val="1900"/>
              </a:lnSpc>
              <a:buNone/>
            </a:pPr>
            <a:r>
              <a:rPr lang="en-US" sz="1500" kern="0" spc="-31" dirty="0">
                <a:solidFill>
                  <a:srgbClr val="272525"/>
                </a:solidFill>
                <a:latin typeface="Source Serif Pro Semi Bold" pitchFamily="34" charset="0"/>
                <a:ea typeface="Source Serif Pro Semi Bold" pitchFamily="34" charset="-122"/>
                <a:cs typeface="Source Serif Pro Semi Bold" pitchFamily="34" charset="-120"/>
              </a:rPr>
              <a:t>الفحص الأولي</a:t>
            </a:r>
            <a:endParaRPr lang="en-US" sz="1500" dirty="0"/>
          </a:p>
        </p:txBody>
      </p:sp>
      <p:sp>
        <p:nvSpPr>
          <p:cNvPr id="7" name="Text 3"/>
          <p:cNvSpPr/>
          <p:nvPr/>
        </p:nvSpPr>
        <p:spPr>
          <a:xfrm>
            <a:off x="1663422" y="2826068"/>
            <a:ext cx="6898362" cy="266105"/>
          </a:xfrm>
          <a:prstGeom prst="rect">
            <a:avLst/>
          </a:prstGeom>
          <a:noFill/>
          <a:ln/>
        </p:spPr>
        <p:txBody>
          <a:bodyPr wrap="none" lIns="0" tIns="0" rIns="0" bIns="0" rtlCol="0" anchor="t"/>
          <a:lstStyle/>
          <a:p>
            <a:pPr marL="0" indent="0" algn="l">
              <a:lnSpc>
                <a:spcPts val="2050"/>
              </a:lnSpc>
              <a:buNone/>
            </a:pPr>
            <a:r>
              <a:rPr lang="en-US" sz="1300" kern="0" spc="-26" dirty="0">
                <a:solidFill>
                  <a:srgbClr val="272525"/>
                </a:solidFill>
                <a:latin typeface="Source Sans Pro" pitchFamily="34" charset="0"/>
                <a:ea typeface="Source Sans Pro" pitchFamily="34" charset="-122"/>
                <a:cs typeface="Source Sans Pro" pitchFamily="34" charset="-120"/>
              </a:rPr>
              <a:t>مراجعة الطلبات والسير الذاتية</a:t>
            </a:r>
            <a:endParaRPr lang="en-US" sz="1300" dirty="0"/>
          </a:p>
        </p:txBody>
      </p:sp>
      <p:pic>
        <p:nvPicPr>
          <p:cNvPr id="8" name="Image 2" descr="preencoded.png"/>
          <p:cNvPicPr>
            <a:picLocks noChangeAspect="1"/>
          </p:cNvPicPr>
          <p:nvPr/>
        </p:nvPicPr>
        <p:blipFill>
          <a:blip r:embed="rId5"/>
          <a:stretch>
            <a:fillRect/>
          </a:stretch>
        </p:blipFill>
        <p:spPr>
          <a:xfrm>
            <a:off x="582216" y="3646051"/>
            <a:ext cx="831771" cy="1330762"/>
          </a:xfrm>
          <a:prstGeom prst="rect">
            <a:avLst/>
          </a:prstGeom>
        </p:spPr>
      </p:pic>
      <p:sp>
        <p:nvSpPr>
          <p:cNvPr id="9" name="Text 4"/>
          <p:cNvSpPr/>
          <p:nvPr/>
        </p:nvSpPr>
        <p:spPr>
          <a:xfrm>
            <a:off x="1663422" y="3812381"/>
            <a:ext cx="1957030" cy="244673"/>
          </a:xfrm>
          <a:prstGeom prst="rect">
            <a:avLst/>
          </a:prstGeom>
          <a:noFill/>
          <a:ln/>
        </p:spPr>
        <p:txBody>
          <a:bodyPr wrap="none" lIns="0" tIns="0" rIns="0" bIns="0" rtlCol="0" anchor="t"/>
          <a:lstStyle/>
          <a:p>
            <a:pPr marL="0" indent="0" algn="l">
              <a:lnSpc>
                <a:spcPts val="1900"/>
              </a:lnSpc>
              <a:buNone/>
            </a:pPr>
            <a:r>
              <a:rPr lang="en-US" sz="1500" kern="0" spc="-31" dirty="0">
                <a:solidFill>
                  <a:srgbClr val="272525"/>
                </a:solidFill>
                <a:latin typeface="Source Serif Pro Semi Bold" pitchFamily="34" charset="0"/>
                <a:ea typeface="Source Serif Pro Semi Bold" pitchFamily="34" charset="-122"/>
                <a:cs typeface="Source Serif Pro Semi Bold" pitchFamily="34" charset="-120"/>
              </a:rPr>
              <a:t>الاختبارات</a:t>
            </a:r>
            <a:endParaRPr lang="en-US" sz="1500" dirty="0"/>
          </a:p>
        </p:txBody>
      </p:sp>
      <p:sp>
        <p:nvSpPr>
          <p:cNvPr id="10" name="Text 5"/>
          <p:cNvSpPr/>
          <p:nvPr/>
        </p:nvSpPr>
        <p:spPr>
          <a:xfrm>
            <a:off x="1663422" y="4156829"/>
            <a:ext cx="6898362" cy="266105"/>
          </a:xfrm>
          <a:prstGeom prst="rect">
            <a:avLst/>
          </a:prstGeom>
          <a:noFill/>
          <a:ln/>
        </p:spPr>
        <p:txBody>
          <a:bodyPr wrap="none" lIns="0" tIns="0" rIns="0" bIns="0" rtlCol="0" anchor="t"/>
          <a:lstStyle/>
          <a:p>
            <a:pPr marL="0" indent="0" algn="l">
              <a:lnSpc>
                <a:spcPts val="2050"/>
              </a:lnSpc>
              <a:buNone/>
            </a:pPr>
            <a:r>
              <a:rPr lang="en-US" sz="1300" kern="0" spc="-26" dirty="0">
                <a:solidFill>
                  <a:srgbClr val="272525"/>
                </a:solidFill>
                <a:latin typeface="Source Sans Pro" pitchFamily="34" charset="0"/>
                <a:ea typeface="Source Sans Pro" pitchFamily="34" charset="-122"/>
                <a:cs typeface="Source Sans Pro" pitchFamily="34" charset="-120"/>
              </a:rPr>
              <a:t>إجراء اختبارات الذكاء والإنجاز والشخصية</a:t>
            </a:r>
            <a:endParaRPr lang="en-US" sz="1300" dirty="0"/>
          </a:p>
        </p:txBody>
      </p:sp>
      <p:pic>
        <p:nvPicPr>
          <p:cNvPr id="11" name="Image 3" descr="preencoded.png"/>
          <p:cNvPicPr>
            <a:picLocks noChangeAspect="1"/>
          </p:cNvPicPr>
          <p:nvPr/>
        </p:nvPicPr>
        <p:blipFill>
          <a:blip r:embed="rId6"/>
          <a:stretch>
            <a:fillRect/>
          </a:stretch>
        </p:blipFill>
        <p:spPr>
          <a:xfrm>
            <a:off x="582216" y="4976813"/>
            <a:ext cx="831771" cy="1330762"/>
          </a:xfrm>
          <a:prstGeom prst="rect">
            <a:avLst/>
          </a:prstGeom>
        </p:spPr>
      </p:pic>
      <p:sp>
        <p:nvSpPr>
          <p:cNvPr id="12" name="Text 6"/>
          <p:cNvSpPr/>
          <p:nvPr/>
        </p:nvSpPr>
        <p:spPr>
          <a:xfrm>
            <a:off x="1663422" y="5143143"/>
            <a:ext cx="1957030" cy="244673"/>
          </a:xfrm>
          <a:prstGeom prst="rect">
            <a:avLst/>
          </a:prstGeom>
          <a:noFill/>
          <a:ln/>
        </p:spPr>
        <p:txBody>
          <a:bodyPr wrap="none" lIns="0" tIns="0" rIns="0" bIns="0" rtlCol="0" anchor="t"/>
          <a:lstStyle/>
          <a:p>
            <a:pPr marL="0" indent="0" algn="l">
              <a:lnSpc>
                <a:spcPts val="1900"/>
              </a:lnSpc>
              <a:buNone/>
            </a:pPr>
            <a:r>
              <a:rPr lang="en-US" sz="1500" kern="0" spc="-31" dirty="0">
                <a:solidFill>
                  <a:srgbClr val="272525"/>
                </a:solidFill>
                <a:latin typeface="Source Serif Pro Semi Bold" pitchFamily="34" charset="0"/>
                <a:ea typeface="Source Serif Pro Semi Bold" pitchFamily="34" charset="-122"/>
                <a:cs typeface="Source Serif Pro Semi Bold" pitchFamily="34" charset="-120"/>
              </a:rPr>
              <a:t>المقابلات</a:t>
            </a:r>
            <a:endParaRPr lang="en-US" sz="1500" dirty="0"/>
          </a:p>
        </p:txBody>
      </p:sp>
      <p:sp>
        <p:nvSpPr>
          <p:cNvPr id="13" name="Text 7"/>
          <p:cNvSpPr/>
          <p:nvPr/>
        </p:nvSpPr>
        <p:spPr>
          <a:xfrm>
            <a:off x="1663422" y="5487591"/>
            <a:ext cx="6898362" cy="266105"/>
          </a:xfrm>
          <a:prstGeom prst="rect">
            <a:avLst/>
          </a:prstGeom>
          <a:noFill/>
          <a:ln/>
        </p:spPr>
        <p:txBody>
          <a:bodyPr wrap="none" lIns="0" tIns="0" rIns="0" bIns="0" rtlCol="0" anchor="t"/>
          <a:lstStyle/>
          <a:p>
            <a:pPr marL="0" indent="0" algn="l">
              <a:lnSpc>
                <a:spcPts val="2050"/>
              </a:lnSpc>
              <a:buNone/>
            </a:pPr>
            <a:r>
              <a:rPr lang="en-US" sz="1300" kern="0" spc="-26" dirty="0">
                <a:solidFill>
                  <a:srgbClr val="272525"/>
                </a:solidFill>
                <a:latin typeface="Source Sans Pro" pitchFamily="34" charset="0"/>
                <a:ea typeface="Source Sans Pro" pitchFamily="34" charset="-122"/>
                <a:cs typeface="Source Sans Pro" pitchFamily="34" charset="-120"/>
              </a:rPr>
              <a:t>إجراء مقابلات معمقة مع المرشحين</a:t>
            </a:r>
            <a:endParaRPr lang="en-US" sz="1300" dirty="0"/>
          </a:p>
        </p:txBody>
      </p:sp>
      <p:pic>
        <p:nvPicPr>
          <p:cNvPr id="14" name="Image 4" descr="preencoded.png"/>
          <p:cNvPicPr>
            <a:picLocks noChangeAspect="1"/>
          </p:cNvPicPr>
          <p:nvPr/>
        </p:nvPicPr>
        <p:blipFill>
          <a:blip r:embed="rId7"/>
          <a:stretch>
            <a:fillRect/>
          </a:stretch>
        </p:blipFill>
        <p:spPr>
          <a:xfrm>
            <a:off x="582216" y="6307574"/>
            <a:ext cx="831771" cy="1330762"/>
          </a:xfrm>
          <a:prstGeom prst="rect">
            <a:avLst/>
          </a:prstGeom>
        </p:spPr>
      </p:pic>
      <p:sp>
        <p:nvSpPr>
          <p:cNvPr id="15" name="Text 8"/>
          <p:cNvSpPr/>
          <p:nvPr/>
        </p:nvSpPr>
        <p:spPr>
          <a:xfrm>
            <a:off x="1663422" y="6473904"/>
            <a:ext cx="1957030" cy="244673"/>
          </a:xfrm>
          <a:prstGeom prst="rect">
            <a:avLst/>
          </a:prstGeom>
          <a:noFill/>
          <a:ln/>
        </p:spPr>
        <p:txBody>
          <a:bodyPr wrap="none" lIns="0" tIns="0" rIns="0" bIns="0" rtlCol="0" anchor="t"/>
          <a:lstStyle/>
          <a:p>
            <a:pPr marL="0" indent="0" algn="l">
              <a:lnSpc>
                <a:spcPts val="1900"/>
              </a:lnSpc>
              <a:buNone/>
            </a:pPr>
            <a:r>
              <a:rPr lang="en-US" sz="1500" kern="0" spc="-31" dirty="0">
                <a:solidFill>
                  <a:srgbClr val="272525"/>
                </a:solidFill>
                <a:latin typeface="Source Serif Pro Semi Bold" pitchFamily="34" charset="0"/>
                <a:ea typeface="Source Serif Pro Semi Bold" pitchFamily="34" charset="-122"/>
                <a:cs typeface="Source Serif Pro Semi Bold" pitchFamily="34" charset="-120"/>
              </a:rPr>
              <a:t>الاختيار النهائي</a:t>
            </a:r>
            <a:endParaRPr lang="en-US" sz="1500" dirty="0"/>
          </a:p>
        </p:txBody>
      </p:sp>
      <p:sp>
        <p:nvSpPr>
          <p:cNvPr id="16" name="Text 9"/>
          <p:cNvSpPr/>
          <p:nvPr/>
        </p:nvSpPr>
        <p:spPr>
          <a:xfrm>
            <a:off x="1663422" y="6818352"/>
            <a:ext cx="6898362" cy="266105"/>
          </a:xfrm>
          <a:prstGeom prst="rect">
            <a:avLst/>
          </a:prstGeom>
          <a:noFill/>
          <a:ln/>
        </p:spPr>
        <p:txBody>
          <a:bodyPr wrap="none" lIns="0" tIns="0" rIns="0" bIns="0" rtlCol="0" anchor="t"/>
          <a:lstStyle/>
          <a:p>
            <a:pPr marL="0" indent="0" algn="l">
              <a:lnSpc>
                <a:spcPts val="2050"/>
              </a:lnSpc>
              <a:buNone/>
            </a:pPr>
            <a:r>
              <a:rPr lang="en-US" sz="1300" kern="0" spc="-26" dirty="0">
                <a:solidFill>
                  <a:srgbClr val="272525"/>
                </a:solidFill>
                <a:latin typeface="Source Sans Pro" pitchFamily="34" charset="0"/>
                <a:ea typeface="Source Sans Pro" pitchFamily="34" charset="-122"/>
                <a:cs typeface="Source Sans Pro" pitchFamily="34" charset="-120"/>
              </a:rPr>
              <a:t>اختيار الموظف الأفضل من بين المرشحين</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96622"/>
          </a:xfrm>
          <a:prstGeom prst="rect">
            <a:avLst/>
          </a:prstGeom>
        </p:spPr>
      </p:pic>
      <p:sp>
        <p:nvSpPr>
          <p:cNvPr id="3" name="Text 0"/>
          <p:cNvSpPr/>
          <p:nvPr/>
        </p:nvSpPr>
        <p:spPr>
          <a:xfrm>
            <a:off x="968693" y="3045857"/>
            <a:ext cx="4699516" cy="587335"/>
          </a:xfrm>
          <a:prstGeom prst="rect">
            <a:avLst/>
          </a:prstGeom>
          <a:noFill/>
          <a:ln/>
        </p:spPr>
        <p:txBody>
          <a:bodyPr wrap="none" lIns="0" tIns="0" rIns="0" bIns="0" rtlCol="0" anchor="t"/>
          <a:lstStyle/>
          <a:p>
            <a:pPr marL="0" indent="0">
              <a:lnSpc>
                <a:spcPts val="4600"/>
              </a:lnSpc>
              <a:buNone/>
            </a:pPr>
            <a:r>
              <a:rPr lang="en-US" sz="3700" kern="0" spc="-74" dirty="0">
                <a:solidFill>
                  <a:srgbClr val="D73AD7"/>
                </a:solidFill>
                <a:latin typeface="Source Serif Pro Semi Bold" pitchFamily="34" charset="0"/>
                <a:ea typeface="Source Serif Pro Semi Bold" pitchFamily="34" charset="-122"/>
                <a:cs typeface="Source Serif Pro Semi Bold" pitchFamily="34" charset="-120"/>
              </a:rPr>
              <a:t>أنواع الاختبارات والمقابلات</a:t>
            </a:r>
            <a:endParaRPr lang="en-US" sz="3700" dirty="0"/>
          </a:p>
        </p:txBody>
      </p:sp>
      <p:sp>
        <p:nvSpPr>
          <p:cNvPr id="4" name="Text 1"/>
          <p:cNvSpPr/>
          <p:nvPr/>
        </p:nvSpPr>
        <p:spPr>
          <a:xfrm>
            <a:off x="968693" y="3932753"/>
            <a:ext cx="12692896" cy="639127"/>
          </a:xfrm>
          <a:prstGeom prst="rect">
            <a:avLst/>
          </a:prstGeom>
          <a:noFill/>
          <a:ln/>
        </p:spPr>
        <p:txBody>
          <a:bodyPr wrap="square" lIns="0" tIns="0" rIns="0" bIns="0" rtlCol="0" anchor="t"/>
          <a:lstStyle/>
          <a:p>
            <a:pPr marL="0" indent="0">
              <a:lnSpc>
                <a:spcPts val="2500"/>
              </a:lnSpc>
              <a:buNone/>
            </a:pPr>
            <a:r>
              <a:rPr lang="en-US" sz="1550" kern="0" spc="-31" dirty="0">
                <a:solidFill>
                  <a:srgbClr val="272525"/>
                </a:solidFill>
                <a:latin typeface="Source Sans Pro" pitchFamily="34" charset="0"/>
                <a:ea typeface="Source Sans Pro" pitchFamily="34" charset="-122"/>
                <a:cs typeface="Source Sans Pro" pitchFamily="34" charset="-120"/>
              </a:rPr>
              <a:t>تتنوع الاختبارات المستخدمة في عملية الاختيار لتشمل اختبارات الذكاء، الإنجاز، الاستعداد، والشخصية. كما تتعدد أنواع المقابلات مثل المقابلة الموجهة وغير الموجهة، مقابلة الضغوط والمقابلة الودية، والمقابلة الفردية والجماعية. تهدف هذه الاختبارات والمقابلات إلى تقييم قدرات المرشحين ومدى ملاءمتهم للوظيفة الشاغرة.</a:t>
            </a:r>
            <a:endParaRPr lang="en-US" sz="1550" dirty="0"/>
          </a:p>
        </p:txBody>
      </p:sp>
      <p:sp>
        <p:nvSpPr>
          <p:cNvPr id="5" name="Shape 2"/>
          <p:cNvSpPr/>
          <p:nvPr/>
        </p:nvSpPr>
        <p:spPr>
          <a:xfrm>
            <a:off x="968693" y="4796552"/>
            <a:ext cx="12692896" cy="2887028"/>
          </a:xfrm>
          <a:prstGeom prst="roundRect">
            <a:avLst>
              <a:gd name="adj" fmla="val 2906"/>
            </a:avLst>
          </a:prstGeom>
          <a:noFill/>
          <a:ln w="7620">
            <a:solidFill>
              <a:srgbClr val="000000">
                <a:alpha val="8000"/>
              </a:srgbClr>
            </a:solidFill>
            <a:prstDash val="solid"/>
          </a:ln>
        </p:spPr>
      </p:sp>
      <p:sp>
        <p:nvSpPr>
          <p:cNvPr id="6" name="Shape 3"/>
          <p:cNvSpPr/>
          <p:nvPr/>
        </p:nvSpPr>
        <p:spPr>
          <a:xfrm>
            <a:off x="976312" y="4804172"/>
            <a:ext cx="12677656" cy="574358"/>
          </a:xfrm>
          <a:prstGeom prst="rect">
            <a:avLst/>
          </a:prstGeom>
          <a:solidFill>
            <a:srgbClr val="FFFFFF">
              <a:alpha val="4000"/>
            </a:srgbClr>
          </a:solidFill>
          <a:ln/>
        </p:spPr>
      </p:sp>
      <p:sp>
        <p:nvSpPr>
          <p:cNvPr id="7" name="Text 4"/>
          <p:cNvSpPr/>
          <p:nvPr/>
        </p:nvSpPr>
        <p:spPr>
          <a:xfrm>
            <a:off x="1176099" y="4931569"/>
            <a:ext cx="5935623" cy="319564"/>
          </a:xfrm>
          <a:prstGeom prst="rect">
            <a:avLst/>
          </a:prstGeom>
          <a:noFill/>
          <a:ln/>
        </p:spPr>
        <p:txBody>
          <a:bodyPr wrap="none" lIns="0" tIns="0" rIns="0" bIns="0" rtlCol="0" anchor="t"/>
          <a:lstStyle/>
          <a:p>
            <a:pPr marL="0" indent="0">
              <a:lnSpc>
                <a:spcPts val="2500"/>
              </a:lnSpc>
              <a:buNone/>
            </a:pPr>
            <a:r>
              <a:rPr lang="en-US" sz="1550" kern="0" spc="-31" dirty="0">
                <a:solidFill>
                  <a:srgbClr val="272525"/>
                </a:solidFill>
                <a:latin typeface="Source Sans Pro" pitchFamily="34" charset="0"/>
                <a:ea typeface="Source Sans Pro" pitchFamily="34" charset="-122"/>
                <a:cs typeface="Source Sans Pro" pitchFamily="34" charset="-120"/>
              </a:rPr>
              <a:t>نوع الاختبار</a:t>
            </a:r>
            <a:endParaRPr lang="en-US" sz="1550" dirty="0"/>
          </a:p>
        </p:txBody>
      </p:sp>
      <p:sp>
        <p:nvSpPr>
          <p:cNvPr id="8" name="Text 5"/>
          <p:cNvSpPr/>
          <p:nvPr/>
        </p:nvSpPr>
        <p:spPr>
          <a:xfrm>
            <a:off x="7518678" y="4931569"/>
            <a:ext cx="5935623" cy="319564"/>
          </a:xfrm>
          <a:prstGeom prst="rect">
            <a:avLst/>
          </a:prstGeom>
          <a:noFill/>
          <a:ln/>
        </p:spPr>
        <p:txBody>
          <a:bodyPr wrap="none" lIns="0" tIns="0" rIns="0" bIns="0" rtlCol="0" anchor="t"/>
          <a:lstStyle/>
          <a:p>
            <a:pPr marL="0" indent="0">
              <a:lnSpc>
                <a:spcPts val="2500"/>
              </a:lnSpc>
              <a:buNone/>
            </a:pPr>
            <a:r>
              <a:rPr lang="en-US" sz="1550" kern="0" spc="-31" dirty="0">
                <a:solidFill>
                  <a:srgbClr val="272525"/>
                </a:solidFill>
                <a:latin typeface="Source Sans Pro" pitchFamily="34" charset="0"/>
                <a:ea typeface="Source Sans Pro" pitchFamily="34" charset="-122"/>
                <a:cs typeface="Source Sans Pro" pitchFamily="34" charset="-120"/>
              </a:rPr>
              <a:t>الهدف</a:t>
            </a:r>
            <a:endParaRPr lang="en-US" sz="1550" dirty="0"/>
          </a:p>
        </p:txBody>
      </p:sp>
      <p:sp>
        <p:nvSpPr>
          <p:cNvPr id="9" name="Shape 6"/>
          <p:cNvSpPr/>
          <p:nvPr/>
        </p:nvSpPr>
        <p:spPr>
          <a:xfrm>
            <a:off x="976312" y="5378529"/>
            <a:ext cx="12677656" cy="574358"/>
          </a:xfrm>
          <a:prstGeom prst="rect">
            <a:avLst/>
          </a:prstGeom>
          <a:solidFill>
            <a:srgbClr val="000000">
              <a:alpha val="4000"/>
            </a:srgbClr>
          </a:solidFill>
          <a:ln/>
        </p:spPr>
      </p:sp>
      <p:sp>
        <p:nvSpPr>
          <p:cNvPr id="10" name="Text 7"/>
          <p:cNvSpPr/>
          <p:nvPr/>
        </p:nvSpPr>
        <p:spPr>
          <a:xfrm>
            <a:off x="1176099" y="5505926"/>
            <a:ext cx="5935623" cy="319564"/>
          </a:xfrm>
          <a:prstGeom prst="rect">
            <a:avLst/>
          </a:prstGeom>
          <a:noFill/>
          <a:ln/>
        </p:spPr>
        <p:txBody>
          <a:bodyPr wrap="none" lIns="0" tIns="0" rIns="0" bIns="0" rtlCol="0" anchor="t"/>
          <a:lstStyle/>
          <a:p>
            <a:pPr marL="0" indent="0">
              <a:lnSpc>
                <a:spcPts val="2500"/>
              </a:lnSpc>
              <a:buNone/>
            </a:pPr>
            <a:r>
              <a:rPr lang="en-US" sz="1550" kern="0" spc="-31" dirty="0">
                <a:solidFill>
                  <a:srgbClr val="272525"/>
                </a:solidFill>
                <a:latin typeface="Source Sans Pro" pitchFamily="34" charset="0"/>
                <a:ea typeface="Source Sans Pro" pitchFamily="34" charset="-122"/>
                <a:cs typeface="Source Sans Pro" pitchFamily="34" charset="-120"/>
              </a:rPr>
              <a:t>اختبار الذكاء</a:t>
            </a:r>
            <a:endParaRPr lang="en-US" sz="1550" dirty="0"/>
          </a:p>
        </p:txBody>
      </p:sp>
      <p:sp>
        <p:nvSpPr>
          <p:cNvPr id="11" name="Text 8"/>
          <p:cNvSpPr/>
          <p:nvPr/>
        </p:nvSpPr>
        <p:spPr>
          <a:xfrm>
            <a:off x="7518678" y="5505926"/>
            <a:ext cx="5935623" cy="319564"/>
          </a:xfrm>
          <a:prstGeom prst="rect">
            <a:avLst/>
          </a:prstGeom>
          <a:noFill/>
          <a:ln/>
        </p:spPr>
        <p:txBody>
          <a:bodyPr wrap="none" lIns="0" tIns="0" rIns="0" bIns="0" rtlCol="0" anchor="t"/>
          <a:lstStyle/>
          <a:p>
            <a:pPr marL="0" indent="0">
              <a:lnSpc>
                <a:spcPts val="2500"/>
              </a:lnSpc>
              <a:buNone/>
            </a:pPr>
            <a:r>
              <a:rPr lang="en-US" sz="1550" kern="0" spc="-31" dirty="0">
                <a:solidFill>
                  <a:srgbClr val="272525"/>
                </a:solidFill>
                <a:latin typeface="Source Sans Pro" pitchFamily="34" charset="0"/>
                <a:ea typeface="Source Sans Pro" pitchFamily="34" charset="-122"/>
                <a:cs typeface="Source Sans Pro" pitchFamily="34" charset="-120"/>
              </a:rPr>
              <a:t>قياس القدرات العقلية</a:t>
            </a:r>
            <a:endParaRPr lang="en-US" sz="1550" dirty="0"/>
          </a:p>
        </p:txBody>
      </p:sp>
      <p:sp>
        <p:nvSpPr>
          <p:cNvPr id="12" name="Shape 9"/>
          <p:cNvSpPr/>
          <p:nvPr/>
        </p:nvSpPr>
        <p:spPr>
          <a:xfrm>
            <a:off x="976312" y="5952887"/>
            <a:ext cx="12677656" cy="574358"/>
          </a:xfrm>
          <a:prstGeom prst="rect">
            <a:avLst/>
          </a:prstGeom>
          <a:solidFill>
            <a:srgbClr val="FFFFFF">
              <a:alpha val="4000"/>
            </a:srgbClr>
          </a:solidFill>
          <a:ln/>
        </p:spPr>
      </p:sp>
      <p:sp>
        <p:nvSpPr>
          <p:cNvPr id="13" name="Text 10"/>
          <p:cNvSpPr/>
          <p:nvPr/>
        </p:nvSpPr>
        <p:spPr>
          <a:xfrm>
            <a:off x="1176099" y="6080284"/>
            <a:ext cx="5935623" cy="319564"/>
          </a:xfrm>
          <a:prstGeom prst="rect">
            <a:avLst/>
          </a:prstGeom>
          <a:noFill/>
          <a:ln/>
        </p:spPr>
        <p:txBody>
          <a:bodyPr wrap="none" lIns="0" tIns="0" rIns="0" bIns="0" rtlCol="0" anchor="t"/>
          <a:lstStyle/>
          <a:p>
            <a:pPr marL="0" indent="0">
              <a:lnSpc>
                <a:spcPts val="2500"/>
              </a:lnSpc>
              <a:buNone/>
            </a:pPr>
            <a:r>
              <a:rPr lang="en-US" sz="1550" kern="0" spc="-31" dirty="0">
                <a:solidFill>
                  <a:srgbClr val="272525"/>
                </a:solidFill>
                <a:latin typeface="Source Sans Pro" pitchFamily="34" charset="0"/>
                <a:ea typeface="Source Sans Pro" pitchFamily="34" charset="-122"/>
                <a:cs typeface="Source Sans Pro" pitchFamily="34" charset="-120"/>
              </a:rPr>
              <a:t>اختبار الإنجاز</a:t>
            </a:r>
            <a:endParaRPr lang="en-US" sz="1550" dirty="0"/>
          </a:p>
        </p:txBody>
      </p:sp>
      <p:sp>
        <p:nvSpPr>
          <p:cNvPr id="14" name="Text 11"/>
          <p:cNvSpPr/>
          <p:nvPr/>
        </p:nvSpPr>
        <p:spPr>
          <a:xfrm>
            <a:off x="7518678" y="6080284"/>
            <a:ext cx="5935623" cy="319564"/>
          </a:xfrm>
          <a:prstGeom prst="rect">
            <a:avLst/>
          </a:prstGeom>
          <a:noFill/>
          <a:ln/>
        </p:spPr>
        <p:txBody>
          <a:bodyPr wrap="none" lIns="0" tIns="0" rIns="0" bIns="0" rtlCol="0" anchor="t"/>
          <a:lstStyle/>
          <a:p>
            <a:pPr marL="0" indent="0">
              <a:lnSpc>
                <a:spcPts val="2500"/>
              </a:lnSpc>
              <a:buNone/>
            </a:pPr>
            <a:r>
              <a:rPr lang="en-US" sz="1550" kern="0" spc="-31" dirty="0">
                <a:solidFill>
                  <a:srgbClr val="272525"/>
                </a:solidFill>
                <a:latin typeface="Source Sans Pro" pitchFamily="34" charset="0"/>
                <a:ea typeface="Source Sans Pro" pitchFamily="34" charset="-122"/>
                <a:cs typeface="Source Sans Pro" pitchFamily="34" charset="-120"/>
              </a:rPr>
              <a:t>تقييم القدرة على إنجاز العمل</a:t>
            </a:r>
            <a:endParaRPr lang="en-US" sz="1550" dirty="0"/>
          </a:p>
        </p:txBody>
      </p:sp>
      <p:sp>
        <p:nvSpPr>
          <p:cNvPr id="15" name="Shape 12"/>
          <p:cNvSpPr/>
          <p:nvPr/>
        </p:nvSpPr>
        <p:spPr>
          <a:xfrm>
            <a:off x="976312" y="6527244"/>
            <a:ext cx="12677656" cy="574358"/>
          </a:xfrm>
          <a:prstGeom prst="rect">
            <a:avLst/>
          </a:prstGeom>
          <a:solidFill>
            <a:srgbClr val="000000">
              <a:alpha val="4000"/>
            </a:srgbClr>
          </a:solidFill>
          <a:ln/>
        </p:spPr>
      </p:sp>
      <p:sp>
        <p:nvSpPr>
          <p:cNvPr id="16" name="Text 13"/>
          <p:cNvSpPr/>
          <p:nvPr/>
        </p:nvSpPr>
        <p:spPr>
          <a:xfrm>
            <a:off x="1176099" y="6654641"/>
            <a:ext cx="5935623" cy="319564"/>
          </a:xfrm>
          <a:prstGeom prst="rect">
            <a:avLst/>
          </a:prstGeom>
          <a:noFill/>
          <a:ln/>
        </p:spPr>
        <p:txBody>
          <a:bodyPr wrap="none" lIns="0" tIns="0" rIns="0" bIns="0" rtlCol="0" anchor="t"/>
          <a:lstStyle/>
          <a:p>
            <a:pPr marL="0" indent="0">
              <a:lnSpc>
                <a:spcPts val="2500"/>
              </a:lnSpc>
              <a:buNone/>
            </a:pPr>
            <a:r>
              <a:rPr lang="en-US" sz="1550" kern="0" spc="-31" dirty="0">
                <a:solidFill>
                  <a:srgbClr val="272525"/>
                </a:solidFill>
                <a:latin typeface="Source Sans Pro" pitchFamily="34" charset="0"/>
                <a:ea typeface="Source Sans Pro" pitchFamily="34" charset="-122"/>
                <a:cs typeface="Source Sans Pro" pitchFamily="34" charset="-120"/>
              </a:rPr>
              <a:t>اختبار الاستعداد</a:t>
            </a:r>
            <a:endParaRPr lang="en-US" sz="1550" dirty="0"/>
          </a:p>
        </p:txBody>
      </p:sp>
      <p:sp>
        <p:nvSpPr>
          <p:cNvPr id="17" name="Text 14"/>
          <p:cNvSpPr/>
          <p:nvPr/>
        </p:nvSpPr>
        <p:spPr>
          <a:xfrm>
            <a:off x="7518678" y="6654641"/>
            <a:ext cx="5935623" cy="319564"/>
          </a:xfrm>
          <a:prstGeom prst="rect">
            <a:avLst/>
          </a:prstGeom>
          <a:noFill/>
          <a:ln/>
        </p:spPr>
        <p:txBody>
          <a:bodyPr wrap="none" lIns="0" tIns="0" rIns="0" bIns="0" rtlCol="0" anchor="t"/>
          <a:lstStyle/>
          <a:p>
            <a:pPr marL="0" indent="0">
              <a:lnSpc>
                <a:spcPts val="2500"/>
              </a:lnSpc>
              <a:buNone/>
            </a:pPr>
            <a:r>
              <a:rPr lang="en-US" sz="1550" kern="0" spc="-31" dirty="0">
                <a:solidFill>
                  <a:srgbClr val="272525"/>
                </a:solidFill>
                <a:latin typeface="Source Sans Pro" pitchFamily="34" charset="0"/>
                <a:ea typeface="Source Sans Pro" pitchFamily="34" charset="-122"/>
                <a:cs typeface="Source Sans Pro" pitchFamily="34" charset="-120"/>
              </a:rPr>
              <a:t>قياس مدى جاهزية الفرد للعمل</a:t>
            </a:r>
            <a:endParaRPr lang="en-US" sz="1550" dirty="0"/>
          </a:p>
        </p:txBody>
      </p:sp>
      <p:sp>
        <p:nvSpPr>
          <p:cNvPr id="18" name="Shape 15"/>
          <p:cNvSpPr/>
          <p:nvPr/>
        </p:nvSpPr>
        <p:spPr>
          <a:xfrm>
            <a:off x="976312" y="7101602"/>
            <a:ext cx="12677656" cy="574358"/>
          </a:xfrm>
          <a:prstGeom prst="rect">
            <a:avLst/>
          </a:prstGeom>
          <a:solidFill>
            <a:srgbClr val="FFFFFF">
              <a:alpha val="4000"/>
            </a:srgbClr>
          </a:solidFill>
          <a:ln/>
        </p:spPr>
      </p:sp>
      <p:sp>
        <p:nvSpPr>
          <p:cNvPr id="19" name="Text 16"/>
          <p:cNvSpPr/>
          <p:nvPr/>
        </p:nvSpPr>
        <p:spPr>
          <a:xfrm>
            <a:off x="1176099" y="7228999"/>
            <a:ext cx="5935623" cy="319564"/>
          </a:xfrm>
          <a:prstGeom prst="rect">
            <a:avLst/>
          </a:prstGeom>
          <a:noFill/>
          <a:ln/>
        </p:spPr>
        <p:txBody>
          <a:bodyPr wrap="none" lIns="0" tIns="0" rIns="0" bIns="0" rtlCol="0" anchor="t"/>
          <a:lstStyle/>
          <a:p>
            <a:pPr marL="0" indent="0">
              <a:lnSpc>
                <a:spcPts val="2500"/>
              </a:lnSpc>
              <a:buNone/>
            </a:pPr>
            <a:r>
              <a:rPr lang="en-US" sz="1550" kern="0" spc="-31" dirty="0">
                <a:solidFill>
                  <a:srgbClr val="272525"/>
                </a:solidFill>
                <a:latin typeface="Source Sans Pro" pitchFamily="34" charset="0"/>
                <a:ea typeface="Source Sans Pro" pitchFamily="34" charset="-122"/>
                <a:cs typeface="Source Sans Pro" pitchFamily="34" charset="-120"/>
              </a:rPr>
              <a:t>اختبار الشخصية</a:t>
            </a:r>
            <a:endParaRPr lang="en-US" sz="1550" dirty="0"/>
          </a:p>
        </p:txBody>
      </p:sp>
      <p:sp>
        <p:nvSpPr>
          <p:cNvPr id="20" name="Text 17"/>
          <p:cNvSpPr/>
          <p:nvPr/>
        </p:nvSpPr>
        <p:spPr>
          <a:xfrm>
            <a:off x="7518678" y="7228999"/>
            <a:ext cx="5935623" cy="319564"/>
          </a:xfrm>
          <a:prstGeom prst="rect">
            <a:avLst/>
          </a:prstGeom>
          <a:noFill/>
          <a:ln/>
        </p:spPr>
        <p:txBody>
          <a:bodyPr wrap="none" lIns="0" tIns="0" rIns="0" bIns="0" rtlCol="0" anchor="t"/>
          <a:lstStyle/>
          <a:p>
            <a:pPr marL="0" indent="0">
              <a:lnSpc>
                <a:spcPts val="2500"/>
              </a:lnSpc>
              <a:buNone/>
            </a:pPr>
            <a:r>
              <a:rPr lang="en-US" sz="1550" kern="0" spc="-31" dirty="0">
                <a:solidFill>
                  <a:srgbClr val="272525"/>
                </a:solidFill>
                <a:latin typeface="Source Sans Pro" pitchFamily="34" charset="0"/>
                <a:ea typeface="Source Sans Pro" pitchFamily="34" charset="-122"/>
                <a:cs typeface="Source Sans Pro" pitchFamily="34" charset="-120"/>
              </a:rPr>
              <a:t>تحليل سمات شخصية المرشح</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719"/>
          </a:xfrm>
          <a:prstGeom prst="rect">
            <a:avLst/>
          </a:prstGeom>
        </p:spPr>
      </p:pic>
      <p:sp>
        <p:nvSpPr>
          <p:cNvPr id="3" name="Text 0"/>
          <p:cNvSpPr/>
          <p:nvPr/>
        </p:nvSpPr>
        <p:spPr>
          <a:xfrm>
            <a:off x="6153983" y="524470"/>
            <a:ext cx="4488418" cy="561023"/>
          </a:xfrm>
          <a:prstGeom prst="rect">
            <a:avLst/>
          </a:prstGeom>
          <a:noFill/>
          <a:ln/>
        </p:spPr>
        <p:txBody>
          <a:bodyPr wrap="none" lIns="0" tIns="0" rIns="0" bIns="0" rtlCol="0" anchor="t"/>
          <a:lstStyle/>
          <a:p>
            <a:pPr marL="0" indent="0">
              <a:lnSpc>
                <a:spcPts val="4400"/>
              </a:lnSpc>
              <a:buNone/>
            </a:pPr>
            <a:r>
              <a:rPr lang="en-US" sz="3500" kern="0" spc="-71" dirty="0">
                <a:solidFill>
                  <a:srgbClr val="D73AD7"/>
                </a:solidFill>
                <a:latin typeface="Source Serif Pro Semi Bold" pitchFamily="34" charset="0"/>
                <a:ea typeface="Source Serif Pro Semi Bold" pitchFamily="34" charset="-122"/>
                <a:cs typeface="Source Serif Pro Semi Bold" pitchFamily="34" charset="-120"/>
              </a:rPr>
              <a:t>مرحلة التعيين</a:t>
            </a:r>
            <a:endParaRPr lang="en-US" sz="3500" dirty="0"/>
          </a:p>
        </p:txBody>
      </p:sp>
      <p:sp>
        <p:nvSpPr>
          <p:cNvPr id="4" name="Text 1"/>
          <p:cNvSpPr/>
          <p:nvPr/>
        </p:nvSpPr>
        <p:spPr>
          <a:xfrm>
            <a:off x="6153983" y="1371600"/>
            <a:ext cx="7808833" cy="1220629"/>
          </a:xfrm>
          <a:prstGeom prst="rect">
            <a:avLst/>
          </a:prstGeom>
          <a:noFill/>
          <a:ln/>
        </p:spPr>
        <p:txBody>
          <a:bodyPr wrap="square" lIns="0" tIns="0" rIns="0" bIns="0" rtlCol="0" anchor="t"/>
          <a:lstStyle/>
          <a:p>
            <a:pPr marL="0" indent="0">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التعيين هو المرحلة الأخيرة في عملية التوظيف، حيث يتم اتخاذ قرار تعيين الموظف الجديد. من أساسيات هذه المرحلة وضع الشخص المناسب في المكان المناسب وضمان التناسب بين مؤهلات الفرد ومواصفات الوظيفة. تمر مرحلة التعيين بعدة خطوات تشمل تقديم عرض العمل وتوقيع العقد، مباشرة العمل، تقييم الموظف خلال فترة التجربة، وأخيراً التثبيت في الوظيفة.</a:t>
            </a:r>
            <a:endParaRPr lang="en-US" sz="1500" dirty="0"/>
          </a:p>
        </p:txBody>
      </p:sp>
      <p:sp>
        <p:nvSpPr>
          <p:cNvPr id="5" name="Shape 2"/>
          <p:cNvSpPr/>
          <p:nvPr/>
        </p:nvSpPr>
        <p:spPr>
          <a:xfrm>
            <a:off x="6428661" y="2806779"/>
            <a:ext cx="22860" cy="4898469"/>
          </a:xfrm>
          <a:prstGeom prst="roundRect">
            <a:avLst>
              <a:gd name="adj" fmla="val 350475"/>
            </a:avLst>
          </a:prstGeom>
          <a:solidFill>
            <a:srgbClr val="DABADD"/>
          </a:solidFill>
          <a:ln/>
        </p:spPr>
      </p:sp>
      <p:sp>
        <p:nvSpPr>
          <p:cNvPr id="6" name="Shape 3"/>
          <p:cNvSpPr/>
          <p:nvPr/>
        </p:nvSpPr>
        <p:spPr>
          <a:xfrm>
            <a:off x="6631781" y="3224451"/>
            <a:ext cx="667583" cy="22860"/>
          </a:xfrm>
          <a:prstGeom prst="roundRect">
            <a:avLst>
              <a:gd name="adj" fmla="val 350475"/>
            </a:avLst>
          </a:prstGeom>
          <a:solidFill>
            <a:srgbClr val="DABADD"/>
          </a:solidFill>
          <a:ln/>
        </p:spPr>
      </p:sp>
      <p:sp>
        <p:nvSpPr>
          <p:cNvPr id="7" name="Shape 4"/>
          <p:cNvSpPr/>
          <p:nvPr/>
        </p:nvSpPr>
        <p:spPr>
          <a:xfrm>
            <a:off x="6225540" y="3021330"/>
            <a:ext cx="429101" cy="429101"/>
          </a:xfrm>
          <a:prstGeom prst="roundRect">
            <a:avLst>
              <a:gd name="adj" fmla="val 18671"/>
            </a:avLst>
          </a:prstGeom>
          <a:solidFill>
            <a:srgbClr val="F4D4F7"/>
          </a:solidFill>
          <a:ln w="7620">
            <a:solidFill>
              <a:srgbClr val="DABADD"/>
            </a:solidFill>
            <a:prstDash val="solid"/>
          </a:ln>
        </p:spPr>
      </p:sp>
      <p:sp>
        <p:nvSpPr>
          <p:cNvPr id="8" name="Text 5"/>
          <p:cNvSpPr/>
          <p:nvPr/>
        </p:nvSpPr>
        <p:spPr>
          <a:xfrm>
            <a:off x="6372701" y="3101221"/>
            <a:ext cx="134660" cy="269319"/>
          </a:xfrm>
          <a:prstGeom prst="rect">
            <a:avLst/>
          </a:prstGeom>
          <a:noFill/>
          <a:ln/>
        </p:spPr>
        <p:txBody>
          <a:bodyPr wrap="none" lIns="0" tIns="0" rIns="0" bIns="0" rtlCol="0" anchor="t"/>
          <a:lstStyle/>
          <a:p>
            <a:pPr marL="0" indent="0" algn="ctr">
              <a:lnSpc>
                <a:spcPts val="21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100" dirty="0"/>
          </a:p>
        </p:txBody>
      </p:sp>
      <p:sp>
        <p:nvSpPr>
          <p:cNvPr id="9" name="Text 6"/>
          <p:cNvSpPr/>
          <p:nvPr/>
        </p:nvSpPr>
        <p:spPr>
          <a:xfrm>
            <a:off x="7489150" y="2997518"/>
            <a:ext cx="2244209" cy="280511"/>
          </a:xfrm>
          <a:prstGeom prst="rect">
            <a:avLst/>
          </a:prstGeom>
          <a:noFill/>
          <a:ln/>
        </p:spPr>
        <p:txBody>
          <a:bodyPr wrap="none" lIns="0" tIns="0" rIns="0" bIns="0" rtlCol="0" anchor="t"/>
          <a:lstStyle/>
          <a:p>
            <a:pPr marL="0" indent="0" algn="l">
              <a:lnSpc>
                <a:spcPts val="2200"/>
              </a:lnSpc>
              <a:buNone/>
            </a:pPr>
            <a:r>
              <a:rPr lang="en-US" sz="1750" kern="0" spc="-35" dirty="0">
                <a:solidFill>
                  <a:srgbClr val="272525"/>
                </a:solidFill>
                <a:latin typeface="Source Serif Pro Semi Bold" pitchFamily="34" charset="0"/>
                <a:ea typeface="Source Serif Pro Semi Bold" pitchFamily="34" charset="-122"/>
                <a:cs typeface="Source Serif Pro Semi Bold" pitchFamily="34" charset="-120"/>
              </a:rPr>
              <a:t>تقديم عرض العمل</a:t>
            </a:r>
            <a:endParaRPr lang="en-US" sz="1750" dirty="0"/>
          </a:p>
        </p:txBody>
      </p:sp>
      <p:sp>
        <p:nvSpPr>
          <p:cNvPr id="10" name="Text 7"/>
          <p:cNvSpPr/>
          <p:nvPr/>
        </p:nvSpPr>
        <p:spPr>
          <a:xfrm>
            <a:off x="7489150" y="3392448"/>
            <a:ext cx="6473666" cy="305157"/>
          </a:xfrm>
          <a:prstGeom prst="rect">
            <a:avLst/>
          </a:prstGeom>
          <a:noFill/>
          <a:ln/>
        </p:spPr>
        <p:txBody>
          <a:bodyPr wrap="none" lIns="0" tIns="0" rIns="0" bIns="0" rtlCol="0" anchor="t"/>
          <a:lstStyle/>
          <a:p>
            <a:pPr marL="0" indent="0" algn="l">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مناقشة شروط العمل وتوقيع العقد</a:t>
            </a:r>
            <a:endParaRPr lang="en-US" sz="1500" dirty="0"/>
          </a:p>
        </p:txBody>
      </p:sp>
      <p:sp>
        <p:nvSpPr>
          <p:cNvPr id="11" name="Shape 8"/>
          <p:cNvSpPr/>
          <p:nvPr/>
        </p:nvSpPr>
        <p:spPr>
          <a:xfrm>
            <a:off x="6631781" y="4496753"/>
            <a:ext cx="667583" cy="22860"/>
          </a:xfrm>
          <a:prstGeom prst="roundRect">
            <a:avLst>
              <a:gd name="adj" fmla="val 350475"/>
            </a:avLst>
          </a:prstGeom>
          <a:solidFill>
            <a:srgbClr val="DABADD"/>
          </a:solidFill>
          <a:ln/>
        </p:spPr>
      </p:sp>
      <p:sp>
        <p:nvSpPr>
          <p:cNvPr id="12" name="Shape 9"/>
          <p:cNvSpPr/>
          <p:nvPr/>
        </p:nvSpPr>
        <p:spPr>
          <a:xfrm>
            <a:off x="6225540" y="4293632"/>
            <a:ext cx="429101" cy="429101"/>
          </a:xfrm>
          <a:prstGeom prst="roundRect">
            <a:avLst>
              <a:gd name="adj" fmla="val 18671"/>
            </a:avLst>
          </a:prstGeom>
          <a:solidFill>
            <a:srgbClr val="F4D4F7"/>
          </a:solidFill>
          <a:ln w="7620">
            <a:solidFill>
              <a:srgbClr val="DABADD"/>
            </a:solidFill>
            <a:prstDash val="solid"/>
          </a:ln>
        </p:spPr>
      </p:sp>
      <p:sp>
        <p:nvSpPr>
          <p:cNvPr id="13" name="Text 10"/>
          <p:cNvSpPr/>
          <p:nvPr/>
        </p:nvSpPr>
        <p:spPr>
          <a:xfrm>
            <a:off x="6372701" y="4373523"/>
            <a:ext cx="134660" cy="269319"/>
          </a:xfrm>
          <a:prstGeom prst="rect">
            <a:avLst/>
          </a:prstGeom>
          <a:noFill/>
          <a:ln/>
        </p:spPr>
        <p:txBody>
          <a:bodyPr wrap="none" lIns="0" tIns="0" rIns="0" bIns="0" rtlCol="0" anchor="t"/>
          <a:lstStyle/>
          <a:p>
            <a:pPr marL="0" indent="0" algn="ctr">
              <a:lnSpc>
                <a:spcPts val="21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100" dirty="0"/>
          </a:p>
        </p:txBody>
      </p:sp>
      <p:sp>
        <p:nvSpPr>
          <p:cNvPr id="14" name="Text 11"/>
          <p:cNvSpPr/>
          <p:nvPr/>
        </p:nvSpPr>
        <p:spPr>
          <a:xfrm>
            <a:off x="7489150" y="4269819"/>
            <a:ext cx="2244209" cy="280511"/>
          </a:xfrm>
          <a:prstGeom prst="rect">
            <a:avLst/>
          </a:prstGeom>
          <a:noFill/>
          <a:ln/>
        </p:spPr>
        <p:txBody>
          <a:bodyPr wrap="none" lIns="0" tIns="0" rIns="0" bIns="0" rtlCol="0" anchor="t"/>
          <a:lstStyle/>
          <a:p>
            <a:pPr marL="0" indent="0" algn="l">
              <a:lnSpc>
                <a:spcPts val="2200"/>
              </a:lnSpc>
              <a:buNone/>
            </a:pPr>
            <a:r>
              <a:rPr lang="en-US" sz="1750" kern="0" spc="-35" dirty="0">
                <a:solidFill>
                  <a:srgbClr val="272525"/>
                </a:solidFill>
                <a:latin typeface="Source Serif Pro Semi Bold" pitchFamily="34" charset="0"/>
                <a:ea typeface="Source Serif Pro Semi Bold" pitchFamily="34" charset="-122"/>
                <a:cs typeface="Source Serif Pro Semi Bold" pitchFamily="34" charset="-120"/>
              </a:rPr>
              <a:t>مباشرة العمل</a:t>
            </a:r>
            <a:endParaRPr lang="en-US" sz="1750" dirty="0"/>
          </a:p>
        </p:txBody>
      </p:sp>
      <p:sp>
        <p:nvSpPr>
          <p:cNvPr id="15" name="Text 12"/>
          <p:cNvSpPr/>
          <p:nvPr/>
        </p:nvSpPr>
        <p:spPr>
          <a:xfrm>
            <a:off x="7489150" y="4664750"/>
            <a:ext cx="6473666" cy="305157"/>
          </a:xfrm>
          <a:prstGeom prst="rect">
            <a:avLst/>
          </a:prstGeom>
          <a:noFill/>
          <a:ln/>
        </p:spPr>
        <p:txBody>
          <a:bodyPr wrap="none" lIns="0" tIns="0" rIns="0" bIns="0" rtlCol="0" anchor="t"/>
          <a:lstStyle/>
          <a:p>
            <a:pPr marL="0" indent="0" algn="l">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بدء الموظف الجديد في أداء مهامه</a:t>
            </a:r>
            <a:endParaRPr lang="en-US" sz="1500" dirty="0"/>
          </a:p>
        </p:txBody>
      </p:sp>
      <p:sp>
        <p:nvSpPr>
          <p:cNvPr id="16" name="Shape 13"/>
          <p:cNvSpPr/>
          <p:nvPr/>
        </p:nvSpPr>
        <p:spPr>
          <a:xfrm>
            <a:off x="6631781" y="5769054"/>
            <a:ext cx="667583" cy="22860"/>
          </a:xfrm>
          <a:prstGeom prst="roundRect">
            <a:avLst>
              <a:gd name="adj" fmla="val 350475"/>
            </a:avLst>
          </a:prstGeom>
          <a:solidFill>
            <a:srgbClr val="DABADD"/>
          </a:solidFill>
          <a:ln/>
        </p:spPr>
      </p:sp>
      <p:sp>
        <p:nvSpPr>
          <p:cNvPr id="17" name="Shape 14"/>
          <p:cNvSpPr/>
          <p:nvPr/>
        </p:nvSpPr>
        <p:spPr>
          <a:xfrm>
            <a:off x="6225540" y="5565934"/>
            <a:ext cx="429101" cy="429101"/>
          </a:xfrm>
          <a:prstGeom prst="roundRect">
            <a:avLst>
              <a:gd name="adj" fmla="val 18671"/>
            </a:avLst>
          </a:prstGeom>
          <a:solidFill>
            <a:srgbClr val="F4D4F7"/>
          </a:solidFill>
          <a:ln w="7620">
            <a:solidFill>
              <a:srgbClr val="DABADD"/>
            </a:solidFill>
            <a:prstDash val="solid"/>
          </a:ln>
        </p:spPr>
      </p:sp>
      <p:sp>
        <p:nvSpPr>
          <p:cNvPr id="18" name="Text 15"/>
          <p:cNvSpPr/>
          <p:nvPr/>
        </p:nvSpPr>
        <p:spPr>
          <a:xfrm>
            <a:off x="6372701" y="5645825"/>
            <a:ext cx="134660" cy="269319"/>
          </a:xfrm>
          <a:prstGeom prst="rect">
            <a:avLst/>
          </a:prstGeom>
          <a:noFill/>
          <a:ln/>
        </p:spPr>
        <p:txBody>
          <a:bodyPr wrap="none" lIns="0" tIns="0" rIns="0" bIns="0" rtlCol="0" anchor="t"/>
          <a:lstStyle/>
          <a:p>
            <a:pPr marL="0" indent="0" algn="ctr">
              <a:lnSpc>
                <a:spcPts val="21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100" dirty="0"/>
          </a:p>
        </p:txBody>
      </p:sp>
      <p:sp>
        <p:nvSpPr>
          <p:cNvPr id="19" name="Text 16"/>
          <p:cNvSpPr/>
          <p:nvPr/>
        </p:nvSpPr>
        <p:spPr>
          <a:xfrm>
            <a:off x="7489150" y="5542121"/>
            <a:ext cx="2244209" cy="280511"/>
          </a:xfrm>
          <a:prstGeom prst="rect">
            <a:avLst/>
          </a:prstGeom>
          <a:noFill/>
          <a:ln/>
        </p:spPr>
        <p:txBody>
          <a:bodyPr wrap="none" lIns="0" tIns="0" rIns="0" bIns="0" rtlCol="0" anchor="t"/>
          <a:lstStyle/>
          <a:p>
            <a:pPr marL="0" indent="0" algn="l">
              <a:lnSpc>
                <a:spcPts val="2200"/>
              </a:lnSpc>
              <a:buNone/>
            </a:pPr>
            <a:r>
              <a:rPr lang="en-US" sz="1750" kern="0" spc="-35" dirty="0">
                <a:solidFill>
                  <a:srgbClr val="272525"/>
                </a:solidFill>
                <a:latin typeface="Source Serif Pro Semi Bold" pitchFamily="34" charset="0"/>
                <a:ea typeface="Source Serif Pro Semi Bold" pitchFamily="34" charset="-122"/>
                <a:cs typeface="Source Serif Pro Semi Bold" pitchFamily="34" charset="-120"/>
              </a:rPr>
              <a:t>فترة التجربة</a:t>
            </a:r>
            <a:endParaRPr lang="en-US" sz="1750" dirty="0"/>
          </a:p>
        </p:txBody>
      </p:sp>
      <p:sp>
        <p:nvSpPr>
          <p:cNvPr id="20" name="Text 17"/>
          <p:cNvSpPr/>
          <p:nvPr/>
        </p:nvSpPr>
        <p:spPr>
          <a:xfrm>
            <a:off x="7489150" y="5937052"/>
            <a:ext cx="6473666" cy="305157"/>
          </a:xfrm>
          <a:prstGeom prst="rect">
            <a:avLst/>
          </a:prstGeom>
          <a:noFill/>
          <a:ln/>
        </p:spPr>
        <p:txBody>
          <a:bodyPr wrap="none" lIns="0" tIns="0" rIns="0" bIns="0" rtlCol="0" anchor="t"/>
          <a:lstStyle/>
          <a:p>
            <a:pPr marL="0" indent="0" algn="l">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تقييم أداء الموظف خلال الفترة المحددة</a:t>
            </a:r>
            <a:endParaRPr lang="en-US" sz="1500" dirty="0"/>
          </a:p>
        </p:txBody>
      </p:sp>
      <p:sp>
        <p:nvSpPr>
          <p:cNvPr id="21" name="Shape 18"/>
          <p:cNvSpPr/>
          <p:nvPr/>
        </p:nvSpPr>
        <p:spPr>
          <a:xfrm>
            <a:off x="6631781" y="7041356"/>
            <a:ext cx="667583" cy="22860"/>
          </a:xfrm>
          <a:prstGeom prst="roundRect">
            <a:avLst>
              <a:gd name="adj" fmla="val 350475"/>
            </a:avLst>
          </a:prstGeom>
          <a:solidFill>
            <a:srgbClr val="DABADD"/>
          </a:solidFill>
          <a:ln/>
        </p:spPr>
      </p:sp>
      <p:sp>
        <p:nvSpPr>
          <p:cNvPr id="22" name="Shape 19"/>
          <p:cNvSpPr/>
          <p:nvPr/>
        </p:nvSpPr>
        <p:spPr>
          <a:xfrm>
            <a:off x="6225540" y="6838236"/>
            <a:ext cx="429101" cy="429101"/>
          </a:xfrm>
          <a:prstGeom prst="roundRect">
            <a:avLst>
              <a:gd name="adj" fmla="val 18671"/>
            </a:avLst>
          </a:prstGeom>
          <a:solidFill>
            <a:srgbClr val="F4D4F7"/>
          </a:solidFill>
          <a:ln w="7620">
            <a:solidFill>
              <a:srgbClr val="DABADD"/>
            </a:solidFill>
            <a:prstDash val="solid"/>
          </a:ln>
        </p:spPr>
      </p:sp>
      <p:sp>
        <p:nvSpPr>
          <p:cNvPr id="23" name="Text 20"/>
          <p:cNvSpPr/>
          <p:nvPr/>
        </p:nvSpPr>
        <p:spPr>
          <a:xfrm>
            <a:off x="6372701" y="6918127"/>
            <a:ext cx="134660" cy="269319"/>
          </a:xfrm>
          <a:prstGeom prst="rect">
            <a:avLst/>
          </a:prstGeom>
          <a:noFill/>
          <a:ln/>
        </p:spPr>
        <p:txBody>
          <a:bodyPr wrap="none" lIns="0" tIns="0" rIns="0" bIns="0" rtlCol="0" anchor="t"/>
          <a:lstStyle/>
          <a:p>
            <a:pPr marL="0" indent="0" algn="ctr">
              <a:lnSpc>
                <a:spcPts val="21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4</a:t>
            </a:r>
            <a:endParaRPr lang="en-US" sz="2100" dirty="0"/>
          </a:p>
        </p:txBody>
      </p:sp>
      <p:sp>
        <p:nvSpPr>
          <p:cNvPr id="24" name="Text 21"/>
          <p:cNvSpPr/>
          <p:nvPr/>
        </p:nvSpPr>
        <p:spPr>
          <a:xfrm>
            <a:off x="7489150" y="6814423"/>
            <a:ext cx="2244209" cy="280511"/>
          </a:xfrm>
          <a:prstGeom prst="rect">
            <a:avLst/>
          </a:prstGeom>
          <a:noFill/>
          <a:ln/>
        </p:spPr>
        <p:txBody>
          <a:bodyPr wrap="none" lIns="0" tIns="0" rIns="0" bIns="0" rtlCol="0" anchor="t"/>
          <a:lstStyle/>
          <a:p>
            <a:pPr marL="0" indent="0" algn="l">
              <a:lnSpc>
                <a:spcPts val="2200"/>
              </a:lnSpc>
              <a:buNone/>
            </a:pPr>
            <a:r>
              <a:rPr lang="en-US" sz="1750" kern="0" spc="-35" dirty="0">
                <a:solidFill>
                  <a:srgbClr val="272525"/>
                </a:solidFill>
                <a:latin typeface="Source Serif Pro Semi Bold" pitchFamily="34" charset="0"/>
                <a:ea typeface="Source Serif Pro Semi Bold" pitchFamily="34" charset="-122"/>
                <a:cs typeface="Source Serif Pro Semi Bold" pitchFamily="34" charset="-120"/>
              </a:rPr>
              <a:t>التثبيت في الوظيفة</a:t>
            </a:r>
            <a:endParaRPr lang="en-US" sz="1750" dirty="0"/>
          </a:p>
        </p:txBody>
      </p:sp>
      <p:sp>
        <p:nvSpPr>
          <p:cNvPr id="25" name="Text 22"/>
          <p:cNvSpPr/>
          <p:nvPr/>
        </p:nvSpPr>
        <p:spPr>
          <a:xfrm>
            <a:off x="7489150" y="7209353"/>
            <a:ext cx="6473666" cy="305157"/>
          </a:xfrm>
          <a:prstGeom prst="rect">
            <a:avLst/>
          </a:prstGeom>
          <a:noFill/>
          <a:ln/>
        </p:spPr>
        <p:txBody>
          <a:bodyPr wrap="none" lIns="0" tIns="0" rIns="0" bIns="0" rtlCol="0" anchor="t"/>
          <a:lstStyle/>
          <a:p>
            <a:pPr marL="0" indent="0" algn="l">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اتخاذ قرار التثبيت بعد نجاح فترة التجربة</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673</Words>
  <Application>Microsoft Office PowerPoint</Application>
  <PresentationFormat>Personnalisé</PresentationFormat>
  <Paragraphs>86</Paragraphs>
  <Slides>8</Slides>
  <Notes>8</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Office Theme</vt:lpstr>
      <vt:lpstr>Diapositive 1</vt:lpstr>
      <vt:lpstr>Diapositive 2</vt:lpstr>
      <vt:lpstr>Diapositive 3</vt:lpstr>
      <vt:lpstr>Diapositive 4</vt:lpstr>
      <vt:lpstr>Diapositive 5</vt:lpstr>
      <vt:lpstr>Diapositive 6</vt:lpstr>
      <vt:lpstr>Diapositive 7</vt:lpstr>
      <vt:lpstr>Diapositive 8</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quantum</cp:lastModifiedBy>
  <cp:revision>2</cp:revision>
  <dcterms:created xsi:type="dcterms:W3CDTF">2024-10-29T20:10:17Z</dcterms:created>
  <dcterms:modified xsi:type="dcterms:W3CDTF">2024-10-29T20:20:55Z</dcterms:modified>
</cp:coreProperties>
</file>