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0" r:id="rId1"/>
  </p:sldMasterIdLst>
  <p:notesMasterIdLst>
    <p:notesMasterId r:id="rId7"/>
  </p:notesMasterIdLst>
  <p:handoutMasterIdLst>
    <p:handoutMasterId r:id="rId8"/>
  </p:handoutMasterIdLst>
  <p:sldIdLst>
    <p:sldId id="256" r:id="rId2"/>
    <p:sldId id="380" r:id="rId3"/>
    <p:sldId id="363" r:id="rId4"/>
    <p:sldId id="376" r:id="rId5"/>
    <p:sldId id="365" r:id="rId6"/>
  </p:sldIdLst>
  <p:sldSz cx="9144000" cy="6858000" type="screen4x3"/>
  <p:notesSz cx="6858000" cy="9947275"/>
  <p:defaultTextStyle>
    <a:defPPr>
      <a:defRPr lang="en-US"/>
    </a:defPPr>
    <a:lvl1pPr algn="r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r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r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r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r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FFFFFF"/>
    <a:srgbClr val="333333"/>
    <a:srgbClr val="93D393"/>
    <a:srgbClr val="FAA712"/>
    <a:srgbClr val="5FC3D7"/>
    <a:srgbClr val="E45267"/>
    <a:srgbClr val="E9D13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8B1032C-EA38-4F05-BA0D-38AFFFC7BED3}" styleName="Style léger 3 - Accentuation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D7AC3CCA-C797-4891-BE02-D94E43425B78}" styleName="Style moyen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885" autoAdjust="0"/>
    <p:restoredTop sz="94660"/>
  </p:normalViewPr>
  <p:slideViewPr>
    <p:cSldViewPr>
      <p:cViewPr>
        <p:scale>
          <a:sx n="50" d="100"/>
          <a:sy n="50" d="100"/>
        </p:scale>
        <p:origin x="-1932" y="-49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973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 b="0"/>
            </a:lvl1pPr>
          </a:lstStyle>
          <a:p>
            <a:endParaRPr lang="en-US" altLang="zh-CN"/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973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/>
            </a:lvl1pPr>
          </a:lstStyle>
          <a:p>
            <a:endParaRPr lang="en-US" altLang="zh-CN"/>
          </a:p>
        </p:txBody>
      </p:sp>
      <p:sp>
        <p:nvSpPr>
          <p:cNvPr id="3686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48185"/>
            <a:ext cx="2971800" cy="4973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 b="0"/>
            </a:lvl1pPr>
          </a:lstStyle>
          <a:p>
            <a:endParaRPr lang="en-US" altLang="zh-CN"/>
          </a:p>
        </p:txBody>
      </p:sp>
      <p:sp>
        <p:nvSpPr>
          <p:cNvPr id="3686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9448185"/>
            <a:ext cx="2971800" cy="4973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/>
            </a:lvl1pPr>
          </a:lstStyle>
          <a:p>
            <a:fld id="{3D033AA3-4366-4C78-B8FF-98B9E8D56ABC}" type="slidenum">
              <a:rPr lang="en-US" altLang="zh-CN"/>
              <a:pPr/>
              <a:t>‹N°›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23384796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973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 b="0"/>
            </a:lvl1pPr>
          </a:lstStyle>
          <a:p>
            <a:endParaRPr lang="en-US" altLang="zh-CN"/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973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/>
            </a:lvl1pPr>
          </a:lstStyle>
          <a:p>
            <a:endParaRPr lang="en-US" altLang="zh-CN"/>
          </a:p>
        </p:txBody>
      </p:sp>
      <p:sp>
        <p:nvSpPr>
          <p:cNvPr id="4608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42975" y="746125"/>
            <a:ext cx="4972050" cy="37306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4608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724956"/>
            <a:ext cx="5486400" cy="44762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</a:p>
        </p:txBody>
      </p:sp>
      <p:sp>
        <p:nvSpPr>
          <p:cNvPr id="4608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8185"/>
            <a:ext cx="2971800" cy="4973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 b="0"/>
            </a:lvl1pPr>
          </a:lstStyle>
          <a:p>
            <a:endParaRPr lang="en-US" altLang="zh-CN"/>
          </a:p>
        </p:txBody>
      </p:sp>
      <p:sp>
        <p:nvSpPr>
          <p:cNvPr id="4608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9448185"/>
            <a:ext cx="2971800" cy="4973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/>
            </a:lvl1pPr>
          </a:lstStyle>
          <a:p>
            <a:fld id="{9A38DA2C-C54E-49EB-8708-6C2F56C44743}" type="slidenum">
              <a:rPr lang="en-US" altLang="zh-CN"/>
              <a:pPr/>
              <a:t>‹N°›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87393488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38DA2C-C54E-49EB-8708-6C2F56C44743}" type="slidenum">
              <a:rPr lang="en-US" altLang="zh-CN" smtClean="0"/>
              <a:pPr/>
              <a:t>4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2695051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9" name="Sous-titr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 smtClean="0"/>
              <a:t>Modifiez le style des sous-titres du masque</a:t>
            </a:r>
            <a:endParaRPr kumimoji="0" lang="en-US"/>
          </a:p>
        </p:txBody>
      </p:sp>
      <p:sp>
        <p:nvSpPr>
          <p:cNvPr id="28" name="Espace réservé de la date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endParaRPr lang="en-US" altLang="zh-CN"/>
          </a:p>
        </p:txBody>
      </p:sp>
      <p:sp>
        <p:nvSpPr>
          <p:cNvPr id="17" name="Espace réservé du pied de page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US" altLang="zh-CN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Connecteur droit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Connecteur droit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Connecteur droit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Connecteur droit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Connecteur droit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Connecteur droit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lipse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lipse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Ellipse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Ellipse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Ellipse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Espace réservé du numéro de diapositive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017B6277-1FB5-475F-AF6C-C0C546244476}" type="slidenum">
              <a:rPr lang="en-US" altLang="zh-CN" smtClean="0"/>
              <a:pPr/>
              <a:t>‹N°›</a:t>
            </a:fld>
            <a:endParaRPr lang="en-US" altLang="zh-CN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zh-CN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zh-CN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7B6277-1FB5-475F-AF6C-C0C546244476}" type="slidenum">
              <a:rPr lang="en-US" altLang="zh-CN" smtClean="0"/>
              <a:pPr/>
              <a:t>‹N°›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zh-CN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zh-CN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7B6277-1FB5-475F-AF6C-C0C546244476}" type="slidenum">
              <a:rPr lang="en-US" altLang="zh-CN" smtClean="0"/>
              <a:pPr/>
              <a:t>‹N°›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endParaRPr lang="en-US" altLang="zh-CN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017B6277-1FB5-475F-AF6C-C0C546244476}" type="slidenum">
              <a:rPr lang="en-US" altLang="zh-CN" smtClean="0"/>
              <a:pPr/>
              <a:t>‹N°›</a:t>
            </a:fld>
            <a:endParaRPr lang="en-US" altLang="zh-CN"/>
          </a:p>
        </p:txBody>
      </p:sp>
      <p:sp>
        <p:nvSpPr>
          <p:cNvPr id="10" name="Espace réservé du pied de page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 altLang="zh-C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endParaRPr lang="en-US" altLang="zh-CN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US" altLang="zh-CN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Connecteur droit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Connecteur droit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Connecteur droit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Connecteur droit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Connecteur droit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Ellipse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Ellipse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lipse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Ellipse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lipse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Connecteur droit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017B6277-1FB5-475F-AF6C-C0C546244476}" type="slidenum">
              <a:rPr lang="en-US" altLang="zh-CN" smtClean="0"/>
              <a:pPr/>
              <a:t>‹N°›</a:t>
            </a:fld>
            <a:endParaRPr lang="en-US" altLang="zh-CN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zh-CN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zh-CN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7B6277-1FB5-475F-AF6C-C0C546244476}" type="slidenum">
              <a:rPr lang="en-US" altLang="zh-CN" smtClean="0"/>
              <a:pPr/>
              <a:t>‹N°›</a:t>
            </a:fld>
            <a:endParaRPr lang="en-US" altLang="zh-CN"/>
          </a:p>
        </p:txBody>
      </p:sp>
      <p:sp>
        <p:nvSpPr>
          <p:cNvPr id="9" name="Espace réservé du contenu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1" name="Espace réservé du contenu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zh-CN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zh-CN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7B6277-1FB5-475F-AF6C-C0C546244476}" type="slidenum">
              <a:rPr lang="en-US" altLang="zh-CN" smtClean="0"/>
              <a:pPr/>
              <a:t>‹N°›</a:t>
            </a:fld>
            <a:endParaRPr lang="en-US" altLang="zh-CN"/>
          </a:p>
        </p:txBody>
      </p:sp>
      <p:sp>
        <p:nvSpPr>
          <p:cNvPr id="11" name="Espace réservé du contenu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3" name="Espace réservé du contenu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2" name="Espace réservé du texte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14" name="Espace réservé du texte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6" name="Espace réservé de la date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endParaRPr lang="en-US" altLang="zh-CN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017B6277-1FB5-475F-AF6C-C0C546244476}" type="slidenum">
              <a:rPr lang="en-US" altLang="zh-CN" smtClean="0"/>
              <a:pPr/>
              <a:t>‹N°›</a:t>
            </a:fld>
            <a:endParaRPr lang="en-US" altLang="zh-CN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 altLang="zh-C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zh-CN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zh-CN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7B6277-1FB5-475F-AF6C-C0C546244476}" type="slidenum">
              <a:rPr lang="en-US" altLang="zh-CN" smtClean="0"/>
              <a:pPr/>
              <a:t>‹N°›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necteur droit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8" name="Connecteur droit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Connecteur droit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Connecteur droit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Connecteur droit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Ellipse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Espace réservé du contenu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21" name="Espace réservé de la date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endParaRPr lang="en-US" altLang="zh-CN"/>
          </a:p>
        </p:txBody>
      </p:sp>
      <p:sp>
        <p:nvSpPr>
          <p:cNvPr id="22" name="Espace réservé du numéro de diapositive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017B6277-1FB5-475F-AF6C-C0C546244476}" type="slidenum">
              <a:rPr lang="en-US" altLang="zh-CN" smtClean="0"/>
              <a:pPr/>
              <a:t>‹N°›</a:t>
            </a:fld>
            <a:endParaRPr lang="en-US" altLang="zh-CN"/>
          </a:p>
        </p:txBody>
      </p:sp>
      <p:sp>
        <p:nvSpPr>
          <p:cNvPr id="23" name="Espace réservé du pied de page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 altLang="zh-CN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necteur droit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Ellipse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fr-FR" smtClean="0"/>
              <a:t>Cliquez sur l'icône pour ajouter une image</a:t>
            </a:r>
            <a:endParaRPr kumimoji="0" lang="en-US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10" name="Connecteur droit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Connecteur droit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Connecteur droit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Connecteur droit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Espace réservé de la date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endParaRPr lang="en-US" altLang="zh-CN"/>
          </a:p>
        </p:txBody>
      </p:sp>
      <p:sp>
        <p:nvSpPr>
          <p:cNvPr id="18" name="Espace réservé du numéro de diapositive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017B6277-1FB5-475F-AF6C-C0C546244476}" type="slidenum">
              <a:rPr lang="en-US" altLang="zh-CN" smtClean="0"/>
              <a:pPr/>
              <a:t>‹N°›</a:t>
            </a:fld>
            <a:endParaRPr lang="en-US" altLang="zh-CN"/>
          </a:p>
        </p:txBody>
      </p:sp>
      <p:sp>
        <p:nvSpPr>
          <p:cNvPr id="21" name="Espace réservé du pied de page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 altLang="zh-C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Connecteur droit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Espace réservé du titre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13" name="Espace réservé du texte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r-FR" smtClean="0"/>
              <a:t>Modifiez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14" name="Espace réservé de la date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 altLang="zh-CN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 altLang="zh-CN"/>
          </a:p>
        </p:txBody>
      </p:sp>
      <p:sp>
        <p:nvSpPr>
          <p:cNvPr id="7" name="Connecteur droit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Connecteur droit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Connecteur droit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Ellipse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space réservé du numéro de diapositive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017B6277-1FB5-475F-AF6C-C0C546244476}" type="slidenum">
              <a:rPr lang="en-US" altLang="zh-CN" smtClean="0"/>
              <a:pPr/>
              <a:t>‹N°›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llipse 6"/>
          <p:cNvSpPr/>
          <p:nvPr/>
        </p:nvSpPr>
        <p:spPr>
          <a:xfrm>
            <a:off x="2411760" y="2905938"/>
            <a:ext cx="4968552" cy="144016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2855870" y="3284984"/>
            <a:ext cx="3876370" cy="598218"/>
          </a:xfrm>
        </p:spPr>
        <p:txBody>
          <a:bodyPr>
            <a:noAutofit/>
          </a:bodyPr>
          <a:lstStyle/>
          <a:p>
            <a:pPr algn="ctr"/>
            <a:r>
              <a:rPr lang="ar-DZ" sz="4000" dirty="0" smtClean="0"/>
              <a:t>المحاضرة </a:t>
            </a:r>
            <a:r>
              <a:rPr lang="ar-DZ" sz="4000" dirty="0" smtClean="0"/>
              <a:t>الأولى</a:t>
            </a:r>
            <a:endParaRPr lang="en-US" sz="4000" dirty="0"/>
          </a:p>
        </p:txBody>
      </p:sp>
      <p:sp>
        <p:nvSpPr>
          <p:cNvPr id="8" name="Titre 1"/>
          <p:cNvSpPr txBox="1">
            <a:spLocks/>
          </p:cNvSpPr>
          <p:nvPr/>
        </p:nvSpPr>
        <p:spPr>
          <a:xfrm>
            <a:off x="1691680" y="320011"/>
            <a:ext cx="5496733" cy="1445923"/>
          </a:xfrm>
          <a:prstGeom prst="rect">
            <a:avLst/>
          </a:prstGeom>
        </p:spPr>
        <p:txBody>
          <a:bodyPr vert="horz" anchor="b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3000" b="1" kern="1200" cap="sm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ar-DZ" dirty="0" smtClean="0"/>
              <a:t>ماستر 1 – محاسبة وتدقيق-</a:t>
            </a:r>
          </a:p>
          <a:p>
            <a:pPr algn="ctr"/>
            <a:r>
              <a:rPr lang="ar-DZ" dirty="0"/>
              <a:t>مقياس: المعايير الدولية </a:t>
            </a:r>
            <a:r>
              <a:rPr lang="ar-DZ" dirty="0" smtClean="0"/>
              <a:t>للتدقيق</a:t>
            </a:r>
            <a:endParaRPr lang="en-US" dirty="0"/>
          </a:p>
        </p:txBody>
      </p:sp>
      <p:sp>
        <p:nvSpPr>
          <p:cNvPr id="5" name="Titre 1"/>
          <p:cNvSpPr txBox="1">
            <a:spLocks/>
          </p:cNvSpPr>
          <p:nvPr/>
        </p:nvSpPr>
        <p:spPr>
          <a:xfrm>
            <a:off x="1331641" y="4829926"/>
            <a:ext cx="3960440" cy="722962"/>
          </a:xfrm>
          <a:prstGeom prst="rect">
            <a:avLst/>
          </a:prstGeom>
        </p:spPr>
        <p:txBody>
          <a:bodyPr vert="horz" anchor="b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3000" b="1" kern="1200" cap="sm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ar-DZ" dirty="0" smtClean="0"/>
              <a:t>الأستاذة </a:t>
            </a:r>
            <a:r>
              <a:rPr lang="ar-DZ" dirty="0" err="1" smtClean="0"/>
              <a:t>خلايفية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ular Callout 3"/>
          <p:cNvSpPr/>
          <p:nvPr/>
        </p:nvSpPr>
        <p:spPr bwMode="auto">
          <a:xfrm>
            <a:off x="1619672" y="332656"/>
            <a:ext cx="5328592" cy="648072"/>
          </a:xfrm>
          <a:prstGeom prst="wedgeRoundRectCallou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endParaRPr lang="fr-FR" smtClean="0">
              <a:solidFill>
                <a:srgbClr val="FFFFFF"/>
              </a:solidFill>
            </a:endParaRPr>
          </a:p>
        </p:txBody>
      </p:sp>
      <p:sp>
        <p:nvSpPr>
          <p:cNvPr id="6" name="Rounded Rectangle 5"/>
          <p:cNvSpPr/>
          <p:nvPr/>
        </p:nvSpPr>
        <p:spPr bwMode="auto">
          <a:xfrm>
            <a:off x="1187624" y="2348880"/>
            <a:ext cx="6942245" cy="2304256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rtl="1"/>
            <a:r>
              <a:rPr lang="ar-DZ" sz="4000" dirty="0" smtClean="0"/>
              <a:t>510</a:t>
            </a:r>
            <a:r>
              <a:rPr lang="fr-FR" sz="4000" dirty="0" smtClean="0"/>
              <a:t> </a:t>
            </a:r>
            <a:r>
              <a:rPr lang="fr-FR" sz="4000" dirty="0"/>
              <a:t>ISA </a:t>
            </a:r>
            <a:r>
              <a:rPr lang="ar-DZ" sz="4000" dirty="0"/>
              <a:t>: </a:t>
            </a:r>
            <a:r>
              <a:rPr lang="ar-DZ" sz="4000" dirty="0"/>
              <a:t>عمليات التدقيق الأولية – الأرصدة </a:t>
            </a:r>
            <a:r>
              <a:rPr lang="ar-DZ" sz="4000" dirty="0" err="1"/>
              <a:t>الإفتتاحية</a:t>
            </a:r>
            <a:endParaRPr lang="ar-DZ" sz="4000" dirty="0">
              <a:solidFill>
                <a:srgbClr val="00336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abriola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470294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49796" y="2204864"/>
            <a:ext cx="8064896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rtl="1"/>
            <a:r>
              <a:rPr lang="ar-DZ" sz="3200" b="0" dirty="0">
                <a:latin typeface="Simplified Arabic" pitchFamily="18" charset="-78"/>
                <a:cs typeface="Simplified Arabic" pitchFamily="18" charset="-78"/>
              </a:rPr>
              <a:t>يهدف المعيار رقم 510 إلى توفير أدلة تدقيق حول سلامة وصحة أرصدة أول </a:t>
            </a:r>
            <a:r>
              <a:rPr lang="ar-DZ" sz="3200" b="0" dirty="0" smtClean="0">
                <a:latin typeface="Simplified Arabic" pitchFamily="18" charset="-78"/>
                <a:cs typeface="Simplified Arabic" pitchFamily="18" charset="-78"/>
              </a:rPr>
              <a:t>المدة </a:t>
            </a:r>
            <a:r>
              <a:rPr lang="ar-DZ" sz="3200" b="0" dirty="0">
                <a:latin typeface="Simplified Arabic" pitchFamily="18" charset="-78"/>
                <a:cs typeface="Simplified Arabic" pitchFamily="18" charset="-78"/>
              </a:rPr>
              <a:t>وخلوها من الأخطاء الجوهرية</a:t>
            </a:r>
            <a:r>
              <a:rPr lang="ar-DZ" sz="3200" b="0" dirty="0" smtClean="0">
                <a:latin typeface="Simplified Arabic" pitchFamily="18" charset="-78"/>
                <a:cs typeface="Simplified Arabic" pitchFamily="18" charset="-78"/>
              </a:rPr>
              <a:t>،</a:t>
            </a:r>
            <a:r>
              <a:rPr lang="ar-DZ" sz="3200" b="0" dirty="0">
                <a:latin typeface="Simplified Arabic" pitchFamily="18" charset="-78"/>
                <a:cs typeface="Simplified Arabic" pitchFamily="18" charset="-78"/>
              </a:rPr>
              <a:t> وكذلك العرض والإفصاح المناسب </a:t>
            </a:r>
            <a:r>
              <a:rPr lang="ar-DZ" sz="3200" b="0" dirty="0" smtClean="0">
                <a:latin typeface="Simplified Arabic" pitchFamily="18" charset="-78"/>
                <a:cs typeface="Simplified Arabic" pitchFamily="18" charset="-78"/>
              </a:rPr>
              <a:t>لها.</a:t>
            </a:r>
            <a:endParaRPr lang="ar-DZ" sz="3000" b="0" dirty="0">
              <a:latin typeface="Simplified Arabic" pitchFamily="18" charset="-78"/>
              <a:cs typeface="Simplified Arabic" pitchFamily="18" charset="-78"/>
            </a:endParaRPr>
          </a:p>
          <a:p>
            <a:pPr algn="just" rtl="1"/>
            <a:endParaRPr lang="ar-DZ" sz="3200" b="0" dirty="0">
              <a:latin typeface="Simplified Arabic" pitchFamily="18" charset="-78"/>
              <a:cs typeface="Simplified Arabic" pitchFamily="18" charset="-78"/>
            </a:endParaRPr>
          </a:p>
        </p:txBody>
      </p:sp>
      <p:grpSp>
        <p:nvGrpSpPr>
          <p:cNvPr id="10" name="Groupe 9"/>
          <p:cNvGrpSpPr/>
          <p:nvPr/>
        </p:nvGrpSpPr>
        <p:grpSpPr>
          <a:xfrm>
            <a:off x="1619672" y="651384"/>
            <a:ext cx="5328592" cy="1051085"/>
            <a:chOff x="1619672" y="332656"/>
            <a:chExt cx="5328592" cy="1051085"/>
          </a:xfrm>
        </p:grpSpPr>
        <p:sp>
          <p:nvSpPr>
            <p:cNvPr id="4" name="Rounded Rectangular Callout 3"/>
            <p:cNvSpPr/>
            <p:nvPr/>
          </p:nvSpPr>
          <p:spPr bwMode="auto">
            <a:xfrm>
              <a:off x="1619672" y="332656"/>
              <a:ext cx="5328592" cy="648072"/>
            </a:xfrm>
            <a:prstGeom prst="wedgeRoundRectCallout">
              <a:avLst/>
            </a:prstGeom>
            <a:no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endParaRPr lang="fr-FR" sz="2500" smtClean="0">
                <a:solidFill>
                  <a:srgbClr val="FFFFFF"/>
                </a:solidFill>
                <a:latin typeface="Simplified Arabic" pitchFamily="18" charset="-78"/>
                <a:cs typeface="Simplified Arabic" pitchFamily="18" charset="-78"/>
              </a:endParaRPr>
            </a:p>
          </p:txBody>
        </p:sp>
        <p:sp>
          <p:nvSpPr>
            <p:cNvPr id="8" name="Parchemin horizontal 7"/>
            <p:cNvSpPr/>
            <p:nvPr/>
          </p:nvSpPr>
          <p:spPr>
            <a:xfrm>
              <a:off x="3088382" y="483641"/>
              <a:ext cx="3168352" cy="900100"/>
            </a:xfrm>
            <a:prstGeom prst="horizontalScroll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" name="Rectangle 8"/>
            <p:cNvSpPr/>
            <p:nvPr/>
          </p:nvSpPr>
          <p:spPr>
            <a:xfrm>
              <a:off x="3412438" y="703729"/>
              <a:ext cx="2520242" cy="553998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 rtl="1"/>
              <a:r>
                <a:rPr lang="ar-DZ" sz="3000" dirty="0" smtClean="0">
                  <a:latin typeface="Simplified Arabic" pitchFamily="18" charset="-78"/>
                  <a:cs typeface="Simplified Arabic" pitchFamily="18" charset="-78"/>
                </a:rPr>
                <a:t>الهدف من المعيار </a:t>
              </a:r>
              <a:endParaRPr lang="ar-DZ" sz="3000" dirty="0">
                <a:latin typeface="Simplified Arabic" pitchFamily="18" charset="-78"/>
                <a:cs typeface="Simplified Arabic" pitchFamily="18" charset="-78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0669641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ular Callout 3"/>
          <p:cNvSpPr/>
          <p:nvPr/>
        </p:nvSpPr>
        <p:spPr bwMode="auto">
          <a:xfrm>
            <a:off x="1619672" y="332656"/>
            <a:ext cx="5328592" cy="648072"/>
          </a:xfrm>
          <a:prstGeom prst="wedgeRoundRectCallou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endParaRPr lang="fr-FR" smtClean="0">
              <a:solidFill>
                <a:srgbClr val="FFFFFF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36375" y="1340768"/>
            <a:ext cx="8352928" cy="5170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just" rtl="1">
              <a:buFont typeface="Wingdings" pitchFamily="2" charset="2"/>
              <a:buChar char="ü"/>
            </a:pPr>
            <a:r>
              <a:rPr lang="ar-DZ" sz="3000" dirty="0" smtClean="0">
                <a:latin typeface="Simplified Arabic" pitchFamily="18" charset="-78"/>
                <a:cs typeface="Simplified Arabic" pitchFamily="18" charset="-78"/>
              </a:rPr>
              <a:t>اجراءات التدقيق</a:t>
            </a:r>
          </a:p>
          <a:p>
            <a:pPr algn="just" rtl="1"/>
            <a:r>
              <a:rPr lang="ar-DZ" sz="3000" b="0" dirty="0">
                <a:latin typeface="Simplified Arabic" pitchFamily="18" charset="-78"/>
                <a:cs typeface="Simplified Arabic" pitchFamily="18" charset="-78"/>
              </a:rPr>
              <a:t>يطلع المدقق على أحدث البيانات وتقارير المدقق السابق إن وجد للحصول على أدلة تدقيق مناسبة وكافية </a:t>
            </a:r>
            <a:r>
              <a:rPr lang="ar-DZ" sz="3000" b="0" dirty="0" smtClean="0">
                <a:latin typeface="Simplified Arabic" pitchFamily="18" charset="-78"/>
                <a:cs typeface="Simplified Arabic" pitchFamily="18" charset="-78"/>
              </a:rPr>
              <a:t>حول ما </a:t>
            </a:r>
            <a:r>
              <a:rPr lang="ar-DZ" sz="3000" b="0" dirty="0">
                <a:latin typeface="Simplified Arabic" pitchFamily="18" charset="-78"/>
                <a:cs typeface="Simplified Arabic" pitchFamily="18" charset="-78"/>
              </a:rPr>
              <a:t>إذا كانت الأرصدة الافتتاحية للمنشأة تحتوي على أخطاء سيكون لها تأثير على القوائم المالية للفترة، </a:t>
            </a:r>
            <a:r>
              <a:rPr lang="ar-DZ" sz="3000" b="0" dirty="0" smtClean="0">
                <a:latin typeface="Simplified Arabic" pitchFamily="18" charset="-78"/>
                <a:cs typeface="Simplified Arabic" pitchFamily="18" charset="-78"/>
              </a:rPr>
              <a:t>وكذلك عليه </a:t>
            </a:r>
            <a:r>
              <a:rPr lang="ar-DZ" sz="3000" b="0" dirty="0">
                <a:latin typeface="Simplified Arabic" pitchFamily="18" charset="-78"/>
                <a:cs typeface="Simplified Arabic" pitchFamily="18" charset="-78"/>
              </a:rPr>
              <a:t>التأكد من أن عملية ترحيل الحسابات تمت بشكل صحيح، وأنها تعكس أيضا التطبيق المتسق </a:t>
            </a:r>
            <a:r>
              <a:rPr lang="ar-DZ" sz="3000" b="0" dirty="0" smtClean="0">
                <a:latin typeface="Simplified Arabic" pitchFamily="18" charset="-78"/>
                <a:cs typeface="Simplified Arabic" pitchFamily="18" charset="-78"/>
              </a:rPr>
              <a:t>للسياسات المحاسبية </a:t>
            </a:r>
            <a:r>
              <a:rPr lang="ar-DZ" sz="3000" b="0" dirty="0">
                <a:latin typeface="Simplified Arabic" pitchFamily="18" charset="-78"/>
                <a:cs typeface="Simplified Arabic" pitchFamily="18" charset="-78"/>
              </a:rPr>
              <a:t>في المنشأة، أي الأخذ بعين الاعتبار التغير في السياسات المحاسبية وأثرها على الأرصدة الافتتاحية</a:t>
            </a:r>
            <a:endParaRPr lang="en-US" sz="3000" b="0" dirty="0">
              <a:latin typeface="Simplified Arabic" pitchFamily="18" charset="-78"/>
              <a:cs typeface="Simplified Arabic" pitchFamily="18" charset="-78"/>
            </a:endParaRPr>
          </a:p>
          <a:p>
            <a:pPr rtl="1"/>
            <a:r>
              <a:rPr lang="ar-DZ" sz="3000" b="0" dirty="0" smtClean="0">
                <a:latin typeface="Simplified Arabic" pitchFamily="18" charset="-78"/>
                <a:cs typeface="Simplified Arabic" pitchFamily="18" charset="-78"/>
              </a:rPr>
              <a:t>في </a:t>
            </a:r>
            <a:r>
              <a:rPr lang="ar-DZ" sz="3000" b="0" dirty="0">
                <a:latin typeface="Simplified Arabic" pitchFamily="18" charset="-78"/>
                <a:cs typeface="Simplified Arabic" pitchFamily="18" charset="-78"/>
              </a:rPr>
              <a:t>حال ما إذا تأكد المدقق من وجود أخطاء تأثر على القوائم المالية اللاحقة، يجب عليه إبلاغ </a:t>
            </a:r>
            <a:r>
              <a:rPr lang="ar-DZ" sz="3000" b="0" dirty="0" smtClean="0">
                <a:latin typeface="Simplified Arabic" pitchFamily="18" charset="-78"/>
                <a:cs typeface="Simplified Arabic" pitchFamily="18" charset="-78"/>
              </a:rPr>
              <a:t>المستوى المناسب </a:t>
            </a:r>
            <a:r>
              <a:rPr lang="ar-DZ" sz="3000" b="0" dirty="0">
                <a:latin typeface="Simplified Arabic" pitchFamily="18" charset="-78"/>
                <a:cs typeface="Simplified Arabic" pitchFamily="18" charset="-78"/>
              </a:rPr>
              <a:t>من الإدارة والمسؤولين عن الحوكمة حسب المعيار 450</a:t>
            </a:r>
            <a:r>
              <a:rPr lang="ar-DZ" sz="3000" b="0" dirty="0" smtClean="0">
                <a:latin typeface="Simplified Arabic" pitchFamily="18" charset="-78"/>
                <a:cs typeface="Simplified Arabic" pitchFamily="18" charset="-78"/>
              </a:rPr>
              <a:t>.</a:t>
            </a:r>
            <a:endParaRPr lang="ar-DZ" sz="3000" b="0" dirty="0">
              <a:latin typeface="Simplified Arabic" pitchFamily="18" charset="-78"/>
              <a:cs typeface="Simplified Arabic" pitchFamily="18" charset="-78"/>
            </a:endParaRPr>
          </a:p>
        </p:txBody>
      </p:sp>
      <p:grpSp>
        <p:nvGrpSpPr>
          <p:cNvPr id="7" name="Groupe 6"/>
          <p:cNvGrpSpPr/>
          <p:nvPr/>
        </p:nvGrpSpPr>
        <p:grpSpPr>
          <a:xfrm>
            <a:off x="1600994" y="131149"/>
            <a:ext cx="5328592" cy="1051085"/>
            <a:chOff x="1619672" y="332656"/>
            <a:chExt cx="5328592" cy="1051085"/>
          </a:xfrm>
        </p:grpSpPr>
        <p:sp>
          <p:nvSpPr>
            <p:cNvPr id="8" name="Rounded Rectangular Callout 3"/>
            <p:cNvSpPr/>
            <p:nvPr/>
          </p:nvSpPr>
          <p:spPr bwMode="auto">
            <a:xfrm>
              <a:off x="1619672" y="332656"/>
              <a:ext cx="5328592" cy="648072"/>
            </a:xfrm>
            <a:prstGeom prst="wedgeRoundRectCallout">
              <a:avLst/>
            </a:prstGeom>
            <a:no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endParaRPr lang="fr-FR" sz="2500" smtClean="0">
                <a:solidFill>
                  <a:srgbClr val="FFFFFF"/>
                </a:solidFill>
                <a:latin typeface="Simplified Arabic" pitchFamily="18" charset="-78"/>
                <a:cs typeface="Simplified Arabic" pitchFamily="18" charset="-78"/>
              </a:endParaRPr>
            </a:p>
          </p:txBody>
        </p:sp>
        <p:sp>
          <p:nvSpPr>
            <p:cNvPr id="9" name="Parchemin horizontal 8"/>
            <p:cNvSpPr/>
            <p:nvPr/>
          </p:nvSpPr>
          <p:spPr>
            <a:xfrm>
              <a:off x="3088382" y="483641"/>
              <a:ext cx="3168352" cy="900100"/>
            </a:xfrm>
            <a:prstGeom prst="horizontalScroll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3542284" y="703729"/>
              <a:ext cx="2260555" cy="553998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 rtl="1"/>
              <a:r>
                <a:rPr lang="ar-DZ" sz="3000" dirty="0" smtClean="0">
                  <a:latin typeface="Simplified Arabic" pitchFamily="18" charset="-78"/>
                  <a:cs typeface="Simplified Arabic" pitchFamily="18" charset="-78"/>
                </a:rPr>
                <a:t>متطلبات المعيار </a:t>
              </a:r>
              <a:endParaRPr lang="ar-DZ" sz="3000" dirty="0">
                <a:latin typeface="Simplified Arabic" pitchFamily="18" charset="-78"/>
                <a:cs typeface="Simplified Arabic" pitchFamily="18" charset="-78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5942004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30645" y="1287549"/>
            <a:ext cx="8352928" cy="30162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just" rtl="1">
              <a:buFont typeface="Wingdings" pitchFamily="2" charset="2"/>
              <a:buChar char="ü"/>
            </a:pPr>
            <a:r>
              <a:rPr lang="ar-DZ" sz="3000" dirty="0" smtClean="0">
                <a:latin typeface="Simplified Arabic" pitchFamily="18" charset="-78"/>
                <a:cs typeface="Simplified Arabic" pitchFamily="18" charset="-78"/>
              </a:rPr>
              <a:t>استنتاجات التدقيق واعداد التقارير</a:t>
            </a:r>
          </a:p>
          <a:p>
            <a:pPr algn="just" rtl="1"/>
            <a:r>
              <a:rPr lang="ar-DZ" sz="3200" b="0" dirty="0">
                <a:latin typeface="Simplified Arabic" pitchFamily="18" charset="-78"/>
                <a:cs typeface="Simplified Arabic" pitchFamily="18" charset="-78"/>
              </a:rPr>
              <a:t>إذا تأكد المدقق من وجود أخطاء جوهرية تؤثر في الأرصدة الافتتاحية، أو لم يكن باستطاعته الحصول على </a:t>
            </a:r>
            <a:r>
              <a:rPr lang="ar-DZ" sz="3200" b="0" dirty="0" smtClean="0">
                <a:latin typeface="Simplified Arabic" pitchFamily="18" charset="-78"/>
                <a:cs typeface="Simplified Arabic" pitchFamily="18" charset="-78"/>
              </a:rPr>
              <a:t>أدلة تدقيق </a:t>
            </a:r>
            <a:r>
              <a:rPr lang="ar-DZ" sz="3200" b="0" dirty="0">
                <a:latin typeface="Simplified Arabic" pitchFamily="18" charset="-78"/>
                <a:cs typeface="Simplified Arabic" pitchFamily="18" charset="-78"/>
              </a:rPr>
              <a:t>مناسبة وكافية، أو حتى عدم الاتساق في تطبيق السياسات المحاسبية، ينبغي عليه إبداء رأي متحفظ أو </a:t>
            </a:r>
            <a:r>
              <a:rPr lang="ar-DZ" sz="3200" b="0" dirty="0" smtClean="0">
                <a:latin typeface="Simplified Arabic" pitchFamily="18" charset="-78"/>
                <a:cs typeface="Simplified Arabic" pitchFamily="18" charset="-78"/>
              </a:rPr>
              <a:t>الامتناع عن </a:t>
            </a:r>
            <a:r>
              <a:rPr lang="ar-DZ" sz="3200" b="0" dirty="0">
                <a:latin typeface="Simplified Arabic" pitchFamily="18" charset="-78"/>
                <a:cs typeface="Simplified Arabic" pitchFamily="18" charset="-78"/>
              </a:rPr>
              <a:t>الرأي حول القوائم </a:t>
            </a:r>
            <a:r>
              <a:rPr lang="ar-DZ" sz="3200" b="0" dirty="0" smtClean="0">
                <a:latin typeface="Simplified Arabic" pitchFamily="18" charset="-78"/>
                <a:cs typeface="Simplified Arabic" pitchFamily="18" charset="-78"/>
              </a:rPr>
              <a:t>المالية.</a:t>
            </a:r>
            <a:endParaRPr lang="ar-DZ" sz="3000" b="0" dirty="0">
              <a:latin typeface="Simplified Arabic" pitchFamily="18" charset="-78"/>
              <a:cs typeface="Simplified Arabic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619279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Personnalisé 4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5CBCB"/>
      </a:accent1>
      <a:accent2>
        <a:srgbClr val="A5644E"/>
      </a:accent2>
      <a:accent3>
        <a:srgbClr val="B58B80"/>
      </a:accent3>
      <a:accent4>
        <a:srgbClr val="EC9797"/>
      </a:accent4>
      <a:accent5>
        <a:srgbClr val="EDA5A5"/>
      </a:accent5>
      <a:accent6>
        <a:srgbClr val="F5CBCB"/>
      </a:accent6>
      <a:hlink>
        <a:srgbClr val="AD1F1F"/>
      </a:hlink>
      <a:folHlink>
        <a:srgbClr val="F5CBC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4096</TotalTime>
  <Words>195</Words>
  <Application>Microsoft Office PowerPoint</Application>
  <PresentationFormat>Affichage à l'écran (4:3)</PresentationFormat>
  <Paragraphs>14</Paragraphs>
  <Slides>5</Slides>
  <Notes>1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5</vt:i4>
      </vt:variant>
    </vt:vector>
  </HeadingPairs>
  <TitlesOfParts>
    <vt:vector size="6" baseType="lpstr">
      <vt:lpstr>Oriel</vt:lpstr>
      <vt:lpstr>المحاضرة الأولى</vt:lpstr>
      <vt:lpstr>Présentation PowerPoint</vt:lpstr>
      <vt:lpstr>Présentation PowerPoint</vt:lpstr>
      <vt:lpstr>Présentation PowerPoint</vt:lpstr>
      <vt:lpstr>Présentation PowerPoint</vt:lpstr>
    </vt:vector>
  </TitlesOfParts>
  <Company>Grizli777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ThemeGallery PowerTemplate</dc:title>
  <dc:creator>kenneth</dc:creator>
  <cp:lastModifiedBy>ECC</cp:lastModifiedBy>
  <cp:revision>271</cp:revision>
  <cp:lastPrinted>2014-05-14T09:33:19Z</cp:lastPrinted>
  <dcterms:created xsi:type="dcterms:W3CDTF">2010-10-31T01:33:33Z</dcterms:created>
  <dcterms:modified xsi:type="dcterms:W3CDTF">2024-02-12T13:02:26Z</dcterms:modified>
</cp:coreProperties>
</file>